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2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3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4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5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6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3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notesSlides/notesSlide14.xml" ContentType="application/vnd.openxmlformats-officedocument.presentationml.notesSlide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notesSlides/notesSlide18.xml" ContentType="application/vnd.openxmlformats-officedocument.presentationml.notesSlide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notesSlides/notesSlide19.xml" ContentType="application/vnd.openxmlformats-officedocument.presentationml.notesSlide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20.xml" ContentType="application/vnd.openxmlformats-officedocument.presentationml.notesSlide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notesSlides/notesSlide21.xml" ContentType="application/vnd.openxmlformats-officedocument.presentationml.notesSlide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notesSlides/notesSlide22.xml" ContentType="application/vnd.openxmlformats-officedocument.presentationml.notesSlide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notesSlides/notesSlide2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24.xml" ContentType="application/vnd.openxmlformats-officedocument.presentationml.notesSlide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tags/tag275.xml" ContentType="application/vnd.openxmlformats-officedocument.presentationml.tags+xml"/>
  <Override PartName="/ppt/notesSlides/notesSlide27.xml" ContentType="application/vnd.openxmlformats-officedocument.presentationml.notesSlide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notesSlides/notesSlide28.xml" ContentType="application/vnd.openxmlformats-officedocument.presentationml.notesSlide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notesSlides/notesSlide29.xml" ContentType="application/vnd.openxmlformats-officedocument.presentationml.notesSlide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notesSlides/notesSlide30.xml" ContentType="application/vnd.openxmlformats-officedocument.presentationml.notesSlide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notesSlides/notesSlide31.xml" ContentType="application/vnd.openxmlformats-officedocument.presentationml.notesSlide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notesSlides/notesSlide32.xml" ContentType="application/vnd.openxmlformats-officedocument.presentationml.notesSlide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33.xml" ContentType="application/vnd.openxmlformats-officedocument.presentationml.notesSlide+xml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29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3" r:id="rId12"/>
    <p:sldId id="266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6A8AAE-9AA6-DE46-811D-B4D9C872A3BE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DE7E9-30FA-D842-ACAC-3EFA7A9F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50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5152FA-17B9-4814-A721-330556410408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30/06/16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668" y="4343704"/>
            <a:ext cx="5030391" cy="4113893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12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E8F1B0D3-FDB0-4762-8500-37FE58FC14A1}" type="datetime1">
              <a:rPr lang="en-US" smtClean="0"/>
              <a:pPr/>
              <a:t>30/06/16</a:t>
            </a:fld>
            <a:endParaRPr lang="en-US" smtClean="0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E09A4F-FB9C-49DE-B82D-BDED7039EE79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19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8668" y="4343704"/>
            <a:ext cx="5030391" cy="4113893"/>
          </a:xfrm>
          <a:noFill/>
          <a:ln/>
        </p:spPr>
        <p:txBody>
          <a:bodyPr/>
          <a:lstStyle/>
          <a:p>
            <a:r>
              <a:rPr lang="en-US" dirty="0" smtClean="0"/>
              <a:t>LL: O(1), O(n), O(n)</a:t>
            </a:r>
          </a:p>
          <a:p>
            <a:r>
              <a:rPr lang="en-US" dirty="0" err="1" smtClean="0"/>
              <a:t>Uns</a:t>
            </a:r>
            <a:r>
              <a:rPr lang="en-US" dirty="0" smtClean="0"/>
              <a:t>: O(1), O(n), O(n)</a:t>
            </a:r>
          </a:p>
          <a:p>
            <a:r>
              <a:rPr lang="en-US" dirty="0" smtClean="0"/>
              <a:t>Sorted: O(n), O(log n), O(n)</a:t>
            </a:r>
          </a:p>
          <a:p>
            <a:r>
              <a:rPr lang="en-US" b="1" dirty="0" smtClean="0"/>
              <a:t>Sorted array is oh-so-close</a:t>
            </a:r>
            <a:r>
              <a:rPr lang="en-US" dirty="0" smtClean="0"/>
              <a:t>. O(log n) find time and almost O(log n) insert time. What’s wrong?</a:t>
            </a:r>
          </a:p>
          <a:p>
            <a:r>
              <a:rPr lang="en-US" dirty="0" smtClean="0"/>
              <a:t>Let’s look at how that search goes:</a:t>
            </a:r>
          </a:p>
          <a:p>
            <a:r>
              <a:rPr lang="en-US" dirty="0" smtClean="0"/>
              <a:t>Draw recursive calls (and potential recursive calls) in binary search. </a:t>
            </a:r>
          </a:p>
          <a:p>
            <a:r>
              <a:rPr lang="en-US" dirty="0" smtClean="0"/>
              <a:t>Note how it starts looking like a binary tree where the left </a:t>
            </a:r>
            <a:r>
              <a:rPr lang="en-US" dirty="0" err="1" smtClean="0"/>
              <a:t>subtrees</a:t>
            </a:r>
            <a:r>
              <a:rPr lang="en-US" dirty="0" smtClean="0"/>
              <a:t> have smaller elements and the right </a:t>
            </a:r>
            <a:r>
              <a:rPr lang="en-US" dirty="0" err="1" smtClean="0"/>
              <a:t>subtrees</a:t>
            </a:r>
            <a:r>
              <a:rPr lang="en-US" dirty="0" smtClean="0"/>
              <a:t> have bigger elements.</a:t>
            </a:r>
          </a:p>
          <a:p>
            <a:r>
              <a:rPr lang="en-US" dirty="0" smtClean="0"/>
              <a:t>What if we could store the whole thing in the structure this recursive search is building?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E94BB2D-6028-413B-A09D-44B84E22954E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Map the 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A754596-3B56-4395-80FB-11DAE4916FB5}" type="slidenum">
              <a:rPr lang="en-US" altLang="en-US" sz="1200"/>
              <a:pPr eaLnBrk="1" hangingPunct="1"/>
              <a:t>21</a:t>
            </a:fld>
            <a:endParaRPr lang="en-US" alt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34C6579-8B9D-48C8-A27C-E0A99D14FB51}" type="slidenum">
              <a:rPr lang="en-US" altLang="en-US" sz="1200"/>
              <a:pPr eaLnBrk="1" hangingPunct="1"/>
              <a:t>22</a:t>
            </a:fld>
            <a:endParaRPr lang="en-US" altLang="en-US" sz="120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29B8AC0-0876-4622-B0F1-A005918B89C9}" type="slidenum">
              <a:rPr lang="en-US" altLang="en-US" sz="1200"/>
              <a:pPr eaLnBrk="1" hangingPunct="1"/>
              <a:t>23</a:t>
            </a:fld>
            <a:endParaRPr lang="en-US" altLang="en-US" sz="12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E.g., 80 mod 7?  80 = 70 + 10  -&gt; 0 + 3</a:t>
            </a:r>
          </a:p>
          <a:p>
            <a:pPr eaLnBrk="1" hangingPunct="1"/>
            <a:r>
              <a:rPr lang="en-US" altLang="en-US" smtClean="0"/>
              <a:t>81 mod 7?  81 = 9 * 9 -&gt; 2 * 2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09B9BF3-17B4-42A4-B33A-6E1FDF93996E}" type="slidenum">
              <a:rPr lang="en-US" altLang="en-US" sz="1200"/>
              <a:pPr eaLnBrk="1" hangingPunct="1"/>
              <a:t>24</a:t>
            </a:fld>
            <a:endParaRPr lang="en-US" altLang="en-US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02756" indent="-270291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81164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13629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46095" indent="-216233" defTabSz="9144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378560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11026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43491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675957" indent="-216233" defTabSz="9144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1FCB830-5997-441A-9265-DDAFD4E51913}" type="slidenum">
              <a:rPr lang="en-US" altLang="en-US" sz="1200"/>
              <a:pPr eaLnBrk="1" hangingPunct="1"/>
              <a:t>25</a:t>
            </a:fld>
            <a:endParaRPr lang="en-US" altLang="en-US" sz="120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3) Takes the position of each character into account, like with a positional number system.</a:t>
            </a:r>
          </a:p>
          <a:p>
            <a:pPr eaLnBrk="1" hangingPunct="1"/>
            <a:r>
              <a:rPr lang="en-US" altLang="en-US" smtClean="0"/>
              <a:t>[s0 + s1*37 + s2*37^2+s3*37^3]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72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248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094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93949-FAD7-4D06-B1D1-834C297A9880}" type="datetime1">
              <a:rPr lang="en-US" altLang="en-US" smtClean="0"/>
              <a:t>30/06/16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0EFA6-A81B-4840-A481-42B0CA67E4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33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25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5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5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2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98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6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23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017D6-0CDF-8745-AFC6-3F20B2B1BBDC}" type="datetimeFigureOut">
              <a:rPr lang="en-US" smtClean="0"/>
              <a:t>30/06/16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A7D43-9770-6841-8275-58F2AD40D2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0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<Relationship Id="rId1" Type="http://schemas.openxmlformats.org/officeDocument/2006/relationships/tags" Target="../tags/tag1.xml"/><Relationship Id="rId2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228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1.xml"/><Relationship Id="rId1" Type="http://schemas.openxmlformats.org/officeDocument/2006/relationships/tags" Target="../tags/tag226.xml"/><Relationship Id="rId2" Type="http://schemas.openxmlformats.org/officeDocument/2006/relationships/tags" Target="../tags/tag22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231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13.xml"/><Relationship Id="rId1" Type="http://schemas.openxmlformats.org/officeDocument/2006/relationships/tags" Target="../tags/tag229.xml"/><Relationship Id="rId2" Type="http://schemas.openxmlformats.org/officeDocument/2006/relationships/tags" Target="../tags/tag2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4.xml"/><Relationship Id="rId1" Type="http://schemas.openxmlformats.org/officeDocument/2006/relationships/tags" Target="../tags/tag232.xml"/><Relationship Id="rId2" Type="http://schemas.openxmlformats.org/officeDocument/2006/relationships/tags" Target="../tags/tag23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236.xml"/><Relationship Id="rId4" Type="http://schemas.openxmlformats.org/officeDocument/2006/relationships/tags" Target="../tags/tag237.xml"/><Relationship Id="rId5" Type="http://schemas.openxmlformats.org/officeDocument/2006/relationships/tags" Target="../tags/tag238.xml"/><Relationship Id="rId6" Type="http://schemas.openxmlformats.org/officeDocument/2006/relationships/tags" Target="../tags/tag239.xml"/><Relationship Id="rId7" Type="http://schemas.openxmlformats.org/officeDocument/2006/relationships/tags" Target="../tags/tag240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15.xml"/><Relationship Id="rId1" Type="http://schemas.openxmlformats.org/officeDocument/2006/relationships/tags" Target="../tags/tag234.xml"/><Relationship Id="rId2" Type="http://schemas.openxmlformats.org/officeDocument/2006/relationships/tags" Target="../tags/tag2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1.xml"/><Relationship Id="rId20" Type="http://schemas.openxmlformats.org/officeDocument/2006/relationships/notesSlide" Target="../notesSlides/notesSlide2.xml"/><Relationship Id="rId10" Type="http://schemas.openxmlformats.org/officeDocument/2006/relationships/tags" Target="../tags/tag12.xml"/><Relationship Id="rId11" Type="http://schemas.openxmlformats.org/officeDocument/2006/relationships/tags" Target="../tags/tag13.xml"/><Relationship Id="rId12" Type="http://schemas.openxmlformats.org/officeDocument/2006/relationships/tags" Target="../tags/tag14.xml"/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tags" Target="../tags/tag20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243.xml"/><Relationship Id="rId4" Type="http://schemas.openxmlformats.org/officeDocument/2006/relationships/tags" Target="../tags/tag244.xml"/><Relationship Id="rId5" Type="http://schemas.openxmlformats.org/officeDocument/2006/relationships/tags" Target="../tags/tag245.xml"/><Relationship Id="rId6" Type="http://schemas.openxmlformats.org/officeDocument/2006/relationships/tags" Target="../tags/tag246.xml"/><Relationship Id="rId7" Type="http://schemas.openxmlformats.org/officeDocument/2006/relationships/tags" Target="../tags/tag247.xml"/><Relationship Id="rId8" Type="http://schemas.openxmlformats.org/officeDocument/2006/relationships/slideLayout" Target="../slideLayouts/slideLayout2.xml"/><Relationship Id="rId9" Type="http://schemas.openxmlformats.org/officeDocument/2006/relationships/notesSlide" Target="../notesSlides/notesSlide18.xml"/><Relationship Id="rId1" Type="http://schemas.openxmlformats.org/officeDocument/2006/relationships/tags" Target="../tags/tag241.xml"/><Relationship Id="rId2" Type="http://schemas.openxmlformats.org/officeDocument/2006/relationships/tags" Target="../tags/tag24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250.xml"/><Relationship Id="rId4" Type="http://schemas.openxmlformats.org/officeDocument/2006/relationships/tags" Target="../tags/tag251.xml"/><Relationship Id="rId5" Type="http://schemas.openxmlformats.org/officeDocument/2006/relationships/tags" Target="../tags/tag252.xml"/><Relationship Id="rId6" Type="http://schemas.openxmlformats.org/officeDocument/2006/relationships/tags" Target="../tags/tag253.xml"/><Relationship Id="rId7" Type="http://schemas.openxmlformats.org/officeDocument/2006/relationships/tags" Target="../tags/tag254.xml"/><Relationship Id="rId8" Type="http://schemas.openxmlformats.org/officeDocument/2006/relationships/tags" Target="../tags/tag255.xml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19.xml"/><Relationship Id="rId1" Type="http://schemas.openxmlformats.org/officeDocument/2006/relationships/tags" Target="../tags/tag248.xml"/><Relationship Id="rId2" Type="http://schemas.openxmlformats.org/officeDocument/2006/relationships/tags" Target="../tags/tag24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258.xml"/><Relationship Id="rId4" Type="http://schemas.openxmlformats.org/officeDocument/2006/relationships/tags" Target="../tags/tag259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0.xml"/><Relationship Id="rId1" Type="http://schemas.openxmlformats.org/officeDocument/2006/relationships/tags" Target="../tags/tag256.xml"/><Relationship Id="rId2" Type="http://schemas.openxmlformats.org/officeDocument/2006/relationships/tags" Target="../tags/tag25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262.xml"/><Relationship Id="rId4" Type="http://schemas.openxmlformats.org/officeDocument/2006/relationships/tags" Target="../tags/tag263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1.xml"/><Relationship Id="rId1" Type="http://schemas.openxmlformats.org/officeDocument/2006/relationships/tags" Target="../tags/tag260.xml"/><Relationship Id="rId2" Type="http://schemas.openxmlformats.org/officeDocument/2006/relationships/tags" Target="../tags/tag26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22.xml"/><Relationship Id="rId1" Type="http://schemas.openxmlformats.org/officeDocument/2006/relationships/tags" Target="../tags/tag264.xml"/><Relationship Id="rId2" Type="http://schemas.openxmlformats.org/officeDocument/2006/relationships/tags" Target="../tags/tag265.xml"/></Relationships>
</file>

<file path=ppt/slides/_rels/slide25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wmf"/><Relationship Id="rId12" Type="http://schemas.openxmlformats.org/officeDocument/2006/relationships/oleObject" Target="../embeddings/oleObject2.bin"/><Relationship Id="rId13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tags" Target="../tags/tag266.xml"/><Relationship Id="rId3" Type="http://schemas.openxmlformats.org/officeDocument/2006/relationships/tags" Target="../tags/tag267.xml"/><Relationship Id="rId4" Type="http://schemas.openxmlformats.org/officeDocument/2006/relationships/tags" Target="../tags/tag268.xml"/><Relationship Id="rId5" Type="http://schemas.openxmlformats.org/officeDocument/2006/relationships/tags" Target="../tags/tag269.xml"/><Relationship Id="rId6" Type="http://schemas.openxmlformats.org/officeDocument/2006/relationships/tags" Target="../tags/tag270.xml"/><Relationship Id="rId7" Type="http://schemas.openxmlformats.org/officeDocument/2006/relationships/tags" Target="../tags/tag271.xml"/><Relationship Id="rId8" Type="http://schemas.openxmlformats.org/officeDocument/2006/relationships/slideLayout" Target="../slideLayouts/slideLayout12.xml"/><Relationship Id="rId9" Type="http://schemas.openxmlformats.org/officeDocument/2006/relationships/notesSlide" Target="../notesSlides/notesSlide23.xml"/><Relationship Id="rId10" Type="http://schemas.openxmlformats.org/officeDocument/2006/relationships/oleObject" Target="../embeddings/oleObject1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274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25.xml"/><Relationship Id="rId1" Type="http://schemas.openxmlformats.org/officeDocument/2006/relationships/tags" Target="../tags/tag272.xml"/><Relationship Id="rId2" Type="http://schemas.openxmlformats.org/officeDocument/2006/relationships/tags" Target="../tags/tag27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20" Type="http://schemas.openxmlformats.org/officeDocument/2006/relationships/notesSlide" Target="../notesSlides/notesSlide3.xml"/><Relationship Id="rId10" Type="http://schemas.openxmlformats.org/officeDocument/2006/relationships/tags" Target="../tags/tag30.xml"/><Relationship Id="rId11" Type="http://schemas.openxmlformats.org/officeDocument/2006/relationships/tags" Target="../tags/tag31.xml"/><Relationship Id="rId12" Type="http://schemas.openxmlformats.org/officeDocument/2006/relationships/tags" Target="../tags/tag32.xml"/><Relationship Id="rId13" Type="http://schemas.openxmlformats.org/officeDocument/2006/relationships/tags" Target="../tags/tag33.xml"/><Relationship Id="rId14" Type="http://schemas.openxmlformats.org/officeDocument/2006/relationships/tags" Target="../tags/tag34.xml"/><Relationship Id="rId15" Type="http://schemas.openxmlformats.org/officeDocument/2006/relationships/tags" Target="../tags/tag35.xml"/><Relationship Id="rId16" Type="http://schemas.openxmlformats.org/officeDocument/2006/relationships/tags" Target="../tags/tag36.xml"/><Relationship Id="rId17" Type="http://schemas.openxmlformats.org/officeDocument/2006/relationships/tags" Target="../tags/tag37.xml"/><Relationship Id="rId18" Type="http://schemas.openxmlformats.org/officeDocument/2006/relationships/tags" Target="../tags/tag38.xml"/><Relationship Id="rId19" Type="http://schemas.openxmlformats.org/officeDocument/2006/relationships/slideLayout" Target="../slideLayouts/slideLayout2.xml"/><Relationship Id="rId1" Type="http://schemas.openxmlformats.org/officeDocument/2006/relationships/tags" Target="../tags/tag21.xml"/><Relationship Id="rId2" Type="http://schemas.openxmlformats.org/officeDocument/2006/relationships/tags" Target="../tags/tag22.xml"/><Relationship Id="rId3" Type="http://schemas.openxmlformats.org/officeDocument/2006/relationships/tags" Target="../tags/tag23.xml"/><Relationship Id="rId4" Type="http://schemas.openxmlformats.org/officeDocument/2006/relationships/tags" Target="../tags/tag24.xml"/><Relationship Id="rId5" Type="http://schemas.openxmlformats.org/officeDocument/2006/relationships/tags" Target="../tags/tag25.xml"/><Relationship Id="rId6" Type="http://schemas.openxmlformats.org/officeDocument/2006/relationships/tags" Target="../tags/tag26.xml"/><Relationship Id="rId7" Type="http://schemas.openxmlformats.org/officeDocument/2006/relationships/tags" Target="../tags/tag27.xml"/><Relationship Id="rId8" Type="http://schemas.openxmlformats.org/officeDocument/2006/relationships/tags" Target="../tags/tag2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27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278.xml"/><Relationship Id="rId4" Type="http://schemas.openxmlformats.org/officeDocument/2006/relationships/tags" Target="../tags/tag279.xml"/><Relationship Id="rId5" Type="http://schemas.openxmlformats.org/officeDocument/2006/relationships/tags" Target="../tags/tag280.xml"/><Relationship Id="rId6" Type="http://schemas.openxmlformats.org/officeDocument/2006/relationships/tags" Target="../tags/tag281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28.xml"/><Relationship Id="rId1" Type="http://schemas.openxmlformats.org/officeDocument/2006/relationships/tags" Target="../tags/tag276.xml"/><Relationship Id="rId2" Type="http://schemas.openxmlformats.org/officeDocument/2006/relationships/tags" Target="../tags/tag277.xml"/></Relationships>
</file>

<file path=ppt/slides/_rels/slide32.xml.rels><?xml version="1.0" encoding="UTF-8" standalone="yes"?>
<Relationships xmlns="http://schemas.openxmlformats.org/package/2006/relationships"><Relationship Id="rId11" Type="http://schemas.openxmlformats.org/officeDocument/2006/relationships/tags" Target="../tags/tag292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29.xml"/><Relationship Id="rId1" Type="http://schemas.openxmlformats.org/officeDocument/2006/relationships/tags" Target="../tags/tag282.xml"/><Relationship Id="rId2" Type="http://schemas.openxmlformats.org/officeDocument/2006/relationships/tags" Target="../tags/tag283.xml"/><Relationship Id="rId3" Type="http://schemas.openxmlformats.org/officeDocument/2006/relationships/tags" Target="../tags/tag284.xml"/><Relationship Id="rId4" Type="http://schemas.openxmlformats.org/officeDocument/2006/relationships/tags" Target="../tags/tag285.xml"/><Relationship Id="rId5" Type="http://schemas.openxmlformats.org/officeDocument/2006/relationships/tags" Target="../tags/tag286.xml"/><Relationship Id="rId6" Type="http://schemas.openxmlformats.org/officeDocument/2006/relationships/tags" Target="../tags/tag287.xml"/><Relationship Id="rId7" Type="http://schemas.openxmlformats.org/officeDocument/2006/relationships/tags" Target="../tags/tag288.xml"/><Relationship Id="rId8" Type="http://schemas.openxmlformats.org/officeDocument/2006/relationships/tags" Target="../tags/tag289.xml"/><Relationship Id="rId9" Type="http://schemas.openxmlformats.org/officeDocument/2006/relationships/tags" Target="../tags/tag290.xml"/><Relationship Id="rId10" Type="http://schemas.openxmlformats.org/officeDocument/2006/relationships/tags" Target="../tags/tag291.xml"/></Relationships>
</file>

<file path=ppt/slides/_rels/slide33.xml.rels><?xml version="1.0" encoding="UTF-8" standalone="yes"?>
<Relationships xmlns="http://schemas.openxmlformats.org/package/2006/relationships"><Relationship Id="rId11" Type="http://schemas.openxmlformats.org/officeDocument/2006/relationships/tags" Target="../tags/tag303.xml"/><Relationship Id="rId12" Type="http://schemas.openxmlformats.org/officeDocument/2006/relationships/tags" Target="../tags/tag304.xml"/><Relationship Id="rId13" Type="http://schemas.openxmlformats.org/officeDocument/2006/relationships/tags" Target="../tags/tag305.xml"/><Relationship Id="rId14" Type="http://schemas.openxmlformats.org/officeDocument/2006/relationships/tags" Target="../tags/tag306.xml"/><Relationship Id="rId15" Type="http://schemas.openxmlformats.org/officeDocument/2006/relationships/tags" Target="../tags/tag307.xml"/><Relationship Id="rId16" Type="http://schemas.openxmlformats.org/officeDocument/2006/relationships/tags" Target="../tags/tag308.xml"/><Relationship Id="rId17" Type="http://schemas.openxmlformats.org/officeDocument/2006/relationships/slideLayout" Target="../slideLayouts/slideLayout2.xml"/><Relationship Id="rId18" Type="http://schemas.openxmlformats.org/officeDocument/2006/relationships/notesSlide" Target="../notesSlides/notesSlide30.xml"/><Relationship Id="rId1" Type="http://schemas.openxmlformats.org/officeDocument/2006/relationships/tags" Target="../tags/tag293.xml"/><Relationship Id="rId2" Type="http://schemas.openxmlformats.org/officeDocument/2006/relationships/tags" Target="../tags/tag294.xml"/><Relationship Id="rId3" Type="http://schemas.openxmlformats.org/officeDocument/2006/relationships/tags" Target="../tags/tag295.xml"/><Relationship Id="rId4" Type="http://schemas.openxmlformats.org/officeDocument/2006/relationships/tags" Target="../tags/tag296.xml"/><Relationship Id="rId5" Type="http://schemas.openxmlformats.org/officeDocument/2006/relationships/tags" Target="../tags/tag297.xml"/><Relationship Id="rId6" Type="http://schemas.openxmlformats.org/officeDocument/2006/relationships/tags" Target="../tags/tag298.xml"/><Relationship Id="rId7" Type="http://schemas.openxmlformats.org/officeDocument/2006/relationships/tags" Target="../tags/tag299.xml"/><Relationship Id="rId8" Type="http://schemas.openxmlformats.org/officeDocument/2006/relationships/tags" Target="../tags/tag300.xml"/><Relationship Id="rId9" Type="http://schemas.openxmlformats.org/officeDocument/2006/relationships/tags" Target="../tags/tag301.xml"/><Relationship Id="rId10" Type="http://schemas.openxmlformats.org/officeDocument/2006/relationships/tags" Target="../tags/tag302.xml"/></Relationships>
</file>

<file path=ppt/slides/_rels/slide34.xml.rels><?xml version="1.0" encoding="UTF-8" standalone="yes"?>
<Relationships xmlns="http://schemas.openxmlformats.org/package/2006/relationships"><Relationship Id="rId9" Type="http://schemas.openxmlformats.org/officeDocument/2006/relationships/tags" Target="../tags/tag317.xml"/><Relationship Id="rId20" Type="http://schemas.openxmlformats.org/officeDocument/2006/relationships/tags" Target="../tags/tag328.xml"/><Relationship Id="rId21" Type="http://schemas.openxmlformats.org/officeDocument/2006/relationships/tags" Target="../tags/tag329.xml"/><Relationship Id="rId22" Type="http://schemas.openxmlformats.org/officeDocument/2006/relationships/slideLayout" Target="../slideLayouts/slideLayout2.xml"/><Relationship Id="rId23" Type="http://schemas.openxmlformats.org/officeDocument/2006/relationships/notesSlide" Target="../notesSlides/notesSlide31.xml"/><Relationship Id="rId10" Type="http://schemas.openxmlformats.org/officeDocument/2006/relationships/tags" Target="../tags/tag318.xml"/><Relationship Id="rId11" Type="http://schemas.openxmlformats.org/officeDocument/2006/relationships/tags" Target="../tags/tag319.xml"/><Relationship Id="rId12" Type="http://schemas.openxmlformats.org/officeDocument/2006/relationships/tags" Target="../tags/tag320.xml"/><Relationship Id="rId13" Type="http://schemas.openxmlformats.org/officeDocument/2006/relationships/tags" Target="../tags/tag321.xml"/><Relationship Id="rId14" Type="http://schemas.openxmlformats.org/officeDocument/2006/relationships/tags" Target="../tags/tag322.xml"/><Relationship Id="rId15" Type="http://schemas.openxmlformats.org/officeDocument/2006/relationships/tags" Target="../tags/tag323.xml"/><Relationship Id="rId16" Type="http://schemas.openxmlformats.org/officeDocument/2006/relationships/tags" Target="../tags/tag324.xml"/><Relationship Id="rId17" Type="http://schemas.openxmlformats.org/officeDocument/2006/relationships/tags" Target="../tags/tag325.xml"/><Relationship Id="rId18" Type="http://schemas.openxmlformats.org/officeDocument/2006/relationships/tags" Target="../tags/tag326.xml"/><Relationship Id="rId19" Type="http://schemas.openxmlformats.org/officeDocument/2006/relationships/tags" Target="../tags/tag327.xml"/><Relationship Id="rId1" Type="http://schemas.openxmlformats.org/officeDocument/2006/relationships/tags" Target="../tags/tag309.xml"/><Relationship Id="rId2" Type="http://schemas.openxmlformats.org/officeDocument/2006/relationships/tags" Target="../tags/tag310.xml"/><Relationship Id="rId3" Type="http://schemas.openxmlformats.org/officeDocument/2006/relationships/tags" Target="../tags/tag311.xml"/><Relationship Id="rId4" Type="http://schemas.openxmlformats.org/officeDocument/2006/relationships/tags" Target="../tags/tag312.xml"/><Relationship Id="rId5" Type="http://schemas.openxmlformats.org/officeDocument/2006/relationships/tags" Target="../tags/tag313.xml"/><Relationship Id="rId6" Type="http://schemas.openxmlformats.org/officeDocument/2006/relationships/tags" Target="../tags/tag314.xml"/><Relationship Id="rId7" Type="http://schemas.openxmlformats.org/officeDocument/2006/relationships/tags" Target="../tags/tag315.xml"/><Relationship Id="rId8" Type="http://schemas.openxmlformats.org/officeDocument/2006/relationships/tags" Target="../tags/tag316.xm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338.xml"/><Relationship Id="rId20" Type="http://schemas.openxmlformats.org/officeDocument/2006/relationships/tags" Target="../tags/tag349.xml"/><Relationship Id="rId21" Type="http://schemas.openxmlformats.org/officeDocument/2006/relationships/tags" Target="../tags/tag350.xml"/><Relationship Id="rId22" Type="http://schemas.openxmlformats.org/officeDocument/2006/relationships/tags" Target="../tags/tag351.xml"/><Relationship Id="rId23" Type="http://schemas.openxmlformats.org/officeDocument/2006/relationships/tags" Target="../tags/tag352.xml"/><Relationship Id="rId24" Type="http://schemas.openxmlformats.org/officeDocument/2006/relationships/tags" Target="../tags/tag353.xml"/><Relationship Id="rId25" Type="http://schemas.openxmlformats.org/officeDocument/2006/relationships/tags" Target="../tags/tag354.xml"/><Relationship Id="rId26" Type="http://schemas.openxmlformats.org/officeDocument/2006/relationships/tags" Target="../tags/tag355.xml"/><Relationship Id="rId27" Type="http://schemas.openxmlformats.org/officeDocument/2006/relationships/slideLayout" Target="../slideLayouts/slideLayout2.xml"/><Relationship Id="rId28" Type="http://schemas.openxmlformats.org/officeDocument/2006/relationships/notesSlide" Target="../notesSlides/notesSlide32.xml"/><Relationship Id="rId10" Type="http://schemas.openxmlformats.org/officeDocument/2006/relationships/tags" Target="../tags/tag339.xml"/><Relationship Id="rId11" Type="http://schemas.openxmlformats.org/officeDocument/2006/relationships/tags" Target="../tags/tag340.xml"/><Relationship Id="rId12" Type="http://schemas.openxmlformats.org/officeDocument/2006/relationships/tags" Target="../tags/tag341.xml"/><Relationship Id="rId13" Type="http://schemas.openxmlformats.org/officeDocument/2006/relationships/tags" Target="../tags/tag342.xml"/><Relationship Id="rId14" Type="http://schemas.openxmlformats.org/officeDocument/2006/relationships/tags" Target="../tags/tag343.xml"/><Relationship Id="rId15" Type="http://schemas.openxmlformats.org/officeDocument/2006/relationships/tags" Target="../tags/tag344.xml"/><Relationship Id="rId16" Type="http://schemas.openxmlformats.org/officeDocument/2006/relationships/tags" Target="../tags/tag345.xml"/><Relationship Id="rId17" Type="http://schemas.openxmlformats.org/officeDocument/2006/relationships/tags" Target="../tags/tag346.xml"/><Relationship Id="rId18" Type="http://schemas.openxmlformats.org/officeDocument/2006/relationships/tags" Target="../tags/tag347.xml"/><Relationship Id="rId19" Type="http://schemas.openxmlformats.org/officeDocument/2006/relationships/tags" Target="../tags/tag348.xml"/><Relationship Id="rId1" Type="http://schemas.openxmlformats.org/officeDocument/2006/relationships/tags" Target="../tags/tag330.xml"/><Relationship Id="rId2" Type="http://schemas.openxmlformats.org/officeDocument/2006/relationships/tags" Target="../tags/tag331.xml"/><Relationship Id="rId3" Type="http://schemas.openxmlformats.org/officeDocument/2006/relationships/tags" Target="../tags/tag332.xml"/><Relationship Id="rId4" Type="http://schemas.openxmlformats.org/officeDocument/2006/relationships/tags" Target="../tags/tag333.xml"/><Relationship Id="rId5" Type="http://schemas.openxmlformats.org/officeDocument/2006/relationships/tags" Target="../tags/tag334.xml"/><Relationship Id="rId6" Type="http://schemas.openxmlformats.org/officeDocument/2006/relationships/tags" Target="../tags/tag335.xml"/><Relationship Id="rId7" Type="http://schemas.openxmlformats.org/officeDocument/2006/relationships/tags" Target="../tags/tag336.xml"/><Relationship Id="rId8" Type="http://schemas.openxmlformats.org/officeDocument/2006/relationships/tags" Target="../tags/tag33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357.xml"/><Relationship Id="rId4" Type="http://schemas.openxmlformats.org/officeDocument/2006/relationships/slideLayout" Target="../slideLayouts/slideLayout2.xml"/><Relationship Id="rId5" Type="http://schemas.openxmlformats.org/officeDocument/2006/relationships/notesSlide" Target="../notesSlides/notesSlide33.xml"/><Relationship Id="rId6" Type="http://schemas.openxmlformats.org/officeDocument/2006/relationships/oleObject" Target="../embeddings/oleObject3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2.vml"/><Relationship Id="rId2" Type="http://schemas.openxmlformats.org/officeDocument/2006/relationships/tags" Target="../tags/tag356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47.xml"/><Relationship Id="rId20" Type="http://schemas.openxmlformats.org/officeDocument/2006/relationships/tags" Target="../tags/tag58.xml"/><Relationship Id="rId21" Type="http://schemas.openxmlformats.org/officeDocument/2006/relationships/tags" Target="../tags/tag59.xml"/><Relationship Id="rId22" Type="http://schemas.openxmlformats.org/officeDocument/2006/relationships/tags" Target="../tags/tag60.xml"/><Relationship Id="rId23" Type="http://schemas.openxmlformats.org/officeDocument/2006/relationships/tags" Target="../tags/tag61.xml"/><Relationship Id="rId24" Type="http://schemas.openxmlformats.org/officeDocument/2006/relationships/tags" Target="../tags/tag62.xml"/><Relationship Id="rId25" Type="http://schemas.openxmlformats.org/officeDocument/2006/relationships/tags" Target="../tags/tag63.xml"/><Relationship Id="rId26" Type="http://schemas.openxmlformats.org/officeDocument/2006/relationships/tags" Target="../tags/tag64.xml"/><Relationship Id="rId27" Type="http://schemas.openxmlformats.org/officeDocument/2006/relationships/tags" Target="../tags/tag65.xml"/><Relationship Id="rId28" Type="http://schemas.openxmlformats.org/officeDocument/2006/relationships/tags" Target="../tags/tag66.xml"/><Relationship Id="rId29" Type="http://schemas.openxmlformats.org/officeDocument/2006/relationships/tags" Target="../tags/tag67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4.xml"/><Relationship Id="rId10" Type="http://schemas.openxmlformats.org/officeDocument/2006/relationships/tags" Target="../tags/tag48.xml"/><Relationship Id="rId11" Type="http://schemas.openxmlformats.org/officeDocument/2006/relationships/tags" Target="../tags/tag49.xml"/><Relationship Id="rId12" Type="http://schemas.openxmlformats.org/officeDocument/2006/relationships/tags" Target="../tags/tag50.xml"/><Relationship Id="rId13" Type="http://schemas.openxmlformats.org/officeDocument/2006/relationships/tags" Target="../tags/tag51.xml"/><Relationship Id="rId14" Type="http://schemas.openxmlformats.org/officeDocument/2006/relationships/tags" Target="../tags/tag52.xml"/><Relationship Id="rId15" Type="http://schemas.openxmlformats.org/officeDocument/2006/relationships/tags" Target="../tags/tag53.xml"/><Relationship Id="rId16" Type="http://schemas.openxmlformats.org/officeDocument/2006/relationships/tags" Target="../tags/tag54.xml"/><Relationship Id="rId17" Type="http://schemas.openxmlformats.org/officeDocument/2006/relationships/tags" Target="../tags/tag55.xml"/><Relationship Id="rId18" Type="http://schemas.openxmlformats.org/officeDocument/2006/relationships/tags" Target="../tags/tag56.xml"/><Relationship Id="rId19" Type="http://schemas.openxmlformats.org/officeDocument/2006/relationships/tags" Target="../tags/tag57.xml"/><Relationship Id="rId1" Type="http://schemas.openxmlformats.org/officeDocument/2006/relationships/tags" Target="../tags/tag39.xml"/><Relationship Id="rId2" Type="http://schemas.openxmlformats.org/officeDocument/2006/relationships/tags" Target="../tags/tag40.xml"/><Relationship Id="rId3" Type="http://schemas.openxmlformats.org/officeDocument/2006/relationships/tags" Target="../tags/tag41.xml"/><Relationship Id="rId4" Type="http://schemas.openxmlformats.org/officeDocument/2006/relationships/tags" Target="../tags/tag42.xml"/><Relationship Id="rId5" Type="http://schemas.openxmlformats.org/officeDocument/2006/relationships/tags" Target="../tags/tag43.xml"/><Relationship Id="rId6" Type="http://schemas.openxmlformats.org/officeDocument/2006/relationships/tags" Target="../tags/tag44.xml"/><Relationship Id="rId7" Type="http://schemas.openxmlformats.org/officeDocument/2006/relationships/tags" Target="../tags/tag45.xml"/><Relationship Id="rId8" Type="http://schemas.openxmlformats.org/officeDocument/2006/relationships/tags" Target="../tags/tag46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80.xml"/><Relationship Id="rId14" Type="http://schemas.openxmlformats.org/officeDocument/2006/relationships/tags" Target="../tags/tag81.xml"/><Relationship Id="rId15" Type="http://schemas.openxmlformats.org/officeDocument/2006/relationships/tags" Target="../tags/tag82.xml"/><Relationship Id="rId16" Type="http://schemas.openxmlformats.org/officeDocument/2006/relationships/tags" Target="../tags/tag83.xml"/><Relationship Id="rId17" Type="http://schemas.openxmlformats.org/officeDocument/2006/relationships/tags" Target="../tags/tag84.xml"/><Relationship Id="rId18" Type="http://schemas.openxmlformats.org/officeDocument/2006/relationships/tags" Target="../tags/tag85.xml"/><Relationship Id="rId19" Type="http://schemas.openxmlformats.org/officeDocument/2006/relationships/tags" Target="../tags/tag86.xml"/><Relationship Id="rId63" Type="http://schemas.openxmlformats.org/officeDocument/2006/relationships/tags" Target="../tags/tag130.xml"/><Relationship Id="rId64" Type="http://schemas.openxmlformats.org/officeDocument/2006/relationships/tags" Target="../tags/tag131.xml"/><Relationship Id="rId65" Type="http://schemas.openxmlformats.org/officeDocument/2006/relationships/tags" Target="../tags/tag132.xml"/><Relationship Id="rId66" Type="http://schemas.openxmlformats.org/officeDocument/2006/relationships/tags" Target="../tags/tag133.xml"/><Relationship Id="rId67" Type="http://schemas.openxmlformats.org/officeDocument/2006/relationships/tags" Target="../tags/tag134.xml"/><Relationship Id="rId68" Type="http://schemas.openxmlformats.org/officeDocument/2006/relationships/tags" Target="../tags/tag135.xml"/><Relationship Id="rId69" Type="http://schemas.openxmlformats.org/officeDocument/2006/relationships/slideLayout" Target="../slideLayouts/slideLayout2.xml"/><Relationship Id="rId50" Type="http://schemas.openxmlformats.org/officeDocument/2006/relationships/tags" Target="../tags/tag117.xml"/><Relationship Id="rId51" Type="http://schemas.openxmlformats.org/officeDocument/2006/relationships/tags" Target="../tags/tag118.xml"/><Relationship Id="rId52" Type="http://schemas.openxmlformats.org/officeDocument/2006/relationships/tags" Target="../tags/tag119.xml"/><Relationship Id="rId53" Type="http://schemas.openxmlformats.org/officeDocument/2006/relationships/tags" Target="../tags/tag120.xml"/><Relationship Id="rId54" Type="http://schemas.openxmlformats.org/officeDocument/2006/relationships/tags" Target="../tags/tag121.xml"/><Relationship Id="rId55" Type="http://schemas.openxmlformats.org/officeDocument/2006/relationships/tags" Target="../tags/tag122.xml"/><Relationship Id="rId56" Type="http://schemas.openxmlformats.org/officeDocument/2006/relationships/tags" Target="../tags/tag123.xml"/><Relationship Id="rId57" Type="http://schemas.openxmlformats.org/officeDocument/2006/relationships/tags" Target="../tags/tag124.xml"/><Relationship Id="rId58" Type="http://schemas.openxmlformats.org/officeDocument/2006/relationships/tags" Target="../tags/tag125.xml"/><Relationship Id="rId59" Type="http://schemas.openxmlformats.org/officeDocument/2006/relationships/tags" Target="../tags/tag126.xml"/><Relationship Id="rId40" Type="http://schemas.openxmlformats.org/officeDocument/2006/relationships/tags" Target="../tags/tag107.xml"/><Relationship Id="rId41" Type="http://schemas.openxmlformats.org/officeDocument/2006/relationships/tags" Target="../tags/tag108.xml"/><Relationship Id="rId42" Type="http://schemas.openxmlformats.org/officeDocument/2006/relationships/tags" Target="../tags/tag109.xml"/><Relationship Id="rId43" Type="http://schemas.openxmlformats.org/officeDocument/2006/relationships/tags" Target="../tags/tag110.xml"/><Relationship Id="rId44" Type="http://schemas.openxmlformats.org/officeDocument/2006/relationships/tags" Target="../tags/tag111.xml"/><Relationship Id="rId45" Type="http://schemas.openxmlformats.org/officeDocument/2006/relationships/tags" Target="../tags/tag112.xml"/><Relationship Id="rId46" Type="http://schemas.openxmlformats.org/officeDocument/2006/relationships/tags" Target="../tags/tag113.xml"/><Relationship Id="rId47" Type="http://schemas.openxmlformats.org/officeDocument/2006/relationships/tags" Target="../tags/tag114.xml"/><Relationship Id="rId48" Type="http://schemas.openxmlformats.org/officeDocument/2006/relationships/tags" Target="../tags/tag115.xml"/><Relationship Id="rId49" Type="http://schemas.openxmlformats.org/officeDocument/2006/relationships/tags" Target="../tags/tag116.xml"/><Relationship Id="rId1" Type="http://schemas.openxmlformats.org/officeDocument/2006/relationships/tags" Target="../tags/tag68.xml"/><Relationship Id="rId2" Type="http://schemas.openxmlformats.org/officeDocument/2006/relationships/tags" Target="../tags/tag69.xml"/><Relationship Id="rId3" Type="http://schemas.openxmlformats.org/officeDocument/2006/relationships/tags" Target="../tags/tag70.xml"/><Relationship Id="rId4" Type="http://schemas.openxmlformats.org/officeDocument/2006/relationships/tags" Target="../tags/tag71.xml"/><Relationship Id="rId5" Type="http://schemas.openxmlformats.org/officeDocument/2006/relationships/tags" Target="../tags/tag72.xml"/><Relationship Id="rId6" Type="http://schemas.openxmlformats.org/officeDocument/2006/relationships/tags" Target="../tags/tag73.xml"/><Relationship Id="rId7" Type="http://schemas.openxmlformats.org/officeDocument/2006/relationships/tags" Target="../tags/tag74.xml"/><Relationship Id="rId8" Type="http://schemas.openxmlformats.org/officeDocument/2006/relationships/tags" Target="../tags/tag75.xml"/><Relationship Id="rId9" Type="http://schemas.openxmlformats.org/officeDocument/2006/relationships/tags" Target="../tags/tag76.xml"/><Relationship Id="rId30" Type="http://schemas.openxmlformats.org/officeDocument/2006/relationships/tags" Target="../tags/tag97.xml"/><Relationship Id="rId31" Type="http://schemas.openxmlformats.org/officeDocument/2006/relationships/tags" Target="../tags/tag98.xml"/><Relationship Id="rId32" Type="http://schemas.openxmlformats.org/officeDocument/2006/relationships/tags" Target="../tags/tag99.xml"/><Relationship Id="rId33" Type="http://schemas.openxmlformats.org/officeDocument/2006/relationships/tags" Target="../tags/tag100.xml"/><Relationship Id="rId34" Type="http://schemas.openxmlformats.org/officeDocument/2006/relationships/tags" Target="../tags/tag101.xml"/><Relationship Id="rId35" Type="http://schemas.openxmlformats.org/officeDocument/2006/relationships/tags" Target="../tags/tag102.xml"/><Relationship Id="rId36" Type="http://schemas.openxmlformats.org/officeDocument/2006/relationships/tags" Target="../tags/tag103.xml"/><Relationship Id="rId37" Type="http://schemas.openxmlformats.org/officeDocument/2006/relationships/tags" Target="../tags/tag104.xml"/><Relationship Id="rId38" Type="http://schemas.openxmlformats.org/officeDocument/2006/relationships/tags" Target="../tags/tag105.xml"/><Relationship Id="rId39" Type="http://schemas.openxmlformats.org/officeDocument/2006/relationships/tags" Target="../tags/tag106.xml"/><Relationship Id="rId70" Type="http://schemas.openxmlformats.org/officeDocument/2006/relationships/notesSlide" Target="../notesSlides/notesSlide5.xml"/><Relationship Id="rId20" Type="http://schemas.openxmlformats.org/officeDocument/2006/relationships/tags" Target="../tags/tag87.xml"/><Relationship Id="rId21" Type="http://schemas.openxmlformats.org/officeDocument/2006/relationships/tags" Target="../tags/tag88.xml"/><Relationship Id="rId22" Type="http://schemas.openxmlformats.org/officeDocument/2006/relationships/tags" Target="../tags/tag89.xml"/><Relationship Id="rId23" Type="http://schemas.openxmlformats.org/officeDocument/2006/relationships/tags" Target="../tags/tag90.xml"/><Relationship Id="rId24" Type="http://schemas.openxmlformats.org/officeDocument/2006/relationships/tags" Target="../tags/tag91.xml"/><Relationship Id="rId25" Type="http://schemas.openxmlformats.org/officeDocument/2006/relationships/tags" Target="../tags/tag92.xml"/><Relationship Id="rId26" Type="http://schemas.openxmlformats.org/officeDocument/2006/relationships/tags" Target="../tags/tag93.xml"/><Relationship Id="rId27" Type="http://schemas.openxmlformats.org/officeDocument/2006/relationships/tags" Target="../tags/tag94.xml"/><Relationship Id="rId28" Type="http://schemas.openxmlformats.org/officeDocument/2006/relationships/tags" Target="../tags/tag95.xml"/><Relationship Id="rId29" Type="http://schemas.openxmlformats.org/officeDocument/2006/relationships/tags" Target="../tags/tag96.xml"/><Relationship Id="rId60" Type="http://schemas.openxmlformats.org/officeDocument/2006/relationships/tags" Target="../tags/tag127.xml"/><Relationship Id="rId61" Type="http://schemas.openxmlformats.org/officeDocument/2006/relationships/tags" Target="../tags/tag128.xml"/><Relationship Id="rId62" Type="http://schemas.openxmlformats.org/officeDocument/2006/relationships/tags" Target="../tags/tag129.xml"/><Relationship Id="rId10" Type="http://schemas.openxmlformats.org/officeDocument/2006/relationships/tags" Target="../tags/tag77.xml"/><Relationship Id="rId11" Type="http://schemas.openxmlformats.org/officeDocument/2006/relationships/tags" Target="../tags/tag78.xml"/><Relationship Id="rId12" Type="http://schemas.openxmlformats.org/officeDocument/2006/relationships/tags" Target="../tags/tag79.xml"/></Relationships>
</file>

<file path=ppt/slides/_rels/slide6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6.xml"/><Relationship Id="rId20" Type="http://schemas.openxmlformats.org/officeDocument/2006/relationships/tags" Target="../tags/tag155.xml"/><Relationship Id="rId21" Type="http://schemas.openxmlformats.org/officeDocument/2006/relationships/tags" Target="../tags/tag156.xml"/><Relationship Id="rId22" Type="http://schemas.openxmlformats.org/officeDocument/2006/relationships/tags" Target="../tags/tag157.xml"/><Relationship Id="rId23" Type="http://schemas.openxmlformats.org/officeDocument/2006/relationships/tags" Target="../tags/tag158.xml"/><Relationship Id="rId24" Type="http://schemas.openxmlformats.org/officeDocument/2006/relationships/tags" Target="../tags/tag159.xml"/><Relationship Id="rId25" Type="http://schemas.openxmlformats.org/officeDocument/2006/relationships/tags" Target="../tags/tag160.xml"/><Relationship Id="rId26" Type="http://schemas.openxmlformats.org/officeDocument/2006/relationships/tags" Target="../tags/tag161.xml"/><Relationship Id="rId27" Type="http://schemas.openxmlformats.org/officeDocument/2006/relationships/tags" Target="../tags/tag162.xml"/><Relationship Id="rId28" Type="http://schemas.openxmlformats.org/officeDocument/2006/relationships/tags" Target="../tags/tag163.xml"/><Relationship Id="rId29" Type="http://schemas.openxmlformats.org/officeDocument/2006/relationships/tags" Target="../tags/tag164.xml"/><Relationship Id="rId1" Type="http://schemas.openxmlformats.org/officeDocument/2006/relationships/tags" Target="../tags/tag136.xml"/><Relationship Id="rId2" Type="http://schemas.openxmlformats.org/officeDocument/2006/relationships/tags" Target="../tags/tag137.xml"/><Relationship Id="rId3" Type="http://schemas.openxmlformats.org/officeDocument/2006/relationships/tags" Target="../tags/tag138.xml"/><Relationship Id="rId4" Type="http://schemas.openxmlformats.org/officeDocument/2006/relationships/tags" Target="../tags/tag139.xml"/><Relationship Id="rId5" Type="http://schemas.openxmlformats.org/officeDocument/2006/relationships/tags" Target="../tags/tag140.xml"/><Relationship Id="rId30" Type="http://schemas.openxmlformats.org/officeDocument/2006/relationships/tags" Target="../tags/tag165.xml"/><Relationship Id="rId31" Type="http://schemas.openxmlformats.org/officeDocument/2006/relationships/tags" Target="../tags/tag166.xml"/><Relationship Id="rId32" Type="http://schemas.openxmlformats.org/officeDocument/2006/relationships/tags" Target="../tags/tag167.xml"/><Relationship Id="rId9" Type="http://schemas.openxmlformats.org/officeDocument/2006/relationships/tags" Target="../tags/tag144.xml"/><Relationship Id="rId6" Type="http://schemas.openxmlformats.org/officeDocument/2006/relationships/tags" Target="../tags/tag141.xml"/><Relationship Id="rId7" Type="http://schemas.openxmlformats.org/officeDocument/2006/relationships/tags" Target="../tags/tag142.xml"/><Relationship Id="rId8" Type="http://schemas.openxmlformats.org/officeDocument/2006/relationships/tags" Target="../tags/tag143.xml"/><Relationship Id="rId33" Type="http://schemas.openxmlformats.org/officeDocument/2006/relationships/tags" Target="../tags/tag168.xml"/><Relationship Id="rId34" Type="http://schemas.openxmlformats.org/officeDocument/2006/relationships/tags" Target="../tags/tag169.xml"/><Relationship Id="rId35" Type="http://schemas.openxmlformats.org/officeDocument/2006/relationships/tags" Target="../tags/tag170.xml"/><Relationship Id="rId36" Type="http://schemas.openxmlformats.org/officeDocument/2006/relationships/tags" Target="../tags/tag171.xml"/><Relationship Id="rId10" Type="http://schemas.openxmlformats.org/officeDocument/2006/relationships/tags" Target="../tags/tag145.xml"/><Relationship Id="rId11" Type="http://schemas.openxmlformats.org/officeDocument/2006/relationships/tags" Target="../tags/tag146.xml"/><Relationship Id="rId12" Type="http://schemas.openxmlformats.org/officeDocument/2006/relationships/tags" Target="../tags/tag147.xml"/><Relationship Id="rId13" Type="http://schemas.openxmlformats.org/officeDocument/2006/relationships/tags" Target="../tags/tag148.xml"/><Relationship Id="rId14" Type="http://schemas.openxmlformats.org/officeDocument/2006/relationships/tags" Target="../tags/tag149.xml"/><Relationship Id="rId15" Type="http://schemas.openxmlformats.org/officeDocument/2006/relationships/tags" Target="../tags/tag150.xml"/><Relationship Id="rId16" Type="http://schemas.openxmlformats.org/officeDocument/2006/relationships/tags" Target="../tags/tag151.xml"/><Relationship Id="rId17" Type="http://schemas.openxmlformats.org/officeDocument/2006/relationships/tags" Target="../tags/tag152.xml"/><Relationship Id="rId18" Type="http://schemas.openxmlformats.org/officeDocument/2006/relationships/tags" Target="../tags/tag153.xml"/><Relationship Id="rId19" Type="http://schemas.openxmlformats.org/officeDocument/2006/relationships/tags" Target="../tags/tag154.xml"/><Relationship Id="rId37" Type="http://schemas.openxmlformats.org/officeDocument/2006/relationships/tags" Target="../tags/tag172.xml"/><Relationship Id="rId38" Type="http://schemas.openxmlformats.org/officeDocument/2006/relationships/tags" Target="../tags/tag173.xml"/><Relationship Id="rId39" Type="http://schemas.openxmlformats.org/officeDocument/2006/relationships/tags" Target="../tags/tag174.xml"/><Relationship Id="rId40" Type="http://schemas.openxmlformats.org/officeDocument/2006/relationships/tags" Target="../tags/tag175.xml"/><Relationship Id="rId41" Type="http://schemas.openxmlformats.org/officeDocument/2006/relationships/tags" Target="../tags/tag176.xml"/><Relationship Id="rId42" Type="http://schemas.openxmlformats.org/officeDocument/2006/relationships/tags" Target="../tags/tag177.xml"/><Relationship Id="rId43" Type="http://schemas.openxmlformats.org/officeDocument/2006/relationships/tags" Target="../tags/tag178.xml"/><Relationship Id="rId44" Type="http://schemas.openxmlformats.org/officeDocument/2006/relationships/tags" Target="../tags/tag179.xml"/><Relationship Id="rId45" Type="http://schemas.openxmlformats.org/officeDocument/2006/relationships/tags" Target="../tags/tag180.xml"/></Relationships>
</file>

<file path=ppt/slides/_rels/slide7.xml.rels><?xml version="1.0" encoding="UTF-8" standalone="yes"?>
<Relationships xmlns="http://schemas.openxmlformats.org/package/2006/relationships"><Relationship Id="rId46" Type="http://schemas.openxmlformats.org/officeDocument/2006/relationships/slideLayout" Target="../slideLayouts/slideLayout2.xml"/><Relationship Id="rId47" Type="http://schemas.openxmlformats.org/officeDocument/2006/relationships/notesSlide" Target="../notesSlides/notesSlide7.xml"/><Relationship Id="rId20" Type="http://schemas.openxmlformats.org/officeDocument/2006/relationships/tags" Target="../tags/tag200.xml"/><Relationship Id="rId21" Type="http://schemas.openxmlformats.org/officeDocument/2006/relationships/tags" Target="../tags/tag201.xml"/><Relationship Id="rId22" Type="http://schemas.openxmlformats.org/officeDocument/2006/relationships/tags" Target="../tags/tag202.xml"/><Relationship Id="rId23" Type="http://schemas.openxmlformats.org/officeDocument/2006/relationships/tags" Target="../tags/tag203.xml"/><Relationship Id="rId24" Type="http://schemas.openxmlformats.org/officeDocument/2006/relationships/tags" Target="../tags/tag204.xml"/><Relationship Id="rId25" Type="http://schemas.openxmlformats.org/officeDocument/2006/relationships/tags" Target="../tags/tag205.xml"/><Relationship Id="rId26" Type="http://schemas.openxmlformats.org/officeDocument/2006/relationships/tags" Target="../tags/tag206.xml"/><Relationship Id="rId27" Type="http://schemas.openxmlformats.org/officeDocument/2006/relationships/tags" Target="../tags/tag207.xml"/><Relationship Id="rId28" Type="http://schemas.openxmlformats.org/officeDocument/2006/relationships/tags" Target="../tags/tag208.xml"/><Relationship Id="rId29" Type="http://schemas.openxmlformats.org/officeDocument/2006/relationships/tags" Target="../tags/tag209.xml"/><Relationship Id="rId1" Type="http://schemas.openxmlformats.org/officeDocument/2006/relationships/tags" Target="../tags/tag181.xml"/><Relationship Id="rId2" Type="http://schemas.openxmlformats.org/officeDocument/2006/relationships/tags" Target="../tags/tag182.xml"/><Relationship Id="rId3" Type="http://schemas.openxmlformats.org/officeDocument/2006/relationships/tags" Target="../tags/tag183.xml"/><Relationship Id="rId4" Type="http://schemas.openxmlformats.org/officeDocument/2006/relationships/tags" Target="../tags/tag184.xml"/><Relationship Id="rId5" Type="http://schemas.openxmlformats.org/officeDocument/2006/relationships/tags" Target="../tags/tag185.xml"/><Relationship Id="rId30" Type="http://schemas.openxmlformats.org/officeDocument/2006/relationships/tags" Target="../tags/tag210.xml"/><Relationship Id="rId31" Type="http://schemas.openxmlformats.org/officeDocument/2006/relationships/tags" Target="../tags/tag211.xml"/><Relationship Id="rId32" Type="http://schemas.openxmlformats.org/officeDocument/2006/relationships/tags" Target="../tags/tag212.xml"/><Relationship Id="rId9" Type="http://schemas.openxmlformats.org/officeDocument/2006/relationships/tags" Target="../tags/tag189.xml"/><Relationship Id="rId6" Type="http://schemas.openxmlformats.org/officeDocument/2006/relationships/tags" Target="../tags/tag186.xml"/><Relationship Id="rId7" Type="http://schemas.openxmlformats.org/officeDocument/2006/relationships/tags" Target="../tags/tag187.xml"/><Relationship Id="rId8" Type="http://schemas.openxmlformats.org/officeDocument/2006/relationships/tags" Target="../tags/tag188.xml"/><Relationship Id="rId33" Type="http://schemas.openxmlformats.org/officeDocument/2006/relationships/tags" Target="../tags/tag213.xml"/><Relationship Id="rId34" Type="http://schemas.openxmlformats.org/officeDocument/2006/relationships/tags" Target="../tags/tag214.xml"/><Relationship Id="rId35" Type="http://schemas.openxmlformats.org/officeDocument/2006/relationships/tags" Target="../tags/tag215.xml"/><Relationship Id="rId36" Type="http://schemas.openxmlformats.org/officeDocument/2006/relationships/tags" Target="../tags/tag216.xml"/><Relationship Id="rId10" Type="http://schemas.openxmlformats.org/officeDocument/2006/relationships/tags" Target="../tags/tag190.xml"/><Relationship Id="rId11" Type="http://schemas.openxmlformats.org/officeDocument/2006/relationships/tags" Target="../tags/tag191.xml"/><Relationship Id="rId12" Type="http://schemas.openxmlformats.org/officeDocument/2006/relationships/tags" Target="../tags/tag192.xml"/><Relationship Id="rId13" Type="http://schemas.openxmlformats.org/officeDocument/2006/relationships/tags" Target="../tags/tag193.xml"/><Relationship Id="rId14" Type="http://schemas.openxmlformats.org/officeDocument/2006/relationships/tags" Target="../tags/tag194.xml"/><Relationship Id="rId15" Type="http://schemas.openxmlformats.org/officeDocument/2006/relationships/tags" Target="../tags/tag195.xml"/><Relationship Id="rId16" Type="http://schemas.openxmlformats.org/officeDocument/2006/relationships/tags" Target="../tags/tag196.xml"/><Relationship Id="rId17" Type="http://schemas.openxmlformats.org/officeDocument/2006/relationships/tags" Target="../tags/tag197.xml"/><Relationship Id="rId18" Type="http://schemas.openxmlformats.org/officeDocument/2006/relationships/tags" Target="../tags/tag198.xml"/><Relationship Id="rId19" Type="http://schemas.openxmlformats.org/officeDocument/2006/relationships/tags" Target="../tags/tag199.xml"/><Relationship Id="rId37" Type="http://schemas.openxmlformats.org/officeDocument/2006/relationships/tags" Target="../tags/tag217.xml"/><Relationship Id="rId38" Type="http://schemas.openxmlformats.org/officeDocument/2006/relationships/tags" Target="../tags/tag218.xml"/><Relationship Id="rId39" Type="http://schemas.openxmlformats.org/officeDocument/2006/relationships/tags" Target="../tags/tag219.xml"/><Relationship Id="rId40" Type="http://schemas.openxmlformats.org/officeDocument/2006/relationships/tags" Target="../tags/tag220.xml"/><Relationship Id="rId41" Type="http://schemas.openxmlformats.org/officeDocument/2006/relationships/tags" Target="../tags/tag221.xml"/><Relationship Id="rId42" Type="http://schemas.openxmlformats.org/officeDocument/2006/relationships/tags" Target="../tags/tag222.xml"/><Relationship Id="rId43" Type="http://schemas.openxmlformats.org/officeDocument/2006/relationships/tags" Target="../tags/tag223.xml"/><Relationship Id="rId44" Type="http://schemas.openxmlformats.org/officeDocument/2006/relationships/tags" Target="../tags/tag224.xml"/><Relationship Id="rId45" Type="http://schemas.openxmlformats.org/officeDocument/2006/relationships/tags" Target="../tags/tag2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CD6971B-B81A-4B85-87AD-95E4ED978CEA}" type="slidenum">
              <a:rPr lang="en-US" altLang="en-US" sz="1400">
                <a:latin typeface="Calibri"/>
                <a:cs typeface="Calibri"/>
              </a:rPr>
              <a:pPr eaLnBrk="1" hangingPunct="1"/>
              <a:t>1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Announcements 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05000"/>
            <a:ext cx="7772400" cy="4648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Calibri"/>
                <a:cs typeface="Calibri"/>
              </a:rPr>
              <a:t>HW </a:t>
            </a:r>
            <a:r>
              <a:rPr lang="en-US" altLang="en-US" dirty="0" smtClean="0">
                <a:latin typeface="Calibri"/>
                <a:cs typeface="Calibri"/>
              </a:rPr>
              <a:t>1 </a:t>
            </a:r>
            <a:r>
              <a:rPr lang="en-US" altLang="en-US" dirty="0" smtClean="0">
                <a:latin typeface="Calibri"/>
                <a:cs typeface="Calibri"/>
              </a:rPr>
              <a:t>due </a:t>
            </a:r>
            <a:r>
              <a:rPr lang="en-US" altLang="en-US" dirty="0">
                <a:latin typeface="Calibri"/>
                <a:cs typeface="Calibri"/>
              </a:rPr>
              <a:t>t</a:t>
            </a:r>
            <a:r>
              <a:rPr lang="en-US" altLang="en-US" dirty="0" smtClean="0">
                <a:latin typeface="Calibri"/>
                <a:cs typeface="Calibri"/>
              </a:rPr>
              <a:t>onight, 11PM</a:t>
            </a:r>
          </a:p>
          <a:p>
            <a:pPr eaLnBrk="1" hangingPunct="1"/>
            <a:r>
              <a:rPr lang="en-US" altLang="en-US" dirty="0" smtClean="0">
                <a:latin typeface="Calibri"/>
                <a:cs typeface="Calibri"/>
              </a:rPr>
              <a:t>HW </a:t>
            </a:r>
            <a:r>
              <a:rPr lang="en-US" altLang="en-US" dirty="0" smtClean="0">
                <a:latin typeface="Calibri"/>
                <a:cs typeface="Calibri"/>
              </a:rPr>
              <a:t>2 </a:t>
            </a:r>
            <a:r>
              <a:rPr lang="en-US" altLang="en-US" dirty="0" smtClean="0">
                <a:latin typeface="Calibri"/>
                <a:cs typeface="Calibri"/>
              </a:rPr>
              <a:t>out: due Friday, July 8</a:t>
            </a:r>
            <a:r>
              <a:rPr lang="en-US" altLang="en-US" baseline="30000" dirty="0" smtClean="0">
                <a:latin typeface="Calibri"/>
                <a:cs typeface="Calibri"/>
              </a:rPr>
              <a:t>th</a:t>
            </a:r>
            <a:r>
              <a:rPr lang="en-US" altLang="en-US" dirty="0">
                <a:latin typeface="Calibri"/>
                <a:cs typeface="Calibri"/>
              </a:rPr>
              <a:t> </a:t>
            </a:r>
            <a:r>
              <a:rPr lang="en-US" altLang="en-US" dirty="0" smtClean="0">
                <a:latin typeface="Calibri"/>
                <a:cs typeface="Calibri"/>
              </a:rPr>
              <a:t>at 11PM</a:t>
            </a:r>
          </a:p>
          <a:p>
            <a:pPr eaLnBrk="1" hangingPunct="1"/>
            <a:endParaRPr lang="en-US" altLang="en-US" dirty="0">
              <a:latin typeface="Calibri"/>
              <a:cs typeface="Calibri"/>
            </a:endParaRPr>
          </a:p>
          <a:p>
            <a:pPr eaLnBrk="1" hangingPunct="1"/>
            <a:r>
              <a:rPr lang="en-US" altLang="en-US" dirty="0" err="1" smtClean="0">
                <a:latin typeface="Calibri"/>
                <a:cs typeface="Calibri"/>
              </a:rPr>
              <a:t>Lilian</a:t>
            </a:r>
            <a:r>
              <a:rPr lang="en-US" altLang="en-US" dirty="0">
                <a:latin typeface="Calibri"/>
                <a:cs typeface="Calibri"/>
              </a:rPr>
              <a:t> </a:t>
            </a:r>
            <a:r>
              <a:rPr lang="en-US" altLang="en-US" dirty="0" smtClean="0">
                <a:latin typeface="Calibri"/>
                <a:cs typeface="Calibri"/>
              </a:rPr>
              <a:t>and Dan holding office </a:t>
            </a:r>
            <a:r>
              <a:rPr lang="en-US" altLang="en-US" smtClean="0">
                <a:latin typeface="Calibri"/>
                <a:cs typeface="Calibri"/>
              </a:rPr>
              <a:t>hours today</a:t>
            </a:r>
            <a:endParaRPr lang="en-US" altLang="en-US" dirty="0" smtClean="0">
              <a:latin typeface="Calibri"/>
              <a:cs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6951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Pros and Cons of AVL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533400" y="1295400"/>
            <a:ext cx="83185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/>
            <a:r>
              <a:rPr lang="en-US" sz="2000" b="0" dirty="0">
                <a:solidFill>
                  <a:srgbClr val="4F81BD"/>
                </a:solidFill>
                <a:latin typeface="+mj-lt"/>
              </a:rPr>
              <a:t>Arguments for AVL trees: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All operations logarithmic worst-case because trees </a:t>
            </a:r>
            <a:r>
              <a:rPr lang="en-US" sz="2000" b="0" dirty="0">
                <a:latin typeface="+mj-lt"/>
              </a:rPr>
              <a:t>are </a:t>
            </a:r>
            <a:r>
              <a:rPr lang="en-US" sz="2000" b="0" i="1" dirty="0">
                <a:latin typeface="+mj-lt"/>
              </a:rPr>
              <a:t>always</a:t>
            </a:r>
            <a:r>
              <a:rPr lang="en-US" sz="2000" b="0" dirty="0">
                <a:latin typeface="+mj-lt"/>
              </a:rPr>
              <a:t> </a:t>
            </a:r>
            <a:r>
              <a:rPr lang="en-US" sz="2000" b="0" dirty="0" smtClean="0">
                <a:latin typeface="+mj-lt"/>
              </a:rPr>
              <a:t> balanced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Height </a:t>
            </a:r>
            <a:r>
              <a:rPr lang="en-US" sz="2000" b="0" dirty="0">
                <a:latin typeface="+mj-lt"/>
              </a:rPr>
              <a:t>balancing adds no more than a constant factor to the speed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b="0" dirty="0" smtClean="0">
                <a:latin typeface="+mj-lt"/>
              </a:rPr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b="0" dirty="0">
              <a:latin typeface="+mj-lt"/>
            </a:endParaRP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/>
            <a:r>
              <a:rPr lang="en-US" sz="2000" b="0" dirty="0">
                <a:solidFill>
                  <a:schemeClr val="accent1"/>
                </a:solidFill>
                <a:latin typeface="+mj-lt"/>
              </a:rPr>
              <a:t>Arguments against </a:t>
            </a:r>
            <a:r>
              <a:rPr lang="en-US" sz="2000" b="0" dirty="0" smtClean="0">
                <a:solidFill>
                  <a:schemeClr val="accent1"/>
                </a:solidFill>
                <a:latin typeface="+mj-lt"/>
              </a:rPr>
              <a:t>AVL </a:t>
            </a:r>
            <a:r>
              <a:rPr lang="en-US" sz="2000" b="0" dirty="0">
                <a:solidFill>
                  <a:schemeClr val="accent1"/>
                </a:solidFill>
                <a:latin typeface="+mj-lt"/>
              </a:rPr>
              <a:t>trees</a:t>
            </a:r>
            <a:r>
              <a:rPr lang="en-US" sz="2000" b="0" dirty="0" smtClean="0">
                <a:solidFill>
                  <a:schemeClr val="accent1"/>
                </a:solidFill>
                <a:latin typeface="+mj-lt"/>
              </a:rPr>
              <a:t>:</a:t>
            </a:r>
          </a:p>
          <a:p>
            <a:pPr marL="457200" indent="-457200"/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Difficult to program &amp; </a:t>
            </a:r>
            <a:r>
              <a:rPr lang="en-US" sz="2000" b="0" dirty="0" smtClean="0">
                <a:latin typeface="+mj-lt"/>
              </a:rPr>
              <a:t>debug [but done once in a library!]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More </a:t>
            </a:r>
            <a:r>
              <a:rPr lang="en-US" sz="2000" b="0" dirty="0">
                <a:latin typeface="+mj-lt"/>
              </a:rPr>
              <a:t>space for height </a:t>
            </a:r>
            <a:r>
              <a:rPr lang="en-US" sz="2000" b="0" dirty="0" smtClean="0">
                <a:latin typeface="+mj-lt"/>
              </a:rPr>
              <a:t>field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Asymptotically faster but rebalancing </a:t>
            </a:r>
            <a:r>
              <a:rPr lang="en-US" sz="2000" b="0" dirty="0" smtClean="0">
                <a:latin typeface="+mj-lt"/>
              </a:rPr>
              <a:t>takes a little time</a:t>
            </a:r>
            <a:endParaRPr lang="en-US" sz="2000" b="0" dirty="0">
              <a:latin typeface="+mj-lt"/>
            </a:endParaRPr>
          </a:p>
          <a:p>
            <a:pPr marL="457200" indent="-457200">
              <a:buFontTx/>
              <a:buAutoNum type="arabicPeriod"/>
            </a:pPr>
            <a:r>
              <a:rPr lang="en-US" sz="2000" b="0" dirty="0">
                <a:latin typeface="+mj-lt"/>
              </a:rPr>
              <a:t>Most large searches are done in </a:t>
            </a:r>
            <a:r>
              <a:rPr lang="en-US" sz="2000" b="0" dirty="0" smtClean="0">
                <a:latin typeface="+mj-lt"/>
              </a:rPr>
              <a:t>database-like </a:t>
            </a:r>
            <a:r>
              <a:rPr lang="en-US" sz="2000" b="0" dirty="0">
                <a:latin typeface="+mj-lt"/>
              </a:rPr>
              <a:t>systems on disk and use other structures (e.g</a:t>
            </a:r>
            <a:r>
              <a:rPr lang="en-US" sz="2000" b="0" dirty="0" smtClean="0">
                <a:latin typeface="+mj-lt"/>
              </a:rPr>
              <a:t>., </a:t>
            </a:r>
            <a:r>
              <a:rPr lang="en-US" sz="2000" b="0" i="1" dirty="0" smtClean="0">
                <a:latin typeface="+mj-lt"/>
              </a:rPr>
              <a:t>B</a:t>
            </a:r>
            <a:r>
              <a:rPr lang="en-US" sz="2000" b="0" dirty="0" smtClean="0">
                <a:latin typeface="+mj-lt"/>
              </a:rPr>
              <a:t>-trees, a data structure in the text)</a:t>
            </a:r>
          </a:p>
          <a:p>
            <a:pPr marL="457200" indent="-457200">
              <a:buFontTx/>
              <a:buAutoNum type="arabicPeriod"/>
            </a:pPr>
            <a:r>
              <a:rPr lang="en-US" sz="2000" b="0" dirty="0" smtClean="0">
                <a:latin typeface="+mj-lt"/>
              </a:rPr>
              <a:t>If </a:t>
            </a:r>
            <a:r>
              <a:rPr lang="en-US" sz="2000" b="0" i="1" dirty="0" smtClean="0">
                <a:latin typeface="+mj-lt"/>
              </a:rPr>
              <a:t>amortized</a:t>
            </a:r>
            <a:r>
              <a:rPr lang="en-US" sz="2000" b="0" dirty="0" smtClean="0">
                <a:latin typeface="+mj-lt"/>
              </a:rPr>
              <a:t> (later, I promise) logarithmic time is enough, use splay trees (also in text)</a:t>
            </a:r>
            <a:endParaRPr lang="en-US" sz="2000" b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51967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Dictionary Runtimes: More motivation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For a </a:t>
            </a:r>
            <a:r>
              <a:rPr lang="en-US" sz="2000" b="1" dirty="0" smtClean="0"/>
              <a:t>dictionary</a:t>
            </a:r>
            <a:r>
              <a:rPr lang="en-US" sz="2000" dirty="0" smtClean="0"/>
              <a:t> with </a:t>
            </a:r>
            <a:r>
              <a:rPr lang="en-US" sz="2000" i="1" dirty="0" smtClean="0"/>
              <a:t>n</a:t>
            </a:r>
            <a:r>
              <a:rPr lang="en-US" sz="2000" dirty="0" smtClean="0"/>
              <a:t>  key, value pairs</a:t>
            </a:r>
          </a:p>
          <a:p>
            <a:pPr>
              <a:buNone/>
            </a:pPr>
            <a:endParaRPr lang="en-US" sz="1000" dirty="0" smtClean="0"/>
          </a:p>
          <a:p>
            <a:pPr lvl="4">
              <a:buNone/>
            </a:pPr>
            <a:r>
              <a:rPr lang="en-US" sz="1200" dirty="0" smtClean="0"/>
              <a:t>		    </a:t>
            </a:r>
            <a:r>
              <a:rPr lang="en-US" sz="1200" dirty="0" smtClean="0"/>
              <a:t>	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insert        </a:t>
            </a:r>
            <a:r>
              <a:rPr lang="en-US" sz="1200" b="1" dirty="0" smtClean="0">
                <a:latin typeface="Courier New" pitchFamily="49" charset="0"/>
                <a:cs typeface="Courier New" pitchFamily="49" charset="0"/>
              </a:rPr>
              <a:t>find        delete</a:t>
            </a:r>
          </a:p>
          <a:p>
            <a:r>
              <a:rPr lang="en-US" sz="2000" dirty="0" smtClean="0"/>
              <a:t>Unsorted linked-list           O(1)          O(n)            O(n)</a:t>
            </a:r>
          </a:p>
          <a:p>
            <a:r>
              <a:rPr lang="en-US" sz="2000" dirty="0" smtClean="0"/>
              <a:t>Unsorted array                  </a:t>
            </a:r>
            <a:r>
              <a:rPr lang="en-US" sz="2000" dirty="0" smtClean="0"/>
              <a:t> O</a:t>
            </a:r>
            <a:r>
              <a:rPr lang="en-US" sz="2000" dirty="0" smtClean="0"/>
              <a:t>(1)          O(n)            O(n)</a:t>
            </a:r>
          </a:p>
          <a:p>
            <a:r>
              <a:rPr lang="en-US" sz="2000" dirty="0" smtClean="0"/>
              <a:t>Sorted linked list              </a:t>
            </a:r>
            <a:r>
              <a:rPr lang="en-US" sz="2000" dirty="0" smtClean="0"/>
              <a:t>  </a:t>
            </a:r>
            <a:r>
              <a:rPr lang="en-US" sz="2000" dirty="0" smtClean="0"/>
              <a:t>O(n)          O(n)            O(n)</a:t>
            </a:r>
          </a:p>
          <a:p>
            <a:r>
              <a:rPr lang="en-US" sz="2000" dirty="0" smtClean="0"/>
              <a:t>Sorted array                    </a:t>
            </a:r>
            <a:r>
              <a:rPr lang="en-US" sz="2000" dirty="0" smtClean="0"/>
              <a:t>    </a:t>
            </a:r>
            <a:r>
              <a:rPr lang="en-US" sz="700" dirty="0" smtClean="0"/>
              <a:t> </a:t>
            </a:r>
            <a:r>
              <a:rPr lang="en-US" sz="2000" dirty="0" smtClean="0"/>
              <a:t>O(n)          O(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n)     O(n)</a:t>
            </a:r>
          </a:p>
          <a:p>
            <a:r>
              <a:rPr lang="en-US" sz="2000" i="1" dirty="0" smtClean="0">
                <a:solidFill>
                  <a:schemeClr val="accent1"/>
                </a:solidFill>
              </a:rPr>
              <a:t>Balanced</a:t>
            </a:r>
            <a:r>
              <a:rPr lang="en-US" sz="20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/>
              <a:t>tree	       </a:t>
            </a:r>
            <a:r>
              <a:rPr lang="en-US" sz="2000" dirty="0" smtClean="0"/>
              <a:t>		  </a:t>
            </a:r>
            <a:r>
              <a:rPr lang="en-US" sz="2000" i="1" dirty="0" smtClean="0"/>
              <a:t>O</a:t>
            </a:r>
            <a:r>
              <a:rPr lang="en-US" sz="2000" dirty="0" smtClean="0"/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</a:t>
            </a:r>
            <a:r>
              <a:rPr lang="en-US" sz="2000" i="1" dirty="0"/>
              <a:t>n</a:t>
            </a:r>
            <a:r>
              <a:rPr lang="en-US" sz="2000" dirty="0"/>
              <a:t>)</a:t>
            </a:r>
            <a:r>
              <a:rPr lang="en-US" sz="2000" dirty="0" smtClean="0"/>
              <a:t>   </a:t>
            </a:r>
            <a:r>
              <a:rPr lang="en-US" sz="2000" i="1" dirty="0" smtClean="0"/>
              <a:t>O</a:t>
            </a:r>
            <a:r>
              <a:rPr lang="en-US" sz="2000" dirty="0" smtClean="0"/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</a:t>
            </a:r>
            <a:r>
              <a:rPr lang="en-US" sz="2000" i="1" dirty="0"/>
              <a:t>n</a:t>
            </a:r>
            <a:r>
              <a:rPr lang="en-US" sz="2000" dirty="0"/>
              <a:t>)</a:t>
            </a:r>
            <a:r>
              <a:rPr lang="en-US" sz="2000" dirty="0" smtClean="0"/>
              <a:t>     </a:t>
            </a:r>
            <a:r>
              <a:rPr lang="en-US" sz="2000" i="1" dirty="0" smtClean="0"/>
              <a:t>O</a:t>
            </a:r>
            <a:r>
              <a:rPr lang="en-US" sz="2000" dirty="0" smtClean="0"/>
              <a:t>(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sz="2000" dirty="0" smtClean="0"/>
              <a:t> </a:t>
            </a:r>
            <a:r>
              <a:rPr lang="en-US" sz="2000" i="1" dirty="0" smtClean="0"/>
              <a:t>n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sz="2000" dirty="0" smtClean="0">
                <a:solidFill>
                  <a:srgbClr val="119F33"/>
                </a:solidFill>
              </a:rPr>
              <a:t>   </a:t>
            </a:r>
            <a:r>
              <a:rPr lang="en-US" sz="2000" i="1" dirty="0" smtClean="0">
                <a:solidFill>
                  <a:srgbClr val="119F33"/>
                </a:solidFill>
              </a:rPr>
              <a:t>O</a:t>
            </a:r>
            <a:r>
              <a:rPr lang="en-US" sz="2000" dirty="0" smtClean="0">
                <a:solidFill>
                  <a:srgbClr val="119F33"/>
                </a:solidFill>
              </a:rPr>
              <a:t>(1)           </a:t>
            </a:r>
            <a:r>
              <a:rPr lang="en-US" sz="2000" i="1" dirty="0" smtClean="0">
                <a:solidFill>
                  <a:srgbClr val="119F33"/>
                </a:solidFill>
              </a:rPr>
              <a:t>O</a:t>
            </a:r>
            <a:r>
              <a:rPr lang="en-US" sz="2000" dirty="0" smtClean="0">
                <a:solidFill>
                  <a:srgbClr val="119F33"/>
                </a:solidFill>
              </a:rPr>
              <a:t>(1)            </a:t>
            </a:r>
            <a:r>
              <a:rPr lang="en-US" sz="2000" i="1" dirty="0" smtClean="0">
                <a:solidFill>
                  <a:srgbClr val="119F33"/>
                </a:solidFill>
              </a:rPr>
              <a:t>O</a:t>
            </a:r>
            <a:r>
              <a:rPr lang="en-US" sz="2000" dirty="0" smtClean="0">
                <a:solidFill>
                  <a:srgbClr val="119F33"/>
                </a:solidFill>
              </a:rPr>
              <a:t>(1</a:t>
            </a:r>
            <a:r>
              <a:rPr lang="en-US" sz="2000" dirty="0">
                <a:solidFill>
                  <a:srgbClr val="119F33"/>
                </a:solidFill>
              </a:rPr>
              <a:t>)</a:t>
            </a:r>
            <a:endParaRPr lang="en-US" sz="2000" dirty="0" smtClean="0">
              <a:solidFill>
                <a:srgbClr val="119F33"/>
              </a:solidFill>
            </a:endParaRP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Sufficient “magic”: </a:t>
            </a:r>
          </a:p>
          <a:p>
            <a:pPr lvl="1"/>
            <a:r>
              <a:rPr lang="en-US" sz="1600" dirty="0" smtClean="0"/>
              <a:t>Use key to compute array index for an item in </a:t>
            </a:r>
            <a:r>
              <a:rPr lang="en-US" sz="1600" i="1" dirty="0" smtClean="0"/>
              <a:t>O</a:t>
            </a:r>
            <a:r>
              <a:rPr lang="en-US" sz="1600" dirty="0" smtClean="0"/>
              <a:t>(1) time [doable]</a:t>
            </a:r>
          </a:p>
          <a:p>
            <a:pPr lvl="1"/>
            <a:r>
              <a:rPr lang="en-US" sz="1600" dirty="0" smtClean="0"/>
              <a:t>Have a different index for every item [magic]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                               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80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>
                <a:solidFill>
                  <a:srgbClr val="0000FF"/>
                </a:solidFill>
              </a:rPr>
              <a:t>CSE373: Data Structures &amp; Algorithms</a:t>
            </a:r>
            <a:br>
              <a:rPr lang="en-US" sz="3200" i="0" dirty="0" smtClean="0">
                <a:solidFill>
                  <a:srgbClr val="0000FF"/>
                </a:solidFill>
              </a:rPr>
            </a:br>
            <a:r>
              <a:rPr lang="en-US" sz="1400" i="0" dirty="0" smtClean="0">
                <a:solidFill>
                  <a:srgbClr val="0000FF"/>
                </a:solidFill>
              </a:rPr>
              <a:t/>
            </a:r>
            <a:br>
              <a:rPr lang="en-US" sz="1400" i="0" dirty="0" smtClean="0">
                <a:solidFill>
                  <a:srgbClr val="0000FF"/>
                </a:solidFill>
              </a:rPr>
            </a:br>
            <a:r>
              <a:rPr lang="en-US" sz="3200" i="0" dirty="0" smtClean="0">
                <a:solidFill>
                  <a:srgbClr val="0000FF"/>
                </a:solidFill>
              </a:rPr>
              <a:t>Lecture </a:t>
            </a:r>
            <a:r>
              <a:rPr lang="en-US" sz="3200" i="0" dirty="0" smtClean="0">
                <a:solidFill>
                  <a:srgbClr val="0000FF"/>
                </a:solidFill>
              </a:rPr>
              <a:t>6: Hash Tables</a:t>
            </a:r>
            <a:endParaRPr lang="en-US" sz="3200" i="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Hunter Zahn</a:t>
            </a:r>
          </a:p>
          <a:p>
            <a:r>
              <a:rPr lang="en-US" sz="2400" dirty="0" smtClean="0"/>
              <a:t>Summer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621375" y="6388274"/>
            <a:ext cx="5909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Thanks to Kevin Quinn and Dan Grossman for slide materials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727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Motivating Hash Tables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295400"/>
            <a:ext cx="8229600" cy="472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For a </a:t>
            </a:r>
            <a:r>
              <a:rPr lang="en-US" b="1" dirty="0" smtClean="0"/>
              <a:t>dictionary</a:t>
            </a:r>
            <a:r>
              <a:rPr lang="en-US" dirty="0" smtClean="0"/>
              <a:t> with </a:t>
            </a:r>
            <a:r>
              <a:rPr lang="en-US" i="1" dirty="0" smtClean="0"/>
              <a:t>n</a:t>
            </a:r>
            <a:r>
              <a:rPr lang="en-US" dirty="0" smtClean="0"/>
              <a:t>  key, value pairs</a:t>
            </a:r>
          </a:p>
          <a:p>
            <a:pPr>
              <a:buNone/>
            </a:pPr>
            <a:endParaRPr lang="en-US" sz="1600" dirty="0" smtClean="0"/>
          </a:p>
          <a:p>
            <a:pPr lvl="4">
              <a:buNone/>
            </a:pPr>
            <a:r>
              <a:rPr lang="en-US" dirty="0" smtClean="0"/>
              <a:t>		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        find        delete</a:t>
            </a:r>
          </a:p>
          <a:p>
            <a:r>
              <a:rPr lang="en-US" dirty="0" smtClean="0"/>
              <a:t>Unsorted linked-list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Unsorted array                  </a:t>
            </a:r>
            <a:r>
              <a:rPr lang="en-US" i="1" dirty="0" smtClean="0"/>
              <a:t>O</a:t>
            </a:r>
            <a:r>
              <a:rPr lang="en-US" dirty="0" smtClean="0"/>
              <a:t>(1)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linked list   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Sorted array                     </a:t>
            </a:r>
            <a:r>
              <a:rPr lang="en-US" sz="1000" dirty="0" smtClean="0"/>
              <a:t>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  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i="1" dirty="0" smtClean="0">
                <a:solidFill>
                  <a:schemeClr val="accent1"/>
                </a:solidFill>
              </a:rPr>
              <a:t>Balanced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tree	  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dirty="0" smtClean="0"/>
              <a:t>    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>
                <a:solidFill>
                  <a:srgbClr val="119F33"/>
                </a:solidFill>
              </a:rPr>
              <a:t>Magic array          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(1)            </a:t>
            </a:r>
            <a:r>
              <a:rPr lang="en-US" i="1" dirty="0" smtClean="0">
                <a:solidFill>
                  <a:srgbClr val="119F33"/>
                </a:solidFill>
              </a:rPr>
              <a:t>O</a:t>
            </a:r>
            <a:r>
              <a:rPr lang="en-US" dirty="0" smtClean="0">
                <a:solidFill>
                  <a:srgbClr val="119F33"/>
                </a:solidFill>
              </a:rPr>
              <a:t>(1</a:t>
            </a:r>
            <a:r>
              <a:rPr lang="en-US" dirty="0">
                <a:solidFill>
                  <a:srgbClr val="119F33"/>
                </a:solidFill>
              </a:rPr>
              <a:t>)</a:t>
            </a:r>
            <a:endParaRPr lang="en-US" dirty="0" smtClean="0">
              <a:solidFill>
                <a:srgbClr val="119F33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Sufficient “magic”: </a:t>
            </a:r>
          </a:p>
          <a:p>
            <a:pPr lvl="1"/>
            <a:r>
              <a:rPr lang="en-US" dirty="0" smtClean="0"/>
              <a:t>Use key to compute array index for an item in </a:t>
            </a:r>
            <a:r>
              <a:rPr lang="en-US" i="1" dirty="0" smtClean="0"/>
              <a:t>O</a:t>
            </a:r>
            <a:r>
              <a:rPr lang="en-US" dirty="0" smtClean="0"/>
              <a:t>(1) time [doable]</a:t>
            </a:r>
          </a:p>
          <a:p>
            <a:pPr lvl="1"/>
            <a:r>
              <a:rPr lang="en-US" dirty="0" smtClean="0"/>
              <a:t>Have a different index for every item [magic]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                               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152" name="Rectangle 8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85800" y="4800600"/>
            <a:ext cx="2209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610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Motivating Hash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Let’s say you are tasked with counting the frequency of integers in a text file. You are guaranteed that only the integers 0 through 100 will occur: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For example</a:t>
            </a:r>
            <a:r>
              <a:rPr lang="en-US" dirty="0" smtClean="0"/>
              <a:t>: 5, 7, 8, 9, 9, 5, 0, 0, 1, 12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 Result: </a:t>
            </a:r>
            <a:r>
              <a:rPr lang="en-US" dirty="0" smtClean="0"/>
              <a:t>0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2     1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1     5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2     7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1    8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1     9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</a:t>
            </a:r>
            <a:r>
              <a:rPr lang="en-US" b="1" dirty="0" smtClean="0"/>
              <a:t>What structure is appropriate?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Tree?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List?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Array? </a:t>
            </a:r>
          </a:p>
          <a:p>
            <a:pPr marL="0" indent="0">
              <a:buNone/>
            </a:pPr>
            <a:r>
              <a:rPr lang="en-US" b="1" dirty="0"/>
              <a:t>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819400" y="4876800"/>
            <a:ext cx="5181600" cy="4572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2      1                          2           1     1   </a:t>
            </a:r>
            <a:r>
              <a:rPr kumimoji="0" lang="en-US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2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352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38862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4196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953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4864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6019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6477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70104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75438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8001000" y="4876800"/>
            <a:ext cx="0" cy="45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743200" y="5334000"/>
            <a:ext cx="5245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 0      1       2     3      4     5     6     7      8     9    </a:t>
            </a:r>
          </a:p>
        </p:txBody>
      </p:sp>
    </p:spTree>
    <p:extLst>
      <p:ext uri="{BB962C8B-B14F-4D97-AF65-F5344CB8AC3E}">
        <p14:creationId xmlns:p14="http://schemas.microsoft.com/office/powerpoint/2010/main" val="3371064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1B6EE6B-E7DA-4CB9-909E-B660C258E896}" type="slidenum">
              <a:rPr lang="en-US" altLang="en-US" sz="1400">
                <a:latin typeface="Calibri"/>
                <a:cs typeface="Calibri"/>
              </a:rPr>
              <a:pPr eaLnBrk="1" hangingPunct="1"/>
              <a:t>15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81000" y="76200"/>
            <a:ext cx="8534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Motivating Hash Tables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Now what if we want to associate name to phone number?</a:t>
            </a:r>
          </a:p>
          <a:p>
            <a:pPr eaLnBrk="1" hangingPunct="1">
              <a:buFontTx/>
              <a:buNone/>
            </a:pPr>
            <a:endParaRPr lang="en-US" altLang="en-US" sz="2800" dirty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Suppose keys are first, last names</a:t>
            </a:r>
            <a:endParaRPr lang="en-US" altLang="en-US" sz="2800" baseline="30000" dirty="0" smtClean="0">
              <a:latin typeface="Calibri"/>
              <a:cs typeface="Calibri"/>
            </a:endParaRP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how big is the key space?</a:t>
            </a:r>
          </a:p>
          <a:p>
            <a:pPr lvl="1" eaLnBrk="1" hangingPunct="1"/>
            <a:endParaRPr lang="en-US" altLang="en-US" sz="2400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Maybe we only care about students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Calibri"/>
              <a:cs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293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Tables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44958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Aim for constant-time (i.e., </a:t>
            </a:r>
            <a:r>
              <a:rPr lang="en-US" sz="2000" i="1" dirty="0" smtClean="0"/>
              <a:t>O</a:t>
            </a:r>
            <a:r>
              <a:rPr lang="en-US" sz="2000" dirty="0" smtClean="0"/>
              <a:t>(1))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sz="2000" dirty="0" smtClean="0"/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000" dirty="0" smtClean="0"/>
              <a:t>,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sz="2000" dirty="0" smtClean="0"/>
          </a:p>
          <a:p>
            <a:pPr lvl="1"/>
            <a:r>
              <a:rPr lang="en-US" sz="1800" dirty="0" smtClean="0"/>
              <a:t>“On average” under some often-reasonable </a:t>
            </a:r>
            <a:r>
              <a:rPr lang="en-US" sz="1800" dirty="0" smtClean="0">
                <a:solidFill>
                  <a:schemeClr val="accent1"/>
                </a:solidFill>
              </a:rPr>
              <a:t>assumptions</a:t>
            </a:r>
          </a:p>
          <a:p>
            <a:pPr lvl="1"/>
            <a:endParaRPr lang="en-US" sz="700" dirty="0" smtClean="0"/>
          </a:p>
          <a:p>
            <a:r>
              <a:rPr lang="en-US" sz="2000" dirty="0" smtClean="0"/>
              <a:t>A hash table is an array of some fixed size</a:t>
            </a:r>
          </a:p>
          <a:p>
            <a:endParaRPr lang="en-US" sz="700" dirty="0" smtClean="0"/>
          </a:p>
          <a:p>
            <a:endParaRPr lang="en-US" sz="2000" dirty="0" smtClean="0"/>
          </a:p>
          <a:p>
            <a:r>
              <a:rPr lang="en-US" sz="2000" dirty="0" smtClean="0"/>
              <a:t>Basic idea: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705600" y="31705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943600"/>
            <a:ext cx="18573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 err="1"/>
              <a:t>TableSize</a:t>
            </a:r>
            <a:r>
              <a:rPr lang="en-US" sz="2000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rgbClr val="C00000"/>
                </a:solidFill>
              </a:rPr>
              <a:t>index = </a:t>
            </a:r>
            <a:r>
              <a:rPr lang="en-US" b="1" dirty="0" smtClean="0">
                <a:solidFill>
                  <a:srgbClr val="C00000"/>
                </a:solidFill>
              </a:rPr>
              <a:t>h(key)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96100" y="26625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21152" y="5867400"/>
            <a:ext cx="36984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dirty="0"/>
              <a:t>key space (e.g., integers, strings)</a:t>
            </a:r>
          </a:p>
        </p:txBody>
      </p:sp>
    </p:spTree>
    <p:extLst>
      <p:ext uri="{BB962C8B-B14F-4D97-AF65-F5344CB8AC3E}">
        <p14:creationId xmlns:p14="http://schemas.microsoft.com/office/powerpoint/2010/main" val="113138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solidFill>
                <a:srgbClr val="B8501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98" descr="http://upload.wikimedia.org/wikipedia/commons/thumb/7/7d/Hash_table_3_1_1_0_1_0_0_SP.svg/315px-Hash_table_3_1_1_0_1_0_0_SP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004" y="1600200"/>
            <a:ext cx="50085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8613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Tables vs. Balanced Trees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 terms of a Dictionary ADT for just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, hash tables and balanced trees are just different data structures</a:t>
            </a:r>
          </a:p>
          <a:p>
            <a:pPr lvl="1"/>
            <a:r>
              <a:rPr lang="en-US" dirty="0" smtClean="0"/>
              <a:t>Hash tables </a:t>
            </a:r>
            <a:r>
              <a:rPr lang="en-US" i="1" dirty="0" smtClean="0"/>
              <a:t>O</a:t>
            </a:r>
            <a:r>
              <a:rPr lang="en-US" dirty="0" smtClean="0"/>
              <a:t>(1) on average (</a:t>
            </a:r>
            <a:r>
              <a:rPr lang="en-US" i="1" dirty="0" smtClean="0"/>
              <a:t>assuming</a:t>
            </a:r>
            <a:r>
              <a:rPr lang="en-US" dirty="0" smtClean="0"/>
              <a:t> we follow good practices)</a:t>
            </a:r>
          </a:p>
          <a:p>
            <a:pPr lvl="1"/>
            <a:r>
              <a:rPr lang="en-US" dirty="0" smtClean="0"/>
              <a:t>Balanced trees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worst-case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Constant-time is better, right?</a:t>
            </a:r>
          </a:p>
          <a:p>
            <a:pPr lvl="1"/>
            <a:r>
              <a:rPr lang="en-US" dirty="0" smtClean="0"/>
              <a:t>Yes, but you need “hashing to behave” (must avoid collisions)</a:t>
            </a:r>
          </a:p>
          <a:p>
            <a:pPr lvl="1"/>
            <a:r>
              <a:rPr lang="en-US" dirty="0" smtClean="0"/>
              <a:t>Yes, but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findMin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findMax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predecessor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successor</a:t>
            </a:r>
            <a:r>
              <a:rPr lang="en-US" dirty="0" smtClean="0"/>
              <a:t>  go from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to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printSorted</a:t>
            </a:r>
            <a:r>
              <a:rPr lang="en-US" b="1" dirty="0" smtClean="0">
                <a:latin typeface="+mj-lt"/>
                <a:cs typeface="Courier New" pitchFamily="49" charset="0"/>
              </a:rPr>
              <a:t> </a:t>
            </a:r>
            <a:r>
              <a:rPr lang="en-US" dirty="0" smtClean="0"/>
              <a:t>from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</a:t>
            </a:r>
            <a:r>
              <a:rPr lang="en-US" dirty="0"/>
              <a:t>)</a:t>
            </a:r>
            <a:r>
              <a:rPr lang="en-US" i="1" dirty="0"/>
              <a:t> </a:t>
            </a:r>
            <a:r>
              <a:rPr lang="en-US" dirty="0"/>
              <a:t>to </a:t>
            </a:r>
            <a:r>
              <a:rPr lang="en-US" i="1" dirty="0"/>
              <a:t>O</a:t>
            </a:r>
            <a:r>
              <a:rPr lang="en-US" dirty="0"/>
              <a:t>(</a:t>
            </a:r>
            <a:r>
              <a:rPr lang="en-US" i="1" dirty="0"/>
              <a:t>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) </a:t>
            </a:r>
            <a:endParaRPr lang="en-US" dirty="0" smtClean="0"/>
          </a:p>
          <a:p>
            <a:pPr lvl="2"/>
            <a:r>
              <a:rPr lang="en-US" dirty="0" smtClean="0"/>
              <a:t>Why your textbook considers this to be a different ADT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1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Tables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There are </a:t>
            </a:r>
            <a:r>
              <a:rPr lang="en-US" b="1" i="1" dirty="0" smtClean="0"/>
              <a:t>m</a:t>
            </a:r>
            <a:r>
              <a:rPr lang="en-US" dirty="0" smtClean="0"/>
              <a:t> possible keys (</a:t>
            </a:r>
            <a:r>
              <a:rPr lang="en-US" i="1" dirty="0" smtClean="0"/>
              <a:t>m</a:t>
            </a:r>
            <a:r>
              <a:rPr lang="en-US" dirty="0" smtClean="0"/>
              <a:t> typically large, even infinite) </a:t>
            </a:r>
          </a:p>
          <a:p>
            <a:r>
              <a:rPr lang="en-US" dirty="0" smtClean="0"/>
              <a:t>We expect our table to have only </a:t>
            </a:r>
            <a:r>
              <a:rPr lang="en-US" b="1" i="1" dirty="0" smtClean="0"/>
              <a:t>n</a:t>
            </a:r>
            <a:r>
              <a:rPr lang="en-US" dirty="0" smtClean="0"/>
              <a:t> items </a:t>
            </a:r>
          </a:p>
          <a:p>
            <a:r>
              <a:rPr lang="en-US" b="1" i="1" dirty="0" smtClean="0"/>
              <a:t>n</a:t>
            </a:r>
            <a:r>
              <a:rPr lang="en-US" dirty="0" smtClean="0"/>
              <a:t> is much less than </a:t>
            </a:r>
            <a:r>
              <a:rPr lang="en-US" b="1" i="1" dirty="0" smtClean="0"/>
              <a:t>m</a:t>
            </a:r>
            <a:r>
              <a:rPr lang="en-US" dirty="0" smtClean="0"/>
              <a:t> (often written </a:t>
            </a:r>
            <a:r>
              <a:rPr lang="en-US" b="1" i="1" dirty="0" smtClean="0"/>
              <a:t>n</a:t>
            </a:r>
            <a:r>
              <a:rPr lang="en-US" b="1" dirty="0" smtClean="0"/>
              <a:t> &lt;&lt; </a:t>
            </a:r>
            <a:r>
              <a:rPr lang="en-US" b="1" i="1" dirty="0" smtClean="0"/>
              <a:t>m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Many dictionaries have this property</a:t>
            </a:r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Compiler: All possible identifiers allowed by the language vs. those used in some file of one program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Database: All possible student names vs. students enrolled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AI: All possible chess-board configurations vs. those considered by the current player</a:t>
            </a:r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…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cases to go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296" y="112395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Unfortunately, single rotations are not enough for insertions in the </a:t>
            </a:r>
            <a:r>
              <a:rPr lang="en-US" sz="2800" b="1" dirty="0" smtClean="0"/>
              <a:t>left-right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or the </a:t>
            </a:r>
            <a:r>
              <a:rPr lang="en-US" sz="2800" b="1" dirty="0" smtClean="0"/>
              <a:t>right-left </a:t>
            </a:r>
            <a:r>
              <a:rPr lang="en-US" sz="2800" dirty="0" err="1" smtClean="0"/>
              <a:t>subtree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Simple example: 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(1),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(6),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(3)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First wrong idea: </a:t>
            </a:r>
            <a:r>
              <a:rPr lang="en-US" sz="2400" dirty="0" smtClean="0"/>
              <a:t>single rotation like we did for left-left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207731" y="5528254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596419" y="6277554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053619" y="5467929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367819" y="4723391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876280" y="5046908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785729" y="5938290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053619" y="6125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510819" y="52869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732944" y="4448754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8" name="AutoShape 29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 rot="18781999" flipH="1">
            <a:off x="1114676" y="3810578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3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361969" y="5058354"/>
            <a:ext cx="488950" cy="488950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0" name="Oval 15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4415819" y="6048954"/>
            <a:ext cx="488950" cy="488950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21" name="AutoShape 16"/>
          <p:cNvCxnSpPr>
            <a:cxnSpLocks noChangeAspect="1" noChangeShapeType="1"/>
            <a:endCxn id="20" idx="0"/>
          </p:cNvCxnSpPr>
          <p:nvPr>
            <p:custDataLst>
              <p:tags r:id="rId13"/>
            </p:custDataLst>
          </p:nvPr>
        </p:nvCxnSpPr>
        <p:spPr bwMode="auto">
          <a:xfrm flipH="1">
            <a:off x="4660294" y="5374267"/>
            <a:ext cx="741363" cy="6556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2" name="Oval 22" descr="50%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6398606" y="6031492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cxnSp>
        <p:nvCxnSpPr>
          <p:cNvPr id="23" name="AutoShape 24"/>
          <p:cNvCxnSpPr>
            <a:cxnSpLocks noChangeAspect="1" noChangeShapeType="1"/>
            <a:endCxn id="22" idx="0"/>
          </p:cNvCxnSpPr>
          <p:nvPr>
            <p:custDataLst>
              <p:tags r:id="rId15"/>
            </p:custDataLst>
          </p:nvPr>
        </p:nvCxnSpPr>
        <p:spPr bwMode="auto">
          <a:xfrm>
            <a:off x="5841394" y="5306004"/>
            <a:ext cx="801687" cy="7096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" name="Text Box 19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819169" y="47535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25" name="Text Box 1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4904769" y="5744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6" name="Text Box 18"/>
          <p:cNvSpPr txBox="1"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6854219" y="5744154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04306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functions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90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An ideal hash function:</a:t>
            </a:r>
          </a:p>
          <a:p>
            <a:r>
              <a:rPr lang="en-US" sz="2000" dirty="0" smtClean="0"/>
              <a:t>Fast to compute</a:t>
            </a:r>
          </a:p>
          <a:p>
            <a:r>
              <a:rPr lang="en-US" sz="2000" dirty="0" smtClean="0"/>
              <a:t>“Rarely” hashes two “used” keys to the same index</a:t>
            </a:r>
          </a:p>
          <a:p>
            <a:pPr lvl="1"/>
            <a:r>
              <a:rPr lang="en-US" sz="1800" dirty="0" smtClean="0"/>
              <a:t>Often impossible in theory but easy in practice</a:t>
            </a:r>
          </a:p>
          <a:p>
            <a:pPr lvl="1"/>
            <a:r>
              <a:rPr lang="en-US" sz="1800" dirty="0" smtClean="0"/>
              <a:t>Will handle </a:t>
            </a:r>
            <a:r>
              <a:rPr lang="en-US" sz="1800" i="1" dirty="0" smtClean="0"/>
              <a:t>collisions</a:t>
            </a:r>
            <a:r>
              <a:rPr lang="en-US" sz="1800" dirty="0" smtClean="0"/>
              <a:t> later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Freeform 4"/>
          <p:cNvSpPr>
            <a:spLocks/>
          </p:cNvSpPr>
          <p:nvPr>
            <p:custDataLst>
              <p:tags r:id="rId1"/>
            </p:custDataLst>
          </p:nvPr>
        </p:nvSpPr>
        <p:spPr bwMode="auto">
          <a:xfrm>
            <a:off x="1320800" y="4038600"/>
            <a:ext cx="2946400" cy="1733550"/>
          </a:xfrm>
          <a:custGeom>
            <a:avLst/>
            <a:gdLst/>
            <a:ahLst/>
            <a:cxnLst>
              <a:cxn ang="0">
                <a:pos x="982" y="68"/>
              </a:cxn>
              <a:cxn ang="0">
                <a:pos x="598" y="68"/>
              </a:cxn>
              <a:cxn ang="0">
                <a:pos x="534" y="90"/>
              </a:cxn>
              <a:cxn ang="0">
                <a:pos x="502" y="100"/>
              </a:cxn>
              <a:cxn ang="0">
                <a:pos x="353" y="175"/>
              </a:cxn>
              <a:cxn ang="0">
                <a:pos x="182" y="303"/>
              </a:cxn>
              <a:cxn ang="0">
                <a:pos x="129" y="367"/>
              </a:cxn>
              <a:cxn ang="0">
                <a:pos x="76" y="463"/>
              </a:cxn>
              <a:cxn ang="0">
                <a:pos x="1" y="719"/>
              </a:cxn>
              <a:cxn ang="0">
                <a:pos x="12" y="836"/>
              </a:cxn>
              <a:cxn ang="0">
                <a:pos x="86" y="858"/>
              </a:cxn>
              <a:cxn ang="0">
                <a:pos x="321" y="879"/>
              </a:cxn>
              <a:cxn ang="0">
                <a:pos x="353" y="900"/>
              </a:cxn>
              <a:cxn ang="0">
                <a:pos x="374" y="964"/>
              </a:cxn>
              <a:cxn ang="0">
                <a:pos x="353" y="1071"/>
              </a:cxn>
              <a:cxn ang="0">
                <a:pos x="257" y="1231"/>
              </a:cxn>
              <a:cxn ang="0">
                <a:pos x="204" y="1348"/>
              </a:cxn>
              <a:cxn ang="0">
                <a:pos x="332" y="1604"/>
              </a:cxn>
              <a:cxn ang="0">
                <a:pos x="460" y="1594"/>
              </a:cxn>
              <a:cxn ang="0">
                <a:pos x="588" y="1530"/>
              </a:cxn>
              <a:cxn ang="0">
                <a:pos x="716" y="1455"/>
              </a:cxn>
              <a:cxn ang="0">
                <a:pos x="844" y="1498"/>
              </a:cxn>
              <a:cxn ang="0">
                <a:pos x="886" y="1594"/>
              </a:cxn>
              <a:cxn ang="0">
                <a:pos x="993" y="1956"/>
              </a:cxn>
              <a:cxn ang="0">
                <a:pos x="1249" y="1914"/>
              </a:cxn>
              <a:cxn ang="0">
                <a:pos x="1302" y="1871"/>
              </a:cxn>
              <a:cxn ang="0">
                <a:pos x="1324" y="1839"/>
              </a:cxn>
              <a:cxn ang="0">
                <a:pos x="1356" y="1818"/>
              </a:cxn>
              <a:cxn ang="0">
                <a:pos x="1473" y="1306"/>
              </a:cxn>
              <a:cxn ang="0">
                <a:pos x="1398" y="911"/>
              </a:cxn>
              <a:cxn ang="0">
                <a:pos x="1345" y="836"/>
              </a:cxn>
              <a:cxn ang="0">
                <a:pos x="1302" y="751"/>
              </a:cxn>
              <a:cxn ang="0">
                <a:pos x="1270" y="634"/>
              </a:cxn>
              <a:cxn ang="0">
                <a:pos x="1345" y="356"/>
              </a:cxn>
              <a:cxn ang="0">
                <a:pos x="1345" y="143"/>
              </a:cxn>
              <a:cxn ang="0">
                <a:pos x="1217" y="58"/>
              </a:cxn>
              <a:cxn ang="0">
                <a:pos x="1153" y="36"/>
              </a:cxn>
              <a:cxn ang="0">
                <a:pos x="982" y="68"/>
              </a:cxn>
            </a:cxnLst>
            <a:rect l="0" t="0" r="r" b="b"/>
            <a:pathLst>
              <a:path w="1473" h="1959">
                <a:moveTo>
                  <a:pt x="982" y="68"/>
                </a:moveTo>
                <a:cubicBezTo>
                  <a:pt x="876" y="15"/>
                  <a:pt x="715" y="60"/>
                  <a:pt x="598" y="68"/>
                </a:cubicBezTo>
                <a:cubicBezTo>
                  <a:pt x="577" y="75"/>
                  <a:pt x="555" y="83"/>
                  <a:pt x="534" y="90"/>
                </a:cubicBezTo>
                <a:cubicBezTo>
                  <a:pt x="523" y="94"/>
                  <a:pt x="502" y="100"/>
                  <a:pt x="502" y="100"/>
                </a:cubicBezTo>
                <a:cubicBezTo>
                  <a:pt x="381" y="182"/>
                  <a:pt x="500" y="108"/>
                  <a:pt x="353" y="175"/>
                </a:cubicBezTo>
                <a:cubicBezTo>
                  <a:pt x="287" y="205"/>
                  <a:pt x="241" y="264"/>
                  <a:pt x="182" y="303"/>
                </a:cubicBezTo>
                <a:cubicBezTo>
                  <a:pt x="130" y="382"/>
                  <a:pt x="197" y="285"/>
                  <a:pt x="129" y="367"/>
                </a:cubicBezTo>
                <a:cubicBezTo>
                  <a:pt x="105" y="396"/>
                  <a:pt x="97" y="432"/>
                  <a:pt x="76" y="463"/>
                </a:cubicBezTo>
                <a:cubicBezTo>
                  <a:pt x="54" y="550"/>
                  <a:pt x="16" y="629"/>
                  <a:pt x="1" y="719"/>
                </a:cubicBezTo>
                <a:cubicBezTo>
                  <a:pt x="5" y="758"/>
                  <a:pt x="0" y="799"/>
                  <a:pt x="12" y="836"/>
                </a:cubicBezTo>
                <a:cubicBezTo>
                  <a:pt x="13" y="840"/>
                  <a:pt x="68" y="853"/>
                  <a:pt x="86" y="858"/>
                </a:cubicBezTo>
                <a:cubicBezTo>
                  <a:pt x="195" y="889"/>
                  <a:pt x="34" y="863"/>
                  <a:pt x="321" y="879"/>
                </a:cubicBezTo>
                <a:cubicBezTo>
                  <a:pt x="332" y="886"/>
                  <a:pt x="346" y="889"/>
                  <a:pt x="353" y="900"/>
                </a:cubicBezTo>
                <a:cubicBezTo>
                  <a:pt x="365" y="919"/>
                  <a:pt x="374" y="964"/>
                  <a:pt x="374" y="964"/>
                </a:cubicBezTo>
                <a:cubicBezTo>
                  <a:pt x="371" y="987"/>
                  <a:pt x="368" y="1044"/>
                  <a:pt x="353" y="1071"/>
                </a:cubicBezTo>
                <a:cubicBezTo>
                  <a:pt x="322" y="1126"/>
                  <a:pt x="287" y="1177"/>
                  <a:pt x="257" y="1231"/>
                </a:cubicBezTo>
                <a:cubicBezTo>
                  <a:pt x="235" y="1271"/>
                  <a:pt x="229" y="1310"/>
                  <a:pt x="204" y="1348"/>
                </a:cubicBezTo>
                <a:cubicBezTo>
                  <a:pt x="212" y="1485"/>
                  <a:pt x="191" y="1571"/>
                  <a:pt x="332" y="1604"/>
                </a:cubicBezTo>
                <a:cubicBezTo>
                  <a:pt x="375" y="1601"/>
                  <a:pt x="418" y="1600"/>
                  <a:pt x="460" y="1594"/>
                </a:cubicBezTo>
                <a:cubicBezTo>
                  <a:pt x="508" y="1588"/>
                  <a:pt x="541" y="1545"/>
                  <a:pt x="588" y="1530"/>
                </a:cubicBezTo>
                <a:cubicBezTo>
                  <a:pt x="623" y="1495"/>
                  <a:pt x="668" y="1471"/>
                  <a:pt x="716" y="1455"/>
                </a:cubicBezTo>
                <a:cubicBezTo>
                  <a:pt x="772" y="1463"/>
                  <a:pt x="806" y="1460"/>
                  <a:pt x="844" y="1498"/>
                </a:cubicBezTo>
                <a:cubicBezTo>
                  <a:pt x="855" y="1533"/>
                  <a:pt x="875" y="1559"/>
                  <a:pt x="886" y="1594"/>
                </a:cubicBezTo>
                <a:cubicBezTo>
                  <a:pt x="894" y="1728"/>
                  <a:pt x="871" y="1876"/>
                  <a:pt x="993" y="1956"/>
                </a:cubicBezTo>
                <a:cubicBezTo>
                  <a:pt x="1285" y="1941"/>
                  <a:pt x="1104" y="1959"/>
                  <a:pt x="1249" y="1914"/>
                </a:cubicBezTo>
                <a:cubicBezTo>
                  <a:pt x="1307" y="1825"/>
                  <a:pt x="1231" y="1928"/>
                  <a:pt x="1302" y="1871"/>
                </a:cubicBezTo>
                <a:cubicBezTo>
                  <a:pt x="1312" y="1863"/>
                  <a:pt x="1315" y="1848"/>
                  <a:pt x="1324" y="1839"/>
                </a:cubicBezTo>
                <a:cubicBezTo>
                  <a:pt x="1333" y="1830"/>
                  <a:pt x="1345" y="1825"/>
                  <a:pt x="1356" y="1818"/>
                </a:cubicBezTo>
                <a:cubicBezTo>
                  <a:pt x="1466" y="1650"/>
                  <a:pt x="1423" y="1499"/>
                  <a:pt x="1473" y="1306"/>
                </a:cubicBezTo>
                <a:cubicBezTo>
                  <a:pt x="1466" y="1156"/>
                  <a:pt x="1470" y="1037"/>
                  <a:pt x="1398" y="911"/>
                </a:cubicBezTo>
                <a:cubicBezTo>
                  <a:pt x="1326" y="785"/>
                  <a:pt x="1399" y="935"/>
                  <a:pt x="1345" y="836"/>
                </a:cubicBezTo>
                <a:cubicBezTo>
                  <a:pt x="1330" y="808"/>
                  <a:pt x="1302" y="751"/>
                  <a:pt x="1302" y="751"/>
                </a:cubicBezTo>
                <a:cubicBezTo>
                  <a:pt x="1293" y="711"/>
                  <a:pt x="1280" y="673"/>
                  <a:pt x="1270" y="634"/>
                </a:cubicBezTo>
                <a:cubicBezTo>
                  <a:pt x="1279" y="537"/>
                  <a:pt x="1290" y="439"/>
                  <a:pt x="1345" y="356"/>
                </a:cubicBezTo>
                <a:cubicBezTo>
                  <a:pt x="1356" y="285"/>
                  <a:pt x="1372" y="215"/>
                  <a:pt x="1345" y="143"/>
                </a:cubicBezTo>
                <a:cubicBezTo>
                  <a:pt x="1322" y="82"/>
                  <a:pt x="1267" y="75"/>
                  <a:pt x="1217" y="58"/>
                </a:cubicBezTo>
                <a:cubicBezTo>
                  <a:pt x="1196" y="51"/>
                  <a:pt x="1153" y="36"/>
                  <a:pt x="1153" y="36"/>
                </a:cubicBezTo>
                <a:cubicBezTo>
                  <a:pt x="985" y="48"/>
                  <a:pt x="1018" y="0"/>
                  <a:pt x="982" y="68"/>
                </a:cubicBez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6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>
            <a:off x="4597400" y="4978400"/>
            <a:ext cx="1524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" name="Group 89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34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8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67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11" name="Text Box 86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416546" y="3958064"/>
            <a:ext cx="207620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 anchorCtr="1">
            <a:spAutoFit/>
          </a:bodyPr>
          <a:lstStyle/>
          <a:p>
            <a:pPr algn="ctr"/>
            <a:r>
              <a:rPr lang="en-US" dirty="0"/>
              <a:t>hash function:</a:t>
            </a:r>
          </a:p>
          <a:p>
            <a:pPr algn="ctr"/>
            <a:r>
              <a:rPr lang="en-US" b="1" dirty="0">
                <a:solidFill>
                  <a:schemeClr val="accent1"/>
                </a:solidFill>
              </a:rPr>
              <a:t>index = </a:t>
            </a:r>
            <a:r>
              <a:rPr lang="en-US" b="1" dirty="0" smtClean="0">
                <a:solidFill>
                  <a:schemeClr val="accent1"/>
                </a:solidFill>
              </a:rPr>
              <a:t>h(key)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2" name="Text Box 8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24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  <p:sp>
        <p:nvSpPr>
          <p:cNvPr id="13" name="Text Box 5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33400" y="5867400"/>
            <a:ext cx="4176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key space (e.g., integers, strings)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53007" y="111600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087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67417DD-49C4-46CC-8137-5A1B271EC317}" type="slidenum">
              <a:rPr lang="en-US" altLang="en-US" sz="1400">
                <a:latin typeface="Calibri"/>
                <a:cs typeface="Calibri"/>
              </a:rPr>
              <a:pPr eaLnBrk="1" hangingPunct="1"/>
              <a:t>21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>
                <a:solidFill>
                  <a:srgbClr val="0000FF"/>
                </a:solidFill>
                <a:latin typeface="Calibri"/>
                <a:cs typeface="Calibri"/>
              </a:rPr>
              <a:t>Simple Integer Hash Functions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971550"/>
          </a:xfrm>
        </p:spPr>
        <p:txBody>
          <a:bodyPr>
            <a:normAutofit fontScale="25000" lnSpcReduction="20000"/>
          </a:bodyPr>
          <a:lstStyle/>
          <a:p>
            <a:pPr eaLnBrk="1" hangingPunct="1"/>
            <a:r>
              <a:rPr lang="en-US" altLang="en-US" sz="11200" dirty="0" smtClean="0">
                <a:latin typeface="Calibri"/>
                <a:cs typeface="Calibri"/>
              </a:rPr>
              <a:t>key space K = integers</a:t>
            </a:r>
          </a:p>
          <a:p>
            <a:pPr eaLnBrk="1" hangingPunct="1"/>
            <a:r>
              <a:rPr lang="en-US" altLang="en-US" sz="11200" dirty="0" err="1" smtClean="0">
                <a:latin typeface="Calibri"/>
                <a:cs typeface="Calibri"/>
              </a:rPr>
              <a:t>TableSize</a:t>
            </a:r>
            <a:r>
              <a:rPr lang="en-US" altLang="en-US" sz="11200" dirty="0" smtClean="0">
                <a:latin typeface="Calibri"/>
                <a:cs typeface="Calibri"/>
              </a:rPr>
              <a:t> = 7</a:t>
            </a:r>
          </a:p>
          <a:p>
            <a:pPr eaLnBrk="1" hangingPunct="1"/>
            <a:endParaRPr lang="en-US" altLang="en-US" sz="11200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z="11200" dirty="0" smtClean="0">
                <a:latin typeface="Calibri"/>
                <a:cs typeface="Calibri"/>
              </a:rPr>
              <a:t>h(K) = K % 7</a:t>
            </a:r>
          </a:p>
          <a:p>
            <a:pPr eaLnBrk="1" hangingPunct="1"/>
            <a:endParaRPr lang="en-US" altLang="en-US" sz="11200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z="11200" b="1" dirty="0" smtClean="0">
                <a:latin typeface="Calibri"/>
                <a:cs typeface="Calibri"/>
              </a:rPr>
              <a:t>Insert</a:t>
            </a:r>
            <a:r>
              <a:rPr lang="en-US" altLang="en-US" sz="11200" dirty="0" smtClean="0">
                <a:latin typeface="Calibri"/>
                <a:cs typeface="Calibri"/>
              </a:rPr>
              <a:t>: 7, 18, 41</a:t>
            </a:r>
            <a:endParaRPr lang="en-US" altLang="en-US" sz="11200" dirty="0">
              <a:latin typeface="Calibri"/>
              <a:cs typeface="Calibri"/>
            </a:endParaRPr>
          </a:p>
          <a:p>
            <a:pPr eaLnBrk="1" hangingPunct="1"/>
            <a:endParaRPr lang="en-US" altLang="en-US" dirty="0" smtClean="0">
              <a:latin typeface="Calibri"/>
              <a:cs typeface="Calibri"/>
            </a:endParaRPr>
          </a:p>
          <a:p>
            <a:pPr eaLnBrk="1" hangingPunct="1"/>
            <a:endParaRPr lang="en-US" altLang="en-US" dirty="0" smtClean="0">
              <a:latin typeface="Calibri"/>
              <a:cs typeface="Calibri"/>
            </a:endParaRPr>
          </a:p>
        </p:txBody>
      </p:sp>
      <p:graphicFrame>
        <p:nvGraphicFramePr>
          <p:cNvPr id="42052" name="Group 68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29401141"/>
              </p:ext>
            </p:extLst>
          </p:nvPr>
        </p:nvGraphicFramePr>
        <p:xfrm>
          <a:off x="6096000" y="1371600"/>
          <a:ext cx="2133600" cy="3627435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82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marT="45724" marB="45724"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4" marB="45724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22" name="Text Box 61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81800" y="3962400"/>
            <a:ext cx="121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solidFill>
                <a:schemeClr val="accent1"/>
              </a:solidFill>
            </a:endParaRPr>
          </a:p>
        </p:txBody>
      </p:sp>
      <p:sp>
        <p:nvSpPr>
          <p:cNvPr id="8223" name="Text Box 62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04800" y="4876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8224" name="Text Box 69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8305800" y="1371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7</a:t>
            </a:r>
          </a:p>
        </p:txBody>
      </p:sp>
      <p:sp>
        <p:nvSpPr>
          <p:cNvPr id="8225" name="Text Box 70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82296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18</a:t>
            </a:r>
          </a:p>
        </p:txBody>
      </p:sp>
      <p:sp>
        <p:nvSpPr>
          <p:cNvPr id="8226" name="Text Box 71" hidden="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8229600" y="44958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41,34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224313" y="14594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07319" y="3593068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224313" y="4629703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70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C94EB15-64CF-4E2D-B897-0114D7DA9E8A}" type="slidenum">
              <a:rPr lang="en-US" altLang="en-US" sz="1400">
                <a:latin typeface="Calibri"/>
                <a:cs typeface="Calibri"/>
              </a:rPr>
              <a:pPr eaLnBrk="1" hangingPunct="1"/>
              <a:t>22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dirty="0" smtClean="0">
                <a:solidFill>
                  <a:srgbClr val="0000FF"/>
                </a:solidFill>
                <a:latin typeface="Calibri"/>
                <a:cs typeface="Calibri"/>
              </a:rPr>
              <a:t>Simple Integer Hash Functions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97155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2800" dirty="0" smtClean="0">
                <a:latin typeface="Calibri"/>
                <a:cs typeface="Calibri"/>
              </a:rPr>
              <a:t>key space K = integers</a:t>
            </a:r>
          </a:p>
          <a:p>
            <a:pPr eaLnBrk="1" hangingPunct="1"/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r>
              <a:rPr lang="en-US" altLang="en-US" sz="2800" dirty="0" smtClean="0">
                <a:latin typeface="Calibri"/>
                <a:cs typeface="Calibri"/>
              </a:rPr>
              <a:t> = 10</a:t>
            </a:r>
          </a:p>
          <a:p>
            <a:pPr eaLnBrk="1" hangingPunct="1"/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z="2800" dirty="0" smtClean="0">
                <a:latin typeface="Calibri"/>
                <a:cs typeface="Calibri"/>
              </a:rPr>
              <a:t>h(K) = ??</a:t>
            </a:r>
          </a:p>
          <a:p>
            <a:pPr eaLnBrk="1" hangingPunct="1"/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/>
            <a:r>
              <a:rPr lang="en-US" altLang="en-US" sz="2800" b="1" dirty="0" smtClean="0">
                <a:latin typeface="Calibri"/>
                <a:cs typeface="Calibri"/>
              </a:rPr>
              <a:t>Insert</a:t>
            </a:r>
            <a:r>
              <a:rPr lang="en-US" altLang="en-US" sz="2800" dirty="0" smtClean="0">
                <a:latin typeface="Calibri"/>
                <a:cs typeface="Calibri"/>
              </a:rPr>
              <a:t>: 7, 18, 41, 34</a:t>
            </a:r>
          </a:p>
          <a:p>
            <a:pPr lvl="1"/>
            <a:r>
              <a:rPr lang="en-US" altLang="en-US" sz="2400" dirty="0" smtClean="0">
                <a:latin typeface="Calibri"/>
                <a:cs typeface="Calibri"/>
              </a:rPr>
              <a:t>What happens when we insert 44?</a:t>
            </a:r>
          </a:p>
          <a:p>
            <a:pPr marL="0" indent="0" eaLnBrk="1" hangingPunct="1">
              <a:buNone/>
            </a:pP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/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/>
            <a:endParaRPr lang="en-US" altLang="en-US" sz="2800" dirty="0" smtClean="0">
              <a:latin typeface="Calibri"/>
              <a:cs typeface="Calibri"/>
            </a:endParaRPr>
          </a:p>
        </p:txBody>
      </p:sp>
      <p:graphicFrame>
        <p:nvGraphicFramePr>
          <p:cNvPr id="12361" name="Group 73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172200" y="914400"/>
          <a:ext cx="2133600" cy="5181599"/>
        </p:xfrm>
        <a:graphic>
          <a:graphicData uri="http://schemas.openxmlformats.org/drawingml/2006/table">
            <a:tbl>
              <a:tblPr/>
              <a:tblGrid>
                <a:gridCol w="673100"/>
                <a:gridCol w="1460500"/>
              </a:tblGrid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7" name="Text Box 79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" y="3519488"/>
            <a:ext cx="2286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>
                <a:solidFill>
                  <a:schemeClr val="accent1"/>
                </a:solidFill>
              </a:rPr>
              <a:t>K mod 10   ( K % 10)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7391133" y="466384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274139" y="521784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18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274139" y="1421407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74139" y="3049035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34</a:t>
            </a:r>
          </a:p>
        </p:txBody>
      </p:sp>
    </p:spTree>
    <p:extLst>
      <p:ext uri="{BB962C8B-B14F-4D97-AF65-F5344CB8AC3E}">
        <p14:creationId xmlns:p14="http://schemas.microsoft.com/office/powerpoint/2010/main" val="2441930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0E7EF8D-AAB9-48EB-8A73-0B0C1D8A373A}" type="slidenum">
              <a:rPr lang="en-US" altLang="en-US" sz="1400">
                <a:latin typeface="Calibri"/>
                <a:cs typeface="Calibri"/>
              </a:rPr>
              <a:pPr eaLnBrk="1" hangingPunct="1"/>
              <a:t>23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609600" y="17145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Aside: Properties of Mod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711200" y="1085850"/>
            <a:ext cx="7772400" cy="53911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To keep hashed values within the size of the table, we will generally do:</a:t>
            </a:r>
          </a:p>
          <a:p>
            <a:pPr algn="ctr"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h(K) = function(K) % </a:t>
            </a:r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(In the previous examples, function(K) = K.)</a:t>
            </a:r>
          </a:p>
          <a:p>
            <a:pPr eaLnBrk="1" hangingPunct="1">
              <a:buFontTx/>
              <a:buNone/>
            </a:pPr>
            <a:endParaRPr lang="en-US" altLang="en-US" sz="2800" dirty="0" smtClean="0">
              <a:latin typeface="Calibri"/>
              <a:cs typeface="Calibri"/>
            </a:endParaRPr>
          </a:p>
          <a:p>
            <a:pPr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Useful properties of mod:</a:t>
            </a: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(a + b) % c = [(a % c) + (b % c)] % c</a:t>
            </a: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(a b) % c = [(a % c) (b % c)] % c</a:t>
            </a:r>
          </a:p>
          <a:p>
            <a:pPr lvl="1" eaLnBrk="1" hangingPunct="1"/>
            <a:r>
              <a:rPr lang="en-US" altLang="en-US" sz="2400" dirty="0" smtClean="0">
                <a:latin typeface="Calibri"/>
                <a:cs typeface="Calibri"/>
              </a:rPr>
              <a:t>a % c = b % c  </a:t>
            </a:r>
            <a:r>
              <a:rPr lang="en-US" altLang="en-US" sz="2400" dirty="0" smtClean="0">
                <a:latin typeface="Calibri"/>
                <a:cs typeface="Times New Roman" pitchFamily="18" charset="0"/>
              </a:rPr>
              <a:t>→</a:t>
            </a:r>
            <a:r>
              <a:rPr lang="en-US" altLang="en-US" sz="2400" dirty="0" smtClean="0">
                <a:latin typeface="Calibri"/>
                <a:cs typeface="Calibri"/>
              </a:rPr>
              <a:t> (a – b) % c = 0</a:t>
            </a:r>
          </a:p>
        </p:txBody>
      </p:sp>
      <p:sp>
        <p:nvSpPr>
          <p:cNvPr id="9221" name="Text Box 37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4800" y="48768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9222" name="Text Box 3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48000" y="41148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Show 24 +/* 57 = 4 +/ 7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1639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CA09D2-9B43-429D-B6A4-446E9A8C6FA7}" type="slidenum">
              <a:rPr lang="en-US" altLang="en-US" sz="1400">
                <a:latin typeface="Calibri"/>
                <a:cs typeface="Calibri"/>
              </a:rPr>
              <a:pPr eaLnBrk="1" hangingPunct="1"/>
              <a:t>24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Designing Hash Functions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Often based on </a:t>
            </a:r>
            <a:r>
              <a:rPr lang="en-US" altLang="en-US" sz="2400" b="1" dirty="0" smtClean="0">
                <a:latin typeface="Calibri"/>
                <a:cs typeface="Calibri"/>
              </a:rPr>
              <a:t>modular hashing</a:t>
            </a:r>
            <a:r>
              <a:rPr lang="en-US" altLang="en-US" sz="2400" dirty="0" smtClean="0">
                <a:latin typeface="Calibri"/>
                <a:cs typeface="Calibri"/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                            h(K) = f(K) % 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P is typically the </a:t>
            </a:r>
            <a:r>
              <a:rPr lang="en-US" altLang="en-US" sz="2400" dirty="0" err="1" smtClean="0">
                <a:latin typeface="Calibri"/>
                <a:cs typeface="Calibri"/>
              </a:rPr>
              <a:t>TableSize</a:t>
            </a:r>
            <a:endParaRPr lang="en-US" altLang="en-US" sz="2400" dirty="0" smtClean="0">
              <a:latin typeface="Calibri"/>
              <a:cs typeface="Calibri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2400" dirty="0" smtClean="0">
              <a:latin typeface="Calibri"/>
              <a:cs typeface="Calibri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P is often chosen to be prime: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alibri"/>
                <a:cs typeface="Calibri"/>
              </a:rPr>
              <a:t>Reduces likelihood of collisions due to patterns in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 smtClean="0">
                <a:latin typeface="Calibri"/>
                <a:cs typeface="Calibri"/>
              </a:rPr>
              <a:t>Is useful for guarantees on certain hashing strategies </a:t>
            </a:r>
            <a:br>
              <a:rPr lang="en-US" altLang="en-US" sz="2000" dirty="0" smtClean="0">
                <a:latin typeface="Calibri"/>
                <a:cs typeface="Calibri"/>
              </a:rPr>
            </a:br>
            <a:r>
              <a:rPr lang="en-US" altLang="en-US" sz="2000" dirty="0" smtClean="0">
                <a:latin typeface="Calibri"/>
                <a:cs typeface="Calibri"/>
              </a:rPr>
              <a:t>(as we’ll see)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dirty="0">
              <a:latin typeface="Calibri"/>
              <a:cs typeface="Calibri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sz="2400" dirty="0" smtClean="0">
                <a:latin typeface="Calibri"/>
                <a:cs typeface="Calibri"/>
              </a:rPr>
              <a:t>Equivalent objects MUST hash to the same location</a:t>
            </a:r>
            <a:endParaRPr lang="en-US" altLang="en-US" sz="2400" dirty="0">
              <a:latin typeface="Calibri"/>
              <a:cs typeface="Calibri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994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163FE8-CE41-4388-A6C4-B7AB483B9514}" type="slidenum">
              <a:rPr lang="en-US" altLang="en-US" sz="1400">
                <a:latin typeface="Calibri"/>
                <a:cs typeface="Calibri"/>
              </a:rPr>
              <a:pPr eaLnBrk="1" hangingPunct="1"/>
              <a:t>25</a:t>
            </a:fld>
            <a:endParaRPr lang="en-US" altLang="en-US" sz="1400" dirty="0">
              <a:latin typeface="Calibri"/>
              <a:cs typeface="Calibri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00FF"/>
                </a:solidFill>
                <a:latin typeface="Calibri"/>
                <a:cs typeface="Calibri"/>
              </a:rPr>
              <a:t>Some String Hash Functions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685800" y="1524000"/>
            <a:ext cx="7696200" cy="4114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key space = strings</a:t>
            </a: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    </a:t>
            </a:r>
            <a:r>
              <a:rPr lang="en-US" altLang="en-US" sz="2400" dirty="0" smtClean="0">
                <a:latin typeface="Calibri"/>
                <a:cs typeface="Calibri"/>
              </a:rPr>
              <a:t>K = s</a:t>
            </a:r>
            <a:r>
              <a:rPr lang="en-US" altLang="en-US" sz="2400" baseline="-25000" dirty="0" smtClean="0">
                <a:latin typeface="Calibri"/>
                <a:cs typeface="Calibri"/>
              </a:rPr>
              <a:t>0</a:t>
            </a:r>
            <a:r>
              <a:rPr lang="en-US" altLang="en-US" sz="2400" dirty="0" smtClean="0">
                <a:latin typeface="Calibri"/>
                <a:cs typeface="Calibri"/>
              </a:rPr>
              <a:t> s</a:t>
            </a:r>
            <a:r>
              <a:rPr lang="en-US" altLang="en-US" sz="2400" baseline="-25000" dirty="0" smtClean="0">
                <a:latin typeface="Calibri"/>
                <a:cs typeface="Calibri"/>
              </a:rPr>
              <a:t>1</a:t>
            </a:r>
            <a:r>
              <a:rPr lang="en-US" altLang="en-US" sz="2400" dirty="0" smtClean="0">
                <a:latin typeface="Calibri"/>
                <a:cs typeface="Calibri"/>
              </a:rPr>
              <a:t> s</a:t>
            </a:r>
            <a:r>
              <a:rPr lang="en-US" altLang="en-US" sz="2400" baseline="-25000" dirty="0" smtClean="0">
                <a:latin typeface="Calibri"/>
                <a:cs typeface="Calibri"/>
              </a:rPr>
              <a:t>2</a:t>
            </a:r>
            <a:r>
              <a:rPr lang="en-US" altLang="en-US" sz="2400" dirty="0" smtClean="0">
                <a:latin typeface="Calibri"/>
                <a:cs typeface="Calibri"/>
              </a:rPr>
              <a:t> … s </a:t>
            </a:r>
            <a:r>
              <a:rPr lang="en-US" altLang="en-US" sz="2400" baseline="-25000" dirty="0" smtClean="0">
                <a:latin typeface="Calibri"/>
                <a:cs typeface="Calibri"/>
              </a:rPr>
              <a:t>m-1</a:t>
            </a:r>
            <a:r>
              <a:rPr lang="en-US" altLang="en-US" sz="2400" dirty="0" smtClean="0">
                <a:latin typeface="Calibri"/>
                <a:cs typeface="Calibri"/>
              </a:rPr>
              <a:t> </a:t>
            </a:r>
            <a:r>
              <a:rPr lang="en-US" altLang="en-US" sz="2000" dirty="0" smtClean="0">
                <a:latin typeface="Calibri"/>
                <a:cs typeface="Calibri"/>
              </a:rPr>
              <a:t>(where </a:t>
            </a:r>
            <a:r>
              <a:rPr lang="en-US" altLang="en-US" sz="2000" dirty="0" err="1" smtClean="0">
                <a:latin typeface="Calibri"/>
                <a:cs typeface="Calibri"/>
              </a:rPr>
              <a:t>s</a:t>
            </a:r>
            <a:r>
              <a:rPr lang="en-US" altLang="en-US" sz="2000" baseline="-25000" dirty="0" err="1" smtClean="0">
                <a:latin typeface="Calibri"/>
                <a:cs typeface="Calibri"/>
              </a:rPr>
              <a:t>i</a:t>
            </a:r>
            <a:r>
              <a:rPr lang="en-US" altLang="en-US" sz="2000" dirty="0" smtClean="0">
                <a:latin typeface="Calibri"/>
                <a:cs typeface="Calibri"/>
              </a:rPr>
              <a:t> are chars:  </a:t>
            </a:r>
            <a:r>
              <a:rPr lang="en-US" altLang="en-US" sz="2000" dirty="0" err="1" smtClean="0">
                <a:latin typeface="Calibri"/>
                <a:cs typeface="Calibri"/>
              </a:rPr>
              <a:t>s</a:t>
            </a:r>
            <a:r>
              <a:rPr lang="en-US" altLang="en-US" sz="2000" baseline="-25000" dirty="0" err="1" smtClean="0">
                <a:latin typeface="Calibri"/>
                <a:cs typeface="Calibri"/>
              </a:rPr>
              <a:t>i</a:t>
            </a:r>
            <a:r>
              <a:rPr lang="en-US" altLang="en-US" sz="2000" dirty="0" smtClean="0">
                <a:latin typeface="Calibri"/>
                <a:cs typeface="Calibri"/>
              </a:rPr>
              <a:t> </a:t>
            </a:r>
            <a:r>
              <a:rPr lang="en-US" altLang="en-US" sz="2000" dirty="0" smtClean="0">
                <a:latin typeface="Calibri"/>
                <a:cs typeface="Calibri"/>
                <a:sym typeface="Symbol" pitchFamily="18" charset="2"/>
              </a:rPr>
              <a:t> [0, 128])</a:t>
            </a:r>
            <a:endParaRPr lang="en-US" altLang="en-US" sz="2000" baseline="-250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None/>
            </a:pPr>
            <a:endParaRPr lang="en-US" altLang="en-US" sz="2800" baseline="-250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sz="2800" dirty="0" smtClean="0">
                <a:latin typeface="Calibri"/>
                <a:cs typeface="Calibri"/>
              </a:rPr>
              <a:t>h(K) = s</a:t>
            </a:r>
            <a:r>
              <a:rPr lang="en-US" altLang="en-US" sz="2800" baseline="-25000" dirty="0" smtClean="0">
                <a:latin typeface="Calibri"/>
                <a:cs typeface="Calibri"/>
              </a:rPr>
              <a:t>0</a:t>
            </a:r>
            <a:r>
              <a:rPr lang="en-US" altLang="en-US" sz="2800" dirty="0" smtClean="0">
                <a:latin typeface="Calibri"/>
                <a:cs typeface="Calibri"/>
              </a:rPr>
              <a:t> % </a:t>
            </a:r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endParaRPr lang="en-US" altLang="en-US" sz="28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None/>
            </a:pPr>
            <a:r>
              <a:rPr lang="en-US" altLang="en-US" sz="2800" dirty="0" smtClean="0">
                <a:latin typeface="Calibri"/>
                <a:cs typeface="Calibri"/>
              </a:rPr>
              <a:t>  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altLang="en-US" sz="2800" dirty="0" smtClean="0">
                <a:latin typeface="Calibri"/>
                <a:cs typeface="Calibri"/>
              </a:rPr>
              <a:t>h(K) =                   % </a:t>
            </a:r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endParaRPr lang="en-US" altLang="en-US" sz="28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AutoNum type="arabicPeriod" startAt="2"/>
            </a:pPr>
            <a:endParaRPr lang="en-US" altLang="en-US" sz="28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AutoNum type="arabicPeriod" startAt="3"/>
            </a:pPr>
            <a:r>
              <a:rPr lang="en-US" altLang="en-US" sz="2800" dirty="0" smtClean="0">
                <a:latin typeface="Calibri"/>
                <a:cs typeface="Calibri"/>
              </a:rPr>
              <a:t>h(K) =                     % </a:t>
            </a:r>
            <a:r>
              <a:rPr lang="en-US" altLang="en-US" sz="2800" dirty="0" err="1" smtClean="0">
                <a:latin typeface="Calibri"/>
                <a:cs typeface="Calibri"/>
              </a:rPr>
              <a:t>TableSize</a:t>
            </a:r>
            <a:endParaRPr lang="en-US" altLang="en-US" sz="2800" dirty="0" smtClean="0">
              <a:latin typeface="Calibri"/>
              <a:cs typeface="Calibri"/>
            </a:endParaRPr>
          </a:p>
          <a:p>
            <a:pPr marL="609600" indent="-609600" eaLnBrk="1" hangingPunct="1">
              <a:buFontTx/>
              <a:buNone/>
            </a:pPr>
            <a:endParaRPr lang="en-US" altLang="en-US" sz="2800" dirty="0" smtClean="0">
              <a:solidFill>
                <a:srgbClr val="FF0000"/>
              </a:solidFill>
              <a:latin typeface="Calibri"/>
              <a:cs typeface="Calibri"/>
            </a:endParaRPr>
          </a:p>
        </p:txBody>
      </p:sp>
      <p:graphicFrame>
        <p:nvGraphicFramePr>
          <p:cNvPr id="251908" name="Object 4"/>
          <p:cNvGraphicFramePr>
            <a:graphicFrameLocks noChangeAspect="1"/>
          </p:cNvGraphicFramePr>
          <p:nvPr>
            <p:custDataLst>
              <p:tags r:id="rId4"/>
            </p:custDataLst>
          </p:nvPr>
        </p:nvGraphicFramePr>
        <p:xfrm>
          <a:off x="2438400" y="3808413"/>
          <a:ext cx="1331913" cy="91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482600" imgH="457200" progId="Equation.DSMT4">
                  <p:embed/>
                </p:oleObj>
              </mc:Choice>
              <mc:Fallback>
                <p:oleObj name="Equation" r:id="rId10" imgW="4826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808413"/>
                        <a:ext cx="1331913" cy="91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1909" name="Object 5"/>
          <p:cNvGraphicFramePr>
            <a:graphicFrameLocks noGrp="1" noChangeAspect="1"/>
          </p:cNvGraphicFramePr>
          <p:nvPr>
            <p:ph sz="half" idx="2"/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260842301"/>
              </p:ext>
            </p:extLst>
          </p:nvPr>
        </p:nvGraphicFramePr>
        <p:xfrm>
          <a:off x="2640013" y="4791075"/>
          <a:ext cx="1316037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723900" imgH="508000" progId="Equation.3">
                  <p:embed/>
                </p:oleObj>
              </mc:Choice>
              <mc:Fallback>
                <p:oleObj name="Equation" r:id="rId12" imgW="723900" imgH="508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0013" y="4791075"/>
                        <a:ext cx="1316037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8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76800" y="4495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chemeClr val="accent1"/>
                </a:solidFill>
              </a:rPr>
              <a:t>spot, post, stop</a:t>
            </a:r>
          </a:p>
        </p:txBody>
      </p:sp>
      <p:sp>
        <p:nvSpPr>
          <p:cNvPr id="11272" name="Text Box 9" hidden="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62000" y="6248400"/>
            <a:ext cx="739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altLang="en-US">
                <a:solidFill>
                  <a:schemeClr val="accent1"/>
                </a:solidFill>
              </a:rPr>
              <a:t>[s</a:t>
            </a:r>
            <a:r>
              <a:rPr lang="en-US" altLang="en-US" baseline="-25000">
                <a:solidFill>
                  <a:schemeClr val="accent1"/>
                </a:solidFill>
              </a:rPr>
              <a:t>0</a:t>
            </a:r>
            <a:r>
              <a:rPr lang="en-US" altLang="en-US">
                <a:solidFill>
                  <a:schemeClr val="accent1"/>
                </a:solidFill>
              </a:rPr>
              <a:t> + s</a:t>
            </a:r>
            <a:r>
              <a:rPr lang="en-US" altLang="en-US" baseline="-25000">
                <a:solidFill>
                  <a:schemeClr val="accent1"/>
                </a:solidFill>
              </a:rPr>
              <a:t>1</a:t>
            </a:r>
            <a:r>
              <a:rPr lang="en-US" altLang="en-US">
                <a:solidFill>
                  <a:schemeClr val="accent1"/>
                </a:solidFill>
              </a:rPr>
              <a:t>37 + s</a:t>
            </a:r>
            <a:r>
              <a:rPr lang="en-US" altLang="en-US" baseline="-25000">
                <a:solidFill>
                  <a:schemeClr val="accent1"/>
                </a:solidFill>
              </a:rPr>
              <a:t>2</a:t>
            </a:r>
            <a:r>
              <a:rPr lang="en-US" altLang="en-US">
                <a:solidFill>
                  <a:schemeClr val="accent1"/>
                </a:solidFill>
              </a:rPr>
              <a:t>37</a:t>
            </a:r>
            <a:r>
              <a:rPr lang="en-US" altLang="en-US" baseline="30000">
                <a:solidFill>
                  <a:schemeClr val="accent1"/>
                </a:solidFill>
              </a:rPr>
              <a:t>2</a:t>
            </a:r>
            <a:r>
              <a:rPr lang="en-US" altLang="en-US">
                <a:solidFill>
                  <a:schemeClr val="accent1"/>
                </a:solidFill>
              </a:rPr>
              <a:t>+s</a:t>
            </a:r>
            <a:r>
              <a:rPr lang="en-US" altLang="en-US" baseline="-25000">
                <a:solidFill>
                  <a:schemeClr val="accent1"/>
                </a:solidFill>
              </a:rPr>
              <a:t>3</a:t>
            </a:r>
            <a:r>
              <a:rPr lang="en-US" altLang="en-US">
                <a:solidFill>
                  <a:schemeClr val="accent1"/>
                </a:solidFill>
              </a:rPr>
              <a:t>37</a:t>
            </a:r>
            <a:r>
              <a:rPr lang="en-US" altLang="en-US" baseline="30000">
                <a:solidFill>
                  <a:schemeClr val="accent1"/>
                </a:solidFill>
              </a:rPr>
              <a:t>3</a:t>
            </a:r>
            <a:r>
              <a:rPr lang="en-US" altLang="en-US">
                <a:solidFill>
                  <a:schemeClr val="accent1"/>
                </a:solidFill>
              </a:rPr>
              <a:t>…]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altLang="en-US" smtClean="0"/>
              <a:t>UW CSE 332, Spring 2016</a:t>
            </a:r>
            <a:endParaRPr lang="en-US" altLang="en-US"/>
          </a:p>
        </p:txBody>
      </p:sp>
      <p:sp>
        <p:nvSpPr>
          <p:cNvPr id="3" name="TextBox 2"/>
          <p:cNvSpPr txBox="1"/>
          <p:nvPr/>
        </p:nvSpPr>
        <p:spPr>
          <a:xfrm>
            <a:off x="5747135" y="2916217"/>
            <a:ext cx="2939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H(“batman”) = H(“ballgame”)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68840" y="3964795"/>
            <a:ext cx="2179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H(“spot”) = H(“pots”)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312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What to hash?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153400" cy="5181600"/>
          </a:xfrm>
        </p:spPr>
        <p:txBody>
          <a:bodyPr>
            <a:normAutofit fontScale="77500" lnSpcReduction="20000"/>
          </a:bodyPr>
          <a:lstStyle/>
          <a:p>
            <a:pPr marL="514350" indent="-457200">
              <a:buNone/>
            </a:pPr>
            <a:r>
              <a:rPr lang="en-US" dirty="0" smtClean="0"/>
              <a:t>We will focus on the two most common things to hash: </a:t>
            </a:r>
            <a:r>
              <a:rPr lang="en-US" i="1" dirty="0" err="1" smtClean="0">
                <a:solidFill>
                  <a:schemeClr val="accent1"/>
                </a:solidFill>
              </a:rPr>
              <a:t>ints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i="1" dirty="0" smtClean="0">
                <a:solidFill>
                  <a:srgbClr val="4F81BD"/>
                </a:solidFill>
              </a:rPr>
              <a:t>strings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For objects with several fields, usually best to have most of the “identifying fields” contribute to the hash to avoid collisions</a:t>
            </a:r>
          </a:p>
          <a:p>
            <a:pPr marL="914400" lvl="1" indent="-457200"/>
            <a:endParaRPr lang="en-US" sz="1000" dirty="0" smtClean="0"/>
          </a:p>
          <a:p>
            <a:pPr marL="914400" lvl="1" indent="-457200"/>
            <a:r>
              <a:rPr lang="en-US" dirty="0" smtClean="0"/>
              <a:t>Example: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class Person { 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String first; String middle; String last;    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 Date birthdate; </a:t>
            </a:r>
          </a:p>
          <a:p>
            <a:pPr marL="914400" lvl="1" indent="-457200">
              <a:lnSpc>
                <a:spcPts val="1700"/>
              </a:lnSpc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pPr marL="914400" lvl="1" indent="-457200">
              <a:lnSpc>
                <a:spcPts val="1700"/>
              </a:lnSpc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914400" lvl="1" indent="-457200"/>
            <a:r>
              <a:rPr lang="en-US" dirty="0" smtClean="0">
                <a:latin typeface="+mj-lt"/>
                <a:cs typeface="Courier New" pitchFamily="49" charset="0"/>
              </a:rPr>
              <a:t>An inherent trade-off: hashing-time vs. collision-avoidance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Bad idea(?):  Use only first name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Good idea(?):  Use only middle initial? Combination of fields?</a:t>
            </a:r>
          </a:p>
          <a:p>
            <a:pPr marL="1314450" lvl="2" indent="-457200"/>
            <a:r>
              <a:rPr lang="en-US" dirty="0" smtClean="0">
                <a:latin typeface="+mj-lt"/>
                <a:cs typeface="Courier New" pitchFamily="49" charset="0"/>
              </a:rPr>
              <a:t>Admittedly, what-to-hash-with is often unprincipled </a:t>
            </a:r>
            <a:r>
              <a:rPr lang="en-US" dirty="0" smtClean="0">
                <a:latin typeface="+mj-lt"/>
                <a:cs typeface="Courier New" pitchFamily="49" charset="0"/>
                <a:sym typeface="Wingdings" pitchFamily="2" charset="2"/>
              </a:rPr>
              <a:t>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marL="1314450" lvl="2" indent="-457200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32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Deep Breath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945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Hash Tables: Review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467600" cy="1828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Aim for constant-time (i.e., </a:t>
            </a:r>
            <a:r>
              <a:rPr lang="en-US" i="1" dirty="0" smtClean="0"/>
              <a:t>O</a:t>
            </a:r>
            <a:r>
              <a:rPr lang="en-US" dirty="0" smtClean="0"/>
              <a:t>(1))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endParaRPr lang="en-US" dirty="0" smtClean="0"/>
          </a:p>
          <a:p>
            <a:pPr lvl="1"/>
            <a:r>
              <a:rPr lang="en-US" dirty="0" smtClean="0"/>
              <a:t>“On average” under some reasonable </a:t>
            </a:r>
            <a:r>
              <a:rPr lang="en-US" dirty="0" smtClean="0">
                <a:solidFill>
                  <a:schemeClr val="accent1"/>
                </a:solidFill>
              </a:rPr>
              <a:t>assumptions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 hash table is an array of some fixed size</a:t>
            </a:r>
          </a:p>
          <a:p>
            <a:pPr lvl="1"/>
            <a:r>
              <a:rPr lang="en-US" dirty="0" smtClean="0"/>
              <a:t>But </a:t>
            </a:r>
            <a:r>
              <a:rPr lang="en-US" dirty="0" err="1" smtClean="0"/>
              <a:t>growable</a:t>
            </a:r>
            <a:r>
              <a:rPr lang="en-US" dirty="0" smtClean="0"/>
              <a:t> as we’ll see</a:t>
            </a:r>
          </a:p>
          <a:p>
            <a:endParaRPr lang="en-US" sz="10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04800" y="3886200"/>
            <a:ext cx="7162800" cy="1295400"/>
            <a:chOff x="1143000" y="3962400"/>
            <a:chExt cx="7162800" cy="1295400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143000" y="4038600"/>
              <a:ext cx="2057400" cy="1219200"/>
            </a:xfrm>
            <a:prstGeom prst="rect">
              <a:avLst/>
            </a:prstGeom>
            <a:solidFill>
              <a:srgbClr val="FFC00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4629090"/>
              <a:ext cx="34176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E</a:t>
              </a:r>
            </a:p>
          </p:txBody>
        </p:sp>
        <p:sp>
          <p:nvSpPr>
            <p:cNvPr id="17" name="Right Arrow 16"/>
            <p:cNvSpPr/>
            <p:nvPr/>
          </p:nvSpPr>
          <p:spPr bwMode="auto">
            <a:xfrm>
              <a:off x="1600200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743200" y="4609980"/>
              <a:ext cx="45397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err="1" smtClean="0">
                  <a:cs typeface="Times New Roman" pitchFamily="18" charset="0"/>
                </a:rPr>
                <a:t>int</a:t>
              </a:r>
              <a:endParaRPr lang="en-US" sz="2000" b="0" dirty="0" smtClean="0">
                <a:cs typeface="Times New Roman" pitchFamily="18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379378" y="4609980"/>
              <a:ext cx="13356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table-index</a:t>
              </a:r>
            </a:p>
          </p:txBody>
        </p:sp>
        <p:sp>
          <p:nvSpPr>
            <p:cNvPr id="20" name="Right Arrow 19"/>
            <p:cNvSpPr/>
            <p:nvPr/>
          </p:nvSpPr>
          <p:spPr bwMode="auto">
            <a:xfrm>
              <a:off x="3288792" y="4705290"/>
              <a:ext cx="9784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5727192" y="4705290"/>
              <a:ext cx="1130808" cy="2286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715000" y="4400490"/>
              <a:ext cx="117852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022218" y="4473714"/>
              <a:ext cx="120738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collision</a:t>
              </a:r>
            </a:p>
            <a:p>
              <a:r>
                <a:rPr lang="en-US" sz="2000" b="0" dirty="0" smtClean="0">
                  <a:cs typeface="Times New Roman" pitchFamily="18" charset="0"/>
                </a:rPr>
                <a:t>resolution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752600" y="4019490"/>
              <a:ext cx="75212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client</a:t>
              </a: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819400" y="4038600"/>
              <a:ext cx="5486400" cy="1219200"/>
            </a:xfrm>
            <a:prstGeom prst="rect">
              <a:avLst/>
            </a:prstGeom>
            <a:solidFill>
              <a:srgbClr val="00B0F0">
                <a:alpha val="32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05400" y="3962400"/>
              <a:ext cx="196079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0" dirty="0" smtClean="0">
                  <a:cs typeface="Times New Roman" pitchFamily="18" charset="0"/>
                </a:rPr>
                <a:t>hash table library</a:t>
              </a:r>
            </a:p>
          </p:txBody>
        </p:sp>
      </p:grpSp>
      <p:graphicFrame>
        <p:nvGraphicFramePr>
          <p:cNvPr id="27" name="Group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315200" y="2941935"/>
          <a:ext cx="1524000" cy="3169920"/>
        </p:xfrm>
        <a:graphic>
          <a:graphicData uri="http://schemas.openxmlformats.org/drawingml/2006/table">
            <a:tbl>
              <a:tblPr/>
              <a:tblGrid>
                <a:gridCol w="762000"/>
                <a:gridCol w="762000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Text Box 8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48400" y="5786735"/>
            <a:ext cx="18573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err="1"/>
              <a:t>TableSize</a:t>
            </a:r>
            <a:r>
              <a:rPr lang="en-US" dirty="0"/>
              <a:t> –1 </a:t>
            </a:r>
          </a:p>
        </p:txBody>
      </p:sp>
      <p:sp>
        <p:nvSpPr>
          <p:cNvPr id="29" name="Text Box 87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505700" y="2433935"/>
            <a:ext cx="1409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hash table</a:t>
            </a:r>
          </a:p>
        </p:txBody>
      </p:sp>
    </p:spTree>
    <p:extLst>
      <p:ext uri="{BB962C8B-B14F-4D97-AF65-F5344CB8AC3E}">
        <p14:creationId xmlns:p14="http://schemas.microsoft.com/office/powerpoint/2010/main" val="70316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Collision resolution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Collision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 smtClean="0"/>
              <a:t>	When two keys map to the same location in the hash table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We try to avoid it, but number-of-keys exceeds table size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 hash tables should support </a:t>
            </a:r>
            <a:r>
              <a:rPr lang="en-US" dirty="0" smtClean="0">
                <a:solidFill>
                  <a:srgbClr val="4F81BD"/>
                </a:solidFill>
              </a:rPr>
              <a:t>collision resolution</a:t>
            </a:r>
          </a:p>
          <a:p>
            <a:pPr lvl="1"/>
            <a:r>
              <a:rPr lang="en-US" dirty="0" smtClean="0"/>
              <a:t>Ideas?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78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Two cases to go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50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Unfortunately, single rotations are not enough for insertions in the left-right </a:t>
            </a:r>
            <a:r>
              <a:rPr lang="en-US" sz="2800" dirty="0" err="1" smtClean="0"/>
              <a:t>subtree</a:t>
            </a:r>
            <a:r>
              <a:rPr lang="en-US" sz="2800" dirty="0" smtClean="0"/>
              <a:t> or the right-left </a:t>
            </a:r>
            <a:r>
              <a:rPr lang="en-US" sz="2800" dirty="0" err="1" smtClean="0"/>
              <a:t>subtree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Simple example: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(1),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(6),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sz="2800" dirty="0" smtClean="0"/>
              <a:t>(3)</a:t>
            </a:r>
          </a:p>
          <a:p>
            <a:pPr lvl="1"/>
            <a:r>
              <a:rPr lang="en-US" sz="2400" dirty="0" smtClean="0">
                <a:solidFill>
                  <a:srgbClr val="0000FF"/>
                </a:solidFill>
              </a:rPr>
              <a:t>Second wrong idea: </a:t>
            </a:r>
            <a:r>
              <a:rPr lang="en-US" sz="2400" dirty="0" smtClean="0"/>
              <a:t>single rotation on the child of the unbalanced node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3702050" y="5334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873250" y="6083300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2330450" y="5273675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644650" y="45291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153111" y="4852654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2062560" y="5744036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2330450" y="59309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787650" y="50927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2009775" y="42545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7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6140450" y="6159500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28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5683250" y="5321300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29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5073650" y="45291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30" name="AutoShape 24"/>
          <p:cNvCxnSpPr>
            <a:cxnSpLocks noChangeAspect="1" noChangeShapeType="1"/>
            <a:stCxn id="29" idx="5"/>
            <a:endCxn id="28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5520199" y="4914566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31" name="AutoShape 25"/>
          <p:cNvCxnSpPr>
            <a:cxnSpLocks noChangeAspect="1" noChangeShapeType="1"/>
            <a:stCxn id="28" idx="5"/>
            <a:endCxn id="27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6029903" y="5805271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2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6445250" y="58547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3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6183312" y="521335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34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5330825" y="4178300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3" name="AutoShape 29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 rot="14942411" flipH="1" flipV="1">
            <a:off x="1826091" y="5170828"/>
            <a:ext cx="1069041" cy="1750031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57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6600" y="1371600"/>
            <a:ext cx="56388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Chaining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b="1" dirty="0" smtClean="0"/>
              <a:t>Example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577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1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8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418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0" name="Content Placeholder 2"/>
          <p:cNvSpPr>
            <a:spLocks noGrp="1"/>
          </p:cNvSpPr>
          <p:nvPr>
            <p:ph idx="1"/>
          </p:nvPr>
        </p:nvSpPr>
        <p:spPr>
          <a:xfrm>
            <a:off x="4114800" y="1371600"/>
            <a:ext cx="4800600" cy="44958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20793" y="1144310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984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Separate Chaining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Group 64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09600" y="1447800"/>
          <a:ext cx="1219200" cy="3962400"/>
        </p:xfrm>
        <a:graphic>
          <a:graphicData uri="http://schemas.openxmlformats.org/drawingml/2006/table">
            <a:tbl>
              <a:tblPr/>
              <a:tblGrid>
                <a:gridCol w="638629"/>
                <a:gridCol w="580571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9</a:t>
                      </a:r>
                    </a:p>
                  </a:txBody>
                  <a:tcPr anchor="ctr" anchorCtr="1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0574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6" name="Rectangle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09800" y="1524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7" name="AutoShape 9"/>
          <p:cNvCxnSpPr>
            <a:cxnSpLocks noChangeShapeType="1"/>
          </p:cNvCxnSpPr>
          <p:nvPr>
            <p:custDataLst>
              <p:tags r:id="rId5"/>
            </p:custDataLst>
          </p:nvPr>
        </p:nvCxnSpPr>
        <p:spPr bwMode="auto">
          <a:xfrm>
            <a:off x="1524000" y="1676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8" name="Rectangle 3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362200" y="1524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9" name="Rectangle 3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4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0" name="Rectangle 4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2860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2" name="AutoShape 9"/>
          <p:cNvCxnSpPr>
            <a:cxnSpLocks noChangeShapeType="1"/>
          </p:cNvCxnSpPr>
          <p:nvPr>
            <p:custDataLst>
              <p:tags r:id="rId10"/>
            </p:custDataLst>
          </p:nvPr>
        </p:nvCxnSpPr>
        <p:spPr bwMode="auto">
          <a:xfrm>
            <a:off x="16002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4384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8" name="Rectangle 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2098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107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9" name="Rectangle 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362200" y="4267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1" name="AutoShape 9"/>
          <p:cNvCxnSpPr>
            <a:cxnSpLocks noChangeShapeType="1"/>
          </p:cNvCxnSpPr>
          <p:nvPr>
            <p:custDataLst>
              <p:tags r:id="rId15"/>
            </p:custDataLst>
          </p:nvPr>
        </p:nvCxnSpPr>
        <p:spPr bwMode="auto">
          <a:xfrm>
            <a:off x="1676400" y="44196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2" name="Rectangle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14600" y="42672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3" name="Rectangle 3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31242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1</a:t>
            </a:r>
            <a:r>
              <a:rPr lang="en-US" sz="1800" dirty="0" smtClean="0">
                <a:solidFill>
                  <a:schemeClr val="tx1"/>
                </a:solidFill>
              </a:rPr>
              <a:t>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4" name="Rectangle 4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5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32766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6" name="AutoShape 9"/>
          <p:cNvCxnSpPr>
            <a:cxnSpLocks noChangeShapeType="1"/>
          </p:cNvCxnSpPr>
          <p:nvPr>
            <p:custDataLst>
              <p:tags r:id="rId20"/>
            </p:custDataLst>
          </p:nvPr>
        </p:nvCxnSpPr>
        <p:spPr bwMode="auto">
          <a:xfrm>
            <a:off x="25908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7" name="Rectangle 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4290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8" name="Rectangle 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22	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29" name="Rectangle 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5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267200" y="2286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" name="AutoShape 9"/>
          <p:cNvCxnSpPr>
            <a:cxnSpLocks noChangeShapeType="1"/>
          </p:cNvCxnSpPr>
          <p:nvPr>
            <p:custDataLst>
              <p:tags r:id="rId25"/>
            </p:custDataLst>
          </p:nvPr>
        </p:nvCxnSpPr>
        <p:spPr bwMode="auto">
          <a:xfrm>
            <a:off x="3581400" y="2438400"/>
            <a:ext cx="533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32" name="Rectangle 3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419600" y="2286000"/>
            <a:ext cx="304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sz="1800" dirty="0" smtClean="0"/>
              <a:t>/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5" name="Content Placeholder 2"/>
          <p:cNvSpPr>
            <a:spLocks noGrp="1"/>
          </p:cNvSpPr>
          <p:nvPr>
            <p:ph idx="1"/>
          </p:nvPr>
        </p:nvSpPr>
        <p:spPr>
          <a:xfrm>
            <a:off x="4495800" y="1371600"/>
            <a:ext cx="4267200" cy="4495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Chaining: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All keys that map to the same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table location are kept in a list    (a.k.a. a “chain” or “bucket”)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 easy as it sounds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Example: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insert 10, 22, 107, 12, 42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with mod hashing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TableSize</a:t>
            </a:r>
            <a:r>
              <a:rPr lang="en-US" dirty="0" smtClean="0"/>
              <a:t> = 10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More rigorous chaining analysis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33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Definition: The </a:t>
            </a:r>
            <a:r>
              <a:rPr lang="en-US" dirty="0" smtClean="0">
                <a:solidFill>
                  <a:schemeClr val="accent1"/>
                </a:solidFill>
              </a:rPr>
              <a:t>load factor</a:t>
            </a:r>
            <a:r>
              <a:rPr lang="en-US" dirty="0" smtClean="0"/>
              <a:t>, </a:t>
            </a:r>
            <a:r>
              <a:rPr lang="en-US" b="1" i="1" dirty="0" smtClean="0">
                <a:sym typeface="Symbol" pitchFamily="18" charset="2"/>
              </a:rPr>
              <a:t></a:t>
            </a:r>
            <a:r>
              <a:rPr lang="en-US" i="1" dirty="0" smtClean="0">
                <a:sym typeface="Symbol" pitchFamily="18" charset="2"/>
              </a:rPr>
              <a:t>, </a:t>
            </a:r>
            <a:r>
              <a:rPr lang="en-US" dirty="0" smtClean="0"/>
              <a:t>of a hash table is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Fall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2743200" y="2171700"/>
          <a:ext cx="188277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927000" imgH="393480" progId="Equation.3">
                  <p:embed/>
                </p:oleObj>
              </mc:Choice>
              <mc:Fallback>
                <p:oleObj name="Equation" r:id="rId6" imgW="927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171700"/>
                        <a:ext cx="1882775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10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810125" y="2171700"/>
            <a:ext cx="3159070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dirty="0">
                <a:sym typeface="Symbol" pitchFamily="18" charset="2"/>
              </a:rPr>
              <a:t> </a:t>
            </a:r>
            <a:r>
              <a:rPr lang="en-US" dirty="0" smtClean="0"/>
              <a:t>number </a:t>
            </a:r>
            <a:r>
              <a:rPr lang="en-US" dirty="0"/>
              <a:t>of elements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685800" y="32004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Under chaining, the average number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elements per bucket is </a:t>
            </a:r>
            <a:r>
              <a:rPr lang="en-US" sz="2000" i="1" dirty="0" smtClean="0">
                <a:sym typeface="Symbol" pitchFamily="18" charset="2"/>
              </a:rPr>
              <a:t></a:t>
            </a:r>
          </a:p>
          <a:p>
            <a:pPr marL="342900" lvl="0" indent="-342900">
              <a:spcBef>
                <a:spcPct val="20000"/>
              </a:spcBef>
            </a:pPr>
            <a:endParaRPr lang="en-US" sz="2000" i="1" dirty="0" smtClean="0">
              <a:sym typeface="Symbol" pitchFamily="18" charset="2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if some inserts are followed by </a:t>
            </a:r>
            <a:r>
              <a:rPr lang="en-US" sz="2000" b="0" i="1" dirty="0" smtClean="0">
                <a:latin typeface="+mj-lt"/>
                <a:sym typeface="Symbol" pitchFamily="18" charset="2"/>
              </a:rPr>
              <a:t>random</a:t>
            </a:r>
            <a:r>
              <a:rPr lang="en-US" sz="2000" b="0" dirty="0" smtClean="0">
                <a:latin typeface="+mj-lt"/>
                <a:sym typeface="Symbol" pitchFamily="18" charset="2"/>
              </a:rPr>
              <a:t> finds, then on average: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b="0" dirty="0" smtClean="0">
                <a:latin typeface="+mj-lt"/>
                <a:sym typeface="Symbol" pitchFamily="18" charset="2"/>
              </a:rPr>
              <a:t>Each “unsuccessful”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Symbol" pitchFamily="18" charset="2"/>
              </a:rPr>
              <a:t>find</a:t>
            </a:r>
            <a:r>
              <a:rPr lang="en-US" sz="2000" b="0" dirty="0" smtClean="0">
                <a:latin typeface="+mj-lt"/>
                <a:sym typeface="Symbol" pitchFamily="18" charset="2"/>
              </a:rPr>
              <a:t> compares against </a:t>
            </a:r>
            <a:r>
              <a:rPr lang="en-US" sz="2000" i="1" dirty="0" smtClean="0">
                <a:solidFill>
                  <a:srgbClr val="4F81BD"/>
                </a:solidFill>
                <a:sym typeface="Symbol" pitchFamily="18" charset="2"/>
              </a:rPr>
              <a:t></a:t>
            </a:r>
            <a:r>
              <a:rPr lang="en-US" sz="2000" b="0" dirty="0" smtClean="0">
                <a:latin typeface="+mj-lt"/>
                <a:sym typeface="Symbol" pitchFamily="18" charset="2"/>
              </a:rPr>
              <a:t> items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 smtClean="0">
              <a:latin typeface="+mj-lt"/>
              <a:sym typeface="Symbol" pitchFamily="18" charset="2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endParaRPr lang="en-US" sz="2000" b="0" dirty="0">
              <a:latin typeface="+mj-lt"/>
              <a:sym typeface="Symbol" pitchFamily="18" charset="2"/>
            </a:endParaRPr>
          </a:p>
          <a:p>
            <a:pPr>
              <a:spcBef>
                <a:spcPct val="20000"/>
              </a:spcBef>
            </a:pPr>
            <a:r>
              <a:rPr lang="en-US" sz="2000" b="0" dirty="0" smtClean="0">
                <a:latin typeface="+mj-lt"/>
                <a:sym typeface="Symbol" pitchFamily="18" charset="2"/>
              </a:rPr>
              <a:t>So we like to keep </a:t>
            </a:r>
            <a:r>
              <a:rPr lang="en-US" sz="2000" i="1" dirty="0" smtClean="0">
                <a:sym typeface="Symbol" pitchFamily="18" charset="2"/>
              </a:rPr>
              <a:t>  </a:t>
            </a:r>
            <a:r>
              <a:rPr lang="en-US" sz="2000" b="0" dirty="0" smtClean="0">
                <a:latin typeface="+mj-lt"/>
                <a:sym typeface="Symbol" pitchFamily="18" charset="2"/>
              </a:rPr>
              <a:t>fairly low (e.g., 1 or 1.5 or 2) for chaining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7718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9304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Sometimes two wrongs make a right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3852"/>
            <a:ext cx="7772400" cy="2743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First idea violated the BST property</a:t>
            </a:r>
          </a:p>
          <a:p>
            <a:r>
              <a:rPr lang="en-US" dirty="0" smtClean="0"/>
              <a:t>Second idea didn’t fix balance</a:t>
            </a:r>
          </a:p>
          <a:p>
            <a:r>
              <a:rPr lang="en-US" dirty="0" smtClean="0"/>
              <a:t>But if we do both single rotations, starting with the second, it works!  (And not just for this example.)</a:t>
            </a:r>
          </a:p>
          <a:p>
            <a:r>
              <a:rPr lang="en-US" dirty="0" smtClean="0"/>
              <a:t>Double rotation: 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Rotate problematic child and grandchild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Then rotate between self and new child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743200" y="5011738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13" descr="50%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1295400" y="5761038"/>
            <a:ext cx="487362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9" name="Oval 14" descr="50%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1752600" y="4951413"/>
            <a:ext cx="487363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6</a:t>
            </a:r>
          </a:p>
        </p:txBody>
      </p:sp>
      <p:sp>
        <p:nvSpPr>
          <p:cNvPr id="10" name="Oval 15" descr="50%"/>
          <p:cNvSpPr>
            <a:spLocks noChangeAspect="1" noChangeArrowheads="1"/>
          </p:cNvSpPr>
          <p:nvPr>
            <p:custDataLst>
              <p:tags r:id="rId4"/>
            </p:custDataLst>
          </p:nvPr>
        </p:nvSpPr>
        <p:spPr bwMode="auto">
          <a:xfrm>
            <a:off x="1066800" y="42068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cxnSp>
        <p:nvCxnSpPr>
          <p:cNvPr id="11" name="AutoShape 16"/>
          <p:cNvCxnSpPr>
            <a:cxnSpLocks noChangeAspect="1" noChangeShapeType="1"/>
            <a:stCxn id="10" idx="5"/>
            <a:endCxn id="9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1575261" y="4530392"/>
            <a:ext cx="328548" cy="5134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2" name="AutoShape 17"/>
          <p:cNvCxnSpPr>
            <a:cxnSpLocks noChangeAspect="1" noChangeShapeType="1"/>
            <a:stCxn id="9" idx="3"/>
            <a:endCxn id="8" idx="0"/>
          </p:cNvCxnSpPr>
          <p:nvPr>
            <p:custDataLst>
              <p:tags r:id="rId6"/>
            </p:custDataLst>
          </p:nvPr>
        </p:nvCxnSpPr>
        <p:spPr bwMode="auto">
          <a:xfrm rot="5400000">
            <a:off x="1484710" y="5421774"/>
            <a:ext cx="393635" cy="2848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3" name="Text Box 18"/>
          <p:cNvSpPr txBox="1">
            <a:spLocks noChangeAspect="1" noChangeArrowheads="1"/>
          </p:cNvSpPr>
          <p:nvPr>
            <p:custDataLst>
              <p:tags r:id="rId7"/>
            </p:custDataLst>
          </p:nvPr>
        </p:nvSpPr>
        <p:spPr bwMode="auto">
          <a:xfrm>
            <a:off x="17526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14" name="Text Box 19"/>
          <p:cNvSpPr txBox="1">
            <a:spLocks noChangeAspect="1" noChangeArrowheads="1"/>
          </p:cNvSpPr>
          <p:nvPr>
            <p:custDataLst>
              <p:tags r:id="rId8"/>
            </p:custDataLst>
          </p:nvPr>
        </p:nvSpPr>
        <p:spPr bwMode="auto">
          <a:xfrm>
            <a:off x="2209800" y="47704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15" name="Text Box 20"/>
          <p:cNvSpPr txBox="1">
            <a:spLocks noChangeAspect="1" noChangeArrowheads="1"/>
          </p:cNvSpPr>
          <p:nvPr>
            <p:custDataLst>
              <p:tags r:id="rId9"/>
            </p:custDataLst>
          </p:nvPr>
        </p:nvSpPr>
        <p:spPr bwMode="auto">
          <a:xfrm>
            <a:off x="143192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16" name="Oval 21" descr="50%"/>
          <p:cNvSpPr>
            <a:spLocks noChangeAspect="1" noChangeArrowheads="1"/>
          </p:cNvSpPr>
          <p:nvPr>
            <p:custDataLst>
              <p:tags r:id="rId10"/>
            </p:custDataLst>
          </p:nvPr>
        </p:nvSpPr>
        <p:spPr bwMode="auto">
          <a:xfrm>
            <a:off x="4648200" y="5913438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17" name="Oval 22" descr="50%"/>
          <p:cNvSpPr>
            <a:spLocks noChangeAspect="1" noChangeArrowheads="1"/>
          </p:cNvSpPr>
          <p:nvPr>
            <p:custDataLst>
              <p:tags r:id="rId11"/>
            </p:custDataLst>
          </p:nvPr>
        </p:nvSpPr>
        <p:spPr bwMode="auto">
          <a:xfrm>
            <a:off x="4191000" y="5075238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18" name="Oval 23" descr="50%"/>
          <p:cNvSpPr>
            <a:spLocks noChangeAspect="1" noChangeArrowheads="1"/>
          </p:cNvSpPr>
          <p:nvPr>
            <p:custDataLst>
              <p:tags r:id="rId12"/>
            </p:custDataLst>
          </p:nvPr>
        </p:nvSpPr>
        <p:spPr bwMode="auto">
          <a:xfrm>
            <a:off x="3581400" y="4283075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1</a:t>
            </a:r>
          </a:p>
        </p:txBody>
      </p:sp>
      <p:cxnSp>
        <p:nvCxnSpPr>
          <p:cNvPr id="19" name="AutoShape 24"/>
          <p:cNvCxnSpPr>
            <a:cxnSpLocks noChangeAspect="1" noChangeShapeType="1"/>
            <a:stCxn id="18" idx="5"/>
            <a:endCxn id="17" idx="0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4027949" y="4668504"/>
            <a:ext cx="376173" cy="43729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0" name="AutoShape 25"/>
          <p:cNvCxnSpPr>
            <a:cxnSpLocks noChangeAspect="1" noChangeShapeType="1"/>
            <a:stCxn id="17" idx="5"/>
            <a:endCxn id="16" idx="0"/>
          </p:cNvCxnSpPr>
          <p:nvPr>
            <p:custDataLst>
              <p:tags r:id="rId14"/>
            </p:custDataLst>
          </p:nvPr>
        </p:nvCxnSpPr>
        <p:spPr bwMode="auto">
          <a:xfrm rot="16200000" flipH="1">
            <a:off x="4537653" y="5559209"/>
            <a:ext cx="423565" cy="2848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26"/>
          <p:cNvSpPr txBox="1">
            <a:spLocks noChangeAspect="1" noChangeArrowheads="1"/>
          </p:cNvSpPr>
          <p:nvPr>
            <p:custDataLst>
              <p:tags r:id="rId15"/>
            </p:custDataLst>
          </p:nvPr>
        </p:nvSpPr>
        <p:spPr bwMode="auto">
          <a:xfrm>
            <a:off x="4953000" y="56086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22" name="Text Box 27"/>
          <p:cNvSpPr txBox="1"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4691062" y="496728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1</a:t>
            </a:r>
          </a:p>
        </p:txBody>
      </p:sp>
      <p:sp>
        <p:nvSpPr>
          <p:cNvPr id="23" name="Text Box 28"/>
          <p:cNvSpPr txBox="1">
            <a:spLocks noChangeAspect="1" noChangeArrowheads="1"/>
          </p:cNvSpPr>
          <p:nvPr>
            <p:custDataLst>
              <p:tags r:id="rId17"/>
            </p:custDataLst>
          </p:nvPr>
        </p:nvSpPr>
        <p:spPr bwMode="auto">
          <a:xfrm>
            <a:off x="3838575" y="3932238"/>
            <a:ext cx="41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 2</a:t>
            </a:r>
          </a:p>
        </p:txBody>
      </p:sp>
      <p:sp>
        <p:nvSpPr>
          <p:cNvPr id="24" name="AutoShape 11"/>
          <p:cNvSpPr>
            <a:spLocks noChangeAspect="1" noChangeArrowheads="1"/>
          </p:cNvSpPr>
          <p:nvPr>
            <p:custDataLst>
              <p:tags r:id="rId18"/>
            </p:custDataLst>
          </p:nvPr>
        </p:nvSpPr>
        <p:spPr bwMode="auto">
          <a:xfrm>
            <a:off x="5319712" y="50292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8" name="AutoShape 6"/>
          <p:cNvCxnSpPr>
            <a:cxnSpLocks noChangeAspect="1" noChangeShapeType="1"/>
            <a:stCxn id="34" idx="3"/>
            <a:endCxn id="33" idx="0"/>
          </p:cNvCxnSpPr>
          <p:nvPr>
            <p:custDataLst>
              <p:tags r:id="rId19"/>
            </p:custDataLst>
          </p:nvPr>
        </p:nvCxnSpPr>
        <p:spPr bwMode="auto">
          <a:xfrm rot="5400000">
            <a:off x="6668014" y="5239327"/>
            <a:ext cx="575965" cy="46745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9" name="AutoShape 7"/>
          <p:cNvCxnSpPr>
            <a:cxnSpLocks noChangeAspect="1" noChangeShapeType="1"/>
            <a:stCxn id="34" idx="5"/>
            <a:endCxn id="35" idx="0"/>
          </p:cNvCxnSpPr>
          <p:nvPr>
            <p:custDataLst>
              <p:tags r:id="rId20"/>
            </p:custDataLst>
          </p:nvPr>
        </p:nvCxnSpPr>
        <p:spPr bwMode="auto">
          <a:xfrm rot="16200000" flipH="1">
            <a:off x="7465003" y="5254408"/>
            <a:ext cx="575965" cy="43729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30" name="Text Box 8"/>
          <p:cNvSpPr txBox="1"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8108950" y="54562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1" name="Text Box 9"/>
          <p:cNvSpPr txBox="1">
            <a:spLocks noChangeAspect="1" noChangeArrowheads="1"/>
          </p:cNvSpPr>
          <p:nvPr>
            <p:custDataLst>
              <p:tags r:id="rId22"/>
            </p:custDataLst>
          </p:nvPr>
        </p:nvSpPr>
        <p:spPr bwMode="auto">
          <a:xfrm>
            <a:off x="6172200" y="5532437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0</a:t>
            </a:r>
          </a:p>
        </p:txBody>
      </p:sp>
      <p:sp>
        <p:nvSpPr>
          <p:cNvPr id="32" name="Text Box 10"/>
          <p:cNvSpPr txBox="1"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7488238" y="44227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FF"/>
                </a:solidFill>
              </a:rPr>
              <a:t>1</a:t>
            </a:r>
          </a:p>
        </p:txBody>
      </p:sp>
      <p:sp>
        <p:nvSpPr>
          <p:cNvPr id="33" name="Oval 23" descr="50%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478588" y="5761037"/>
            <a:ext cx="487362" cy="487363"/>
          </a:xfrm>
          <a:prstGeom prst="ellipse">
            <a:avLst/>
          </a:prstGeom>
          <a:pattFill prst="pct50">
            <a:fgClr>
              <a:srgbClr val="CC9900"/>
            </a:fgClr>
            <a:bgClr>
              <a:srgbClr val="FFFFFF"/>
            </a:bgClr>
          </a:pattFill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1</a:t>
            </a:r>
          </a:p>
        </p:txBody>
      </p:sp>
      <p:sp>
        <p:nvSpPr>
          <p:cNvPr id="34" name="Oval 22" descr="50%"/>
          <p:cNvSpPr>
            <a:spLocks noChangeAspect="1" noChangeArrowheads="1"/>
          </p:cNvSpPr>
          <p:nvPr>
            <p:custDataLst>
              <p:tags r:id="rId25"/>
            </p:custDataLst>
          </p:nvPr>
        </p:nvSpPr>
        <p:spPr bwMode="auto">
          <a:xfrm>
            <a:off x="7118350" y="4770437"/>
            <a:ext cx="487363" cy="485775"/>
          </a:xfrm>
          <a:prstGeom prst="ellipse">
            <a:avLst/>
          </a:prstGeom>
          <a:pattFill prst="pct50">
            <a:fgClr>
              <a:srgbClr val="008000"/>
            </a:fgClr>
            <a:bgClr>
              <a:schemeClr val="bg1"/>
            </a:bgClr>
          </a:pattFill>
          <a:ln w="381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/>
              <a:t>3</a:t>
            </a:r>
          </a:p>
        </p:txBody>
      </p:sp>
      <p:sp>
        <p:nvSpPr>
          <p:cNvPr id="35" name="Oval 21" descr="50%"/>
          <p:cNvSpPr>
            <a:spLocks noChangeAspect="1" noChangeArrowheads="1"/>
          </p:cNvSpPr>
          <p:nvPr>
            <p:custDataLst>
              <p:tags r:id="rId26"/>
            </p:custDataLst>
          </p:nvPr>
        </p:nvSpPr>
        <p:spPr bwMode="auto">
          <a:xfrm>
            <a:off x="7727950" y="5761037"/>
            <a:ext cx="487362" cy="487362"/>
          </a:xfrm>
          <a:prstGeom prst="ellipse">
            <a:avLst/>
          </a:prstGeom>
          <a:pattFill prst="pct50">
            <a:fgClr>
              <a:srgbClr val="0000FF"/>
            </a:fgClr>
            <a:bgClr>
              <a:schemeClr val="bg1"/>
            </a:bgClr>
          </a:patt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dirty="0"/>
              <a:t>6</a:t>
            </a:r>
          </a:p>
        </p:txBody>
      </p:sp>
      <p:sp>
        <p:nvSpPr>
          <p:cNvPr id="45" name="AutoShape 3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029200" y="4038600"/>
            <a:ext cx="3657600" cy="4572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000" dirty="0">
                <a:latin typeface="+mn-lt"/>
              </a:rPr>
              <a:t>Intuition</a:t>
            </a:r>
            <a:r>
              <a:rPr lang="en-US" sz="2000" b="0" dirty="0">
                <a:latin typeface="+mn-lt"/>
              </a:rPr>
              <a:t>: 3 must become root</a:t>
            </a:r>
          </a:p>
        </p:txBody>
      </p:sp>
      <p:sp>
        <p:nvSpPr>
          <p:cNvPr id="36" name="AutoShape 29"/>
          <p:cNvSpPr>
            <a:spLocks noChangeAspect="1" noChangeArrowheads="1"/>
          </p:cNvSpPr>
          <p:nvPr>
            <p:custDataLst>
              <p:tags r:id="rId28"/>
            </p:custDataLst>
          </p:nvPr>
        </p:nvSpPr>
        <p:spPr bwMode="auto">
          <a:xfrm rot="14942411" flipH="1" flipV="1">
            <a:off x="1310153" y="4817115"/>
            <a:ext cx="1069041" cy="1750031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utoShape 29"/>
          <p:cNvSpPr>
            <a:spLocks noChangeAspect="1" noChangeArrowheads="1"/>
          </p:cNvSpPr>
          <p:nvPr>
            <p:custDataLst>
              <p:tags r:id="rId29"/>
            </p:custDataLst>
          </p:nvPr>
        </p:nvSpPr>
        <p:spPr bwMode="auto">
          <a:xfrm rot="18781999" flipH="1">
            <a:off x="3209128" y="3675062"/>
            <a:ext cx="1338263" cy="2190750"/>
          </a:xfrm>
          <a:custGeom>
            <a:avLst/>
            <a:gdLst>
              <a:gd name="G0" fmla="+- 10539633 0 0"/>
              <a:gd name="G1" fmla="+- 7878576 0 0"/>
              <a:gd name="G2" fmla="+- 10539633 0 7878576"/>
              <a:gd name="G3" fmla="+- 10800 0 0"/>
              <a:gd name="G4" fmla="+- 0 0 105396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8900 0 0"/>
              <a:gd name="G9" fmla="+- 0 0 7878576"/>
              <a:gd name="G10" fmla="+- 8900 0 2700"/>
              <a:gd name="G11" fmla="cos G10 10539633"/>
              <a:gd name="G12" fmla="sin G10 10539633"/>
              <a:gd name="G13" fmla="cos 13500 10539633"/>
              <a:gd name="G14" fmla="sin 13500 10539633"/>
              <a:gd name="G15" fmla="+- G11 10800 0"/>
              <a:gd name="G16" fmla="+- G12 10800 0"/>
              <a:gd name="G17" fmla="+- G13 10800 0"/>
              <a:gd name="G18" fmla="+- G14 10800 0"/>
              <a:gd name="G19" fmla="*/ 8900 1 2"/>
              <a:gd name="G20" fmla="+- G19 5400 0"/>
              <a:gd name="G21" fmla="cos G20 10539633"/>
              <a:gd name="G22" fmla="sin G20 10539633"/>
              <a:gd name="G23" fmla="+- G21 10800 0"/>
              <a:gd name="G24" fmla="+- G12 G23 G22"/>
              <a:gd name="G25" fmla="+- G22 G23 G11"/>
              <a:gd name="G26" fmla="cos 10800 10539633"/>
              <a:gd name="G27" fmla="sin 10800 10539633"/>
              <a:gd name="G28" fmla="cos 8900 10539633"/>
              <a:gd name="G29" fmla="sin 8900 105396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7878576"/>
              <a:gd name="G36" fmla="sin G34 7878576"/>
              <a:gd name="G37" fmla="+/ 7878576 105396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8900 G39"/>
              <a:gd name="G43" fmla="sin 8900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464 w 21600"/>
              <a:gd name="T5" fmla="*/ 17666 h 21600"/>
              <a:gd name="T6" fmla="*/ 5842 w 21600"/>
              <a:gd name="T7" fmla="*/ 19311 h 21600"/>
              <a:gd name="T8" fmla="*/ 3930 w 21600"/>
              <a:gd name="T9" fmla="*/ 16458 h 21600"/>
              <a:gd name="T10" fmla="*/ -1951 w 21600"/>
              <a:gd name="T11" fmla="*/ 15234 h 21600"/>
              <a:gd name="T12" fmla="*/ 297 w 21600"/>
              <a:gd name="T13" fmla="*/ 10587 h 21600"/>
              <a:gd name="T14" fmla="*/ 4944 w 21600"/>
              <a:gd name="T15" fmla="*/ 12836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2393" y="13723"/>
                </a:moveTo>
                <a:cubicBezTo>
                  <a:pt x="3091" y="15730"/>
                  <a:pt x="4484" y="17421"/>
                  <a:pt x="6320" y="18490"/>
                </a:cubicBezTo>
                <a:lnTo>
                  <a:pt x="5364" y="20132"/>
                </a:lnTo>
                <a:cubicBezTo>
                  <a:pt x="3136" y="18834"/>
                  <a:pt x="1446" y="16783"/>
                  <a:pt x="599" y="14347"/>
                </a:cubicBezTo>
                <a:lnTo>
                  <a:pt x="-1951" y="15234"/>
                </a:lnTo>
                <a:lnTo>
                  <a:pt x="297" y="10587"/>
                </a:lnTo>
                <a:lnTo>
                  <a:pt x="4944" y="12836"/>
                </a:lnTo>
                <a:lnTo>
                  <a:pt x="2393" y="13723"/>
                </a:lnTo>
                <a:close/>
              </a:path>
            </a:pathLst>
          </a:custGeom>
          <a:solidFill>
            <a:srgbClr val="C0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20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21" grpId="0"/>
      <p:bldP spid="22" grpId="0"/>
      <p:bldP spid="23" grpId="0"/>
      <p:bldP spid="24" grpId="0" animBg="1"/>
      <p:bldP spid="30" grpId="0"/>
      <p:bldP spid="31" grpId="0"/>
      <p:bldP spid="32" grpId="0"/>
      <p:bldP spid="33" grpId="0" animBg="1"/>
      <p:bldP spid="34" grpId="0" animBg="1"/>
      <p:bldP spid="35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general right-left case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grpSp>
        <p:nvGrpSpPr>
          <p:cNvPr id="107" name="Group 106"/>
          <p:cNvGrpSpPr/>
          <p:nvPr/>
        </p:nvGrpSpPr>
        <p:grpSpPr>
          <a:xfrm>
            <a:off x="685800" y="1143000"/>
            <a:ext cx="4267200" cy="2619375"/>
            <a:chOff x="533400" y="381000"/>
            <a:chExt cx="4267200" cy="2619375"/>
          </a:xfrm>
        </p:grpSpPr>
        <p:cxnSp>
          <p:nvCxnSpPr>
            <p:cNvPr id="7" name="AutoShape 3"/>
            <p:cNvCxnSpPr>
              <a:cxnSpLocks noChangeShapeType="1"/>
              <a:stCxn id="8" idx="6"/>
              <a:endCxn id="11" idx="1"/>
            </p:cNvCxnSpPr>
            <p:nvPr>
              <p:custDataLst>
                <p:tags r:id="rId47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8" name="Oval 4"/>
            <p:cNvSpPr>
              <a:spLocks noChangeAspect="1" noChangeArrowheads="1"/>
            </p:cNvSpPr>
            <p:nvPr>
              <p:custDataLst>
                <p:tags r:id="rId48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9" name="AutoShape 5"/>
            <p:cNvCxnSpPr>
              <a:cxnSpLocks noChangeShapeType="1"/>
              <a:stCxn id="8" idx="2"/>
              <a:endCxn id="10" idx="0"/>
            </p:cNvCxnSpPr>
            <p:nvPr>
              <p:custDataLst>
                <p:tags r:id="rId49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" name="AutoShape 6"/>
            <p:cNvSpPr>
              <a:spLocks noChangeArrowheads="1"/>
            </p:cNvSpPr>
            <p:nvPr>
              <p:custDataLst>
                <p:tags r:id="rId50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1" name="Oval 7"/>
            <p:cNvSpPr>
              <a:spLocks noChangeAspect="1" noChangeArrowheads="1"/>
            </p:cNvSpPr>
            <p:nvPr>
              <p:custDataLst>
                <p:tags r:id="rId51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3" name="AutoShape 10"/>
            <p:cNvCxnSpPr>
              <a:cxnSpLocks noChangeShapeType="1"/>
              <a:stCxn id="11" idx="6"/>
              <a:endCxn id="35" idx="0"/>
            </p:cNvCxnSpPr>
            <p:nvPr>
              <p:custDataLst>
                <p:tags r:id="rId52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4" name="Oval 11"/>
            <p:cNvSpPr>
              <a:spLocks noChangeAspect="1" noChangeArrowheads="1"/>
            </p:cNvSpPr>
            <p:nvPr>
              <p:custDataLst>
                <p:tags r:id="rId53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5" name="AutoShape 12"/>
            <p:cNvCxnSpPr>
              <a:cxnSpLocks noChangeShapeType="1"/>
              <a:stCxn id="14" idx="3"/>
              <a:endCxn id="24" idx="0"/>
            </p:cNvCxnSpPr>
            <p:nvPr>
              <p:custDataLst>
                <p:tags r:id="rId54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6" name="AutoShape 13"/>
            <p:cNvCxnSpPr>
              <a:cxnSpLocks noChangeShapeType="1"/>
              <a:stCxn id="14" idx="5"/>
              <a:endCxn id="22" idx="0"/>
            </p:cNvCxnSpPr>
            <p:nvPr>
              <p:custDataLst>
                <p:tags r:id="rId55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6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>
              <p:custDataLst>
                <p:tags r:id="rId57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9" name="Text Box 19"/>
            <p:cNvSpPr txBox="1">
              <a:spLocks noChangeArrowheads="1"/>
            </p:cNvSpPr>
            <p:nvPr>
              <p:custDataLst>
                <p:tags r:id="rId58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20" name="AutoShape 40"/>
            <p:cNvCxnSpPr>
              <a:cxnSpLocks noChangeShapeType="1"/>
              <a:stCxn id="11" idx="2"/>
              <a:endCxn id="14" idx="7"/>
            </p:cNvCxnSpPr>
            <p:nvPr>
              <p:custDataLst>
                <p:tags r:id="rId59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21" name="Text Box 42"/>
            <p:cNvSpPr txBox="1">
              <a:spLocks noChangeArrowheads="1"/>
            </p:cNvSpPr>
            <p:nvPr>
              <p:custDataLst>
                <p:tags r:id="rId60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22" name="AutoShape 51"/>
            <p:cNvSpPr>
              <a:spLocks noChangeArrowheads="1"/>
            </p:cNvSpPr>
            <p:nvPr>
              <p:custDataLst>
                <p:tags r:id="rId61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24" name="AutoShape 53"/>
            <p:cNvSpPr>
              <a:spLocks noChangeArrowheads="1"/>
            </p:cNvSpPr>
            <p:nvPr>
              <p:custDataLst>
                <p:tags r:id="rId62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25" name="Oval 54"/>
            <p:cNvSpPr>
              <a:spLocks noChangeArrowheads="1"/>
            </p:cNvSpPr>
            <p:nvPr>
              <p:custDataLst>
                <p:tags r:id="rId63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6" name="Line 55"/>
            <p:cNvSpPr>
              <a:spLocks noChangeShapeType="1"/>
            </p:cNvSpPr>
            <p:nvPr>
              <p:custDataLst>
                <p:tags r:id="rId64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Text Box 62"/>
            <p:cNvSpPr txBox="1">
              <a:spLocks noChangeArrowheads="1"/>
            </p:cNvSpPr>
            <p:nvPr>
              <p:custDataLst>
                <p:tags r:id="rId65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28" name="Text Box 63"/>
            <p:cNvSpPr txBox="1">
              <a:spLocks noChangeArrowheads="1"/>
            </p:cNvSpPr>
            <p:nvPr>
              <p:custDataLst>
                <p:tags r:id="rId66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29" name="Text Box 64"/>
            <p:cNvSpPr txBox="1">
              <a:spLocks noChangeArrowheads="1"/>
            </p:cNvSpPr>
            <p:nvPr>
              <p:custDataLst>
                <p:tags r:id="rId67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h+3</a:t>
              </a:r>
            </a:p>
          </p:txBody>
        </p:sp>
        <p:sp>
          <p:nvSpPr>
            <p:cNvPr id="35" name="AutoShape 6"/>
            <p:cNvSpPr>
              <a:spLocks noChangeArrowheads="1"/>
            </p:cNvSpPr>
            <p:nvPr>
              <p:custDataLst>
                <p:tags r:id="rId68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sp>
        <p:nvSpPr>
          <p:cNvPr id="37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 rot="5400000">
            <a:off x="259556" y="3612356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" name="Group 107"/>
          <p:cNvGrpSpPr/>
          <p:nvPr/>
        </p:nvGrpSpPr>
        <p:grpSpPr>
          <a:xfrm>
            <a:off x="304800" y="3810000"/>
            <a:ext cx="4038600" cy="2591666"/>
            <a:chOff x="304800" y="3885334"/>
            <a:chExt cx="4038600" cy="2591666"/>
          </a:xfrm>
        </p:grpSpPr>
        <p:cxnSp>
          <p:nvCxnSpPr>
            <p:cNvPr id="38" name="AutoShape 3"/>
            <p:cNvCxnSpPr>
              <a:cxnSpLocks noChangeShapeType="1"/>
              <a:stCxn id="39" idx="6"/>
              <a:endCxn id="42" idx="0"/>
            </p:cNvCxnSpPr>
            <p:nvPr>
              <p:custDataLst>
                <p:tags r:id="rId25"/>
              </p:custDataLst>
            </p:nvPr>
          </p:nvCxnSpPr>
          <p:spPr bwMode="auto">
            <a:xfrm>
              <a:off x="2122488" y="4306022"/>
              <a:ext cx="606425" cy="293687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39" name="Oval 4"/>
            <p:cNvSpPr>
              <a:spLocks noChangeAspect="1" noChangeArrowheads="1"/>
            </p:cNvSpPr>
            <p:nvPr>
              <p:custDataLst>
                <p:tags r:id="rId26"/>
              </p:custDataLst>
            </p:nvPr>
          </p:nvSpPr>
          <p:spPr bwMode="auto">
            <a:xfrm>
              <a:off x="1544638" y="4142509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40" name="AutoShape 5"/>
            <p:cNvCxnSpPr>
              <a:cxnSpLocks noChangeShapeType="1"/>
              <a:stCxn id="39" idx="2"/>
              <a:endCxn id="41" idx="0"/>
            </p:cNvCxnSpPr>
            <p:nvPr>
              <p:custDataLst>
                <p:tags r:id="rId27"/>
              </p:custDataLst>
            </p:nvPr>
          </p:nvCxnSpPr>
          <p:spPr bwMode="auto">
            <a:xfrm rot="10800000" flipV="1">
              <a:off x="782638" y="4306021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1" name="AutoShape 6"/>
            <p:cNvSpPr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5438" y="4752109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42" name="Oval 7"/>
            <p:cNvSpPr>
              <a:spLocks noChangeAspect="1"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2438400" y="4599709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c</a:t>
              </a:r>
              <a:endParaRPr lang="en-US" dirty="0"/>
            </a:p>
          </p:txBody>
        </p:sp>
        <p:cxnSp>
          <p:nvCxnSpPr>
            <p:cNvPr id="43" name="AutoShape 10"/>
            <p:cNvCxnSpPr>
              <a:cxnSpLocks noChangeShapeType="1"/>
              <a:stCxn id="42" idx="6"/>
              <a:endCxn id="61" idx="0"/>
            </p:cNvCxnSpPr>
            <p:nvPr>
              <p:custDataLst>
                <p:tags r:id="rId30"/>
              </p:custDataLst>
            </p:nvPr>
          </p:nvCxnSpPr>
          <p:spPr bwMode="auto">
            <a:xfrm>
              <a:off x="3019425" y="4762428"/>
              <a:ext cx="394494" cy="266772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5" name="AutoShape 12"/>
            <p:cNvCxnSpPr>
              <a:cxnSpLocks noChangeShapeType="1"/>
              <a:stCxn id="42" idx="3"/>
              <a:endCxn id="53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181685" y="4791304"/>
              <a:ext cx="255621" cy="4279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46" name="AutoShape 13"/>
            <p:cNvCxnSpPr>
              <a:cxnSpLocks noChangeShapeType="1"/>
              <a:stCxn id="61" idx="3"/>
              <a:endCxn id="52" idx="0"/>
            </p:cNvCxnSpPr>
            <p:nvPr>
              <p:custDataLst>
                <p:tags r:id="rId32"/>
              </p:custDataLst>
            </p:nvPr>
          </p:nvCxnSpPr>
          <p:spPr bwMode="auto">
            <a:xfrm rot="5400000">
              <a:off x="2968491" y="5273543"/>
              <a:ext cx="205776" cy="2753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47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2438400" y="51816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48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3657600" y="4828309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49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655762" y="4876800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1" name="Text Box 42"/>
            <p:cNvSpPr txBox="1">
              <a:spLocks noChangeArrowheads="1"/>
            </p:cNvSpPr>
            <p:nvPr>
              <p:custDataLst>
                <p:tags r:id="rId36"/>
              </p:custDataLst>
            </p:nvPr>
          </p:nvSpPr>
          <p:spPr bwMode="auto">
            <a:xfrm>
              <a:off x="304800" y="4523509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52" name="AutoShape 51"/>
            <p:cNvSpPr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2514600" y="5514109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53" name="AutoShape 53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1600200" y="5133109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54" name="Oval 54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96681" y="5881255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rgbClr val="4F81BD"/>
                </a:solidFill>
              </a:endParaRPr>
            </a:p>
          </p:txBody>
        </p:sp>
        <p:sp>
          <p:nvSpPr>
            <p:cNvPr id="55" name="Line 55"/>
            <p:cNvSpPr>
              <a:spLocks noChangeShapeType="1"/>
            </p:cNvSpPr>
            <p:nvPr>
              <p:custDataLst>
                <p:tags r:id="rId40"/>
              </p:custDataLst>
            </p:nvPr>
          </p:nvSpPr>
          <p:spPr bwMode="auto">
            <a:xfrm>
              <a:off x="1800840" y="5715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Text Box 63"/>
            <p:cNvSpPr txBox="1"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2895600" y="4327525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58" name="Text Box 64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1017588" y="3885334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h+3</a:t>
              </a:r>
            </a:p>
          </p:txBody>
        </p:sp>
        <p:sp>
          <p:nvSpPr>
            <p:cNvPr id="59" name="AutoShape 6"/>
            <p:cNvSpPr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352800" y="5715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61" name="Oval 11"/>
            <p:cNvSpPr>
              <a:spLocks noChangeAspect="1"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3124200" y="50292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63" name="AutoShape 10"/>
            <p:cNvCxnSpPr>
              <a:cxnSpLocks noChangeShapeType="1"/>
              <a:stCxn id="61" idx="5"/>
              <a:endCxn id="59" idx="0"/>
            </p:cNvCxnSpPr>
            <p:nvPr>
              <p:custDataLst>
                <p:tags r:id="rId45"/>
              </p:custDataLst>
            </p:nvPr>
          </p:nvCxnSpPr>
          <p:spPr bwMode="auto">
            <a:xfrm rot="16200000" flipH="1">
              <a:off x="3511057" y="5416056"/>
              <a:ext cx="406667" cy="1912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69" name="Text Box 17"/>
            <p:cNvSpPr txBox="1">
              <a:spLocks noChangeArrowheads="1"/>
            </p:cNvSpPr>
            <p:nvPr>
              <p:custDataLst>
                <p:tags r:id="rId46"/>
              </p:custDataLst>
            </p:nvPr>
          </p:nvSpPr>
          <p:spPr bwMode="auto">
            <a:xfrm>
              <a:off x="3937000" y="54864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93" name="AutoShape 11"/>
          <p:cNvSpPr>
            <a:spLocks noChangeAspect="1" noChangeArrowheads="1"/>
          </p:cNvSpPr>
          <p:nvPr>
            <p:custDataLst>
              <p:tags r:id="rId2"/>
            </p:custDataLst>
          </p:nvPr>
        </p:nvSpPr>
        <p:spPr bwMode="auto">
          <a:xfrm>
            <a:off x="4114800" y="39624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" name="Group 108"/>
          <p:cNvGrpSpPr/>
          <p:nvPr/>
        </p:nvGrpSpPr>
        <p:grpSpPr>
          <a:xfrm>
            <a:off x="4876800" y="3429000"/>
            <a:ext cx="4191000" cy="2286000"/>
            <a:chOff x="4876800" y="3505200"/>
            <a:chExt cx="4191000" cy="2286000"/>
          </a:xfrm>
        </p:grpSpPr>
        <p:sp>
          <p:nvSpPr>
            <p:cNvPr id="72" name="Oval 4"/>
            <p:cNvSpPr>
              <a:spLocks noChangeAspect="1"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73" name="AutoShape 5"/>
            <p:cNvCxnSpPr>
              <a:cxnSpLocks noChangeShapeType="1"/>
              <a:stCxn id="72" idx="3"/>
              <a:endCxn id="94" idx="0"/>
            </p:cNvCxnSpPr>
            <p:nvPr>
              <p:custDataLst>
                <p:tags r:id="rId4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4" name="AutoShap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76" name="AutoShape 10"/>
            <p:cNvCxnSpPr>
              <a:cxnSpLocks noChangeShapeType="1"/>
              <a:stCxn id="72" idx="5"/>
              <a:endCxn id="9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7" name="AutoShape 12"/>
            <p:cNvCxnSpPr>
              <a:cxnSpLocks noChangeShapeType="1"/>
              <a:stCxn id="94" idx="5"/>
              <a:endCxn id="84" idx="0"/>
            </p:cNvCxnSpPr>
            <p:nvPr>
              <p:custDataLst>
                <p:tags r:id="rId7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78" name="AutoShape 13"/>
            <p:cNvCxnSpPr>
              <a:cxnSpLocks noChangeShapeType="1"/>
              <a:stCxn id="90" idx="3"/>
              <a:endCxn id="83" idx="0"/>
            </p:cNvCxnSpPr>
            <p:nvPr>
              <p:custDataLst>
                <p:tags r:id="rId8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79" name="Text Box 16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80" name="Text Box 17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1" name="Text Box 19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82" name="Text Box 42"/>
            <p:cNvSpPr txBox="1"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83" name="AutoShape 51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84" name="AutoShape 53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85" name="Oval 54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Line 55"/>
            <p:cNvSpPr>
              <a:spLocks noChangeShapeType="1"/>
            </p:cNvSpPr>
            <p:nvPr>
              <p:custDataLst>
                <p:tags r:id="rId16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Text Box 63"/>
            <p:cNvSpPr txBox="1"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89" name="AutoShape 6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90" name="Oval 11"/>
            <p:cNvSpPr>
              <a:spLocks noChangeAspect="1"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91" name="AutoShape 10"/>
            <p:cNvCxnSpPr>
              <a:cxnSpLocks noChangeShapeType="1"/>
              <a:stCxn id="90" idx="5"/>
              <a:endCxn id="89" idx="0"/>
            </p:cNvCxnSpPr>
            <p:nvPr>
              <p:custDataLst>
                <p:tags r:id="rId20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92" name="Text Box 17"/>
            <p:cNvSpPr txBox="1"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94" name="Oval 7"/>
            <p:cNvSpPr>
              <a:spLocks noChangeAspect="1"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99" name="AutoShape 3"/>
            <p:cNvCxnSpPr>
              <a:cxnSpLocks noChangeShapeType="1"/>
              <a:stCxn id="94" idx="3"/>
              <a:endCxn id="74" idx="0"/>
            </p:cNvCxnSpPr>
            <p:nvPr>
              <p:custDataLst>
                <p:tags r:id="rId23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06" name="Text Box 19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324474" y="1164355"/>
            <a:ext cx="2667254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Rotation 1:	</a:t>
            </a:r>
          </a:p>
          <a:p>
            <a:r>
              <a:rPr lang="en-US" sz="2000" b="0" dirty="0" smtClean="0">
                <a:latin typeface="+mn-lt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b.left</a:t>
            </a:r>
            <a:r>
              <a:rPr lang="en-US" sz="1600" b="0" dirty="0" smtClean="0">
                <a:latin typeface="Andale Mono"/>
                <a:cs typeface="Andale Mono"/>
              </a:rPr>
              <a:t> = </a:t>
            </a:r>
            <a:r>
              <a:rPr lang="en-US" sz="1600" b="0" dirty="0" err="1" smtClean="0">
                <a:latin typeface="Andale Mono"/>
                <a:cs typeface="Andale Mono"/>
              </a:rPr>
              <a:t>c.right</a:t>
            </a:r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1600" b="0" dirty="0" smtClean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c.right</a:t>
            </a:r>
            <a:r>
              <a:rPr lang="en-US" sz="1600" b="0" dirty="0" smtClean="0">
                <a:latin typeface="Andale Mono"/>
                <a:cs typeface="Andale Mono"/>
              </a:rPr>
              <a:t> = b</a:t>
            </a: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a.right</a:t>
            </a:r>
            <a:r>
              <a:rPr lang="en-US" sz="1600" b="0" dirty="0" smtClean="0">
                <a:latin typeface="Andale Mono"/>
                <a:cs typeface="Andale Mono"/>
              </a:rPr>
              <a:t> = c</a:t>
            </a:r>
          </a:p>
          <a:p>
            <a:r>
              <a:rPr lang="en-US" sz="2000" b="0" dirty="0" smtClean="0">
                <a:latin typeface="+mn-lt"/>
              </a:rPr>
              <a:t>Rotation 2:</a:t>
            </a:r>
          </a:p>
          <a:p>
            <a:r>
              <a:rPr lang="en-US" sz="2000" b="0" dirty="0">
                <a:latin typeface="+mn-lt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a.right</a:t>
            </a:r>
            <a:r>
              <a:rPr lang="en-US" sz="1600" b="0" dirty="0" smtClean="0">
                <a:latin typeface="Andale Mono"/>
                <a:cs typeface="Andale Mono"/>
              </a:rPr>
              <a:t> = </a:t>
            </a:r>
            <a:r>
              <a:rPr lang="en-US" sz="1600" b="0" dirty="0" err="1" smtClean="0">
                <a:latin typeface="Andale Mono"/>
                <a:cs typeface="Andale Mono"/>
              </a:rPr>
              <a:t>c.left</a:t>
            </a:r>
            <a:endParaRPr lang="en-US" sz="1600" b="0" dirty="0" smtClean="0">
              <a:latin typeface="Andale Mono"/>
              <a:cs typeface="Andale Mono"/>
            </a:endParaRP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err="1" smtClean="0">
                <a:latin typeface="Andale Mono"/>
                <a:cs typeface="Andale Mono"/>
              </a:rPr>
              <a:t>c.left</a:t>
            </a:r>
            <a:r>
              <a:rPr lang="en-US" sz="1600" b="0" dirty="0" smtClean="0">
                <a:latin typeface="Andale Mono"/>
                <a:cs typeface="Andale Mono"/>
              </a:rPr>
              <a:t> = a</a:t>
            </a:r>
          </a:p>
          <a:p>
            <a:r>
              <a:rPr lang="en-US" sz="1600" b="0" dirty="0">
                <a:latin typeface="Andale Mono"/>
                <a:cs typeface="Andale Mono"/>
              </a:rPr>
              <a:t>	</a:t>
            </a:r>
            <a:r>
              <a:rPr lang="en-US" sz="1600" b="0" dirty="0" smtClean="0">
                <a:latin typeface="Andale Mono"/>
                <a:cs typeface="Andale Mono"/>
              </a:rPr>
              <a:t>root = c</a:t>
            </a:r>
          </a:p>
        </p:txBody>
      </p:sp>
    </p:spTree>
    <p:extLst>
      <p:ext uri="{BB962C8B-B14F-4D97-AF65-F5344CB8AC3E}">
        <p14:creationId xmlns:p14="http://schemas.microsoft.com/office/powerpoint/2010/main" val="4059081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Comments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52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Like in the left-left and right-right cases, the height of the </a:t>
            </a:r>
            <a:r>
              <a:rPr lang="en-US" dirty="0" err="1" smtClean="0"/>
              <a:t>subtree</a:t>
            </a:r>
            <a:r>
              <a:rPr lang="en-US" dirty="0" smtClean="0"/>
              <a:t> after rebalancing is the same as before the insert</a:t>
            </a:r>
          </a:p>
          <a:p>
            <a:pPr lvl="1"/>
            <a:r>
              <a:rPr lang="en-US" dirty="0" smtClean="0"/>
              <a:t>So no ancestor in the tree will need rebalancing</a:t>
            </a:r>
          </a:p>
          <a:p>
            <a:r>
              <a:rPr lang="en-US" dirty="0" smtClean="0"/>
              <a:t>Does not have to be implemented as two rotations; can just do:</a:t>
            </a:r>
            <a:endParaRPr lang="en-US" dirty="0"/>
          </a:p>
        </p:txBody>
      </p:sp>
      <p:sp>
        <p:nvSpPr>
          <p:cNvPr id="48" name="AutoShape 11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4405312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Content Placeholder 2"/>
          <p:cNvSpPr txBox="1">
            <a:spLocks/>
          </p:cNvSpPr>
          <p:nvPr/>
        </p:nvSpPr>
        <p:spPr bwMode="auto">
          <a:xfrm>
            <a:off x="685800" y="5410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Easier to remember than you may think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 smtClean="0">
                <a:latin typeface="+mn-lt"/>
              </a:rPr>
              <a:t>	1) Move c to grandparent’s position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sz="2000" b="0" kern="0" dirty="0">
                <a:latin typeface="+mn-lt"/>
              </a:rPr>
              <a:t> </a:t>
            </a:r>
            <a:r>
              <a:rPr lang="en-US" sz="2000" b="0" kern="0" dirty="0" smtClean="0">
                <a:latin typeface="+mn-lt"/>
              </a:rPr>
              <a:t>    2) Put a, b, X, U, V, and Z in the only legal positions for a BST</a:t>
            </a:r>
            <a:endParaRPr lang="en-US" sz="2000" b="0" kern="0" dirty="0">
              <a:latin typeface="+mn-lt"/>
            </a:endParaRPr>
          </a:p>
        </p:txBody>
      </p:sp>
      <p:grpSp>
        <p:nvGrpSpPr>
          <p:cNvPr id="122" name="Group 121"/>
          <p:cNvGrpSpPr/>
          <p:nvPr/>
        </p:nvGrpSpPr>
        <p:grpSpPr>
          <a:xfrm>
            <a:off x="228600" y="2743200"/>
            <a:ext cx="4267200" cy="2619375"/>
            <a:chOff x="533400" y="381000"/>
            <a:chExt cx="4267200" cy="2619375"/>
          </a:xfrm>
        </p:grpSpPr>
        <p:cxnSp>
          <p:nvCxnSpPr>
            <p:cNvPr id="123" name="AutoShape 3"/>
            <p:cNvCxnSpPr>
              <a:cxnSpLocks noChangeShapeType="1"/>
              <a:stCxn id="124" idx="6"/>
              <a:endCxn id="127" idx="1"/>
            </p:cNvCxnSpPr>
            <p:nvPr>
              <p:custDataLst>
                <p:tags r:id="rId24"/>
              </p:custDataLst>
            </p:nvPr>
          </p:nvCxnSpPr>
          <p:spPr bwMode="auto">
            <a:xfrm>
              <a:off x="2351088" y="801688"/>
              <a:ext cx="1086801" cy="341346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4" name="Oval 4"/>
            <p:cNvSpPr>
              <a:spLocks noChangeAspect="1"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1773238" y="638175"/>
              <a:ext cx="577850" cy="327025"/>
            </a:xfrm>
            <a:prstGeom prst="ellips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>
                  <a:solidFill>
                    <a:srgbClr val="4F81BD"/>
                  </a:solidFill>
                </a:rPr>
                <a:t>a</a:t>
              </a:r>
            </a:p>
          </p:txBody>
        </p:sp>
        <p:cxnSp>
          <p:nvCxnSpPr>
            <p:cNvPr id="125" name="AutoShape 5"/>
            <p:cNvCxnSpPr>
              <a:cxnSpLocks noChangeShapeType="1"/>
              <a:stCxn id="124" idx="2"/>
              <a:endCxn id="126" idx="0"/>
            </p:cNvCxnSpPr>
            <p:nvPr>
              <p:custDataLst>
                <p:tags r:id="rId26"/>
              </p:custDataLst>
            </p:nvPr>
          </p:nvCxnSpPr>
          <p:spPr bwMode="auto">
            <a:xfrm rot="10800000" flipV="1">
              <a:off x="1011238" y="801687"/>
              <a:ext cx="762000" cy="4460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6" name="AutoShape 6"/>
            <p:cNvSpPr>
              <a:spLocks noChangeArrowheads="1"/>
            </p:cNvSpPr>
            <p:nvPr>
              <p:custDataLst>
                <p:tags r:id="rId27"/>
              </p:custDataLst>
            </p:nvPr>
          </p:nvSpPr>
          <p:spPr bwMode="auto">
            <a:xfrm>
              <a:off x="554038" y="12477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sp>
          <p:nvSpPr>
            <p:cNvPr id="127" name="Oval 7"/>
            <p:cNvSpPr>
              <a:spLocks noChangeAspect="1"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352800" y="1095375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b</a:t>
              </a:r>
            </a:p>
          </p:txBody>
        </p:sp>
        <p:cxnSp>
          <p:nvCxnSpPr>
            <p:cNvPr id="128" name="AutoShape 10"/>
            <p:cNvCxnSpPr>
              <a:cxnSpLocks noChangeShapeType="1"/>
              <a:stCxn id="127" idx="6"/>
              <a:endCxn id="144" idx="0"/>
            </p:cNvCxnSpPr>
            <p:nvPr>
              <p:custDataLst>
                <p:tags r:id="rId29"/>
              </p:custDataLst>
            </p:nvPr>
          </p:nvCxnSpPr>
          <p:spPr bwMode="auto">
            <a:xfrm>
              <a:off x="3933825" y="1258094"/>
              <a:ext cx="409575" cy="44688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29" name="Oval 11"/>
            <p:cNvSpPr>
              <a:spLocks noChangeAspect="1" noChangeArrowheads="1"/>
            </p:cNvSpPr>
            <p:nvPr>
              <p:custDataLst>
                <p:tags r:id="rId30"/>
              </p:custDataLst>
            </p:nvPr>
          </p:nvSpPr>
          <p:spPr bwMode="auto">
            <a:xfrm>
              <a:off x="2476500" y="1501775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c</a:t>
              </a:r>
            </a:p>
          </p:txBody>
        </p:sp>
        <p:cxnSp>
          <p:nvCxnSpPr>
            <p:cNvPr id="130" name="AutoShape 12"/>
            <p:cNvCxnSpPr>
              <a:cxnSpLocks noChangeShapeType="1"/>
              <a:stCxn id="129" idx="3"/>
              <a:endCxn id="138" idx="0"/>
            </p:cNvCxnSpPr>
            <p:nvPr>
              <p:custDataLst>
                <p:tags r:id="rId31"/>
              </p:custDataLst>
            </p:nvPr>
          </p:nvCxnSpPr>
          <p:spPr bwMode="auto">
            <a:xfrm rot="5400000">
              <a:off x="2213996" y="1738613"/>
              <a:ext cx="3050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31" name="AutoShape 13"/>
            <p:cNvCxnSpPr>
              <a:cxnSpLocks noChangeShapeType="1"/>
              <a:stCxn id="129" idx="5"/>
              <a:endCxn id="137" idx="0"/>
            </p:cNvCxnSpPr>
            <p:nvPr>
              <p:custDataLst>
                <p:tags r:id="rId32"/>
              </p:custDataLst>
            </p:nvPr>
          </p:nvCxnSpPr>
          <p:spPr bwMode="auto">
            <a:xfrm rot="16200000" flipH="1">
              <a:off x="2990357" y="1761631"/>
              <a:ext cx="228867" cy="2674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2" name="Text Box 16"/>
            <p:cNvSpPr txBox="1">
              <a:spLocks noChangeArrowheads="1"/>
            </p:cNvSpPr>
            <p:nvPr>
              <p:custDataLst>
                <p:tags r:id="rId33"/>
              </p:custDataLst>
            </p:nvPr>
          </p:nvSpPr>
          <p:spPr bwMode="auto">
            <a:xfrm>
              <a:off x="3276600" y="1765300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h-1</a:t>
              </a:r>
            </a:p>
          </p:txBody>
        </p:sp>
        <p:sp>
          <p:nvSpPr>
            <p:cNvPr id="133" name="Text Box 17"/>
            <p:cNvSpPr txBox="1">
              <a:spLocks noChangeArrowheads="1"/>
            </p:cNvSpPr>
            <p:nvPr>
              <p:custDataLst>
                <p:tags r:id="rId34"/>
              </p:custDataLst>
            </p:nvPr>
          </p:nvSpPr>
          <p:spPr bwMode="auto">
            <a:xfrm>
              <a:off x="4343400" y="1323975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34" name="Text Box 19"/>
            <p:cNvSpPr txBox="1">
              <a:spLocks noChangeArrowheads="1"/>
            </p:cNvSpPr>
            <p:nvPr>
              <p:custDataLst>
                <p:tags r:id="rId35"/>
              </p:custDataLst>
            </p:nvPr>
          </p:nvSpPr>
          <p:spPr bwMode="auto">
            <a:xfrm>
              <a:off x="1752600" y="16922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cxnSp>
          <p:nvCxnSpPr>
            <p:cNvPr id="135" name="AutoShape 40"/>
            <p:cNvCxnSpPr>
              <a:cxnSpLocks noChangeShapeType="1"/>
              <a:stCxn id="127" idx="2"/>
              <a:endCxn id="129" idx="7"/>
            </p:cNvCxnSpPr>
            <p:nvPr>
              <p:custDataLst>
                <p:tags r:id="rId36"/>
              </p:custDataLst>
            </p:nvPr>
          </p:nvCxnSpPr>
          <p:spPr bwMode="auto">
            <a:xfrm rot="10800000" flipV="1">
              <a:off x="2971082" y="1258093"/>
              <a:ext cx="381719" cy="29157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36" name="Text Box 42"/>
            <p:cNvSpPr txBox="1">
              <a:spLocks noChangeArrowheads="1"/>
            </p:cNvSpPr>
            <p:nvPr>
              <p:custDataLst>
                <p:tags r:id="rId37"/>
              </p:custDataLst>
            </p:nvPr>
          </p:nvSpPr>
          <p:spPr bwMode="auto">
            <a:xfrm>
              <a:off x="533400" y="1019175"/>
              <a:ext cx="3254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</a:t>
              </a:r>
            </a:p>
          </p:txBody>
        </p:sp>
        <p:sp>
          <p:nvSpPr>
            <p:cNvPr id="137" name="AutoShape 51"/>
            <p:cNvSpPr>
              <a:spLocks noChangeArrowheads="1"/>
            </p:cNvSpPr>
            <p:nvPr>
              <p:custDataLst>
                <p:tags r:id="rId38"/>
              </p:custDataLst>
            </p:nvPr>
          </p:nvSpPr>
          <p:spPr bwMode="auto">
            <a:xfrm>
              <a:off x="2819400" y="2009775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38" name="AutoShape 53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1676400" y="2085975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U</a:t>
              </a:r>
            </a:p>
          </p:txBody>
        </p:sp>
        <p:sp>
          <p:nvSpPr>
            <p:cNvPr id="139" name="Oval 54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306281" y="2813339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40" name="Line 55"/>
            <p:cNvSpPr>
              <a:spLocks noChangeShapeType="1"/>
            </p:cNvSpPr>
            <p:nvPr>
              <p:custDataLst>
                <p:tags r:id="rId41"/>
              </p:custDataLst>
            </p:nvPr>
          </p:nvSpPr>
          <p:spPr bwMode="auto">
            <a:xfrm>
              <a:off x="2414196" y="2667000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Text Box 62"/>
            <p:cNvSpPr txBox="1">
              <a:spLocks noChangeArrowheads="1"/>
            </p:cNvSpPr>
            <p:nvPr>
              <p:custDataLst>
                <p:tags r:id="rId42"/>
              </p:custDataLst>
            </p:nvPr>
          </p:nvSpPr>
          <p:spPr bwMode="auto">
            <a:xfrm>
              <a:off x="2281238" y="1143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>
                  <a:solidFill>
                    <a:schemeClr val="accent1"/>
                  </a:solidFill>
                </a:rPr>
                <a:t>h+1</a:t>
              </a:r>
            </a:p>
          </p:txBody>
        </p:sp>
        <p:sp>
          <p:nvSpPr>
            <p:cNvPr id="142" name="Text Box 63"/>
            <p:cNvSpPr txBox="1">
              <a:spLocks noChangeArrowheads="1"/>
            </p:cNvSpPr>
            <p:nvPr>
              <p:custDataLst>
                <p:tags r:id="rId43"/>
              </p:custDataLst>
            </p:nvPr>
          </p:nvSpPr>
          <p:spPr bwMode="auto">
            <a:xfrm>
              <a:off x="3754438" y="738188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h+2</a:t>
              </a:r>
            </a:p>
          </p:txBody>
        </p:sp>
        <p:sp>
          <p:nvSpPr>
            <p:cNvPr id="143" name="Text Box 64"/>
            <p:cNvSpPr txBox="1">
              <a:spLocks noChangeArrowheads="1"/>
            </p:cNvSpPr>
            <p:nvPr>
              <p:custDataLst>
                <p:tags r:id="rId44"/>
              </p:custDataLst>
            </p:nvPr>
          </p:nvSpPr>
          <p:spPr bwMode="auto">
            <a:xfrm>
              <a:off x="1246188" y="381000"/>
              <a:ext cx="5969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chemeClr val="accent1"/>
                  </a:solidFill>
                </a:rPr>
                <a:t>h+3</a:t>
              </a:r>
            </a:p>
          </p:txBody>
        </p:sp>
        <p:sp>
          <p:nvSpPr>
            <p:cNvPr id="144" name="AutoShape 6"/>
            <p:cNvSpPr>
              <a:spLocks noChangeArrowheads="1"/>
            </p:cNvSpPr>
            <p:nvPr>
              <p:custDataLst>
                <p:tags r:id="rId45"/>
              </p:custDataLst>
            </p:nvPr>
          </p:nvSpPr>
          <p:spPr bwMode="auto">
            <a:xfrm>
              <a:off x="3886200" y="1704975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4724400" y="2895600"/>
            <a:ext cx="4191000" cy="2286000"/>
            <a:chOff x="4876800" y="3505200"/>
            <a:chExt cx="4191000" cy="2286000"/>
          </a:xfrm>
        </p:grpSpPr>
        <p:sp>
          <p:nvSpPr>
            <p:cNvPr id="169" name="Oval 4"/>
            <p:cNvSpPr>
              <a:spLocks noChangeAspect="1"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6813550" y="3733800"/>
              <a:ext cx="577850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b="1" dirty="0" smtClean="0"/>
                <a:t>c</a:t>
              </a:r>
              <a:endParaRPr lang="en-US" b="1" dirty="0"/>
            </a:p>
          </p:txBody>
        </p:sp>
        <p:cxnSp>
          <p:nvCxnSpPr>
            <p:cNvPr id="170" name="AutoShape 5"/>
            <p:cNvCxnSpPr>
              <a:cxnSpLocks noChangeShapeType="1"/>
              <a:stCxn id="169" idx="3"/>
              <a:endCxn id="188" idx="0"/>
            </p:cNvCxnSpPr>
            <p:nvPr>
              <p:custDataLst>
                <p:tags r:id="rId3"/>
              </p:custDataLst>
            </p:nvPr>
          </p:nvCxnSpPr>
          <p:spPr bwMode="auto">
            <a:xfrm rot="5400000">
              <a:off x="6273117" y="3773904"/>
              <a:ext cx="386029" cy="86408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1" name="AutoShape 6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876800" y="49530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/>
                <a:t>X</a:t>
              </a:r>
            </a:p>
          </p:txBody>
        </p:sp>
        <p:cxnSp>
          <p:nvCxnSpPr>
            <p:cNvPr id="172" name="AutoShape 10"/>
            <p:cNvCxnSpPr>
              <a:cxnSpLocks noChangeShapeType="1"/>
              <a:stCxn id="169" idx="5"/>
              <a:endCxn id="185" idx="0"/>
            </p:cNvCxnSpPr>
            <p:nvPr>
              <p:custDataLst>
                <p:tags r:id="rId5"/>
              </p:custDataLst>
            </p:nvPr>
          </p:nvCxnSpPr>
          <p:spPr bwMode="auto">
            <a:xfrm rot="16200000" flipH="1">
              <a:off x="7496195" y="3823513"/>
              <a:ext cx="330467" cy="70930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3" name="AutoShape 12"/>
            <p:cNvCxnSpPr>
              <a:cxnSpLocks noChangeShapeType="1"/>
              <a:stCxn id="188" idx="5"/>
              <a:endCxn id="180" idx="0"/>
            </p:cNvCxnSpPr>
            <p:nvPr>
              <p:custDataLst>
                <p:tags r:id="rId6"/>
              </p:custDataLst>
            </p:nvPr>
          </p:nvCxnSpPr>
          <p:spPr bwMode="auto">
            <a:xfrm rot="16200000" flipH="1">
              <a:off x="6315376" y="4600875"/>
              <a:ext cx="200059" cy="35178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cxnSp>
          <p:nvCxnSpPr>
            <p:cNvPr id="174" name="AutoShape 13"/>
            <p:cNvCxnSpPr>
              <a:cxnSpLocks noChangeShapeType="1"/>
              <a:stCxn id="185" idx="3"/>
              <a:endCxn id="179" idx="0"/>
            </p:cNvCxnSpPr>
            <p:nvPr>
              <p:custDataLst>
                <p:tags r:id="rId7"/>
              </p:custDataLst>
            </p:nvPr>
          </p:nvCxnSpPr>
          <p:spPr bwMode="auto">
            <a:xfrm rot="5400000">
              <a:off x="7536883" y="4743751"/>
              <a:ext cx="395555" cy="153119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75" name="Text Box 16"/>
            <p:cNvSpPr txBox="1"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7086600" y="4877666"/>
              <a:ext cx="536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h-1</a:t>
              </a:r>
            </a:p>
          </p:txBody>
        </p:sp>
        <p:sp>
          <p:nvSpPr>
            <p:cNvPr id="176" name="Text Box 17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8305800" y="4191000"/>
              <a:ext cx="609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177" name="Text Box 1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6608762" y="45720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178" name="Text Box 42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5342153" y="4114800"/>
              <a:ext cx="60144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 smtClean="0">
                  <a:solidFill>
                    <a:srgbClr val="4F81BD"/>
                  </a:solidFill>
                </a:rPr>
                <a:t>h+1</a:t>
              </a:r>
              <a:endParaRPr lang="en-US" sz="2000" b="1" dirty="0">
                <a:solidFill>
                  <a:srgbClr val="4F81BD"/>
                </a:solidFill>
              </a:endParaRPr>
            </a:p>
          </p:txBody>
        </p:sp>
        <p:sp>
          <p:nvSpPr>
            <p:cNvPr id="179" name="AutoShape 51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7239000" y="5018088"/>
              <a:ext cx="838200" cy="46831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V</a:t>
              </a:r>
            </a:p>
          </p:txBody>
        </p:sp>
        <p:sp>
          <p:nvSpPr>
            <p:cNvPr id="180" name="AutoShape 53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6096000" y="4876800"/>
              <a:ext cx="990600" cy="58189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/>
                <a:t>U</a:t>
              </a:r>
            </a:p>
          </p:txBody>
        </p:sp>
        <p:sp>
          <p:nvSpPr>
            <p:cNvPr id="181" name="Oval 5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6324600" y="5604164"/>
              <a:ext cx="208319" cy="18703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2" name="Line 55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6428759" y="5437909"/>
              <a:ext cx="0" cy="166255"/>
            </a:xfrm>
            <a:prstGeom prst="line">
              <a:avLst/>
            </a:prstGeom>
            <a:noFill/>
            <a:ln w="254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83" name="Text Box 63"/>
            <p:cNvSpPr txBox="1"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7391400" y="3505200"/>
              <a:ext cx="6078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h+2</a:t>
              </a:r>
            </a:p>
          </p:txBody>
        </p:sp>
        <p:sp>
          <p:nvSpPr>
            <p:cNvPr id="184" name="AutoShape 6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8153400" y="5029200"/>
              <a:ext cx="914400" cy="762000"/>
            </a:xfrm>
            <a:prstGeom prst="triangle">
              <a:avLst>
                <a:gd name="adj" fmla="val 50000"/>
              </a:avLst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185" name="Oval 11"/>
            <p:cNvSpPr>
              <a:spLocks noChangeAspect="1"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7726362" y="4343400"/>
              <a:ext cx="579438" cy="327025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b</a:t>
              </a:r>
              <a:endParaRPr lang="en-US" dirty="0"/>
            </a:p>
          </p:txBody>
        </p:sp>
        <p:cxnSp>
          <p:nvCxnSpPr>
            <p:cNvPr id="186" name="AutoShape 10"/>
            <p:cNvCxnSpPr>
              <a:cxnSpLocks noChangeShapeType="1"/>
              <a:stCxn id="185" idx="5"/>
              <a:endCxn id="184" idx="0"/>
            </p:cNvCxnSpPr>
            <p:nvPr>
              <p:custDataLst>
                <p:tags r:id="rId19"/>
              </p:custDataLst>
            </p:nvPr>
          </p:nvCxnSpPr>
          <p:spPr bwMode="auto">
            <a:xfrm rot="16200000" flipH="1">
              <a:off x="8212438" y="4631037"/>
              <a:ext cx="406667" cy="38965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87" name="Text Box 17"/>
            <p:cNvSpPr txBox="1"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8661400" y="4800600"/>
              <a:ext cx="4064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  <p:sp>
          <p:nvSpPr>
            <p:cNvPr id="188" name="Oval 7"/>
            <p:cNvSpPr>
              <a:spLocks noChangeAspect="1"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5743575" y="4398962"/>
              <a:ext cx="581025" cy="325438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/>
              <a:r>
                <a:rPr lang="en-US" dirty="0" smtClean="0"/>
                <a:t>a</a:t>
              </a:r>
              <a:endParaRPr lang="en-US" dirty="0"/>
            </a:p>
          </p:txBody>
        </p:sp>
        <p:cxnSp>
          <p:nvCxnSpPr>
            <p:cNvPr id="189" name="AutoShape 3"/>
            <p:cNvCxnSpPr>
              <a:cxnSpLocks noChangeShapeType="1"/>
              <a:stCxn id="188" idx="3"/>
              <a:endCxn id="171" idx="0"/>
            </p:cNvCxnSpPr>
            <p:nvPr>
              <p:custDataLst>
                <p:tags r:id="rId22"/>
              </p:custDataLst>
            </p:nvPr>
          </p:nvCxnSpPr>
          <p:spPr bwMode="auto">
            <a:xfrm rot="5400000">
              <a:off x="5443203" y="4567538"/>
              <a:ext cx="276259" cy="494664"/>
            </a:xfrm>
            <a:prstGeom prst="straightConnector1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</p:cxnSp>
        <p:sp>
          <p:nvSpPr>
            <p:cNvPr id="190" name="Text Box 19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4953000" y="4724400"/>
              <a:ext cx="401638" cy="3977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l" eaLnBrk="0" hangingPunct="0"/>
              <a:r>
                <a:rPr lang="en-US" sz="2000" b="1" dirty="0">
                  <a:solidFill>
                    <a:srgbClr val="4F81BD"/>
                  </a:solidFill>
                </a:rPr>
                <a:t>h</a:t>
              </a:r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24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The last case: left-right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99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Mirror image of right-left</a:t>
            </a:r>
          </a:p>
          <a:p>
            <a:pPr lvl="1"/>
            <a:r>
              <a:rPr lang="en-US" dirty="0" smtClean="0"/>
              <a:t>Again, no new concepts, only new code to write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Oval 4"/>
          <p:cNvSpPr>
            <a:spLocks noChangeAspect="1" noChangeArrowheads="1"/>
          </p:cNvSpPr>
          <p:nvPr>
            <p:custDataLst>
              <p:tags r:id="rId1"/>
            </p:custDataLst>
          </p:nvPr>
        </p:nvSpPr>
        <p:spPr bwMode="auto">
          <a:xfrm>
            <a:off x="2317750" y="2847975"/>
            <a:ext cx="577850" cy="327025"/>
          </a:xfrm>
          <a:prstGeom prst="ellips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>
                <a:solidFill>
                  <a:schemeClr val="accent1"/>
                </a:solidFill>
              </a:rPr>
              <a:t>a</a:t>
            </a:r>
          </a:p>
        </p:txBody>
      </p:sp>
      <p:cxnSp>
        <p:nvCxnSpPr>
          <p:cNvPr id="10" name="AutoShape 5"/>
          <p:cNvCxnSpPr>
            <a:cxnSpLocks noChangeShapeType="1"/>
            <a:stCxn id="9" idx="3"/>
            <a:endCxn id="31" idx="0"/>
          </p:cNvCxnSpPr>
          <p:nvPr>
            <p:custDataLst>
              <p:tags r:id="rId2"/>
            </p:custDataLst>
          </p:nvPr>
        </p:nvCxnSpPr>
        <p:spPr bwMode="auto">
          <a:xfrm rot="5400000">
            <a:off x="1652698" y="2679324"/>
            <a:ext cx="301892" cy="119746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" name="AutoShape 10"/>
          <p:cNvCxnSpPr>
            <a:cxnSpLocks noChangeShapeType="1"/>
            <a:stCxn id="9" idx="5"/>
            <a:endCxn id="29" idx="0"/>
          </p:cNvCxnSpPr>
          <p:nvPr>
            <p:custDataLst>
              <p:tags r:id="rId3"/>
            </p:custDataLst>
          </p:nvPr>
        </p:nvCxnSpPr>
        <p:spPr bwMode="auto">
          <a:xfrm rot="16200000" flipH="1">
            <a:off x="2969042" y="2969042"/>
            <a:ext cx="454292" cy="77042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" name="AutoShape 12"/>
          <p:cNvCxnSpPr>
            <a:cxnSpLocks noChangeShapeType="1"/>
            <a:stCxn id="32" idx="3"/>
            <a:endCxn id="23" idx="0"/>
          </p:cNvCxnSpPr>
          <p:nvPr>
            <p:custDataLst>
              <p:tags r:id="rId4"/>
            </p:custDataLst>
          </p:nvPr>
        </p:nvCxnSpPr>
        <p:spPr bwMode="auto">
          <a:xfrm rot="5400000">
            <a:off x="1702027" y="4177807"/>
            <a:ext cx="254267" cy="2293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6" name="AutoShape 13"/>
          <p:cNvCxnSpPr>
            <a:cxnSpLocks noChangeShapeType="1"/>
            <a:stCxn id="32" idx="5"/>
            <a:endCxn id="22" idx="0"/>
          </p:cNvCxnSpPr>
          <p:nvPr>
            <p:custDataLst>
              <p:tags r:id="rId5"/>
            </p:custDataLst>
          </p:nvPr>
        </p:nvCxnSpPr>
        <p:spPr bwMode="auto">
          <a:xfrm rot="16200000" flipH="1">
            <a:off x="2325854" y="4193021"/>
            <a:ext cx="406935" cy="3515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7" name="Text Box 16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743200" y="4419600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18" name="Text Box 1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657600" y="3352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19" name="Text Box 19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143000" y="42672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cxnSp>
        <p:nvCxnSpPr>
          <p:cNvPr id="20" name="AutoShape 40"/>
          <p:cNvCxnSpPr>
            <a:cxnSpLocks noChangeShapeType="1"/>
            <a:stCxn id="31" idx="5"/>
            <a:endCxn id="32" idx="1"/>
          </p:cNvCxnSpPr>
          <p:nvPr>
            <p:custDataLst>
              <p:tags r:id="rId9"/>
            </p:custDataLst>
          </p:nvPr>
        </p:nvCxnSpPr>
        <p:spPr bwMode="auto">
          <a:xfrm rot="16200000" flipH="1">
            <a:off x="1563421" y="3553693"/>
            <a:ext cx="227313" cy="53348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1" name="Text Box 4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85800" y="4114800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22" name="AutoShape 5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0" y="457226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23" name="AutoShape 53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219200" y="4419600"/>
            <a:ext cx="990600" cy="609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U</a:t>
            </a:r>
          </a:p>
        </p:txBody>
      </p:sp>
      <p:sp>
        <p:nvSpPr>
          <p:cNvPr id="24" name="Oval 5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49081" y="51469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5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1956996" y="5029200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Text Box 62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09800" y="35814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h+1</a:t>
            </a:r>
          </a:p>
        </p:txBody>
      </p:sp>
      <p:sp>
        <p:nvSpPr>
          <p:cNvPr id="27" name="Text Box 63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533400" y="31242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28" name="Text Box 64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1676400" y="2590800"/>
            <a:ext cx="5969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h+3</a:t>
            </a:r>
          </a:p>
        </p:txBody>
      </p:sp>
      <p:sp>
        <p:nvSpPr>
          <p:cNvPr id="29" name="AutoShape 6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3124200" y="3581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30" name="AutoShape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524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sp>
        <p:nvSpPr>
          <p:cNvPr id="31" name="Oval 7"/>
          <p:cNvSpPr>
            <a:spLocks noChangeAspect="1" noChangeArrowheads="1"/>
          </p:cNvSpPr>
          <p:nvPr>
            <p:custDataLst>
              <p:tags r:id="rId20"/>
            </p:custDataLst>
          </p:nvPr>
        </p:nvSpPr>
        <p:spPr bwMode="auto">
          <a:xfrm>
            <a:off x="914400" y="3429000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b</a:t>
            </a:r>
          </a:p>
        </p:txBody>
      </p:sp>
      <p:sp>
        <p:nvSpPr>
          <p:cNvPr id="32" name="Oval 11"/>
          <p:cNvSpPr>
            <a:spLocks noChangeAspect="1" noChangeArrowheads="1"/>
          </p:cNvSpPr>
          <p:nvPr>
            <p:custDataLst>
              <p:tags r:id="rId21"/>
            </p:custDataLst>
          </p:nvPr>
        </p:nvSpPr>
        <p:spPr bwMode="auto">
          <a:xfrm>
            <a:off x="1858962" y="38862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c</a:t>
            </a:r>
          </a:p>
        </p:txBody>
      </p:sp>
      <p:cxnSp>
        <p:nvCxnSpPr>
          <p:cNvPr id="36" name="AutoShape 12"/>
          <p:cNvCxnSpPr>
            <a:cxnSpLocks noChangeShapeType="1"/>
            <a:stCxn id="31" idx="3"/>
            <a:endCxn id="30" idx="0"/>
          </p:cNvCxnSpPr>
          <p:nvPr>
            <p:custDataLst>
              <p:tags r:id="rId22"/>
            </p:custDataLst>
          </p:nvPr>
        </p:nvCxnSpPr>
        <p:spPr bwMode="auto">
          <a:xfrm rot="5400000">
            <a:off x="524335" y="3792045"/>
            <a:ext cx="560421" cy="3898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46" name="AutoShape 11"/>
          <p:cNvSpPr>
            <a:spLocks noChangeAspect="1" noChangeArrowheads="1"/>
          </p:cNvSpPr>
          <p:nvPr>
            <p:custDataLst>
              <p:tags r:id="rId23"/>
            </p:custDataLst>
          </p:nvPr>
        </p:nvSpPr>
        <p:spPr bwMode="auto">
          <a:xfrm>
            <a:off x="4267200" y="3048000"/>
            <a:ext cx="852488" cy="304800"/>
          </a:xfrm>
          <a:prstGeom prst="rightArrow">
            <a:avLst>
              <a:gd name="adj1" fmla="val 50000"/>
              <a:gd name="adj2" fmla="val 6992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Oval 4"/>
          <p:cNvSpPr>
            <a:spLocks noChangeAspect="1" noChangeArrowheads="1"/>
          </p:cNvSpPr>
          <p:nvPr>
            <p:custDataLst>
              <p:tags r:id="rId24"/>
            </p:custDataLst>
          </p:nvPr>
        </p:nvSpPr>
        <p:spPr bwMode="auto">
          <a:xfrm>
            <a:off x="6737350" y="3048000"/>
            <a:ext cx="577850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b="1" dirty="0" smtClean="0"/>
              <a:t>c</a:t>
            </a:r>
            <a:endParaRPr lang="en-US" b="1" dirty="0"/>
          </a:p>
        </p:txBody>
      </p:sp>
      <p:cxnSp>
        <p:nvCxnSpPr>
          <p:cNvPr id="51" name="AutoShape 5"/>
          <p:cNvCxnSpPr>
            <a:cxnSpLocks noChangeShapeType="1"/>
            <a:stCxn id="50" idx="3"/>
            <a:endCxn id="70" idx="0"/>
          </p:cNvCxnSpPr>
          <p:nvPr>
            <p:custDataLst>
              <p:tags r:id="rId25"/>
            </p:custDataLst>
          </p:nvPr>
        </p:nvCxnSpPr>
        <p:spPr bwMode="auto">
          <a:xfrm rot="5400000">
            <a:off x="6196917" y="3088104"/>
            <a:ext cx="386029" cy="86408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2" name="AutoShape 6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00600" y="42672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/>
              <a:t>X</a:t>
            </a:r>
          </a:p>
        </p:txBody>
      </p:sp>
      <p:cxnSp>
        <p:nvCxnSpPr>
          <p:cNvPr id="53" name="AutoShape 10"/>
          <p:cNvCxnSpPr>
            <a:cxnSpLocks noChangeShapeType="1"/>
            <a:stCxn id="50" idx="5"/>
            <a:endCxn id="66" idx="0"/>
          </p:cNvCxnSpPr>
          <p:nvPr>
            <p:custDataLst>
              <p:tags r:id="rId27"/>
            </p:custDataLst>
          </p:nvPr>
        </p:nvCxnSpPr>
        <p:spPr bwMode="auto">
          <a:xfrm rot="16200000" flipH="1">
            <a:off x="7419995" y="3137713"/>
            <a:ext cx="330467" cy="7093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4" name="AutoShape 12"/>
          <p:cNvCxnSpPr>
            <a:cxnSpLocks noChangeShapeType="1"/>
            <a:stCxn id="70" idx="5"/>
            <a:endCxn id="61" idx="0"/>
          </p:cNvCxnSpPr>
          <p:nvPr>
            <p:custDataLst>
              <p:tags r:id="rId28"/>
            </p:custDataLst>
          </p:nvPr>
        </p:nvCxnSpPr>
        <p:spPr bwMode="auto">
          <a:xfrm rot="16200000" flipH="1">
            <a:off x="6239176" y="3915075"/>
            <a:ext cx="200059" cy="35178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55" name="AutoShape 13"/>
          <p:cNvCxnSpPr>
            <a:cxnSpLocks noChangeShapeType="1"/>
            <a:stCxn id="66" idx="3"/>
            <a:endCxn id="60" idx="0"/>
          </p:cNvCxnSpPr>
          <p:nvPr>
            <p:custDataLst>
              <p:tags r:id="rId29"/>
            </p:custDataLst>
          </p:nvPr>
        </p:nvCxnSpPr>
        <p:spPr bwMode="auto">
          <a:xfrm rot="5400000">
            <a:off x="7460683" y="4057951"/>
            <a:ext cx="395555" cy="153119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6" name="Text Box 16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7010400" y="4191866"/>
            <a:ext cx="536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h-1</a:t>
            </a:r>
          </a:p>
        </p:txBody>
      </p:sp>
      <p:sp>
        <p:nvSpPr>
          <p:cNvPr id="57" name="Text Box 17"/>
          <p:cNvSpPr txBox="1"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8229600" y="3505200"/>
            <a:ext cx="609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58" name="Text Box 19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6532562" y="38862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59" name="Text Box 42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265953" y="3429000"/>
            <a:ext cx="6014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 smtClean="0">
                <a:solidFill>
                  <a:schemeClr val="accent1"/>
                </a:solidFill>
              </a:rPr>
              <a:t>h+1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60" name="AutoShape 51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7162800" y="4332288"/>
            <a:ext cx="838200" cy="46831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V</a:t>
            </a:r>
          </a:p>
        </p:txBody>
      </p:sp>
      <p:sp>
        <p:nvSpPr>
          <p:cNvPr id="61" name="AutoShape 53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9800" y="4191000"/>
            <a:ext cx="990600" cy="581891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/>
              <a:t>U</a:t>
            </a:r>
          </a:p>
        </p:txBody>
      </p:sp>
      <p:sp>
        <p:nvSpPr>
          <p:cNvPr id="62" name="Oval 54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248400" y="4918364"/>
            <a:ext cx="208319" cy="187036"/>
          </a:xfrm>
          <a:prstGeom prst="ellipse">
            <a:avLst/>
          </a:prstGeom>
          <a:solidFill>
            <a:srgbClr val="C0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6352559" y="4752109"/>
            <a:ext cx="0" cy="166255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4" name="Text Box 63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7315200" y="2819400"/>
            <a:ext cx="6078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h+2</a:t>
            </a:r>
          </a:p>
        </p:txBody>
      </p:sp>
      <p:sp>
        <p:nvSpPr>
          <p:cNvPr id="65" name="AutoShape 6"/>
          <p:cNvSpPr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8077200" y="4343400"/>
            <a:ext cx="914400" cy="762000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66" name="Oval 11"/>
          <p:cNvSpPr>
            <a:spLocks noChangeAspect="1" noChangeArrowheads="1"/>
          </p:cNvSpPr>
          <p:nvPr>
            <p:custDataLst>
              <p:tags r:id="rId40"/>
            </p:custDataLst>
          </p:nvPr>
        </p:nvSpPr>
        <p:spPr bwMode="auto">
          <a:xfrm>
            <a:off x="7650162" y="3657600"/>
            <a:ext cx="579438" cy="327025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a</a:t>
            </a:r>
            <a:endParaRPr lang="en-US" dirty="0"/>
          </a:p>
        </p:txBody>
      </p:sp>
      <p:cxnSp>
        <p:nvCxnSpPr>
          <p:cNvPr id="67" name="AutoShape 10"/>
          <p:cNvCxnSpPr>
            <a:cxnSpLocks noChangeShapeType="1"/>
            <a:stCxn id="66" idx="5"/>
            <a:endCxn id="65" idx="0"/>
          </p:cNvCxnSpPr>
          <p:nvPr>
            <p:custDataLst>
              <p:tags r:id="rId41"/>
            </p:custDataLst>
          </p:nvPr>
        </p:nvCxnSpPr>
        <p:spPr bwMode="auto">
          <a:xfrm rot="16200000" flipH="1">
            <a:off x="8136238" y="3945237"/>
            <a:ext cx="406667" cy="38965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8" name="Text Box 17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8585200" y="4114800"/>
            <a:ext cx="406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  <p:sp>
        <p:nvSpPr>
          <p:cNvPr id="70" name="Oval 7"/>
          <p:cNvSpPr>
            <a:spLocks noChangeAspect="1" noChangeArrowheads="1"/>
          </p:cNvSpPr>
          <p:nvPr>
            <p:custDataLst>
              <p:tags r:id="rId43"/>
            </p:custDataLst>
          </p:nvPr>
        </p:nvSpPr>
        <p:spPr bwMode="auto">
          <a:xfrm>
            <a:off x="5667375" y="3713162"/>
            <a:ext cx="581025" cy="325438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/>
            <a:r>
              <a:rPr lang="en-US" dirty="0" smtClean="0"/>
              <a:t>b</a:t>
            </a:r>
            <a:endParaRPr lang="en-US" dirty="0"/>
          </a:p>
        </p:txBody>
      </p:sp>
      <p:cxnSp>
        <p:nvCxnSpPr>
          <p:cNvPr id="71" name="AutoShape 3"/>
          <p:cNvCxnSpPr>
            <a:cxnSpLocks noChangeShapeType="1"/>
            <a:stCxn id="70" idx="3"/>
            <a:endCxn id="52" idx="0"/>
          </p:cNvCxnSpPr>
          <p:nvPr>
            <p:custDataLst>
              <p:tags r:id="rId44"/>
            </p:custDataLst>
          </p:nvPr>
        </p:nvCxnSpPr>
        <p:spPr bwMode="auto">
          <a:xfrm rot="5400000">
            <a:off x="5367003" y="3881738"/>
            <a:ext cx="276259" cy="494664"/>
          </a:xfrm>
          <a:prstGeom prst="straightConnector1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72" name="Text Box 1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876800" y="4038600"/>
            <a:ext cx="401638" cy="397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eaLnBrk="0" hangingPunct="0"/>
            <a:r>
              <a:rPr lang="en-US" sz="2000" b="1" dirty="0">
                <a:solidFill>
                  <a:schemeClr val="accent1"/>
                </a:solidFill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674502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50" grpId="0" animBg="1"/>
      <p:bldP spid="52" grpId="0" animBg="1"/>
      <p:bldP spid="56" grpId="0"/>
      <p:bldP spid="57" grpId="0"/>
      <p:bldP spid="58" grpId="0"/>
      <p:bldP spid="59" grpId="0"/>
      <p:bldP spid="60" grpId="0" animBg="1"/>
      <p:bldP spid="61" grpId="0" animBg="1"/>
      <p:bldP spid="62" grpId="0" animBg="1"/>
      <p:bldP spid="63" grpId="0" animBg="1"/>
      <p:bldP spid="64" grpId="0"/>
      <p:bldP spid="65" grpId="0" animBg="1"/>
      <p:bldP spid="66" grpId="0" animBg="1"/>
      <p:bldP spid="68" grpId="0"/>
      <p:bldP spid="70" grpId="0" animBg="1"/>
      <p:bldP spid="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Insert, summarized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495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Insert as in a BST</a:t>
            </a:r>
          </a:p>
          <a:p>
            <a:endParaRPr lang="en-US" sz="1000" dirty="0" smtClean="0"/>
          </a:p>
          <a:p>
            <a:r>
              <a:rPr lang="en-US" dirty="0" smtClean="0"/>
              <a:t>Check back up path for imbalance, which will be 1 of 4 cases: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ode’s left-left grandchild is too tall (</a:t>
            </a:r>
            <a:r>
              <a:rPr lang="en-US" b="1" dirty="0" smtClean="0"/>
              <a:t>left-left single rotation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Node’s left-right grandchild is too tall (</a:t>
            </a:r>
            <a:r>
              <a:rPr lang="en-US" b="1" dirty="0" smtClean="0"/>
              <a:t>left-right double rotation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Node’s right-left grandchild is too tall (</a:t>
            </a:r>
            <a:r>
              <a:rPr lang="en-US" b="1" dirty="0" smtClean="0"/>
              <a:t>right-left double rotation)</a:t>
            </a:r>
          </a:p>
          <a:p>
            <a:pPr lvl="1"/>
            <a:r>
              <a:rPr lang="en-US" dirty="0" smtClean="0"/>
              <a:t>Node’s right-right grandchild is too tall (</a:t>
            </a:r>
            <a:r>
              <a:rPr lang="en-US" b="1" dirty="0" smtClean="0"/>
              <a:t>right-right double rotation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Only one case occurs because tree was balanced before insert</a:t>
            </a:r>
          </a:p>
          <a:p>
            <a:endParaRPr lang="en-US" sz="1000" dirty="0" smtClean="0"/>
          </a:p>
          <a:p>
            <a:r>
              <a:rPr lang="en-US" dirty="0" smtClean="0"/>
              <a:t>After the appropriate single or double rotation, the smallest-unbalanced </a:t>
            </a:r>
            <a:r>
              <a:rPr lang="en-US" dirty="0" err="1" smtClean="0"/>
              <a:t>subtree</a:t>
            </a:r>
            <a:r>
              <a:rPr lang="en-US" dirty="0" smtClean="0"/>
              <a:t> has the same height as before the insertion</a:t>
            </a:r>
          </a:p>
          <a:p>
            <a:pPr lvl="1"/>
            <a:r>
              <a:rPr lang="en-US" dirty="0" smtClean="0"/>
              <a:t>So all ancestors are now balanced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1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Now efficiency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find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is balanced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Tree starts balanced</a:t>
            </a:r>
          </a:p>
          <a:p>
            <a:pPr lvl="1"/>
            <a:r>
              <a:rPr lang="en-US" dirty="0" smtClean="0"/>
              <a:t>A rotation is </a:t>
            </a:r>
            <a:r>
              <a:rPr lang="en-US" i="1" dirty="0" smtClean="0"/>
              <a:t>O</a:t>
            </a:r>
            <a:r>
              <a:rPr lang="en-US" dirty="0" smtClean="0"/>
              <a:t>(1) and there’s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 path to root</a:t>
            </a:r>
          </a:p>
          <a:p>
            <a:pPr lvl="1"/>
            <a:r>
              <a:rPr lang="en-US" dirty="0" smtClean="0"/>
              <a:t>(Same complexity even without one-rotation-is-enough fact)</a:t>
            </a:r>
          </a:p>
          <a:p>
            <a:pPr lvl="1"/>
            <a:r>
              <a:rPr lang="en-US" dirty="0" smtClean="0"/>
              <a:t>Tree ends balanced</a:t>
            </a:r>
          </a:p>
          <a:p>
            <a:endParaRPr lang="en-US" dirty="0" smtClean="0"/>
          </a:p>
          <a:p>
            <a:r>
              <a:rPr lang="en-US" dirty="0" smtClean="0"/>
              <a:t>Worst-case complexity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buildTree</a:t>
            </a:r>
            <a:r>
              <a:rPr lang="en-US" dirty="0" smtClean="0"/>
              <a:t>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Takes some more rotation action to handle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Summer 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61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2689</Words>
  <Application>Microsoft Macintosh PowerPoint</Application>
  <PresentationFormat>On-screen Show (4:3)</PresentationFormat>
  <Paragraphs>802</Paragraphs>
  <Slides>36</Slides>
  <Notes>33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36</vt:i4>
      </vt:variant>
    </vt:vector>
  </HeadingPairs>
  <TitlesOfParts>
    <vt:vector size="39" baseType="lpstr">
      <vt:lpstr>Office Theme</vt:lpstr>
      <vt:lpstr>Equation</vt:lpstr>
      <vt:lpstr>Microsoft Equation</vt:lpstr>
      <vt:lpstr>Announcements  </vt:lpstr>
      <vt:lpstr>Two cases to go</vt:lpstr>
      <vt:lpstr>Two cases to go</vt:lpstr>
      <vt:lpstr>Sometimes two wrongs make a right</vt:lpstr>
      <vt:lpstr>The general right-left case</vt:lpstr>
      <vt:lpstr>Comments</vt:lpstr>
      <vt:lpstr>The last case: left-right</vt:lpstr>
      <vt:lpstr>Insert, summarized</vt:lpstr>
      <vt:lpstr>Now efficiency</vt:lpstr>
      <vt:lpstr>Pros and Cons of AVL Trees</vt:lpstr>
      <vt:lpstr>Dictionary Runtimes: More motivation</vt:lpstr>
      <vt:lpstr>CSE373: Data Structures &amp; Algorithms  Lecture 6: Hash Tables</vt:lpstr>
      <vt:lpstr>Motivating Hash Tables</vt:lpstr>
      <vt:lpstr>Motivating Hash Tables</vt:lpstr>
      <vt:lpstr>Motivating Hash Tables</vt:lpstr>
      <vt:lpstr>Hash Tables</vt:lpstr>
      <vt:lpstr>PowerPoint Presentation</vt:lpstr>
      <vt:lpstr>Hash Tables vs. Balanced Trees</vt:lpstr>
      <vt:lpstr>Hash Tables</vt:lpstr>
      <vt:lpstr>Hash functions</vt:lpstr>
      <vt:lpstr>Simple Integer Hash Functions</vt:lpstr>
      <vt:lpstr>Simple Integer Hash Functions</vt:lpstr>
      <vt:lpstr>Aside: Properties of Mod</vt:lpstr>
      <vt:lpstr>Designing Hash Functions</vt:lpstr>
      <vt:lpstr>Some String Hash Functions</vt:lpstr>
      <vt:lpstr>What to hash?</vt:lpstr>
      <vt:lpstr>Deep Breath</vt:lpstr>
      <vt:lpstr>Hash Tables: Review</vt:lpstr>
      <vt:lpstr>Collision resolution</vt:lpstr>
      <vt:lpstr>Separate Chaining</vt:lpstr>
      <vt:lpstr>Separate Chaining</vt:lpstr>
      <vt:lpstr>Separate Chaining</vt:lpstr>
      <vt:lpstr>Separate Chaining</vt:lpstr>
      <vt:lpstr>Separate Chaining</vt:lpstr>
      <vt:lpstr>Separate Chaining</vt:lpstr>
      <vt:lpstr>More rigorous chaining analysis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Zahn</dc:creator>
  <cp:lastModifiedBy>Hunter Zahn</cp:lastModifiedBy>
  <cp:revision>3</cp:revision>
  <dcterms:created xsi:type="dcterms:W3CDTF">2016-07-01T06:02:30Z</dcterms:created>
  <dcterms:modified xsi:type="dcterms:W3CDTF">2016-07-01T06:08:54Z</dcterms:modified>
</cp:coreProperties>
</file>