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3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4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5.xml" ContentType="application/vnd.openxmlformats-officedocument.presentationml.notesSlide+xml"/>
  <Override PartName="/ppt/ink/ink1.xml" ContentType="application/inkml+xml"/>
  <Override PartName="/ppt/tags/tag61.xml" ContentType="application/vnd.openxmlformats-officedocument.presentationml.tags+xml"/>
  <Override PartName="/ppt/notesSlides/notesSlide6.xml" ContentType="application/vnd.openxmlformats-officedocument.presentationml.notesSlide+xml"/>
  <Override PartName="/ppt/ink/ink2.xml" ContentType="application/inkml+xml"/>
  <Override PartName="/ppt/notesSlides/notesSlide7.xml" ContentType="application/vnd.openxmlformats-officedocument.presentationml.notesSlide+xml"/>
  <Override PartName="/ppt/ink/ink3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4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1"/>
  </p:notesMasterIdLst>
  <p:handoutMasterIdLst>
    <p:handoutMasterId r:id="rId32"/>
  </p:handoutMasterIdLst>
  <p:sldIdLst>
    <p:sldId id="256" r:id="rId2"/>
    <p:sldId id="288" r:id="rId3"/>
    <p:sldId id="280" r:id="rId4"/>
    <p:sldId id="258" r:id="rId5"/>
    <p:sldId id="289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72" r:id="rId14"/>
    <p:sldId id="273" r:id="rId15"/>
    <p:sldId id="282" r:id="rId16"/>
    <p:sldId id="290" r:id="rId17"/>
    <p:sldId id="291" r:id="rId18"/>
    <p:sldId id="283" r:id="rId19"/>
    <p:sldId id="293" r:id="rId20"/>
    <p:sldId id="284" r:id="rId21"/>
    <p:sldId id="281" r:id="rId22"/>
    <p:sldId id="292" r:id="rId23"/>
    <p:sldId id="274" r:id="rId24"/>
    <p:sldId id="275" r:id="rId25"/>
    <p:sldId id="276" r:id="rId26"/>
    <p:sldId id="277" r:id="rId27"/>
    <p:sldId id="278" r:id="rId28"/>
    <p:sldId id="285" r:id="rId29"/>
    <p:sldId id="294" r:id="rId3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119F33"/>
    <a:srgbClr val="D6009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20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42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144" cy="464205"/>
          </a:xfrm>
          <a:prstGeom prst="rect">
            <a:avLst/>
          </a:prstGeom>
        </p:spPr>
        <p:txBody>
          <a:bodyPr vert="horz" lIns="88137" tIns="44068" rIns="88137" bIns="44068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5" y="1"/>
            <a:ext cx="3038144" cy="464205"/>
          </a:xfrm>
          <a:prstGeom prst="rect">
            <a:avLst/>
          </a:prstGeom>
        </p:spPr>
        <p:txBody>
          <a:bodyPr vert="horz" lIns="88137" tIns="44068" rIns="88137" bIns="44068" rtlCol="0"/>
          <a:lstStyle>
            <a:lvl1pPr algn="r">
              <a:defRPr sz="1100"/>
            </a:lvl1pPr>
          </a:lstStyle>
          <a:p>
            <a:fld id="{52039197-9A5D-4426-8BE1-7E0DB9D27619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658"/>
            <a:ext cx="3038144" cy="464205"/>
          </a:xfrm>
          <a:prstGeom prst="rect">
            <a:avLst/>
          </a:prstGeom>
        </p:spPr>
        <p:txBody>
          <a:bodyPr vert="horz" lIns="88137" tIns="44068" rIns="88137" bIns="44068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5" y="8830658"/>
            <a:ext cx="3038144" cy="464205"/>
          </a:xfrm>
          <a:prstGeom prst="rect">
            <a:avLst/>
          </a:prstGeom>
        </p:spPr>
        <p:txBody>
          <a:bodyPr vert="horz" lIns="88137" tIns="44068" rIns="88137" bIns="44068" rtlCol="0" anchor="b"/>
          <a:lstStyle>
            <a:lvl1pPr algn="r">
              <a:defRPr sz="1100"/>
            </a:lvl1pPr>
          </a:lstStyle>
          <a:p>
            <a:fld id="{C77A13E8-25B5-4ABF-A87C-CEC207C206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839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04T21:49:42.5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771 15456 12 0,'8'0'6'0,"-8"-12"0"0,0 12 13 0,0 0-17 16,0 0 1-16,0 0 1 0,0 0 0 15,0 0-5-15,0 0 0 16,0-3 4-16,0-1 0 31,-8 11-1-31,4-3 0 16,4-4-3-16,0 8 0 15,4-1-7-15,17 16 1 16</inkml:trace>
  <inkml:trace contextRef="#ctx0" brushRef="#br0" timeOffset="19764.5194">12976 3795 16 0,'-4'4'8'0,"-1"-12"-15"0,5 1 8 15,0 7-1-15,0 0 1 16,0 0 3-16,0-8 1 0,0 1-5 16,0 7 1-16,-4-4 2 15,0 0 1-15,0 4 0 16,-1-4 0-16,1 4-2 31,0-4 0-31,0 4-1 16,-1 0 1-16,1-3-1 15,0-1 0-15,-1-4-1 16,-3 5 1-16,-1-5-2 16,-3 12 1-16,-5-4-1 0,-9 4 1 15,-4 3 0-15,-4 1 0 0,0-5 0 16,0 5 1-16,4 0 0 16,5-5 1-16,3 1 0 15,5 0 1-15,9 3-2 16,4-7 1-16,4 0 0 15,12-3 0-15,5-1-1 16,9 4 1-16,8-4-1 0,0 0 0 16,0 4 0-16,0 0 0 15,-4-3 0-15,-4-1 1 16,-1 8-2-16,-4-8 1 0,1 8-1 16,-1-4 1-16,0-8-1 31,-4 8 1-31,0-8-1 15,5 8 0-15,-10-7 0 16,1 7 1-16,0-11-1 16,-4 7 1-16,-5-4 0 15,-4 8 0-15,-4-4-1 0,-5 1 1 16,-8-1 0-16,0 4 0 16,-13 4-1-16,-4-4 1 15,-13 11-1-15,-8-3 0 0,0 3 0 16,8-4 1-16,0 1-1 15,0 3 0-15,4-3 0 16,14-8 0-16,3 7 0 16,13-3 1-16,5 4-1 15,8-8 0-15,8-4 0 16,14 8 1-16,7-4-1 0,10 0 1 16,-1 4-1-16,5-1 0 15,-5 1 0-15,0 0 0 16,-4 4 0-16,-8-5 0 15,-1 5 0-15,-3-4 0 16,-1-1 0-16,-8 9 1 31,4-8-1-31,-9-1 1 0,1 5 0 16,-9-4 1-16,-4-1-1 16,-5 1 1-16,-4 4-1 15,-4-4 1-15,-8 3-2 16,-5-3 0-16,0 0-1 0,0 3 1 15,5 1-2-15,3-1 0 16,5-3 0-16,5-4 0 0,3 4 1 16,5-4 1-16,8 0-1 15,9-4 1-15,8-3 0 16,9-1 0-16,0-3 0 16,4-4 0-16,0-1 0 15,0 1 0-15,-4-4 0 31,-5 8 0-31,-3 0 1 16,-1-1 0-16,-8 5 1 0,-13-1 0 16,0 1-1-16,-5 3 1 15,-3 4 0-15,-9 0 0 0,4 0-1 16,5 4 1-16,-1-4-1 16,5 0 0-16,0 7-1 15,-1-11 0-15,5 4 0 16,0 0 1-16,0 0-1 15,0-7 0-15,0 7-1 16,-4-4 0-16,-9 8-1 16,-8 7 1-16,-13 1-4 15,-4-1 1-15,-5 15-10 16,13 1 1-16</inkml:trace>
  <inkml:trace contextRef="#ctx0" brushRef="#br0" timeOffset="43557.4397">9480 4026 12 0,'-5'-4'6'0,"10"4"-5"0,-5 0 6 31,0-8-3-15,0 8 1-16,0-3 2 15,0-5 0-15,-5 4-9 16,1 1 0-16,-4-1 5 16,-1 4 1-16,-4 0-2 15,-4 0 0-15,-4-4-2 16,-5 4 1-16,5 0 1 16,0 4 0-16,-5 0 0 0,5-4 0 15,-5-4 0-15,9 4 0 16,0 0 1-16,0 0 0 15,5-8-2-15,-1 8 1 16,4 0-1-16,5 0 1 0,0 0-2 16,4 0 1-16,4-7-1 15,4-5 0-15,-3 5 0 16,3 3 0-16,-3-4 0 0,-5 8 0 16,0 0 0-16,8 8 0 31,1-8 0-31,3 0 0 15,1 4 0-15,4-4 0 16,0 0 0-16,0 0 1 0,4-4-1 16,1 4 0-16,-1 0 0 15,0 0 1-15,5 0-1 16,-9-4 1-16,0 4-1 16,0 4 1-16,-4-4-1 15,-5 4 1-15,1 0-1 0,-1-1 1 16,-8-3-1-16,0 8 0 15,0-4 0-15,-4-1 1 16,-4-3-1-16,-5 4 0 0,-4 0 0 16,-5-4 1-16,-3 4-1 15,-5 0 1-15,0-4-1 32,9 3 1-32,0-3-1 15,-1 0 1-15,5-3-1 16,5 3 0-16,-1 3 0 15,9-3 0-15,-1 0-1 0,5 4 1 16,9 0 0-16,8 0 0 16,0-4 0-16,8-4 0 15,1 0-1-15,4 4 1 16,-5 0 0-16,5-4 0 0,-9 1 0 16,-3 3 1-16,-1-4 0 15,-5 4 1-15,-3 0 0 16,-9 0 0-16,-4-4-1 15,-1 4 1-15,-3-4-1 16,-9 4 1-16,0 0-2 0,-5-4 0 16,-3 4 0-16,4 0 1 15,4 0-2-15,4 0 0 16,4 0-1-16,1 0 0 0,3 0-8 16,1 16 0-16,-17-9-3 15,-26-14 0-15</inkml:trace>
  <inkml:trace contextRef="#ctx0" brushRef="#br0" timeOffset="56566.5304">7874 3927 8 0,'4'0'4'0,"-8"-3"-2"15,4 3 5-15,0 0-6 16,-4 0 1-16,-5 0 2 15,1 7 0-15,4 1-4 16,-5-1 0-16,1-3 4 0,-1 0 0 16,0 0 0-16,1 0 0 15,4-1-1-15,-5 1 0 0,5-4-1 16,0 4 1-16,-1 0-1 16,1-4 1-16,0 0-2 15,-9 3 1-15,5-3-1 16,-5 0 0-16,-4 0 0 15,0 0 0-15,-5 4 0 16,1 0 0-16,4 0 0 16,0 7 0-16,0-11 0 0,4 8 1 15,1-5-1-15,3 1 1 16,-4 0-1-16,5 4 1 31,3-8-1-31,1 3 0 16,4-3-1-16,4 0 1 0,5-3-2 15,8 3 1-15,4-4-1 16,5 4 0-16,8-4-1 16,0 0 1-16,13 0 0 15,-5-3 1-15,-3 3-1 16,-1-3 1-16,-8 7 0 16,-5-8 0-16,-3 8 1 0,-5 0 0 15,0-4 0-15,-4 4 0 0,-5-4 0 16,-8 4 0-16,0-3 0 15,-4-5 0-15,-5 1-1 16,1 7 1-16,-14-4-1 31,1 4 1-31,-4 0-1 16,-5 0 1-16,9-4-1 16,-1 4 1-16,9 0-1 15,-4 0 1-15,9 0-1 0,8 0 0 16,4 4-1-16,9 0 0 15,8 3 0-15,5 1 0 16,-1-1 0-16,1 1 1 16,-1 3-1-16,1-3 1 15,0-1 0-15,-5 1 0 0,-8-1-1 16,-13-3 1-16,-17 4-3 16,-26 3 0-16,-25 16-5 15,-22-5 1-15,-16 20-4 16,-9-12 0-16</inkml:trace>
  <inkml:trace contextRef="#ctx0" brushRef="#br0" timeOffset="79566.8071">6303 3799 23 0,'4'-8'11'0,"17"-7"-18"16,-21 15 11-16,0 0-9 15,0-4 0-15,-4 4-2 0,0 0 0 16</inkml:trace>
  <inkml:trace contextRef="#ctx0" brushRef="#br0" timeOffset="80049.3548">6239 3829 9 0,'-13'23'4'0,"5"-35"2"0,8 12 6 0,-5 4-10 15,1 4 0-15,-5-4 0 16,1-1 1-16,-1-3-4 16,-3 8 0-16,-1-4 2 15,0 3 0-15,0 1-1 16,-4-1 1-16,0 1-1 15,0 0 1-15,0-1 0 16,4 1 1-16,1-5 1 16,3-3 1-16,5 4 0 15,0 0 0-15,4-4 0 16,4 0 0-16,-4 0-1 16,8 4 0-16,1-4-2 15,-1 4 0-15,5-1 0 16,0-3 0-16,0 0-1 15,4 4 0-15,0-4 0 16,0 0 1-16,4-4-1 16,0-3 0-16,1-1 0 0,-5-3 1 15,0 3-1-15,-4 1 1 16,-5 3-1-16,-8 4 0 16,-4 0 0-16,-9 0 0 31,-12 11 0-31,-10 1 0 15,-7 3-1-15,-5 4 1 16,-4 3 0-16,-4 1 1 0,3 4-1 16,6-8 1-16,7-1-1 15,14 1 1-15,12-3-1 0,9-5 1 16,8 0-2-16,13 1 1 16,0 6-9-16,-8 9 1 15,-18 15-2-15,-21-8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04T21:51:49.6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6230 5679 10 0,'-8'0'5'0,"-5"0"-1"0,13 0 5 16,-4 4-7-16,-1 0 1 15,5 0 0-15,-8-1 0 16,4-3-4-16,4 0 0 0,0 0 3 31,0 0 1-31,4-3-1 0,4-5 0 0,-3 0-1 31,-1 5 1-31,5-5-1 16,-1 1 1-16,-4 3-1 16,5-4 0-16,-1 1 1 0,1-1 1 15,-1 4-1-15,5 0 1 16,-4 1-1-16,3-5 0 15,5 4-1-15,5-3 1 16,-1-1-2-16,5 1 1 16,-5-1-1-16,0 1 1 0,0-1 0 15,9 0 0-15,-4 1-1 16,-5-1 1-16,0 1-1 16,-4 3 1-16,0 4-1 15,1 0 1-15,3 0-1 16,0-4 1-16,0 4-1 0,1-7 1 15,-1 7-1-15,0 0 1 16,1 0-1-16,-5 0 0 16,0 0 0-1,0 0 1-15,0-4-1 16,-5 4 1-16,1 4-1 16,0-4 0-16,0 0 0 15,0 0 0-15,-1 0 0 16,1 0 0-16,0 0 0 15,0 3 0-15,-5-3 0 16,9 4 0-16,5 0 0 0,-5 0 1 16,4 3-1-16,0-3 0 15,0 0-1-15,1 0 1 16,-1-1 0-16,5-3 1 0,-1 4-1 16,1 0 0-16,-5-4 0 15,0 4 0-15,1 0 0 16,-1-1 1-16,4 1-1 15,1 0 0-15,4 0 0 32,0 3 0-32,4-3 0 0,0 4 0 15,0-5-1-15,0 5 1 16,4-4 0-16,5-1 0 16,-1 1-1-16,-3-4 1 0,3 0 0 15,5 0 0-15,-9 0 0 16,1 0 1-16,-1 0-1 15,0 0 0-15,1 0 0 16,3 0 0-16,1 4-1 16,0 0 1-16,-5 0 0 15,0-4 0-15,5 0 0 0,-5 3 0 16,0-3 0-16,-4 4 0 16,9 4 0-16,-5-4 0 15,5-1 0-15,-9 1 0 16,-4 0 0-16,0 0 0 0,-1-1 0 15,1 1 1-15,0 0-1 32,0 0 0-32,4-4 0 15,0 4 0-15,0-1 0 16,-4 1 0-16,8-4 0 16,-8 0 0-16,-4 0 0 15,3 0 0-15,1 0 0 0,4 0 1 16,0 0-1-16,5-4 0 15,-5 4 0-15,4 0 0 16,-4 0 0-16,0 0 0 0,0 0 0 16,5-3 0-16,-1-1 0 15,0 0 1-15,5-4-1 16,-1 5 1-16,-3-1-1 16,-1-4 1-16,0 5-1 15,5-9 1-15,4 8-1 0,0 1 0 16,-5-1 0-16,1-4 1 31,-5 4-1-31,1 1 0 0,-1 3 0 0,0-4 0 16,1 4 0-16,3-4 1 15,5 0-1 1,-4 1 0-16,-1 3 0 16,-4-4 0-16,5 0 0 15,4 0 1-15,0 0-1 16,0 1 0-16,-5-1 0 15,1-4 1-15,-9 5-1 16,0 3 0-16,-4-4 0 16,-1 0 1-16,1 4-1 0,4 0 0 15,0 0 0-15,0 0 0 16,1 0 0-16,3 0 0 16,-4 0 0-16,0 0 0 15,-4 0 0-15,4 0 1 0,0 0-1 16,0 0 0-16,4 0 0 15,-4 0 0-15,5 0 0 16,-1-4 0-16,-4 0 0 31,-4 1 0-31,4-1 0 0,4 0 0 16,-4 0 0-16,1 4 1 16,3 0-1-16,0 0 0 15,0 0 0-15,1 0 0 0,-5 0-1 16,0 0 1-16,4 4 0 15,1-4 0-15,-1 0 0 16,0 0 1-16,1 0-1 16,-1-4 1-16,-4 0 0 15,0 4 0-15,-4 0-1 16,0-3 1-16,-1-1 0 16,1 4 0-16,0 0-1 0,4 0 1 15,0 0-1-15,0 0 0 16,0 0 0-16,0 4 1 15,-4-1-2-15,-4 1 1 0,-1 0 0 16,1 0 0-16,4 0 0 31,-5-1 0-31,5 1 0 16,0 0 1-16,4 0-1 16,4-4 1-16,-8 0-1 0,0 0 1 15,0 0 0-15,4 0 0 16,0 0-1-16,0 0 1 15,0 0-1-15,0 0 0 16,0 0 0-16,0 4 1 0,0-1-1 16,0 1 1-16,0 0 0 15,0 0 0-15,5-1-1 16,-1 1 0-16,5 0 0 16,-1-4 1-16,-3 0-1 15,-1-4 1-15,0 0-1 0,5 1 1 16,-1-1-1-16,1-4 1 31,4 5-1-31,-5 3 1 16,-3 0-1-16,-1-4 1 15,-4 4-1-15,-4 4 0 0,-9-4 0 16,-4 3 0-16,-4 1-1 16,-9 0 1-1,-46 22-15 1,-1-3 1-16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04T21:53:41.3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8564 6228 12 0,'4'-12'6'0,"5"5"-5"0,-9 7 6 16,0 0-7-16,0 0 0 16,0 0 0-16,0 0 1 0,0 0-1 15,0 0 1-15,0 0 1 16,0 0 0-16,0 0 0 16,0 0 1-16,0 0-1 15,0 0 0-15,8 0-1 16,-8 0 1-1,0 0-2-15,5 4 1 0,-5-4-1 0,0 3 0 32,0-3 0-32,0 4 1 0,0-4-1 15,0 0 1-15,4 0 0 16,0 4 0-16,0 0 0 16,-4 0 0-16,5-1-1 15,-1 1 1-15,4-4-1 16,1 0 1-16,4 0-1 15,-1 0 1-15,5 0-1 16,0 0 1-16,5 0 0 0,3 0 0 16,1 0 1-16,4 4 0 0,-5-4-1 15,1 4 1-15,-5 0-1 16,0-4 0-16,1 3-1 16,-1 1 1-16,0 0-1 15,1 0 0-15,3-1 0 31,1 1 0-31,-1 0 0 16,5 0 1-16,0 3-1 16,0-3 0-16,-5 4 0 0,1-4 1 15,4-1 0-15,-1 1 0 16,5-4-1-16,0 0 1 16,1 0-1-16,-1 0 1 15,4 0-1-15,-4 0 0 0,-4-4 0 16,4 1 0-16,-4-1 0 15,8 0 0-15,0-4 0 16,5 1 1-16,0-1-1 16,-1 1 0-16,-4-1 0 15,-3 1 1-15,-1-1-1 0,-5 0 0 16,1 5 0-16,-4-1 0 16,-1 4-1-16,5 0 1 0,0-4-1 15,-5 0 1-15,1 0-4 16,-5 4 1-16,-8 0-6 31,-17 8 0-31</inkml:trace>
  <inkml:trace contextRef="#ctx0" brushRef="#br0" timeOffset="8808.2427">8969 8929 2 0,'4'0'1'0,"4"-11"-2"0,-8 11 1 16</inkml:trace>
  <inkml:trace contextRef="#ctx0" brushRef="#br0" timeOffset="10541.8877">8756 8986 10 0,'0'-4'5'0,"-5"-3"-2"0,1 3 11 16,0 4-15-16,0 0 1 0,-5 0 0 16,1 0 1-1,-1 0-1-15,1 0 0 0,-1 4 0 16,0-1 1-16,1 1-1 16,4 0 1-16,-1 0-1 15,1 0 0-15,0-4 1 16,0 3 1-16,-1 1 0 31,1 0 0-31,4 0 0 0,-4 0 1 16,4-1-2-16,0 1 1 15,4 0-1-15,0 0 0 16,5-1-1-16,-1-3 1 16,1 4-1-16,4-4 1 0,0 0 0 15,-1 0 0-15,1 0 1 16,0 0 0-16,0 4 0 15,-1 0 1-15,5 0-1 16,-4-1 1-16,0 1-1 16,0-4 0-16,0 0-1 15,4 0 1-15,0-4-2 0,0 1 1 16,0-1-1-16,-5 0 1 16,1 4 0-16,4 0 0 0,-4 0 0 15,4 0 0-15,-4 0-1 16,4 0 1-16,4 0 0 15,-4 4 0-15,0-4-1 32,5 0 0-32,-1 0 0 0,0 0 1 0,0-4 0 15,1 4 0-15,-1 0 0 32,-4 4 1-32,0 0 0 15,-4-1 0-15,0 1-1 16,4 0 0-16,0-4 0 0,4 4 1 15,0-4-2-15,1 0 0 0,-1 0 0 16,4 0 0-16,-3 0 0 16,-1 0 1-16,0 0-1 15,1 0 0-15,-1 0 1 16,0 0 0-16,0 0 0 16,1-4 0-16,-5 0-1 15,0 4 1-15,0-4-1 16,4 4 1-16,0 0-1 0,1 0 1 31,-1 0-1-31,0 0 0 0,1 0 0 16,3 0 1-16,1 0-1 15,-1 0 1-15,-3 4-1 16,-1 0 1-16,0 0-1 16,-4-1 1-16,4 1-1 15,1-4 1-15,-1 4-1 16,5-4 0-16,3 0 0 0,1 0 0 15,0 0-1-15,0 0 1 16,4 0 0-16,-4 0 0 16,0-4-1-16,-1 0 1 15,5 1 0-15,0-1 1 0,1 0-1 16,-1-3 0-16,0-1 0 16,0 0 1-16,-4 5-1 15,-1-1 1-15,1 0-1 16,0 0 1-16,4 4-1 15,0 0 0-15,0 0 0 16,0 0 0 15,13-3 0-31,-4-1 0 16,-5-4 0-16,-4 4 0 0,0 1 0 16,4-1 0-16,-3 4 0 15,-1 0 0-15,0 0 0 16,-4 0 0-16,-1 4 0 15,-3-1 1-15,-1-3-1 16,-3 0 0-16,-1 0 0 16,5 0 0-16,-5 0 0 15,4-3 0-15,1-1 0 0,4 4 0 16,0 0-1-16,-1-4 1 16,5 0 0-16,1 4 0 0,-1 0-1 15,-5 0 1-15,1 0 0 16,0 0 0-16,0 0 0 15,0 0 1-15,4 4-2 16,-4 0 1-16,-1 0 0 16,5-1 0-16,0-3-1 15,-4 0 0-15,-4-3 0 32,-5-1 0-32,0 4 0 15,-4-4 1-15,0 0-2 0,1 0 0 16,-6 1 0-16,1-1 0 0,0 0-1 15,-5 0 0-15,-8 4-2 16,0 0 0-16,-4 4-4 16,-4 4 1-16,-9 7-3 15,-9 0 0-15</inkml:trace>
  <inkml:trace contextRef="#ctx0" brushRef="#br0" timeOffset="66949.8483">6920 11812 21 0,'17'-22'10'0,"22"6"-8"15,-31 13 11-15,1-1-13 31,-1-4 1-31,5 8 1 16,-9-3 0-16,0 6-2 0,1 5 0 16,-5-8 1-16,0 11 1 15,0-3-1-15,4 3 0 0,0 1-1 16,5-5 0-16,-1 4 0 16,1 1 1-16,3-8 0 15,1 3 1-15,4-3 0 16,0 7 1-16,5-3-1 15,-1-1 0-15,4 1 0 16,1-4 0-16,0 3-1 16,-1-3 0-16,9-4 0 0,0 0 0 15,5 0 0-15,3-4 0 16,1 4 0-16,-5-3 1 16,9 6-1-16,8-10 1 15,-4 7-2-15,-4 0 0 16,4 0 0-16,-4-8 0 15,4 4 0 1,0 1 0-16,0-1 0 16,5 8 0-16,-1-8 0 15,-4 0 1-15,0 0-1 16,5-3 0-16,-5-1 0 16,-4 8 1-16,0-11-1 15,-5 7 1-15,-4-4 0 0,-8 8 0 16,0 0 0-16,-9 4 0 15,1 0-1-15,-10 4 1 0,1-1-2 16,-4 5 1-16,-1-1-2 16,1-4 1-16,-1 1-3 15,-8 3 0-15,0-3-7 16,-4 7 0-16,-13 0 0 16,-9-15 0-16</inkml:trace>
  <inkml:trace contextRef="#ctx0" brushRef="#br0" timeOffset="77960.245">11881 9849 20 0,'-4'3'10'0,"-9"1"-12"16,5 0 11-16,-5 0-9 15,0 7 0-15,1-3-1 16,-10-1 1-16,5 1 0 16,4-1 0-16,-4 5 0 0,0-5 1 15,0 5-1-15,5-5 0 31,3 1 1-31,1-4 1 0,3 3 0 16,1 1 0-16,4-4 0 16,4-1 0-16,5-3-1 15,-1 0 1-15,5 4-1 16,0-4 0-16,4 4 0 16,4-4 0-16,0 0 0 15,9 0 0-15,-4 0 0 16,-1 0 1-16,5-4 0 0,4 4 1 15,0-4-2-15,5 4 1 16,-1-3 0-16,5-1 0 16,-5-4-2-16,4 8 1 15,-3-7 0-15,-1 3 0 0,0 4 0 16,-3-4 0-16,3-4 0 16,4 1 1-16,1-1-1 15,-5 5 1-15,1-1-1 16,-1 0 1-16,0 4-2 31,1-4 1-31,-1 0-1 0,-4 4 1 16,-4 0-1-16,-5 4 1 15,1-4-1-15,0 4 1 16,-5 4 0-16,0-5 0 16,0 1 0-16,1 4 0 0,-1-5 0 15,0 1 0-15,-4 0-1 16,0 4 0-16,0-5 0 15,0 1 0-15,-4 8 0 16,4-9 1-16,0 5-1 16,-4-1 0-16,0 1 0 15,0-4 1-15,-1-4-1 0,1 7 1 16,4 1-1-16,0-1 0 16,0 5 0-16,0-8 0 15,0-1-1 1,5 1 1-16,-1 0-1 15,0-4 1-15,0 4 0 16,5 0 0-16,0-1-1 16,3-3 0-16,1 4-1 15,0 0 1-15,-4-4-2 16,-1 4 0-16,-4-1-2 16,-4 1 0-16,-4 0-4 15,-4 0 1-15,-1-4-3 0,-3 0 1 16</inkml:trace>
  <inkml:trace contextRef="#ctx0" brushRef="#br0" timeOffset="80209.7191">14994 9122 21 0,'-4'-11'10'0,"4"7"-12"0,0 4 11 16,0-7-8-16,0-1 0 16,-4 0 1-16,0 5 0 15,-1 3-3-15,1 0 1 16,0 3 0-16,0 1 1 15,-1 4-1-15,5-1 0 16,0 1 0-16,0 3 0 16,0 4 0-16,5 1 1 15,-5 2 0-15,4 9 0 16,0 3-1-16,-4 12 1 0,0-1 0 16,0 1 0-16,0 0-1 15,0 3 1 16,0 19 0-31,-4-7 1 16,0 4-1-16,-1-12 0 16,1 0 0-16,0-11 1 0,0-12-1 15,-1-3 1-15,1-4-1 16,-4-8 1-16,-1-3 0 16,-4-8 0-16,0-8 0 15,1-3 0-15,-1 0-1 16,0-5 1-16,0-2-1 31,1-1 0-31,7-8-1 16,1-3 0-16,4 0 0 0,4 3 0 15,1-3-1-15,7-12 0 16,-3 1 0-16,4-1 0 16,-1 4-1-16,1 4 1 0,4 0-1 15,0 4 1-15,5 3 0 16,-1 1 1-16,4 3-1 15,-3 4 1-15,-1-3 0 16,0 3 0-16,1 3 0 16,-1 5 0-16,4 11 0 0,-3 0 0 15,-1 8-1-15,0 3 0 16,1 4 0-16,-5 4 0 16,0 4 0-16,-5 3 0 0,1 5 0 15,0 6 1-15,-4 1 1 16,-1-4 0-16,1 4 0 31,-1 0 1-31,-4 0 0 16,-4 0 0-16,0-4-1 15,0-8 1-15,-4-3-2 16,0 0 0-16,0-5-4 0,-5-2 0 16,1-5-5-16,8-3 0 15</inkml:trace>
  <inkml:trace contextRef="#ctx0" brushRef="#br0" timeOffset="80862.4194">16034 8725 23 0,'-9'-4'11'0,"0"-3"-11"0,5 14 15 0,-4-3-14 16,-1 7 0-16,-4 1 2 31,1 3 0-31,-1 4-3 15,-4 0 0-15,4-4 2 16,-4 4 0-16,-4 7 0 16,-1 8 0-16,5-4-2 0,-4 1 1 15,4 7 0-15,0 3 0 16,0 5-1-16,0 3 1 16,4 0 0-16,0-4 0 0,-8 12 0 15,4-4 0-15,0 0-1 16,4 4 0-16,0 3 0 15,1-3 0-15,-1 7 0 16,0-3 0-16,0 3 0 16,1-3 0-16,3-4 0 0,-4 3 1 15,1 4 0-15,-1-18 1 16,4-5-1-16,-4-3 0 16,1-4-2-16,-1-7 0 15,0-4-6-15,0-8 1 16,18-8-4-16,-5-7 0 15</inkml:trace>
  <inkml:trace contextRef="#ctx0" brushRef="#br0" timeOffset="81839.5757">15991 9591 10 0,'13'-15'5'0,"4"4"4"0,-17 11 2 0,8-8-9 16,-3 1 1-16,3 3 1 16,5-4 0-16,-5 1-5 15,1-4 1-15,-1-1 3 16,5 1 1-16,0-1-1 31,0 1 0-31,4 0-1 16,0-1 1-16,0 1-1 0,0 0 1 15,-4-1-2-15,4 9 1 16,-5-5-1-16,5 8 1 16,0 4-2-16,5 3 1 0,-5 8-1 15,0 1 1-15,-4 3-1 16,4-1 1-16,-5 5-1 15,1 7 0-15,0 1 0 16,0-1 0-16,-5 4 0 16,-3 4 0-16,-1 3-1 15,-4 1 1-15,-13 0-1 0,0 3 1 32,-17 16-1-32,1-12 1 31,-1-4-1-31,-4-7 0 0,4-8 0 15,-4-11 1-15,4-11-1 16,-4-4 1-16,4-8 0 16,5-4 1-16,3-3 0 15,1-4 0-15,8-4 0 16,9 4 1-16,4 3-1 16,4 1 1-16,9 3-1 0,8 1 1 15,-4 7-2-15,5 0 1 16,-1 4 0-16,4 3 0 15,1 1-1-15,0 3 0 16,-1 0 0-16,1 5 0 0,-1-1 0 16,-3 4 0-16,-1-4 0 31,0 0 0-31,-4 0-3 0,0 0 1 0,0-7-7 16,0-8 0-16,9-12-2 15,-5-14 0-15</inkml:trace>
  <inkml:trace contextRef="#ctx0" brushRef="#br0" timeOffset="82806.4453">16647 9047 18 0,'-22'-4'9'0,"14"0"-16"0,8 0 13 0,0 0-2 15,0 4 0-15,0 0 2 16,0 0 1-16,0 0-9 15,4-3 1-15,5-5 5 16,-1 4 1-16,1 1-2 16,8-1 1-16,-4 0-2 15,-1 0 1 1,5 0-1-16,0 1 0 16,0 3-1-16,5 0 1 15,-1 0-2-15,0 0 0 16,1 3 0-16,-1 1 1 0,-4 4 0 15,0-1 0-15,0 1-1 16,0-1 0-16,-4 1 0 16,0 0 1-16,-1-1-1 15,1-3 1-15,0 3-1 16,0 5 1-16,-5-1-1 16,1-3 0-16,-9 11 0 0,4-4 1 15,-13 0-1-15,1 8 1 16,-1-4-1-16,-3-4 0 0,-5 0 0 15,0 0 0-15,0 4 0 16,4-12 0-16,0 1-1 16,0 0 1-16,0-5 0 15,5 5 1-15,-1 3-1 32,5-3 0-32,0-4-1 0,0-1 1 0,4-3-1 31,0 4 1-31,4 4-1 15,0-4 1-15,5-1-1 0,-1 5 0 16,1-4 0-16,3 7 0 16,1-3 0-16,0 7 0 0,0 0 0 15,0 0 1-15,-1 0 0 16,-3 0 0-16,-1 4 0 16,-3-4 1-16,-1 0-1 15,-8 1 1-15,-1-1-1 16,-3 4 1-16,-9 0 0 0,-9-1 0 15,-4 1 0-15,-8 4 1 16,-4-8-2-16,-5-3 0 16,4-1-3-16,-12 0 0 15,-18 4-7-15,-8-11 1 16</inkml:trace>
  <inkml:trace contextRef="#ctx0" brushRef="#br0" timeOffset="138837.2454">6805 13598 31 0,'-8'-4'15'0,"3"-15"-14"15,5 19 15-15,0 0-13 31,-4 0 0-31,0-3 2 0,0-1 0 16,-5 4-7-16,1 0 1 16,-1 4 3-16,1-1 1 15,-1 5-2-15,5-4 0 32,4 7-1-32,4 0 0 15,0 1 0-15,1-1 1 0,-1 1-1 16,4-1 1-16,1-4 0 15,-1 5 1-15,1-5 1 16,4 1 0-16,-1-4 0 0,1 0 1 16,4-1-1-16,-4-3 1 31,4 0-1-31,0 0 0 16,0 0-1-16,0-3 0 15,-4-5-1-15,4 0 1 0,9 1-2 16,-5-1 1-16,4 1-1 15,-3-1 0-15,3-3 0 16,1 3 0-16,-5 1 0 16,0-1 0-16,1 0-1 15,-1 1 1-15,-4-1 0 0,0 5 0 16,-4-1 0-16,0 0 0 16,-1 4 0-16,1 0 0 15,4 4 0-15,-4-4 0 16,8 4 0-16,1-1 0 0,3 1 0 15,1-4 1-15,-1 4-1 16,1 0 1-16,-1-1-1 16,1-3 1-16,-1 4 0 15,-3 0 0-15,-1 4 0 32,5-1 0-32,-1 1 0 15,5-1 1-15,0 1-2 16,4-1 1-16,0-3-1 0,0 4 1 15,0-4-1-15,-8 3 0 16,-1-3 0-16,1 4 1 0,3-5 0 16,1 1 0-16,0 0-1 15,4-4 1-15,-4 0-1 16,4 0 0-16,-4 0 0 16,0-4 1-16,-1 4-1 15,1-4 0-15,-4 1-1 16,-5-1 1-16,9-4 0 15,-5 1 0-15,10-1 0 16,-6 0 0-16,1 1 0 0,4-1 0 16,-4 1 0-16,0-1 0 0,-5 1 0 31,-3-5 0-31,-1 1 0 16,0 0 0-16,1 3 0 15,-1 0 0-15,0 5 0 16,0-1 0-16,5 4-1 15,4-4 1-15,4-3-1 0,0 3 1 16,4 0 0-16,-4-4 0 16,0 1 0-16,-4-5 0 15,4 12 0-15,0-7 0 16,0 7 0-16,0-4 0 0,1 4 0 16,-1 0 1-16,0 0-1 15,-5 0 0-15,1 4 0 16,0 3 0-16,0-3 0 15,0 0 0-15,4 4-1 16,0-8 1-16,4 0 0 0,-4 0 0 16,5 3-1-16,-5 1 1 15,8-8-1-15,1 1 1 16,-1-5-1-16,5 0 1 16,-4-3 0-16,-1 4 0 31,-3-1 0-31,-5-3 0 15,-4 3 0-15,-5 0 0 0,-8 8 0 16,0-3 0 0,-8 3-3-1,-1 0 1-15,-3 3-4 0,-5-3 0 16,0-3-8-16,0 3 0 16,0-27-3-16,-17-22 1 15</inkml:trace>
  <inkml:trace contextRef="#ctx0" brushRef="#br0" timeOffset="155349.7499">14526 14313 18 0,'-4'8'9'0,"4"7"-4"16,-5-11 9-16,-3 3-13 15,-1 5 1-15,-8 3 0 0,-4 0 1 0,0 4-4 16,0 4 0-16,-1-8 2 15,5 0 1-15,4 0-2 16,1-4 1-16,3-3-1 16,5 3 1-16,4-7 1 15,0 4 0-15,4-5 0 16,5 1 1-16,-5 0 0 0,0-4 1 16,5 7-1-16,-1 1 1 15,5-4-2-15,0 0 1 16,-5-4-1-16,5 3 0 15,0-3-1-15,4 4 1 16,0 0-2-16,0 0 1 16,0-1-1-16,-4-3 1 0,-1 0-1 31,1-3 1-31,0-1 0 16,0 8 0-16,0-4 1 15,-1 3 1-15,1 5-1 0,4 0 1 16,0-5-1-16,5 1 1 15,-5 8-2-15,4-9 0 16,-4 9-1-16,4-5 0 0,-4 1 0 16,4 3 1-16,1-3-2 15,-1-4 1-15,9 3 0 16,-5-3 1-16,1 0-1 16,4-4 0-16,0 7 0 15,-5-3 0-15,5 0 0 16,-4 0 0-16,-1-4-1 15,9 0 1-15,-4 3 0 0,-4 1 0 32,3-4 0-32,1 0 0 15,4 0 0-15,0 4 0 16,0-8 0-16,0 0 0 16,0 4 0-16,1-3 0 15,3-1 0-15,-4 0 0 0,4-4 0 16,-4 5 0-16,0 3 0 15,5-4 0-15,-1 4 0 16,0 0 0-16,1 0 0 0,-1 0 0 16,-4-4-1-16,0 4 1 15,0 0-1-15,5-7 1 16,-1-1-1-16,0 8 1 16,5-11-1-16,-5 3 1 15,-4 0 0-15,0 5 0 0,5-1 0 16,-1-4 1-16,0 5-1 15,1-1 0-15,-5-4-1 32,4 1 1-32,-4-1 0 15,0-3 0-15,0 3 0 16,0-3 0-16,5 3 0 0,-1-3 0 16,0 0 0-16,5 3 0 15,-5-3 0-15,0 7 0 16,1 0 0-16,-1 4 0 15,5 0 0-15,-1 0 0 0,1 0 0 16,4 0 0-16,-5 0 0 16,-3-4 1-16,-1 4-1 15,0 0 1-15,1 4-1 16,-1 0 1-16,5-4-1 16,-1-4 1-16,5 0-1 15,0 8 0-15,-5-4 0 0,1 4 1 16,4-4-1-16,0 0 0 15,0-4 0 1,-1 0 0-16,1 0 0 16,-4 1 0-16,4-1 0 15,4 0 0-15,-4 4-1 16,-1-4 0-16,1 4-2 16,-8-3 0-16,-5-1-5 15,-13 4 1-15,-8-4-7 16,-22-7 0-16</inkml:trace>
  <inkml:trace contextRef="#ctx0" brushRef="#br0" timeOffset="166993.8607">4795 14427 18 0,'-8'4'9'0,"3"3"-9"0,5-7 9 0,0 4-9 16,0-4 1-16,-8 4 1 31,4-1 1-31,4-3-3 16,0 4 0-16,0 0 3 15,0 0 0-15,4 0 0 0,4-1 0 16,-3-3-1-16,7 4 0 15,1 0 0-15,4-4 0 16,9 7 0-16,-9-10 0 0,8-1-1 16,-3 0 1-16,3 4-1 15,5 0 1-15,0-4-1 16,0 4 1-16,-1 8-2 16,6-4 1-16,-1-8-1 15,4 8 1-15,0-4-1 16,5-4 0-16,-5 0-1 31,9 4 1-31,0 0 0 0,0-4 0 16,-5 8-1-16,-3 0 1 15,-1 3 0-15,5-3 0 16,-1 0 0-16,-4 0 1 0,9-4-2 16,4 4 1-16,-8-4 0 15,0-4 0-15,3 0 0 16,1 0 0-16,4 0 0 15,-4 4 0-15,0 0 0 16,0-3 1-16,0-1 0 16,0 0 0-16,-1 0 0 15,1 1 0-15,4 3 0 0,0 0 1 16,-8 0-1-16,4-4 1 16,0 4-2-16,4-4 1 0,4 0-1 15,-4 0 1-15,0-3-1 16,-4-1 0-16,4-3 0 15,0 0 0-15,5-1 0 16,-1 1 0-16,-8 3 0 16,-4 1 1-16,-1-1-2 15,-4 4 1-15,1 1-1 16,-5-1 1-16,-4 0-2 31,-5 0 1-31,1 0-3 16,-5 1 1-16,-4-1-5 0,-4 0 0 15,-5 4-3-15,-8 0 1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04T22:03:09.3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11349 8415 20 0,'-8'0'10'0,"3"-15"-9"0,1 11 11 0,0 0-12 16,-5 0 0-16,1-3 1 15,-1 3 0-15,1 0-1 16,-1 0 0-16,1-3 0 16,-1-1 1-16,1 4 0 31,-1-3 1-31,1-1 0 16,-1 1 1-16,1 3 1 0,-1-4 1 15,1 5 0-15,-9-1 0 0,4 0-1 16,-4 4 1-16,0 0-2 15,-9 4 1-15,1 3-3 16,-1 1 1-16,-4 3-2 16,0 1 1-16,1-1-1 15,-1 4 1-15,-4 0-2 16,0 8 1-16,0 7 0 16,4 0 0-16,0 8 0 0,4 0 1 15,5 0-1-15,0 4 1 31,4-1 0-31,4-7 0 16,4 4-1-16,5 4 1 0,4-1-1 16,4-3 1-16,5 0-1 15,4-4 0-15,8-4 0 16,5-7 0-16,3-4 0 16,1-4 1-16,4 4-1 15,-4-4 1-15,4 0-1 0,0-3 1 16,0-5-2-16,-4 1 0 15,0 3-3-15,-4-11 0 16,-5 0-6-16,0 0 1 16,5-4-4-16,-5-15 1 15</inkml:trace>
  <inkml:trace contextRef="#ctx0" brushRef="#br0" timeOffset="680.7587">11826 8558 34 0,'-8'12'17'0,"-14"18"-23"16,22-30 31-16,-4 8-26 15,-5-5 0-15,1 9-1 16,-1-1 1-16,1 4 1 16,-1 8 0-16,5 7-1 15,0 4 0-15,0-3 0 16,4 6 0-16,4 1 0 16,0 0 1-16,5 0 0 0,-1-4 0 15,1 0 1-15,-1 0 0 0,1 0 0 16,-5-7 1-16,-4-8 0 15,4-8 1-15,5-4 0 16,-1-3 0-16,-3-11-1 16,3-1 0-16,-4-7 0 15,5-4 0-15,-1-7-2 16,5-8 0-16,-4-1 0 16,-1-10 0-1,5-8 0-15,4 8 0 16,0-1-1-16,4-3 1 15,5 7 0-15,4 1 0 16,-1-1 0-16,1 12 0 16,0 11 0-16,-4 8 1 0,-1 14-1 15,-4 13 0-15,-8-1 0 16,0 7 0-16,-4 5-4 16,-1 3 1-16,1-7-7 15,-1 0 0-15</inkml:trace>
  <inkml:trace contextRef="#ctx0" brushRef="#br0" timeOffset="1183.0479">12524 8782 29 0,'-21'49'14'0,"8"-11"-14"0,9-27 18 0,0 12-18 15,0-1 1-15,4 1-1 0,0 0 1 16,0 3-1-16,8-7 0 16,1 0 0-16,8-4 1 15,0-3-2-15,0-9 1 16,4 1 0-16,9-8 1 16,4-7-1-16,4-8 1 0,1-7 0 15,-5-1 0-15,-5 1 1 16,-3 3 0-16,-5-11 0 15,-8 4 1-15,-4-4 0 16,-14 3 0-16,-7 5 1 31,-14 3 0-31,-8 8-1 16,-4 8 1-16,-9 7-3 16,-9 7 0-16,5-3-6 0,4 11 1 15,9-4-9-15,4 5 0 16</inkml:trace>
  <inkml:trace contextRef="#ctx0" brushRef="#br0" timeOffset="1818.0355">13521 8460 36 0,'-17'11'18'0,"8"-11"-23"0,5 0 28 15,-4 8-24-15,-5 3 0 16,-4 5 0-16,4-1 1 16,-4 11 0-16,0-7 0 0,0 4 0 15,-4 3 0-15,-1 5 0 16,1-1 0-16,0 0 0 16,-5 4 0-16,5-4 1 31,0 1 0-31,4-1 1 15,8-4 0-15,9 5 0 16,4-9 1-16,9 1 0 16,4-4 0-16,9 0-1 0,8-4 0 15,4 0-1-15,0 0 0 0,1-3 0 16,-5-5 1-16,0 8-1 16,-9 0 1-16,-3 4-1 15,-5 0 0-15,0 4 0 16,-9 0 1-16,-8 3-1 15,-4-3 1-15,-9 0 0 16,-4 3 0-16,-13 1-1 16,-8-5 1-16,-4-3-1 0,-5 0 1 31,-4-4-3-31,-1-3 0 0,10-9-4 0,-1-10 1 16,9-8-6-16,13 0 1 15,17-12-6-15,4-7 0 0</inkml:trace>
  <inkml:trace contextRef="#ctx0" brushRef="#br0" timeOffset="2296.3611">14483 8646 26 0,'-8'0'13'0,"8"0"-12"0,0 0 18 15,-4-4-16-15,-5 4 0 16,-4 4 3-16,-4-4 1 16,-4 3-8-16,-5-3 0 0,1 0 5 15,-5 4 1-15,-4 4-3 16,-4 3 1-16,-13 8-2 0,-5 4 1 31,5 7-2-31,0 0 0 16,0 4 0-16,8 0 0 0,9-3 0 15,13 6 0-15,8-6-1 16,13-5 0-16,9 1 0 16,12-1 0-16,13 4-1 15,9-3 1-15,4-1 0 16,-1 1 0-16,-3-1 0 15,-5 1 1-15,1-1 1 0,-5 1 0 16,-13-5 1-16,-8 1 0 0,-13-4-1 16,-9 4 1-16,-12-4-2 15,-22-4 0-15,-4-4-6 16,-4-11 0-16,5 0-6 16,-10-11 1-16</inkml:trace>
  <inkml:trace contextRef="#ctx0" brushRef="#br0" timeOffset="2734.4013">14943 8717 38 0,'-21'23'19'0,"-13"34"-26"0,25-46 32 16,-3 8-24-16,-1 8 0 0,0 7 0 15,0 0 0-15,5-4-2 16,4-4 1-16,4-3 0 15,4 0 0-15,4 0 0 16,9-5 1-16,-4-2-1 16,4-5 1-16,0-11 1 15,0-4 0-15,0-7 2 16,-4-4 0-16,0-8 0 0,-5-3 0 16,-3-1-1-16,-5-11 0 15,-9-3-3-15,-4-5 0 0,-4 8-4 16,0 8 0-16,0 4-8 15,4 7 1-15,-4 4-3 16,5 3 1-16</inkml:trace>
  <inkml:trace contextRef="#ctx0" brushRef="#br0" timeOffset="3135.6712">15493 8801 35 0,'12'34'17'0,"5"4"-24"0,-17-20 31 15,5 5-24-15,-5 7 0 16,4-3-2-16,0 7 1 0,5 4 1 15,-1-4 1-15,1 0-2 0,4-4 0 16,4-3 0-16,-5-5 1 16,5-7 1-16,0-3 0 0,0-8 0 15,1-4 0-15,-1-12 1 32,0-3 1-32,4-11-1 15,-4-5 1-15,-4-10-1 16,-5-5 1-16,1-10-1 15,-1-13 1-15,-3-2-3 16,3 6 1-16,1 1-2 0,-1 3 1 16,1 12-4-16,-1 8 0 15,1 7-8-15,-1 7 1 16</inkml:trace>
  <inkml:trace contextRef="#ctx0" brushRef="#br0" timeOffset="3583.1059">16055 8910 30 0,'34'23'15'0,"17"-15"-13"0,-38-8 21 0,4-4-21 15,0-4 0-15,0 1 0 16,0-5 1-16,0 1-5 16,0 0 0-16,-4-16 2 15,-5 4 0-15,1-3-2 16,-9 0 0-16,0-5 1 0,-4 1 0 16,-5 7 1-16,-4 4 1 15,-4 8 1-15,0 0 1 16,-4 11 0-16,0 11 0 15,-1 8 0-15,1 11 0 0,8 4 1 16,0 4 0-16,5 11 0 31,4 0 1-31,4 8-1 16,4 0 0-16,0 0-2 16,5-4 0-16,-1-4-6 15,5-4 0-15,0-7-9 0,4-8 1 16,4-18-3-16,9-20 0 15</inkml:trace>
  <inkml:trace contextRef="#ctx0" brushRef="#br0" timeOffset="3901.9477">16809 8838 38 0,'4'35'19'0,"9"44"-27"16,-13-60 35-16,-5 0-26 16,1 0 1-16,0 0 1 15,-5-4 0-15,1-4-4 0,-1-7 1 16,1-4 1-16,-1-11 1 16,1-16-1-1,3-11 0-15,10-7-1 16,8-16 1-16,4 5 1 15,4 6 1-15,9 5 2 0,12 15 1 16,9 7 0-16,13 12 0 16,0 14-2-16,-4 9 1 15,-5 7-11-15,-4 15 0 16,0-8-11-16,-17-14 1 0</inkml:trace>
  <inkml:trace contextRef="#ctx0" brushRef="#br0" timeOffset="119039.1006">1043 13598 21 0,'-21'15'10'0,"-4"12"-10"0,16-20 11 16,5 5-12-16,-9 3 1 16,0 0 0-16,5 0 0 0,-5-4 1 15,4 1 1-15,5-5 3 16,4 1 0-16,-13-4 2 15,13-4 0-15,0 0 1 16,0 0 0-16,0 0-1 16,13 0 1-16,-9 0-3 15,5 0 0-15,4 0-2 16,-5 3 1-16,-4-3-3 0,9 0 1 16,9 0-1-16,-10-3 0 15,10-1 0-15,3-4 0 16,1 1 0-1,-5-5 0-15,5 5 0 16,-1-4 1-16,-4 3-1 16,5 0 1-16,-9 5-1 15,0 3 0-15,0 0-1 16,4 0 1-16,-8 3-1 16,8 1 1-16,5 4-1 0,-1 3 0 15,-3-3 0-15,3 7 0 16,-8-4 0-16,0 0 1 15,0 5-1-15,-4 3 1 16,-4-1 0-16,-5 5 0 16,-8 7 0-16,4-3 0 15,-26 22 0 1,-8-11 1-16,9 0-1 16,-10 0 0-16,1-4-1 15,-4-8 1-15,0-3-2 16,-9 0 1-16,9-8 0 0,8-4 0 15,4-3-2-15,9-1 1 16,-4 1-1-16,8-5 1 31,13 1 0-31,0 0 0 16,4-4-1-16,5 0 1 16,12 4 0-16,-8 0 1 0,13-1-1 15,-1 1 1-15,9 0-1 16,-17 0 1-16,13 3-1 15,-4 1 1-15,-1 7-1 16,-4 8 1-16,5-1 0 16,-1 5 0-16,-3-4-1 0,-5 3 1 15,4 4 0-15,-12 4 0 16,3-3-1-16,-12 3 1 16,-8 0 0-16,-1-4 0 15,-3-3 0-15,-5-1 1 16,-9 1 0-16,-8-9 1 15,-4-6 0-15,-18 3 1 0,5-4-1 16,-4 1 1-16,4-5-4 16,0-3 1-16,8 0-5 15,5 0 0-15,12-4-9 16,1-4 0-16,25-4-5 16,0-11 1-16</inkml:trace>
  <inkml:trace contextRef="#ctx0" brushRef="#br0" timeOffset="119523.2037">1984 13784 38 0,'-4'-4'19'0,"4"-4"-22"0,0 8 32 0,0-4-25 15,0 4 0-15,0 0 2 16,-8 4 1-16,8-4-9 16,0 12 1-16,-5 6 5 15,1 9 1-15,0 11-3 16,4 11 1-16,-9 15-1 16,5-3 0-16,-4 11 0 15,3 0 0 1,-3 7 0-16,4 8 0 15,-5-7 0-15,5-9 1 16,4-10-2-16,0-1 1 16,-9-3-7-16,9-15 1 15,9-19-7-15,4-20 1 0,-1-10-7 16,14-35 0-16</inkml:trace>
  <inkml:trace contextRef="#ctx0" brushRef="#br0" timeOffset="120053.723">2372 13806 50 0,'17'-4'25'0,"-4"-14"-31"16,-9 14 45-16,5 0-36 15,3 0 0-15,-3 0 0 0,8 4 1 16,4 0-6-16,9 0 1 16,0 0 2-16,0 0 0 15,12 0-3-15,-8 4 1 16,9-4 0-16,12 0 1 0,-16 4 0 15,7 0 0-15,-11 3 1 16,3 5 0-16,-4-1 1 16,-9 0 1-16,-3 4-1 15,-5 4 1-15,-9 4-1 16,-8 0 1-16,-8 7-1 16,-5 4 0-16,-8 8-1 15,-5 3 1-15,-4 4-1 16,-4 8 1-16,0 4-1 15,-4 11 1-15,4 7-1 16,-13 8 1-16,0 0-1 16,0 4 1-16,0 0-1 15,5-4 1-15,-1-4-3 16,5-7 1-16,0-12-8 0,4-11 1 16,-1-15-13-16,6-12 0 15</inkml:trace>
  <inkml:trace contextRef="#ctx0" brushRef="#br0" timeOffset="126136.4019">9905 13784 23 0,'-8'3'11'0,"4"-14"-10"0,4 11 12 0,-5-4-13 16,1 4 1-16,0 0 1 15,0 0 1-15,-5 0-3 16,5 0 0-16,0 0 3 16,4 0 0-16,-5 0 0 15,1 0 0-15,0 0-1 32,4 0 0-32,0 0 0 15,0 0 0-15,8 0 0 0,5 4 0 16,0-4-1-16,-5 0 1 0,9 0-1 15,0 4 1-15,9-4-1 16,0 0 1-16,8 0-2 16,-5 0 1-16,6-4-1 15,-1 4 1-15,0-4-1 16,0 0 1-16,-4 1-1 16,-5-5 0-16,5 0 0 15,-5 1 1-15,-3 3-1 16,-5 0 0-16,-4 1 1 0,-1 3 0 15,-3-4 0-15,-9 4 0 16,0 0-1-16,-4 4 1 16,-1-1-1-16,-3 1 1 15,-1 0 0-15,1 0 0 0,-1 3 0 16,-4 1 0-16,1-4 0 16,-5 3 0-16,-5 1 0 15,1-1 0-15,-4 8-1 16,-1 1 1-16,0 6-1 15,1-3 1-15,4 0-1 16,-1 0 0-16,5 0 0 31,4 4 0-31,1-1 0 16,3-7 0-16,5 1 0 0,0 3 0 16,4-1 0-16,0-2 1 15,4-1-1-15,0 4 1 0,5-4-1 16,-1-4 1-16,5 0-1 15,0 5 0-15,4-1 0 16,0 4 0-16,0-8 0 0,0-3 0 31,4 3 0-31,-4-4 0 16,0 5-1-16,0-1 1 16,-4 1-1-16,0 3 1 0,0 0-1 15,-1 4 1-15,1-4-2 16,-4 0 1-16,-1 0 1 15,1 0 0-15,-1 0-1 16,-3 1 1-16,-1-1 0 16,0-4 0-16,-4 0 0 15,-4 1 1-15,0 7-1 0,-1-8 0 16,-3 4 0-16,3-4 0 16,-3 1 0-16,-1-5 0 15,1 1 0-15,-1 0 1 0,1-1-2 16,-1 1 0-16,-3-1 0 15,-1-3 1-15,0 0-1 16,0 0 1-16,0-1 0 16,1 1 0-16,-1-4 0 15,0 0 0-15,0 0 0 16,-4-4 0-16,5 1 0 31,-1-5 0-31,0 8-1 16,0-11 0-16,0-1 1 0,1 1 0 0,3 0 0 15,-4-1 0-15,5 1 0 16,-1 3 0-16,-3 1 0 16,3-1 0-16,1 1 0 15,-1 3 0-15,1 0 0 16,-1 0 1-16,5 4 0 16,-5 0 0-16,-4 4 0 15,5 0 1-15,-1 0-1 0,-3-1 1 16,-1 5-2-16,4-4 1 15,-3 7-3-15,3-3 1 16,5-1-6-16,0-7 1 16,4 8-8-16,4-16 0 15</inkml:trace>
  <inkml:trace contextRef="#ctx0" brushRef="#br0" timeOffset="127444.7329">10604 13859 10 0,'-9'12'5'0,"9"-16"1"0,0 4-6 16,0 0 2-16,0 0 1 16,0 0 1-16,0 0 1 15,0 0-7-15,0 0 1 16,9 0 4-16,-9 0 0 0,4 4-1 16,-4-1 1-16,0 5-1 15,0-1 0-15,0 1 0 16,0 3 1-16,-4 5 0 15,-5-1 0-15,5 4-1 16,-4-1 1-16,-1 9-1 16,1-1 1-16,-1 1-1 15,5 7 0 1,-5-4 0-16,1 4 0 0,-1 0-1 16,5 4 1-16,0 0-1 15,4 0 0-15,0 0-1 16,4-8 0-16,-4 0 0 15,0 4 1-15,0-7-1 16,8-8 0 0,5-8 1-16,-4-11 1 15,-1-8-1-15,1 1 0 16,-1-8 0-16,1-4 0 16,-1-4-1-16,5-3 1 15,-9-5-1-15,1 5 1 16,-1 3 0-16,0-3 0 0,0-8 0 15,-4 3 0-15,0 1-1 32,0 0 1-32,0 0 0 15,-4-1 1-15,0 5-1 16,-9 3 0-16,-4 4-2 16,0 4 0-16,0 8-3 15,-4 3 1-15,-1 4-8 0,5 4 0 16,5-1-2-16,-1-6 1 15</inkml:trace>
  <inkml:trace contextRef="#ctx0" brushRef="#br0" timeOffset="128062.9653">11123 13897 34 0,'-12'27'17'0,"-5"-12"-24"16,12-8 31-16,-3 5-24 15,-5 3 1-15,0 7 0 16,-4 5 1-16,4-1-3 16,1 8 1-16,3-7 0 15,1 3 0-15,-1 4-1 16,5 0 1-16,0 0-1 31,4 0 1-31,0 4 0 16,4-11 0-16,4-1 0 0,5-3 1 15,4-8 0-15,0-7 0 16,0-5 0-16,0-3 0 16,0-3 0-16,5-9 0 0,-1-3-1 15,0-8 0-15,-4-3 0 16,0 3 1-16,-4-15-1 15,4 1 1-15,-4-5-1 16,-5-3 1-16,-3 10 0 16,-5 1 1-16,-9-3 0 15,-4 6 0-15,-8 5-1 16,0 3 0-16,-9 8 0 0,0 4 0 16,0 3-4-16,1 4 1 15,3 4-9-15,9-3 0 16</inkml:trace>
  <inkml:trace contextRef="#ctx0" brushRef="#br0" timeOffset="203302.8757">5711 15479 10 0,'0'3'5'0,"-5"-6"2"0,5 3 6 0,0-8-12 31,0 4 1-31,-4 0 2 16,0 1 0-16,4-5-5 15,0 4 1-15,0 0 2 16,0 4 1-16,0 0-1 15,0 0 0-15,0 0-2 0,0-7 1 16,4-1-1-16,5 5 1 16,-1-1 0-16,5 0 0 15,0-4-1-15,8 5 1 0,5-5 0 16,-14-3 0-16,5 3 0 16,5 4 1-16,-1-3-1 15,-8 7 1-15,4-4 0 16,-4 8 0-16,-1 0-1 15,1 3 0-15,0-3-1 16,-5 4 0-16,1 3 0 16,0 0 0-1,-1 1 0-15,1 3 0 16,-1 4 0-16,-4-8 1 0,1 4 0 16,-5 0 1-16,0 0 0 15,0-3 0-15,-5 3-1 16,1 0 1-16,4 0-1 15,-13 0 0-15,5 0 0 16,-1 4 0-16,-4 0-1 16,-4-4 1-16,-4 0-1 0,0-3 0 15,4-1 0-15,4-3 1 16,0-1-1-16,5-3 1 16,3 0-1-16,1-4 0 0,0 0 1 15,8 7 0-15,5-7-1 16,-1 0 0-16,5 0 0 15,4 0 0-15,-4 4-1 16,4 0 1-16,0 4 0 16,0-1 0-16,0 5-1 31,4-5 1-31,1 1 0 16,-1 3 0-16,-4 8 0 0,0 4 0 15,0-1 0-15,0-3 0 16,-4 8 0-16,-5-1 0 15,1-3 0-15,-5 3 0 16,0 1 0-16,-4 3 0 16,-4-3 0-16,0 7 0 0,-5-4 0 15,-3-4 0-15,-6-7 0 16,1 0 0-16,-4 0 0 16,0 0 0-16,4-4 0 0,-9 0 1 15,-4-7-1-15,1 0 1 16,-5-8 0-16,-5-4 0 15,-3-4 1-15,-1 1 0 0,-8-5 0 16,0 1 1-16,-9-4-1 31,1 3 0-31,8 5-1 16,-1 3 0-16,6 4-7 16,3 8 1-16,5 3-9 15,12 0 0-15</inkml:trace>
  <inkml:trace contextRef="#ctx0" brushRef="#br0" timeOffset="204249.713">6558 15755 9 0,'21'-8'4'0,"-3"-3"7"15,-14 7-9-15,0-4 2 16,0-3 1-16,1 7 1 0,-1 1 1 16,0-5-8-16,0 0 0 15,-4 1 5-15,0-1 0 16,0 1-2-16,0-1 1 15,-4-3-1-15,0-1 0 0,0 1-1 32,-5 0 1-32,1-1 0 15,-5 5 1-15,-4-1 0 16,0 1 0-16,0 7-1 16,-5 3 0-16,5 5-1 15,5 7 1-15,-1 4-2 16,0 4 1-16,4 3-1 0,5 1 0 15,4-1 0-15,9 1 1 16,-1-1-1-16,5-7 1 16,-4 0-1-16,3-8 1 15,1-7-1-15,0-4 0 16,-5-7 0-16,-3-9 0 0,-1-2-1 16,-8-9 0-16,-1 1 1 15,-3-1 1-15,4 8-1 16,-1 4 1-16,1 7-1 15,-4 12 0-15,-1 8-4 0,1 7 0 16,8 11-8-16,0-11 1 16</inkml:trace>
  <inkml:trace contextRef="#ctx0" brushRef="#br0" timeOffset="206788.0845">7137 15323 8 0,'-4'0'4'0,"-9"12"3"0,13-8-7 15,0-8 2-15,-4 8 0 0,4-4 0 32,-4 3 0-32,4 1-2 15,0 0 1-15,0-4 2 16,0 0 1-16,0 0-1 16,8 4 0-16,-8-8 0 15,0 8 0-15,0-4-1 16,0 0 1-16,0 0 0 15,5 0 0-15,-5 0 0 0,0 0 0 16,0-8 1-16,4 12 0 16,-4-4-1-16,0 4 0 15,0-4 0-15,8 0 0 0,-8 0-1 16,5 0 0-16,-1 3 0 16,-4-3 0-16,0 12-2 15,0-8 1-15,0-1 0 16,0 5 0-16,4-4-1 15,-4 7 1-15,4-3-1 16,-4 3 1-16,5 0-1 16,-5 8 1-16,4 0-1 15,-4 0 0 1,4 0 0-16,0 0 0 16,1 4 0-16,-1-1 0 0,-4 5 0 15,4 3 0-15,0 0 0 16,5-3 0-16,-5 7 0 15,0 4 1-15,1-4-1 16,3 0 0-16,-3 4 0 16,-5 0 1-16,0-4 0 15,0 0 1-15,0 0-1 0,0-4 1 16,0 0 0-16,0-3 0 16,0-5-1-16,0-3 0 15,-5-4 0-15,5-3 0 16,-4-1-1-16,4 0 0 15,0-7-1-15,0 0 0 0,-4 0-1 16,4 0 0-16,0-4-2 31,-5 0 1-31,1 0-5 16,0 0 0-16,0 3-6 16,-1-18 1-16</inkml:trace>
  <inkml:trace contextRef="#ctx0" brushRef="#br0" timeOffset="207972.0602">7380 15289 24 0,'4'-7'12'0,"9"-12"-15"15,-9 11 15-15,5-7-10 16,-1-4 1-16,5 0 3 31,4 4 1-15,17-11-7-1,-4-1 0-15,0 5 5 16,-5 3 0-16,5 3-2 0,-4 9 0 0,-1 7-2 16,1 7 1-16,-1 1-2 15,-3 11 1-15,3 4-1 16,-3-1 1-16,-10 5 0 16,1-1 0-16,-9 5 0 15,-4-5 1-15,-4 4-1 0,-9-7 0 16,-4 4 0-16,0-1 1 31,-4-3-2-31,4-1 1 16,0-10 0-16,0-1 1 0,0-7-1 15,4 0 1-15,0-1-1 16,5-3 0-16,4-3-1 16,-1-1 0-16,5-4 0 15,0 8 0-15,0 0 0 16,9 0 0-16,8 0-1 15,0 4 0-15,4 0 1 0,5 0 0 16,8 3-1-16,4 5 0 16,0 3-1-16,1 4 1 15,-1 0 1-15,0-4 0 16,-3 0 1-16,-6 4 1 16,-3 0-1-16,-9 3 1 0,-4 1-3 31,-9 0 1-31,-8-1-5 15,-5-3 1-15,-4 0-9 16,-4 0 1-16</inkml:trace>
  <inkml:trace contextRef="#ctx0" brushRef="#br0" timeOffset="208536.7457">8815 15573 37 0,'0'4'18'0,"0"0"-29"16,-4-8 27-16,0 8-14 15,-5 7 0-15,1 4 2 16,-5 8 1-16,4 3-7 16,1 5 1-16,-1 10 4 15,1 5 0 1,4 7 0-16,-5 0 0 15,5 3-1-15,-5 9 0 16,5-12 0-16,0 3 1 16,0-6-3-16,-1-9 1 15,1-3-4-15,-5-8 1 16,5-7-4-16,0-8 0 0,-5-7-6 16,1-12 1-16</inkml:trace>
  <inkml:trace contextRef="#ctx0" brushRef="#br0" timeOffset="208773.6492">8458 15914 38 0,'4'-8'19'0,"38"-7"-27"0,-29 7 34 16,8-3-23-16,1 0 1 15,8-1 0-15,4 5 1 16,8-5-7-16,1 5 0 0,4 3 3 16,-1 0 0-16,-11 0-5 15,-6 4 0-15,-3 0-8 16,-1 12 1-16</inkml:trace>
  <inkml:trace contextRef="#ctx0" brushRef="#br0" timeOffset="209105.8593">9365 15460 35 0,'0'0'17'0,"4"49"-19"0,-4-38 27 16,0 1-22-16,0 10 0 16,-4 12 1-16,-1 8 0 15,1 11-6-15,0 15 1 16,-5-4 3-16,1 4 1 0,-1 0-7 15,1-7 0-15,-1-12-7 16,1 0 0-16</inkml:trace>
  <inkml:trace contextRef="#ctx0" brushRef="#br0" timeOffset="209682.7031">9731 15800 27 0,'-4'-4'13'0,"4"-11"-13"0,0 8 15 16,-5-1-7-16,5 1 0 16,0-5 1-16,0-7 1 15,0-7-14-15,0-1 0 16,0-3 8-16,5-4 1 15,-5-8-6-15,4-3 0 0,4 7-1 16,1-4 1-16,8 8-1 16,4 0 0-16,0 0 0 15,5 4 1-15,0 11 0 16,-1 8 0-16,1 7 0 16,-1 4 0-16,1 4 0 15,-1 7 0-15,5-7 0 31,-9 7 1-31,1 4 1 16,-5 4 0-16,-4 8 0 16,-5 3 1-16,1 0 0 15,-9 1 0-15,0 3 0 16,-5 4 0-16,1 3-1 0,0 5 1 16,-5-5-1-16,1 1 0 15,4 11 0-15,-1-4 1 16,1 0 0-16,0-3 0 0,-1-1 0 15,1 0 1-15,0 1-1 16,0-5 1-16,-1-3-1 16,1-4 1-16,0-4-1 15,0-3 0-15,-1-4-3 16,-3-4 0-16,-1-8-7 16,-3-7 1-16,3-8-8 0,-4-15 1 15</inkml:trace>
  <inkml:trace contextRef="#ctx0" brushRef="#br0" timeOffset="211156.6703">11473 15853 18 0,'-9'4'9'0,"9"-4"1"0,-4 4 3 0,0-4-11 16,-1 0 0-16,1-4 2 15,0 4 1-15,0 0-6 16,-1-4 1-16,5 8 3 15,-4-4 0-15,4 0-1 16,0 0 0 0,0 0-1-16,-4 0 1 15,-1 0 0-15,1 0 0 0,0 4 0 16,0-1 0-16,-1-3 0 16,1 0 0-16,0 4 0 15,-5 0 0-15,1-4 1 16,-1 8 0-16,1-1-1 15,-5-3 1-15,0 7-1 16,1 1 1-16,-1-1-2 0,-4 4 1 16,-9 4-2-16,1 4 0 15,-5-1 0-15,-4-3 0 0,4 4 0 16,4 0 0-16,5-1 0 16,4-3 0-16,0-7 1 31,4-1 0-31,5 0 0 15,-1-3 0-15,5-4 0 16,4-4 0-16,0 0 0 16,8 0 0-16,5-4-1 15,4 0 0-15,5-3 0 0,-1-1 0 16,9 1-1-16,-1-5 1 16,10 1-1-16,-5-1 1 15,4 5 0-15,5-4 0 0,-1 7 0 16,-3 4 0-16,-5 0 0 15,0 0 0-15,-9 0-1 16,-3 0 0-16,-5 4-3 16,-5-4 0-16,-7 3-4 15,-10-3 0-15,-7 0-6 16,-14 12 0 0</inkml:trace>
  <inkml:trace contextRef="#ctx0" brushRef="#br0" timeOffset="211772.7579">10761 16447 23 0,'0'0'11'0,"9"-15"-8"0,-9 15 12 16,4-8-13-16,0 5 0 16,1-1 2-16,3 0 1 0,1 0-6 15,-1 4 1-15,1-3 4 16,-1 3 0-16,1-4-1 16,4 0 1-16,-1 0-2 15,1 0 1-15,0 1-1 16,0 3 1-16,-1-4-2 15,1 0 1-15,0 0 0 0,0 0 0 16,4 4 0-16,4-3 0 16,5-1-1-16,8 0 0 15,4 4-1-15,0-4 1 0,1 1-2 16,-1 3 1-16,0 0 0 16,-4 3 0-16,1 1 1 15,-1 0 0-15,-5 0 1 31,-3 3 1-31,-5 1-1 16,-4-1 0-16,-4 1-3 16,-4 0 0-16,-9-5-6 0,-5-3 1 15,1 0-9-15,-4-11 1 16</inkml:trace>
  <inkml:trace contextRef="#ctx0" brushRef="#br0" timeOffset="213693.1146">12307 15728 22 0,'9'-11'11'0,"-1"0"-10"0,-8 11 9 16,5-4-8-16,-5-4 1 16,4-7 1 15,4 0 1-31,1 0-5 16,4 0 0-16,-1 0 4 15,1 3 1-15,0-3-2 16,8-4 0-16,-4 0-1 15,0-3 1-15,0-5-2 16,0 4 1-16,5 1-1 0,-1 6 0 16,0 1 0-16,1 4 1 15,-1 0-1-15,-4 3 0 16,0 8 0-16,-4 11 0 16,4 1-1-16,-4 10 1 0,-1 5-1 15,-3-1 1-15,-1 12-1 16,1 4 1-16,-5 3 0 15,-4-3 0-15,-4 7 1 16,-5 0 0-16,1 4-1 16,-5-4 1-16,0-3-1 15,-4-1 1-15,-4-3-2 16,0-4 1 0,-5-4-2-16,-4 0 1 15,5-11-1-15,-9-1 1 16,-5-10-2-16,5 3 1 15,-4-4-1-15,8-15 0 0,0-7 0 16,5-4 0-16,-1-4 1 16,9 0 0-16,4 0 2 15,5-4 1-15,4 4 0 16,4 8 1-16,4 4 0 16,4-1 0-16,5 8 0 15,4 4 0-15,4 11-2 0,5 8 0 16,0 11-1-16,3 0 1 15,1 3 0-15,9 9 1 16,-14 3-1-16,1-4 1 0,-1 1 0 31,-4-4 0-31,-3 3-3 16,-1-7 0-16,-5-4-7 16,-3-12 1-16,-1-6-9 15,-3-13 1 1</inkml:trace>
  <inkml:trace contextRef="#ctx0" brushRef="#br0" timeOffset="214194.3819">13048 15789 37 0,'5'-4'18'0,"-27"0"-17"16,14 4 24-16,-5 4-23 15,4 0 1-15,-3 7 0 16,-1 8 1-16,-4 11-6 16,0 4 1-16,4 8 3 15,0 7 1-15,5 0-2 16,3-3 1-16,5 7 0 15,5-8 0-15,3 1 0 16,1-5 0-16,4-3 0 16,-1-8 0-16,5-7-1 0,5-4 0 15,3-8 0-15,14-3 0 16,-5-8-1-16,0-8 1 16,0-7-1-16,0-8 0 15,-4 1-1-15,-1-9 1 0,-7-10-1 16,-5-5 1-16,-4 1 0 15,-5-8 0-15,-4-7 0 16,-8 7 0-16,-9-4 0 16,-21 0 1-16,-8 8 1 31,-10 3 1-31,6 12-2 0,-5 8 1 16,-5 18-3-16,1 12 0 15,-1 11-7-15,5 4 1 16,9-7-9-16,12 14 0 15</inkml:trace>
  <inkml:trace contextRef="#ctx0" brushRef="#br0" timeOffset="214856.3437">14028 15936 26 0,'0'0'13'0,"-5"4"-8"0,1-4 12 0,0 0-12 16,0-4 0-16,-1 8 1 15,1-4 1-15,-4 0-9 16,3 4 0-16,1-4 6 16,0-4 0-16,0 0-2 15,4 1 1-15,0 3-1 16,0-8 0-16,0 0 0 15,0 1 1-15,4-4-1 0,0-8 1 16,0 3-2-16,-4 1 1 16,0 4-2-16,0 3 1 15,-4-3-1-15,0 3 1 32,-5 1-1-32,1 7 0 0,-1 4 0 15,1-1 1-15,-1 13-1 16,1 6 1-16,-1 9 0 15,9-5 0-15,0 4 0 16,5 1 0-16,-1-5 1 16,4-7 0-16,1-4-1 15,4-7 1-15,-1-4-1 0,-3-8 1 16,-1-8-1-16,-8-7 1 16,-8 1-2-16,-5-9 1 0,0 12-2 15,-4-4 0-15,-4 11-4 16,-5 5 1-16,1 6-7 15,-1 5 0-15,-3 0-5 16,16 3 0-16</inkml:trace>
  <inkml:trace contextRef="#ctx0" brushRef="#br0" timeOffset="215522.2069">14632 15274 30 0,'0'-11'15'0,"5"7"-19"0,-5-3 21 16,0-1-14-16,-5 8 0 0,1 4 3 15,0-4 0-15,0 0-7 16,-1 0 0-16,1 7 5 16,0 1 1-16,0-4-1 15,4 7 1-15,0 0-2 16,0 1 1-16,-5-1-1 15,5 0 1-15,0 5-1 0,0 2 0 16,0 9-1-16,0 3 1 16,0 0-1-16,5 8 1 31,-1 12-1-31,0 6 0 16,5 16 0-16,3 15 1 0,1 12 0 15,4 3 0-15,-4 11 0 16,0 1 1-16,-5-5-2 15,1-6 1-15,-9-5-3 16,0-11 1-16,-4-15-8 16,-5-15 0-16,-4-16-11 15,-8-10 0-15,0-28-1 16,-1-25 0-16</inkml:trace>
  <inkml:trace contextRef="#ctx0" brushRef="#br0" timeOffset="224085.1652">14867 15365 22 0,'8'-8'11'0,"1"16"-11"0,-9-8 12 0,0 0-8 31,4 0 1-31,0 0 4 0,5 0 0 0,-1 0-11 31,1 4 1-31,4-4 7 16,4-4 0-16,0-7-2 15,0 3 0-15,4-3-2 0,0-1 0 16,5 5 0-16,4-12 0 16,-1 4 0-16,1 0 1 0,0 0-1 15,0 3 1-15,0 5 0 16,-1-1 0-16,1 12-1 15,-4 0 0-15,4 7-1 16,-5 0 0-16,1 4 0 16,-5 4 0-16,0-4 0 15,1 4 0-15,-10-3 0 16,1 2 0-16,-4 5 0 16,-5 0 1-1,-4 0-1-15,-4-5 0 16,-1 5-1-16,-3-4 0 0,-1-4 0 15,-3 0 1-15,-1 1-1 16,-8-1 1-16,4 4-1 16,-1-1 0-16,6 1 0 15,-1 0 1-15,0 0-1 16,5-4 1-16,3 0 0 16,1-3 0-16,4-1 0 0,0 1 1 15,4-5 0-15,1 4 0 16,3-3-1-16,5-4 1 15,8 0-1-15,5-4 0 0,12-4-1 16,0 0 0-16,14-4 0 16,11-3 0-16,1 4-1 15,-4-1 1-15,0 4 0 32,-1 0 0-32,-4 4 0 15,-3 4 0-15,-10 0-2 16,-8 4 0-16,0-1-5 15,-8 4 1-15,-5-3-12 16,-4-12 0-16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04T22:19:25.8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13947 4242 29 0,'0'-4'14'0,"4"-4"-13"15,-4 8 14-15,4-4-15 16,5 1 1-16,-1-1 1 15,1 4 0-15,-1 4-2 16,5-1 1-16,-4 9 1 0,-1 7 1 16,1 0-1-16,-1 15 0 15,1 11 0-15,-1 4 1 16,1 0-1-16,-1 8 1 16,1 4 0-16,-1-5 0 15,-3-10 0-15,-1-1 0 16,-4-3-1-16,0-4 0 15,-4-4-1-15,-1-4 1 16,1-7 0-16,-4-4 1 0,3-4-1 16,-3 0 0-16,-1-11 0 15,1-8 0-15,-1-11 0 16,1-4 1-16,-1 7-2 16,5-14 0-16,0 0 0 15,-1-12 1-15,5 0-2 16,5-8 1-16,3 1-2 15,5-12 1-15,4 1-1 16,4 10 1-16,5 1-1 16,-1-1 0-16,1 8 0 15,0 1 1-15,-1 6-1 16,-4 9 1-16,18 3-1 16,-5 4 1-16,4 7 0 15,5 8 0-15,-5 4-1 16,0 11 1-16,-4 4-1 15,0 4 1-15,1 11 0 16,3 0 0-16,-4 7 0 16,4 1 1-16,-8 0 0 0,0 7 0 15,0 11 1-15,-5-14 0 16,-3 7 0-16,-5 3 0 16,-5 1-1-16,1-4 1 15,-9 8-1-15,-4-8 0 16,-4 0-2-16,4-16 1 15,-8-6-4-15,3-9 1 16,-3-10-8-16,4-5 0 16,-1-33-6-16,5-20 1 15</inkml:trace>
  <inkml:trace contextRef="#ctx0" brushRef="#br0" timeOffset="640.6305">15582 3500 44 0,'-4'-8'22'0,"12"-29"-27"0,-8 25 36 16,0-3-30-16,0-4 0 16,5 0 1-16,-1 0 0 15,0 0-3-15,5 0 0 16,3 4 2-16,1 4 0 15,4 0 0-15,5 3 1 16,-1 16-1-16,4-1 0 16,-3 8 0-16,-5 12 1 0,-5 3-1 15,1 0 1-15,-8 8-2 16,-5 4 1-16,-5 3-1 16,-3-3 1-16,-5 3-1 15,-4 4 1-15,-9-3-1 16,-3-1 1-16,-6 1-2 15,1-5 1-15,0 1-1 16,-4-8 1-16,4 0 0 16,4-8 0-16,5-7 0 15,-1-4 0-15,9 1 1 16,9-9 1-16,8-3 1 16,12 4 0-16,18-8 0 15,17-4 0-15,17 0 1 16,17 4 0-16,12 0-2 15,10-4 0-15,-5 12-2 16,-9-4 1-16,5 7-3 0,-22 4 1 16,-12 0-9-16,-9 4 1 15,-17 0-8-15,-17-8 0 16</inkml:trace>
  <inkml:trace contextRef="#ctx0" brushRef="#br0" timeOffset="4082.3841">13960 6860 37 0,'0'3'18'0,"17"-37"-17"0,-17 34 18 15,0 0-18-15,4-7 1 16,4 7 1-16,1-4 1 15,4-3-3-15,-1 7 0 0,6-4 4 16,-1 4 0-16,4 7-1 16,0-3 1-16,5 7-1 15,-1 12 0-15,-3 4-2 16,-1 7 1-16,-4 11-2 16,4 8 1-16,-8 4-1 15,-5 3 0-15,-3-3-1 16,-5 4 1-16,-9-1-1 15,-8-7 1-15,-13 0 0 16,-4-4 0-16,-4-7-1 16,-5-12 1-16,5-7 0 15,4-8 0-15,-4-4-1 16,4-7 0-16,4-8 1 16,8-3 0-16,10-5 1 15,7 1 0-15,10-8 1 16,7 0 0-16,10-3-1 15,8 3 1-15,8-4-1 16,9 8 0-16,4 7-2 0,0 8 1 16,9 4-2-16,3 15 1 15,1-4 0-15,-8-4 0 16,-1 5 0-16,-4-1 0 16,-4 4-3-16,-4 0 1 15,-9-1-5-15,0-6 0 16,-9-5-10-16,1-10 1 15,-5-5-3-15,0-18 1 16</inkml:trace>
  <inkml:trace contextRef="#ctx0" brushRef="#br0" timeOffset="4832.394">15565 6266 44 0,'9'0'22'0,"3"11"-31"16,-3-7 40-16,-5 7-29 15,0 1 0-15,1 3 3 16,-1 0 0-16,-4 15-5 0,0 8 0 16,4 4 4-16,0 7 0 15,1 0-2-15,-1 8 1 16,-4-1-1-16,0 1 1 16,0 4-2-16,-4-5 0 15,-1-10 1-15,1-8 0 16,-4-4 0-16,-1-8 0 15,1-7-1-15,-1-4 0 16,1-7 0-16,-5-8 1 0,0-12-2 16,0-10 1-16,5-5-1 15,3-7 1-15,5-15-1 16,0-4 0-16,5-7-1 16,3-16 1-16,5 8-1 15,0 3 0-15,0 1 0 16,4 4 0-16,4 10 0 15,4 1 0-15,1 8 0 16,8-1 0-16,4 8 0 16,1 4 1-16,-1 7-1 15,5 12 0-15,8 7 0 16,4 8 1-16,0 3-1 16,5 1 1-16,0 7 0 15,8 4 0-15,0 7 0 16,-4 8 0-16,0-3 0 15,0 10 1-15,0 12-1 16,-5 4 1-16,-4 0 0 16,1 3 0-16,-9 1 0 0,-9-4 1 15,-8 7 1-15,-9-4 0 16,-8-7 0-16,-5-3 0 16,-8 2-1-16,-4-2 0 15,-4-9-7-15,-5-3 1 16,0-8-14-16,-4-18 1 15,0-12-2-15,4-15 1 16</inkml:trace>
  <inkml:trace contextRef="#ctx0" brushRef="#br0" timeOffset="9453.4948">14492 10238 40 0,'4'0'20'0,"17"12"-20"16,-16-5 20-16,-1 5-19 16,4 3 0-16,-3 4 3 15,-1 7 1-15,-4 4-4 16,4 12 0-16,1 3 3 16,-1 5 0-16,4 6 0 15,-3 9 0-15,-1-9-2 16,0 9 0-16,0-5-1 15,5-3 0-15,-5-8 0 16,5-7 0-16,-5-4 0 16,0-4 0-16,0 4 0 15,-4-16 0-15,5-7 0 16,-5-3 1-16,0-12-1 16,0-4 1-16,0-15-1 15,0-11 1-15,0-8-1 0,0 0 1 16,4-11-2-16,4-4 1 15,-3-8-1-15,3 1 1 16,5-12-1-16,4 15 0 16,4 1-1-16,5-1 1 15,4 0 0-15,4 4 0 16,0 11-1-16,8-3 1 16,1 3 0-16,4 5 0 15,4-1-1-15,0 11 1 0,0 8-1 16,0 4 1-16,9 11 0 15,-1 4 0-15,5 12 0 16,-4-1 0-16,12 8 0 16,-8 11 1-16,4 4 0 15,-4 4 0-15,-4 15 0 16,-5-4 1-16,-4 8-1 16,-4 4 1-16,-4-1-1 15,-5 8 1-15,-4 4 0 16,-4 0 0-16,-4 0 0 15,-9 0 0-15,-5 0-1 16,-3 0 0-16,-1-12 0 16,-3-7 0-16,-1-4 0 15,-4-3 0-15,-4-12-1 16,-1 0 0-16,1-8-1 16,-4-7 0-16,-1-4-4 15,1-11 0-15,-1-8-9 16,-8 1 0-16,13-16-6 0,4-19 1 15</inkml:trace>
  <inkml:trace contextRef="#ctx0" brushRef="#br0" timeOffset="18388.7297">9680 15293 11 0,'-5'-4'5'0,"-20"8"-5"0,21 0 6 16,4 0-3-16,0-4 0 15,-5 0 3-15,5 7 1 32,-4-3-8-32,4-8 0 15,0 0 4-15,0-3 0 0,0 3-1 16,-4-3 0-16,4 3-2 16,-4 0 1-16,-1 0-1 15,5-3 1-15,0 7-1 16,0 0 1-16,0 0 0 15,5-8 1-15,3 12 0 0,1-4 1 16,3-4 0-16,1 0 1 16,9 4 0-16,-1-11 0 15,0 0-1-15,9 3 0 0,-5-3-2 16,5-1 1-16,-4 9-2 16,-1-9 1-16,1 8-1 15,-1 1 0-15,5 3 0 16,4 7 0-16,9-3 1 31,0 4 0-31,-1-5 0 16,5 1 1-16,4 4-1 0,0-5 0 15,5 5 0-15,-5 3 0 16,0-3 0-16,-4-4 0 16,-1 3 0-16,1-3 1 15,4-4-1-15,-4 4 1 0,-4 0-2 16,-1 3 1-16,1 1 0 15,0-4 0-15,3-1-1 16,1 1 0-16,0 0 0 16,0-4 1-16,0 0-1 15,-5-4 1-15,1 4-1 0,0-4 1 16,-1 8-1-16,-4-4 0 16,1 4 0-16,-1 3 0 0,0 1 0 31,1 3 0-31,-5 1-1 15,0-5 1-15,0-3-1 16,0 4 0-16,-4-5-2 16,-9-3 0-16,-4 8-5 15,-4-8 1-15,-5 4-6 16,-20-16 0-16</inkml:trace>
  <inkml:trace contextRef="#ctx0" brushRef="#br0" timeOffset="19037.5515">15148 13318 38 0,'-22'-11'19'0,"27"11"-25"16,-5 0 32-16,-5 0-23 15,1 0 1-15,4 4 4 16,-8 3 1-16,-1 8-10 0,-4 12 1 16,1 11 5-16,-1 7 1 15,0 16-2-15,0-1 0 16,0 12-2-16,1 11 1 16,7 0-2-16,-3 12 0 0,-1-4 0 15,1 0 1-15,4-8-1 16,-1 8 1-16,-3 11-2 15,-1-11 1-15,1-1-1 16,4-10 1-16,-5-4-1 16,1-12 1-16,-1-7-3 15,1-12 0-15,-1-7-5 16,5-12 1-16,4-14-9 0,4-24 0 16,13-10-2-16,9-24 1 0</inkml:trace>
  <inkml:trace contextRef="#ctx0" brushRef="#br0" timeOffset="19490.0212">15816 14188 45 0,'-38'19'22'0,"-5"-15"-40"16,26 4 44-16,-4-1-26 16,-9 12 1-16,0 8 4 0,-4 14 1 15,0 1-5-15,0 11 0 0,9 4 2 16,3-1 1-16,5 1-2 16,5 4 0-16,7-5-3 0,5-10 0 31,13-12-2-31,4-4 0 15,4-7 0-15,5-4 1 16,4-8 0-16,8-3 1 16,0-16 0-16,5 0 0 0,4-14 0 15,0-8 1-15,-5-5-1 16,-3-10 1-16,-1-8-1 16,-8 0 1-16,0 4-1 15,-9-4 1-15,-13 0-1 16,-8 4 1-16,-8 7 0 15,-9 4 0-15,-13 8 1 0,-13 0 0 16,-3 15-3-16,-1 7 0 16,4 8-8-16,1 11 1 15</inkml:trace>
  <inkml:trace contextRef="#ctx0" brushRef="#br0" timeOffset="20489.7736">17435 13897 56 0,'-30'4'28'0,"-9"-34"-41"0,27 26 53 15,-5 4-40-15,-9 4 1 16,-4 7 0-16,-8 12 1 16,0 7-3-16,-1 8 1 15,-3 7 0-15,3 1 1 16,1 6-2-1,4 5 0-15,4 0-2 16,5 0 1-16,8-4-1 16,8 0 1-16,5-4 0 15,12-4 0-15,14-11-1 16,7-11 1-16,6-8 1 16,3-11 1-16,0-12-1 0,0-3 1 15,5-8 0-15,4 0 0 16,0-4 0-16,-5 1 1 15,-3-1 1-15,-1 4 0 0,0 4 0 16,-4 4 0-16,-4 7 0 16,0 8 1-16,4 3-1 15,-4 8 1-15,0 12-2 16,-5 7 0-16,1 4-2 16,-1 7 1-1,1 4-3-15,-1 8 1 16,1-8 0-16,0 4 0 15,-5 4-1-15,0 0 0 16,5-4 0-16,-5 7 1 16,0 1 0-16,1 3 1 0,-1-11-1 15,-8 4 1-15,-1-4 0 16,-3 7 1-16,-5-7 0 16,-4 0 0-16,0-4 0 15,-4 4 1-15,0-3 0 16,-5-9 0-16,1 1 0 0,-1-8 1 15,1 4-1-15,-5-8 0 16,-4-4 1-16,-9 1 0 16,-8 3 0-16,4-3 0 15,-8-1 0-15,-9 1 0 16,-4-5-1-16,0-3 0 16,-9-4-2-16,1 1 1 15,3-9 0 1,-7-7 0-16,-1-7 1 15,0-5 0-15,-4-7 1 16,8-11 0-16,5-4 1 16,8-11 0-16,4-8 0 0,13-4 0 15,9 4-1-15,8 4 1 16,9 3 0-16,17 5 0 16,12 7 0-16,18 3 0 0,8 9 0 15,4 18 0-15,9 4-2 16,4 15 0-16,1 0-4 15,-6 4 0-15,-7 0-6 16,-5 0 0-16,0 0-10 16,9-8 1-16</inkml:trace>
  <inkml:trace contextRef="#ctx0" brushRef="#br0" timeOffset="21307.2947">19244 13749 55 0,'-4'23'27'0,"4"-11"-36"0,0-12 43 16,0 7-34-16,0 12 0 0,0 4 2 15,0 15 1-15,0 7-3 16,0 19 1-16,0 1 1 16,-4 14 0-16,4-7-1 15,0 26 0-15,0-7-1 16,4-8 0-16,0 4-1 15,1-11 0-15,-1-8 0 0,0-7 1 16,1-8 0-16,-1-12 0 16,0-7 0-16,0-11 1 15,1-8-1-15,-1-11 1 0,0-12 0 32,0-7 1-32,1-19-1 15,-1-11 0-15,4-16 0 16,1-7 1-16,-1 0-1 15,5-4 0-15,0 4-1 16,4 0 0-16,0-8 0 16,4 1 0-16,1 6-1 0,-1 5 1 15,4 11-1-15,1 0 1 16,0 8-1-16,3 3 1 16,5 8 0-16,5 11 0 0,3 16 0 15,9-1 1-15,-8 16-1 16,4 11 0-16,8 11 0 15,5 19 1-15,-1 0 0 16,1 12 0-16,-5 11 0 16,1 7 1-16,-1 5 0 0,-4 3 1 15,0 0-1-15,-12 0 1 16,-9 0-4-16,-9-8 0 16,-8-7-7-16,-13-11 1 15,-17-9-11-15,-13-21 0 16</inkml:trace>
  <inkml:trace contextRef="#ctx0" brushRef="#br0" timeOffset="21937.5602">18423 14873 36 0,'25'-11'18'0,"18"-27"-16"16,-35 34 19-16,9 0-18 15,-4 8 0-15,0-4 2 16,0 8 1-16,4 7-6 0,0-4 0 16,-5 8 4-16,1 4 0 15,-4 7-1-15,-1 4 0 0,-8 0-2 16,-4 0 1-16,0-3-3 16,-5 6 1-16,-4 5 0 15,5-8 0-15,-9 0 0 31,0 0 0-31,0 0 1 16,4-7 1-16,-4-5 0 16,4 1 1-16,9 0 0 15,17-4 1-15,12 0-1 16,22-4 1-16,17-8-1 0,17-3 1 0,0-8-6 16,0 1 0-16,-5-5-13 15,1-11 1-15,0-11-4 16,-18-8 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7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7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fld id="{C142CCA2-2949-4325-A78A-A7C3B63D73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401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47610-A579-4DD1-AA62-8EA40B23FA17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57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38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064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45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730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174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79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45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76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23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54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68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93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20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2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87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115C0-909B-4E1C-9E6E-04B3E91035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2AAE3-B489-4A15-89C7-18993943A3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 &amp; Algorithms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83048-0376-4A94-A445-C2F5CD3FC3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A12F5-03B5-4BEE-BF40-7EC1D15EBE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 &amp; Algorithms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FCB40-9664-45B5-BAA8-170CAD3533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 &amp; Algorithms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D69B1-7287-44D7-BAC9-82A718B312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CE0B5-4587-46C9-88FF-288BD15E32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7DB5F-D2ED-41DB-B30F-B019AB82D7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279E5-AC96-4A1A-8381-1C3686D400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CSE373: Data Structure &amp; Algorithms</a:t>
            </a: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fld id="{3B048AC8-D41E-4C7B-8EE3-A52489AA1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hf hdr="0"/>
  <p:txStyles>
    <p:titleStyle>
      <a:lvl1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customXml" Target="../ink/ink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18" Type="http://schemas.openxmlformats.org/officeDocument/2006/relationships/tags" Target="../tags/tag38.xml"/><Relationship Id="rId3" Type="http://schemas.openxmlformats.org/officeDocument/2006/relationships/tags" Target="../tags/tag23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17" Type="http://schemas.openxmlformats.org/officeDocument/2006/relationships/tags" Target="../tags/tag37.xml"/><Relationship Id="rId2" Type="http://schemas.openxmlformats.org/officeDocument/2006/relationships/tags" Target="../tags/tag22.xml"/><Relationship Id="rId16" Type="http://schemas.openxmlformats.org/officeDocument/2006/relationships/tags" Target="../tags/tag36.xml"/><Relationship Id="rId20" Type="http://schemas.openxmlformats.org/officeDocument/2006/relationships/tags" Target="../tags/tag40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5" Type="http://schemas.openxmlformats.org/officeDocument/2006/relationships/tags" Target="../tags/tag25.xml"/><Relationship Id="rId15" Type="http://schemas.openxmlformats.org/officeDocument/2006/relationships/tags" Target="../tags/tag35.xml"/><Relationship Id="rId10" Type="http://schemas.openxmlformats.org/officeDocument/2006/relationships/tags" Target="../tags/tag30.xml"/><Relationship Id="rId19" Type="http://schemas.openxmlformats.org/officeDocument/2006/relationships/tags" Target="../tags/tag39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tags" Target="../tags/tag34.xml"/><Relationship Id="rId2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tags" Target="../tags/tag53.xml"/><Relationship Id="rId18" Type="http://schemas.openxmlformats.org/officeDocument/2006/relationships/tags" Target="../tags/tag58.xml"/><Relationship Id="rId3" Type="http://schemas.openxmlformats.org/officeDocument/2006/relationships/tags" Target="../tags/tag43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47.xml"/><Relationship Id="rId12" Type="http://schemas.openxmlformats.org/officeDocument/2006/relationships/tags" Target="../tags/tag52.xml"/><Relationship Id="rId17" Type="http://schemas.openxmlformats.org/officeDocument/2006/relationships/tags" Target="../tags/tag57.xml"/><Relationship Id="rId2" Type="http://schemas.openxmlformats.org/officeDocument/2006/relationships/tags" Target="../tags/tag42.xml"/><Relationship Id="rId16" Type="http://schemas.openxmlformats.org/officeDocument/2006/relationships/tags" Target="../tags/tag56.xml"/><Relationship Id="rId20" Type="http://schemas.openxmlformats.org/officeDocument/2006/relationships/tags" Target="../tags/tag60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24" Type="http://schemas.openxmlformats.org/officeDocument/2006/relationships/image" Target="../media/image5.emf"/><Relationship Id="rId5" Type="http://schemas.openxmlformats.org/officeDocument/2006/relationships/tags" Target="../tags/tag45.xml"/><Relationship Id="rId15" Type="http://schemas.openxmlformats.org/officeDocument/2006/relationships/tags" Target="../tags/tag55.xml"/><Relationship Id="rId23" Type="http://schemas.openxmlformats.org/officeDocument/2006/relationships/customXml" Target="../ink/ink1.xml"/><Relationship Id="rId10" Type="http://schemas.openxmlformats.org/officeDocument/2006/relationships/tags" Target="../tags/tag50.xml"/><Relationship Id="rId19" Type="http://schemas.openxmlformats.org/officeDocument/2006/relationships/tags" Target="../tags/tag59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Relationship Id="rId2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Relationship Id="rId5" Type="http://schemas.openxmlformats.org/officeDocument/2006/relationships/image" Target="../media/image6.emf"/><Relationship Id="rId4" Type="http://schemas.openxmlformats.org/officeDocument/2006/relationships/customXml" Target="../ink/ink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590800"/>
            <a:ext cx="8305800" cy="1447800"/>
          </a:xfrm>
        </p:spPr>
        <p:txBody>
          <a:bodyPr/>
          <a:lstStyle/>
          <a:p>
            <a:pPr algn="ctr"/>
            <a:r>
              <a:rPr lang="en-US" sz="3200" i="0" dirty="0"/>
              <a:t>CSE373: Data Structures and Algorithms</a:t>
            </a:r>
            <a:br>
              <a:rPr lang="en-US" sz="3200" i="0" dirty="0"/>
            </a:br>
            <a:r>
              <a:rPr lang="en-US" sz="1400" i="0" dirty="0" smtClean="0"/>
              <a:t/>
            </a:r>
            <a:br>
              <a:rPr lang="en-US" sz="1400" i="0" dirty="0" smtClean="0"/>
            </a:br>
            <a:r>
              <a:rPr lang="en-US" sz="3200" i="0" dirty="0" smtClean="0"/>
              <a:t>Lecture 4: Asymptotic Analysis</a:t>
            </a:r>
            <a:endParaRPr lang="en-US" sz="3200" i="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572000"/>
            <a:ext cx="6629400" cy="1219200"/>
          </a:xfrm>
        </p:spPr>
        <p:txBody>
          <a:bodyPr/>
          <a:lstStyle/>
          <a:p>
            <a:r>
              <a:rPr lang="en-US" sz="2400" dirty="0" smtClean="0"/>
              <a:t>Linda Shapiro</a:t>
            </a:r>
          </a:p>
          <a:p>
            <a:r>
              <a:rPr lang="en-US" sz="2400" dirty="0" smtClean="0"/>
              <a:t>Spring 2016</a:t>
            </a:r>
            <a:endParaRPr lang="en-US" sz="2400" dirty="0"/>
          </a:p>
        </p:txBody>
      </p:sp>
      <p:pic>
        <p:nvPicPr>
          <p:cNvPr id="2052" name="Picture 4" descr="cse_logo_80x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38200"/>
            <a:ext cx="1905000" cy="1146175"/>
          </a:xfrm>
          <a:prstGeom prst="rect">
            <a:avLst/>
          </a:prstGeom>
          <a:noFill/>
        </p:spPr>
      </p:pic>
      <p:pic>
        <p:nvPicPr>
          <p:cNvPr id="2062" name="Picture 14" descr="WashingtonColorSeal-21-cl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762000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Recurrence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458200" cy="44958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Determine the recurrence relation.  What is the base case?</a:t>
            </a:r>
          </a:p>
          <a:p>
            <a:pPr marL="933450" lvl="1" indent="-533400">
              <a:lnSpc>
                <a:spcPct val="90000"/>
              </a:lnSpc>
            </a:pPr>
            <a:r>
              <a:rPr lang="en-US" i="1" dirty="0" smtClean="0">
                <a:solidFill>
                  <a:schemeClr val="accent2"/>
                </a:solidFill>
              </a:rPr>
              <a:t>T</a:t>
            </a:r>
            <a:r>
              <a:rPr lang="en-US" dirty="0" smtClean="0">
                <a:solidFill>
                  <a:schemeClr val="accent2"/>
                </a:solidFill>
              </a:rPr>
              <a:t>(</a:t>
            </a:r>
            <a:r>
              <a:rPr lang="en-US" i="1" dirty="0" smtClean="0">
                <a:solidFill>
                  <a:schemeClr val="accent2"/>
                </a:solidFill>
              </a:rPr>
              <a:t>n</a:t>
            </a:r>
            <a:r>
              <a:rPr lang="en-US" dirty="0" smtClean="0">
                <a:solidFill>
                  <a:schemeClr val="accent2"/>
                </a:solidFill>
              </a:rPr>
              <a:t>) = c2 + </a:t>
            </a:r>
            <a:r>
              <a:rPr lang="en-US" i="1" dirty="0" smtClean="0">
                <a:solidFill>
                  <a:schemeClr val="accent2"/>
                </a:solidFill>
              </a:rPr>
              <a:t>T</a:t>
            </a:r>
            <a:r>
              <a:rPr lang="en-US" dirty="0" smtClean="0">
                <a:solidFill>
                  <a:schemeClr val="accent2"/>
                </a:solidFill>
              </a:rPr>
              <a:t>(</a:t>
            </a:r>
            <a:r>
              <a:rPr lang="en-US" i="1" dirty="0" smtClean="0">
                <a:solidFill>
                  <a:schemeClr val="accent2"/>
                </a:solidFill>
              </a:rPr>
              <a:t>n</a:t>
            </a:r>
            <a:r>
              <a:rPr lang="en-US" dirty="0" smtClean="0">
                <a:solidFill>
                  <a:schemeClr val="accent2"/>
                </a:solidFill>
              </a:rPr>
              <a:t>/2)	</a:t>
            </a:r>
            <a:r>
              <a:rPr lang="en-US" i="1" dirty="0" smtClean="0">
                <a:solidFill>
                  <a:schemeClr val="accent2"/>
                </a:solidFill>
              </a:rPr>
              <a:t>T</a:t>
            </a:r>
            <a:r>
              <a:rPr lang="en-US" dirty="0" smtClean="0">
                <a:solidFill>
                  <a:schemeClr val="accent2"/>
                </a:solidFill>
              </a:rPr>
              <a:t>(1) = c1		</a:t>
            </a:r>
            <a:r>
              <a:rPr lang="en-US" dirty="0" smtClean="0">
                <a:solidFill>
                  <a:srgbClr val="119F33"/>
                </a:solidFill>
              </a:rPr>
              <a:t>first eqn.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“Expand” the original relation to find an equivalent general expression </a:t>
            </a:r>
            <a:r>
              <a:rPr lang="en-US" i="1" dirty="0" smtClean="0">
                <a:solidFill>
                  <a:srgbClr val="FF0000"/>
                </a:solidFill>
              </a:rPr>
              <a:t>in terms of the number of expansions</a:t>
            </a:r>
            <a:r>
              <a:rPr lang="en-US" dirty="0" smtClean="0"/>
              <a:t>.</a:t>
            </a:r>
          </a:p>
          <a:p>
            <a:pPr marL="933450" lvl="1" indent="-533400">
              <a:lnSpc>
                <a:spcPct val="90000"/>
              </a:lnSpc>
            </a:pPr>
            <a:r>
              <a:rPr lang="en-US" i="1" dirty="0" smtClean="0">
                <a:solidFill>
                  <a:schemeClr val="accent2"/>
                </a:solidFill>
              </a:rPr>
              <a:t>T</a:t>
            </a:r>
            <a:r>
              <a:rPr lang="en-US" dirty="0" smtClean="0">
                <a:solidFill>
                  <a:schemeClr val="accent2"/>
                </a:solidFill>
              </a:rPr>
              <a:t>(</a:t>
            </a:r>
            <a:r>
              <a:rPr lang="en-US" i="1" dirty="0" smtClean="0">
                <a:solidFill>
                  <a:schemeClr val="accent2"/>
                </a:solidFill>
              </a:rPr>
              <a:t>n</a:t>
            </a:r>
            <a:r>
              <a:rPr lang="en-US" dirty="0" smtClean="0">
                <a:solidFill>
                  <a:schemeClr val="accent2"/>
                </a:solidFill>
              </a:rPr>
              <a:t>)  = c2 + c2 + </a:t>
            </a:r>
            <a:r>
              <a:rPr lang="en-US" i="1" dirty="0" smtClean="0">
                <a:solidFill>
                  <a:schemeClr val="accent2"/>
                </a:solidFill>
              </a:rPr>
              <a:t>T</a:t>
            </a:r>
            <a:r>
              <a:rPr lang="en-US" dirty="0" smtClean="0">
                <a:solidFill>
                  <a:schemeClr val="accent2"/>
                </a:solidFill>
              </a:rPr>
              <a:t>(</a:t>
            </a:r>
            <a:r>
              <a:rPr lang="en-US" i="1" dirty="0" smtClean="0">
                <a:solidFill>
                  <a:schemeClr val="accent2"/>
                </a:solidFill>
              </a:rPr>
              <a:t>n</a:t>
            </a:r>
            <a:r>
              <a:rPr lang="en-US" dirty="0" smtClean="0">
                <a:solidFill>
                  <a:schemeClr val="accent2"/>
                </a:solidFill>
              </a:rPr>
              <a:t>/4)				</a:t>
            </a:r>
            <a:r>
              <a:rPr lang="en-US" dirty="0" smtClean="0">
                <a:solidFill>
                  <a:srgbClr val="119F33"/>
                </a:solidFill>
              </a:rPr>
              <a:t>2</a:t>
            </a:r>
            <a:r>
              <a:rPr lang="en-US" baseline="30000" dirty="0" smtClean="0">
                <a:solidFill>
                  <a:srgbClr val="119F33"/>
                </a:solidFill>
              </a:rPr>
              <a:t>nd</a:t>
            </a:r>
            <a:r>
              <a:rPr lang="en-US" dirty="0" smtClean="0">
                <a:solidFill>
                  <a:srgbClr val="119F33"/>
                </a:solidFill>
              </a:rPr>
              <a:t> eqn.</a:t>
            </a:r>
          </a:p>
          <a:p>
            <a:pPr marL="933450" lvl="1" indent="-533400">
              <a:lnSpc>
                <a:spcPct val="90000"/>
              </a:lnSpc>
              <a:buNone/>
            </a:pPr>
            <a:r>
              <a:rPr lang="en-US" dirty="0" smtClean="0">
                <a:solidFill>
                  <a:schemeClr val="accent2"/>
                </a:solidFill>
              </a:rPr>
              <a:t>	         = c2 + c2 + c2 + </a:t>
            </a:r>
            <a:r>
              <a:rPr lang="en-US" i="1" dirty="0" smtClean="0">
                <a:solidFill>
                  <a:schemeClr val="accent2"/>
                </a:solidFill>
              </a:rPr>
              <a:t>T</a:t>
            </a:r>
            <a:r>
              <a:rPr lang="en-US" dirty="0" smtClean="0">
                <a:solidFill>
                  <a:schemeClr val="accent2"/>
                </a:solidFill>
              </a:rPr>
              <a:t>(</a:t>
            </a:r>
            <a:r>
              <a:rPr lang="en-US" i="1" dirty="0" smtClean="0">
                <a:solidFill>
                  <a:schemeClr val="accent2"/>
                </a:solidFill>
              </a:rPr>
              <a:t>n</a:t>
            </a:r>
            <a:r>
              <a:rPr lang="en-US" dirty="0" smtClean="0">
                <a:solidFill>
                  <a:schemeClr val="accent2"/>
                </a:solidFill>
              </a:rPr>
              <a:t>/8)			</a:t>
            </a:r>
            <a:r>
              <a:rPr lang="en-US" dirty="0" smtClean="0">
                <a:solidFill>
                  <a:srgbClr val="119F33"/>
                </a:solidFill>
              </a:rPr>
              <a:t>3</a:t>
            </a:r>
            <a:r>
              <a:rPr lang="en-US" baseline="30000" dirty="0" smtClean="0">
                <a:solidFill>
                  <a:srgbClr val="119F33"/>
                </a:solidFill>
              </a:rPr>
              <a:t>rd</a:t>
            </a:r>
            <a:r>
              <a:rPr lang="en-US" dirty="0" smtClean="0">
                <a:solidFill>
                  <a:srgbClr val="119F33"/>
                </a:solidFill>
              </a:rPr>
              <a:t> eqn.</a:t>
            </a:r>
          </a:p>
          <a:p>
            <a:pPr marL="933450" lvl="1" indent="-533400">
              <a:lnSpc>
                <a:spcPct val="90000"/>
              </a:lnSpc>
              <a:buNone/>
            </a:pPr>
            <a:r>
              <a:rPr lang="en-US" dirty="0" smtClean="0">
                <a:solidFill>
                  <a:schemeClr val="accent2"/>
                </a:solidFill>
              </a:rPr>
              <a:t>                 = …</a:t>
            </a:r>
          </a:p>
          <a:p>
            <a:pPr marL="933450" lvl="1" indent="-533400">
              <a:lnSpc>
                <a:spcPct val="90000"/>
              </a:lnSpc>
              <a:buNone/>
            </a:pPr>
            <a:r>
              <a:rPr lang="en-US" dirty="0" smtClean="0">
                <a:solidFill>
                  <a:schemeClr val="accent2"/>
                </a:solidFill>
              </a:rPr>
              <a:t>                 = c2(k) + </a:t>
            </a:r>
            <a:r>
              <a:rPr lang="en-US" i="1" dirty="0" smtClean="0">
                <a:solidFill>
                  <a:schemeClr val="accent2"/>
                </a:solidFill>
              </a:rPr>
              <a:t>T</a:t>
            </a:r>
            <a:r>
              <a:rPr lang="en-US" dirty="0" smtClean="0">
                <a:solidFill>
                  <a:schemeClr val="accent2"/>
                </a:solidFill>
              </a:rPr>
              <a:t>(</a:t>
            </a:r>
            <a:r>
              <a:rPr lang="en-US" i="1" dirty="0" smtClean="0">
                <a:solidFill>
                  <a:schemeClr val="accent2"/>
                </a:solidFill>
              </a:rPr>
              <a:t>n</a:t>
            </a:r>
            <a:r>
              <a:rPr lang="en-US" dirty="0" smtClean="0">
                <a:solidFill>
                  <a:schemeClr val="accent2"/>
                </a:solidFill>
              </a:rPr>
              <a:t>/(2</a:t>
            </a:r>
            <a:r>
              <a:rPr lang="en-US" baseline="30000" dirty="0" smtClean="0">
                <a:solidFill>
                  <a:schemeClr val="accent2"/>
                </a:solidFill>
              </a:rPr>
              <a:t>k</a:t>
            </a:r>
            <a:r>
              <a:rPr lang="en-US" dirty="0" smtClean="0">
                <a:solidFill>
                  <a:schemeClr val="accent2"/>
                </a:solidFill>
              </a:rPr>
              <a:t>))				</a:t>
            </a:r>
            <a:r>
              <a:rPr lang="en-US" dirty="0" smtClean="0">
                <a:solidFill>
                  <a:srgbClr val="119F33"/>
                </a:solidFill>
              </a:rPr>
              <a:t>kth eqn.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Find a closed-form expression by setting </a:t>
            </a:r>
            <a:r>
              <a:rPr lang="en-US" i="1" dirty="0" smtClean="0">
                <a:solidFill>
                  <a:srgbClr val="FF0000"/>
                </a:solidFill>
              </a:rPr>
              <a:t>the argument of T </a:t>
            </a:r>
            <a:r>
              <a:rPr lang="en-US" dirty="0" smtClean="0"/>
              <a:t>to a </a:t>
            </a:r>
            <a:r>
              <a:rPr lang="en-US" dirty="0" smtClean="0">
                <a:solidFill>
                  <a:srgbClr val="FF0000"/>
                </a:solidFill>
              </a:rPr>
              <a:t>value</a:t>
            </a:r>
            <a:r>
              <a:rPr lang="en-US" dirty="0" smtClean="0"/>
              <a:t> (e.g. </a:t>
            </a:r>
            <a:r>
              <a:rPr lang="en-US" i="1" dirty="0">
                <a:solidFill>
                  <a:schemeClr val="accent2"/>
                </a:solidFill>
              </a:rPr>
              <a:t>n</a:t>
            </a:r>
            <a:r>
              <a:rPr lang="en-US" dirty="0">
                <a:solidFill>
                  <a:schemeClr val="accent2"/>
                </a:solidFill>
              </a:rPr>
              <a:t>/(2</a:t>
            </a:r>
            <a:r>
              <a:rPr lang="en-US" baseline="30000" dirty="0">
                <a:solidFill>
                  <a:schemeClr val="accent2"/>
                </a:solidFill>
              </a:rPr>
              <a:t>k</a:t>
            </a:r>
            <a:r>
              <a:rPr lang="en-US" dirty="0">
                <a:solidFill>
                  <a:schemeClr val="accent2"/>
                </a:solidFill>
              </a:rPr>
              <a:t>) =</a:t>
            </a:r>
            <a:r>
              <a:rPr lang="en-US" dirty="0" smtClean="0">
                <a:solidFill>
                  <a:schemeClr val="accent2"/>
                </a:solidFill>
              </a:rPr>
              <a:t> 1</a:t>
            </a:r>
            <a:r>
              <a:rPr lang="en-US" dirty="0" smtClean="0"/>
              <a:t>) which reduces the problem to a base case</a:t>
            </a:r>
          </a:p>
          <a:p>
            <a:pPr marL="933450" lvl="1" indent="-533400">
              <a:lnSpc>
                <a:spcPct val="90000"/>
              </a:lnSpc>
            </a:pPr>
            <a:r>
              <a:rPr lang="en-US" i="1" dirty="0" smtClean="0">
                <a:solidFill>
                  <a:srgbClr val="C00000"/>
                </a:solidFill>
              </a:rPr>
              <a:t>n</a:t>
            </a:r>
            <a:r>
              <a:rPr lang="en-US" dirty="0" smtClean="0">
                <a:solidFill>
                  <a:srgbClr val="C00000"/>
                </a:solidFill>
              </a:rPr>
              <a:t>/(2</a:t>
            </a:r>
            <a:r>
              <a:rPr lang="en-US" baseline="30000" dirty="0" smtClean="0">
                <a:solidFill>
                  <a:srgbClr val="C00000"/>
                </a:solidFill>
              </a:rPr>
              <a:t>k</a:t>
            </a:r>
            <a:r>
              <a:rPr lang="en-US" dirty="0" smtClean="0">
                <a:solidFill>
                  <a:srgbClr val="C00000"/>
                </a:solidFill>
              </a:rPr>
              <a:t>) = 1 </a:t>
            </a:r>
            <a:r>
              <a:rPr lang="en-US" dirty="0" smtClean="0">
                <a:solidFill>
                  <a:schemeClr val="accent2"/>
                </a:solidFill>
              </a:rPr>
              <a:t>means </a:t>
            </a:r>
            <a:r>
              <a:rPr lang="en-US" i="1" dirty="0" smtClean="0">
                <a:solidFill>
                  <a:schemeClr val="accent2"/>
                </a:solidFill>
              </a:rPr>
              <a:t>n</a:t>
            </a:r>
            <a:r>
              <a:rPr lang="en-US" dirty="0" smtClean="0">
                <a:solidFill>
                  <a:schemeClr val="accent2"/>
                </a:solidFill>
              </a:rPr>
              <a:t> = 2</a:t>
            </a:r>
            <a:r>
              <a:rPr lang="en-US" baseline="30000" dirty="0" smtClean="0">
                <a:solidFill>
                  <a:schemeClr val="accent2"/>
                </a:solidFill>
              </a:rPr>
              <a:t>k </a:t>
            </a:r>
            <a:r>
              <a:rPr lang="en-US" dirty="0" smtClean="0">
                <a:solidFill>
                  <a:schemeClr val="accent2"/>
                </a:solidFill>
              </a:rPr>
              <a:t> means </a:t>
            </a:r>
            <a:r>
              <a:rPr lang="en-US" dirty="0" smtClean="0">
                <a:solidFill>
                  <a:srgbClr val="C00000"/>
                </a:solidFill>
              </a:rPr>
              <a:t>k = 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baseline="-25000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i="1" dirty="0" smtClean="0">
                <a:solidFill>
                  <a:srgbClr val="C00000"/>
                </a:solidFill>
              </a:rPr>
              <a:t>n</a:t>
            </a:r>
          </a:p>
          <a:p>
            <a:pPr marL="933450" lvl="1" indent="-533400">
              <a:lnSpc>
                <a:spcPct val="9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So </a:t>
            </a:r>
            <a:r>
              <a:rPr lang="en-US" i="1" dirty="0" smtClean="0">
                <a:solidFill>
                  <a:schemeClr val="accent2"/>
                </a:solidFill>
              </a:rPr>
              <a:t>T</a:t>
            </a:r>
            <a:r>
              <a:rPr lang="en-US" dirty="0" smtClean="0">
                <a:solidFill>
                  <a:schemeClr val="accent2"/>
                </a:solidFill>
              </a:rPr>
              <a:t>(</a:t>
            </a:r>
            <a:r>
              <a:rPr lang="en-US" i="1" dirty="0" smtClean="0">
                <a:solidFill>
                  <a:schemeClr val="accent2"/>
                </a:solidFill>
              </a:rPr>
              <a:t>n</a:t>
            </a:r>
            <a:r>
              <a:rPr lang="en-US" dirty="0" smtClean="0">
                <a:solidFill>
                  <a:schemeClr val="accent2"/>
                </a:solidFill>
              </a:rPr>
              <a:t>) = c2 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baseline="-25000" dirty="0" smtClean="0">
                <a:solidFill>
                  <a:schemeClr val="accent2"/>
                </a:solidFill>
              </a:rPr>
              <a:t>2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i="1" dirty="0" smtClean="0">
                <a:solidFill>
                  <a:schemeClr val="accent2"/>
                </a:solidFill>
              </a:rPr>
              <a:t>n</a:t>
            </a:r>
            <a:r>
              <a:rPr lang="en-US" dirty="0" smtClean="0">
                <a:solidFill>
                  <a:schemeClr val="accent2"/>
                </a:solidFill>
              </a:rPr>
              <a:t> + T(1) </a:t>
            </a:r>
          </a:p>
          <a:p>
            <a:pPr marL="933450" lvl="1" indent="-533400">
              <a:lnSpc>
                <a:spcPct val="9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So </a:t>
            </a:r>
            <a:r>
              <a:rPr lang="en-US" i="1" dirty="0">
                <a:solidFill>
                  <a:schemeClr val="accent2"/>
                </a:solidFill>
              </a:rPr>
              <a:t>T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i="1" dirty="0">
                <a:solidFill>
                  <a:schemeClr val="accent2"/>
                </a:solidFill>
              </a:rPr>
              <a:t>n</a:t>
            </a:r>
            <a:r>
              <a:rPr lang="en-US" dirty="0">
                <a:solidFill>
                  <a:schemeClr val="accent2"/>
                </a:solidFill>
              </a:rPr>
              <a:t>) = </a:t>
            </a:r>
            <a:r>
              <a:rPr lang="en-US" dirty="0" smtClean="0">
                <a:solidFill>
                  <a:schemeClr val="accent2"/>
                </a:solidFill>
              </a:rPr>
              <a:t>c2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baseline="-25000" dirty="0">
                <a:solidFill>
                  <a:srgbClr val="C00000"/>
                </a:solidFill>
              </a:rPr>
              <a:t>2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i="1" dirty="0">
                <a:solidFill>
                  <a:srgbClr val="C00000"/>
                </a:solidFill>
              </a:rPr>
              <a:t>n</a:t>
            </a:r>
            <a:r>
              <a:rPr lang="en-US" dirty="0">
                <a:solidFill>
                  <a:schemeClr val="accent2"/>
                </a:solidFill>
              </a:rPr>
              <a:t> + </a:t>
            </a:r>
            <a:r>
              <a:rPr lang="en-US" dirty="0" smtClean="0">
                <a:solidFill>
                  <a:schemeClr val="accent2"/>
                </a:solidFill>
              </a:rPr>
              <a:t>c1  </a:t>
            </a:r>
            <a:r>
              <a:rPr lang="en-US" dirty="0">
                <a:solidFill>
                  <a:schemeClr val="accent2"/>
                </a:solidFill>
              </a:rPr>
              <a:t>(get to base case and do it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</a:p>
          <a:p>
            <a:pPr marL="933450" lvl="1" indent="-533400">
              <a:lnSpc>
                <a:spcPct val="90000"/>
              </a:lnSpc>
            </a:pPr>
            <a:r>
              <a:rPr lang="en-US" dirty="0" smtClean="0">
                <a:solidFill>
                  <a:srgbClr val="C00000"/>
                </a:solidFill>
              </a:rPr>
              <a:t>So </a:t>
            </a:r>
            <a:r>
              <a:rPr lang="en-US" i="1" dirty="0" smtClean="0">
                <a:solidFill>
                  <a:srgbClr val="C00000"/>
                </a:solidFill>
              </a:rPr>
              <a:t>T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i="1" dirty="0" smtClean="0">
                <a:solidFill>
                  <a:srgbClr val="C00000"/>
                </a:solidFill>
              </a:rPr>
              <a:t>n</a:t>
            </a:r>
            <a:r>
              <a:rPr lang="en-US" dirty="0" smtClean="0">
                <a:solidFill>
                  <a:srgbClr val="C00000"/>
                </a:solidFill>
              </a:rPr>
              <a:t>) is </a:t>
            </a:r>
            <a:r>
              <a:rPr lang="en-US" i="1" dirty="0" smtClean="0">
                <a:solidFill>
                  <a:srgbClr val="C00000"/>
                </a:solidFill>
              </a:rPr>
              <a:t>O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i="1" dirty="0" smtClean="0">
                <a:solidFill>
                  <a:srgbClr val="C00000"/>
                </a:solidFill>
              </a:rPr>
              <a:t>n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 &amp; Algorithms</a:t>
            </a:r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1717200" y="2235240"/>
              <a:ext cx="4809600" cy="30582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12160" y="2230560"/>
                <a:ext cx="4821480" cy="3071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Ignoring constant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77200" cy="4495800"/>
          </a:xfrm>
        </p:spPr>
        <p:txBody>
          <a:bodyPr/>
          <a:lstStyle/>
          <a:p>
            <a:r>
              <a:rPr lang="en-US" dirty="0" smtClean="0"/>
              <a:t>So binary search is </a:t>
            </a:r>
            <a:r>
              <a:rPr lang="en-US" i="1" dirty="0" smtClean="0">
                <a:solidFill>
                  <a:srgbClr val="C00000"/>
                </a:solidFill>
                <a:cs typeface="Courier New" pitchFamily="49" charset="0"/>
              </a:rPr>
              <a:t>O</a:t>
            </a:r>
            <a:r>
              <a:rPr lang="en-US" dirty="0" smtClean="0">
                <a:solidFill>
                  <a:srgbClr val="C00000"/>
                </a:solidFill>
                <a:cs typeface="Courier New" pitchFamily="49" charset="0"/>
              </a:rPr>
              <a:t>(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 smtClean="0">
                <a:solidFill>
                  <a:srgbClr val="C00000"/>
                </a:solidFill>
                <a:cs typeface="Courier New" pitchFamily="49" charset="0"/>
              </a:rPr>
              <a:t> </a:t>
            </a:r>
            <a:r>
              <a:rPr lang="en-US" i="1" dirty="0" smtClean="0">
                <a:solidFill>
                  <a:srgbClr val="C00000"/>
                </a:solidFill>
                <a:cs typeface="Courier New" pitchFamily="49" charset="0"/>
              </a:rPr>
              <a:t>n</a:t>
            </a:r>
            <a:r>
              <a:rPr lang="en-US" dirty="0" smtClean="0">
                <a:solidFill>
                  <a:srgbClr val="C00000"/>
                </a:solidFill>
                <a:cs typeface="Courier New" pitchFamily="49" charset="0"/>
              </a:rPr>
              <a:t>)</a:t>
            </a:r>
            <a:r>
              <a:rPr lang="en-US" dirty="0" smtClean="0">
                <a:cs typeface="Courier New" pitchFamily="49" charset="0"/>
              </a:rPr>
              <a:t> and linear search is </a:t>
            </a:r>
            <a:r>
              <a:rPr lang="en-US" i="1" dirty="0" smtClean="0">
                <a:solidFill>
                  <a:srgbClr val="C00000"/>
                </a:solidFill>
                <a:cs typeface="Courier New" pitchFamily="49" charset="0"/>
              </a:rPr>
              <a:t>O</a:t>
            </a:r>
            <a:r>
              <a:rPr lang="en-US" dirty="0" smtClean="0">
                <a:solidFill>
                  <a:srgbClr val="C00000"/>
                </a:solidFill>
                <a:cs typeface="Courier New" pitchFamily="49" charset="0"/>
              </a:rPr>
              <a:t>(</a:t>
            </a:r>
            <a:r>
              <a:rPr lang="en-US" i="1" dirty="0" smtClean="0">
                <a:solidFill>
                  <a:srgbClr val="C00000"/>
                </a:solidFill>
                <a:cs typeface="Courier New" pitchFamily="49" charset="0"/>
              </a:rPr>
              <a:t>n</a:t>
            </a:r>
            <a:r>
              <a:rPr lang="en-US" dirty="0" smtClean="0">
                <a:solidFill>
                  <a:srgbClr val="C00000"/>
                </a:solidFill>
                <a:cs typeface="Courier New" pitchFamily="49" charset="0"/>
              </a:rPr>
              <a:t>)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pPr lvl="1"/>
            <a:r>
              <a:rPr lang="en-US" dirty="0" smtClean="0"/>
              <a:t>But which is faster?</a:t>
            </a:r>
          </a:p>
          <a:p>
            <a:endParaRPr lang="en-US" dirty="0" smtClean="0"/>
          </a:p>
          <a:p>
            <a:r>
              <a:rPr lang="en-US" dirty="0" smtClean="0"/>
              <a:t>Could depend on constant factors</a:t>
            </a:r>
          </a:p>
          <a:p>
            <a:pPr lvl="1"/>
            <a:r>
              <a:rPr lang="en-US" dirty="0" smtClean="0"/>
              <a:t>How </a:t>
            </a:r>
            <a:r>
              <a:rPr lang="en-US" i="1" dirty="0" smtClean="0"/>
              <a:t>many</a:t>
            </a:r>
            <a:r>
              <a:rPr lang="en-US" dirty="0" smtClean="0"/>
              <a:t> assignments, additions, etc. for each </a:t>
            </a:r>
            <a:r>
              <a:rPr lang="en-US" i="1" dirty="0" smtClean="0"/>
              <a:t>n</a:t>
            </a:r>
          </a:p>
          <a:p>
            <a:pPr lvl="2"/>
            <a:r>
              <a:rPr lang="en-US" i="1" dirty="0"/>
              <a:t>E.g. T(n) = 5,000,000n 	vs. T(n) = 5n</a:t>
            </a:r>
            <a:r>
              <a:rPr lang="en-US" i="1" baseline="30000" dirty="0"/>
              <a:t>2</a:t>
            </a:r>
            <a:r>
              <a:rPr lang="en-US" i="1" dirty="0"/>
              <a:t> </a:t>
            </a:r>
            <a:endParaRPr lang="en-US" i="1" dirty="0" smtClean="0"/>
          </a:p>
          <a:p>
            <a:pPr lvl="1"/>
            <a:r>
              <a:rPr lang="en-US" dirty="0" smtClean="0"/>
              <a:t>And could depend on overhead unrelated to </a:t>
            </a:r>
            <a:r>
              <a:rPr lang="en-US" i="1" dirty="0" smtClean="0"/>
              <a:t>n</a:t>
            </a:r>
          </a:p>
          <a:p>
            <a:pPr lvl="2"/>
            <a:r>
              <a:rPr lang="en-US" i="1" dirty="0"/>
              <a:t>E.g. T(n) = 5,000,000 + log n 	vs. T(n) = 10 + </a:t>
            </a:r>
            <a:r>
              <a:rPr lang="en-US" i="1" dirty="0" smtClean="0"/>
              <a:t>n</a:t>
            </a:r>
          </a:p>
          <a:p>
            <a:pPr marL="914400" lvl="2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But there exists some </a:t>
            </a:r>
            <a:r>
              <a:rPr lang="en-US" i="1" dirty="0" smtClean="0">
                <a:solidFill>
                  <a:srgbClr val="C00000"/>
                </a:solidFill>
              </a:rPr>
              <a:t>n</a:t>
            </a:r>
            <a:r>
              <a:rPr lang="en-US" baseline="-25000" dirty="0" smtClean="0">
                <a:solidFill>
                  <a:srgbClr val="C00000"/>
                </a:solidFill>
              </a:rPr>
              <a:t>0</a:t>
            </a:r>
            <a:r>
              <a:rPr lang="en-US" dirty="0" smtClean="0">
                <a:solidFill>
                  <a:srgbClr val="C00000"/>
                </a:solidFill>
              </a:rPr>
              <a:t> such that for all </a:t>
            </a:r>
            <a:r>
              <a:rPr lang="en-US" i="1" dirty="0" smtClean="0">
                <a:solidFill>
                  <a:srgbClr val="C00000"/>
                </a:solidFill>
              </a:rPr>
              <a:t>n</a:t>
            </a:r>
            <a:r>
              <a:rPr lang="en-US" dirty="0" smtClean="0">
                <a:solidFill>
                  <a:srgbClr val="C00000"/>
                </a:solidFill>
              </a:rPr>
              <a:t> &gt; n</a:t>
            </a:r>
            <a:r>
              <a:rPr lang="en-US" baseline="-25000" dirty="0" smtClean="0">
                <a:solidFill>
                  <a:srgbClr val="C00000"/>
                </a:solidFill>
              </a:rPr>
              <a:t>0</a:t>
            </a:r>
            <a:r>
              <a:rPr lang="en-US" dirty="0" smtClean="0">
                <a:solidFill>
                  <a:srgbClr val="C00000"/>
                </a:solidFill>
              </a:rPr>
              <a:t> binary search wins</a:t>
            </a:r>
          </a:p>
          <a:p>
            <a:endParaRPr lang="en-US" dirty="0" smtClean="0"/>
          </a:p>
          <a:p>
            <a:r>
              <a:rPr lang="en-US" dirty="0" smtClean="0"/>
              <a:t>Let’s play with a couple plots to get some intuition…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 &amp; Algorithms</a:t>
            </a:r>
            <a:endParaRPr lang="en-US"/>
          </a:p>
        </p:txBody>
      </p:sp>
      <p:pic>
        <p:nvPicPr>
          <p:cNvPr id="3074" name="Picture 2" descr="C:\Users\shapiro\AppData\Local\Microsoft\Windows\Temporary Internet Files\Content.IE5\U4HLRRR1\VT_Graph_~_Constant_Velocity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04800"/>
            <a:ext cx="1441586" cy="112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001000" cy="2286000"/>
          </a:xfrm>
        </p:spPr>
        <p:txBody>
          <a:bodyPr/>
          <a:lstStyle/>
          <a:p>
            <a:r>
              <a:rPr lang="en-US" dirty="0" smtClean="0"/>
              <a:t>Let’s try to “help” linear search</a:t>
            </a:r>
          </a:p>
          <a:p>
            <a:pPr lvl="1"/>
            <a:r>
              <a:rPr lang="en-US" dirty="0" smtClean="0"/>
              <a:t>Run it on a computer 100x as fast (say 2016 model vs. 1994)</a:t>
            </a:r>
          </a:p>
          <a:p>
            <a:pPr lvl="1"/>
            <a:r>
              <a:rPr lang="en-US" dirty="0" smtClean="0"/>
              <a:t>Use a new compiler/language that is 3x as fast</a:t>
            </a:r>
          </a:p>
          <a:p>
            <a:pPr lvl="1"/>
            <a:r>
              <a:rPr lang="en-US" dirty="0" smtClean="0"/>
              <a:t>Be a clever programmer to eliminate half the work</a:t>
            </a:r>
          </a:p>
          <a:p>
            <a:pPr lvl="1"/>
            <a:r>
              <a:rPr lang="en-US" dirty="0" smtClean="0"/>
              <a:t>So doing each iteration is 600x as fast as in binary search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 &amp; Algorithms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657600"/>
            <a:ext cx="429621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3246" y="3657600"/>
            <a:ext cx="4302154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87652" y="3257490"/>
            <a:ext cx="7837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C00000"/>
                </a:solidFill>
                <a:latin typeface="+mn-lt"/>
              </a:rPr>
              <a:t>n</a:t>
            </a:r>
            <a:r>
              <a:rPr lang="en-US" sz="2000" b="0" dirty="0" smtClean="0">
                <a:solidFill>
                  <a:srgbClr val="C00000"/>
                </a:solidFill>
                <a:latin typeface="+mn-lt"/>
              </a:rPr>
              <a:t>ot enough iterations to show it               enough iterations to show it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Big-Oh relates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We use </a:t>
            </a:r>
            <a:r>
              <a:rPr lang="en-US" i="1" dirty="0" smtClean="0"/>
              <a:t>O</a:t>
            </a:r>
            <a:r>
              <a:rPr lang="en-US" dirty="0" smtClean="0"/>
              <a:t> on a function f(</a:t>
            </a:r>
            <a:r>
              <a:rPr lang="en-US" i="1" dirty="0" smtClean="0"/>
              <a:t>n</a:t>
            </a:r>
            <a:r>
              <a:rPr lang="en-US" dirty="0" smtClean="0"/>
              <a:t>) (for example </a:t>
            </a:r>
            <a:r>
              <a:rPr lang="en-US" i="1" dirty="0" smtClean="0"/>
              <a:t>n</a:t>
            </a:r>
            <a:r>
              <a:rPr lang="en-US" baseline="30000" dirty="0" smtClean="0"/>
              <a:t>2</a:t>
            </a:r>
            <a:r>
              <a:rPr lang="en-US" dirty="0" smtClean="0"/>
              <a:t>) to mean </a:t>
            </a:r>
            <a:r>
              <a:rPr lang="en-US" i="1" dirty="0" smtClean="0"/>
              <a:t>the </a:t>
            </a:r>
            <a:r>
              <a:rPr lang="en-US" i="1" dirty="0" smtClean="0">
                <a:solidFill>
                  <a:srgbClr val="FF0000"/>
                </a:solidFill>
              </a:rPr>
              <a:t>set of functions</a:t>
            </a:r>
            <a:r>
              <a:rPr lang="en-US" i="1" dirty="0" smtClean="0"/>
              <a:t> with asymptotic behavior </a:t>
            </a:r>
            <a:r>
              <a:rPr lang="en-US" b="1" i="1" dirty="0" smtClean="0">
                <a:solidFill>
                  <a:schemeClr val="accent2"/>
                </a:solidFill>
              </a:rPr>
              <a:t>less than or equal to</a:t>
            </a:r>
            <a:r>
              <a:rPr lang="en-US" b="1" i="1" dirty="0" smtClean="0"/>
              <a:t> </a:t>
            </a:r>
            <a:r>
              <a:rPr lang="en-US" dirty="0" smtClean="0"/>
              <a:t>f(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  <a:endParaRPr lang="en-US" b="1" i="1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So (3</a:t>
            </a:r>
            <a:r>
              <a:rPr lang="en-US" i="1" dirty="0" smtClean="0"/>
              <a:t>n</a:t>
            </a:r>
            <a:r>
              <a:rPr lang="en-US" baseline="30000" dirty="0" smtClean="0"/>
              <a:t>2</a:t>
            </a:r>
            <a:r>
              <a:rPr lang="en-US" dirty="0" smtClean="0"/>
              <a:t>+17)  </a:t>
            </a:r>
            <a:r>
              <a:rPr lang="en-US" b="1" dirty="0" smtClean="0">
                <a:solidFill>
                  <a:srgbClr val="FF0000"/>
                </a:solidFill>
              </a:rPr>
              <a:t>is in</a:t>
            </a:r>
            <a:r>
              <a:rPr lang="en-US" dirty="0" smtClean="0"/>
              <a:t>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baseline="30000" dirty="0" smtClean="0"/>
              <a:t>2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3</a:t>
            </a:r>
            <a:r>
              <a:rPr lang="en-US" i="1" dirty="0" smtClean="0"/>
              <a:t>n</a:t>
            </a:r>
            <a:r>
              <a:rPr lang="en-US" baseline="30000" dirty="0" smtClean="0"/>
              <a:t>2</a:t>
            </a:r>
            <a:r>
              <a:rPr lang="en-US" dirty="0" smtClean="0"/>
              <a:t>+17 and </a:t>
            </a:r>
            <a:r>
              <a:rPr lang="en-US" i="1" dirty="0" smtClean="0"/>
              <a:t>n</a:t>
            </a:r>
            <a:r>
              <a:rPr lang="en-US" baseline="30000" dirty="0" smtClean="0"/>
              <a:t>2 </a:t>
            </a:r>
            <a:r>
              <a:rPr lang="en-US" dirty="0" smtClean="0"/>
              <a:t> have the same asymptotic behavior</a:t>
            </a:r>
          </a:p>
          <a:p>
            <a:pPr marL="457200" lvl="1" indent="0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Confusingly, we also say/write:</a:t>
            </a:r>
          </a:p>
          <a:p>
            <a:pPr lvl="1"/>
            <a:r>
              <a:rPr lang="en-US" dirty="0" smtClean="0"/>
              <a:t>(3</a:t>
            </a:r>
            <a:r>
              <a:rPr lang="en-US" i="1" dirty="0" smtClean="0"/>
              <a:t>n</a:t>
            </a:r>
            <a:r>
              <a:rPr lang="en-US" baseline="30000" dirty="0" smtClean="0"/>
              <a:t>2</a:t>
            </a:r>
            <a:r>
              <a:rPr lang="en-US" dirty="0" smtClean="0"/>
              <a:t>+17) 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en-US" dirty="0" smtClean="0"/>
              <a:t>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baseline="30000" dirty="0" smtClean="0"/>
              <a:t>2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(3</a:t>
            </a:r>
            <a:r>
              <a:rPr lang="en-US" i="1" dirty="0" smtClean="0"/>
              <a:t>n</a:t>
            </a:r>
            <a:r>
              <a:rPr lang="en-US" baseline="30000" dirty="0" smtClean="0"/>
              <a:t>2</a:t>
            </a:r>
            <a:r>
              <a:rPr lang="en-US" dirty="0" smtClean="0"/>
              <a:t>+17)  </a:t>
            </a:r>
            <a:r>
              <a:rPr lang="en-US" dirty="0" smtClean="0">
                <a:solidFill>
                  <a:srgbClr val="FF0000"/>
                </a:solidFill>
              </a:rPr>
              <a:t>=</a:t>
            </a:r>
            <a:r>
              <a:rPr lang="en-US" dirty="0" smtClean="0"/>
              <a:t> 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baseline="30000" dirty="0" smtClean="0"/>
              <a:t>2</a:t>
            </a:r>
            <a:r>
              <a:rPr lang="en-US" dirty="0" smtClean="0"/>
              <a:t>) 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/>
              <a:t>But we would never say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baseline="30000" dirty="0" smtClean="0"/>
              <a:t>2</a:t>
            </a:r>
            <a:r>
              <a:rPr lang="en-US" dirty="0" smtClean="0"/>
              <a:t>) =  (3</a:t>
            </a:r>
            <a:r>
              <a:rPr lang="en-US" i="1" dirty="0" smtClean="0"/>
              <a:t>n</a:t>
            </a:r>
            <a:r>
              <a:rPr lang="en-US" baseline="30000" dirty="0" smtClean="0"/>
              <a:t>2</a:t>
            </a:r>
            <a:r>
              <a:rPr lang="en-US" dirty="0" smtClean="0"/>
              <a:t>+17)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 &amp; Algorithms</a:t>
            </a:r>
            <a:endParaRPr lang="en-US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914400" y="5181600"/>
            <a:ext cx="4495800" cy="533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914400" y="5105400"/>
            <a:ext cx="441960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019800" y="990600"/>
            <a:ext cx="2958504" cy="2438400"/>
            <a:chOff x="6400800" y="1173481"/>
            <a:chExt cx="2247900" cy="1569719"/>
          </a:xfrm>
        </p:grpSpPr>
        <p:pic>
          <p:nvPicPr>
            <p:cNvPr id="7" name="Picture 6" descr="bigOsketch.PNG"/>
            <p:cNvPicPr>
              <a:picLocks noChangeAspect="1"/>
            </p:cNvPicPr>
            <p:nvPr/>
          </p:nvPicPr>
          <p:blipFill>
            <a:blip r:embed="rId3" cstate="print"/>
            <a:srcRect b="47386"/>
            <a:stretch>
              <a:fillRect/>
            </a:stretch>
          </p:blipFill>
          <p:spPr>
            <a:xfrm>
              <a:off x="6400800" y="1209675"/>
              <a:ext cx="2247900" cy="153352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 bwMode="auto">
            <a:xfrm>
              <a:off x="6705600" y="1173481"/>
              <a:ext cx="152400" cy="1219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Big-O, formally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839200" cy="5029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Definition:  </a:t>
            </a:r>
            <a:r>
              <a:rPr lang="en-US" dirty="0" smtClean="0">
                <a:solidFill>
                  <a:srgbClr val="0000FF"/>
                </a:solidFill>
              </a:rPr>
              <a:t>g(</a:t>
            </a:r>
            <a:r>
              <a:rPr lang="en-US" i="1" dirty="0" smtClean="0">
                <a:solidFill>
                  <a:srgbClr val="0000FF"/>
                </a:solidFill>
              </a:rPr>
              <a:t>n</a:t>
            </a:r>
            <a:r>
              <a:rPr lang="en-US" dirty="0" smtClean="0">
                <a:solidFill>
                  <a:srgbClr val="0000FF"/>
                </a:solidFill>
              </a:rPr>
              <a:t>) </a:t>
            </a:r>
            <a:r>
              <a:rPr lang="en-US" dirty="0" smtClean="0">
                <a:sym typeface="Symbol" pitchFamily="18" charset="2"/>
              </a:rPr>
              <a:t>is in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O( f(</a:t>
            </a:r>
            <a:r>
              <a:rPr lang="en-US" i="1" dirty="0" smtClean="0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) ) </a:t>
            </a:r>
            <a:r>
              <a:rPr lang="en-US" dirty="0" smtClean="0">
                <a:sym typeface="Symbol" pitchFamily="18" charset="2"/>
              </a:rPr>
              <a:t>if there exist </a:t>
            </a:r>
          </a:p>
          <a:p>
            <a:pPr>
              <a:buNone/>
            </a:pPr>
            <a:r>
              <a:rPr lang="en-US" dirty="0" smtClean="0">
                <a:sym typeface="Symbol" pitchFamily="18" charset="2"/>
              </a:rPr>
              <a:t>		positive constants </a:t>
            </a:r>
            <a:r>
              <a:rPr lang="en-US" i="1" dirty="0" smtClean="0">
                <a:solidFill>
                  <a:srgbClr val="008000"/>
                </a:solidFill>
                <a:sym typeface="Symbol" pitchFamily="18" charset="2"/>
              </a:rPr>
              <a:t>c</a:t>
            </a:r>
            <a:r>
              <a:rPr lang="en-US" dirty="0" smtClean="0">
                <a:sym typeface="Symbol" pitchFamily="18" charset="2"/>
              </a:rPr>
              <a:t> and </a:t>
            </a:r>
            <a:r>
              <a:rPr lang="en-US" i="1" dirty="0" smtClean="0">
                <a:solidFill>
                  <a:srgbClr val="008000"/>
                </a:solidFill>
                <a:sym typeface="Symbol" pitchFamily="18" charset="2"/>
              </a:rPr>
              <a:t>n</a:t>
            </a:r>
            <a:r>
              <a:rPr lang="en-US" i="1" baseline="-25000" dirty="0" smtClean="0">
                <a:solidFill>
                  <a:srgbClr val="008000"/>
                </a:solidFill>
                <a:sym typeface="Symbol" pitchFamily="18" charset="2"/>
              </a:rPr>
              <a:t>0</a:t>
            </a:r>
            <a:r>
              <a:rPr lang="en-US" dirty="0" smtClean="0">
                <a:solidFill>
                  <a:srgbClr val="008000"/>
                </a:solidFill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such that </a:t>
            </a:r>
          </a:p>
          <a:p>
            <a:pPr>
              <a:buNone/>
            </a:pPr>
            <a:endParaRPr lang="en-US" dirty="0" smtClean="0">
              <a:sym typeface="Symbol" pitchFamily="18" charset="2"/>
            </a:endParaRP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smtClean="0">
                <a:solidFill>
                  <a:srgbClr val="0000FF"/>
                </a:solidFill>
              </a:rPr>
              <a:t>g(</a:t>
            </a:r>
            <a:r>
              <a:rPr lang="en-US" i="1" dirty="0" smtClean="0">
                <a:solidFill>
                  <a:srgbClr val="0000FF"/>
                </a:solidFill>
              </a:rPr>
              <a:t>n</a:t>
            </a:r>
            <a:r>
              <a:rPr lang="en-US" dirty="0" smtClean="0">
                <a:solidFill>
                  <a:srgbClr val="0000FF"/>
                </a:solidFill>
              </a:rPr>
              <a:t>) </a:t>
            </a:r>
            <a:r>
              <a:rPr lang="en-US" b="1" dirty="0" smtClean="0">
                <a:solidFill>
                  <a:srgbClr val="000000"/>
                </a:solidFill>
                <a:sym typeface="Symbol" pitchFamily="18" charset="2"/>
              </a:rPr>
              <a:t></a:t>
            </a:r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  </a:t>
            </a:r>
            <a:r>
              <a:rPr lang="en-US" i="1" dirty="0" smtClean="0">
                <a:solidFill>
                  <a:srgbClr val="008000"/>
                </a:solidFill>
                <a:sym typeface="Symbol" pitchFamily="18" charset="2"/>
              </a:rPr>
              <a:t>c</a:t>
            </a:r>
            <a:r>
              <a:rPr lang="en-US" dirty="0" smtClean="0">
                <a:solidFill>
                  <a:srgbClr val="008000"/>
                </a:solidFill>
                <a:sym typeface="Symbol" pitchFamily="18" charset="2"/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f(</a:t>
            </a:r>
            <a:r>
              <a:rPr lang="en-US" i="1" dirty="0" smtClean="0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) </a:t>
            </a:r>
            <a:r>
              <a:rPr lang="en-US" dirty="0" smtClean="0">
                <a:sym typeface="Symbol" pitchFamily="18" charset="2"/>
              </a:rPr>
              <a:t>	for all </a:t>
            </a:r>
            <a:r>
              <a:rPr lang="en-US" i="1" dirty="0" smtClean="0">
                <a:sym typeface="Symbol" pitchFamily="18" charset="2"/>
              </a:rPr>
              <a:t>n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b="1" dirty="0" smtClean="0">
                <a:sym typeface="Symbol"/>
              </a:rPr>
              <a:t>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i="1" dirty="0" smtClean="0">
                <a:solidFill>
                  <a:srgbClr val="008000"/>
                </a:solidFill>
                <a:sym typeface="Symbol" pitchFamily="18" charset="2"/>
              </a:rPr>
              <a:t>n</a:t>
            </a:r>
            <a:r>
              <a:rPr lang="en-US" i="1" baseline="-25000" dirty="0" smtClean="0">
                <a:solidFill>
                  <a:srgbClr val="008000"/>
                </a:solidFill>
                <a:sym typeface="Symbol" pitchFamily="18" charset="2"/>
              </a:rPr>
              <a:t>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dirty="0" smtClean="0"/>
              <a:t>To show g(</a:t>
            </a:r>
            <a:r>
              <a:rPr lang="en-US" i="1" dirty="0" smtClean="0"/>
              <a:t>n</a:t>
            </a:r>
            <a:r>
              <a:rPr lang="en-US" dirty="0" smtClean="0"/>
              <a:t>) </a:t>
            </a:r>
            <a:r>
              <a:rPr lang="en-US" dirty="0" smtClean="0">
                <a:sym typeface="Symbol" pitchFamily="18" charset="2"/>
              </a:rPr>
              <a:t>is in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O( f(</a:t>
            </a:r>
            <a:r>
              <a:rPr lang="en-US" i="1" dirty="0" smtClean="0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) )</a:t>
            </a:r>
            <a:r>
              <a:rPr lang="en-US" dirty="0" smtClean="0">
                <a:sym typeface="Symbol" pitchFamily="18" charset="2"/>
              </a:rPr>
              <a:t>, pick a </a:t>
            </a:r>
            <a:r>
              <a:rPr lang="en-US" i="1" dirty="0" smtClean="0">
                <a:solidFill>
                  <a:srgbClr val="008000"/>
                </a:solidFill>
                <a:sym typeface="Symbol" pitchFamily="18" charset="2"/>
              </a:rPr>
              <a:t>c</a:t>
            </a:r>
            <a:r>
              <a:rPr lang="en-US" dirty="0" smtClean="0">
                <a:solidFill>
                  <a:srgbClr val="008000"/>
                </a:solidFill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large enough to “cover the constant factors” and </a:t>
            </a:r>
            <a:r>
              <a:rPr lang="en-US" i="1" dirty="0" smtClean="0">
                <a:solidFill>
                  <a:srgbClr val="008000"/>
                </a:solidFill>
                <a:sym typeface="Symbol" pitchFamily="18" charset="2"/>
              </a:rPr>
              <a:t>n</a:t>
            </a:r>
            <a:r>
              <a:rPr lang="en-US" i="1" baseline="-25000" dirty="0" smtClean="0">
                <a:solidFill>
                  <a:srgbClr val="008000"/>
                </a:solidFill>
                <a:sym typeface="Symbol" pitchFamily="18" charset="2"/>
              </a:rPr>
              <a:t>0</a:t>
            </a:r>
            <a:r>
              <a:rPr lang="en-US" i="1" baseline="-25000" dirty="0" smtClean="0"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large enough to “cover the lower-order terms”</a:t>
            </a:r>
          </a:p>
          <a:p>
            <a:pPr lvl="1"/>
            <a:r>
              <a:rPr lang="en-US" dirty="0" smtClean="0">
                <a:sym typeface="Symbol" pitchFamily="18" charset="2"/>
              </a:rPr>
              <a:t>Example: Let </a:t>
            </a:r>
            <a:r>
              <a:rPr lang="en-US" dirty="0" smtClean="0">
                <a:solidFill>
                  <a:srgbClr val="0000FF"/>
                </a:solidFill>
                <a:sym typeface="Symbol" pitchFamily="18" charset="2"/>
              </a:rPr>
              <a:t>g(</a:t>
            </a:r>
            <a:r>
              <a:rPr lang="en-US" i="1" dirty="0" smtClean="0">
                <a:solidFill>
                  <a:srgbClr val="0000FF"/>
                </a:solidFill>
                <a:sym typeface="Symbol" pitchFamily="18" charset="2"/>
              </a:rPr>
              <a:t>n</a:t>
            </a:r>
            <a:r>
              <a:rPr lang="en-US" dirty="0" smtClean="0">
                <a:solidFill>
                  <a:srgbClr val="0000FF"/>
                </a:solidFill>
                <a:sym typeface="Symbol" pitchFamily="18" charset="2"/>
              </a:rPr>
              <a:t>)</a:t>
            </a:r>
            <a:r>
              <a:rPr lang="en-US" dirty="0" smtClean="0">
                <a:sym typeface="Symbol" pitchFamily="18" charset="2"/>
              </a:rPr>
              <a:t> = </a:t>
            </a:r>
            <a:r>
              <a:rPr lang="en-US" dirty="0" smtClean="0"/>
              <a:t>3</a:t>
            </a:r>
            <a:r>
              <a:rPr lang="en-US" i="1" dirty="0" smtClean="0"/>
              <a:t>n</a:t>
            </a:r>
            <a:r>
              <a:rPr lang="en-US" baseline="30000" dirty="0" smtClean="0"/>
              <a:t>2</a:t>
            </a:r>
            <a:r>
              <a:rPr lang="en-US" dirty="0" smtClean="0"/>
              <a:t>+17 and </a:t>
            </a:r>
            <a:r>
              <a:rPr lang="en-US" dirty="0" smtClean="0">
                <a:solidFill>
                  <a:srgbClr val="FF0000"/>
                </a:solidFill>
              </a:rPr>
              <a:t>f(</a:t>
            </a:r>
            <a:r>
              <a:rPr lang="en-US" i="1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/>
              <a:t>= </a:t>
            </a:r>
            <a:r>
              <a:rPr lang="en-US" i="1" dirty="0" smtClean="0"/>
              <a:t>n</a:t>
            </a:r>
            <a:r>
              <a:rPr lang="en-US" baseline="30000" dirty="0" smtClean="0"/>
              <a:t>2</a:t>
            </a:r>
          </a:p>
          <a:p>
            <a:pPr lvl="1">
              <a:buNone/>
            </a:pPr>
            <a:r>
              <a:rPr lang="en-US" dirty="0" smtClean="0"/>
              <a:t>		</a:t>
            </a:r>
            <a:r>
              <a:rPr lang="en-US" i="1" dirty="0" smtClean="0">
                <a:solidFill>
                  <a:srgbClr val="008000"/>
                </a:solidFill>
              </a:rPr>
              <a:t>c</a:t>
            </a:r>
            <a:r>
              <a:rPr lang="en-US" dirty="0" smtClean="0"/>
              <a:t>=5 and </a:t>
            </a:r>
            <a:r>
              <a:rPr lang="en-US" i="1" dirty="0" smtClean="0">
                <a:solidFill>
                  <a:srgbClr val="008000"/>
                </a:solidFill>
                <a:sym typeface="Symbol" pitchFamily="18" charset="2"/>
              </a:rPr>
              <a:t>n</a:t>
            </a:r>
            <a:r>
              <a:rPr lang="en-US" i="1" baseline="-25000" dirty="0" smtClean="0">
                <a:solidFill>
                  <a:srgbClr val="008000"/>
                </a:solidFill>
                <a:sym typeface="Symbol" pitchFamily="18" charset="2"/>
              </a:rPr>
              <a:t>0</a:t>
            </a:r>
            <a:r>
              <a:rPr lang="en-US" i="1" baseline="-25000" dirty="0" smtClean="0">
                <a:sym typeface="Symbol" pitchFamily="18" charset="2"/>
              </a:rPr>
              <a:t> </a:t>
            </a:r>
            <a:r>
              <a:rPr lang="en-US" dirty="0" smtClean="0"/>
              <a:t>=10 is more than good enough</a:t>
            </a:r>
          </a:p>
          <a:p>
            <a:pPr lvl="1">
              <a:buNone/>
            </a:pPr>
            <a:r>
              <a:rPr lang="en-US" dirty="0" smtClean="0"/>
              <a:t>		(3*</a:t>
            </a:r>
            <a:r>
              <a:rPr lang="en-US" dirty="0" smtClean="0">
                <a:solidFill>
                  <a:srgbClr val="008000"/>
                </a:solidFill>
              </a:rPr>
              <a:t>10</a:t>
            </a:r>
            <a:r>
              <a:rPr lang="en-US" baseline="30000" dirty="0" smtClean="0"/>
              <a:t>2</a:t>
            </a:r>
            <a:r>
              <a:rPr lang="en-US" dirty="0" smtClean="0"/>
              <a:t>)+17 </a:t>
            </a:r>
            <a:r>
              <a:rPr lang="en-US" b="1" dirty="0">
                <a:solidFill>
                  <a:srgbClr val="000000"/>
                </a:solidFill>
                <a:sym typeface="Symbol" pitchFamily="18" charset="2"/>
              </a:rPr>
              <a:t>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8000"/>
                </a:solidFill>
              </a:rPr>
              <a:t>5</a:t>
            </a:r>
            <a:r>
              <a:rPr lang="en-US" dirty="0" smtClean="0"/>
              <a:t>*</a:t>
            </a:r>
            <a:r>
              <a:rPr lang="en-US" dirty="0" smtClean="0">
                <a:solidFill>
                  <a:srgbClr val="008000"/>
                </a:solidFill>
              </a:rPr>
              <a:t>10</a:t>
            </a:r>
            <a:r>
              <a:rPr lang="en-US" baseline="30000" dirty="0" smtClean="0"/>
              <a:t>2	</a:t>
            </a:r>
            <a:r>
              <a:rPr lang="en-US" dirty="0" smtClean="0"/>
              <a:t>so 	</a:t>
            </a:r>
            <a:r>
              <a:rPr lang="en-US" dirty="0"/>
              <a:t>3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dirty="0"/>
              <a:t>+17 </a:t>
            </a:r>
            <a:r>
              <a:rPr lang="en-US" dirty="0" smtClean="0"/>
              <a:t>is O(</a:t>
            </a:r>
            <a:r>
              <a:rPr lang="en-US" i="1" dirty="0" smtClean="0"/>
              <a:t>n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This is “less than or equal to”</a:t>
            </a:r>
          </a:p>
          <a:p>
            <a:pPr lvl="1"/>
            <a:r>
              <a:rPr lang="en-US" dirty="0" smtClean="0"/>
              <a:t>So 3</a:t>
            </a:r>
            <a:r>
              <a:rPr lang="en-US" i="1" dirty="0" smtClean="0"/>
              <a:t>n</a:t>
            </a:r>
            <a:r>
              <a:rPr lang="en-US" baseline="30000" dirty="0" smtClean="0"/>
              <a:t>2</a:t>
            </a:r>
            <a:r>
              <a:rPr lang="en-US" dirty="0" smtClean="0"/>
              <a:t>+17 is also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baseline="30000" dirty="0" smtClean="0"/>
              <a:t>5</a:t>
            </a:r>
            <a:r>
              <a:rPr lang="en-US" dirty="0" smtClean="0"/>
              <a:t>) and </a:t>
            </a:r>
            <a:r>
              <a:rPr lang="en-US" i="1" dirty="0" smtClean="0"/>
              <a:t>O</a:t>
            </a:r>
            <a:r>
              <a:rPr lang="en-US" dirty="0" smtClean="0"/>
              <a:t>(2</a:t>
            </a:r>
            <a:r>
              <a:rPr lang="en-US" i="1" baseline="30000" dirty="0" smtClean="0"/>
              <a:t>n</a:t>
            </a:r>
            <a:r>
              <a:rPr lang="en-US" dirty="0" smtClean="0"/>
              <a:t>)  etc.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But usually we’re interested in the </a:t>
            </a:r>
            <a:r>
              <a:rPr lang="en-US" b="1" dirty="0" smtClean="0">
                <a:solidFill>
                  <a:srgbClr val="FF0000"/>
                </a:solidFill>
              </a:rPr>
              <a:t>tightest</a:t>
            </a:r>
            <a:r>
              <a:rPr lang="en-US" dirty="0" smtClean="0">
                <a:solidFill>
                  <a:srgbClr val="FF0000"/>
                </a:solidFill>
              </a:rPr>
              <a:t> upper bound.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 &amp; Algorithms</a:t>
            </a: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04800" y="1219200"/>
            <a:ext cx="5410200" cy="1752600"/>
          </a:xfrm>
          <a:prstGeom prst="rect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Ink 10"/>
              <p14:cNvContentPartPr/>
              <p14:nvPr/>
            </p14:nvContentPartPr>
            <p14:xfrm>
              <a:off x="323640" y="2989800"/>
              <a:ext cx="5910120" cy="304992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5360" y="2982600"/>
                <a:ext cx="5925240" cy="3063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1, using formal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dirty="0">
                <a:sym typeface="Symbol" pitchFamily="18" charset="2"/>
              </a:rPr>
              <a:t>Let </a:t>
            </a:r>
            <a:r>
              <a:rPr lang="en-US" dirty="0">
                <a:solidFill>
                  <a:srgbClr val="0000FF"/>
                </a:solidFill>
              </a:rPr>
              <a:t>g(</a:t>
            </a:r>
            <a:r>
              <a:rPr lang="en-US" i="1" dirty="0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dirty="0" smtClean="0">
                <a:sym typeface="Symbol" pitchFamily="18" charset="2"/>
              </a:rPr>
              <a:t>= </a:t>
            </a:r>
            <a:r>
              <a:rPr lang="en-US" dirty="0" smtClean="0"/>
              <a:t>1000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f(</a:t>
            </a:r>
            <a:r>
              <a:rPr lang="en-US" i="1" dirty="0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) </a:t>
            </a:r>
            <a:r>
              <a:rPr lang="en-US" dirty="0" smtClean="0"/>
              <a:t>= </a:t>
            </a:r>
            <a:r>
              <a:rPr lang="en-US" i="1" dirty="0" smtClean="0"/>
              <a:t>n</a:t>
            </a:r>
            <a:endParaRPr lang="en-US" baseline="30000" dirty="0"/>
          </a:p>
          <a:p>
            <a:pPr lvl="1"/>
            <a:r>
              <a:rPr lang="en-US" dirty="0" smtClean="0"/>
              <a:t>To prove </a:t>
            </a:r>
            <a:r>
              <a:rPr lang="en-US" dirty="0">
                <a:solidFill>
                  <a:srgbClr val="0000FF"/>
                </a:solidFill>
              </a:rPr>
              <a:t>g(</a:t>
            </a:r>
            <a:r>
              <a:rPr lang="en-US" i="1" dirty="0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dirty="0">
                <a:sym typeface="Symbol" pitchFamily="18" charset="2"/>
              </a:rPr>
              <a:t>is in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O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(f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(</a:t>
            </a:r>
            <a:r>
              <a:rPr lang="en-US" i="1" dirty="0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))</a:t>
            </a:r>
            <a:r>
              <a:rPr lang="en-US" dirty="0" smtClean="0"/>
              <a:t>, find a valid </a:t>
            </a:r>
            <a:r>
              <a:rPr lang="en-US" i="1" dirty="0" smtClean="0">
                <a:solidFill>
                  <a:srgbClr val="008000"/>
                </a:solidFill>
              </a:rPr>
              <a:t>c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/>
              <a:t>and </a:t>
            </a:r>
            <a:r>
              <a:rPr lang="en-US" i="1" dirty="0">
                <a:solidFill>
                  <a:srgbClr val="008000"/>
                </a:solidFill>
                <a:sym typeface="Symbol" pitchFamily="18" charset="2"/>
              </a:rPr>
              <a:t>n</a:t>
            </a:r>
            <a:r>
              <a:rPr lang="en-US" i="1" baseline="-25000" dirty="0">
                <a:solidFill>
                  <a:srgbClr val="008000"/>
                </a:solidFill>
                <a:sym typeface="Symbol" pitchFamily="18" charset="2"/>
              </a:rPr>
              <a:t>0 </a:t>
            </a:r>
            <a:endParaRPr lang="en-US" dirty="0">
              <a:solidFill>
                <a:srgbClr val="008000"/>
              </a:solidFill>
              <a:sym typeface="Symbol" pitchFamily="18" charset="2"/>
            </a:endParaRPr>
          </a:p>
          <a:p>
            <a:pPr lvl="1"/>
            <a:r>
              <a:rPr lang="en-US" dirty="0" smtClean="0"/>
              <a:t>We can just let </a:t>
            </a:r>
            <a:r>
              <a:rPr lang="en-US" dirty="0" smtClean="0">
                <a:solidFill>
                  <a:srgbClr val="0000FF"/>
                </a:solidFill>
              </a:rPr>
              <a:t>c = 1000.</a:t>
            </a:r>
          </a:p>
          <a:p>
            <a:pPr lvl="1"/>
            <a:r>
              <a:rPr lang="en-US" dirty="0" smtClean="0"/>
              <a:t>That works for any n</a:t>
            </a:r>
            <a:r>
              <a:rPr lang="en-US" baseline="-25000" dirty="0" smtClean="0"/>
              <a:t>0</a:t>
            </a:r>
            <a:r>
              <a:rPr lang="en-US" dirty="0" smtClean="0"/>
              <a:t>, such as </a:t>
            </a:r>
            <a:r>
              <a:rPr lang="en-US" dirty="0" smtClean="0">
                <a:solidFill>
                  <a:srgbClr val="119F33"/>
                </a:solidFill>
              </a:rPr>
              <a:t>n</a:t>
            </a:r>
            <a:r>
              <a:rPr lang="en-US" baseline="-25000" dirty="0" smtClean="0">
                <a:solidFill>
                  <a:srgbClr val="119F33"/>
                </a:solidFill>
              </a:rPr>
              <a:t>0</a:t>
            </a:r>
            <a:r>
              <a:rPr lang="en-US" dirty="0" smtClean="0">
                <a:solidFill>
                  <a:srgbClr val="119F33"/>
                </a:solidFill>
              </a:rPr>
              <a:t> = 1</a:t>
            </a:r>
            <a:r>
              <a:rPr lang="en-US" dirty="0" smtClean="0"/>
              <a:t>.</a:t>
            </a:r>
          </a:p>
          <a:p>
            <a:pPr lvl="1"/>
            <a:r>
              <a:rPr lang="en-US" i="1" dirty="0" smtClean="0"/>
              <a:t>g(n) = 1000n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  </a:t>
            </a:r>
            <a:r>
              <a:rPr lang="en-US" i="1" dirty="0">
                <a:solidFill>
                  <a:srgbClr val="008000"/>
                </a:solidFill>
                <a:sym typeface="Symbol" pitchFamily="18" charset="2"/>
              </a:rPr>
              <a:t>c</a:t>
            </a:r>
            <a:r>
              <a:rPr lang="en-US" dirty="0">
                <a:solidFill>
                  <a:srgbClr val="008000"/>
                </a:solidFill>
                <a:sym typeface="Symbol" pitchFamily="18" charset="2"/>
              </a:rPr>
              <a:t>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f(</a:t>
            </a:r>
            <a:r>
              <a:rPr lang="en-US" i="1" dirty="0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)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= 1000n </a:t>
            </a:r>
            <a:r>
              <a:rPr lang="en-US" dirty="0">
                <a:sym typeface="Symbol" pitchFamily="18" charset="2"/>
              </a:rPr>
              <a:t>for all </a:t>
            </a:r>
            <a:r>
              <a:rPr lang="en-US" i="1" dirty="0">
                <a:sym typeface="Symbol" pitchFamily="18" charset="2"/>
              </a:rPr>
              <a:t>n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smtClean="0">
                <a:sym typeface="Symbol"/>
              </a:rPr>
              <a:t> </a:t>
            </a:r>
            <a:r>
              <a:rPr lang="en-US" dirty="0" smtClean="0">
                <a:solidFill>
                  <a:srgbClr val="008000"/>
                </a:solidFill>
                <a:sym typeface="Symbol" pitchFamily="18" charset="2"/>
              </a:rPr>
              <a:t>1</a:t>
            </a:r>
            <a:r>
              <a:rPr lang="en-US" i="1" dirty="0" smtClean="0">
                <a:solidFill>
                  <a:srgbClr val="008000"/>
                </a:solidFill>
                <a:sym typeface="Symbol" pitchFamily="18" charset="2"/>
              </a:rPr>
              <a:t>.</a:t>
            </a:r>
          </a:p>
          <a:p>
            <a:pPr marL="457200" lvl="1" indent="0">
              <a:buNone/>
            </a:pPr>
            <a:endParaRPr lang="en-US" i="1" baseline="-25000" dirty="0">
              <a:solidFill>
                <a:srgbClr val="008000"/>
              </a:solidFill>
              <a:sym typeface="Symbol" pitchFamily="18" charset="2"/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CSE373: Data Structure &amp; Algorithms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600200" y="4495800"/>
            <a:ext cx="5791200" cy="1828800"/>
            <a:chOff x="609600" y="3962400"/>
            <a:chExt cx="5791200" cy="1524000"/>
          </a:xfrm>
        </p:grpSpPr>
        <p:sp>
          <p:nvSpPr>
            <p:cNvPr id="7" name="Content Placeholder 2"/>
            <p:cNvSpPr txBox="1">
              <a:spLocks/>
            </p:cNvSpPr>
            <p:nvPr/>
          </p:nvSpPr>
          <p:spPr bwMode="auto">
            <a:xfrm>
              <a:off x="685800" y="4038600"/>
              <a:ext cx="57150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buNone/>
              </a:pPr>
              <a:r>
                <a:rPr lang="en-US" b="0" dirty="0"/>
                <a:t>Definition:  </a:t>
              </a:r>
              <a:r>
                <a:rPr lang="en-US" b="0" dirty="0">
                  <a:solidFill>
                    <a:srgbClr val="0000FF"/>
                  </a:solidFill>
                </a:rPr>
                <a:t>g(</a:t>
              </a:r>
              <a:r>
                <a:rPr lang="en-US" b="0" i="1" dirty="0">
                  <a:solidFill>
                    <a:srgbClr val="0000FF"/>
                  </a:solidFill>
                </a:rPr>
                <a:t>n</a:t>
              </a:r>
              <a:r>
                <a:rPr lang="en-US" b="0" dirty="0">
                  <a:solidFill>
                    <a:srgbClr val="0000FF"/>
                  </a:solidFill>
                </a:rPr>
                <a:t>) </a:t>
              </a:r>
              <a:r>
                <a:rPr lang="en-US" b="0" dirty="0">
                  <a:sym typeface="Symbol" pitchFamily="18" charset="2"/>
                </a:rPr>
                <a:t>is in </a:t>
              </a:r>
              <a:r>
                <a:rPr lang="en-US" b="0" dirty="0">
                  <a:solidFill>
                    <a:srgbClr val="FF0000"/>
                  </a:solidFill>
                  <a:sym typeface="Symbol" pitchFamily="18" charset="2"/>
                </a:rPr>
                <a:t>O( f(</a:t>
              </a:r>
              <a:r>
                <a:rPr lang="en-US" b="0" i="1" dirty="0">
                  <a:solidFill>
                    <a:srgbClr val="FF0000"/>
                  </a:solidFill>
                  <a:sym typeface="Symbol" pitchFamily="18" charset="2"/>
                </a:rPr>
                <a:t>n</a:t>
              </a:r>
              <a:r>
                <a:rPr lang="en-US" b="0" dirty="0">
                  <a:solidFill>
                    <a:srgbClr val="FF0000"/>
                  </a:solidFill>
                  <a:sym typeface="Symbol" pitchFamily="18" charset="2"/>
                </a:rPr>
                <a:t>) ) </a:t>
              </a:r>
              <a:r>
                <a:rPr lang="en-US" b="0" dirty="0">
                  <a:sym typeface="Symbol" pitchFamily="18" charset="2"/>
                </a:rPr>
                <a:t>if there exist </a:t>
              </a:r>
            </a:p>
            <a:p>
              <a:pPr>
                <a:buNone/>
              </a:pPr>
              <a:r>
                <a:rPr lang="en-US" b="0" dirty="0">
                  <a:sym typeface="Symbol" pitchFamily="18" charset="2"/>
                </a:rPr>
                <a:t>		positive constants </a:t>
              </a:r>
              <a:r>
                <a:rPr lang="en-US" b="0" i="1" dirty="0">
                  <a:solidFill>
                    <a:srgbClr val="008000"/>
                  </a:solidFill>
                  <a:sym typeface="Symbol" pitchFamily="18" charset="2"/>
                </a:rPr>
                <a:t>c</a:t>
              </a:r>
              <a:r>
                <a:rPr lang="en-US" b="0" dirty="0">
                  <a:sym typeface="Symbol" pitchFamily="18" charset="2"/>
                </a:rPr>
                <a:t> and </a:t>
              </a:r>
              <a:r>
                <a:rPr lang="en-US" b="0" i="1" dirty="0">
                  <a:solidFill>
                    <a:srgbClr val="008000"/>
                  </a:solidFill>
                  <a:sym typeface="Symbol" pitchFamily="18" charset="2"/>
                </a:rPr>
                <a:t>n</a:t>
              </a:r>
              <a:r>
                <a:rPr lang="en-US" b="0" i="1" baseline="-25000" dirty="0">
                  <a:solidFill>
                    <a:srgbClr val="008000"/>
                  </a:solidFill>
                  <a:sym typeface="Symbol" pitchFamily="18" charset="2"/>
                </a:rPr>
                <a:t>0</a:t>
              </a:r>
              <a:r>
                <a:rPr lang="en-US" b="0" dirty="0">
                  <a:solidFill>
                    <a:srgbClr val="008000"/>
                  </a:solidFill>
                  <a:sym typeface="Symbol" pitchFamily="18" charset="2"/>
                </a:rPr>
                <a:t> </a:t>
              </a:r>
              <a:r>
                <a:rPr lang="en-US" b="0" dirty="0">
                  <a:sym typeface="Symbol" pitchFamily="18" charset="2"/>
                </a:rPr>
                <a:t>such that </a:t>
              </a:r>
            </a:p>
            <a:p>
              <a:pPr>
                <a:buNone/>
              </a:pPr>
              <a:endParaRPr lang="en-US" b="0" dirty="0">
                <a:sym typeface="Symbol" pitchFamily="18" charset="2"/>
              </a:endParaRPr>
            </a:p>
            <a:p>
              <a:pPr>
                <a:buNone/>
              </a:pPr>
              <a:r>
                <a:rPr lang="en-US" b="0" dirty="0"/>
                <a:t>		</a:t>
              </a:r>
              <a:r>
                <a:rPr lang="en-US" b="0" dirty="0">
                  <a:solidFill>
                    <a:srgbClr val="0000FF"/>
                  </a:solidFill>
                </a:rPr>
                <a:t>g(</a:t>
              </a:r>
              <a:r>
                <a:rPr lang="en-US" b="0" i="1" dirty="0">
                  <a:solidFill>
                    <a:srgbClr val="0000FF"/>
                  </a:solidFill>
                </a:rPr>
                <a:t>n</a:t>
              </a:r>
              <a:r>
                <a:rPr lang="en-US" b="0" dirty="0">
                  <a:solidFill>
                    <a:srgbClr val="0000FF"/>
                  </a:solidFill>
                </a:rPr>
                <a:t>) </a:t>
              </a:r>
              <a:r>
                <a:rPr lang="en-US" b="0" dirty="0">
                  <a:solidFill>
                    <a:srgbClr val="000000"/>
                  </a:solidFill>
                  <a:sym typeface="Symbol" pitchFamily="18" charset="2"/>
                </a:rPr>
                <a:t>  </a:t>
              </a:r>
              <a:r>
                <a:rPr lang="en-US" b="0" i="1" dirty="0">
                  <a:solidFill>
                    <a:srgbClr val="008000"/>
                  </a:solidFill>
                  <a:sym typeface="Symbol" pitchFamily="18" charset="2"/>
                </a:rPr>
                <a:t>c</a:t>
              </a:r>
              <a:r>
                <a:rPr lang="en-US" b="0" dirty="0">
                  <a:solidFill>
                    <a:srgbClr val="008000"/>
                  </a:solidFill>
                  <a:sym typeface="Symbol" pitchFamily="18" charset="2"/>
                </a:rPr>
                <a:t> </a:t>
              </a:r>
              <a:r>
                <a:rPr lang="en-US" b="0" dirty="0">
                  <a:solidFill>
                    <a:srgbClr val="FF0000"/>
                  </a:solidFill>
                  <a:sym typeface="Symbol" pitchFamily="18" charset="2"/>
                </a:rPr>
                <a:t>f(</a:t>
              </a:r>
              <a:r>
                <a:rPr lang="en-US" b="0" i="1" dirty="0">
                  <a:solidFill>
                    <a:srgbClr val="FF0000"/>
                  </a:solidFill>
                  <a:sym typeface="Symbol" pitchFamily="18" charset="2"/>
                </a:rPr>
                <a:t>n</a:t>
              </a:r>
              <a:r>
                <a:rPr lang="en-US" b="0" dirty="0">
                  <a:solidFill>
                    <a:srgbClr val="FF0000"/>
                  </a:solidFill>
                  <a:sym typeface="Symbol" pitchFamily="18" charset="2"/>
                </a:rPr>
                <a:t>) </a:t>
              </a:r>
              <a:r>
                <a:rPr lang="en-US" b="0" dirty="0">
                  <a:sym typeface="Symbol" pitchFamily="18" charset="2"/>
                </a:rPr>
                <a:t>	for all </a:t>
              </a:r>
              <a:r>
                <a:rPr lang="en-US" b="0" i="1" dirty="0">
                  <a:sym typeface="Symbol" pitchFamily="18" charset="2"/>
                </a:rPr>
                <a:t>n</a:t>
              </a:r>
              <a:r>
                <a:rPr lang="en-US" b="0" dirty="0">
                  <a:sym typeface="Symbol" pitchFamily="18" charset="2"/>
                </a:rPr>
                <a:t> </a:t>
              </a:r>
              <a:r>
                <a:rPr lang="en-US" b="0" dirty="0">
                  <a:sym typeface="Symbol"/>
                </a:rPr>
                <a:t></a:t>
              </a:r>
              <a:r>
                <a:rPr lang="en-US" b="0" dirty="0">
                  <a:sym typeface="Symbol" pitchFamily="18" charset="2"/>
                </a:rPr>
                <a:t> </a:t>
              </a:r>
              <a:r>
                <a:rPr lang="en-US" b="0" i="1" dirty="0">
                  <a:solidFill>
                    <a:srgbClr val="008000"/>
                  </a:solidFill>
                  <a:sym typeface="Symbol" pitchFamily="18" charset="2"/>
                </a:rPr>
                <a:t>n</a:t>
              </a:r>
              <a:r>
                <a:rPr lang="en-US" b="0" i="1" baseline="-25000" dirty="0">
                  <a:solidFill>
                    <a:srgbClr val="008000"/>
                  </a:solidFill>
                  <a:sym typeface="Symbol" pitchFamily="18" charset="2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609600" y="3962400"/>
              <a:ext cx="5791200" cy="1524000"/>
            </a:xfrm>
            <a:prstGeom prst="rect">
              <a:avLst/>
            </a:prstGeom>
            <a:noFill/>
            <a:ln w="476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11280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1’, using formal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dirty="0">
                <a:sym typeface="Symbol" pitchFamily="18" charset="2"/>
              </a:rPr>
              <a:t>Let </a:t>
            </a:r>
            <a:r>
              <a:rPr lang="en-US" dirty="0">
                <a:solidFill>
                  <a:srgbClr val="0000FF"/>
                </a:solidFill>
              </a:rPr>
              <a:t>g(</a:t>
            </a:r>
            <a:r>
              <a:rPr lang="en-US" i="1" dirty="0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dirty="0" smtClean="0">
                <a:sym typeface="Symbol" pitchFamily="18" charset="2"/>
              </a:rPr>
              <a:t>= </a:t>
            </a:r>
            <a:r>
              <a:rPr lang="en-US" dirty="0" smtClean="0"/>
              <a:t>1000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f(</a:t>
            </a:r>
            <a:r>
              <a:rPr lang="en-US" i="1" dirty="0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) </a:t>
            </a:r>
            <a:r>
              <a:rPr lang="en-US" dirty="0" smtClean="0"/>
              <a:t>= </a:t>
            </a:r>
            <a:r>
              <a:rPr lang="en-US" i="1" dirty="0"/>
              <a:t>n</a:t>
            </a:r>
            <a:r>
              <a:rPr lang="en-US" baseline="30000" dirty="0"/>
              <a:t>2</a:t>
            </a:r>
          </a:p>
          <a:p>
            <a:pPr lvl="1"/>
            <a:r>
              <a:rPr lang="en-US" dirty="0" smtClean="0"/>
              <a:t>To prove </a:t>
            </a:r>
            <a:r>
              <a:rPr lang="en-US" dirty="0">
                <a:solidFill>
                  <a:srgbClr val="0000FF"/>
                </a:solidFill>
              </a:rPr>
              <a:t>g(</a:t>
            </a:r>
            <a:r>
              <a:rPr lang="en-US" i="1" dirty="0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dirty="0">
                <a:sym typeface="Symbol" pitchFamily="18" charset="2"/>
              </a:rPr>
              <a:t>is in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O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(f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(</a:t>
            </a:r>
            <a:r>
              <a:rPr lang="en-US" i="1" dirty="0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))</a:t>
            </a:r>
            <a:r>
              <a:rPr lang="en-US" dirty="0" smtClean="0"/>
              <a:t>, find a valid </a:t>
            </a:r>
            <a:r>
              <a:rPr lang="en-US" i="1" dirty="0" smtClean="0">
                <a:solidFill>
                  <a:srgbClr val="008000"/>
                </a:solidFill>
              </a:rPr>
              <a:t>c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/>
              <a:t>and </a:t>
            </a:r>
            <a:r>
              <a:rPr lang="en-US" i="1" dirty="0">
                <a:solidFill>
                  <a:srgbClr val="008000"/>
                </a:solidFill>
                <a:sym typeface="Symbol" pitchFamily="18" charset="2"/>
              </a:rPr>
              <a:t>n</a:t>
            </a:r>
            <a:r>
              <a:rPr lang="en-US" i="1" baseline="-25000" dirty="0">
                <a:solidFill>
                  <a:srgbClr val="008000"/>
                </a:solidFill>
                <a:sym typeface="Symbol" pitchFamily="18" charset="2"/>
              </a:rPr>
              <a:t>0 </a:t>
            </a:r>
            <a:endParaRPr lang="en-US" dirty="0">
              <a:solidFill>
                <a:srgbClr val="008000"/>
              </a:solidFill>
              <a:sym typeface="Symbol" pitchFamily="18" charset="2"/>
            </a:endParaRPr>
          </a:p>
          <a:p>
            <a:pPr lvl="1"/>
            <a:r>
              <a:rPr lang="en-US" dirty="0" smtClean="0">
                <a:sym typeface="Symbol" pitchFamily="18" charset="2"/>
              </a:rPr>
              <a:t>The “cross-over point” is </a:t>
            </a:r>
            <a:r>
              <a:rPr lang="en-US" i="1" dirty="0" smtClean="0"/>
              <a:t>n</a:t>
            </a:r>
            <a:r>
              <a:rPr lang="en-US" dirty="0" smtClean="0"/>
              <a:t>=1000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g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n</a:t>
            </a:r>
            <a:r>
              <a:rPr lang="en-US" dirty="0" smtClean="0">
                <a:solidFill>
                  <a:srgbClr val="0000FF"/>
                </a:solidFill>
              </a:rPr>
              <a:t>) </a:t>
            </a:r>
            <a:r>
              <a:rPr lang="en-US" dirty="0" smtClean="0">
                <a:solidFill>
                  <a:srgbClr val="000000"/>
                </a:solidFill>
              </a:rPr>
              <a:t>= 1000*1000 and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f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(</a:t>
            </a:r>
            <a:r>
              <a:rPr lang="en-US" i="1" dirty="0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) </a:t>
            </a:r>
            <a:r>
              <a:rPr lang="en-US" dirty="0" smtClean="0">
                <a:sym typeface="Symbol" pitchFamily="18" charset="2"/>
              </a:rPr>
              <a:t>= 1000</a:t>
            </a:r>
            <a:r>
              <a:rPr lang="en-US" baseline="30000" dirty="0" smtClean="0"/>
              <a:t>2</a:t>
            </a:r>
            <a:r>
              <a:rPr lang="en-US" dirty="0" smtClean="0">
                <a:sym typeface="Symbol" pitchFamily="18" charset="2"/>
              </a:rPr>
              <a:t> </a:t>
            </a:r>
            <a:endParaRPr lang="en-US" dirty="0" smtClean="0"/>
          </a:p>
          <a:p>
            <a:pPr lvl="1"/>
            <a:r>
              <a:rPr lang="en-US" dirty="0" smtClean="0"/>
              <a:t>So we can choose </a:t>
            </a:r>
            <a:r>
              <a:rPr lang="en-US" i="1" dirty="0" smtClean="0">
                <a:solidFill>
                  <a:srgbClr val="008000"/>
                </a:solidFill>
                <a:sym typeface="Symbol" pitchFamily="18" charset="2"/>
              </a:rPr>
              <a:t>n</a:t>
            </a:r>
            <a:r>
              <a:rPr lang="en-US" i="1" baseline="-25000" dirty="0" smtClean="0">
                <a:solidFill>
                  <a:srgbClr val="008000"/>
                </a:solidFill>
                <a:sym typeface="Symbol" pitchFamily="18" charset="2"/>
              </a:rPr>
              <a:t>0</a:t>
            </a:r>
            <a:r>
              <a:rPr lang="en-US" dirty="0" smtClean="0"/>
              <a:t>=1000 and </a:t>
            </a:r>
            <a:r>
              <a:rPr lang="en-US" i="1" dirty="0" smtClean="0">
                <a:solidFill>
                  <a:srgbClr val="008000"/>
                </a:solidFill>
              </a:rPr>
              <a:t>c</a:t>
            </a:r>
            <a:r>
              <a:rPr lang="en-US" dirty="0" smtClean="0"/>
              <a:t>=1</a:t>
            </a:r>
          </a:p>
          <a:p>
            <a:pPr lvl="1"/>
            <a:r>
              <a:rPr lang="en-US" dirty="0" smtClean="0"/>
              <a:t>Then g(n) = 1000n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  </a:t>
            </a:r>
            <a:r>
              <a:rPr lang="en-US" i="1" dirty="0">
                <a:solidFill>
                  <a:srgbClr val="008000"/>
                </a:solidFill>
                <a:sym typeface="Symbol" pitchFamily="18" charset="2"/>
              </a:rPr>
              <a:t>c</a:t>
            </a:r>
            <a:r>
              <a:rPr lang="en-US" dirty="0">
                <a:solidFill>
                  <a:srgbClr val="008000"/>
                </a:solidFill>
                <a:sym typeface="Symbol" pitchFamily="18" charset="2"/>
              </a:rPr>
              <a:t>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f(</a:t>
            </a:r>
            <a:r>
              <a:rPr lang="en-US" i="1" dirty="0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)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= </a:t>
            </a:r>
            <a:r>
              <a:rPr lang="en-US" dirty="0" smtClean="0">
                <a:solidFill>
                  <a:srgbClr val="119F33"/>
                </a:solidFill>
                <a:sym typeface="Symbol" pitchFamily="18" charset="2"/>
              </a:rPr>
              <a:t>1</a:t>
            </a:r>
            <a:r>
              <a:rPr lang="en-US" i="1" dirty="0" smtClean="0"/>
              <a:t>n</a:t>
            </a:r>
            <a:r>
              <a:rPr lang="en-US" baseline="30000" dirty="0" smtClean="0"/>
              <a:t>2 </a:t>
            </a:r>
            <a:r>
              <a:rPr lang="en-US" dirty="0"/>
              <a:t> </a:t>
            </a:r>
            <a:r>
              <a:rPr lang="en-US" dirty="0" smtClean="0"/>
              <a:t>for all n </a:t>
            </a:r>
            <a:r>
              <a:rPr lang="en-US" dirty="0">
                <a:sym typeface="Symbol"/>
              </a:rPr>
              <a:t>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smtClean="0">
                <a:solidFill>
                  <a:srgbClr val="008000"/>
                </a:solidFill>
                <a:sym typeface="Symbol" pitchFamily="18" charset="2"/>
              </a:rPr>
              <a:t>1000</a:t>
            </a:r>
          </a:p>
          <a:p>
            <a:pPr marL="457200" lvl="1" indent="0">
              <a:buNone/>
            </a:pPr>
            <a:endParaRPr lang="en-US" baseline="-25000" dirty="0">
              <a:solidFill>
                <a:srgbClr val="008000"/>
              </a:solidFill>
              <a:sym typeface="Symbol" pitchFamily="18" charset="2"/>
            </a:endParaRPr>
          </a:p>
          <a:p>
            <a:pPr lvl="1"/>
            <a:endParaRPr lang="en-US" baseline="30000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CSE373: Data Structure &amp; Algorithms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600200" y="4495800"/>
            <a:ext cx="5791200" cy="1828800"/>
            <a:chOff x="609600" y="3962400"/>
            <a:chExt cx="5791200" cy="1524000"/>
          </a:xfrm>
        </p:grpSpPr>
        <p:sp>
          <p:nvSpPr>
            <p:cNvPr id="7" name="Content Placeholder 2"/>
            <p:cNvSpPr txBox="1">
              <a:spLocks/>
            </p:cNvSpPr>
            <p:nvPr/>
          </p:nvSpPr>
          <p:spPr bwMode="auto">
            <a:xfrm>
              <a:off x="685800" y="4038600"/>
              <a:ext cx="57150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buNone/>
              </a:pPr>
              <a:r>
                <a:rPr lang="en-US" b="0" dirty="0"/>
                <a:t>Definition:  </a:t>
              </a:r>
              <a:r>
                <a:rPr lang="en-US" b="0" dirty="0">
                  <a:solidFill>
                    <a:srgbClr val="0000FF"/>
                  </a:solidFill>
                </a:rPr>
                <a:t>g(</a:t>
              </a:r>
              <a:r>
                <a:rPr lang="en-US" b="0" i="1" dirty="0">
                  <a:solidFill>
                    <a:srgbClr val="0000FF"/>
                  </a:solidFill>
                </a:rPr>
                <a:t>n</a:t>
              </a:r>
              <a:r>
                <a:rPr lang="en-US" b="0" dirty="0">
                  <a:solidFill>
                    <a:srgbClr val="0000FF"/>
                  </a:solidFill>
                </a:rPr>
                <a:t>) </a:t>
              </a:r>
              <a:r>
                <a:rPr lang="en-US" b="0" dirty="0">
                  <a:sym typeface="Symbol" pitchFamily="18" charset="2"/>
                </a:rPr>
                <a:t>is in </a:t>
              </a:r>
              <a:r>
                <a:rPr lang="en-US" b="0" dirty="0">
                  <a:solidFill>
                    <a:srgbClr val="FF0000"/>
                  </a:solidFill>
                  <a:sym typeface="Symbol" pitchFamily="18" charset="2"/>
                </a:rPr>
                <a:t>O( f(</a:t>
              </a:r>
              <a:r>
                <a:rPr lang="en-US" b="0" i="1" dirty="0">
                  <a:solidFill>
                    <a:srgbClr val="FF0000"/>
                  </a:solidFill>
                  <a:sym typeface="Symbol" pitchFamily="18" charset="2"/>
                </a:rPr>
                <a:t>n</a:t>
              </a:r>
              <a:r>
                <a:rPr lang="en-US" b="0" dirty="0">
                  <a:solidFill>
                    <a:srgbClr val="FF0000"/>
                  </a:solidFill>
                  <a:sym typeface="Symbol" pitchFamily="18" charset="2"/>
                </a:rPr>
                <a:t>) ) </a:t>
              </a:r>
              <a:r>
                <a:rPr lang="en-US" b="0" dirty="0">
                  <a:sym typeface="Symbol" pitchFamily="18" charset="2"/>
                </a:rPr>
                <a:t>if there exist </a:t>
              </a:r>
            </a:p>
            <a:p>
              <a:pPr>
                <a:buNone/>
              </a:pPr>
              <a:r>
                <a:rPr lang="en-US" b="0" dirty="0">
                  <a:sym typeface="Symbol" pitchFamily="18" charset="2"/>
                </a:rPr>
                <a:t>		positive constants </a:t>
              </a:r>
              <a:r>
                <a:rPr lang="en-US" b="0" i="1" dirty="0">
                  <a:solidFill>
                    <a:srgbClr val="008000"/>
                  </a:solidFill>
                  <a:sym typeface="Symbol" pitchFamily="18" charset="2"/>
                </a:rPr>
                <a:t>c</a:t>
              </a:r>
              <a:r>
                <a:rPr lang="en-US" b="0" dirty="0">
                  <a:sym typeface="Symbol" pitchFamily="18" charset="2"/>
                </a:rPr>
                <a:t> and </a:t>
              </a:r>
              <a:r>
                <a:rPr lang="en-US" b="0" i="1" dirty="0">
                  <a:solidFill>
                    <a:srgbClr val="008000"/>
                  </a:solidFill>
                  <a:sym typeface="Symbol" pitchFamily="18" charset="2"/>
                </a:rPr>
                <a:t>n</a:t>
              </a:r>
              <a:r>
                <a:rPr lang="en-US" b="0" i="1" baseline="-25000" dirty="0">
                  <a:solidFill>
                    <a:srgbClr val="008000"/>
                  </a:solidFill>
                  <a:sym typeface="Symbol" pitchFamily="18" charset="2"/>
                </a:rPr>
                <a:t>0</a:t>
              </a:r>
              <a:r>
                <a:rPr lang="en-US" b="0" dirty="0">
                  <a:solidFill>
                    <a:srgbClr val="008000"/>
                  </a:solidFill>
                  <a:sym typeface="Symbol" pitchFamily="18" charset="2"/>
                </a:rPr>
                <a:t> </a:t>
              </a:r>
              <a:r>
                <a:rPr lang="en-US" b="0" dirty="0">
                  <a:sym typeface="Symbol" pitchFamily="18" charset="2"/>
                </a:rPr>
                <a:t>such that </a:t>
              </a:r>
            </a:p>
            <a:p>
              <a:pPr>
                <a:buNone/>
              </a:pPr>
              <a:endParaRPr lang="en-US" b="0" dirty="0">
                <a:sym typeface="Symbol" pitchFamily="18" charset="2"/>
              </a:endParaRPr>
            </a:p>
            <a:p>
              <a:pPr>
                <a:buNone/>
              </a:pPr>
              <a:r>
                <a:rPr lang="en-US" b="0" dirty="0"/>
                <a:t>		</a:t>
              </a:r>
              <a:r>
                <a:rPr lang="en-US" b="0" dirty="0">
                  <a:solidFill>
                    <a:srgbClr val="0000FF"/>
                  </a:solidFill>
                </a:rPr>
                <a:t>g(</a:t>
              </a:r>
              <a:r>
                <a:rPr lang="en-US" b="0" i="1" dirty="0">
                  <a:solidFill>
                    <a:srgbClr val="0000FF"/>
                  </a:solidFill>
                </a:rPr>
                <a:t>n</a:t>
              </a:r>
              <a:r>
                <a:rPr lang="en-US" b="0" dirty="0">
                  <a:solidFill>
                    <a:srgbClr val="0000FF"/>
                  </a:solidFill>
                </a:rPr>
                <a:t>) </a:t>
              </a:r>
              <a:r>
                <a:rPr lang="en-US" b="0" dirty="0">
                  <a:solidFill>
                    <a:srgbClr val="000000"/>
                  </a:solidFill>
                  <a:sym typeface="Symbol" pitchFamily="18" charset="2"/>
                </a:rPr>
                <a:t>  </a:t>
              </a:r>
              <a:r>
                <a:rPr lang="en-US" b="0" i="1" dirty="0">
                  <a:solidFill>
                    <a:srgbClr val="008000"/>
                  </a:solidFill>
                  <a:sym typeface="Symbol" pitchFamily="18" charset="2"/>
                </a:rPr>
                <a:t>c</a:t>
              </a:r>
              <a:r>
                <a:rPr lang="en-US" b="0" dirty="0">
                  <a:solidFill>
                    <a:srgbClr val="008000"/>
                  </a:solidFill>
                  <a:sym typeface="Symbol" pitchFamily="18" charset="2"/>
                </a:rPr>
                <a:t> </a:t>
              </a:r>
              <a:r>
                <a:rPr lang="en-US" b="0" dirty="0">
                  <a:solidFill>
                    <a:srgbClr val="FF0000"/>
                  </a:solidFill>
                  <a:sym typeface="Symbol" pitchFamily="18" charset="2"/>
                </a:rPr>
                <a:t>f(</a:t>
              </a:r>
              <a:r>
                <a:rPr lang="en-US" b="0" i="1" dirty="0">
                  <a:solidFill>
                    <a:srgbClr val="FF0000"/>
                  </a:solidFill>
                  <a:sym typeface="Symbol" pitchFamily="18" charset="2"/>
                </a:rPr>
                <a:t>n</a:t>
              </a:r>
              <a:r>
                <a:rPr lang="en-US" b="0" dirty="0">
                  <a:solidFill>
                    <a:srgbClr val="FF0000"/>
                  </a:solidFill>
                  <a:sym typeface="Symbol" pitchFamily="18" charset="2"/>
                </a:rPr>
                <a:t>) </a:t>
              </a:r>
              <a:r>
                <a:rPr lang="en-US" b="0" dirty="0">
                  <a:sym typeface="Symbol" pitchFamily="18" charset="2"/>
                </a:rPr>
                <a:t>	for all </a:t>
              </a:r>
              <a:r>
                <a:rPr lang="en-US" b="0" i="1" dirty="0">
                  <a:sym typeface="Symbol" pitchFamily="18" charset="2"/>
                </a:rPr>
                <a:t>n</a:t>
              </a:r>
              <a:r>
                <a:rPr lang="en-US" b="0" dirty="0">
                  <a:sym typeface="Symbol" pitchFamily="18" charset="2"/>
                </a:rPr>
                <a:t> </a:t>
              </a:r>
              <a:r>
                <a:rPr lang="en-US" b="0" dirty="0">
                  <a:sym typeface="Symbol"/>
                </a:rPr>
                <a:t></a:t>
              </a:r>
              <a:r>
                <a:rPr lang="en-US" b="0" dirty="0">
                  <a:sym typeface="Symbol" pitchFamily="18" charset="2"/>
                </a:rPr>
                <a:t> </a:t>
              </a:r>
              <a:r>
                <a:rPr lang="en-US" b="0" i="1" dirty="0">
                  <a:solidFill>
                    <a:srgbClr val="008000"/>
                  </a:solidFill>
                  <a:sym typeface="Symbol" pitchFamily="18" charset="2"/>
                </a:rPr>
                <a:t>n</a:t>
              </a:r>
              <a:r>
                <a:rPr lang="en-US" b="0" i="1" baseline="-25000" dirty="0">
                  <a:solidFill>
                    <a:srgbClr val="008000"/>
                  </a:solidFill>
                  <a:sym typeface="Symbol" pitchFamily="18" charset="2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609600" y="3962400"/>
              <a:ext cx="5791200" cy="1524000"/>
            </a:xfrm>
            <a:prstGeom prst="rect">
              <a:avLst/>
            </a:prstGeom>
            <a:noFill/>
            <a:ln w="476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19154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1 and 1’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Which is it?</a:t>
            </a:r>
          </a:p>
          <a:p>
            <a:r>
              <a:rPr lang="en-US" sz="3200" dirty="0" smtClean="0"/>
              <a:t>Is g(n) = 1000n called f(n) or f(n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)?</a:t>
            </a:r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By definition, it can be either one.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We prefer to use the smallest one.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620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2, using formal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dirty="0">
                <a:sym typeface="Symbol" pitchFamily="18" charset="2"/>
              </a:rPr>
              <a:t>Let </a:t>
            </a:r>
            <a:r>
              <a:rPr lang="en-US" dirty="0">
                <a:solidFill>
                  <a:srgbClr val="0000FF"/>
                </a:solidFill>
              </a:rPr>
              <a:t>g(</a:t>
            </a:r>
            <a:r>
              <a:rPr lang="en-US" i="1" dirty="0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dirty="0" smtClean="0">
                <a:sym typeface="Symbol" pitchFamily="18" charset="2"/>
              </a:rPr>
              <a:t>= </a:t>
            </a:r>
            <a:r>
              <a:rPr lang="en-US" i="1" dirty="0" smtClean="0"/>
              <a:t>n</a:t>
            </a:r>
            <a:r>
              <a:rPr lang="en-US" baseline="30000" dirty="0" smtClean="0"/>
              <a:t>4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f(</a:t>
            </a:r>
            <a:r>
              <a:rPr lang="en-US" i="1" dirty="0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) </a:t>
            </a:r>
            <a:r>
              <a:rPr lang="en-US" dirty="0" smtClean="0"/>
              <a:t>= 2</a:t>
            </a:r>
            <a:r>
              <a:rPr lang="en-US" i="1" baseline="30000" dirty="0" smtClean="0"/>
              <a:t>n</a:t>
            </a:r>
            <a:endParaRPr lang="en-US" i="1" baseline="30000" dirty="0"/>
          </a:p>
          <a:p>
            <a:pPr lvl="1"/>
            <a:r>
              <a:rPr lang="en-US" dirty="0"/>
              <a:t>To prove </a:t>
            </a:r>
            <a:r>
              <a:rPr lang="en-US" dirty="0">
                <a:solidFill>
                  <a:srgbClr val="0000FF"/>
                </a:solidFill>
              </a:rPr>
              <a:t>g(</a:t>
            </a:r>
            <a:r>
              <a:rPr lang="en-US" i="1" dirty="0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dirty="0">
                <a:sym typeface="Symbol" pitchFamily="18" charset="2"/>
              </a:rPr>
              <a:t>is in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O(f(</a:t>
            </a:r>
            <a:r>
              <a:rPr lang="en-US" i="1" dirty="0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))</a:t>
            </a:r>
            <a:r>
              <a:rPr lang="en-US" dirty="0"/>
              <a:t>, find a valid </a:t>
            </a:r>
            <a:r>
              <a:rPr lang="en-US" i="1" dirty="0">
                <a:solidFill>
                  <a:srgbClr val="008000"/>
                </a:solidFill>
              </a:rPr>
              <a:t>c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/>
              <a:t>and </a:t>
            </a:r>
            <a:r>
              <a:rPr lang="en-US" i="1" dirty="0">
                <a:solidFill>
                  <a:srgbClr val="008000"/>
                </a:solidFill>
                <a:sym typeface="Symbol" pitchFamily="18" charset="2"/>
              </a:rPr>
              <a:t>n</a:t>
            </a:r>
            <a:r>
              <a:rPr lang="en-US" i="1" baseline="-25000" dirty="0">
                <a:solidFill>
                  <a:srgbClr val="008000"/>
                </a:solidFill>
                <a:sym typeface="Symbol" pitchFamily="18" charset="2"/>
              </a:rPr>
              <a:t>0 </a:t>
            </a:r>
            <a:endParaRPr lang="en-US" dirty="0">
              <a:solidFill>
                <a:srgbClr val="008000"/>
              </a:solidFill>
              <a:sym typeface="Symbol" pitchFamily="18" charset="2"/>
            </a:endParaRPr>
          </a:p>
          <a:p>
            <a:pPr lvl="1"/>
            <a:r>
              <a:rPr lang="en-US" dirty="0" smtClean="0">
                <a:sym typeface="Symbol" pitchFamily="18" charset="2"/>
              </a:rPr>
              <a:t>W</a:t>
            </a:r>
            <a:r>
              <a:rPr lang="en-US" dirty="0" smtClean="0"/>
              <a:t>e can choose </a:t>
            </a:r>
            <a:r>
              <a:rPr lang="en-US" i="1" dirty="0" smtClean="0">
                <a:sym typeface="Symbol" pitchFamily="18" charset="2"/>
              </a:rPr>
              <a:t>n</a:t>
            </a:r>
            <a:r>
              <a:rPr lang="en-US" i="1" baseline="-25000" dirty="0" smtClean="0">
                <a:sym typeface="Symbol" pitchFamily="18" charset="2"/>
              </a:rPr>
              <a:t>0</a:t>
            </a:r>
            <a:r>
              <a:rPr lang="en-US" dirty="0" smtClean="0"/>
              <a:t>=20 and </a:t>
            </a:r>
            <a:r>
              <a:rPr lang="en-US" i="1" dirty="0" smtClean="0"/>
              <a:t>c</a:t>
            </a:r>
            <a:r>
              <a:rPr lang="en-US" dirty="0" smtClean="0"/>
              <a:t>=1</a:t>
            </a:r>
          </a:p>
          <a:p>
            <a:pPr lvl="2"/>
            <a:r>
              <a:rPr lang="en-US" dirty="0" smtClean="0"/>
              <a:t> </a:t>
            </a:r>
            <a:r>
              <a:rPr lang="en-US" dirty="0">
                <a:solidFill>
                  <a:srgbClr val="0000FF"/>
                </a:solidFill>
              </a:rPr>
              <a:t>g(</a:t>
            </a:r>
            <a:r>
              <a:rPr lang="en-US" i="1" dirty="0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dirty="0" smtClean="0">
                <a:solidFill>
                  <a:srgbClr val="000000"/>
                </a:solidFill>
              </a:rPr>
              <a:t>=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20</a:t>
            </a:r>
            <a:r>
              <a:rPr lang="en-US" baseline="30000" dirty="0">
                <a:solidFill>
                  <a:srgbClr val="000000"/>
                </a:solidFill>
              </a:rPr>
              <a:t>4</a:t>
            </a:r>
            <a:r>
              <a:rPr lang="en-US" dirty="0" smtClean="0">
                <a:solidFill>
                  <a:srgbClr val="000000"/>
                </a:solidFill>
              </a:rPr>
              <a:t> vs.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f(</a:t>
            </a:r>
            <a:r>
              <a:rPr lang="en-US" i="1" dirty="0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) </a:t>
            </a:r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= </a:t>
            </a:r>
            <a:r>
              <a:rPr lang="en-US" dirty="0" smtClean="0">
                <a:solidFill>
                  <a:srgbClr val="008000"/>
                </a:solidFill>
                <a:sym typeface="Symbol" pitchFamily="18" charset="2"/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*2</a:t>
            </a:r>
            <a:r>
              <a:rPr lang="en-US" baseline="30000" dirty="0" smtClean="0">
                <a:solidFill>
                  <a:srgbClr val="008000"/>
                </a:solidFill>
              </a:rPr>
              <a:t>20 </a:t>
            </a:r>
            <a:endParaRPr lang="en-US" dirty="0" smtClean="0">
              <a:solidFill>
                <a:srgbClr val="008000"/>
              </a:solidFill>
            </a:endParaRPr>
          </a:p>
          <a:p>
            <a:pPr lvl="2"/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160,000 </a:t>
            </a:r>
            <a:r>
              <a:rPr lang="en-US" dirty="0" smtClean="0">
                <a:solidFill>
                  <a:srgbClr val="008000"/>
                </a:solidFill>
              </a:rPr>
              <a:t>   vs   </a:t>
            </a:r>
            <a:r>
              <a:rPr lang="en-US" dirty="0" smtClean="0">
                <a:solidFill>
                  <a:srgbClr val="FF0000"/>
                </a:solidFill>
              </a:rPr>
              <a:t>1,048,576</a:t>
            </a:r>
            <a:endParaRPr lang="en-US" baseline="30000" dirty="0" smtClean="0">
              <a:solidFill>
                <a:srgbClr val="FF0000"/>
              </a:solidFill>
            </a:endParaRPr>
          </a:p>
          <a:p>
            <a:pPr lvl="1"/>
            <a:r>
              <a:rPr lang="en-US" baseline="30000" dirty="0" smtClean="0"/>
              <a:t>	</a:t>
            </a:r>
            <a:r>
              <a:rPr lang="en-US" dirty="0" smtClean="0"/>
              <a:t>g(n) = </a:t>
            </a:r>
            <a:r>
              <a:rPr lang="en-US" i="1" dirty="0"/>
              <a:t>n</a:t>
            </a:r>
            <a:r>
              <a:rPr lang="en-US" baseline="30000" dirty="0"/>
              <a:t>4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  </a:t>
            </a:r>
            <a:r>
              <a:rPr lang="en-US" i="1" dirty="0">
                <a:solidFill>
                  <a:srgbClr val="008000"/>
                </a:solidFill>
                <a:sym typeface="Symbol" pitchFamily="18" charset="2"/>
              </a:rPr>
              <a:t>c</a:t>
            </a:r>
            <a:r>
              <a:rPr lang="en-US" dirty="0">
                <a:solidFill>
                  <a:srgbClr val="008000"/>
                </a:solidFill>
                <a:sym typeface="Symbol" pitchFamily="18" charset="2"/>
              </a:rPr>
              <a:t>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f(</a:t>
            </a:r>
            <a:r>
              <a:rPr lang="en-US" i="1" dirty="0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) </a:t>
            </a:r>
            <a:r>
              <a:rPr lang="en-US" dirty="0">
                <a:sym typeface="Symbol" pitchFamily="18" charset="2"/>
              </a:rPr>
              <a:t>= </a:t>
            </a:r>
            <a:r>
              <a:rPr lang="en-US" dirty="0" smtClean="0">
                <a:sym typeface="Symbol" pitchFamily="18" charset="2"/>
              </a:rPr>
              <a:t>1*2</a:t>
            </a:r>
            <a:r>
              <a:rPr lang="en-US" baseline="30000" dirty="0" smtClean="0">
                <a:sym typeface="Symbol" pitchFamily="18" charset="2"/>
              </a:rPr>
              <a:t>n</a:t>
            </a:r>
            <a:r>
              <a:rPr lang="en-US" dirty="0" smtClean="0">
                <a:sym typeface="Symbol" pitchFamily="18" charset="2"/>
              </a:rPr>
              <a:t> for all n </a:t>
            </a:r>
            <a:r>
              <a:rPr lang="en-US">
                <a:sym typeface="Symbol"/>
              </a:rPr>
              <a:t></a:t>
            </a:r>
            <a:r>
              <a:rPr lang="en-US">
                <a:sym typeface="Symbol" pitchFamily="18" charset="2"/>
              </a:rPr>
              <a:t> </a:t>
            </a:r>
            <a:r>
              <a:rPr lang="en-US" i="1" smtClean="0">
                <a:solidFill>
                  <a:srgbClr val="008000"/>
                </a:solidFill>
                <a:sym typeface="Symbol" pitchFamily="18" charset="2"/>
              </a:rPr>
              <a:t>20</a:t>
            </a:r>
            <a:endParaRPr lang="en-US" dirty="0">
              <a:solidFill>
                <a:srgbClr val="FF0000"/>
              </a:solidFill>
              <a:sym typeface="Symbol" pitchFamily="18" charset="2"/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If I were doing a complexity analysis, would I pick O(2</a:t>
            </a:r>
            <a:r>
              <a:rPr lang="en-US" i="1" baseline="30000" dirty="0" smtClean="0">
                <a:solidFill>
                  <a:srgbClr val="FF0000"/>
                </a:solidFill>
              </a:rPr>
              <a:t>n</a:t>
            </a:r>
            <a:r>
              <a:rPr lang="en-US" i="1" dirty="0" smtClean="0">
                <a:solidFill>
                  <a:srgbClr val="FF0000"/>
                </a:solidFill>
              </a:rPr>
              <a:t>)?</a:t>
            </a:r>
            <a:endParaRPr lang="en-US" i="1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 &amp; Algorithms</a:t>
            </a:r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600200" y="4495800"/>
            <a:ext cx="5791200" cy="1828800"/>
            <a:chOff x="609600" y="3962400"/>
            <a:chExt cx="5791200" cy="1524000"/>
          </a:xfrm>
        </p:grpSpPr>
        <p:sp>
          <p:nvSpPr>
            <p:cNvPr id="11" name="Content Placeholder 2"/>
            <p:cNvSpPr txBox="1">
              <a:spLocks/>
            </p:cNvSpPr>
            <p:nvPr/>
          </p:nvSpPr>
          <p:spPr bwMode="auto">
            <a:xfrm>
              <a:off x="685800" y="4038600"/>
              <a:ext cx="57150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buNone/>
              </a:pPr>
              <a:r>
                <a:rPr lang="en-US" b="0" dirty="0"/>
                <a:t>Definition:  </a:t>
              </a:r>
              <a:r>
                <a:rPr lang="en-US" b="0" dirty="0">
                  <a:solidFill>
                    <a:srgbClr val="0000FF"/>
                  </a:solidFill>
                </a:rPr>
                <a:t>g(</a:t>
              </a:r>
              <a:r>
                <a:rPr lang="en-US" b="0" i="1" dirty="0">
                  <a:solidFill>
                    <a:srgbClr val="0000FF"/>
                  </a:solidFill>
                </a:rPr>
                <a:t>n</a:t>
              </a:r>
              <a:r>
                <a:rPr lang="en-US" b="0" dirty="0">
                  <a:solidFill>
                    <a:srgbClr val="0000FF"/>
                  </a:solidFill>
                </a:rPr>
                <a:t>) </a:t>
              </a:r>
              <a:r>
                <a:rPr lang="en-US" b="0" dirty="0">
                  <a:sym typeface="Symbol" pitchFamily="18" charset="2"/>
                </a:rPr>
                <a:t>is in </a:t>
              </a:r>
              <a:r>
                <a:rPr lang="en-US" b="0" dirty="0">
                  <a:solidFill>
                    <a:srgbClr val="FF0000"/>
                  </a:solidFill>
                  <a:sym typeface="Symbol" pitchFamily="18" charset="2"/>
                </a:rPr>
                <a:t>O( f(</a:t>
              </a:r>
              <a:r>
                <a:rPr lang="en-US" b="0" i="1" dirty="0">
                  <a:solidFill>
                    <a:srgbClr val="FF0000"/>
                  </a:solidFill>
                  <a:sym typeface="Symbol" pitchFamily="18" charset="2"/>
                </a:rPr>
                <a:t>n</a:t>
              </a:r>
              <a:r>
                <a:rPr lang="en-US" b="0" dirty="0">
                  <a:solidFill>
                    <a:srgbClr val="FF0000"/>
                  </a:solidFill>
                  <a:sym typeface="Symbol" pitchFamily="18" charset="2"/>
                </a:rPr>
                <a:t>) ) </a:t>
              </a:r>
              <a:r>
                <a:rPr lang="en-US" b="0" dirty="0">
                  <a:sym typeface="Symbol" pitchFamily="18" charset="2"/>
                </a:rPr>
                <a:t>if there exist </a:t>
              </a:r>
            </a:p>
            <a:p>
              <a:pPr>
                <a:buNone/>
              </a:pPr>
              <a:r>
                <a:rPr lang="en-US" b="0" dirty="0">
                  <a:sym typeface="Symbol" pitchFamily="18" charset="2"/>
                </a:rPr>
                <a:t>		positive constants </a:t>
              </a:r>
              <a:r>
                <a:rPr lang="en-US" b="0" i="1" dirty="0">
                  <a:solidFill>
                    <a:srgbClr val="008000"/>
                  </a:solidFill>
                  <a:sym typeface="Symbol" pitchFamily="18" charset="2"/>
                </a:rPr>
                <a:t>c</a:t>
              </a:r>
              <a:r>
                <a:rPr lang="en-US" b="0" dirty="0">
                  <a:sym typeface="Symbol" pitchFamily="18" charset="2"/>
                </a:rPr>
                <a:t> and </a:t>
              </a:r>
              <a:r>
                <a:rPr lang="en-US" b="0" i="1" dirty="0">
                  <a:solidFill>
                    <a:srgbClr val="008000"/>
                  </a:solidFill>
                  <a:sym typeface="Symbol" pitchFamily="18" charset="2"/>
                </a:rPr>
                <a:t>n</a:t>
              </a:r>
              <a:r>
                <a:rPr lang="en-US" b="0" i="1" baseline="-25000" dirty="0">
                  <a:solidFill>
                    <a:srgbClr val="008000"/>
                  </a:solidFill>
                  <a:sym typeface="Symbol" pitchFamily="18" charset="2"/>
                </a:rPr>
                <a:t>0</a:t>
              </a:r>
              <a:r>
                <a:rPr lang="en-US" b="0" dirty="0">
                  <a:solidFill>
                    <a:srgbClr val="008000"/>
                  </a:solidFill>
                  <a:sym typeface="Symbol" pitchFamily="18" charset="2"/>
                </a:rPr>
                <a:t> </a:t>
              </a:r>
              <a:r>
                <a:rPr lang="en-US" b="0" dirty="0">
                  <a:sym typeface="Symbol" pitchFamily="18" charset="2"/>
                </a:rPr>
                <a:t>such that </a:t>
              </a:r>
            </a:p>
            <a:p>
              <a:pPr>
                <a:buNone/>
              </a:pPr>
              <a:endParaRPr lang="en-US" b="0" dirty="0">
                <a:sym typeface="Symbol" pitchFamily="18" charset="2"/>
              </a:endParaRPr>
            </a:p>
            <a:p>
              <a:pPr>
                <a:buNone/>
              </a:pPr>
              <a:r>
                <a:rPr lang="en-US" b="0" dirty="0"/>
                <a:t>		</a:t>
              </a:r>
              <a:r>
                <a:rPr lang="en-US" b="0" dirty="0">
                  <a:solidFill>
                    <a:srgbClr val="0000FF"/>
                  </a:solidFill>
                </a:rPr>
                <a:t>g(</a:t>
              </a:r>
              <a:r>
                <a:rPr lang="en-US" b="0" i="1" dirty="0">
                  <a:solidFill>
                    <a:srgbClr val="0000FF"/>
                  </a:solidFill>
                </a:rPr>
                <a:t>n</a:t>
              </a:r>
              <a:r>
                <a:rPr lang="en-US" b="0" dirty="0">
                  <a:solidFill>
                    <a:srgbClr val="0000FF"/>
                  </a:solidFill>
                </a:rPr>
                <a:t>) </a:t>
              </a:r>
              <a:r>
                <a:rPr lang="en-US" b="0" dirty="0">
                  <a:solidFill>
                    <a:srgbClr val="000000"/>
                  </a:solidFill>
                  <a:sym typeface="Symbol" pitchFamily="18" charset="2"/>
                </a:rPr>
                <a:t>  </a:t>
              </a:r>
              <a:r>
                <a:rPr lang="en-US" b="0" i="1" dirty="0">
                  <a:solidFill>
                    <a:srgbClr val="008000"/>
                  </a:solidFill>
                  <a:sym typeface="Symbol" pitchFamily="18" charset="2"/>
                </a:rPr>
                <a:t>c</a:t>
              </a:r>
              <a:r>
                <a:rPr lang="en-US" b="0" dirty="0">
                  <a:solidFill>
                    <a:srgbClr val="008000"/>
                  </a:solidFill>
                  <a:sym typeface="Symbol" pitchFamily="18" charset="2"/>
                </a:rPr>
                <a:t> </a:t>
              </a:r>
              <a:r>
                <a:rPr lang="en-US" b="0" dirty="0">
                  <a:solidFill>
                    <a:srgbClr val="FF0000"/>
                  </a:solidFill>
                  <a:sym typeface="Symbol" pitchFamily="18" charset="2"/>
                </a:rPr>
                <a:t>f(</a:t>
              </a:r>
              <a:r>
                <a:rPr lang="en-US" b="0" i="1" dirty="0">
                  <a:solidFill>
                    <a:srgbClr val="FF0000"/>
                  </a:solidFill>
                  <a:sym typeface="Symbol" pitchFamily="18" charset="2"/>
                </a:rPr>
                <a:t>n</a:t>
              </a:r>
              <a:r>
                <a:rPr lang="en-US" b="0" dirty="0">
                  <a:solidFill>
                    <a:srgbClr val="FF0000"/>
                  </a:solidFill>
                  <a:sym typeface="Symbol" pitchFamily="18" charset="2"/>
                </a:rPr>
                <a:t>) </a:t>
              </a:r>
              <a:r>
                <a:rPr lang="en-US" b="0" dirty="0">
                  <a:sym typeface="Symbol" pitchFamily="18" charset="2"/>
                </a:rPr>
                <a:t>	for all </a:t>
              </a:r>
              <a:r>
                <a:rPr lang="en-US" b="0" i="1" dirty="0">
                  <a:sym typeface="Symbol" pitchFamily="18" charset="2"/>
                </a:rPr>
                <a:t>n</a:t>
              </a:r>
              <a:r>
                <a:rPr lang="en-US" b="0" dirty="0">
                  <a:sym typeface="Symbol" pitchFamily="18" charset="2"/>
                </a:rPr>
                <a:t> </a:t>
              </a:r>
              <a:r>
                <a:rPr lang="en-US" b="0" dirty="0">
                  <a:sym typeface="Symbol"/>
                </a:rPr>
                <a:t></a:t>
              </a:r>
              <a:r>
                <a:rPr lang="en-US" b="0" dirty="0">
                  <a:sym typeface="Symbol" pitchFamily="18" charset="2"/>
                </a:rPr>
                <a:t> </a:t>
              </a:r>
              <a:r>
                <a:rPr lang="en-US" b="0" i="1" dirty="0">
                  <a:solidFill>
                    <a:srgbClr val="008000"/>
                  </a:solidFill>
                  <a:sym typeface="Symbol" pitchFamily="18" charset="2"/>
                </a:rPr>
                <a:t>n</a:t>
              </a:r>
              <a:r>
                <a:rPr lang="en-US" b="0" i="1" baseline="-25000" dirty="0">
                  <a:solidFill>
                    <a:srgbClr val="008000"/>
                  </a:solidFill>
                  <a:sym typeface="Symbol" pitchFamily="18" charset="2"/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609600" y="3962400"/>
              <a:ext cx="5791200" cy="1524000"/>
            </a:xfrm>
            <a:prstGeom prst="rect">
              <a:avLst/>
            </a:prstGeom>
            <a:noFill/>
            <a:ln w="476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86782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Comparison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n		          n</a:t>
            </a:r>
            <a:r>
              <a:rPr lang="en-US" baseline="30000" dirty="0" smtClean="0">
                <a:solidFill>
                  <a:srgbClr val="FF0000"/>
                </a:solidFill>
              </a:rPr>
              <a:t>4</a:t>
            </a:r>
            <a:r>
              <a:rPr lang="en-US" dirty="0" smtClean="0">
                <a:solidFill>
                  <a:srgbClr val="FF0000"/>
                </a:solidFill>
              </a:rPr>
              <a:t>			2</a:t>
            </a:r>
            <a:r>
              <a:rPr lang="en-US" baseline="30000" dirty="0" smtClean="0">
                <a:solidFill>
                  <a:srgbClr val="FF0000"/>
                </a:solidFill>
              </a:rPr>
              <a:t>n</a:t>
            </a:r>
          </a:p>
          <a:p>
            <a:r>
              <a:rPr lang="en-US" dirty="0" smtClean="0"/>
              <a:t>10		  10,000	       	       1,024</a:t>
            </a:r>
          </a:p>
          <a:p>
            <a:r>
              <a:rPr lang="en-US" dirty="0" smtClean="0"/>
              <a:t>20		160,000		1,048,576</a:t>
            </a:r>
          </a:p>
          <a:p>
            <a:r>
              <a:rPr lang="en-US" dirty="0" smtClean="0"/>
              <a:t>30		810,000	      1,073,741,824</a:t>
            </a:r>
          </a:p>
          <a:p>
            <a:r>
              <a:rPr lang="en-US" dirty="0" smtClean="0"/>
              <a:t>40	          2,560,000		</a:t>
            </a:r>
            <a:r>
              <a:rPr lang="en-US" dirty="0"/>
              <a:t>	</a:t>
            </a:r>
            <a:r>
              <a:rPr lang="en-US" dirty="0" smtClean="0"/>
              <a:t>1.0995x10</a:t>
            </a:r>
            <a:r>
              <a:rPr lang="en-US" baseline="30000" dirty="0" smtClean="0"/>
              <a:t>12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46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Efficiency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4495800"/>
          </a:xfrm>
        </p:spPr>
        <p:txBody>
          <a:bodyPr/>
          <a:lstStyle/>
          <a:p>
            <a:r>
              <a:rPr lang="en-US" dirty="0" smtClean="0"/>
              <a:t>What does it mean for an algorithm to be </a:t>
            </a:r>
            <a:r>
              <a:rPr lang="en-US" i="1" dirty="0" smtClean="0">
                <a:solidFill>
                  <a:srgbClr val="3333CC"/>
                </a:solidFill>
              </a:rPr>
              <a:t>efficient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We primarily care about </a:t>
            </a:r>
            <a:r>
              <a:rPr lang="en-US" i="1" dirty="0" smtClean="0">
                <a:solidFill>
                  <a:schemeClr val="accent2"/>
                </a:solidFill>
              </a:rPr>
              <a:t>time</a:t>
            </a:r>
            <a:r>
              <a:rPr lang="en-US" dirty="0" smtClean="0"/>
              <a:t> (and sometimes </a:t>
            </a:r>
            <a:r>
              <a:rPr lang="en-US" i="1" dirty="0" smtClean="0">
                <a:solidFill>
                  <a:srgbClr val="3333CC"/>
                </a:solidFill>
              </a:rPr>
              <a:t>space</a:t>
            </a:r>
            <a:r>
              <a:rPr lang="en-US" dirty="0" smtClean="0"/>
              <a:t>)</a:t>
            </a:r>
          </a:p>
          <a:p>
            <a:r>
              <a:rPr lang="en-US" dirty="0" smtClean="0"/>
              <a:t>Is the following a good definition?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“An algorithm is efficient if, when implemented, it runs </a:t>
            </a:r>
            <a:r>
              <a:rPr lang="en-US" b="1" dirty="0" smtClean="0">
                <a:solidFill>
                  <a:srgbClr val="C00000"/>
                </a:solidFill>
              </a:rPr>
              <a:t>quickly</a:t>
            </a:r>
            <a:r>
              <a:rPr lang="en-US" dirty="0" smtClean="0">
                <a:solidFill>
                  <a:srgbClr val="C00000"/>
                </a:solidFill>
              </a:rPr>
              <a:t> on </a:t>
            </a:r>
            <a:r>
              <a:rPr lang="en-US" b="1" dirty="0" smtClean="0">
                <a:solidFill>
                  <a:srgbClr val="C00000"/>
                </a:solidFill>
              </a:rPr>
              <a:t>real</a:t>
            </a:r>
            <a:r>
              <a:rPr lang="en-US" dirty="0" smtClean="0">
                <a:solidFill>
                  <a:srgbClr val="C00000"/>
                </a:solidFill>
              </a:rPr>
              <a:t> input instances”</a:t>
            </a:r>
          </a:p>
          <a:p>
            <a:pPr lvl="1"/>
            <a:r>
              <a:rPr lang="en-US" dirty="0" smtClean="0"/>
              <a:t>What does “quickly” mean?</a:t>
            </a:r>
          </a:p>
          <a:p>
            <a:pPr lvl="1"/>
            <a:r>
              <a:rPr lang="en-US" dirty="0" smtClean="0"/>
              <a:t>What constitutes “real input?”</a:t>
            </a:r>
          </a:p>
          <a:p>
            <a:pPr lvl="1"/>
            <a:r>
              <a:rPr lang="en-US" dirty="0" smtClean="0"/>
              <a:t>How does the algorithm </a:t>
            </a:r>
            <a:r>
              <a:rPr lang="en-US" i="1" dirty="0" smtClean="0">
                <a:solidFill>
                  <a:srgbClr val="3333CC"/>
                </a:solidFill>
              </a:rPr>
              <a:t>scale</a:t>
            </a:r>
            <a:r>
              <a:rPr lang="en-US" dirty="0" smtClean="0"/>
              <a:t> as input size changes?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 &amp; Algorithms</a:t>
            </a:r>
            <a:endParaRPr lang="en-US"/>
          </a:p>
        </p:txBody>
      </p:sp>
      <p:pic>
        <p:nvPicPr>
          <p:cNvPr id="1029" name="Picture 5" descr="C:\Users\shapiro\AppData\Local\Microsoft\Windows\Temporary Internet Files\Content.IE5\GZMR2QW9\filament_bulb_energy_and_efficiency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4800"/>
            <a:ext cx="2667000" cy="162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6839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with the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495800"/>
          </a:xfrm>
        </p:spPr>
        <p:txBody>
          <a:bodyPr/>
          <a:lstStyle/>
          <a:p>
            <a:r>
              <a:rPr lang="en-US" dirty="0" smtClean="0"/>
              <a:t>The constant multiplier </a:t>
            </a:r>
            <a:r>
              <a:rPr lang="en-US" i="1" dirty="0" smtClean="0"/>
              <a:t>c</a:t>
            </a:r>
            <a:r>
              <a:rPr lang="en-US" dirty="0" smtClean="0"/>
              <a:t> is what allows functions that differ only in their largest coefficient to have the same asymptotic complexity</a:t>
            </a:r>
            <a:endParaRPr lang="en-US" dirty="0"/>
          </a:p>
          <a:p>
            <a:pPr marL="342900" lvl="1" indent="-342900">
              <a:buFontTx/>
              <a:buChar char="•"/>
            </a:pPr>
            <a:r>
              <a:rPr lang="en-US" dirty="0" smtClean="0"/>
              <a:t>Consider: </a:t>
            </a:r>
          </a:p>
          <a:p>
            <a:pPr marL="400050" lvl="2" indent="0">
              <a:buNone/>
            </a:pPr>
            <a:r>
              <a:rPr lang="en-US" dirty="0" smtClean="0">
                <a:sym typeface="Symbol" pitchFamily="18" charset="2"/>
              </a:rPr>
              <a:t>	</a:t>
            </a:r>
            <a:r>
              <a:rPr lang="en-US" dirty="0">
                <a:solidFill>
                  <a:srgbClr val="0000FF"/>
                </a:solidFill>
              </a:rPr>
              <a:t>g(</a:t>
            </a:r>
            <a:r>
              <a:rPr lang="en-US" i="1" dirty="0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dirty="0" smtClean="0">
                <a:sym typeface="Symbol" pitchFamily="18" charset="2"/>
              </a:rPr>
              <a:t>= 7</a:t>
            </a:r>
            <a:r>
              <a:rPr lang="en-US" i="1" dirty="0" smtClean="0"/>
              <a:t>n</a:t>
            </a:r>
            <a:r>
              <a:rPr lang="en-US" dirty="0" smtClean="0"/>
              <a:t>+5 </a:t>
            </a:r>
          </a:p>
          <a:p>
            <a:pPr marL="400050" lvl="2" indent="0">
              <a:buNone/>
            </a:pPr>
            <a:r>
              <a:rPr lang="en-US" dirty="0" smtClean="0"/>
              <a:t>	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f(</a:t>
            </a:r>
            <a:r>
              <a:rPr lang="en-US" i="1" dirty="0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) </a:t>
            </a:r>
            <a:r>
              <a:rPr lang="en-US" dirty="0" smtClean="0"/>
              <a:t>= </a:t>
            </a:r>
            <a:r>
              <a:rPr lang="en-US" i="1" dirty="0" smtClean="0"/>
              <a:t>n</a:t>
            </a:r>
          </a:p>
          <a:p>
            <a:pPr marL="342900" lvl="1" indent="-342900"/>
            <a:r>
              <a:rPr lang="en-US" dirty="0" smtClean="0"/>
              <a:t>These have the same asymptotic behavior (linear)</a:t>
            </a:r>
          </a:p>
          <a:p>
            <a:pPr marL="742950" lvl="2" indent="-342900"/>
            <a:r>
              <a:rPr lang="en-US" dirty="0" smtClean="0"/>
              <a:t>So </a:t>
            </a:r>
            <a:r>
              <a:rPr lang="en-US" dirty="0" smtClean="0">
                <a:solidFill>
                  <a:srgbClr val="0000FF"/>
                </a:solidFill>
              </a:rPr>
              <a:t>g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n</a:t>
            </a:r>
            <a:r>
              <a:rPr lang="en-US" dirty="0" smtClean="0">
                <a:solidFill>
                  <a:srgbClr val="0000FF"/>
                </a:solidFill>
              </a:rPr>
              <a:t>) </a:t>
            </a:r>
            <a:r>
              <a:rPr lang="en-US" dirty="0"/>
              <a:t>is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O(f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(</a:t>
            </a:r>
            <a:r>
              <a:rPr lang="en-US" i="1" dirty="0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)) </a:t>
            </a:r>
            <a:r>
              <a:rPr lang="en-US" dirty="0" smtClean="0">
                <a:sym typeface="Symbol" pitchFamily="18" charset="2"/>
              </a:rPr>
              <a:t>even through </a:t>
            </a:r>
            <a:r>
              <a:rPr lang="en-US" dirty="0">
                <a:solidFill>
                  <a:srgbClr val="0000FF"/>
                </a:solidFill>
              </a:rPr>
              <a:t>g(</a:t>
            </a:r>
            <a:r>
              <a:rPr lang="en-US" i="1" dirty="0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)</a:t>
            </a:r>
            <a:r>
              <a:rPr lang="en-US" dirty="0" smtClean="0">
                <a:sym typeface="Symbol" pitchFamily="18" charset="2"/>
              </a:rPr>
              <a:t> is always larger</a:t>
            </a:r>
          </a:p>
          <a:p>
            <a:pPr marL="742950" lvl="2" indent="-342900"/>
            <a:r>
              <a:rPr lang="en-US" dirty="0" smtClean="0">
                <a:sym typeface="Symbol" pitchFamily="18" charset="2"/>
              </a:rPr>
              <a:t>The </a:t>
            </a:r>
            <a:r>
              <a:rPr lang="en-US" i="1" dirty="0" smtClean="0">
                <a:solidFill>
                  <a:srgbClr val="008000"/>
                </a:solidFill>
                <a:sym typeface="Symbol" pitchFamily="18" charset="2"/>
              </a:rPr>
              <a:t>c</a:t>
            </a:r>
            <a:r>
              <a:rPr lang="en-US" dirty="0" smtClean="0">
                <a:sym typeface="Symbol" pitchFamily="18" charset="2"/>
              </a:rPr>
              <a:t> allows us to provide a coefficient so that </a:t>
            </a:r>
            <a:r>
              <a:rPr lang="en-US" dirty="0">
                <a:solidFill>
                  <a:srgbClr val="0000FF"/>
                </a:solidFill>
              </a:rPr>
              <a:t>g(</a:t>
            </a:r>
            <a:r>
              <a:rPr lang="en-US" i="1" dirty="0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  </a:t>
            </a:r>
            <a:r>
              <a:rPr lang="en-US" i="1" dirty="0">
                <a:solidFill>
                  <a:srgbClr val="008000"/>
                </a:solidFill>
                <a:sym typeface="Symbol" pitchFamily="18" charset="2"/>
              </a:rPr>
              <a:t>c</a:t>
            </a:r>
            <a:r>
              <a:rPr lang="en-US" dirty="0">
                <a:solidFill>
                  <a:srgbClr val="008000"/>
                </a:solidFill>
                <a:sym typeface="Symbol" pitchFamily="18" charset="2"/>
              </a:rPr>
              <a:t>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f(</a:t>
            </a:r>
            <a:r>
              <a:rPr lang="en-US" i="1" dirty="0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)</a:t>
            </a:r>
          </a:p>
          <a:p>
            <a:pPr marL="400050" lvl="2" indent="0">
              <a:buNone/>
            </a:pPr>
            <a:endParaRPr lang="en-US" dirty="0"/>
          </a:p>
          <a:p>
            <a:pPr marL="342900" lvl="1" indent="-342900"/>
            <a:r>
              <a:rPr lang="en-US" dirty="0" smtClean="0"/>
              <a:t>In this example: </a:t>
            </a:r>
          </a:p>
          <a:p>
            <a:pPr marL="742950" lvl="2" indent="-342900"/>
            <a:r>
              <a:rPr lang="en-US" dirty="0" smtClean="0"/>
              <a:t>To prove </a:t>
            </a:r>
            <a:r>
              <a:rPr lang="en-US" dirty="0">
                <a:solidFill>
                  <a:srgbClr val="0000FF"/>
                </a:solidFill>
              </a:rPr>
              <a:t>g(</a:t>
            </a:r>
            <a:r>
              <a:rPr lang="en-US" i="1" dirty="0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)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is in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O(f(</a:t>
            </a:r>
            <a:r>
              <a:rPr lang="en-US" i="1" dirty="0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)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)</a:t>
            </a:r>
            <a:r>
              <a:rPr lang="en-US" dirty="0" smtClean="0">
                <a:sym typeface="Symbol" pitchFamily="18" charset="2"/>
              </a:rPr>
              <a:t>, have </a:t>
            </a:r>
            <a:r>
              <a:rPr lang="en-US" i="1" dirty="0">
                <a:solidFill>
                  <a:srgbClr val="008000"/>
                </a:solidFill>
                <a:sym typeface="Symbol" pitchFamily="18" charset="2"/>
              </a:rPr>
              <a:t>c</a:t>
            </a:r>
            <a:r>
              <a:rPr lang="en-US" dirty="0">
                <a:solidFill>
                  <a:srgbClr val="008000"/>
                </a:solidFill>
                <a:sym typeface="Symbol" pitchFamily="18" charset="2"/>
              </a:rPr>
              <a:t> </a:t>
            </a:r>
            <a:r>
              <a:rPr lang="en-US" dirty="0" smtClean="0">
                <a:sym typeface="Symbol"/>
              </a:rPr>
              <a:t>=</a:t>
            </a:r>
            <a:r>
              <a:rPr lang="en-US" dirty="0" smtClean="0">
                <a:sym typeface="Symbol" pitchFamily="18" charset="2"/>
              </a:rPr>
              <a:t> 12, </a:t>
            </a:r>
            <a:r>
              <a:rPr lang="en-US" i="1" dirty="0" smtClean="0">
                <a:solidFill>
                  <a:srgbClr val="008000"/>
                </a:solidFill>
                <a:sym typeface="Symbol" pitchFamily="18" charset="2"/>
              </a:rPr>
              <a:t>n</a:t>
            </a:r>
            <a:r>
              <a:rPr lang="en-US" i="1" baseline="-25000" dirty="0" smtClean="0">
                <a:solidFill>
                  <a:srgbClr val="008000"/>
                </a:solidFill>
                <a:sym typeface="Symbol" pitchFamily="18" charset="2"/>
              </a:rPr>
              <a:t>0 </a:t>
            </a:r>
            <a:r>
              <a:rPr lang="en-US" dirty="0" smtClean="0">
                <a:sym typeface="Symbol" pitchFamily="18" charset="2"/>
              </a:rPr>
              <a:t>= 1</a:t>
            </a:r>
            <a:endParaRPr lang="en-US" i="1" baseline="30000" dirty="0"/>
          </a:p>
          <a:p>
            <a:pPr marL="457200" lvl="1" indent="0">
              <a:buNone/>
            </a:pPr>
            <a:r>
              <a:rPr lang="en-US" dirty="0" smtClean="0"/>
              <a:t>	(7*1)+5 </a:t>
            </a:r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 12*1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464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can drop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Eliminate coefficients because we don’t have units anyway</a:t>
            </a:r>
          </a:p>
          <a:p>
            <a:pPr lvl="1"/>
            <a:r>
              <a:rPr lang="en-US" dirty="0" smtClean="0"/>
              <a:t>3</a:t>
            </a:r>
            <a:r>
              <a:rPr lang="en-US" i="1" dirty="0" smtClean="0"/>
              <a:t>n</a:t>
            </a:r>
            <a:r>
              <a:rPr lang="en-US" baseline="30000" dirty="0" smtClean="0"/>
              <a:t>2  </a:t>
            </a:r>
            <a:r>
              <a:rPr lang="en-US" dirty="0" smtClean="0"/>
              <a:t>versus 5</a:t>
            </a:r>
            <a:r>
              <a:rPr lang="en-US" i="1" dirty="0" smtClean="0"/>
              <a:t>n</a:t>
            </a:r>
            <a:r>
              <a:rPr lang="en-US" baseline="30000" dirty="0" smtClean="0"/>
              <a:t>2  </a:t>
            </a:r>
            <a:r>
              <a:rPr lang="en-US" dirty="0" smtClean="0"/>
              <a:t>doesn’t mean anything when we have not specified the cost of constant-time operations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Both are </a:t>
            </a:r>
            <a:r>
              <a:rPr lang="en-US" b="1" dirty="0" smtClean="0">
                <a:solidFill>
                  <a:srgbClr val="FF0000"/>
                </a:solidFill>
              </a:rPr>
              <a:t>O(</a:t>
            </a:r>
            <a:r>
              <a:rPr lang="en-US" b="1" i="1" dirty="0" smtClean="0">
                <a:solidFill>
                  <a:srgbClr val="FF0000"/>
                </a:solidFill>
              </a:rPr>
              <a:t>n</a:t>
            </a:r>
            <a:r>
              <a:rPr lang="en-US" b="1" baseline="30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r>
              <a:rPr lang="en-US" b="1" baseline="30000" dirty="0" smtClean="0">
                <a:solidFill>
                  <a:srgbClr val="FF0000"/>
                </a:solidFill>
              </a:rPr>
              <a:t>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Eliminate low-order terms because they have vanishingly small impact as </a:t>
            </a:r>
            <a:r>
              <a:rPr lang="en-US" i="1" dirty="0" smtClean="0"/>
              <a:t>n</a:t>
            </a:r>
            <a:r>
              <a:rPr lang="en-US" dirty="0" smtClean="0"/>
              <a:t> grows</a:t>
            </a:r>
          </a:p>
          <a:p>
            <a:pPr lvl="1"/>
            <a:r>
              <a:rPr lang="en-US" dirty="0" smtClean="0"/>
              <a:t>5n</a:t>
            </a:r>
            <a:r>
              <a:rPr lang="en-US" baseline="30000" dirty="0" smtClean="0"/>
              <a:t>5</a:t>
            </a:r>
            <a:r>
              <a:rPr lang="en-US" dirty="0" smtClean="0"/>
              <a:t> + 40n</a:t>
            </a:r>
            <a:r>
              <a:rPr lang="en-US" baseline="30000" dirty="0" smtClean="0"/>
              <a:t>4</a:t>
            </a:r>
            <a:r>
              <a:rPr lang="en-US" dirty="0" smtClean="0"/>
              <a:t> + 30n</a:t>
            </a:r>
            <a:r>
              <a:rPr lang="en-US" baseline="30000" dirty="0" smtClean="0"/>
              <a:t>3</a:t>
            </a:r>
            <a:r>
              <a:rPr lang="en-US" dirty="0" smtClean="0"/>
              <a:t> + 20n</a:t>
            </a:r>
            <a:r>
              <a:rPr lang="en-US" baseline="30000" dirty="0" smtClean="0"/>
              <a:t>2</a:t>
            </a:r>
            <a:r>
              <a:rPr lang="en-US" dirty="0" smtClean="0"/>
              <a:t> + 10</a:t>
            </a:r>
            <a:r>
              <a:rPr lang="en-US" baseline="30000" dirty="0" smtClean="0"/>
              <a:t>n</a:t>
            </a:r>
            <a:r>
              <a:rPr lang="en-US" dirty="0" smtClean="0"/>
              <a:t> + 1 is 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O(n</a:t>
            </a:r>
            <a:r>
              <a:rPr lang="en-US" baseline="30000" dirty="0" smtClean="0">
                <a:solidFill>
                  <a:srgbClr val="FF0000"/>
                </a:solidFill>
              </a:rPr>
              <a:t>5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endParaRPr lang="en-US" dirty="0"/>
          </a:p>
          <a:p>
            <a:r>
              <a:rPr lang="en-US" dirty="0" smtClean="0"/>
              <a:t>Do NOT ignore constants that are not multipliers</a:t>
            </a:r>
          </a:p>
          <a:p>
            <a:pPr lvl="1"/>
            <a:r>
              <a:rPr lang="en-US" i="1" dirty="0" smtClean="0"/>
              <a:t>n</a:t>
            </a:r>
            <a:r>
              <a:rPr lang="en-US" baseline="30000" dirty="0" smtClean="0"/>
              <a:t>3 </a:t>
            </a:r>
            <a:r>
              <a:rPr lang="en-US" dirty="0" smtClean="0"/>
              <a:t>is not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3</a:t>
            </a:r>
            <a:r>
              <a:rPr lang="en-US" i="1" baseline="30000" dirty="0" smtClean="0"/>
              <a:t>n</a:t>
            </a:r>
            <a:r>
              <a:rPr lang="en-US" baseline="30000" dirty="0" smtClean="0"/>
              <a:t> </a:t>
            </a:r>
            <a:r>
              <a:rPr lang="en-US" dirty="0"/>
              <a:t>is not </a:t>
            </a:r>
            <a:r>
              <a:rPr lang="en-US" i="1" dirty="0" smtClean="0"/>
              <a:t>O</a:t>
            </a:r>
            <a:r>
              <a:rPr lang="en-US" dirty="0" smtClean="0"/>
              <a:t>(2</a:t>
            </a:r>
            <a:r>
              <a:rPr lang="en-US" i="1" baseline="30000" dirty="0" smtClean="0"/>
              <a:t>n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137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Upper and Lower Bounds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 &amp; Algorithms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524000" y="1981200"/>
            <a:ext cx="6019800" cy="3657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541633" y="2879226"/>
            <a:ext cx="6022949" cy="1836357"/>
          </a:xfrm>
          <a:custGeom>
            <a:avLst/>
            <a:gdLst>
              <a:gd name="connsiteX0" fmla="*/ 0 w 6022949"/>
              <a:gd name="connsiteY0" fmla="*/ 1836357 h 1836357"/>
              <a:gd name="connsiteX1" fmla="*/ 430750 w 6022949"/>
              <a:gd name="connsiteY1" fmla="*/ 1624761 h 1836357"/>
              <a:gd name="connsiteX2" fmla="*/ 823716 w 6022949"/>
              <a:gd name="connsiteY2" fmla="*/ 1821243 h 1836357"/>
              <a:gd name="connsiteX3" fmla="*/ 1420721 w 6022949"/>
              <a:gd name="connsiteY3" fmla="*/ 1405607 h 1836357"/>
              <a:gd name="connsiteX4" fmla="*/ 2070625 w 6022949"/>
              <a:gd name="connsiteY4" fmla="*/ 1284695 h 1836357"/>
              <a:gd name="connsiteX5" fmla="*/ 2267107 w 6022949"/>
              <a:gd name="connsiteY5" fmla="*/ 1307366 h 1836357"/>
              <a:gd name="connsiteX6" fmla="*/ 2728086 w 6022949"/>
              <a:gd name="connsiteY6" fmla="*/ 967300 h 1836357"/>
              <a:gd name="connsiteX7" fmla="*/ 3287306 w 6022949"/>
              <a:gd name="connsiteY7" fmla="*/ 1133554 h 1836357"/>
              <a:gd name="connsiteX8" fmla="*/ 3876754 w 6022949"/>
              <a:gd name="connsiteY8" fmla="*/ 831273 h 1836357"/>
              <a:gd name="connsiteX9" fmla="*/ 4322618 w 6022949"/>
              <a:gd name="connsiteY9" fmla="*/ 717918 h 1836357"/>
              <a:gd name="connsiteX10" fmla="*/ 4768483 w 6022949"/>
              <a:gd name="connsiteY10" fmla="*/ 710361 h 1836357"/>
              <a:gd name="connsiteX11" fmla="*/ 5146334 w 6022949"/>
              <a:gd name="connsiteY11" fmla="*/ 309838 h 1836357"/>
              <a:gd name="connsiteX12" fmla="*/ 5645098 w 6022949"/>
              <a:gd name="connsiteY12" fmla="*/ 264496 h 1836357"/>
              <a:gd name="connsiteX13" fmla="*/ 5985164 w 6022949"/>
              <a:gd name="connsiteY13" fmla="*/ 7557 h 1836357"/>
              <a:gd name="connsiteX14" fmla="*/ 5985164 w 6022949"/>
              <a:gd name="connsiteY14" fmla="*/ 7557 h 1836357"/>
              <a:gd name="connsiteX15" fmla="*/ 6015392 w 6022949"/>
              <a:gd name="connsiteY15" fmla="*/ 7557 h 1836357"/>
              <a:gd name="connsiteX16" fmla="*/ 6000278 w 6022949"/>
              <a:gd name="connsiteY16" fmla="*/ 22672 h 1836357"/>
              <a:gd name="connsiteX17" fmla="*/ 6000278 w 6022949"/>
              <a:gd name="connsiteY17" fmla="*/ 22672 h 1836357"/>
              <a:gd name="connsiteX18" fmla="*/ 5992721 w 6022949"/>
              <a:gd name="connsiteY18" fmla="*/ 22672 h 1836357"/>
              <a:gd name="connsiteX19" fmla="*/ 6022949 w 6022949"/>
              <a:gd name="connsiteY19" fmla="*/ 0 h 1836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22949" h="1836357">
                <a:moveTo>
                  <a:pt x="0" y="1836357"/>
                </a:moveTo>
                <a:cubicBezTo>
                  <a:pt x="146732" y="1731818"/>
                  <a:pt x="293464" y="1627280"/>
                  <a:pt x="430750" y="1624761"/>
                </a:cubicBezTo>
                <a:cubicBezTo>
                  <a:pt x="568036" y="1622242"/>
                  <a:pt x="658721" y="1857769"/>
                  <a:pt x="823716" y="1821243"/>
                </a:cubicBezTo>
                <a:cubicBezTo>
                  <a:pt x="988711" y="1784717"/>
                  <a:pt x="1212903" y="1495032"/>
                  <a:pt x="1420721" y="1405607"/>
                </a:cubicBezTo>
                <a:cubicBezTo>
                  <a:pt x="1628539" y="1316182"/>
                  <a:pt x="1929561" y="1301068"/>
                  <a:pt x="2070625" y="1284695"/>
                </a:cubicBezTo>
                <a:cubicBezTo>
                  <a:pt x="2211689" y="1268322"/>
                  <a:pt x="2157530" y="1360265"/>
                  <a:pt x="2267107" y="1307366"/>
                </a:cubicBezTo>
                <a:cubicBezTo>
                  <a:pt x="2376684" y="1254467"/>
                  <a:pt x="2558053" y="996269"/>
                  <a:pt x="2728086" y="967300"/>
                </a:cubicBezTo>
                <a:cubicBezTo>
                  <a:pt x="2898119" y="938331"/>
                  <a:pt x="3095861" y="1156225"/>
                  <a:pt x="3287306" y="1133554"/>
                </a:cubicBezTo>
                <a:cubicBezTo>
                  <a:pt x="3478751" y="1110883"/>
                  <a:pt x="3704202" y="900546"/>
                  <a:pt x="3876754" y="831273"/>
                </a:cubicBezTo>
                <a:cubicBezTo>
                  <a:pt x="4049306" y="762000"/>
                  <a:pt x="4173997" y="738070"/>
                  <a:pt x="4322618" y="717918"/>
                </a:cubicBezTo>
                <a:cubicBezTo>
                  <a:pt x="4471239" y="697766"/>
                  <a:pt x="4631197" y="778374"/>
                  <a:pt x="4768483" y="710361"/>
                </a:cubicBezTo>
                <a:cubicBezTo>
                  <a:pt x="4905769" y="642348"/>
                  <a:pt x="5000232" y="384149"/>
                  <a:pt x="5146334" y="309838"/>
                </a:cubicBezTo>
                <a:cubicBezTo>
                  <a:pt x="5292436" y="235527"/>
                  <a:pt x="5505293" y="314876"/>
                  <a:pt x="5645098" y="264496"/>
                </a:cubicBezTo>
                <a:cubicBezTo>
                  <a:pt x="5784903" y="214116"/>
                  <a:pt x="5985164" y="7557"/>
                  <a:pt x="5985164" y="7557"/>
                </a:cubicBezTo>
                <a:lnTo>
                  <a:pt x="5985164" y="7557"/>
                </a:lnTo>
                <a:cubicBezTo>
                  <a:pt x="5990202" y="7557"/>
                  <a:pt x="6012873" y="5038"/>
                  <a:pt x="6015392" y="7557"/>
                </a:cubicBezTo>
                <a:lnTo>
                  <a:pt x="6000278" y="22672"/>
                </a:lnTo>
                <a:lnTo>
                  <a:pt x="6000278" y="22672"/>
                </a:lnTo>
                <a:cubicBezTo>
                  <a:pt x="5999019" y="22672"/>
                  <a:pt x="5988943" y="26451"/>
                  <a:pt x="5992721" y="22672"/>
                </a:cubicBezTo>
                <a:cubicBezTo>
                  <a:pt x="5996499" y="18893"/>
                  <a:pt x="6009724" y="9446"/>
                  <a:pt x="6022949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1524000" y="2743200"/>
            <a:ext cx="6019800" cy="1752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1544782" y="3276600"/>
            <a:ext cx="6019800" cy="1752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562869" y="3638392"/>
            <a:ext cx="625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g(x)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14857" y="3124200"/>
            <a:ext cx="696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f1(x)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67200" y="4219545"/>
            <a:ext cx="696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chemeClr val="accent2"/>
                </a:solidFill>
                <a:latin typeface="+mn-lt"/>
              </a:rPr>
              <a:t>f2(x)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68711" y="562620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90600" y="4038502"/>
            <a:ext cx="625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g(x)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24000" y="1273314"/>
            <a:ext cx="63594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f1(x) is an upper bound for g(x); f2(x) is a lower bound.</a:t>
            </a:r>
          </a:p>
          <a:p>
            <a:r>
              <a:rPr lang="en-US" sz="2000" b="0" dirty="0" smtClean="0">
                <a:solidFill>
                  <a:schemeClr val="accent2"/>
                </a:solidFill>
                <a:latin typeface="+mn-lt"/>
              </a:rPr>
              <a:t>g(x) </a:t>
            </a:r>
            <a:r>
              <a:rPr lang="en-US" sz="2000" b="0" dirty="0" smtClean="0">
                <a:solidFill>
                  <a:schemeClr val="accent2"/>
                </a:solidFill>
                <a:sym typeface="Symbol" pitchFamily="18" charset="2"/>
              </a:rPr>
              <a:t> f1(x) and g(x) </a:t>
            </a:r>
            <a:r>
              <a:rPr lang="en-US" sz="2000" b="0" dirty="0" smtClean="0">
                <a:solidFill>
                  <a:schemeClr val="accent2"/>
                </a:solidFill>
                <a:sym typeface="Symbol"/>
              </a:rPr>
              <a:t> f2(x).</a:t>
            </a:r>
            <a:endParaRPr lang="en-US" sz="2000" b="0" dirty="0" smtClean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9345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</a:t>
            </a:r>
            <a:r>
              <a:rPr lang="en-US" dirty="0" smtClean="0">
                <a:solidFill>
                  <a:srgbClr val="FF0000"/>
                </a:solidFill>
              </a:rPr>
              <a:t>Asymptotic</a:t>
            </a:r>
            <a:r>
              <a:rPr lang="en-US" baseline="30000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800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Upper bound: </a:t>
            </a:r>
            <a:r>
              <a:rPr lang="en-US" i="1" dirty="0" smtClean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FF0000"/>
                </a:solidFill>
              </a:rPr>
              <a:t>( f(</a:t>
            </a:r>
            <a:r>
              <a:rPr lang="en-US" i="1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) ) </a:t>
            </a:r>
            <a:r>
              <a:rPr lang="en-US" dirty="0" smtClean="0"/>
              <a:t>is the set of all functions asymptotically </a:t>
            </a:r>
            <a:r>
              <a:rPr lang="en-US" dirty="0" smtClean="0">
                <a:solidFill>
                  <a:schemeClr val="accent2"/>
                </a:solidFill>
              </a:rPr>
              <a:t>less than </a:t>
            </a:r>
            <a:r>
              <a:rPr lang="en-US" dirty="0" smtClean="0"/>
              <a:t>or equal to f(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g(</a:t>
            </a:r>
            <a:r>
              <a:rPr lang="en-US" i="1" dirty="0" smtClean="0"/>
              <a:t>n</a:t>
            </a:r>
            <a:r>
              <a:rPr lang="en-US" dirty="0" smtClean="0"/>
              <a:t>) </a:t>
            </a:r>
            <a:r>
              <a:rPr lang="en-US" dirty="0" smtClean="0">
                <a:sym typeface="Symbol" pitchFamily="18" charset="2"/>
              </a:rPr>
              <a:t>is in </a:t>
            </a:r>
            <a:r>
              <a:rPr lang="en-US" i="1" dirty="0" smtClean="0">
                <a:solidFill>
                  <a:srgbClr val="FF0000"/>
                </a:solidFill>
                <a:sym typeface="Symbol" pitchFamily="18" charset="2"/>
              </a:rPr>
              <a:t>O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( f(</a:t>
            </a:r>
            <a:r>
              <a:rPr lang="en-US" i="1" dirty="0" smtClean="0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) ) </a:t>
            </a:r>
            <a:r>
              <a:rPr lang="en-US" dirty="0" smtClean="0">
                <a:sym typeface="Symbol" pitchFamily="18" charset="2"/>
              </a:rPr>
              <a:t>if there exist  constants </a:t>
            </a:r>
            <a:r>
              <a:rPr lang="en-US" i="1" dirty="0" smtClean="0">
                <a:sym typeface="Symbol" pitchFamily="18" charset="2"/>
              </a:rPr>
              <a:t>c</a:t>
            </a:r>
            <a:r>
              <a:rPr lang="en-US" dirty="0" smtClean="0">
                <a:sym typeface="Symbol" pitchFamily="18" charset="2"/>
              </a:rPr>
              <a:t> and </a:t>
            </a:r>
            <a:r>
              <a:rPr lang="en-US" i="1" dirty="0" smtClean="0">
                <a:sym typeface="Symbol" pitchFamily="18" charset="2"/>
              </a:rPr>
              <a:t>n</a:t>
            </a:r>
            <a:r>
              <a:rPr lang="en-US" i="1" baseline="-25000" dirty="0" smtClean="0">
                <a:sym typeface="Symbol" pitchFamily="18" charset="2"/>
              </a:rPr>
              <a:t>0</a:t>
            </a:r>
            <a:r>
              <a:rPr lang="en-US" dirty="0" smtClean="0">
                <a:sym typeface="Symbol" pitchFamily="18" charset="2"/>
              </a:rPr>
              <a:t> such that </a:t>
            </a:r>
          </a:p>
          <a:p>
            <a:pPr>
              <a:buNone/>
            </a:pPr>
            <a:r>
              <a:rPr lang="en-US" dirty="0" smtClean="0">
                <a:sym typeface="Symbol" pitchFamily="18" charset="2"/>
              </a:rPr>
              <a:t>		</a:t>
            </a:r>
            <a:r>
              <a:rPr lang="en-US" dirty="0" smtClean="0"/>
              <a:t>g(</a:t>
            </a:r>
            <a:r>
              <a:rPr lang="en-US" i="1" dirty="0" smtClean="0"/>
              <a:t>n</a:t>
            </a:r>
            <a:r>
              <a:rPr lang="en-US" dirty="0" smtClean="0"/>
              <a:t>) </a:t>
            </a:r>
            <a:r>
              <a:rPr lang="en-US" b="1" dirty="0" smtClean="0">
                <a:solidFill>
                  <a:srgbClr val="FF0000"/>
                </a:solidFill>
                <a:sym typeface="Symbol" pitchFamily="18" charset="2"/>
              </a:rPr>
              <a:t>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i="1" dirty="0" smtClean="0">
                <a:sym typeface="Symbol" pitchFamily="18" charset="2"/>
              </a:rPr>
              <a:t>c</a:t>
            </a:r>
            <a:r>
              <a:rPr lang="en-US" dirty="0" smtClean="0">
                <a:sym typeface="Symbol" pitchFamily="18" charset="2"/>
              </a:rPr>
              <a:t> f(</a:t>
            </a:r>
            <a:r>
              <a:rPr lang="en-US" i="1" dirty="0" smtClean="0">
                <a:sym typeface="Symbol" pitchFamily="18" charset="2"/>
              </a:rPr>
              <a:t>n</a:t>
            </a:r>
            <a:r>
              <a:rPr lang="en-US" dirty="0" smtClean="0">
                <a:sym typeface="Symbol" pitchFamily="18" charset="2"/>
              </a:rPr>
              <a:t>) for all </a:t>
            </a:r>
            <a:r>
              <a:rPr lang="en-US" i="1" dirty="0" smtClean="0">
                <a:sym typeface="Symbol" pitchFamily="18" charset="2"/>
              </a:rPr>
              <a:t>n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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i="1" dirty="0" smtClean="0">
                <a:sym typeface="Symbol" pitchFamily="18" charset="2"/>
              </a:rPr>
              <a:t>n</a:t>
            </a:r>
            <a:r>
              <a:rPr lang="en-US" i="1" baseline="-25000" dirty="0" smtClean="0">
                <a:sym typeface="Symbol" pitchFamily="18" charset="2"/>
              </a:rPr>
              <a:t>0</a:t>
            </a:r>
          </a:p>
          <a:p>
            <a:endParaRPr lang="en-US" sz="1000" dirty="0" smtClean="0">
              <a:solidFill>
                <a:schemeClr val="accent2"/>
              </a:solidFill>
              <a:sym typeface="Symbol" pitchFamily="18" charset="2"/>
            </a:endParaRPr>
          </a:p>
          <a:p>
            <a:r>
              <a:rPr lang="en-US" dirty="0" smtClean="0">
                <a:solidFill>
                  <a:schemeClr val="accent2"/>
                </a:solidFill>
                <a:sym typeface="Symbol" pitchFamily="18" charset="2"/>
              </a:rPr>
              <a:t>Lower bound: ( f(</a:t>
            </a:r>
            <a:r>
              <a:rPr lang="en-US" i="1" dirty="0" smtClean="0">
                <a:solidFill>
                  <a:schemeClr val="accent2"/>
                </a:solidFill>
                <a:sym typeface="Symbol" pitchFamily="18" charset="2"/>
              </a:rPr>
              <a:t>n</a:t>
            </a:r>
            <a:r>
              <a:rPr lang="en-US" dirty="0" smtClean="0">
                <a:solidFill>
                  <a:schemeClr val="accent2"/>
                </a:solidFill>
                <a:sym typeface="Symbol" pitchFamily="18" charset="2"/>
              </a:rPr>
              <a:t>) )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 smtClean="0"/>
              <a:t>is the set of all functions asymptotically </a:t>
            </a:r>
            <a:r>
              <a:rPr lang="en-US" dirty="0" smtClean="0">
                <a:solidFill>
                  <a:schemeClr val="accent2"/>
                </a:solidFill>
              </a:rPr>
              <a:t>greater than </a:t>
            </a:r>
            <a:r>
              <a:rPr lang="en-US" dirty="0" smtClean="0"/>
              <a:t>or equal to f(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g(</a:t>
            </a:r>
            <a:r>
              <a:rPr lang="en-US" i="1" dirty="0" smtClean="0"/>
              <a:t>n</a:t>
            </a:r>
            <a:r>
              <a:rPr lang="en-US" dirty="0" smtClean="0"/>
              <a:t>) </a:t>
            </a:r>
            <a:r>
              <a:rPr lang="en-US" dirty="0" smtClean="0">
                <a:sym typeface="Symbol" pitchFamily="18" charset="2"/>
              </a:rPr>
              <a:t>is in </a:t>
            </a:r>
            <a:r>
              <a:rPr lang="en-US" dirty="0" smtClean="0">
                <a:solidFill>
                  <a:schemeClr val="accent2"/>
                </a:solidFill>
                <a:sym typeface="Symbol" pitchFamily="18" charset="2"/>
              </a:rPr>
              <a:t>( f(</a:t>
            </a:r>
            <a:r>
              <a:rPr lang="en-US" i="1" dirty="0" smtClean="0">
                <a:solidFill>
                  <a:schemeClr val="accent2"/>
                </a:solidFill>
                <a:sym typeface="Symbol" pitchFamily="18" charset="2"/>
              </a:rPr>
              <a:t>n</a:t>
            </a:r>
            <a:r>
              <a:rPr lang="en-US" dirty="0" smtClean="0">
                <a:solidFill>
                  <a:schemeClr val="accent2"/>
                </a:solidFill>
                <a:sym typeface="Symbol" pitchFamily="18" charset="2"/>
              </a:rPr>
              <a:t>) )</a:t>
            </a:r>
            <a:r>
              <a:rPr lang="en-US" dirty="0" smtClean="0">
                <a:sym typeface="Symbol" pitchFamily="18" charset="2"/>
              </a:rPr>
              <a:t> if there exist  constants </a:t>
            </a:r>
            <a:r>
              <a:rPr lang="en-US" i="1" dirty="0" smtClean="0">
                <a:sym typeface="Symbol" pitchFamily="18" charset="2"/>
              </a:rPr>
              <a:t>c</a:t>
            </a:r>
            <a:r>
              <a:rPr lang="en-US" dirty="0" smtClean="0">
                <a:sym typeface="Symbol" pitchFamily="18" charset="2"/>
              </a:rPr>
              <a:t> and </a:t>
            </a:r>
            <a:r>
              <a:rPr lang="en-US" i="1" dirty="0" smtClean="0">
                <a:sym typeface="Symbol" pitchFamily="18" charset="2"/>
              </a:rPr>
              <a:t>n</a:t>
            </a:r>
            <a:r>
              <a:rPr lang="en-US" i="1" baseline="-25000" dirty="0" smtClean="0">
                <a:sym typeface="Symbol" pitchFamily="18" charset="2"/>
              </a:rPr>
              <a:t>0</a:t>
            </a:r>
            <a:r>
              <a:rPr lang="en-US" dirty="0" smtClean="0">
                <a:sym typeface="Symbol" pitchFamily="18" charset="2"/>
              </a:rPr>
              <a:t> such that </a:t>
            </a:r>
          </a:p>
          <a:p>
            <a:pPr>
              <a:buNone/>
            </a:pPr>
            <a:r>
              <a:rPr lang="en-US" dirty="0" smtClean="0">
                <a:sym typeface="Symbol" pitchFamily="18" charset="2"/>
              </a:rPr>
              <a:t>		</a:t>
            </a:r>
            <a:r>
              <a:rPr lang="en-US" dirty="0" smtClean="0"/>
              <a:t>g(</a:t>
            </a:r>
            <a:r>
              <a:rPr lang="en-US" i="1" dirty="0" smtClean="0"/>
              <a:t>n</a:t>
            </a:r>
            <a:r>
              <a:rPr lang="en-US" dirty="0" smtClean="0"/>
              <a:t>) </a:t>
            </a:r>
            <a:r>
              <a:rPr lang="en-US" b="1" dirty="0" smtClean="0">
                <a:solidFill>
                  <a:schemeClr val="accent2"/>
                </a:solidFill>
                <a:sym typeface="Symbol"/>
              </a:rPr>
              <a:t></a:t>
            </a:r>
            <a:r>
              <a:rPr lang="en-US" dirty="0" smtClean="0">
                <a:sym typeface="Symbol" pitchFamily="18" charset="2"/>
              </a:rPr>
              <a:t>  </a:t>
            </a:r>
            <a:r>
              <a:rPr lang="en-US" i="1" dirty="0" smtClean="0">
                <a:sym typeface="Symbol" pitchFamily="18" charset="2"/>
              </a:rPr>
              <a:t>c</a:t>
            </a:r>
            <a:r>
              <a:rPr lang="en-US" dirty="0" smtClean="0">
                <a:sym typeface="Symbol" pitchFamily="18" charset="2"/>
              </a:rPr>
              <a:t> f(</a:t>
            </a:r>
            <a:r>
              <a:rPr lang="en-US" i="1" dirty="0" smtClean="0">
                <a:sym typeface="Symbol" pitchFamily="18" charset="2"/>
              </a:rPr>
              <a:t>n</a:t>
            </a:r>
            <a:r>
              <a:rPr lang="en-US" dirty="0" smtClean="0">
                <a:sym typeface="Symbol" pitchFamily="18" charset="2"/>
              </a:rPr>
              <a:t>) for all </a:t>
            </a:r>
            <a:r>
              <a:rPr lang="en-US" i="1" dirty="0" smtClean="0">
                <a:sym typeface="Symbol" pitchFamily="18" charset="2"/>
              </a:rPr>
              <a:t>n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b="1" dirty="0" smtClean="0">
                <a:solidFill>
                  <a:schemeClr val="accent2"/>
                </a:solidFill>
                <a:sym typeface="Symbol"/>
              </a:rPr>
              <a:t>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i="1" dirty="0" smtClean="0">
                <a:sym typeface="Symbol" pitchFamily="18" charset="2"/>
              </a:rPr>
              <a:t>n</a:t>
            </a:r>
            <a:r>
              <a:rPr lang="en-US" i="1" baseline="-25000" dirty="0" smtClean="0">
                <a:sym typeface="Symbol" pitchFamily="18" charset="2"/>
              </a:rPr>
              <a:t>0</a:t>
            </a:r>
            <a:endParaRPr lang="en-US" dirty="0" smtClean="0"/>
          </a:p>
          <a:p>
            <a:endParaRPr lang="en-US" sz="1000" dirty="0" smtClean="0">
              <a:solidFill>
                <a:schemeClr val="accent2"/>
              </a:solidFill>
              <a:sym typeface="Symbol" pitchFamily="18" charset="2"/>
            </a:endParaRPr>
          </a:p>
          <a:p>
            <a:r>
              <a:rPr lang="en-US" dirty="0" smtClean="0">
                <a:solidFill>
                  <a:srgbClr val="119F33"/>
                </a:solidFill>
                <a:sym typeface="Symbol" pitchFamily="18" charset="2"/>
              </a:rPr>
              <a:t>Tight bound: </a:t>
            </a:r>
            <a:r>
              <a:rPr lang="en-US" dirty="0" smtClean="0">
                <a:solidFill>
                  <a:srgbClr val="119F33"/>
                </a:solidFill>
              </a:rPr>
              <a:t>( f(</a:t>
            </a:r>
            <a:r>
              <a:rPr lang="en-US" i="1" dirty="0" smtClean="0">
                <a:solidFill>
                  <a:srgbClr val="119F33"/>
                </a:solidFill>
              </a:rPr>
              <a:t>n</a:t>
            </a:r>
            <a:r>
              <a:rPr lang="en-US" dirty="0" smtClean="0">
                <a:solidFill>
                  <a:srgbClr val="119F33"/>
                </a:solidFill>
              </a:rPr>
              <a:t>) )</a:t>
            </a:r>
            <a:r>
              <a:rPr lang="en-US" dirty="0" smtClean="0"/>
              <a:t> is the set of all functions asymptotically </a:t>
            </a:r>
            <a:r>
              <a:rPr lang="en-US" dirty="0" smtClean="0">
                <a:solidFill>
                  <a:srgbClr val="119F33"/>
                </a:solidFill>
              </a:rPr>
              <a:t>equal</a:t>
            </a:r>
            <a:r>
              <a:rPr lang="en-US" dirty="0" smtClean="0"/>
              <a:t> to f(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g(</a:t>
            </a:r>
            <a:r>
              <a:rPr lang="en-US" i="1" dirty="0" smtClean="0"/>
              <a:t>n</a:t>
            </a:r>
            <a:r>
              <a:rPr lang="en-US" dirty="0" smtClean="0"/>
              <a:t>) </a:t>
            </a:r>
            <a:r>
              <a:rPr lang="en-US" dirty="0" smtClean="0">
                <a:sym typeface="Symbol" pitchFamily="18" charset="2"/>
              </a:rPr>
              <a:t>is in </a:t>
            </a:r>
            <a:r>
              <a:rPr lang="en-US" dirty="0" smtClean="0">
                <a:solidFill>
                  <a:srgbClr val="119F33"/>
                </a:solidFill>
                <a:sym typeface="Symbol" pitchFamily="18" charset="2"/>
              </a:rPr>
              <a:t>( f(</a:t>
            </a:r>
            <a:r>
              <a:rPr lang="en-US" i="1" dirty="0" smtClean="0">
                <a:solidFill>
                  <a:srgbClr val="119F33"/>
                </a:solidFill>
                <a:sym typeface="Symbol" pitchFamily="18" charset="2"/>
              </a:rPr>
              <a:t>n</a:t>
            </a:r>
            <a:r>
              <a:rPr lang="en-US" dirty="0" smtClean="0">
                <a:solidFill>
                  <a:srgbClr val="119F33"/>
                </a:solidFill>
                <a:sym typeface="Symbol" pitchFamily="18" charset="2"/>
              </a:rPr>
              <a:t>) ) </a:t>
            </a:r>
            <a:r>
              <a:rPr lang="en-US" dirty="0" smtClean="0">
                <a:sym typeface="Symbol" pitchFamily="18" charset="2"/>
              </a:rPr>
              <a:t>if  </a:t>
            </a:r>
            <a:r>
              <a:rPr lang="en-US" b="1" u="sng" dirty="0" smtClean="0">
                <a:sym typeface="Symbol" pitchFamily="18" charset="2"/>
              </a:rPr>
              <a:t>both</a:t>
            </a:r>
            <a:r>
              <a:rPr lang="en-US" dirty="0" smtClean="0">
                <a:sym typeface="Symbol" pitchFamily="18" charset="2"/>
              </a:rPr>
              <a:t> 	</a:t>
            </a:r>
            <a:r>
              <a:rPr lang="en-US" dirty="0" smtClean="0"/>
              <a:t>g(</a:t>
            </a:r>
            <a:r>
              <a:rPr lang="en-US" i="1" dirty="0" smtClean="0"/>
              <a:t>n</a:t>
            </a:r>
            <a:r>
              <a:rPr lang="en-US" dirty="0" smtClean="0"/>
              <a:t>) </a:t>
            </a:r>
            <a:r>
              <a:rPr lang="en-US" dirty="0" smtClean="0">
                <a:sym typeface="Symbol" pitchFamily="18" charset="2"/>
              </a:rPr>
              <a:t>is in </a:t>
            </a:r>
            <a:r>
              <a:rPr lang="en-US" i="1" dirty="0" smtClean="0">
                <a:sym typeface="Symbol" pitchFamily="18" charset="2"/>
              </a:rPr>
              <a:t>O</a:t>
            </a:r>
            <a:r>
              <a:rPr lang="en-US" dirty="0" smtClean="0">
                <a:sym typeface="Symbol" pitchFamily="18" charset="2"/>
              </a:rPr>
              <a:t>( f(</a:t>
            </a:r>
            <a:r>
              <a:rPr lang="en-US" i="1" dirty="0" smtClean="0">
                <a:sym typeface="Symbol" pitchFamily="18" charset="2"/>
              </a:rPr>
              <a:t>n</a:t>
            </a:r>
            <a:r>
              <a:rPr lang="en-US" dirty="0" smtClean="0">
                <a:sym typeface="Symbol" pitchFamily="18" charset="2"/>
              </a:rPr>
              <a:t>) ) </a:t>
            </a:r>
            <a:r>
              <a:rPr lang="en-US" b="1" u="sng" dirty="0" smtClean="0">
                <a:sym typeface="Symbol" pitchFamily="18" charset="2"/>
              </a:rPr>
              <a:t>and</a:t>
            </a:r>
          </a:p>
          <a:p>
            <a:pPr marL="457200" lvl="1" indent="0">
              <a:buNone/>
            </a:pPr>
            <a:r>
              <a:rPr lang="en-US" i="1" dirty="0" smtClean="0">
                <a:sym typeface="Symbol" pitchFamily="18" charset="2"/>
              </a:rPr>
              <a:t>				</a:t>
            </a:r>
            <a:r>
              <a:rPr lang="en-US" dirty="0" smtClean="0"/>
              <a:t>g(</a:t>
            </a:r>
            <a:r>
              <a:rPr lang="en-US" i="1" dirty="0" smtClean="0"/>
              <a:t>n</a:t>
            </a:r>
            <a:r>
              <a:rPr lang="en-US" dirty="0" smtClean="0"/>
              <a:t>) </a:t>
            </a:r>
            <a:r>
              <a:rPr lang="en-US" dirty="0" smtClean="0">
                <a:sym typeface="Symbol" pitchFamily="18" charset="2"/>
              </a:rPr>
              <a:t>is in ( f(</a:t>
            </a:r>
            <a:r>
              <a:rPr lang="en-US" i="1" dirty="0" smtClean="0">
                <a:sym typeface="Symbol" pitchFamily="18" charset="2"/>
              </a:rPr>
              <a:t>n</a:t>
            </a:r>
            <a:r>
              <a:rPr lang="en-US" dirty="0" smtClean="0">
                <a:sym typeface="Symbol" pitchFamily="18" charset="2"/>
              </a:rPr>
              <a:t>) ) 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 &amp; Algorithms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29400" y="762000"/>
            <a:ext cx="20954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*approaching</a:t>
            </a:r>
          </a:p>
          <a:p>
            <a:r>
              <a:rPr lang="en-US" sz="2000" b="0" dirty="0" smtClean="0">
                <a:latin typeface="+mn-lt"/>
              </a:rPr>
              <a:t>arbitrarily closely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 terms, in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924800" cy="4724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 common error is to say </a:t>
            </a:r>
            <a:r>
              <a:rPr lang="en-US" i="1" dirty="0" smtClean="0">
                <a:solidFill>
                  <a:schemeClr val="accent2"/>
                </a:solidFill>
              </a:rPr>
              <a:t>O</a:t>
            </a:r>
            <a:r>
              <a:rPr lang="en-US" dirty="0" smtClean="0">
                <a:solidFill>
                  <a:schemeClr val="accent2"/>
                </a:solidFill>
              </a:rPr>
              <a:t>( f(</a:t>
            </a:r>
            <a:r>
              <a:rPr lang="en-US" i="1" dirty="0" smtClean="0">
                <a:solidFill>
                  <a:schemeClr val="accent2"/>
                </a:solidFill>
              </a:rPr>
              <a:t>n</a:t>
            </a:r>
            <a:r>
              <a:rPr lang="en-US" dirty="0" smtClean="0">
                <a:solidFill>
                  <a:schemeClr val="accent2"/>
                </a:solidFill>
              </a:rPr>
              <a:t>) )</a:t>
            </a:r>
            <a:r>
              <a:rPr lang="en-US" dirty="0" smtClean="0"/>
              <a:t> when you mean </a:t>
            </a:r>
            <a:r>
              <a:rPr lang="en-US" dirty="0" smtClean="0">
                <a:solidFill>
                  <a:schemeClr val="accent2"/>
                </a:solidFill>
                <a:sym typeface="Symbol" pitchFamily="18" charset="2"/>
              </a:rPr>
              <a:t></a:t>
            </a:r>
            <a:r>
              <a:rPr lang="en-US" dirty="0" smtClean="0">
                <a:solidFill>
                  <a:schemeClr val="accent2"/>
                </a:solidFill>
              </a:rPr>
              <a:t>( f(</a:t>
            </a:r>
            <a:r>
              <a:rPr lang="en-US" i="1" dirty="0" smtClean="0">
                <a:solidFill>
                  <a:schemeClr val="accent2"/>
                </a:solidFill>
              </a:rPr>
              <a:t>n</a:t>
            </a:r>
            <a:r>
              <a:rPr lang="en-US" dirty="0" smtClean="0">
                <a:solidFill>
                  <a:schemeClr val="accent2"/>
                </a:solidFill>
              </a:rPr>
              <a:t>) )</a:t>
            </a:r>
          </a:p>
          <a:p>
            <a:pPr lvl="1"/>
            <a:r>
              <a:rPr lang="en-US" dirty="0" smtClean="0"/>
              <a:t>Since a linear algorithm is also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baseline="30000" dirty="0" smtClean="0"/>
              <a:t>5</a:t>
            </a:r>
            <a:r>
              <a:rPr lang="en-US" dirty="0" smtClean="0"/>
              <a:t>), it’s tempting to say “this algorithm is exactly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)”</a:t>
            </a:r>
          </a:p>
          <a:p>
            <a:pPr lvl="1"/>
            <a:r>
              <a:rPr lang="en-US" dirty="0" smtClean="0"/>
              <a:t>That doesn’t mean anything, say it is </a:t>
            </a:r>
            <a:r>
              <a:rPr lang="en-US" dirty="0" smtClean="0">
                <a:sym typeface="Symbol" pitchFamily="18" charset="2"/>
              </a:rPr>
              <a:t>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That means that it is not, for example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Less common notation:</a:t>
            </a:r>
          </a:p>
          <a:p>
            <a:pPr lvl="1"/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“little-oh”: intersection of “big-Oh” and </a:t>
            </a:r>
            <a:r>
              <a:rPr lang="en-US" i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not</a:t>
            </a:r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“big-Theta”</a:t>
            </a:r>
          </a:p>
          <a:p>
            <a:pPr lvl="2"/>
            <a:r>
              <a:rPr lang="en-US" i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For all</a:t>
            </a:r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, there exists an </a:t>
            </a:r>
            <a:r>
              <a:rPr lang="en-US" i="1" dirty="0" smtClean="0">
                <a:solidFill>
                  <a:schemeClr val="tx2">
                    <a:lumMod val="50000"/>
                    <a:lumOff val="50000"/>
                  </a:schemeClr>
                </a:solidFill>
                <a:sym typeface="Symbol" pitchFamily="18" charset="2"/>
              </a:rPr>
              <a:t>n</a:t>
            </a:r>
            <a:r>
              <a:rPr lang="en-US" i="1" baseline="-25000" dirty="0" smtClean="0">
                <a:solidFill>
                  <a:schemeClr val="tx2">
                    <a:lumMod val="50000"/>
                    <a:lumOff val="50000"/>
                  </a:schemeClr>
                </a:solidFill>
                <a:sym typeface="Symbol" pitchFamily="18" charset="2"/>
              </a:rPr>
              <a:t>0</a:t>
            </a:r>
            <a:r>
              <a:rPr lang="en-US" i="1" dirty="0" smtClean="0">
                <a:solidFill>
                  <a:schemeClr val="tx2">
                    <a:lumMod val="50000"/>
                    <a:lumOff val="50000"/>
                  </a:schemeClr>
                </a:solidFill>
                <a:sym typeface="Symbol" pitchFamily="18" charset="2"/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such that…</a:t>
            </a:r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  <a:sym typeface="Symbol" pitchFamily="18" charset="2"/>
              </a:rPr>
              <a:t> </a:t>
            </a:r>
            <a:endParaRPr lang="en-US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lvl="2"/>
            <a:r>
              <a:rPr lang="en-US" dirty="0" smtClean="0">
                <a:solidFill>
                  <a:srgbClr val="119F33"/>
                </a:solidFill>
              </a:rPr>
              <a:t>Example: array sum is O(n) and </a:t>
            </a:r>
            <a:r>
              <a:rPr lang="en-US" i="1" dirty="0" smtClean="0">
                <a:solidFill>
                  <a:srgbClr val="119F33"/>
                </a:solidFill>
              </a:rPr>
              <a:t>o</a:t>
            </a:r>
            <a:r>
              <a:rPr lang="en-US" dirty="0" smtClean="0">
                <a:solidFill>
                  <a:srgbClr val="119F33"/>
                </a:solidFill>
              </a:rPr>
              <a:t>(</a:t>
            </a:r>
            <a:r>
              <a:rPr lang="en-US" i="1" dirty="0" smtClean="0">
                <a:solidFill>
                  <a:srgbClr val="119F33"/>
                </a:solidFill>
              </a:rPr>
              <a:t>n</a:t>
            </a:r>
            <a:r>
              <a:rPr lang="en-US" baseline="30000" dirty="0" smtClean="0">
                <a:solidFill>
                  <a:srgbClr val="119F33"/>
                </a:solidFill>
              </a:rPr>
              <a:t>2</a:t>
            </a:r>
            <a:r>
              <a:rPr lang="en-US" dirty="0" smtClean="0">
                <a:solidFill>
                  <a:srgbClr val="119F33"/>
                </a:solidFill>
              </a:rPr>
              <a:t>) but not </a:t>
            </a:r>
            <a:r>
              <a:rPr lang="en-US" i="1" dirty="0" smtClean="0">
                <a:solidFill>
                  <a:srgbClr val="119F33"/>
                </a:solidFill>
              </a:rPr>
              <a:t>o</a:t>
            </a:r>
            <a:r>
              <a:rPr lang="en-US" dirty="0" smtClean="0">
                <a:solidFill>
                  <a:srgbClr val="119F33"/>
                </a:solidFill>
              </a:rPr>
              <a:t>(</a:t>
            </a:r>
            <a:r>
              <a:rPr lang="en-US" i="1" dirty="0" smtClean="0">
                <a:solidFill>
                  <a:srgbClr val="119F33"/>
                </a:solidFill>
              </a:rPr>
              <a:t>n</a:t>
            </a:r>
            <a:r>
              <a:rPr lang="en-US" dirty="0" smtClean="0">
                <a:solidFill>
                  <a:srgbClr val="119F33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“little-omega”: intersection of “big-Omega” and </a:t>
            </a:r>
            <a:r>
              <a:rPr lang="en-US" i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not</a:t>
            </a:r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“big-Theta”</a:t>
            </a:r>
          </a:p>
          <a:p>
            <a:pPr lvl="2"/>
            <a:r>
              <a:rPr lang="en-US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For all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US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c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, there exists an </a:t>
            </a:r>
            <a:r>
              <a:rPr lang="en-US" i="1" dirty="0">
                <a:solidFill>
                  <a:schemeClr val="tx2">
                    <a:lumMod val="50000"/>
                    <a:lumOff val="50000"/>
                  </a:schemeClr>
                </a:solidFill>
                <a:sym typeface="Symbol" pitchFamily="18" charset="2"/>
              </a:rPr>
              <a:t>n</a:t>
            </a:r>
            <a:r>
              <a:rPr lang="en-US" i="1" baseline="-25000" dirty="0">
                <a:solidFill>
                  <a:schemeClr val="tx2">
                    <a:lumMod val="50000"/>
                    <a:lumOff val="50000"/>
                  </a:schemeClr>
                </a:solidFill>
                <a:sym typeface="Symbol" pitchFamily="18" charset="2"/>
              </a:rPr>
              <a:t>0</a:t>
            </a:r>
            <a:r>
              <a:rPr lang="en-US" i="1" dirty="0">
                <a:solidFill>
                  <a:schemeClr val="tx2">
                    <a:lumMod val="50000"/>
                    <a:lumOff val="50000"/>
                  </a:schemeClr>
                </a:solidFill>
                <a:sym typeface="Symbol" pitchFamily="18" charset="2"/>
              </a:rPr>
              <a:t>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such that…</a:t>
            </a:r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  <a:sym typeface="Symbol" pitchFamily="18" charset="2"/>
              </a:rPr>
              <a:t> </a:t>
            </a:r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  <a:sym typeface="Symbol"/>
              </a:rPr>
              <a:t></a:t>
            </a:r>
            <a:endParaRPr lang="en-US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lvl="2"/>
            <a:r>
              <a:rPr lang="en-US" dirty="0" smtClean="0">
                <a:solidFill>
                  <a:srgbClr val="119F33"/>
                </a:solidFill>
              </a:rPr>
              <a:t>Example: array sum is O(n) and </a:t>
            </a:r>
            <a:r>
              <a:rPr lang="en-US" dirty="0" smtClean="0">
                <a:solidFill>
                  <a:srgbClr val="119F33"/>
                </a:solidFill>
                <a:sym typeface="Symbol" pitchFamily="18" charset="2"/>
              </a:rPr>
              <a:t>(</a:t>
            </a:r>
            <a:r>
              <a:rPr lang="en-US" b="1" dirty="0" smtClean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 smtClean="0">
                <a:solidFill>
                  <a:srgbClr val="119F33"/>
                </a:solidFill>
              </a:rPr>
              <a:t> </a:t>
            </a:r>
            <a:r>
              <a:rPr lang="en-US" i="1" dirty="0" smtClean="0">
                <a:solidFill>
                  <a:srgbClr val="119F33"/>
                </a:solidFill>
              </a:rPr>
              <a:t>n</a:t>
            </a:r>
            <a:r>
              <a:rPr lang="en-US" dirty="0" smtClean="0">
                <a:solidFill>
                  <a:srgbClr val="119F33"/>
                </a:solidFill>
                <a:sym typeface="Symbol" pitchFamily="18" charset="2"/>
              </a:rPr>
              <a:t>) but not </a:t>
            </a:r>
            <a:r>
              <a:rPr lang="en-US" dirty="0" smtClean="0">
                <a:solidFill>
                  <a:srgbClr val="119F33"/>
                </a:solidFill>
              </a:rPr>
              <a:t>(</a:t>
            </a:r>
            <a:r>
              <a:rPr lang="en-US" i="1" dirty="0" smtClean="0">
                <a:solidFill>
                  <a:srgbClr val="119F33"/>
                </a:solidFill>
              </a:rPr>
              <a:t>n</a:t>
            </a:r>
            <a:r>
              <a:rPr lang="en-US" dirty="0" smtClean="0">
                <a:solidFill>
                  <a:srgbClr val="119F33"/>
                </a:solidFill>
              </a:rPr>
              <a:t>)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 &amp; Algorithms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are analyzing: </a:t>
            </a:r>
            <a:r>
              <a:rPr lang="en-US" dirty="0" smtClean="0">
                <a:solidFill>
                  <a:srgbClr val="FF0000"/>
                </a:solidFill>
              </a:rPr>
              <a:t>Complexity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924800" cy="4495800"/>
          </a:xfrm>
        </p:spPr>
        <p:txBody>
          <a:bodyPr/>
          <a:lstStyle/>
          <a:p>
            <a:r>
              <a:rPr lang="en-US" dirty="0" smtClean="0"/>
              <a:t>The most common thing to do is give an </a:t>
            </a:r>
            <a:r>
              <a:rPr lang="en-US" i="1" dirty="0" smtClean="0"/>
              <a:t>O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upper bound</a:t>
            </a:r>
            <a:r>
              <a:rPr lang="en-US" dirty="0" smtClean="0"/>
              <a:t> to the </a:t>
            </a:r>
            <a:r>
              <a:rPr lang="en-US" dirty="0" smtClean="0">
                <a:solidFill>
                  <a:schemeClr val="accent2"/>
                </a:solidFill>
              </a:rPr>
              <a:t>worst-case</a:t>
            </a:r>
            <a:r>
              <a:rPr lang="en-US" dirty="0" smtClean="0"/>
              <a:t> running </a:t>
            </a:r>
            <a:r>
              <a:rPr lang="en-US" dirty="0" smtClean="0">
                <a:solidFill>
                  <a:schemeClr val="accent2"/>
                </a:solidFill>
              </a:rPr>
              <a:t>time</a:t>
            </a:r>
            <a:r>
              <a:rPr lang="en-US" dirty="0" smtClean="0"/>
              <a:t> of an </a:t>
            </a:r>
            <a:r>
              <a:rPr lang="en-US" dirty="0" smtClean="0">
                <a:solidFill>
                  <a:schemeClr val="accent2"/>
                </a:solidFill>
              </a:rPr>
              <a:t>algorithm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Example: </a:t>
            </a:r>
            <a:r>
              <a:rPr lang="en-US" dirty="0" smtClean="0">
                <a:solidFill>
                  <a:srgbClr val="FF0000"/>
                </a:solidFill>
              </a:rPr>
              <a:t>binary-search algorithm </a:t>
            </a:r>
          </a:p>
          <a:p>
            <a:pPr lvl="1"/>
            <a:r>
              <a:rPr lang="en-US" dirty="0" smtClean="0"/>
              <a:t>Common: </a:t>
            </a:r>
            <a:r>
              <a:rPr lang="en-US" i="1" dirty="0" smtClean="0"/>
              <a:t>O</a:t>
            </a:r>
            <a:r>
              <a:rPr lang="en-US" dirty="0" smtClean="0">
                <a:sym typeface="Symbol" pitchFamily="18" charset="2"/>
              </a:rPr>
              <a:t>(</a:t>
            </a:r>
            <a:r>
              <a:rPr lang="en-US" b="1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log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i="1" dirty="0" smtClean="0">
                <a:sym typeface="Symbol" pitchFamily="18" charset="2"/>
              </a:rPr>
              <a:t>n</a:t>
            </a:r>
            <a:r>
              <a:rPr lang="en-US" dirty="0" smtClean="0">
                <a:sym typeface="Symbol" pitchFamily="18" charset="2"/>
              </a:rPr>
              <a:t>) running-time in the worst-case</a:t>
            </a:r>
          </a:p>
          <a:p>
            <a:pPr lvl="1"/>
            <a:r>
              <a:rPr lang="en-US" dirty="0" smtClean="0">
                <a:sym typeface="Symbol" pitchFamily="18" charset="2"/>
              </a:rPr>
              <a:t>Less common: (1) in the best-case (item is in the middle)</a:t>
            </a:r>
          </a:p>
          <a:p>
            <a:pPr lvl="1"/>
            <a:r>
              <a:rPr lang="en-US" dirty="0" smtClean="0">
                <a:sym typeface="Symbol" pitchFamily="18" charset="2"/>
              </a:rPr>
              <a:t>Less common (but very good to know): the find-in-sorted-array </a:t>
            </a:r>
            <a:r>
              <a:rPr lang="en-US" b="1" i="1" dirty="0" smtClean="0">
                <a:sym typeface="Symbol" pitchFamily="18" charset="2"/>
              </a:rPr>
              <a:t>problem</a:t>
            </a:r>
            <a:r>
              <a:rPr lang="en-US" dirty="0" smtClean="0">
                <a:sym typeface="Symbol" pitchFamily="18" charset="2"/>
              </a:rPr>
              <a:t> is (</a:t>
            </a:r>
            <a:r>
              <a:rPr lang="en-US" b="1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log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i="1" dirty="0" smtClean="0">
                <a:sym typeface="Symbol" pitchFamily="18" charset="2"/>
              </a:rPr>
              <a:t>n</a:t>
            </a:r>
            <a:r>
              <a:rPr lang="en-US" dirty="0" smtClean="0">
                <a:sym typeface="Symbol" pitchFamily="18" charset="2"/>
              </a:rPr>
              <a:t>) in the worst-case </a:t>
            </a:r>
            <a:r>
              <a:rPr lang="en-US" dirty="0" smtClean="0">
                <a:solidFill>
                  <a:srgbClr val="119F33"/>
                </a:solidFill>
                <a:sym typeface="Symbol" pitchFamily="18" charset="2"/>
              </a:rPr>
              <a:t>(lower bound)</a:t>
            </a:r>
            <a:endParaRPr lang="en-US" dirty="0" smtClean="0">
              <a:sym typeface="Symbol" pitchFamily="18" charset="2"/>
            </a:endParaRPr>
          </a:p>
          <a:p>
            <a:pPr lvl="2"/>
            <a:r>
              <a:rPr lang="en-US" i="1" dirty="0" smtClean="0">
                <a:sym typeface="Symbol" pitchFamily="18" charset="2"/>
              </a:rPr>
              <a:t>No</a:t>
            </a:r>
            <a:r>
              <a:rPr lang="en-US" dirty="0" smtClean="0">
                <a:sym typeface="Symbol" pitchFamily="18" charset="2"/>
              </a:rPr>
              <a:t> algorithm can do better</a:t>
            </a:r>
          </a:p>
          <a:p>
            <a:pPr lvl="2"/>
            <a:r>
              <a:rPr lang="en-US" dirty="0" smtClean="0">
                <a:sym typeface="Symbol" pitchFamily="18" charset="2"/>
              </a:rPr>
              <a:t>A </a:t>
            </a:r>
            <a:r>
              <a:rPr lang="en-US" b="1" i="1" dirty="0" smtClean="0">
                <a:sym typeface="Symbol" pitchFamily="18" charset="2"/>
              </a:rPr>
              <a:t>problem</a:t>
            </a:r>
            <a:r>
              <a:rPr lang="en-US" dirty="0" smtClean="0">
                <a:sym typeface="Symbol" pitchFamily="18" charset="2"/>
              </a:rPr>
              <a:t> cannot be </a:t>
            </a:r>
            <a:r>
              <a:rPr lang="en-US" i="1" dirty="0" smtClean="0">
                <a:sym typeface="Symbol" pitchFamily="18" charset="2"/>
              </a:rPr>
              <a:t>O</a:t>
            </a:r>
            <a:r>
              <a:rPr lang="en-US" dirty="0" smtClean="0">
                <a:sym typeface="Symbol" pitchFamily="18" charset="2"/>
              </a:rPr>
              <a:t>(f(</a:t>
            </a:r>
            <a:r>
              <a:rPr lang="en-US" i="1" dirty="0" smtClean="0">
                <a:sym typeface="Symbol" pitchFamily="18" charset="2"/>
              </a:rPr>
              <a:t>n</a:t>
            </a:r>
            <a:r>
              <a:rPr lang="en-US" dirty="0" smtClean="0">
                <a:sym typeface="Symbol" pitchFamily="18" charset="2"/>
              </a:rPr>
              <a:t>)) since you can always make a slower algorithm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 &amp; Algorithms</a:t>
            </a:r>
            <a:endParaRPr lang="en-US"/>
          </a:p>
        </p:txBody>
      </p:sp>
      <p:pic>
        <p:nvPicPr>
          <p:cNvPr id="2051" name="Picture 3" descr="C:\Users\shapiro\AppData\Local\Microsoft\Windows\Temporary Internet Files\Content.IE5\GZMR2QW9\City_complexity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467600" y="152400"/>
            <a:ext cx="1524000" cy="110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things to analyze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Space instead of time</a:t>
            </a:r>
          </a:p>
          <a:p>
            <a:pPr lvl="1"/>
            <a:r>
              <a:rPr lang="en-US" dirty="0" smtClean="0"/>
              <a:t>Remember we can often use space to gain time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Average case</a:t>
            </a:r>
          </a:p>
          <a:p>
            <a:pPr lvl="1"/>
            <a:r>
              <a:rPr lang="en-US" dirty="0" smtClean="0"/>
              <a:t>Sometimes only if you assume something about the </a:t>
            </a:r>
            <a:r>
              <a:rPr lang="en-US" i="1" dirty="0" smtClean="0">
                <a:solidFill>
                  <a:srgbClr val="6600CC"/>
                </a:solidFill>
              </a:rPr>
              <a:t>probability distribution</a:t>
            </a:r>
            <a:r>
              <a:rPr lang="en-US" dirty="0" smtClean="0">
                <a:solidFill>
                  <a:srgbClr val="6600CC"/>
                </a:solidFill>
              </a:rPr>
              <a:t> </a:t>
            </a:r>
            <a:r>
              <a:rPr lang="en-US" dirty="0" smtClean="0"/>
              <a:t>of inputs</a:t>
            </a:r>
          </a:p>
          <a:p>
            <a:pPr lvl="1"/>
            <a:r>
              <a:rPr lang="en-US" dirty="0" smtClean="0"/>
              <a:t>Sometimes uses </a:t>
            </a:r>
            <a:r>
              <a:rPr lang="en-US" dirty="0" smtClean="0">
                <a:solidFill>
                  <a:srgbClr val="6600CC"/>
                </a:solidFill>
              </a:rPr>
              <a:t>randomization</a:t>
            </a:r>
            <a:r>
              <a:rPr lang="en-US" dirty="0" smtClean="0"/>
              <a:t> in the algorithm</a:t>
            </a:r>
          </a:p>
          <a:p>
            <a:pPr lvl="2"/>
            <a:r>
              <a:rPr lang="en-US" dirty="0" smtClean="0"/>
              <a:t>Will see an example with sorting</a:t>
            </a:r>
          </a:p>
          <a:p>
            <a:pPr lvl="1"/>
            <a:r>
              <a:rPr lang="en-US" dirty="0" smtClean="0"/>
              <a:t>Sometimes an </a:t>
            </a:r>
            <a:r>
              <a:rPr lang="en-US" i="1" dirty="0" smtClean="0">
                <a:solidFill>
                  <a:srgbClr val="6600CC"/>
                </a:solidFill>
              </a:rPr>
              <a:t>amortized guarantee</a:t>
            </a:r>
          </a:p>
          <a:p>
            <a:pPr lvl="2"/>
            <a:r>
              <a:rPr lang="en-US" dirty="0" smtClean="0"/>
              <a:t>Average time over any sequence of operations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 &amp; Algorithms</a:t>
            </a:r>
            <a:endParaRPr lang="en-US"/>
          </a:p>
        </p:txBody>
      </p:sp>
      <p:pic>
        <p:nvPicPr>
          <p:cNvPr id="1028" name="Picture 4" descr="C:\Users\shapiro\AppData\Local\Microsoft\Windows\Temporary Internet Files\Content.IE5\U4HLRRR1\tic_toc_a_space_time_clock_by_cdesignz2k-d3jkx4o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7199"/>
            <a:ext cx="2565440" cy="144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hapiro\AppData\Local\Microsoft\Windows\Temporary Internet Files\Content.IE5\GZMR2QW9\12321985985_fedbbafefb_z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105" y="2057400"/>
            <a:ext cx="1743075" cy="224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Summary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dirty="0" smtClean="0"/>
              <a:t>Analysis can be about: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The problem or the algorithm (usually algorithm)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Time or space (usually time)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Or power or dollars or …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Best-, worst-, or average-case (usually worst)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Upper-, lower-, or tight-bound  (usually upper or tight)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 &amp; Algorithms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Addendum: Timing vs. Big-Oh Summary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Big-oh is an essential part of computer science’s mathematical foundation</a:t>
            </a:r>
          </a:p>
          <a:p>
            <a:pPr lvl="1"/>
            <a:r>
              <a:rPr lang="en-US" dirty="0" smtClean="0"/>
              <a:t>Examine the algorithm itself, not the implementation</a:t>
            </a:r>
          </a:p>
          <a:p>
            <a:pPr lvl="1"/>
            <a:r>
              <a:rPr lang="en-US" dirty="0" smtClean="0"/>
              <a:t>Reason about (even prove) performance as a function of </a:t>
            </a:r>
            <a:r>
              <a:rPr lang="en-US" i="1" dirty="0" smtClean="0"/>
              <a:t>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Timing also has its place</a:t>
            </a:r>
          </a:p>
          <a:p>
            <a:pPr lvl="1"/>
            <a:r>
              <a:rPr lang="en-US" dirty="0" smtClean="0"/>
              <a:t>Compare implementations</a:t>
            </a:r>
          </a:p>
          <a:p>
            <a:pPr lvl="1"/>
            <a:r>
              <a:rPr lang="en-US" dirty="0" smtClean="0"/>
              <a:t>Focus on data sets you care about (versus worst case)</a:t>
            </a:r>
          </a:p>
          <a:p>
            <a:pPr lvl="1"/>
            <a:r>
              <a:rPr lang="en-US" dirty="0" smtClean="0"/>
              <a:t>Determine what the constant factors “really are”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262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00CC"/>
                </a:solidFill>
              </a:rPr>
              <a:t>Practice: What is the big-Oh complexity?</a:t>
            </a:r>
            <a:endParaRPr lang="en-US" dirty="0">
              <a:solidFill>
                <a:srgbClr val="6600CC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 &amp; Algorithms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69B1-7287-44D7-BAC9-82A718B3128A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3737" y="1453544"/>
            <a:ext cx="3674404" cy="54271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b="0" dirty="0" smtClean="0">
                <a:latin typeface="+mn-lt"/>
              </a:rPr>
              <a:t>g(n) = 45nlogn + 2n</a:t>
            </a:r>
            <a:r>
              <a:rPr lang="en-US" sz="2000" b="0" baseline="30000" dirty="0" smtClean="0">
                <a:latin typeface="+mn-lt"/>
              </a:rPr>
              <a:t>2</a:t>
            </a:r>
            <a:r>
              <a:rPr lang="en-US" sz="2000" b="0" dirty="0" smtClean="0">
                <a:latin typeface="+mn-lt"/>
              </a:rPr>
              <a:t> + 65</a:t>
            </a:r>
          </a:p>
          <a:p>
            <a:pPr marL="457200" indent="-457200">
              <a:buAutoNum type="arabicPeriod"/>
            </a:pPr>
            <a:endParaRPr lang="en-US" sz="2000" b="0" dirty="0">
              <a:latin typeface="+mn-lt"/>
            </a:endParaRPr>
          </a:p>
          <a:p>
            <a:pPr marL="457200" indent="-457200">
              <a:buAutoNum type="arabicPeriod"/>
            </a:pPr>
            <a:endParaRPr lang="en-US" sz="2000" b="0" dirty="0" smtClean="0">
              <a:latin typeface="+mn-lt"/>
            </a:endParaRPr>
          </a:p>
          <a:p>
            <a:pPr marL="457200" indent="-457200">
              <a:buAutoNum type="arabicPeriod"/>
            </a:pPr>
            <a:r>
              <a:rPr lang="en-US" sz="2000" b="0" dirty="0" smtClean="0">
                <a:latin typeface="+mn-lt"/>
              </a:rPr>
              <a:t>g(n) = 1000000n + .01*2</a:t>
            </a:r>
            <a:r>
              <a:rPr lang="en-US" sz="2000" b="0" baseline="30000" dirty="0" smtClean="0">
                <a:latin typeface="+mn-lt"/>
              </a:rPr>
              <a:t>n</a:t>
            </a:r>
          </a:p>
          <a:p>
            <a:pPr marL="457200" indent="-457200">
              <a:buAutoNum type="arabicPeriod"/>
            </a:pPr>
            <a:endParaRPr lang="en-US" sz="2000" b="0" baseline="30000" dirty="0">
              <a:latin typeface="+mn-lt"/>
            </a:endParaRPr>
          </a:p>
          <a:p>
            <a:pPr marL="457200" indent="-457200">
              <a:buAutoNum type="arabicPeriod"/>
            </a:pPr>
            <a:endParaRPr lang="en-US" sz="2000" b="0" baseline="30000" dirty="0" smtClean="0">
              <a:latin typeface="+mn-lt"/>
            </a:endParaRPr>
          </a:p>
          <a:p>
            <a:pPr marL="457200" indent="-457200">
              <a:buAutoNum type="arabicPeriod"/>
            </a:pPr>
            <a:endParaRPr lang="en-US" sz="2000" b="0" baseline="30000" dirty="0">
              <a:latin typeface="+mn-lt"/>
            </a:endParaRPr>
          </a:p>
          <a:p>
            <a:pPr marL="457200" indent="-457200">
              <a:buAutoNum type="arabicPeriod"/>
            </a:pPr>
            <a:r>
              <a:rPr lang="en-US" sz="2000" b="0" dirty="0" smtClean="0">
                <a:latin typeface="+mn-lt"/>
              </a:rPr>
              <a:t>   </a:t>
            </a:r>
            <a:r>
              <a:rPr lang="en-US" sz="2000" b="0" dirty="0" err="1" smtClean="0">
                <a:latin typeface="+mn-lt"/>
              </a:rPr>
              <a:t>int</a:t>
            </a:r>
            <a:r>
              <a:rPr lang="en-US" sz="2000" b="0" dirty="0" smtClean="0">
                <a:latin typeface="+mn-lt"/>
              </a:rPr>
              <a:t> sum = 0;</a:t>
            </a:r>
          </a:p>
          <a:p>
            <a:r>
              <a:rPr lang="en-US" sz="2000" b="0" dirty="0">
                <a:latin typeface="+mn-lt"/>
              </a:rPr>
              <a:t> </a:t>
            </a:r>
            <a:r>
              <a:rPr lang="en-US" sz="2000" b="0" dirty="0" smtClean="0">
                <a:latin typeface="+mn-lt"/>
              </a:rPr>
              <a:t>         for (</a:t>
            </a:r>
            <a:r>
              <a:rPr lang="en-US" sz="2000" b="0" dirty="0" err="1" smtClean="0">
                <a:latin typeface="+mn-lt"/>
              </a:rPr>
              <a:t>int</a:t>
            </a:r>
            <a:r>
              <a:rPr lang="en-US" sz="2000" b="0" dirty="0" smtClean="0">
                <a:latin typeface="+mn-lt"/>
              </a:rPr>
              <a:t> </a:t>
            </a:r>
            <a:r>
              <a:rPr lang="en-US" sz="2000" b="0" dirty="0" err="1" smtClean="0">
                <a:latin typeface="+mn-lt"/>
              </a:rPr>
              <a:t>i</a:t>
            </a:r>
            <a:r>
              <a:rPr lang="en-US" sz="2000" b="0" dirty="0" smtClean="0">
                <a:latin typeface="+mn-lt"/>
              </a:rPr>
              <a:t> = 0; </a:t>
            </a:r>
            <a:r>
              <a:rPr lang="en-US" sz="2000" b="0" dirty="0" err="1" smtClean="0">
                <a:latin typeface="+mn-lt"/>
              </a:rPr>
              <a:t>i</a:t>
            </a:r>
            <a:r>
              <a:rPr lang="en-US" sz="2000" b="0" dirty="0" smtClean="0">
                <a:latin typeface="+mn-lt"/>
              </a:rPr>
              <a:t> &lt; n; </a:t>
            </a:r>
            <a:r>
              <a:rPr lang="en-US" sz="2000" b="0" dirty="0" err="1" smtClean="0">
                <a:latin typeface="+mn-lt"/>
              </a:rPr>
              <a:t>i</a:t>
            </a:r>
            <a:r>
              <a:rPr lang="en-US" sz="2000" b="0" dirty="0" smtClean="0">
                <a:latin typeface="+mn-lt"/>
              </a:rPr>
              <a:t>=i+2){</a:t>
            </a:r>
          </a:p>
          <a:p>
            <a:r>
              <a:rPr lang="en-US" sz="2000" b="0" dirty="0">
                <a:latin typeface="+mn-lt"/>
              </a:rPr>
              <a:t> </a:t>
            </a:r>
            <a:r>
              <a:rPr lang="en-US" sz="2000" b="0" dirty="0" smtClean="0">
                <a:latin typeface="+mn-lt"/>
              </a:rPr>
              <a:t>            sum = sum + </a:t>
            </a:r>
            <a:r>
              <a:rPr lang="en-US" sz="2000" b="0" dirty="0" err="1" smtClean="0">
                <a:latin typeface="+mn-lt"/>
              </a:rPr>
              <a:t>i</a:t>
            </a:r>
            <a:r>
              <a:rPr lang="en-US" sz="2000" b="0" dirty="0" smtClean="0">
                <a:latin typeface="+mn-lt"/>
              </a:rPr>
              <a:t>;</a:t>
            </a:r>
          </a:p>
          <a:p>
            <a:r>
              <a:rPr lang="en-US" sz="2000" b="0" dirty="0">
                <a:latin typeface="+mn-lt"/>
              </a:rPr>
              <a:t> </a:t>
            </a:r>
            <a:r>
              <a:rPr lang="en-US" sz="2000" b="0" dirty="0" smtClean="0">
                <a:latin typeface="+mn-lt"/>
              </a:rPr>
              <a:t>         }</a:t>
            </a:r>
          </a:p>
          <a:p>
            <a:endParaRPr lang="en-US" sz="2000" b="0" dirty="0">
              <a:latin typeface="+mn-lt"/>
            </a:endParaRPr>
          </a:p>
          <a:p>
            <a:r>
              <a:rPr lang="en-US" sz="2000" b="0" dirty="0" smtClean="0">
                <a:latin typeface="+mn-lt"/>
              </a:rPr>
              <a:t>4.       </a:t>
            </a:r>
            <a:r>
              <a:rPr lang="nn-NO" sz="2000" b="0" dirty="0" smtClean="0">
                <a:latin typeface="+mn-lt"/>
              </a:rPr>
              <a:t>int </a:t>
            </a:r>
            <a:r>
              <a:rPr lang="nn-NO" sz="2000" b="0" dirty="0">
                <a:latin typeface="+mn-lt"/>
              </a:rPr>
              <a:t>sum = 0;</a:t>
            </a:r>
          </a:p>
          <a:p>
            <a:r>
              <a:rPr lang="nn-NO" sz="2000" b="0" dirty="0">
                <a:latin typeface="+mn-lt"/>
              </a:rPr>
              <a:t>          for (int i = </a:t>
            </a:r>
            <a:r>
              <a:rPr lang="nn-NO" sz="2000" b="0" dirty="0" smtClean="0">
                <a:latin typeface="+mn-lt"/>
              </a:rPr>
              <a:t>n; </a:t>
            </a:r>
            <a:r>
              <a:rPr lang="nn-NO" sz="2000" b="0" dirty="0">
                <a:latin typeface="+mn-lt"/>
              </a:rPr>
              <a:t>i </a:t>
            </a:r>
            <a:r>
              <a:rPr lang="nn-NO" sz="2000" b="0" dirty="0" smtClean="0">
                <a:latin typeface="+mn-lt"/>
              </a:rPr>
              <a:t>&gt; 1; i=i/2</a:t>
            </a:r>
            <a:r>
              <a:rPr lang="nn-NO" sz="2000" b="0" dirty="0">
                <a:latin typeface="+mn-lt"/>
              </a:rPr>
              <a:t>){</a:t>
            </a:r>
          </a:p>
          <a:p>
            <a:r>
              <a:rPr lang="nn-NO" sz="2000" b="0" dirty="0">
                <a:latin typeface="+mn-lt"/>
              </a:rPr>
              <a:t>             sum = sum + i;</a:t>
            </a:r>
          </a:p>
          <a:p>
            <a:r>
              <a:rPr lang="nn-NO" sz="2000" b="0" dirty="0">
                <a:latin typeface="+mn-lt"/>
              </a:rPr>
              <a:t>          }</a:t>
            </a:r>
          </a:p>
          <a:p>
            <a:endParaRPr lang="en-US" sz="2000" b="0" dirty="0" smtClean="0">
              <a:latin typeface="+mn-lt"/>
            </a:endParaRPr>
          </a:p>
          <a:p>
            <a:pPr marL="457200" indent="-457200">
              <a:buAutoNum type="arabicPeriod"/>
            </a:pPr>
            <a:endParaRPr lang="en-US" sz="2000" b="0" baseline="30000" dirty="0">
              <a:latin typeface="+mn-lt"/>
            </a:endParaRPr>
          </a:p>
          <a:p>
            <a:pPr marL="457200" indent="-457200">
              <a:buAutoNum type="arabicPeriod"/>
            </a:pPr>
            <a:endParaRPr lang="en-US" sz="2000" b="0" baseline="30000" dirty="0" smtClean="0">
              <a:latin typeface="+mn-l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3464640" y="1183680"/>
              <a:ext cx="3885480" cy="45864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59240" y="1175760"/>
                <a:ext cx="3900600" cy="460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48582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Gauging efficiency (performance)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Uh, why not just run the program and time it?</a:t>
            </a:r>
          </a:p>
          <a:p>
            <a:pPr lvl="1"/>
            <a:r>
              <a:rPr lang="en-US" dirty="0" smtClean="0"/>
              <a:t>Too much </a:t>
            </a:r>
            <a:r>
              <a:rPr lang="en-US" i="1" dirty="0" smtClean="0">
                <a:solidFill>
                  <a:schemeClr val="accent2"/>
                </a:solidFill>
              </a:rPr>
              <a:t>variability</a:t>
            </a:r>
            <a:r>
              <a:rPr lang="en-US" dirty="0" smtClean="0"/>
              <a:t>, not reliable or </a:t>
            </a:r>
            <a:r>
              <a:rPr lang="en-US" i="1" dirty="0" smtClean="0">
                <a:solidFill>
                  <a:schemeClr val="accent2"/>
                </a:solidFill>
              </a:rPr>
              <a:t>portable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Hardware: processor(s), memory, etc.</a:t>
            </a:r>
          </a:p>
          <a:p>
            <a:pPr lvl="2"/>
            <a:r>
              <a:rPr lang="en-US" dirty="0" smtClean="0"/>
              <a:t>OS, Java version, libraries, drivers</a:t>
            </a:r>
          </a:p>
          <a:p>
            <a:pPr lvl="2"/>
            <a:r>
              <a:rPr lang="en-US" dirty="0" smtClean="0"/>
              <a:t>Other programs running</a:t>
            </a:r>
          </a:p>
          <a:p>
            <a:pPr lvl="2"/>
            <a:r>
              <a:rPr lang="en-US" dirty="0" smtClean="0"/>
              <a:t>Implementation dependent</a:t>
            </a:r>
          </a:p>
          <a:p>
            <a:pPr lvl="1"/>
            <a:r>
              <a:rPr lang="en-US" dirty="0" smtClean="0">
                <a:solidFill>
                  <a:srgbClr val="6600CC"/>
                </a:solidFill>
              </a:rPr>
              <a:t>Choice of input</a:t>
            </a:r>
          </a:p>
          <a:p>
            <a:pPr lvl="2"/>
            <a:r>
              <a:rPr lang="en-US" dirty="0" smtClean="0"/>
              <a:t>Testing (inexhaustive) may </a:t>
            </a:r>
            <a:r>
              <a:rPr lang="en-US" i="1" dirty="0" smtClean="0">
                <a:solidFill>
                  <a:schemeClr val="accent2"/>
                </a:solidFill>
              </a:rPr>
              <a:t>miss</a:t>
            </a:r>
            <a:r>
              <a:rPr lang="en-US" dirty="0" smtClean="0"/>
              <a:t> worst-case input</a:t>
            </a:r>
          </a:p>
          <a:p>
            <a:pPr lvl="2"/>
            <a:r>
              <a:rPr lang="en-US" dirty="0" smtClean="0"/>
              <a:t>Timing does not </a:t>
            </a:r>
            <a:r>
              <a:rPr lang="en-US" i="1" dirty="0" smtClean="0">
                <a:solidFill>
                  <a:schemeClr val="accent2"/>
                </a:solidFill>
              </a:rPr>
              <a:t>explain</a:t>
            </a:r>
            <a:r>
              <a:rPr lang="en-US" dirty="0" smtClean="0"/>
              <a:t> relative timing among inputs (what happens when </a:t>
            </a:r>
            <a:r>
              <a:rPr lang="en-US" i="1" dirty="0" smtClean="0"/>
              <a:t>n</a:t>
            </a:r>
            <a:r>
              <a:rPr lang="en-US" dirty="0" smtClean="0"/>
              <a:t> doubles in size)</a:t>
            </a:r>
            <a:endParaRPr lang="en-US" dirty="0"/>
          </a:p>
          <a:p>
            <a:r>
              <a:rPr lang="en-US" dirty="0" smtClean="0"/>
              <a:t>Often want to evaluate an </a:t>
            </a:r>
            <a:r>
              <a:rPr lang="en-US" i="1" dirty="0" smtClean="0">
                <a:solidFill>
                  <a:schemeClr val="accent2"/>
                </a:solidFill>
              </a:rPr>
              <a:t>algorithm</a:t>
            </a:r>
            <a:r>
              <a:rPr lang="en-US" dirty="0" smtClean="0"/>
              <a:t>, not an implementation</a:t>
            </a:r>
          </a:p>
          <a:p>
            <a:pPr lvl="1"/>
            <a:r>
              <a:rPr lang="en-US" dirty="0" smtClean="0"/>
              <a:t>Even </a:t>
            </a:r>
            <a:r>
              <a:rPr lang="en-US" i="1" dirty="0" smtClean="0">
                <a:solidFill>
                  <a:schemeClr val="accent2"/>
                </a:solidFill>
              </a:rPr>
              <a:t>before</a:t>
            </a:r>
            <a:r>
              <a:rPr lang="en-US" dirty="0" smtClean="0"/>
              <a:t> creating the implementation (“coding it up”)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485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Comparing algorithms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058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When is one </a:t>
            </a:r>
            <a:r>
              <a:rPr lang="en-US" i="1" dirty="0" smtClean="0">
                <a:solidFill>
                  <a:schemeClr val="accent2"/>
                </a:solidFill>
              </a:rPr>
              <a:t>algorithm</a:t>
            </a:r>
            <a:r>
              <a:rPr lang="en-US" dirty="0" smtClean="0"/>
              <a:t> (not </a:t>
            </a:r>
            <a:r>
              <a:rPr lang="en-US" i="1" dirty="0" smtClean="0">
                <a:solidFill>
                  <a:schemeClr val="accent2"/>
                </a:solidFill>
              </a:rPr>
              <a:t>implementation</a:t>
            </a:r>
            <a:r>
              <a:rPr lang="en-US" dirty="0" smtClean="0"/>
              <a:t>) better than another?</a:t>
            </a:r>
          </a:p>
          <a:p>
            <a:pPr lvl="1"/>
            <a:r>
              <a:rPr lang="en-US" dirty="0" smtClean="0"/>
              <a:t>Various possible answers (clarity, security, …)</a:t>
            </a:r>
          </a:p>
          <a:p>
            <a:pPr lvl="1"/>
            <a:r>
              <a:rPr lang="en-US" dirty="0" smtClean="0"/>
              <a:t>But a big one is </a:t>
            </a:r>
            <a:r>
              <a:rPr lang="en-US" i="1" dirty="0" smtClean="0">
                <a:solidFill>
                  <a:schemeClr val="accent2"/>
                </a:solidFill>
              </a:rPr>
              <a:t>performance</a:t>
            </a:r>
            <a:r>
              <a:rPr lang="en-US" dirty="0" smtClean="0"/>
              <a:t>: for sufficiently large inputs, runs in less time (our focus) or less space</a:t>
            </a:r>
          </a:p>
          <a:p>
            <a:pPr lvl="1"/>
            <a:endParaRPr lang="en-US" sz="1000" dirty="0" smtClean="0"/>
          </a:p>
          <a:p>
            <a:pPr>
              <a:buNone/>
            </a:pPr>
            <a:r>
              <a:rPr lang="en-US" i="1" dirty="0" smtClean="0">
                <a:solidFill>
                  <a:srgbClr val="C00000"/>
                </a:solidFill>
              </a:rPr>
              <a:t>We will focus on large inputs</a:t>
            </a:r>
            <a:r>
              <a:rPr lang="en-US" dirty="0" smtClean="0">
                <a:solidFill>
                  <a:srgbClr val="C00000"/>
                </a:solidFill>
              </a:rPr>
              <a:t> because probably any algorithm is “plenty good” for small inputs (if </a:t>
            </a:r>
            <a:r>
              <a:rPr lang="en-US" i="1" dirty="0" smtClean="0">
                <a:solidFill>
                  <a:srgbClr val="C00000"/>
                </a:solidFill>
              </a:rPr>
              <a:t>n</a:t>
            </a:r>
            <a:r>
              <a:rPr lang="en-US" dirty="0" smtClean="0">
                <a:solidFill>
                  <a:srgbClr val="C00000"/>
                </a:solidFill>
              </a:rPr>
              <a:t> is 10, probably anything is fast)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Time difference really shows up as n grows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dirty="0" smtClean="0"/>
              <a:t>Answer will be </a:t>
            </a:r>
            <a:r>
              <a:rPr lang="en-US" i="1" dirty="0" smtClean="0">
                <a:solidFill>
                  <a:schemeClr val="accent2"/>
                </a:solidFill>
              </a:rPr>
              <a:t>independent</a:t>
            </a:r>
            <a:r>
              <a:rPr lang="en-US" dirty="0" smtClean="0"/>
              <a:t> of CPU speed, programming language, coding tricks, etc.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dirty="0" smtClean="0"/>
              <a:t>Answer is general and rigorous, complementary to “coding it up and timing it on some test cases”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- Can do analysis before coding!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 &amp; Algorithms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915400" cy="1143000"/>
          </a:xfrm>
        </p:spPr>
        <p:txBody>
          <a:bodyPr/>
          <a:lstStyle/>
          <a:p>
            <a:pPr algn="ctr"/>
            <a:r>
              <a:rPr lang="en-US" sz="3000" dirty="0" smtClean="0">
                <a:solidFill>
                  <a:srgbClr val="FF0000"/>
                </a:solidFill>
              </a:rPr>
              <a:t>We usually care about worst-case running times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Has proven reasonable in practice</a:t>
            </a:r>
          </a:p>
          <a:p>
            <a:pPr lvl="1"/>
            <a:r>
              <a:rPr lang="en-US" dirty="0" smtClean="0"/>
              <a:t>Provides some guarantees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Difficult to find a satisfactory alternativ</a:t>
            </a:r>
            <a:r>
              <a:rPr lang="en-US" dirty="0" smtClean="0"/>
              <a:t>e</a:t>
            </a:r>
          </a:p>
          <a:p>
            <a:pPr lvl="1"/>
            <a:r>
              <a:rPr lang="en-US" dirty="0" smtClean="0"/>
              <a:t>What about average case?</a:t>
            </a:r>
          </a:p>
          <a:p>
            <a:pPr lvl="1"/>
            <a:r>
              <a:rPr lang="en-US" dirty="0" smtClean="0"/>
              <a:t>Difficult to express full range of input</a:t>
            </a:r>
          </a:p>
          <a:p>
            <a:pPr lvl="1"/>
            <a:r>
              <a:rPr lang="en-US" dirty="0" smtClean="0"/>
              <a:t>Could we use randomly-generated input?</a:t>
            </a:r>
          </a:p>
          <a:p>
            <a:pPr lvl="1"/>
            <a:r>
              <a:rPr lang="en-US" dirty="0" smtClean="0"/>
              <a:t>May learn more about generator than algorithm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 &amp; Algorithms</a:t>
            </a:r>
            <a:endParaRPr lang="en-US"/>
          </a:p>
        </p:txBody>
      </p:sp>
      <p:pic>
        <p:nvPicPr>
          <p:cNvPr id="2050" name="Picture 2" descr="C:\Users\shapiro\AppData\Local\Microsoft\Windows\Temporary Internet Files\Content.IE5\U4HLRRR1\5455348025_df166455a9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219200"/>
            <a:ext cx="1906786" cy="285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959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7772400" cy="457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Find an integer in a </a:t>
            </a:r>
            <a:r>
              <a:rPr lang="en-US" i="1" dirty="0" smtClean="0"/>
              <a:t>sorted</a:t>
            </a:r>
            <a:r>
              <a:rPr lang="en-US" dirty="0" smtClean="0"/>
              <a:t> array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/>
              <a:t> 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 &amp; Algorithms</a:t>
            </a:r>
            <a:endParaRPr lang="en-US" dirty="0"/>
          </a:p>
        </p:txBody>
      </p:sp>
      <p:grpSp>
        <p:nvGrpSpPr>
          <p:cNvPr id="54" name="Group 53"/>
          <p:cNvGrpSpPr/>
          <p:nvPr/>
        </p:nvGrpSpPr>
        <p:grpSpPr>
          <a:xfrm>
            <a:off x="1676400" y="1219200"/>
            <a:ext cx="5943600" cy="1143000"/>
            <a:chOff x="1676400" y="1143000"/>
            <a:chExt cx="5943600" cy="1143000"/>
          </a:xfrm>
        </p:grpSpPr>
        <p:sp>
          <p:nvSpPr>
            <p:cNvPr id="28" name="Rectangle 27"/>
            <p:cNvSpPr/>
            <p:nvPr/>
          </p:nvSpPr>
          <p:spPr bwMode="auto">
            <a:xfrm>
              <a:off x="1676400" y="1143000"/>
              <a:ext cx="5943600" cy="1143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7" name="Group 24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1905000" y="1447800"/>
              <a:ext cx="5518150" cy="533400"/>
              <a:chOff x="864" y="864"/>
              <a:chExt cx="3911" cy="384"/>
            </a:xfrm>
          </p:grpSpPr>
          <p:grpSp>
            <p:nvGrpSpPr>
              <p:cNvPr id="8" name="Group 14"/>
              <p:cNvGrpSpPr>
                <a:grpSpLocks/>
              </p:cNvGrpSpPr>
              <p:nvPr/>
            </p:nvGrpSpPr>
            <p:grpSpPr bwMode="auto">
              <a:xfrm>
                <a:off x="864" y="864"/>
                <a:ext cx="3888" cy="384"/>
                <a:chOff x="864" y="864"/>
                <a:chExt cx="3888" cy="384"/>
              </a:xfrm>
            </p:grpSpPr>
            <p:sp>
              <p:nvSpPr>
                <p:cNvPr id="18" name="Rectangle 4"/>
                <p:cNvSpPr>
                  <a:spLocks noChangeArrowheads="1"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864" y="864"/>
                  <a:ext cx="3888" cy="38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Line 6"/>
                <p:cNvSpPr>
                  <a:spLocks noChangeShapeType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1296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Line 7"/>
                <p:cNvSpPr>
                  <a:spLocks noChangeShapeType="1"/>
                </p:cNvSpPr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1728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Line 8"/>
                <p:cNvSpPr>
                  <a:spLocks noChangeShapeType="1"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2160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Line 9"/>
                <p:cNvSpPr>
                  <a:spLocks noChangeShapeType="1"/>
                </p:cNvSpPr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2592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Line 10"/>
                <p:cNvSpPr>
                  <a:spLocks noChangeShapeType="1"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3024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Line 11"/>
                <p:cNvSpPr>
                  <a:spLocks noChangeShapeType="1"/>
                </p:cNvSpPr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3456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Line 12"/>
                <p:cNvSpPr>
                  <a:spLocks noChangeShapeType="1"/>
                </p:cNvSpPr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3888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Line 13"/>
                <p:cNvSpPr>
                  <a:spLocks noChangeShapeType="1"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4320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" name="Text Box 15"/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960" y="912"/>
                <a:ext cx="212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" name="Text Box 16"/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1392" y="912"/>
                <a:ext cx="238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" name="Text Box 17"/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1824" y="912"/>
                <a:ext cx="238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2" name="Text Box 18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256" y="912"/>
                <a:ext cx="346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16</a:t>
                </a:r>
              </a:p>
            </p:txBody>
          </p:sp>
          <p:sp>
            <p:nvSpPr>
              <p:cNvPr id="13" name="Text Box 19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2688" y="912"/>
                <a:ext cx="346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37</a:t>
                </a:r>
              </a:p>
            </p:txBody>
          </p:sp>
          <p:sp>
            <p:nvSpPr>
              <p:cNvPr id="14" name="Text Box 20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3120" y="912"/>
                <a:ext cx="346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50</a:t>
                </a:r>
              </a:p>
            </p:txBody>
          </p:sp>
          <p:sp>
            <p:nvSpPr>
              <p:cNvPr id="15" name="Text Box 21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504" y="912"/>
                <a:ext cx="346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73</a:t>
                </a:r>
              </a:p>
            </p:txBody>
          </p:sp>
          <p:sp>
            <p:nvSpPr>
              <p:cNvPr id="16" name="Text Box 22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984" y="912"/>
                <a:ext cx="347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75</a:t>
                </a:r>
              </a:p>
            </p:txBody>
          </p:sp>
          <p:sp>
            <p:nvSpPr>
              <p:cNvPr id="17" name="Text Box 23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320" y="912"/>
                <a:ext cx="455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126</a:t>
                </a:r>
              </a:p>
            </p:txBody>
          </p:sp>
        </p:grpSp>
      </p:grpSp>
      <p:sp>
        <p:nvSpPr>
          <p:cNvPr id="56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0600" y="3429000"/>
            <a:ext cx="7162800" cy="1524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requires array is sorted     </a:t>
            </a:r>
          </a:p>
          <a:p>
            <a:pPr>
              <a:buNone/>
            </a:pPr>
            <a:r>
              <a:rPr lang="en-US" sz="20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returns whether k is in array</a:t>
            </a:r>
          </a:p>
          <a:p>
            <a:pPr>
              <a:buNone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find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[]</a:t>
            </a:r>
            <a:r>
              <a:rPr lang="en-US" sz="20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{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 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???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7772400" cy="457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Find an integer in a </a:t>
            </a:r>
            <a:r>
              <a:rPr lang="en-US" i="1" dirty="0" smtClean="0"/>
              <a:t>sorted</a:t>
            </a:r>
            <a:r>
              <a:rPr lang="en-US" dirty="0" smtClean="0"/>
              <a:t> array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/>
              <a:t> 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 &amp; Algorithms</a:t>
            </a:r>
            <a:endParaRPr lang="en-US" dirty="0"/>
          </a:p>
        </p:txBody>
      </p:sp>
      <p:grpSp>
        <p:nvGrpSpPr>
          <p:cNvPr id="7" name="Group 53"/>
          <p:cNvGrpSpPr/>
          <p:nvPr/>
        </p:nvGrpSpPr>
        <p:grpSpPr>
          <a:xfrm>
            <a:off x="1676400" y="1219200"/>
            <a:ext cx="5943600" cy="1143000"/>
            <a:chOff x="1676400" y="1143000"/>
            <a:chExt cx="5943600" cy="1143000"/>
          </a:xfrm>
        </p:grpSpPr>
        <p:sp>
          <p:nvSpPr>
            <p:cNvPr id="28" name="Rectangle 27"/>
            <p:cNvSpPr/>
            <p:nvPr/>
          </p:nvSpPr>
          <p:spPr bwMode="auto">
            <a:xfrm>
              <a:off x="1676400" y="1143000"/>
              <a:ext cx="5943600" cy="1143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8" name="Group 24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1905000" y="1447800"/>
              <a:ext cx="5518150" cy="533400"/>
              <a:chOff x="864" y="864"/>
              <a:chExt cx="3911" cy="384"/>
            </a:xfrm>
          </p:grpSpPr>
          <p:grpSp>
            <p:nvGrpSpPr>
              <p:cNvPr id="27" name="Group 14"/>
              <p:cNvGrpSpPr>
                <a:grpSpLocks/>
              </p:cNvGrpSpPr>
              <p:nvPr/>
            </p:nvGrpSpPr>
            <p:grpSpPr bwMode="auto">
              <a:xfrm>
                <a:off x="864" y="864"/>
                <a:ext cx="3888" cy="384"/>
                <a:chOff x="864" y="864"/>
                <a:chExt cx="3888" cy="384"/>
              </a:xfrm>
            </p:grpSpPr>
            <p:sp>
              <p:nvSpPr>
                <p:cNvPr id="18" name="Rectangle 4"/>
                <p:cNvSpPr>
                  <a:spLocks noChangeArrowheads="1"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864" y="864"/>
                  <a:ext cx="3888" cy="38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Line 6"/>
                <p:cNvSpPr>
                  <a:spLocks noChangeShapeType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1296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Line 7"/>
                <p:cNvSpPr>
                  <a:spLocks noChangeShapeType="1"/>
                </p:cNvSpPr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1728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Line 8"/>
                <p:cNvSpPr>
                  <a:spLocks noChangeShapeType="1"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2160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Line 9"/>
                <p:cNvSpPr>
                  <a:spLocks noChangeShapeType="1"/>
                </p:cNvSpPr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2592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Line 10"/>
                <p:cNvSpPr>
                  <a:spLocks noChangeShapeType="1"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3024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Line 11"/>
                <p:cNvSpPr>
                  <a:spLocks noChangeShapeType="1"/>
                </p:cNvSpPr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3456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Line 12"/>
                <p:cNvSpPr>
                  <a:spLocks noChangeShapeType="1"/>
                </p:cNvSpPr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3888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Line 13"/>
                <p:cNvSpPr>
                  <a:spLocks noChangeShapeType="1"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4320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" name="Text Box 15"/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960" y="912"/>
                <a:ext cx="212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" name="Text Box 16"/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1392" y="912"/>
                <a:ext cx="238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" name="Text Box 17"/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1824" y="912"/>
                <a:ext cx="238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2" name="Text Box 18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256" y="912"/>
                <a:ext cx="346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16</a:t>
                </a:r>
              </a:p>
            </p:txBody>
          </p:sp>
          <p:sp>
            <p:nvSpPr>
              <p:cNvPr id="13" name="Text Box 19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2688" y="912"/>
                <a:ext cx="346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37</a:t>
                </a:r>
              </a:p>
            </p:txBody>
          </p:sp>
          <p:sp>
            <p:nvSpPr>
              <p:cNvPr id="14" name="Text Box 20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3120" y="912"/>
                <a:ext cx="346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50</a:t>
                </a:r>
              </a:p>
            </p:txBody>
          </p:sp>
          <p:sp>
            <p:nvSpPr>
              <p:cNvPr id="15" name="Text Box 21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504" y="912"/>
                <a:ext cx="346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73</a:t>
                </a:r>
              </a:p>
            </p:txBody>
          </p:sp>
          <p:sp>
            <p:nvSpPr>
              <p:cNvPr id="16" name="Text Box 22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984" y="912"/>
                <a:ext cx="347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75</a:t>
                </a:r>
              </a:p>
            </p:txBody>
          </p:sp>
          <p:sp>
            <p:nvSpPr>
              <p:cNvPr id="17" name="Text Box 23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320" y="912"/>
                <a:ext cx="455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126</a:t>
                </a:r>
              </a:p>
            </p:txBody>
          </p:sp>
        </p:grpSp>
      </p:grpSp>
      <p:sp>
        <p:nvSpPr>
          <p:cNvPr id="56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3048000"/>
            <a:ext cx="5715000" cy="2743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requires array is sorted     </a:t>
            </a:r>
          </a:p>
          <a:p>
            <a:pPr>
              <a:buNone/>
            </a:pPr>
            <a:r>
              <a:rPr lang="en-US" sz="20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returns whether k is in array</a:t>
            </a:r>
          </a:p>
          <a:p>
            <a:pPr>
              <a:buNone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find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[]</a:t>
            </a:r>
            <a:r>
              <a:rPr lang="en-US" sz="20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{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 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</a:rPr>
              <a:t>for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(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int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</a:rPr>
              <a:t>i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=0;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i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&lt;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arr.length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; </a:t>
            </a:r>
            <a:r>
              <a:rPr lang="en-US" sz="2000" kern="0" dirty="0" smtClean="0">
                <a:latin typeface="Courier New" pitchFamily="49" charset="0"/>
              </a:rPr>
              <a:t>++</a:t>
            </a:r>
            <a:r>
              <a:rPr lang="en-US" sz="2000" kern="0" dirty="0" err="1" smtClean="0">
                <a:latin typeface="Courier New" pitchFamily="49" charset="0"/>
              </a:rPr>
              <a:t>i</a:t>
            </a:r>
            <a:r>
              <a:rPr lang="en-US" sz="2000" kern="0" dirty="0" smtClean="0">
                <a:latin typeface="Courier New" pitchFamily="49" charset="0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     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</a:rPr>
              <a:t>if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(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arr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[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i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] == k)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   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kern="0" dirty="0" smtClean="0">
                <a:latin typeface="Courier New" pitchFamily="49" charset="0"/>
              </a:rPr>
              <a:t> true;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 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</a:rPr>
              <a:t>return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false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;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}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6477000" y="2819400"/>
            <a:ext cx="2514600" cy="3352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Best case</a:t>
            </a:r>
            <a:r>
              <a:rPr lang="en-US" sz="2000" b="0" kern="0" dirty="0">
                <a:solidFill>
                  <a:srgbClr val="FF0000"/>
                </a:solidFill>
                <a:latin typeface="+mn-lt"/>
              </a:rPr>
              <a:t>?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b="0" kern="0" dirty="0">
                <a:latin typeface="+mn-lt"/>
              </a:rPr>
              <a:t>k is in </a:t>
            </a:r>
            <a:r>
              <a:rPr lang="en-US" sz="2000" b="0" kern="0" dirty="0" err="1">
                <a:latin typeface="+mn-lt"/>
              </a:rPr>
              <a:t>arr</a:t>
            </a:r>
            <a:r>
              <a:rPr lang="en-US" sz="2000" b="0" kern="0" dirty="0">
                <a:latin typeface="+mn-lt"/>
              </a:rPr>
              <a:t>[0]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latin typeface="+mn-lt"/>
              </a:rPr>
              <a:t>c1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steps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</a:rPr>
              <a:t>=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</a:rPr>
              <a:t>O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</a:rPr>
              <a:t>(1)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solidFill>
                  <a:srgbClr val="FF0000"/>
                </a:solidFill>
                <a:latin typeface="+mn-lt"/>
              </a:rPr>
              <a:t>Worst case?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>
                <a:latin typeface="+mn-lt"/>
              </a:rPr>
              <a:t>k</a:t>
            </a:r>
            <a:r>
              <a:rPr lang="en-US" sz="2000" b="0" kern="0" dirty="0" smtClean="0">
                <a:latin typeface="+mn-lt"/>
              </a:rPr>
              <a:t> is not in </a:t>
            </a:r>
            <a:r>
              <a:rPr lang="en-US" sz="2000" b="0" kern="0" dirty="0" err="1" smtClean="0">
                <a:latin typeface="+mn-lt"/>
              </a:rPr>
              <a:t>arr</a:t>
            </a:r>
            <a:endParaRPr lang="en-US" sz="2000" b="0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latin typeface="+mn-lt"/>
              </a:rPr>
              <a:t>c2*(</a:t>
            </a:r>
            <a:r>
              <a:rPr lang="en-US" sz="2000" b="0" kern="0" dirty="0" err="1" smtClean="0">
                <a:latin typeface="+mn-lt"/>
              </a:rPr>
              <a:t>arr.length</a:t>
            </a:r>
            <a:r>
              <a:rPr lang="en-US" sz="2000" b="0" kern="0" dirty="0" smtClean="0">
                <a:latin typeface="+mn-lt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solidFill>
                  <a:srgbClr val="0000FF"/>
                </a:solidFill>
                <a:latin typeface="+mn-lt"/>
              </a:rPr>
              <a:t>= </a:t>
            </a:r>
            <a:r>
              <a:rPr lang="en-US" sz="2000" b="0" i="1" kern="0" dirty="0" smtClean="0">
                <a:solidFill>
                  <a:srgbClr val="0000FF"/>
                </a:solidFill>
                <a:latin typeface="+mn-lt"/>
              </a:rPr>
              <a:t>O</a:t>
            </a:r>
            <a:r>
              <a:rPr lang="en-US" sz="2000" b="0" kern="0" dirty="0" smtClean="0">
                <a:solidFill>
                  <a:srgbClr val="0000FF"/>
                </a:solidFill>
                <a:latin typeface="+mn-lt"/>
              </a:rPr>
              <a:t>(</a:t>
            </a:r>
            <a:r>
              <a:rPr lang="en-US" sz="2000" b="0" kern="0" dirty="0" err="1" smtClean="0">
                <a:solidFill>
                  <a:srgbClr val="0000FF"/>
                </a:solidFill>
                <a:latin typeface="+mn-lt"/>
              </a:rPr>
              <a:t>arr.length</a:t>
            </a:r>
            <a:r>
              <a:rPr lang="en-US" sz="2000" b="0" kern="0" dirty="0" smtClean="0">
                <a:solidFill>
                  <a:srgbClr val="0000FF"/>
                </a:solidFill>
                <a:latin typeface="+mn-lt"/>
              </a:rPr>
              <a:t>)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  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7772400" cy="762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Find an integer in a </a:t>
            </a:r>
            <a:r>
              <a:rPr lang="en-US" i="1" dirty="0" smtClean="0"/>
              <a:t>sorted</a:t>
            </a:r>
            <a:r>
              <a:rPr lang="en-US" dirty="0" smtClean="0"/>
              <a:t> array</a:t>
            </a:r>
          </a:p>
          <a:p>
            <a:pPr lvl="1"/>
            <a:r>
              <a:rPr lang="en-US" dirty="0" smtClean="0"/>
              <a:t>Can also be done non-recursively but “doesn’t matter” here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/>
              <a:t> 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 &amp; Algorithms</a:t>
            </a:r>
            <a:endParaRPr lang="en-US" dirty="0"/>
          </a:p>
        </p:txBody>
      </p:sp>
      <p:grpSp>
        <p:nvGrpSpPr>
          <p:cNvPr id="7" name="Group 53"/>
          <p:cNvGrpSpPr/>
          <p:nvPr/>
        </p:nvGrpSpPr>
        <p:grpSpPr>
          <a:xfrm>
            <a:off x="1676400" y="1219200"/>
            <a:ext cx="5943600" cy="1143000"/>
            <a:chOff x="1676400" y="1143000"/>
            <a:chExt cx="5943600" cy="1143000"/>
          </a:xfrm>
        </p:grpSpPr>
        <p:sp>
          <p:nvSpPr>
            <p:cNvPr id="28" name="Rectangle 27"/>
            <p:cNvSpPr/>
            <p:nvPr/>
          </p:nvSpPr>
          <p:spPr bwMode="auto">
            <a:xfrm>
              <a:off x="1676400" y="1143000"/>
              <a:ext cx="5943600" cy="1143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8" name="Group 24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1905000" y="1447800"/>
              <a:ext cx="5518150" cy="533400"/>
              <a:chOff x="864" y="864"/>
              <a:chExt cx="3911" cy="384"/>
            </a:xfrm>
          </p:grpSpPr>
          <p:grpSp>
            <p:nvGrpSpPr>
              <p:cNvPr id="27" name="Group 14"/>
              <p:cNvGrpSpPr>
                <a:grpSpLocks/>
              </p:cNvGrpSpPr>
              <p:nvPr/>
            </p:nvGrpSpPr>
            <p:grpSpPr bwMode="auto">
              <a:xfrm>
                <a:off x="864" y="864"/>
                <a:ext cx="3888" cy="384"/>
                <a:chOff x="864" y="864"/>
                <a:chExt cx="3888" cy="384"/>
              </a:xfrm>
            </p:grpSpPr>
            <p:sp>
              <p:nvSpPr>
                <p:cNvPr id="18" name="Rectangle 4"/>
                <p:cNvSpPr>
                  <a:spLocks noChangeArrowheads="1"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864" y="864"/>
                  <a:ext cx="3888" cy="38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Line 6"/>
                <p:cNvSpPr>
                  <a:spLocks noChangeShapeType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1296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Line 7"/>
                <p:cNvSpPr>
                  <a:spLocks noChangeShapeType="1"/>
                </p:cNvSpPr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1728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Line 8"/>
                <p:cNvSpPr>
                  <a:spLocks noChangeShapeType="1"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2160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Line 9"/>
                <p:cNvSpPr>
                  <a:spLocks noChangeShapeType="1"/>
                </p:cNvSpPr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2592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Line 10"/>
                <p:cNvSpPr>
                  <a:spLocks noChangeShapeType="1"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3024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Line 11"/>
                <p:cNvSpPr>
                  <a:spLocks noChangeShapeType="1"/>
                </p:cNvSpPr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3456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Line 12"/>
                <p:cNvSpPr>
                  <a:spLocks noChangeShapeType="1"/>
                </p:cNvSpPr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3888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Line 13"/>
                <p:cNvSpPr>
                  <a:spLocks noChangeShapeType="1"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4320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" name="Text Box 15"/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960" y="912"/>
                <a:ext cx="212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" name="Text Box 16"/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1392" y="912"/>
                <a:ext cx="238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" name="Text Box 17"/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1824" y="912"/>
                <a:ext cx="238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2" name="Text Box 18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256" y="912"/>
                <a:ext cx="346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16</a:t>
                </a:r>
              </a:p>
            </p:txBody>
          </p:sp>
          <p:sp>
            <p:nvSpPr>
              <p:cNvPr id="13" name="Text Box 19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2688" y="912"/>
                <a:ext cx="346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37</a:t>
                </a:r>
              </a:p>
            </p:txBody>
          </p:sp>
          <p:sp>
            <p:nvSpPr>
              <p:cNvPr id="14" name="Text Box 20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3120" y="912"/>
                <a:ext cx="346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50</a:t>
                </a:r>
              </a:p>
            </p:txBody>
          </p:sp>
          <p:sp>
            <p:nvSpPr>
              <p:cNvPr id="15" name="Text Box 21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504" y="912"/>
                <a:ext cx="346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73</a:t>
                </a:r>
              </a:p>
            </p:txBody>
          </p:sp>
          <p:sp>
            <p:nvSpPr>
              <p:cNvPr id="16" name="Text Box 22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984" y="912"/>
                <a:ext cx="347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75</a:t>
                </a:r>
              </a:p>
            </p:txBody>
          </p:sp>
          <p:sp>
            <p:nvSpPr>
              <p:cNvPr id="17" name="Text Box 23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320" y="912"/>
                <a:ext cx="455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126</a:t>
                </a:r>
              </a:p>
            </p:txBody>
          </p:sp>
        </p:grpSp>
      </p:grpSp>
      <p:sp>
        <p:nvSpPr>
          <p:cNvPr id="56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8200" y="3352800"/>
            <a:ext cx="7696200" cy="3048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800"/>
              </a:lnSpc>
              <a:buNone/>
            </a:pPr>
            <a:r>
              <a:rPr lang="en-US" sz="20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requires array is sorted     </a:t>
            </a:r>
          </a:p>
          <a:p>
            <a:pPr>
              <a:lnSpc>
                <a:spcPts val="1800"/>
              </a:lnSpc>
              <a:buNone/>
            </a:pPr>
            <a:r>
              <a:rPr lang="en-US" sz="20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returns whether k is in array</a:t>
            </a:r>
          </a:p>
          <a:p>
            <a:pPr>
              <a:lnSpc>
                <a:spcPts val="1800"/>
              </a:lnSpc>
              <a:buNone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find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[]</a:t>
            </a:r>
            <a:r>
              <a:rPr lang="en-US" sz="20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{</a:t>
            </a:r>
          </a:p>
          <a:p>
            <a:pPr>
              <a:lnSpc>
                <a:spcPts val="1800"/>
              </a:lnSpc>
              <a:buNone/>
            </a:pPr>
            <a:r>
              <a:rPr lang="en-US" sz="2000" kern="0" dirty="0" smtClean="0">
                <a:latin typeface="Courier New" pitchFamily="49" charset="0"/>
              </a:rPr>
              <a:t>  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kern="0" dirty="0" smtClean="0">
                <a:latin typeface="Courier New" pitchFamily="49" charset="0"/>
              </a:rPr>
              <a:t> help(arr,k,0,arr.length);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}</a:t>
            </a: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err="1" smtClean="0">
                <a:latin typeface="Courier New" pitchFamily="49" charset="0"/>
              </a:rPr>
              <a:t>boolean</a:t>
            </a:r>
            <a:r>
              <a:rPr lang="en-US" sz="2000" kern="0" dirty="0" smtClean="0">
                <a:latin typeface="Courier New" pitchFamily="49" charset="0"/>
              </a:rPr>
              <a:t> help(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[]</a:t>
            </a:r>
            <a:r>
              <a:rPr lang="en-US" sz="2000" kern="0" dirty="0" err="1" smtClean="0">
                <a:latin typeface="Courier New" pitchFamily="49" charset="0"/>
              </a:rPr>
              <a:t>arr</a:t>
            </a:r>
            <a:r>
              <a:rPr lang="en-US" sz="2000" kern="0" dirty="0" smtClean="0">
                <a:latin typeface="Courier New" pitchFamily="49" charset="0"/>
              </a:rPr>
              <a:t>, 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 k, 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 lo, 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 hi) {</a:t>
            </a:r>
          </a:p>
          <a:p>
            <a:pPr marL="342900" lvl="0" indent="-342900">
              <a:lnSpc>
                <a:spcPts val="18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 </a:t>
            </a:r>
            <a:r>
              <a:rPr lang="en-US" sz="2000" kern="0" dirty="0" err="1" smtClean="0">
                <a:solidFill>
                  <a:schemeClr val="accent2"/>
                </a:solidFill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 mid = (</a:t>
            </a:r>
            <a:r>
              <a:rPr lang="en-US" sz="2000" kern="0" dirty="0" err="1" smtClean="0">
                <a:latin typeface="Courier New" pitchFamily="49" charset="0"/>
              </a:rPr>
              <a:t>hi+lo</a:t>
            </a:r>
            <a:r>
              <a:rPr lang="en-US" sz="2000" kern="0" dirty="0" smtClean="0">
                <a:latin typeface="Courier New" pitchFamily="49" charset="0"/>
              </a:rPr>
              <a:t>)/2; </a:t>
            </a:r>
            <a:r>
              <a:rPr lang="en-US" sz="2000" kern="0" dirty="0" smtClean="0">
                <a:solidFill>
                  <a:srgbClr val="7030A0"/>
                </a:solidFill>
                <a:latin typeface="Courier New" pitchFamily="49" charset="0"/>
              </a:rPr>
              <a:t>// i.e., lo+(hi-lo)/2</a:t>
            </a: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kern="0" dirty="0" smtClean="0">
                <a:latin typeface="Courier New" pitchFamily="49" charset="0"/>
              </a:rPr>
              <a:t>(lo==hi)     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kern="0" dirty="0" smtClean="0">
                <a:latin typeface="Courier New" pitchFamily="49" charset="0"/>
              </a:rPr>
              <a:t> false;</a:t>
            </a: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err="1" smtClean="0">
                <a:latin typeface="Courier New" pitchFamily="49" charset="0"/>
              </a:rPr>
              <a:t>arr</a:t>
            </a:r>
            <a:r>
              <a:rPr lang="en-US" sz="2000" kern="0" dirty="0" smtClean="0">
                <a:latin typeface="Courier New" pitchFamily="49" charset="0"/>
              </a:rPr>
              <a:t>[mid]==k)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kern="0" dirty="0" smtClean="0">
                <a:latin typeface="Courier New" pitchFamily="49" charset="0"/>
              </a:rPr>
              <a:t> true;</a:t>
            </a: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err="1" smtClean="0">
                <a:latin typeface="Courier New" pitchFamily="49" charset="0"/>
              </a:rPr>
              <a:t>arr</a:t>
            </a:r>
            <a:r>
              <a:rPr lang="en-US" sz="2000" kern="0" dirty="0" smtClean="0">
                <a:latin typeface="Courier New" pitchFamily="49" charset="0"/>
              </a:rPr>
              <a:t>[mid]&lt; k)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kern="0" dirty="0" smtClean="0">
                <a:latin typeface="Courier New" pitchFamily="49" charset="0"/>
              </a:rPr>
              <a:t> help(arr,k,mid+1,hi);</a:t>
            </a: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else</a:t>
            </a:r>
            <a:r>
              <a:rPr lang="en-US" sz="2000" kern="0" dirty="0" smtClean="0">
                <a:latin typeface="Courier New" pitchFamily="49" charset="0"/>
              </a:rPr>
              <a:t>           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kern="0" dirty="0" smtClean="0">
                <a:latin typeface="Courier New" pitchFamily="49" charset="0"/>
              </a:rPr>
              <a:t> help(</a:t>
            </a:r>
            <a:r>
              <a:rPr lang="en-US" sz="2000" kern="0" dirty="0" err="1" smtClean="0">
                <a:latin typeface="Courier New" pitchFamily="49" charset="0"/>
              </a:rPr>
              <a:t>arr,k,lo,mid</a:t>
            </a:r>
            <a:r>
              <a:rPr lang="en-US" sz="2000" kern="0" dirty="0" smtClean="0">
                <a:latin typeface="Courier New" pitchFamily="49" charset="0"/>
              </a:rPr>
              <a:t>);</a:t>
            </a: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}</a:t>
            </a: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  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9" name="Ink 28"/>
              <p14:cNvContentPartPr/>
              <p14:nvPr/>
            </p14:nvContentPartPr>
            <p14:xfrm>
              <a:off x="276120" y="1336320"/>
              <a:ext cx="4430880" cy="4239000"/>
            </p14:xfrm>
          </p:contentPart>
        </mc:Choice>
        <mc:Fallback>
          <p:pic>
            <p:nvPicPr>
              <p:cNvPr id="29" name="Ink 28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70000" y="1329120"/>
                <a:ext cx="4444200" cy="4251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search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 &amp; Algorithms</a:t>
            </a:r>
            <a:endParaRPr lang="en-US" dirty="0"/>
          </a:p>
        </p:txBody>
      </p:sp>
      <p:sp>
        <p:nvSpPr>
          <p:cNvPr id="56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3048000"/>
            <a:ext cx="7696200" cy="3048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800"/>
              </a:lnSpc>
              <a:buNone/>
            </a:pPr>
            <a:r>
              <a:rPr lang="en-US" sz="20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requires array is sorted     </a:t>
            </a:r>
          </a:p>
          <a:p>
            <a:pPr>
              <a:lnSpc>
                <a:spcPts val="1800"/>
              </a:lnSpc>
              <a:buNone/>
            </a:pPr>
            <a:r>
              <a:rPr lang="en-US" sz="20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returns whether k is in array</a:t>
            </a:r>
          </a:p>
          <a:p>
            <a:pPr>
              <a:lnSpc>
                <a:spcPts val="1800"/>
              </a:lnSpc>
              <a:buNone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find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[]</a:t>
            </a:r>
            <a:r>
              <a:rPr lang="en-US" sz="20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{</a:t>
            </a:r>
          </a:p>
          <a:p>
            <a:pPr>
              <a:lnSpc>
                <a:spcPts val="1800"/>
              </a:lnSpc>
              <a:buNone/>
            </a:pPr>
            <a:r>
              <a:rPr lang="en-US" sz="2000" kern="0" dirty="0" smtClean="0">
                <a:latin typeface="Courier New" pitchFamily="49" charset="0"/>
              </a:rPr>
              <a:t>  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kern="0" dirty="0" smtClean="0">
                <a:latin typeface="Courier New" pitchFamily="49" charset="0"/>
              </a:rPr>
              <a:t> help(arr,k,0,arr.length);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}</a:t>
            </a: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err="1" smtClean="0">
                <a:latin typeface="Courier New" pitchFamily="49" charset="0"/>
              </a:rPr>
              <a:t>boolean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rgbClr val="119F33"/>
                </a:solidFill>
                <a:latin typeface="Courier New" pitchFamily="49" charset="0"/>
              </a:rPr>
              <a:t>help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[]</a:t>
            </a:r>
            <a:r>
              <a:rPr lang="en-US" sz="2000" kern="0" dirty="0" err="1" smtClean="0">
                <a:solidFill>
                  <a:srgbClr val="119F33"/>
                </a:solidFill>
                <a:latin typeface="Courier New" pitchFamily="49" charset="0"/>
              </a:rPr>
              <a:t>arr</a:t>
            </a:r>
            <a:r>
              <a:rPr lang="en-US" sz="2000" kern="0" dirty="0" smtClean="0">
                <a:latin typeface="Courier New" pitchFamily="49" charset="0"/>
              </a:rPr>
              <a:t>, 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rgbClr val="119F33"/>
                </a:solidFill>
                <a:latin typeface="Courier New" pitchFamily="49" charset="0"/>
              </a:rPr>
              <a:t>k</a:t>
            </a:r>
            <a:r>
              <a:rPr lang="en-US" sz="2000" kern="0" dirty="0" smtClean="0">
                <a:latin typeface="Courier New" pitchFamily="49" charset="0"/>
              </a:rPr>
              <a:t>, 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rgbClr val="119F33"/>
                </a:solidFill>
                <a:latin typeface="Courier New" pitchFamily="49" charset="0"/>
              </a:rPr>
              <a:t>lo</a:t>
            </a:r>
            <a:r>
              <a:rPr lang="en-US" sz="2000" kern="0" dirty="0" smtClean="0">
                <a:latin typeface="Courier New" pitchFamily="49" charset="0"/>
              </a:rPr>
              <a:t>, 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rgbClr val="119F33"/>
                </a:solidFill>
                <a:latin typeface="Courier New" pitchFamily="49" charset="0"/>
              </a:rPr>
              <a:t>hi</a:t>
            </a:r>
            <a:r>
              <a:rPr lang="en-US" sz="2000" kern="0" dirty="0" smtClean="0">
                <a:latin typeface="Courier New" pitchFamily="49" charset="0"/>
              </a:rPr>
              <a:t>) {</a:t>
            </a:r>
          </a:p>
          <a:p>
            <a:pPr marL="342900" lvl="0" indent="-342900">
              <a:lnSpc>
                <a:spcPts val="18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 </a:t>
            </a:r>
            <a:r>
              <a:rPr lang="en-US" sz="2000" kern="0" dirty="0" err="1" smtClean="0">
                <a:solidFill>
                  <a:schemeClr val="accent2"/>
                </a:solidFill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rgbClr val="119F33"/>
                </a:solidFill>
                <a:latin typeface="Courier New" pitchFamily="49" charset="0"/>
              </a:rPr>
              <a:t>mid</a:t>
            </a:r>
            <a:r>
              <a:rPr lang="en-US" sz="2000" kern="0" dirty="0" smtClean="0">
                <a:latin typeface="Courier New" pitchFamily="49" charset="0"/>
              </a:rPr>
              <a:t> = (</a:t>
            </a:r>
            <a:r>
              <a:rPr lang="en-US" sz="2000" kern="0" dirty="0" err="1" smtClean="0">
                <a:latin typeface="Courier New" pitchFamily="49" charset="0"/>
              </a:rPr>
              <a:t>hi+lo</a:t>
            </a:r>
            <a:r>
              <a:rPr lang="en-US" sz="2000" kern="0" dirty="0" smtClean="0">
                <a:latin typeface="Courier New" pitchFamily="49" charset="0"/>
              </a:rPr>
              <a:t>)/2;</a:t>
            </a: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kern="0" dirty="0" smtClean="0">
                <a:latin typeface="Courier New" pitchFamily="49" charset="0"/>
              </a:rPr>
              <a:t>(lo==hi)     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kern="0" dirty="0" smtClean="0">
                <a:latin typeface="Courier New" pitchFamily="49" charset="0"/>
              </a:rPr>
              <a:t> false;</a:t>
            </a: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err="1" smtClean="0">
                <a:latin typeface="Courier New" pitchFamily="49" charset="0"/>
              </a:rPr>
              <a:t>arr</a:t>
            </a:r>
            <a:r>
              <a:rPr lang="en-US" sz="2000" kern="0" dirty="0" smtClean="0">
                <a:latin typeface="Courier New" pitchFamily="49" charset="0"/>
              </a:rPr>
              <a:t>[mid]==k)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kern="0" dirty="0" smtClean="0">
                <a:latin typeface="Courier New" pitchFamily="49" charset="0"/>
              </a:rPr>
              <a:t> true;</a:t>
            </a: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err="1" smtClean="0">
                <a:latin typeface="Courier New" pitchFamily="49" charset="0"/>
              </a:rPr>
              <a:t>arr</a:t>
            </a:r>
            <a:r>
              <a:rPr lang="en-US" sz="2000" kern="0" dirty="0" smtClean="0">
                <a:latin typeface="Courier New" pitchFamily="49" charset="0"/>
              </a:rPr>
              <a:t>[mid]&lt; k)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kern="0" dirty="0" smtClean="0">
                <a:latin typeface="Courier New" pitchFamily="49" charset="0"/>
              </a:rPr>
              <a:t> help(arr,k,mid+1,hi);</a:t>
            </a: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else</a:t>
            </a:r>
            <a:r>
              <a:rPr lang="en-US" sz="2000" kern="0" dirty="0" smtClean="0">
                <a:latin typeface="Courier New" pitchFamily="49" charset="0"/>
              </a:rPr>
              <a:t>           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kern="0" dirty="0" smtClean="0">
                <a:latin typeface="Courier New" pitchFamily="49" charset="0"/>
              </a:rPr>
              <a:t> help(</a:t>
            </a:r>
            <a:r>
              <a:rPr lang="en-US" sz="2000" kern="0" dirty="0" err="1" smtClean="0">
                <a:latin typeface="Courier New" pitchFamily="49" charset="0"/>
              </a:rPr>
              <a:t>arr,k,lo,mid</a:t>
            </a:r>
            <a:r>
              <a:rPr lang="en-US" sz="2000" kern="0" dirty="0" smtClean="0">
                <a:latin typeface="Courier New" pitchFamily="49" charset="0"/>
              </a:rPr>
              <a:t>);</a:t>
            </a: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}</a:t>
            </a: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  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685800" y="1295400"/>
            <a:ext cx="701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Best case: </a:t>
            </a:r>
            <a:r>
              <a:rPr lang="en-US" sz="2000" b="0" kern="0" dirty="0" smtClean="0">
                <a:latin typeface="+mn-lt"/>
              </a:rPr>
              <a:t>c1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steps =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solidFill>
                  <a:srgbClr val="FF0000"/>
                </a:solidFill>
                <a:latin typeface="+mn-lt"/>
              </a:rPr>
              <a:t>Worst case: </a:t>
            </a:r>
            <a:r>
              <a:rPr lang="en-US" sz="2000" b="0" i="1" kern="0" dirty="0" smtClean="0">
                <a:latin typeface="+mn-lt"/>
              </a:rPr>
              <a:t>T</a:t>
            </a:r>
            <a:r>
              <a:rPr lang="en-US" sz="2000" b="0" kern="0" dirty="0" smtClean="0">
                <a:latin typeface="+mn-lt"/>
              </a:rPr>
              <a:t>(</a:t>
            </a:r>
            <a:r>
              <a:rPr lang="en-US" sz="2000" b="0" i="1" kern="0" dirty="0" smtClean="0">
                <a:latin typeface="+mn-lt"/>
              </a:rPr>
              <a:t>n</a:t>
            </a:r>
            <a:r>
              <a:rPr lang="en-US" sz="2000" b="0" kern="0" dirty="0" smtClean="0">
                <a:latin typeface="+mn-lt"/>
              </a:rPr>
              <a:t>) = c2 steps + </a:t>
            </a:r>
            <a:r>
              <a:rPr lang="en-US" sz="2000" b="0" i="1" kern="0" dirty="0" smtClean="0">
                <a:latin typeface="+mn-lt"/>
              </a:rPr>
              <a:t>T</a:t>
            </a:r>
            <a:r>
              <a:rPr lang="en-US" sz="2000" b="0" kern="0" dirty="0" smtClean="0">
                <a:latin typeface="+mn-lt"/>
              </a:rPr>
              <a:t>(</a:t>
            </a:r>
            <a:r>
              <a:rPr lang="en-US" sz="2000" b="0" i="1" kern="0" dirty="0" smtClean="0">
                <a:latin typeface="+mn-lt"/>
              </a:rPr>
              <a:t>n</a:t>
            </a:r>
            <a:r>
              <a:rPr lang="en-US" sz="2000" b="0" kern="0" dirty="0" smtClean="0">
                <a:latin typeface="+mn-lt"/>
              </a:rPr>
              <a:t>/2) where </a:t>
            </a:r>
            <a:r>
              <a:rPr lang="en-US" sz="2000" b="0" i="1" kern="0" dirty="0" smtClean="0">
                <a:latin typeface="+mn-lt"/>
              </a:rPr>
              <a:t>n</a:t>
            </a:r>
            <a:r>
              <a:rPr lang="en-US" sz="2000" b="0" kern="0" dirty="0" smtClean="0">
                <a:latin typeface="+mn-lt"/>
              </a:rPr>
              <a:t> is 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hi-lo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0" i="1" kern="0" dirty="0" smtClean="0">
                <a:solidFill>
                  <a:srgbClr val="FF0000"/>
                </a:solidFill>
                <a:latin typeface="+mn-lt"/>
                <a:cs typeface="Courier New" pitchFamily="49" charset="0"/>
              </a:rPr>
              <a:t>O</a:t>
            </a:r>
            <a:r>
              <a:rPr lang="en-US" sz="2000" b="0" kern="0" dirty="0" smtClean="0">
                <a:solidFill>
                  <a:srgbClr val="FF0000"/>
                </a:solidFill>
                <a:latin typeface="+mn-lt"/>
                <a:cs typeface="Courier New" pitchFamily="49" charset="0"/>
              </a:rPr>
              <a:t>(</a:t>
            </a:r>
            <a:r>
              <a:rPr lang="en-US" sz="2000" kern="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000" b="0" kern="0" dirty="0" smtClean="0">
                <a:solidFill>
                  <a:srgbClr val="FF0000"/>
                </a:solidFill>
                <a:latin typeface="+mn-lt"/>
                <a:cs typeface="Courier New" pitchFamily="49" charset="0"/>
              </a:rPr>
              <a:t> </a:t>
            </a:r>
            <a:r>
              <a:rPr lang="en-US" sz="2000" b="0" i="1" kern="0" dirty="0" smtClean="0">
                <a:solidFill>
                  <a:srgbClr val="FF0000"/>
                </a:solidFill>
                <a:latin typeface="+mn-lt"/>
                <a:cs typeface="Courier New" pitchFamily="49" charset="0"/>
              </a:rPr>
              <a:t>n</a:t>
            </a:r>
            <a:r>
              <a:rPr lang="en-US" sz="2000" b="0" kern="0" dirty="0" smtClean="0">
                <a:solidFill>
                  <a:srgbClr val="FF0000"/>
                </a:solidFill>
                <a:latin typeface="+mn-lt"/>
                <a:cs typeface="Courier New" pitchFamily="49" charset="0"/>
              </a:rPr>
              <a:t>)</a:t>
            </a:r>
            <a:r>
              <a:rPr lang="en-US" sz="2000" b="0" kern="0" dirty="0" smtClean="0">
                <a:latin typeface="+mn-lt"/>
                <a:cs typeface="Courier New" pitchFamily="49" charset="0"/>
              </a:rPr>
              <a:t> where </a:t>
            </a:r>
            <a:r>
              <a:rPr lang="en-US" sz="2000" b="0" i="1" kern="0" dirty="0" smtClean="0">
                <a:latin typeface="+mn-lt"/>
                <a:cs typeface="Courier New" pitchFamily="49" charset="0"/>
              </a:rPr>
              <a:t>n</a:t>
            </a:r>
            <a:r>
              <a:rPr lang="en-US" sz="2000" b="0" kern="0" dirty="0" smtClean="0">
                <a:latin typeface="+mn-lt"/>
                <a:cs typeface="Courier New" pitchFamily="49" charset="0"/>
              </a:rPr>
              <a:t> is </a:t>
            </a:r>
            <a:r>
              <a:rPr lang="en-US" sz="2000" kern="0" dirty="0" err="1" smtClean="0">
                <a:latin typeface="Courier New" pitchFamily="49" charset="0"/>
                <a:cs typeface="Courier New" pitchFamily="49" charset="0"/>
              </a:rPr>
              <a:t>array.length</a:t>
            </a:r>
            <a:endParaRPr lang="en-US" sz="2000" kern="0" dirty="0" smtClean="0">
              <a:latin typeface="Courier New" pitchFamily="49" charset="0"/>
              <a:cs typeface="Courier New" pitchFamily="49" charset="0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ourier New" pitchFamily="49" charset="0"/>
              </a:rPr>
              <a:t>Solve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cs typeface="Courier New" pitchFamily="49" charset="0"/>
              </a:rPr>
              <a:t>recurrence equation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cs typeface="Courier New" pitchFamily="49" charset="0"/>
              </a:rPr>
              <a:t>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ourier New" pitchFamily="49" charset="0"/>
              </a:rPr>
              <a:t>to know that…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Courier New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2227680" y="1984680"/>
              <a:ext cx="2666160" cy="669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23000" y="1977480"/>
                <a:ext cx="2679840" cy="81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n_design_template">
  <a:themeElements>
    <a:clrScheme name="dan_design_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an_desig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000" b="0" dirty="0" err="1" smtClean="0">
            <a:latin typeface="+mn-lt"/>
          </a:defRPr>
        </a:defPPr>
      </a:lstStyle>
    </a:txDef>
  </a:objectDefaults>
  <a:extraClrSchemeLst>
    <a:extraClrScheme>
      <a:clrScheme name="dan_desig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_desig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22066</TotalTime>
  <Words>2170</Words>
  <Application>Microsoft Office PowerPoint</Application>
  <PresentationFormat>On-screen Show (4:3)</PresentationFormat>
  <Paragraphs>453</Paragraphs>
  <Slides>29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Courier New</vt:lpstr>
      <vt:lpstr>Symbol</vt:lpstr>
      <vt:lpstr>Times New Roman</vt:lpstr>
      <vt:lpstr>dan_design_template</vt:lpstr>
      <vt:lpstr>CSE373: Data Structures and Algorithms  Lecture 4: Asymptotic Analysis</vt:lpstr>
      <vt:lpstr>Efficiency</vt:lpstr>
      <vt:lpstr>Gauging efficiency (performance)</vt:lpstr>
      <vt:lpstr>Comparing algorithms</vt:lpstr>
      <vt:lpstr>We usually care about worst-case running times</vt:lpstr>
      <vt:lpstr>Example</vt:lpstr>
      <vt:lpstr>Linear search</vt:lpstr>
      <vt:lpstr>Binary search</vt:lpstr>
      <vt:lpstr>Binary search</vt:lpstr>
      <vt:lpstr>Solving Recurrence Relations</vt:lpstr>
      <vt:lpstr>Ignoring constant factors</vt:lpstr>
      <vt:lpstr>Example</vt:lpstr>
      <vt:lpstr>Big-Oh relates functions</vt:lpstr>
      <vt:lpstr>Big-O, formally</vt:lpstr>
      <vt:lpstr>Example 1, using formal definition</vt:lpstr>
      <vt:lpstr>Example 1’, using formal definition</vt:lpstr>
      <vt:lpstr>Examples 1 and 1’</vt:lpstr>
      <vt:lpstr>Example 2, using formal definition</vt:lpstr>
      <vt:lpstr>Comparison</vt:lpstr>
      <vt:lpstr>What’s with the c</vt:lpstr>
      <vt:lpstr>What you can drop</vt:lpstr>
      <vt:lpstr>Upper and Lower Bounds</vt:lpstr>
      <vt:lpstr>More Asymptotic* Notation</vt:lpstr>
      <vt:lpstr>Correct terms, in theory</vt:lpstr>
      <vt:lpstr>What we are analyzing: Complexity</vt:lpstr>
      <vt:lpstr>Other things to analyze</vt:lpstr>
      <vt:lpstr>Summary</vt:lpstr>
      <vt:lpstr>Addendum: Timing vs. Big-Oh Summary</vt:lpstr>
      <vt:lpstr>Practice: What is the big-Oh complexity?</vt:lpstr>
    </vt:vector>
  </TitlesOfParts>
  <Company>UW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Languages &amp;  Software Engineering</dc:title>
  <dc:creator>Dan Grossman</dc:creator>
  <cp:lastModifiedBy>lshapiro</cp:lastModifiedBy>
  <cp:revision>994</cp:revision>
  <cp:lastPrinted>2016-04-01T20:25:34Z</cp:lastPrinted>
  <dcterms:created xsi:type="dcterms:W3CDTF">2009-03-13T20:43:19Z</dcterms:created>
  <dcterms:modified xsi:type="dcterms:W3CDTF">2016-04-04T22:20:09Z</dcterms:modified>
</cp:coreProperties>
</file>