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ink/ink1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8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8" r:id="rId2"/>
    <p:sldId id="256" r:id="rId3"/>
    <p:sldId id="284" r:id="rId4"/>
    <p:sldId id="285" r:id="rId5"/>
    <p:sldId id="305" r:id="rId6"/>
    <p:sldId id="306" r:id="rId7"/>
    <p:sldId id="315" r:id="rId8"/>
    <p:sldId id="263" r:id="rId9"/>
    <p:sldId id="304" r:id="rId10"/>
    <p:sldId id="286" r:id="rId11"/>
    <p:sldId id="268" r:id="rId12"/>
    <p:sldId id="269" r:id="rId13"/>
    <p:sldId id="270" r:id="rId14"/>
    <p:sldId id="267" r:id="rId15"/>
    <p:sldId id="271" r:id="rId16"/>
    <p:sldId id="282" r:id="rId17"/>
    <p:sldId id="283" r:id="rId18"/>
    <p:sldId id="272" r:id="rId19"/>
    <p:sldId id="307" r:id="rId20"/>
    <p:sldId id="308" r:id="rId21"/>
    <p:sldId id="310" r:id="rId22"/>
    <p:sldId id="311" r:id="rId23"/>
    <p:sldId id="312" r:id="rId24"/>
    <p:sldId id="313" r:id="rId25"/>
    <p:sldId id="314" r:id="rId26"/>
    <p:sldId id="316" r:id="rId27"/>
    <p:sldId id="317" r:id="rId28"/>
    <p:sldId id="318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0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8EEAEC8E-1A79-2F4E-B08F-966F9E6974F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726ED2DC-268E-7B43-AA9B-ACB240DB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51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01T21:49:27.1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8828 7325 8 0,'-9'0'4'0,"1"-4"-4"15,4 0 5-15,4 1-3 16,-5-1 1-16,1 0 2 16,0-3 1-16,0-1-7 0,-1 4 1 15,5-3 4-15,-8 3 0 16,4 4-1-16,-1-4 1 15,5 4-2-15,-4 0 0 0,0-4-1 16,0 4 1-16,4 0 0 16,0 0 0-16,0 0-1 15,4-7 1-15,0-1 0 16,0 1 0-16,1-1 0 16,-1 0 0-16,4-3 0 15,1 0 0-15,-1 3 0 0,5-7 0 16,0 8 0-16,0-1 0 15,0 0-1-15,-1 5 1 16,1-5-1 0,0 8 1-16,-5 0-1 15,1 0 1-15,-1 0-1 16,1 4 0-16,-9-4 1 16,4 4 0-16,0-1 0 15,-4-3 1-15,5 4-1 16,-1-4 0-16,-4 0 0 0,9 4 0 31,-5 4-1-31,0-1 1 16,-4 1-1-16,4 3 0 15,1-3 0-15,-5-1 0 16,0 1 0-16,4 3 0 0,0 0-1 16,0-3 1-16,1 0-1 15,-5-5 0-15,4 5 0 16,4-4 1-16,-3 3-1 15,-1-3 0-15,0 0 0 0,-4 0 1 16,9 3-1-16,-1-3 1 16,1 0-1-16,-1-1 1 15,5 1-1-15,-5-4 0 32,1 4 0-32,4-4 0 15,0 0-1-15,4 0 1 16,0 4 0-16,0-4 0 0,0-4-1 15,0 4 1-15,0-4 0 16,0 0 1-16,0 1-1 16,0 3 0-16,0-4 0 15,0-4 0-15,0 1 0 0,4 3 1 16,1 0-1-16,-1 0 0 16,4 1-1-16,1 3 1 0,0-4 0 15,-1 4 0-15,1-4 0 16,-5 4 0-16,0-4 0 15,5 4 0-15,-1-3 0 32,1 3 1-32,4-4-1 15,-5-4 1-15,1 8-1 16,4-4 0-16,-5 1 0 16,5 3 1-16,-5 0-1 15,1 0 0-15,-5-4 0 0,1 0 0 16,-1 4 0-16,0 0 0 15,1 0 0-15,3-4 0 0,1 4 0 16,3-4 0-16,-3 1 0 16,0-1 1-16,-1 0-1 15,1 4 0-15,-1 0 0 16,-4 0 1-16,1 0-1 16,-1 4 0-16,5-4 0 0,-1-4 0 15,5 0-1-15,0 4 1 16,-5 4 0-16,5-4 0 15,-4-4 0-15,3 8 0 16,1-8 0-16,-4 4 0 16,-5 4 0-16,0 0 1 0,1 0-2 15,-1-1 1-15,0 1 0 16,5 0 0-16,-5-4 0 16,5 0 0-16,-1 4 0 31,1-4 0-31,-1 0 0 15,5 0 1-15,0-4-1 16,-4 4 0-16,-1-4 0 0,-4 4 0 16,1 0 0-16,-1 0 1 15,-4 0-1-15,4 0 0 16,1 0 0-16,-1 0 0 0,-4 0 0 16,0 0 0-16,4-4 0 15,-4 12 0-15,-4-8 0 31,0 8 0-31,-9-1 0 16,-4 1 0-16,-4 3-2 0,-9 0 1 16,0 5-11-16,-12 14 1 15,-1-7-5-15,5-35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01T22:12:53.9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22894 3542 10 0,'0'-4'5'0,"-8"-4"3"0,8 8 5 0,0 0-11 16,-5-4 1-16,5 1 1 16,-4-1 0-16,4 4-5 15,-4-4 1-15,4 0 3 16,-4 0 0-16,-1 1-2 0,-3-1 1 15,3 4-1-15,-3 0 0 16,4 0-1-16,-1 0 1 16,1 0 0-16,-4 0 1 31,3 0-1-31,-3 0 0 16,4-8-1-16,-1 1 0 0,1 3 0 15,0-4 0-15,-5 1-1 16,1 3 0-16,-1-3 0 15,-3-1 0-15,-1 0 0 16,-4 5 1-16,0-1 0 16,-5 0 0-16,5 4 0 0,-4 8 0 15,4-5-1-15,0 1 1 16,0 8 0-16,0-5 1 16,0 1-1-16,0-1 0 0,0 8 0 15,0-3 0-15,0 3 1 16,0 4 0-16,0-4 0 15,4 4 0-15,0 0 0 32,0 0 1-32,5 7-1 15,-1 1 0-15,5 7-1 16,-4-4 1-16,-1 4-1 0,1 0 1 16,3-4-1-16,1 4 0 15,0-3 0-15,-1-1 1 0,5-4-1 16,5 1 1-16,-5-4-1 15,4 3 0-15,0-3 0 16,1-1 1-16,3 1-1 16,5-8 1-16,0-3 0 15,-1-5 0-15,10 5 0 16,-5-1 0-16,0-7 0 16,0-1 1-16,4 1-1 0,0-4 0 15,1 0 0-15,3 0 1 16,1 0-2-16,4-4 1 15,4 8-1-15,4-4 1 0,0-4-2 32,-4-3 1-32,0-4-1 15,-4-1 1-15,-4-3-1 16,4 0 1-16,-5 0 0 16,-4-12 0-16,5 8 0 15,-5-3 1-15,-8-1-1 16,0-3 1-16,0-1 0 15,-5-7 0-15,-4 4-1 0,5-8 0 16,-9 4 0-16,-4 0 1 16,-1 0-1-16,-3-4 0 15,-1 4 0-15,-8 0 0 16,-4 7 0-16,-5-7 1 16,-3 0-1-16,-5 0 0 0,-5 0-1 15,-3 11 1-15,-1 1-2 16,5 7 0-16,-5 3-7 0,1 16 0 15,-5 7-2-15,-4-7 0 32</inkml:trace>
  <inkml:trace contextRef="#ctx0" brushRef="#br0" timeOffset="3619.6483">20488 3390 19 0,'0'-4'9'16,"4"-14"-7"-16,-4 10 9 0,0 0-9 16,4 1 0-16,-8 3 1 15,0-4 0-15,0 1-4 31,-1-1 0-31,1 5 3 16,-4-9 0-16,-5 5-2 0,-4-1 1 0,-4 4 0 16,-1 0 0-16,-8 1 0 15,1 3 0-15,-1 0-1 16,-4 3 1-16,4 5-1 16,0 0 1-16,-4-1-1 15,4 1 1-15,0 7-1 31,5 4 1-31,-1 0-1 16,1 3 1-16,4 1 0 0,-1-4 1 16,5 8-1-16,0 3 0 15,4 4 0-15,1 0 0 16,-1 4-1-16,4 3 1 16,-3 5-1-16,-1 3 0 0,0-7 1 15,4-5 0-15,1 9-1 16,-1-8 1-16,5 3 0 15,4-3 1-15,0-8-1 16,4 4 0-16,1-11 0 16,-1 4 0-16,0-8-1 15,5-1 1-15,-1 1-1 16,5 0 1-16,0 0-1 16,4 0 1-16,0 4-1 0,4-4 1 15,0 0-1-15,5-4 1 16,4-4 0-16,4 0 1 15,0-3-1 1,0 0 0-16,-4-5-1 16,4 1 1-16,0-4-1 15,-4-4 1-15,4-3-1 0,-4-5 1 16,-5-3-1-16,1 0 1 16,-1-4-1-16,1 4 1 15,-5 0-1-15,0-4 1 16,1-4-1-16,-5 1 1 0,0-9-1 15,0 5 0-15,0-1 0 16,-4 1 1-16,-1-8-2 16,1 0 1-16,-4 4 0 15,-1-4 0-15,1-1 0 16,-5-6 1-16,0 7-1 16,-4 0 0-16,0 0 0 15,0 0 1-15,0 0-1 16,-4 0 0-1,-4 3 0-15,-1 9 0 16,0-5 0-16,-3-3 0 16,-1-4-1-16,-4 7 1 0,-4 1 0 15,-5-1 0-15,-4 5 0 16,-4-1 0-16,0 4 0 16,0 0 0-16,-4 4-1 15,-1 4 1-15,1 7-2 16,0 4 0-16,-5 7-6 0,1 9 1 15,-1 10-5-15,13-11 0 16</inkml:trace>
  <inkml:trace contextRef="#ctx0" brushRef="#br0" timeOffset="36563.8824">2210 11597 0 0,'-13'-15'0'0</inkml:trace>
  <inkml:trace contextRef="#ctx0" brushRef="#br0" timeOffset="38060.7475">2095 11502 10 0,'-13'0'5'0,"9"-8"-2"16,4 8 6-16,0 0-7 0,0 0 1 15,0 0 2-15,-8 0 0 0,8 0-6 16,0 4 1-16,0-4 3 15,0 4 1-15,0 0-1 16,0-4 0-16,0 0-2 16,0 0 1-16,0 0-1 15,0 0 0-15,0-4-1 16,0 4 1-16,0 0 0 16,0 4 1-16,8 0-1 15,-8-1 1 1,4 1 0-16,5 0 0 15,4 0-1-15,8 0 1 16,-4-4-1-16,4 3 1 0,1-3-2 16,-10 0 1-16,14 4 0 15,-9 0 0-15,4-4-1 16,1 4 1-16,-1-4-1 16,4 0 0-16,5 0 0 15,4 0 0-15,0-4 0 16,0 4 0-16,-4 4 0 0,0-4 0 15,-4 0 0-15,-1 0 1 16,1 0-1-16,8 0 0 0,0 0 0 16,4 0 0-16,-4-4 0 15,5 0 0-15,-5 4 0 16,0-4 0-16,-4 1 0 16,4-5 0-16,4 4 0 15,-4 0 0-15,4 1 0 31,1 3 1-31,3-8-2 16,-8 8 1-16,5-8 0 16,-14 5 0-16,1-5 0 0,-1 4 1 15,-3 4-1-15,-1 4 0 16,-4-8 0-16,-4 4 0 0,4 0 0 16,-5 0 1-16,-12 0-1 15,0 4 1-15,0-4-1 16,-8 0 0-16,-5-4 0 15,5 4 1-15,-5 0-1 16,-4 0 0-16,-4-3 0 0,-9-5 0 16,8 0 0-16,-7-3 0 15,-1 7 0-15,-13 1 1 16,5-5-1-16,0 8 1 16,-1 0-1-16,-8 4 0 15,1-4 0-15,7 4 0 0,-8-4-1 16,9 3 1-16,4-3-1 31,-13 4 0-31,9-4-1 16,4 0 1-16,-5 0-1 15,-7 0 1-15,3 8-1 16,0-5 1-16,1 5 0 16,-1 0 1-16,9-5-1 0,-13 5 1 15,9-1 0-15,-5 1 1 16,5 0-2-16,0-1 1 15,-1-3 0-15,10 0 0 16,-10 0 0 0,1-1 0-16,8-3 0 15,13 4 0-15,4 0 0 0,1-4 1 16,12 0-2-16,12 0 1 31,5-8 0-31,13 5 1 31,0-1-1-31,4 0 0 16,4 4 0-16,5 0 1 16,-5-4-1-16,9 4 1 0,0 4-1 15,-4-8 1-15,3 8-1 16,10 0 1-16,-9 0 0 16,4-4 0-16,-4-4-1 15,-1 4 0-15,6-4 0 0,7 0 0 16,-8 0 0-16,-4 4 0 15,0-3-1-15,0-5 1 16,-9 4 0-16,0 0 1 16,-3 1-1-16,-10-1 0 0,1 4 1 15,-5-4 0-15,-8 0 0 16,4 8 0-16,-9-8-1 16,-8 4 1-16,-4-3 0 31,-5-1 0-31,-3-4-1 15,-5 4 1-15,-13-3-1 0,4 3 0 16,1 0 0-16,-1-3 0 16,-12-1 0-16,4 1 0 15,-9-1 0-15,5 4 0 0,0 0-1 16,-1 4 1-16,-8 0-2 16,1 4 1-16,7 0-1 15,-8 0 0-15,1 0-1 16,7-4 1-16,-3 3-1 15,3 1 1-15,1-4 0 0,0 4 0 16,4-4 0-16,-5 0 1 16,5 0 0-16,0 4 0 15,9-4-2-15,-1 4 1 16,5 3-5-16,12 4 0 16</inkml:trace>
  <inkml:trace contextRef="#ctx0" brushRef="#br0" timeOffset="48456.1495">3931 12236 2 0,'-5'4'1'0,"14"-8"-2"0,-9 4 1 0</inkml:trace>
  <inkml:trace contextRef="#ctx0" brushRef="#br0" timeOffset="49455.2311">4050 12130 16 0,'0'-11'8'0,"0"22"-5"0,0-11 17 0,0 0-19 16,0-4 1-16,0 4 2 16,-9 0 0-16,5 0-4 15,4 0 0-15,-13 0 4 16,5 0 0-16,-5-7-2 16,5 18 1-16,-5-7-1 15,-4-4 1-15,4 0-2 16,-17 4 0-16,13 3-1 15,-13-3 1-15,5 0 0 0,-1 0 0 16,-4 3-1-16,1 1 0 16,3-1 0-1,0-3 1-15,1 4-1 16,-1-5 0-16,5 5 0 16,0-4 0-16,-1 0 0 15,5-1 0-15,5-3 0 16,-10 0 1-16,10 4-1 15,-1 4 1-15,4-1-1 16,5 5 1-16,-9-1 0 16,13 0 0-16,-8 4-1 0,4 1 0 15,4-1 0-15,0 4 1 16,-9 0-1-16,9-1 0 16,0 1 0-1,0 0 1-15,0 4-1 16,0 0 1-16,0 11-1 15,9-8 0-15,-9 1 0 0,0-1 0 16,4 1 0-16,4-1 0 16,-8-3 0-16,0 7 0 15,0-3 0-15,0 3 0 16,0 0 0-16,0-7 0 0,0 0 0 16,0 3 0-16,0 8 0 15,-8-7 1-15,4-1-1 16,4 1 0-16,-9-1 0 15,5-3 1-15,-1-1-1 16,1-3 0-16,0-3 0 16,0-5 0-16,-1 4 0 15,1-4 1-15,0 1-1 0,0 3 0 16,-5 0 0-16,5 0 0 0,-5-4 0 16,5 8 1-16,4-11-1 15,-8 3 0-15,8 1 0 16,0-5 1-16,0 1-1 15,0-1 0-15,8-3 0 16,-8 0 1-16,4-4-1 31,5 0 1-31,4 0-1 16,-5 0 1-16,9 0-1 0,5 0 1 16,-5-4-1-16,8 0 0 15,5 1 0-15,4-1 0 16,9 0 0-16,3 0 0 0,6-11 0 15,-6 0 1-15,1 4-1 16,-4-5 0-16,-1 9 0 16,1-4 1-16,-5 7-1 15,-4 0 1-15,-8 0-2 16,-9 4 0-16,-4-4-7 16,-5 8 1-1,1 8-6-15,-5-9 1 16</inkml:trace>
  <inkml:trace contextRef="#ctx0" brushRef="#br0" timeOffset="232074.3038">14607 11313 5 0,'-4'-15'2'0,"-5"11"2"15,9 0 3-15,-4 4-2 16,0-4 0-16,-9 8 2 0,0 0 0 15,-4 0-9-15,-4 3 0 0,-1-3 6 16,-3 0 0-16,4 0-2 16,-1 3 0-16,1 1-1 15,0-1 0-15,-1 5 0 16,5-1 0-16,0 4 0 16,0 0 0-16,0 8 1 15,5 4 1-15,-1-5-1 0,0 5 0 16,0 3 0-16,0 4 0 15,1 4-1-15,7-4 1 16,1 4-2-16,0 3 1 16,0 5-1-16,4 7 1 0,0-12-1 15,4 5 0-15,4-5 0 32,9 1 0-32,-4 7 1 15,0-7 0-15,8-1-1 16,5 1 1-16,-1-4-1 15,1-4 1-15,4-4 0 0,0 0 0 16,4 1-1-16,-5-5 1 16,-3-3 0-16,4 0 0 15,0-1-1-15,4-7 1 0,0 4 0 16,4 0 0-16,0-7-1 16,1 3 1-16,-1-11 0 15,0-4 0-15,9 0-1 16,-4-16 1-16,-1 5-2 15,1 0 1-15,0-1-1 16,-5-3 1 0,0-4 0-16,-4-3 0 15,0-5 0-15,0 1 0 16,-4-1 0-16,0-3 0 16,0-8 0-16,-5-4 0 0,1 5-1 15,-5-5 0-15,-4-3 0 16,0-5 1-16,-4 13 0 15,4-5 0-15,-8 8 0 16,-1 0 0-16,1-4 0 16,-5 0 1-16,0-3-1 15,-4 3 1-15,0 4-2 0,-4 3 1 16,0-3-1-16,-5-3 1 16,1-1-2-16,-5 0 1 15,-4 0 0-15,0 4 0 16,0 0 0-16,0 0 1 0,0 4 0 15,0 3 0-15,0 4 0 16,0 1 0-16,4-1 0 16,-4 0 0-16,0 1 0 15,0 6 1-15,-5-2-1 16,-3 2 1-16,-1 5-1 16,-4 3 1-16,1 8-1 15,-5-7 0-15,0 7-1 16,-1-4 1-16,-3 8-1 15,0 0 0 1,-5-1-1-16,5 1 1 16,-9 4 0-16,4-1 1 15,5 5-1-15,-4-1 0 16,-5 8-1-16,-9 0 0 0,-8 4-3 16,1 3 1-16,-6 12-5 0,-3 0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7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5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82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18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15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03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04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15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97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15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24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544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01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25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98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20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65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46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29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39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0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oleObject" Target="../embeddings/oleObject3.bin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9.wmf"/><Relationship Id="rId2" Type="http://schemas.openxmlformats.org/officeDocument/2006/relationships/tags" Target="../tags/tag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oleObject" Target="../embeddings/oleObject2.bin"/><Relationship Id="rId5" Type="http://schemas.openxmlformats.org/officeDocument/2006/relationships/tags" Target="../tags/tag4.xml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tags" Target="../tags/tag3.xml"/><Relationship Id="rId9" Type="http://schemas.openxmlformats.org/officeDocument/2006/relationships/oleObject" Target="../embeddings/oleObject1.bin"/><Relationship Id="rId1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emf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Today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Homework 1 due 11:59 pm next Wednesday, April 6</a:t>
            </a:r>
            <a:endParaRPr lang="en-US" dirty="0"/>
          </a:p>
          <a:p>
            <a:r>
              <a:rPr lang="en-US" dirty="0" smtClean="0"/>
              <a:t>Review math essential to algorithm analysis</a:t>
            </a:r>
          </a:p>
          <a:p>
            <a:pPr lvl="1"/>
            <a:r>
              <a:rPr lang="en-US" dirty="0" smtClean="0"/>
              <a:t>Proof by induction (</a:t>
            </a:r>
            <a:r>
              <a:rPr lang="en-US" dirty="0" smtClean="0">
                <a:solidFill>
                  <a:srgbClr val="0000FF"/>
                </a:solidFill>
              </a:rPr>
              <a:t>review example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Exponents and logarithms</a:t>
            </a:r>
          </a:p>
          <a:p>
            <a:pPr lvl="1"/>
            <a:r>
              <a:rPr lang="en-US" dirty="0" smtClean="0"/>
              <a:t>Floor and ceiling functions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Begin algorithm analysis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Logarithms and Exponents: Big View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721243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86200" y="5638800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3200400"/>
            <a:ext cx="554736" cy="1447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18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Exponents: Zoom in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507681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509351" y="5791200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162800" y="3276600"/>
            <a:ext cx="9906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Exponents: just n, log n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7391400" cy="44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433151" y="5650468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7162800" y="3200400"/>
            <a:ext cx="10668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Exponents: n, log n, n^2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46550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204551" y="5802868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7162800" y="3200400"/>
            <a:ext cx="10668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Properties of logarithms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log(A*B) = log A + log B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 k log N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log(A/B) = log A – log B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 x) </a:t>
            </a:r>
            <a:r>
              <a:rPr lang="en-US" dirty="0" smtClean="0">
                <a:cs typeface="Courier New" pitchFamily="49" charset="0"/>
              </a:rPr>
              <a:t>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Grows as slowly as 2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  grows quickly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(log x)(log x)</a:t>
            </a:r>
            <a:r>
              <a:rPr lang="en-US" dirty="0" smtClean="0">
                <a:cs typeface="Courier New" pitchFamily="49" charset="0"/>
              </a:rPr>
              <a:t> 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greater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x</a:t>
            </a:r>
            <a:r>
              <a:rPr lang="en-US" dirty="0" smtClean="0">
                <a:cs typeface="Courier New" pitchFamily="49" charset="0"/>
              </a:rPr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2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It is not the 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4038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y</a:t>
            </a:r>
            <a:endParaRPr lang="en-US" sz="1400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Log base doesn’t matter much!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“Any base </a:t>
            </a:r>
            <a:r>
              <a:rPr lang="en-US" i="1" dirty="0" smtClean="0"/>
              <a:t>B</a:t>
            </a:r>
            <a:r>
              <a:rPr lang="en-US" dirty="0" smtClean="0"/>
              <a:t> log is equivalent to base 2 log within a constant factor”</a:t>
            </a:r>
          </a:p>
          <a:p>
            <a:pPr lvl="1"/>
            <a:r>
              <a:rPr lang="en-US" dirty="0" smtClean="0"/>
              <a:t>And we are about to stop worrying about constant factors!</a:t>
            </a:r>
          </a:p>
          <a:p>
            <a:pPr lvl="1"/>
            <a:r>
              <a:rPr lang="en-US" dirty="0" smtClean="0"/>
              <a:t>In particular,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x = 3.22 log</a:t>
            </a:r>
            <a:r>
              <a:rPr lang="en-US" b="1" baseline="-25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general we can convert log bases via a constant multiplier 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To convert from base B to base A: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x) /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log</a:t>
            </a:r>
            <a:r>
              <a:rPr lang="en-US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1,000,000 = (log</a:t>
            </a:r>
            <a:r>
              <a:rPr lang="en-US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1,000,000) / (log</a:t>
            </a:r>
            <a:r>
              <a:rPr lang="en-US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2)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log</a:t>
            </a:r>
            <a:r>
              <a:rPr lang="en-US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1,000,000 =  6  /  .3010 = 19.9336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cs typeface="Courier New" pitchFamily="49" charset="0"/>
              </a:rPr>
              <a:t>           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use this because my calculator doesn’t have 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endParaRPr lang="en-US" b="1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and ceiling</a:t>
            </a:r>
            <a:endParaRPr lang="en-US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371600" y="21336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" name="Equation" r:id="rId9" imgW="266584" imgH="228501" progId="Equation.3">
                  <p:embed/>
                </p:oleObj>
              </mc:Choice>
              <mc:Fallback>
                <p:oleObj name="Equation" r:id="rId9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371600" y="42672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" name="Equation" r:id="rId11" imgW="266584" imgH="228501" progId="Equation.3">
                  <p:embed/>
                </p:oleObj>
              </mc:Choice>
              <mc:Fallback>
                <p:oleObj name="Equation" r:id="rId11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2209800"/>
            <a:ext cx="434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Floor function: the largest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&lt;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343400"/>
            <a:ext cx="471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Ceiling function: the smallest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&gt;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371600" y="3048000"/>
          <a:ext cx="5937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" name="Equation" r:id="rId13" imgW="2374900" imgH="228600" progId="Equation.3">
                  <p:embed/>
                </p:oleObj>
              </mc:Choice>
              <mc:Fallback>
                <p:oleObj name="Equation" r:id="rId13" imgW="237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5937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463675" y="5105400"/>
          <a:ext cx="5905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" name="Equation" r:id="rId15" imgW="2362200" imgH="228600" progId="Equation.3">
                  <p:embed/>
                </p:oleObj>
              </mc:Choice>
              <mc:Fallback>
                <p:oleObj name="Equation" r:id="rId15" imgW="236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5105400"/>
                        <a:ext cx="5905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61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floor and ceiling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95400" y="1905000"/>
          <a:ext cx="61912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4" imgW="2476500" imgH="685800" progId="Equation.3">
                  <p:embed/>
                </p:oleObj>
              </mc:Choice>
              <mc:Fallback>
                <p:oleObj name="Equation" r:id="rId4" imgW="24765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61912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114800"/>
            <a:ext cx="20265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normalizeH="1" baseline="-25000" dirty="0" smtClean="0">
                <a:solidFill>
                  <a:srgbClr val="FF0000"/>
                </a:solidFill>
                <a:latin typeface="+mn-lt"/>
              </a:rPr>
              <a:t>└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5/2</a:t>
            </a:r>
            <a:r>
              <a:rPr lang="en-US" sz="2000" b="0" normalizeH="1" baseline="-25000" dirty="0">
                <a:solidFill>
                  <a:srgbClr val="FF0000"/>
                </a:solidFill>
              </a:rPr>
              <a:t>┘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+  </a:t>
            </a:r>
            <a:r>
              <a:rPr lang="en-US" sz="2000" b="0" normalizeH="1" baseline="30000" dirty="0" smtClean="0">
                <a:solidFill>
                  <a:srgbClr val="FF0000"/>
                </a:solidFill>
              </a:rPr>
              <a:t>┌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5/2</a:t>
            </a:r>
            <a:r>
              <a:rPr lang="en-US" sz="2000" b="0" normalizeH="1" baseline="30000" dirty="0">
                <a:solidFill>
                  <a:srgbClr val="FF0000"/>
                </a:solidFill>
              </a:rPr>
              <a:t>┐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  <a:p>
            <a:endParaRPr lang="en-US" sz="2000" b="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2             3</a:t>
            </a:r>
          </a:p>
          <a:p>
            <a:endParaRPr lang="en-US" sz="2000" b="0" dirty="0">
              <a:solidFill>
                <a:srgbClr val="FF0000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     5</a:t>
            </a:r>
            <a:endParaRPr lang="en-US" sz="2000" b="0" dirty="0">
              <a:solidFill>
                <a:srgbClr val="FF0000"/>
              </a:solidFill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54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Algorithm Analysis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the </a:t>
            </a:r>
            <a:r>
              <a:rPr lang="en-US" dirty="0" smtClean="0">
                <a:solidFill>
                  <a:srgbClr val="FF0000"/>
                </a:solidFill>
              </a:rPr>
              <a:t>“size” of an algorithm’s input grows </a:t>
            </a:r>
            <a:r>
              <a:rPr lang="en-US" dirty="0" smtClean="0"/>
              <a:t>(integer, length of array, size of queue, etc.</a:t>
            </a:r>
            <a:r>
              <a:rPr lang="en-US" dirty="0"/>
              <a:t>), </a:t>
            </a:r>
            <a:r>
              <a:rPr lang="en-US" dirty="0" smtClean="0"/>
              <a:t>we </a:t>
            </a:r>
            <a:r>
              <a:rPr lang="en-US" dirty="0"/>
              <a:t>want to </a:t>
            </a:r>
            <a:r>
              <a:rPr lang="en-US" dirty="0" smtClean="0"/>
              <a:t>know</a:t>
            </a:r>
          </a:p>
          <a:p>
            <a:pPr lvl="1"/>
            <a:r>
              <a:rPr lang="en-US" dirty="0" smtClean="0"/>
              <a:t>How much longer does the algorithm take to run? </a:t>
            </a:r>
            <a:r>
              <a:rPr lang="en-US" dirty="0" smtClean="0">
                <a:solidFill>
                  <a:srgbClr val="FF0000"/>
                </a:solidFill>
              </a:rPr>
              <a:t>(time)</a:t>
            </a:r>
          </a:p>
          <a:p>
            <a:pPr lvl="1"/>
            <a:r>
              <a:rPr lang="en-US" dirty="0" smtClean="0"/>
              <a:t>How much more memory does the algorithm need? </a:t>
            </a:r>
            <a:r>
              <a:rPr lang="en-US" dirty="0" smtClean="0">
                <a:solidFill>
                  <a:srgbClr val="FF0000"/>
                </a:solidFill>
              </a:rPr>
              <a:t>(space)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Because the curves we saw are so different, often care about only “which curve we are like”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Separate issue: Algorithm </a:t>
            </a:r>
            <a:r>
              <a:rPr lang="en-US" i="1" dirty="0" smtClean="0"/>
              <a:t>correctness</a:t>
            </a:r>
            <a:r>
              <a:rPr lang="en-US" dirty="0" smtClean="0"/>
              <a:t> – does it produce the right answer for all inputs</a:t>
            </a:r>
          </a:p>
          <a:p>
            <a:pPr lvl="1"/>
            <a:r>
              <a:rPr lang="en-US" dirty="0" smtClean="0"/>
              <a:t>Usually more important, naturally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Algorithm Analysis: A first 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r>
              <a:rPr lang="da-DK" dirty="0" err="1" smtClean="0">
                <a:latin typeface="+mj-lt"/>
                <a:cs typeface="Courier"/>
              </a:rPr>
              <a:t>Consider</a:t>
            </a:r>
            <a:r>
              <a:rPr lang="da-DK" dirty="0" smtClean="0">
                <a:latin typeface="+mj-lt"/>
                <a:cs typeface="Courier"/>
              </a:rPr>
              <a:t> the </a:t>
            </a:r>
            <a:r>
              <a:rPr lang="da-DK" dirty="0" err="1" smtClean="0">
                <a:latin typeface="+mj-lt"/>
                <a:cs typeface="Courier"/>
              </a:rPr>
              <a:t>following</a:t>
            </a:r>
            <a:r>
              <a:rPr lang="da-DK" dirty="0" smtClean="0">
                <a:latin typeface="+mj-lt"/>
                <a:cs typeface="Courier"/>
              </a:rPr>
              <a:t> program segment: 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x</a:t>
            </a:r>
            <a:r>
              <a:rPr lang="da-DK" sz="1800" dirty="0">
                <a:latin typeface="Courier"/>
                <a:cs typeface="Courier"/>
              </a:rPr>
              <a:t>:= 0;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for </a:t>
            </a:r>
            <a:r>
              <a:rPr lang="da-DK" sz="1800" dirty="0">
                <a:latin typeface="Courier"/>
                <a:cs typeface="Courier"/>
              </a:rPr>
              <a:t>i = 1 to </a:t>
            </a:r>
            <a:r>
              <a:rPr lang="da-DK" sz="1800" dirty="0" smtClean="0">
                <a:latin typeface="Courier"/>
                <a:cs typeface="Courier"/>
              </a:rPr>
              <a:t>n </a:t>
            </a:r>
            <a:r>
              <a:rPr lang="da-DK" sz="1800" dirty="0">
                <a:latin typeface="Courier"/>
                <a:cs typeface="Courier"/>
              </a:rPr>
              <a:t>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   for </a:t>
            </a:r>
            <a:r>
              <a:rPr lang="da-DK" sz="1800" dirty="0">
                <a:latin typeface="Courier"/>
                <a:cs typeface="Courier"/>
              </a:rPr>
              <a:t>j = 1 to i 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	x </a:t>
            </a:r>
            <a:r>
              <a:rPr lang="da-DK" sz="1800" dirty="0">
                <a:latin typeface="Courier"/>
                <a:cs typeface="Courier"/>
              </a:rPr>
              <a:t>:= x + 1</a:t>
            </a:r>
            <a:r>
              <a:rPr lang="da-DK" sz="1800" dirty="0" smtClean="0">
                <a:latin typeface="Courier"/>
                <a:cs typeface="Courier"/>
              </a:rPr>
              <a:t>;</a:t>
            </a:r>
          </a:p>
          <a:p>
            <a:r>
              <a:rPr lang="en-US" sz="1800" dirty="0" smtClean="0">
                <a:latin typeface="+mj-lt"/>
                <a:cs typeface="Courier"/>
              </a:rPr>
              <a:t>What is the value of x at the end?</a:t>
            </a:r>
            <a:endParaRPr lang="en-US" sz="1800" dirty="0">
              <a:latin typeface="+mj-lt"/>
              <a:cs typeface="Courier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lain"/>
            </a:pPr>
            <a:r>
              <a:rPr lang="en-US" sz="1800" dirty="0" smtClean="0"/>
              <a:t>1 to 1      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2      </a:t>
            </a:r>
            <a:r>
              <a:rPr lang="en-US" sz="1800" dirty="0" smtClean="0">
                <a:solidFill>
                  <a:srgbClr val="FF0000"/>
                </a:solidFill>
              </a:rPr>
              <a:t>3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3      </a:t>
            </a:r>
            <a:r>
              <a:rPr lang="en-US" sz="1800" dirty="0" smtClean="0">
                <a:solidFill>
                  <a:srgbClr val="FF0000"/>
                </a:solidFill>
              </a:rPr>
              <a:t>6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4     </a:t>
            </a:r>
            <a:r>
              <a:rPr lang="en-US" sz="1800" dirty="0" smtClean="0">
                <a:solidFill>
                  <a:srgbClr val="FF0000"/>
                </a:solidFill>
              </a:rPr>
              <a:t>10</a:t>
            </a:r>
          </a:p>
          <a:p>
            <a:pPr marL="0" indent="0">
              <a:buNone/>
            </a:pPr>
            <a:r>
              <a:rPr lang="en-US" sz="1800" dirty="0" smtClean="0"/>
              <a:t>…</a:t>
            </a:r>
          </a:p>
          <a:p>
            <a:pPr marL="0" indent="0">
              <a:buNone/>
            </a:pPr>
            <a:r>
              <a:rPr lang="en-US" sz="1800" dirty="0"/>
              <a:t>n</a:t>
            </a:r>
            <a:r>
              <a:rPr lang="en-US" sz="1800" dirty="0" smtClean="0"/>
              <a:t>    1 to n        </a:t>
            </a:r>
            <a:r>
              <a:rPr lang="en-US" sz="1800" dirty="0" smtClean="0">
                <a:solidFill>
                  <a:srgbClr val="FF0000"/>
                </a:solidFill>
              </a:rPr>
              <a:t>?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572000"/>
            <a:ext cx="3235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= 1 + 2 + 3 + … + (n-1) + 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581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      j	   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4191000"/>
            <a:ext cx="4560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Number of times x gets incremented is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600" y="4953000"/>
            <a:ext cx="1467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>
                <a:latin typeface="+mn-lt"/>
              </a:rPr>
              <a:t>= </a:t>
            </a:r>
            <a:r>
              <a:rPr lang="en-US" sz="2000" b="0" dirty="0">
                <a:solidFill>
                  <a:srgbClr val="FF0000"/>
                </a:solidFill>
                <a:latin typeface="+mn-lt"/>
              </a:rPr>
              <a:t>n*(n+1)/2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pic>
        <p:nvPicPr>
          <p:cNvPr id="4098" name="Picture 2" descr="C:\Users\shapiro\AppData\Local\Microsoft\Windows\Temporary Internet Files\Content.IE5\U4HLRRR1\yay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314" y="4953000"/>
            <a:ext cx="1848086" cy="147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3152160" y="2574360"/>
              <a:ext cx="844920" cy="727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46400" y="2566800"/>
                <a:ext cx="860400" cy="8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9412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3: Math Review;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Linda Shapiro</a:t>
            </a:r>
          </a:p>
          <a:p>
            <a:r>
              <a:rPr lang="en-US" sz="2400" dirty="0" smtClean="0"/>
              <a:t>Spring 2016	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Analyzing the loop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r>
              <a:rPr lang="da-DK" dirty="0" err="1" smtClean="0">
                <a:latin typeface="+mj-lt"/>
                <a:cs typeface="Courier"/>
              </a:rPr>
              <a:t>Consider</a:t>
            </a:r>
            <a:r>
              <a:rPr lang="da-DK" dirty="0" smtClean="0">
                <a:latin typeface="+mj-lt"/>
                <a:cs typeface="Courier"/>
              </a:rPr>
              <a:t> the </a:t>
            </a:r>
            <a:r>
              <a:rPr lang="da-DK" dirty="0" err="1" smtClean="0">
                <a:latin typeface="+mj-lt"/>
                <a:cs typeface="Courier"/>
              </a:rPr>
              <a:t>following</a:t>
            </a:r>
            <a:r>
              <a:rPr lang="da-DK" dirty="0" smtClean="0">
                <a:latin typeface="+mj-lt"/>
                <a:cs typeface="Courier"/>
              </a:rPr>
              <a:t> program segment: 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x</a:t>
            </a:r>
            <a:r>
              <a:rPr lang="da-DK" sz="1800" dirty="0">
                <a:latin typeface="Courier"/>
                <a:cs typeface="Courier"/>
              </a:rPr>
              <a:t>:= 0;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for </a:t>
            </a:r>
            <a:r>
              <a:rPr lang="da-DK" sz="1800" dirty="0">
                <a:latin typeface="Courier"/>
                <a:cs typeface="Courier"/>
              </a:rPr>
              <a:t>i = 1 to </a:t>
            </a:r>
            <a:r>
              <a:rPr lang="da-DK" sz="1800" dirty="0" smtClean="0">
                <a:latin typeface="Courier"/>
                <a:cs typeface="Courier"/>
              </a:rPr>
              <a:t>n </a:t>
            </a:r>
            <a:r>
              <a:rPr lang="da-DK" sz="1800" dirty="0">
                <a:latin typeface="Courier"/>
                <a:cs typeface="Courier"/>
              </a:rPr>
              <a:t>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   for </a:t>
            </a:r>
            <a:r>
              <a:rPr lang="da-DK" sz="1800" dirty="0">
                <a:latin typeface="Courier"/>
                <a:cs typeface="Courier"/>
              </a:rPr>
              <a:t>j = 1 to i 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	x </a:t>
            </a:r>
            <a:r>
              <a:rPr lang="da-DK" sz="1800" dirty="0">
                <a:latin typeface="Courier"/>
                <a:cs typeface="Courier"/>
              </a:rPr>
              <a:t>:= x + 1</a:t>
            </a:r>
            <a:r>
              <a:rPr lang="da-DK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total number of loop iterations is </a:t>
            </a:r>
            <a:r>
              <a:rPr lang="en-US" dirty="0" smtClean="0">
                <a:solidFill>
                  <a:srgbClr val="FF0000"/>
                </a:solidFill>
              </a:rPr>
              <a:t>n*(n+</a:t>
            </a:r>
            <a:r>
              <a:rPr lang="en-US" dirty="0">
                <a:solidFill>
                  <a:srgbClr val="FF0000"/>
                </a:solidFill>
              </a:rPr>
              <a:t>1)/2</a:t>
            </a:r>
          </a:p>
          <a:p>
            <a:pPr lvl="1"/>
            <a:r>
              <a:rPr lang="en-US" dirty="0"/>
              <a:t>This is a very common loop structure, worth memorizing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i="1" dirty="0">
                <a:solidFill>
                  <a:srgbClr val="FF0000"/>
                </a:solidFill>
              </a:rPr>
              <a:t>proportional 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/>
              <a:t>, and we say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, “big-Oh </a:t>
            </a:r>
            <a:r>
              <a:rPr lang="en-US" dirty="0" smtClean="0"/>
              <a:t>of </a:t>
            </a:r>
            <a:r>
              <a:rPr lang="en-US" dirty="0" smtClean="0">
                <a:ea typeface="+mn-ea"/>
                <a:cs typeface="+mn-cs"/>
              </a:rPr>
              <a:t>n</a:t>
            </a:r>
            <a:r>
              <a:rPr lang="en-US" baseline="30000" dirty="0" smtClean="0">
                <a:ea typeface="+mn-ea"/>
                <a:cs typeface="+mn-cs"/>
              </a:rPr>
              <a:t>2</a:t>
            </a:r>
            <a:r>
              <a:rPr lang="en-US" dirty="0" smtClean="0"/>
              <a:t> ”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n*(n+1)/</a:t>
            </a:r>
            <a:r>
              <a:rPr lang="en-US" dirty="0" smtClean="0">
                <a:solidFill>
                  <a:schemeClr val="accent2"/>
                </a:solidFill>
              </a:rPr>
              <a:t>2 </a:t>
            </a:r>
            <a:r>
              <a:rPr lang="en-US" dirty="0" smtClean="0"/>
              <a:t>= 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+ n)/2 = </a:t>
            </a:r>
            <a:r>
              <a:rPr lang="en-US" dirty="0" smtClean="0">
                <a:solidFill>
                  <a:schemeClr val="accent2"/>
                </a:solidFill>
              </a:rPr>
              <a:t>1/2</a:t>
            </a:r>
            <a:r>
              <a:rPr lang="en-US" b="1" dirty="0" smtClean="0">
                <a:solidFill>
                  <a:schemeClr val="accent2"/>
                </a:solidFill>
                <a:ea typeface="+mn-ea"/>
                <a:cs typeface="+mn-cs"/>
              </a:rPr>
              <a:t>n</a:t>
            </a:r>
            <a:r>
              <a:rPr lang="en-US" b="1" baseline="30000" dirty="0" smtClean="0">
                <a:solidFill>
                  <a:schemeClr val="accent2"/>
                </a:solidFill>
                <a:ea typeface="+mn-ea"/>
                <a:cs typeface="+mn-cs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+ 1/2n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term dominates the n term.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For large enough </a:t>
            </a:r>
            <a:r>
              <a:rPr lang="en-US" dirty="0" smtClean="0"/>
              <a:t>n, </a:t>
            </a:r>
            <a:r>
              <a:rPr lang="en-US" dirty="0"/>
              <a:t>the </a:t>
            </a:r>
            <a:r>
              <a:rPr lang="en-US" dirty="0" smtClean="0"/>
              <a:t>lower order </a:t>
            </a:r>
            <a:r>
              <a:rPr lang="en-US" dirty="0"/>
              <a:t>and constant terms are irrelevant, as are the </a:t>
            </a:r>
            <a:r>
              <a:rPr lang="en-US" dirty="0" smtClean="0"/>
              <a:t>assignment statements</a:t>
            </a:r>
            <a:endParaRPr lang="en-US" dirty="0"/>
          </a:p>
          <a:p>
            <a:pPr lvl="2"/>
            <a:r>
              <a:rPr lang="en-US" dirty="0"/>
              <a:t>See plot… (n</a:t>
            </a:r>
            <a:r>
              <a:rPr lang="en-US" baseline="30000" dirty="0"/>
              <a:t>2</a:t>
            </a:r>
            <a:r>
              <a:rPr lang="en-US" dirty="0"/>
              <a:t>+ n)/</a:t>
            </a:r>
            <a:r>
              <a:rPr lang="en-US" dirty="0" smtClean="0"/>
              <a:t>2 </a:t>
            </a:r>
            <a:r>
              <a:rPr lang="en-US" dirty="0"/>
              <a:t>vs. just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/>
              <a:t>/2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6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Lower-order terms don’t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sz="2400" dirty="0"/>
              <a:t>n</a:t>
            </a:r>
            <a:r>
              <a:rPr lang="en-US" sz="2400" dirty="0" smtClean="0"/>
              <a:t>*(n+ </a:t>
            </a:r>
            <a:r>
              <a:rPr lang="en-US" sz="2400" dirty="0"/>
              <a:t>1</a:t>
            </a:r>
            <a:r>
              <a:rPr lang="en-US" sz="2400" dirty="0" smtClean="0"/>
              <a:t>)</a:t>
            </a:r>
            <a:r>
              <a:rPr lang="en-US" sz="2400" dirty="0"/>
              <a:t>/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  vs. just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442868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7289" y="2209800"/>
            <a:ext cx="4419600" cy="266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276600" y="5257800"/>
            <a:ext cx="2584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We just say </a:t>
            </a:r>
            <a:r>
              <a:rPr lang="en-US" b="0" i="1" dirty="0">
                <a:latin typeface="+mj-lt"/>
              </a:rPr>
              <a:t>O</a:t>
            </a:r>
            <a:r>
              <a:rPr lang="en-US" b="0" dirty="0">
                <a:latin typeface="+mj-lt"/>
              </a:rPr>
              <a:t>(n</a:t>
            </a:r>
            <a:r>
              <a:rPr lang="en-US" b="0" baseline="30000" dirty="0">
                <a:latin typeface="+mj-lt"/>
              </a:rPr>
              <a:t>2</a:t>
            </a:r>
            <a:r>
              <a:rPr lang="en-US" b="0" dirty="0">
                <a:latin typeface="+mj-lt"/>
              </a:rPr>
              <a:t>)</a:t>
            </a:r>
            <a:endParaRPr lang="en-US" b="0" dirty="0" smtClean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3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Big-O: Common Names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(1)</a:t>
            </a:r>
            <a:r>
              <a:rPr lang="en-US" dirty="0" smtClean="0"/>
              <a:t>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	logarithmic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		linear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O(n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		quadratic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baseline="30000" dirty="0" smtClean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		cubic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err="1" smtClean="0">
                <a:solidFill>
                  <a:schemeClr val="accent2"/>
                </a:solidFill>
              </a:rPr>
              <a:t>n</a:t>
            </a:r>
            <a:r>
              <a:rPr lang="en-US" baseline="30000" dirty="0" err="1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err="1" smtClean="0">
                <a:solidFill>
                  <a:schemeClr val="accent2"/>
                </a:solidFill>
              </a:rPr>
              <a:t>k</a:t>
            </a:r>
            <a:r>
              <a:rPr lang="en-US" baseline="30000" dirty="0" err="1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O(n!)</a:t>
            </a:r>
            <a:r>
              <a:rPr lang="en-US" dirty="0" smtClean="0"/>
              <a:t>		factorial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Note: “</a:t>
            </a:r>
            <a:r>
              <a:rPr lang="en-US" dirty="0" smtClean="0">
                <a:solidFill>
                  <a:srgbClr val="FF0000"/>
                </a:solidFill>
              </a:rPr>
              <a:t>exponentia</a:t>
            </a:r>
            <a:r>
              <a:rPr lang="en-US" dirty="0" smtClean="0"/>
              <a:t>l” does not mean “grows really fast”, it means “</a:t>
            </a:r>
            <a:r>
              <a:rPr lang="en-US" dirty="0" smtClean="0">
                <a:solidFill>
                  <a:srgbClr val="FF0000"/>
                </a:solidFill>
              </a:rPr>
              <a:t>grows at rate proportional to 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baseline="30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for some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&gt;1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9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Big-O running times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8" name="Content Placeholder 7" descr="bigOTab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96" b="-40896"/>
          <a:stretch>
            <a:fillRect/>
          </a:stretch>
        </p:blipFill>
        <p:spPr/>
      </p:pic>
      <p:sp>
        <p:nvSpPr>
          <p:cNvPr id="9" name="TextBox 8"/>
          <p:cNvSpPr txBox="1"/>
          <p:nvPr/>
        </p:nvSpPr>
        <p:spPr>
          <a:xfrm>
            <a:off x="832960" y="1723520"/>
            <a:ext cx="757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For a processor capable of one million instructions per second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5410200"/>
            <a:ext cx="70618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For a modern processor, how many instructions per second?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Something like 2 billion.</a:t>
            </a:r>
          </a:p>
        </p:txBody>
      </p:sp>
    </p:spTree>
    <p:extLst>
      <p:ext uri="{BB962C8B-B14F-4D97-AF65-F5344CB8AC3E}">
        <p14:creationId xmlns:p14="http://schemas.microsoft.com/office/powerpoint/2010/main" val="286563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Analyzing code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Basic operations  take “some amount of” </a:t>
            </a:r>
            <a:r>
              <a:rPr lang="en-US" dirty="0" smtClean="0">
                <a:solidFill>
                  <a:schemeClr val="accent2"/>
                </a:solidFill>
              </a:rPr>
              <a:t>constant time</a:t>
            </a:r>
          </a:p>
          <a:p>
            <a:pPr lvl="1"/>
            <a:r>
              <a:rPr lang="en-US" dirty="0" smtClean="0"/>
              <a:t>Arithmetic (fixed-width)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Access one Java field </a:t>
            </a:r>
            <a:r>
              <a:rPr lang="en-US" b="1" dirty="0" smtClean="0"/>
              <a:t>or array index</a:t>
            </a:r>
          </a:p>
          <a:p>
            <a:pPr lvl="1"/>
            <a:r>
              <a:rPr lang="en-US" dirty="0" smtClean="0"/>
              <a:t>Etc.</a:t>
            </a:r>
          </a:p>
          <a:p>
            <a:pPr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 of reality</a:t>
            </a:r>
            <a:r>
              <a:rPr lang="en-US" dirty="0" smtClean="0"/>
              <a:t>: a very useful “lie”.)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Consecutive statements		</a:t>
            </a:r>
            <a:r>
              <a:rPr lang="en-US" dirty="0" smtClean="0">
                <a:solidFill>
                  <a:schemeClr val="accent2"/>
                </a:solidFill>
              </a:rPr>
              <a:t>Sum of times</a:t>
            </a:r>
          </a:p>
          <a:p>
            <a:pPr>
              <a:buNone/>
            </a:pPr>
            <a:r>
              <a:rPr lang="en-US" dirty="0" smtClean="0"/>
              <a:t>Conditionals			</a:t>
            </a:r>
            <a:r>
              <a:rPr lang="en-US" dirty="0" smtClean="0">
                <a:solidFill>
                  <a:schemeClr val="accent2"/>
                </a:solidFill>
              </a:rPr>
              <a:t>Time of test plus slower branch</a:t>
            </a:r>
          </a:p>
          <a:p>
            <a:pPr>
              <a:buNone/>
            </a:pPr>
            <a:r>
              <a:rPr lang="en-US" dirty="0" smtClean="0"/>
              <a:t>Loops				</a:t>
            </a:r>
            <a:r>
              <a:rPr lang="en-US" dirty="0" smtClean="0">
                <a:solidFill>
                  <a:schemeClr val="accent2"/>
                </a:solidFill>
              </a:rPr>
              <a:t>Sum of iterations</a:t>
            </a:r>
          </a:p>
          <a:p>
            <a:pPr>
              <a:buNone/>
            </a:pPr>
            <a:r>
              <a:rPr lang="en-US" dirty="0" smtClean="0"/>
              <a:t>Calls				</a:t>
            </a:r>
            <a:r>
              <a:rPr lang="en-US" dirty="0" smtClean="0">
                <a:solidFill>
                  <a:schemeClr val="accent2"/>
                </a:solidFill>
              </a:rPr>
              <a:t>Time of call’s body</a:t>
            </a:r>
          </a:p>
          <a:p>
            <a:pPr>
              <a:buNone/>
            </a:pPr>
            <a:r>
              <a:rPr lang="en-US" dirty="0" smtClean="0"/>
              <a:t>Recursion			</a:t>
            </a:r>
            <a:r>
              <a:rPr lang="en-US" dirty="0" smtClean="0">
                <a:solidFill>
                  <a:schemeClr val="accent2"/>
                </a:solidFill>
              </a:rPr>
              <a:t>Solve </a:t>
            </a:r>
            <a:r>
              <a:rPr lang="en-US" i="1" dirty="0" smtClean="0">
                <a:solidFill>
                  <a:schemeClr val="accent2"/>
                </a:solidFill>
              </a:rPr>
              <a:t>recurrence equation       						(next lecture)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3792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Analyzing code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up time for all parts of the algorithm</a:t>
            </a:r>
          </a:p>
          <a:p>
            <a:pPr marL="0" lvl="2" indent="0">
              <a:buNone/>
            </a:pPr>
            <a:r>
              <a:rPr lang="en-US" dirty="0" smtClean="0"/>
              <a:t>	e.g. number of iterations =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+ n)/</a:t>
            </a:r>
            <a:r>
              <a:rPr lang="en-US" dirty="0" smtClean="0">
                <a:solidFill>
                  <a:schemeClr val="accent2"/>
                </a:solidFill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Eliminate low-order terms </a:t>
            </a:r>
            <a:r>
              <a:rPr lang="en-US" dirty="0" smtClean="0"/>
              <a:t>i.e</a:t>
            </a:r>
            <a:r>
              <a:rPr lang="en-US" dirty="0"/>
              <a:t>. </a:t>
            </a:r>
            <a:r>
              <a:rPr lang="en-US" dirty="0" smtClean="0"/>
              <a:t>eliminate n: </a:t>
            </a:r>
            <a:r>
              <a:rPr lang="en-US" dirty="0" smtClean="0">
                <a:solidFill>
                  <a:srgbClr val="FF0000"/>
                </a:solidFill>
              </a:rPr>
              <a:t>(n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CC3399"/>
                </a:solidFill>
              </a:rPr>
              <a:t>Eliminate </a:t>
            </a:r>
            <a:r>
              <a:rPr lang="en-US" dirty="0">
                <a:solidFill>
                  <a:srgbClr val="CC3399"/>
                </a:solidFill>
              </a:rPr>
              <a:t>coefficients </a:t>
            </a:r>
            <a:r>
              <a:rPr lang="en-US" dirty="0" smtClean="0"/>
              <a:t>i.e</a:t>
            </a:r>
            <a:r>
              <a:rPr lang="en-US" dirty="0"/>
              <a:t>. </a:t>
            </a:r>
            <a:r>
              <a:rPr lang="en-US" dirty="0" smtClean="0"/>
              <a:t>eliminate 1/2: </a:t>
            </a:r>
            <a:r>
              <a:rPr lang="en-US" dirty="0" smtClean="0">
                <a:solidFill>
                  <a:srgbClr val="FF0000"/>
                </a:solidFill>
              </a:rPr>
              <a:t>(n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: Result is O(n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	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</a:p>
          <a:p>
            <a:pPr marL="857250" lvl="1" indent="-457200"/>
            <a:r>
              <a:rPr lang="en-US" i="1" dirty="0" smtClean="0"/>
              <a:t>365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495800" y="3733800"/>
            <a:ext cx="350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= </a:t>
            </a:r>
            <a:r>
              <a:rPr lang="en-US" sz="2000" b="0" dirty="0">
                <a:solidFill>
                  <a:srgbClr val="FF0000"/>
                </a:solidFill>
                <a:latin typeface="+mn-lt"/>
              </a:rPr>
              <a:t>O(n)</a:t>
            </a: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= </a:t>
            </a:r>
            <a:r>
              <a:rPr lang="en-US" sz="2000" b="0" dirty="0">
                <a:solidFill>
                  <a:srgbClr val="FF0000"/>
                </a:solidFill>
                <a:latin typeface="+mn-lt"/>
              </a:rPr>
              <a:t>O(n </a:t>
            </a:r>
            <a:r>
              <a:rPr lang="en-US" sz="2000" b="0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0" i="1" dirty="0">
                <a:solidFill>
                  <a:srgbClr val="FF0000"/>
                </a:solidFill>
                <a:latin typeface="+mn-lt"/>
              </a:rPr>
              <a:t>n)</a:t>
            </a:r>
            <a:endParaRPr lang="en-US" sz="2000" b="0" dirty="0">
              <a:solidFill>
                <a:srgbClr val="FF0000"/>
              </a:solidFill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= </a:t>
            </a:r>
            <a:r>
              <a:rPr lang="en-US" sz="2000" b="0" dirty="0">
                <a:solidFill>
                  <a:srgbClr val="FF0000"/>
                </a:solidFill>
                <a:latin typeface="+mn-lt"/>
              </a:rPr>
              <a:t>O(2</a:t>
            </a:r>
            <a:r>
              <a:rPr lang="en-US" sz="2000" b="0" i="1" baseline="30000" dirty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= O(1)</a:t>
            </a:r>
            <a:endParaRPr lang="en-US" sz="20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59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Try a Java sorting program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1219200"/>
            <a:ext cx="5758308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private static void </a:t>
            </a:r>
            <a:r>
              <a:rPr lang="en-US" sz="2000" b="0" dirty="0" err="1">
                <a:solidFill>
                  <a:srgbClr val="C00000"/>
                </a:solidFill>
                <a:latin typeface="+mn-lt"/>
              </a:rPr>
              <a:t>bubbleSort</a:t>
            </a:r>
            <a:r>
              <a:rPr lang="en-US" sz="2000" b="0" dirty="0">
                <a:latin typeface="+mn-lt"/>
              </a:rPr>
              <a:t>(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[]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) </a:t>
            </a:r>
            <a:r>
              <a:rPr lang="en-US" sz="2000" b="0" dirty="0" smtClean="0">
                <a:latin typeface="+mn-lt"/>
              </a:rPr>
              <a:t>{</a:t>
            </a:r>
          </a:p>
          <a:p>
            <a:r>
              <a:rPr lang="en-US" sz="2000" b="0" dirty="0" smtClean="0">
                <a:latin typeface="+mn-lt"/>
              </a:rPr>
              <a:t>                </a:t>
            </a:r>
            <a:r>
              <a:rPr lang="en-US" sz="2000" b="0" dirty="0" err="1" smtClean="0">
                <a:latin typeface="+mn-lt"/>
              </a:rPr>
              <a:t>int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>
                <a:latin typeface="+mn-lt"/>
              </a:rPr>
              <a:t>n = </a:t>
            </a:r>
            <a:r>
              <a:rPr lang="en-US" sz="2000" b="0" dirty="0" err="1">
                <a:latin typeface="+mn-lt"/>
              </a:rPr>
              <a:t>intArray.length</a:t>
            </a:r>
            <a:r>
              <a:rPr lang="en-US" sz="2000" b="0" dirty="0">
                <a:latin typeface="+mn-lt"/>
              </a:rPr>
              <a:t>;</a:t>
            </a:r>
          </a:p>
          <a:p>
            <a:r>
              <a:rPr lang="en-US" sz="2000" b="0" dirty="0">
                <a:latin typeface="+mn-lt"/>
              </a:rPr>
              <a:t>                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temp = 0;</a:t>
            </a:r>
          </a:p>
          <a:p>
            <a:r>
              <a:rPr lang="en-US" sz="2000" b="0" dirty="0">
                <a:latin typeface="+mn-lt"/>
              </a:rPr>
              <a:t>               </a:t>
            </a:r>
          </a:p>
          <a:p>
            <a:r>
              <a:rPr lang="en-US" sz="2000" b="0" dirty="0">
                <a:latin typeface="+mn-lt"/>
              </a:rPr>
              <a:t>                for(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=0; 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 &lt; n; 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++){</a:t>
            </a:r>
          </a:p>
          <a:p>
            <a:r>
              <a:rPr lang="en-US" sz="2000" b="0" dirty="0">
                <a:latin typeface="+mn-lt"/>
              </a:rPr>
              <a:t>                        for(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j=1; j &lt; (n-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); j++){</a:t>
            </a:r>
          </a:p>
          <a:p>
            <a:r>
              <a:rPr lang="en-US" sz="2000" b="0" dirty="0">
                <a:latin typeface="+mn-lt"/>
              </a:rPr>
              <a:t>                               </a:t>
            </a:r>
          </a:p>
          <a:p>
            <a:r>
              <a:rPr lang="en-US" sz="2000" b="0" dirty="0">
                <a:latin typeface="+mn-lt"/>
              </a:rPr>
              <a:t>                                </a:t>
            </a:r>
            <a:r>
              <a:rPr lang="en-US" sz="2000" b="0" dirty="0">
                <a:solidFill>
                  <a:srgbClr val="FF0000"/>
                </a:solidFill>
                <a:latin typeface="+mn-lt"/>
              </a:rPr>
              <a:t>if(</a:t>
            </a:r>
            <a:r>
              <a:rPr lang="en-US" sz="2000" b="0" dirty="0" err="1">
                <a:solidFill>
                  <a:srgbClr val="FF0000"/>
                </a:solidFill>
                <a:latin typeface="+mn-lt"/>
              </a:rPr>
              <a:t>intArray</a:t>
            </a:r>
            <a:r>
              <a:rPr lang="en-US" sz="2000" b="0" dirty="0">
                <a:solidFill>
                  <a:srgbClr val="FF0000"/>
                </a:solidFill>
                <a:latin typeface="+mn-lt"/>
              </a:rPr>
              <a:t>[j-1] &gt; </a:t>
            </a:r>
            <a:r>
              <a:rPr lang="en-US" sz="2000" b="0" dirty="0" err="1">
                <a:solidFill>
                  <a:srgbClr val="FF0000"/>
                </a:solidFill>
                <a:latin typeface="+mn-lt"/>
              </a:rPr>
              <a:t>intArray</a:t>
            </a:r>
            <a:r>
              <a:rPr lang="en-US" sz="2000" b="0" dirty="0">
                <a:solidFill>
                  <a:srgbClr val="FF0000"/>
                </a:solidFill>
                <a:latin typeface="+mn-lt"/>
              </a:rPr>
              <a:t>[j])</a:t>
            </a:r>
            <a:r>
              <a:rPr lang="en-US" sz="2000" b="0" dirty="0">
                <a:latin typeface="+mn-lt"/>
              </a:rPr>
              <a:t>{</a:t>
            </a:r>
          </a:p>
          <a:p>
            <a:r>
              <a:rPr lang="en-US" sz="2000" b="0" dirty="0">
                <a:latin typeface="+mn-lt"/>
              </a:rPr>
              <a:t>                                        //swap the elements!</a:t>
            </a:r>
          </a:p>
          <a:p>
            <a:r>
              <a:rPr lang="en-US" sz="2000" b="0" dirty="0">
                <a:latin typeface="+mn-lt"/>
              </a:rPr>
              <a:t>                                        temp =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[j-1];</a:t>
            </a:r>
          </a:p>
          <a:p>
            <a:r>
              <a:rPr lang="en-US" sz="2000" b="0" dirty="0">
                <a:latin typeface="+mn-lt"/>
              </a:rPr>
              <a:t>                                       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[j-1] =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[j];</a:t>
            </a:r>
          </a:p>
          <a:p>
            <a:r>
              <a:rPr lang="en-US" sz="2000" b="0" dirty="0">
                <a:latin typeface="+mn-lt"/>
              </a:rPr>
              <a:t>                                       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[j] = temp;</a:t>
            </a:r>
          </a:p>
          <a:p>
            <a:r>
              <a:rPr lang="en-US" sz="2000" b="0" dirty="0">
                <a:latin typeface="+mn-lt"/>
              </a:rPr>
              <a:t>                                </a:t>
            </a:r>
            <a:r>
              <a:rPr lang="en-US" sz="2000" b="0" dirty="0" smtClean="0">
                <a:latin typeface="+mn-lt"/>
              </a:rPr>
              <a:t>}}}}</a:t>
            </a: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                               </a:t>
            </a:r>
          </a:p>
          <a:p>
            <a:r>
              <a:rPr lang="en-US" sz="2000" b="0" dirty="0">
                <a:latin typeface="+mn-lt"/>
              </a:rPr>
              <a:t>                        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26670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3084" y="1447800"/>
            <a:ext cx="1523174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 | 3 | 10 |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69665" y="2232837"/>
            <a:ext cx="1523174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3</a:t>
            </a:r>
            <a:r>
              <a:rPr lang="en-US" sz="2000" b="0" dirty="0" smtClean="0">
                <a:latin typeface="+mn-lt"/>
              </a:rPr>
              <a:t> | 5 | 10 |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3842" y="1066800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j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83842" y="1859117"/>
            <a:ext cx="1031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>
                <a:solidFill>
                  <a:srgbClr val="FF0000"/>
                </a:solidFill>
              </a:rPr>
              <a:t>i</a:t>
            </a:r>
            <a:r>
              <a:rPr lang="en-US" sz="2000" b="0" dirty="0">
                <a:solidFill>
                  <a:srgbClr val="FF0000"/>
                </a:solidFill>
              </a:rPr>
              <a:t>    </a:t>
            </a:r>
            <a:r>
              <a:rPr lang="en-US" sz="2000" b="0" dirty="0" smtClean="0">
                <a:solidFill>
                  <a:srgbClr val="FF0000"/>
                </a:solidFill>
              </a:rPr>
              <a:t>       j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69665" y="3031285"/>
            <a:ext cx="1523174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3</a:t>
            </a:r>
            <a:r>
              <a:rPr lang="en-US" sz="2000" b="0" dirty="0" smtClean="0">
                <a:latin typeface="+mn-lt"/>
              </a:rPr>
              <a:t> | 5 | 10 | 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69665" y="2667000"/>
            <a:ext cx="1922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            j  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83842" y="3886200"/>
            <a:ext cx="1523174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3</a:t>
            </a:r>
            <a:r>
              <a:rPr lang="en-US" sz="2000" b="0" dirty="0" smtClean="0">
                <a:latin typeface="+mn-lt"/>
              </a:rPr>
              <a:t> | 5 | 4 | 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3842" y="3477137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 </a:t>
            </a:r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i,j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96246" y="4666544"/>
            <a:ext cx="1523174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3</a:t>
            </a:r>
            <a:r>
              <a:rPr lang="en-US" sz="2000" b="0" dirty="0" smtClean="0">
                <a:latin typeface="+mn-lt"/>
              </a:rPr>
              <a:t> | 5 | 4 | 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94943" y="4284155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j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73340" y="5410200"/>
            <a:ext cx="1523174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3</a:t>
            </a:r>
            <a:r>
              <a:rPr lang="en-US" sz="2000" b="0" dirty="0" smtClean="0">
                <a:latin typeface="+mn-lt"/>
              </a:rPr>
              <a:t> | 4 | 5 |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07001" y="5052477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j   </a:t>
            </a:r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i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02846" y="5928181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and so on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60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5" grpId="0" animBg="1"/>
      <p:bldP spid="17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Let’s analyze it by counting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5758308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private static void </a:t>
            </a:r>
            <a:r>
              <a:rPr lang="en-US" sz="2000" b="0" dirty="0" err="1">
                <a:solidFill>
                  <a:srgbClr val="C00000"/>
                </a:solidFill>
                <a:latin typeface="+mn-lt"/>
              </a:rPr>
              <a:t>bubbleSort</a:t>
            </a:r>
            <a:r>
              <a:rPr lang="en-US" sz="2000" b="0" dirty="0">
                <a:latin typeface="+mn-lt"/>
              </a:rPr>
              <a:t>(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[]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) </a:t>
            </a:r>
            <a:r>
              <a:rPr lang="en-US" sz="2000" b="0" dirty="0" smtClean="0">
                <a:latin typeface="+mn-lt"/>
              </a:rPr>
              <a:t>{</a:t>
            </a:r>
          </a:p>
          <a:p>
            <a:r>
              <a:rPr lang="en-US" sz="2000" b="0" dirty="0" smtClean="0">
                <a:latin typeface="+mn-lt"/>
              </a:rPr>
              <a:t>                </a:t>
            </a:r>
            <a:r>
              <a:rPr lang="en-US" sz="2000" b="0" dirty="0" err="1" smtClean="0">
                <a:latin typeface="+mn-lt"/>
              </a:rPr>
              <a:t>int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>
                <a:latin typeface="+mn-lt"/>
              </a:rPr>
              <a:t>n = </a:t>
            </a:r>
            <a:r>
              <a:rPr lang="en-US" sz="2000" b="0" dirty="0" err="1">
                <a:latin typeface="+mn-lt"/>
              </a:rPr>
              <a:t>intArray.length</a:t>
            </a:r>
            <a:r>
              <a:rPr lang="en-US" sz="2000" b="0" dirty="0">
                <a:latin typeface="+mn-lt"/>
              </a:rPr>
              <a:t>;</a:t>
            </a:r>
          </a:p>
          <a:p>
            <a:r>
              <a:rPr lang="en-US" sz="2000" b="0" dirty="0">
                <a:latin typeface="+mn-lt"/>
              </a:rPr>
              <a:t>                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temp = 0;</a:t>
            </a:r>
          </a:p>
          <a:p>
            <a:r>
              <a:rPr lang="en-US" sz="2000" b="0" dirty="0">
                <a:latin typeface="+mn-lt"/>
              </a:rPr>
              <a:t>               </a:t>
            </a:r>
          </a:p>
          <a:p>
            <a:r>
              <a:rPr lang="en-US" sz="2000" b="0" dirty="0">
                <a:latin typeface="+mn-lt"/>
              </a:rPr>
              <a:t>                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for(</a:t>
            </a:r>
            <a:r>
              <a:rPr lang="en-US" sz="2000" b="0" dirty="0" err="1">
                <a:solidFill>
                  <a:schemeClr val="accent2"/>
                </a:solidFill>
                <a:latin typeface="+mn-lt"/>
              </a:rPr>
              <a:t>int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=0; </a:t>
            </a:r>
            <a:r>
              <a:rPr lang="en-US" sz="2000" b="0" dirty="0" err="1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 &lt; n; </a:t>
            </a:r>
            <a:r>
              <a:rPr lang="en-US" sz="2000" b="0" dirty="0" err="1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++){</a:t>
            </a:r>
          </a:p>
          <a:p>
            <a:r>
              <a:rPr lang="en-US" sz="2000" b="0" dirty="0">
                <a:latin typeface="+mn-lt"/>
              </a:rPr>
              <a:t>                        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for(</a:t>
            </a:r>
            <a:r>
              <a:rPr lang="en-US" sz="2000" b="0" dirty="0" err="1">
                <a:solidFill>
                  <a:schemeClr val="accent2"/>
                </a:solidFill>
                <a:latin typeface="+mn-lt"/>
              </a:rPr>
              <a:t>int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 j=1; j &lt; (n-</a:t>
            </a:r>
            <a:r>
              <a:rPr lang="en-US" sz="2000" b="0" dirty="0" err="1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); j++){</a:t>
            </a:r>
          </a:p>
          <a:p>
            <a:r>
              <a:rPr lang="en-US" sz="2000" b="0" dirty="0">
                <a:latin typeface="+mn-lt"/>
              </a:rPr>
              <a:t>                               </a:t>
            </a:r>
          </a:p>
          <a:p>
            <a:r>
              <a:rPr lang="en-US" sz="2000" b="0" dirty="0">
                <a:latin typeface="+mn-lt"/>
              </a:rPr>
              <a:t>                                if(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[j-1] &gt;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[j]){</a:t>
            </a:r>
          </a:p>
          <a:p>
            <a:r>
              <a:rPr lang="en-US" sz="2000" b="0" dirty="0">
                <a:latin typeface="+mn-lt"/>
              </a:rPr>
              <a:t>                                        //swap the elements!</a:t>
            </a:r>
          </a:p>
          <a:p>
            <a:r>
              <a:rPr lang="en-US" sz="2000" b="0" dirty="0">
                <a:latin typeface="+mn-lt"/>
              </a:rPr>
              <a:t>                                        temp =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[j-1];</a:t>
            </a:r>
          </a:p>
          <a:p>
            <a:r>
              <a:rPr lang="en-US" sz="2000" b="0" dirty="0">
                <a:latin typeface="+mn-lt"/>
              </a:rPr>
              <a:t>                                       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[j-1] =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[j];</a:t>
            </a:r>
          </a:p>
          <a:p>
            <a:r>
              <a:rPr lang="en-US" sz="2000" b="0" dirty="0">
                <a:latin typeface="+mn-lt"/>
              </a:rPr>
              <a:t>                                       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[j] = temp;</a:t>
            </a:r>
          </a:p>
          <a:p>
            <a:r>
              <a:rPr lang="en-US" sz="2000" b="0" dirty="0">
                <a:latin typeface="+mn-lt"/>
              </a:rPr>
              <a:t>                                </a:t>
            </a:r>
            <a:r>
              <a:rPr lang="en-US" sz="2000" b="0" dirty="0" smtClean="0">
                <a:latin typeface="+mn-lt"/>
              </a:rPr>
              <a:t>}}}}</a:t>
            </a: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                               </a:t>
            </a:r>
          </a:p>
          <a:p>
            <a:r>
              <a:rPr lang="en-US" sz="2000" b="0" dirty="0">
                <a:latin typeface="+mn-lt"/>
              </a:rPr>
              <a:t>                        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24600" y="1600200"/>
            <a:ext cx="39786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1 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4419600" y="1600200"/>
            <a:ext cx="152400" cy="5334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5935517" y="3505200"/>
            <a:ext cx="279991" cy="14478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39909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1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Right Brace 14"/>
          <p:cNvSpPr/>
          <p:nvPr/>
        </p:nvSpPr>
        <p:spPr bwMode="auto">
          <a:xfrm>
            <a:off x="5105400" y="2514600"/>
            <a:ext cx="152400" cy="533400"/>
          </a:xfrm>
          <a:prstGeom prst="rightBrac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77739" y="1770727"/>
            <a:ext cx="11849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outer 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loop  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=0:    </a:t>
            </a:r>
          </a:p>
          <a:p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=1:    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. </a:t>
            </a:r>
          </a:p>
          <a:p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=n-3      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=n-2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=n-1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62164" y="4572000"/>
            <a:ext cx="29225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1 + 2 + ... + (n-2) + (n-1)</a:t>
            </a:r>
          </a:p>
          <a:p>
            <a:endParaRPr lang="en-US" sz="2000" b="0" dirty="0">
              <a:solidFill>
                <a:srgbClr val="FF0000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= ((n-1)*n)/2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= ½ n</a:t>
            </a:r>
            <a:r>
              <a:rPr lang="en-US" sz="2000" b="0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– ½ n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= O(n</a:t>
            </a:r>
            <a:r>
              <a:rPr lang="en-US" sz="2000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71576" y="1799296"/>
            <a:ext cx="8515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inner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count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n-1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n-2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.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2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1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0 </a:t>
            </a:r>
            <a:r>
              <a:rPr lang="en-US" sz="2000" b="0" dirty="0" smtClean="0">
                <a:latin typeface="+mn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164760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Another Exercise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189074"/>
            <a:ext cx="479650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class </a:t>
            </a:r>
            <a:r>
              <a:rPr lang="en-US" sz="2000" b="0" dirty="0" err="1" smtClean="0">
                <a:latin typeface="+mn-lt"/>
              </a:rPr>
              <a:t>CoinFlip</a:t>
            </a:r>
            <a:r>
              <a:rPr lang="en-US" sz="2000" b="0" dirty="0" smtClean="0">
                <a:latin typeface="+mn-lt"/>
              </a:rPr>
              <a:t> {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smtClean="0">
                <a:solidFill>
                  <a:srgbClr val="00B050"/>
                </a:solidFill>
                <a:latin typeface="+mn-lt"/>
              </a:rPr>
              <a:t>static </a:t>
            </a:r>
            <a:r>
              <a:rPr lang="en-US" sz="2000" b="0" dirty="0" err="1" smtClean="0">
                <a:solidFill>
                  <a:srgbClr val="00B050"/>
                </a:solidFill>
                <a:latin typeface="+mn-lt"/>
              </a:rPr>
              <a:t>boolean</a:t>
            </a:r>
            <a:r>
              <a:rPr lang="en-US" sz="2000" b="0" dirty="0" smtClean="0">
                <a:solidFill>
                  <a:srgbClr val="00B050"/>
                </a:solidFill>
                <a:latin typeface="+mn-lt"/>
              </a:rPr>
              <a:t> heads()</a:t>
            </a:r>
          </a:p>
          <a:p>
            <a:r>
              <a:rPr lang="en-US" sz="2000" b="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rgbClr val="00B050"/>
                </a:solidFill>
                <a:latin typeface="+mn-lt"/>
              </a:rPr>
              <a:t>   { return </a:t>
            </a:r>
            <a:r>
              <a:rPr lang="en-US" sz="2000" b="0" dirty="0" err="1">
                <a:solidFill>
                  <a:srgbClr val="00B050"/>
                </a:solidFill>
                <a:latin typeface="+mn-lt"/>
              </a:rPr>
              <a:t>M</a:t>
            </a:r>
            <a:r>
              <a:rPr lang="en-US" sz="2000" b="0" dirty="0" err="1" smtClean="0">
                <a:solidFill>
                  <a:srgbClr val="00B050"/>
                </a:solidFill>
                <a:latin typeface="+mn-lt"/>
              </a:rPr>
              <a:t>ath.random</a:t>
            </a:r>
            <a:r>
              <a:rPr lang="en-US" sz="2000" b="0" dirty="0" smtClean="0">
                <a:solidFill>
                  <a:srgbClr val="00B050"/>
                </a:solidFill>
                <a:latin typeface="+mn-lt"/>
              </a:rPr>
              <a:t>() &lt; 0.5; }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public static </a:t>
            </a:r>
            <a:r>
              <a:rPr lang="en-US" sz="2000" b="0" dirty="0">
                <a:latin typeface="+mn-lt"/>
              </a:rPr>
              <a:t>v</a:t>
            </a:r>
            <a:r>
              <a:rPr lang="en-US" sz="2000" b="0" dirty="0" smtClean="0">
                <a:latin typeface="+mn-lt"/>
              </a:rPr>
              <a:t>oid main(String[] </a:t>
            </a:r>
            <a:r>
              <a:rPr lang="en-US" sz="2000" b="0" dirty="0" err="1" smtClean="0">
                <a:latin typeface="+mn-lt"/>
              </a:rPr>
              <a:t>args</a:t>
            </a:r>
            <a:r>
              <a:rPr lang="en-US" sz="2000" b="0" dirty="0" smtClean="0">
                <a:latin typeface="+mn-lt"/>
              </a:rPr>
              <a:t>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{ </a:t>
            </a:r>
            <a:r>
              <a:rPr lang="en-US" sz="2000" b="0" dirty="0" err="1" smtClean="0">
                <a:latin typeface="+mn-lt"/>
              </a:rPr>
              <a:t>int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err="1" smtClean="0">
                <a:latin typeface="+mn-lt"/>
              </a:rPr>
              <a:t>i</a:t>
            </a:r>
            <a:r>
              <a:rPr lang="en-US" sz="2000" b="0" dirty="0" smtClean="0">
                <a:latin typeface="+mn-lt"/>
              </a:rPr>
              <a:t>, j, </a:t>
            </a:r>
            <a:r>
              <a:rPr lang="en-US" sz="2000" b="0" dirty="0" err="1" smtClean="0">
                <a:latin typeface="+mn-lt"/>
              </a:rPr>
              <a:t>cnt</a:t>
            </a:r>
            <a:r>
              <a:rPr lang="en-US" sz="2000" b="0" dirty="0" smtClean="0">
                <a:latin typeface="+mn-lt"/>
              </a:rPr>
              <a:t>;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  </a:t>
            </a:r>
            <a:r>
              <a:rPr lang="en-US" sz="2000" b="0" dirty="0" err="1" smtClean="0">
                <a:latin typeface="+mn-lt"/>
              </a:rPr>
              <a:t>int</a:t>
            </a:r>
            <a:r>
              <a:rPr lang="en-US" sz="2000" b="0" dirty="0" smtClean="0">
                <a:latin typeface="+mn-lt"/>
              </a:rPr>
              <a:t>  N = </a:t>
            </a:r>
            <a:r>
              <a:rPr lang="en-US" sz="2000" b="0" dirty="0" err="1" smtClean="0">
                <a:latin typeface="+mn-lt"/>
              </a:rPr>
              <a:t>Integer.parseInt</a:t>
            </a:r>
            <a:r>
              <a:rPr lang="en-US" sz="2000" b="0" dirty="0" smtClean="0">
                <a:latin typeface="+mn-lt"/>
              </a:rPr>
              <a:t>(</a:t>
            </a:r>
            <a:r>
              <a:rPr lang="en-US" sz="2000" b="0" dirty="0" err="1" smtClean="0">
                <a:latin typeface="+mn-lt"/>
              </a:rPr>
              <a:t>args</a:t>
            </a:r>
            <a:r>
              <a:rPr lang="en-US" sz="2000" b="0" dirty="0" smtClean="0">
                <a:latin typeface="+mn-lt"/>
              </a:rPr>
              <a:t>[0]);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  </a:t>
            </a:r>
            <a:r>
              <a:rPr lang="en-US" sz="2000" b="0" dirty="0" err="1" smtClean="0">
                <a:latin typeface="+mn-lt"/>
              </a:rPr>
              <a:t>int</a:t>
            </a:r>
            <a:r>
              <a:rPr lang="en-US" sz="2000" b="0" dirty="0" smtClean="0">
                <a:latin typeface="+mn-lt"/>
              </a:rPr>
              <a:t>  M = </a:t>
            </a:r>
            <a:r>
              <a:rPr lang="en-US" sz="2000" b="0" dirty="0" err="1" smtClean="0">
                <a:latin typeface="+mn-lt"/>
              </a:rPr>
              <a:t>Integer.parseInt</a:t>
            </a:r>
            <a:r>
              <a:rPr lang="en-US" sz="2000" b="0" dirty="0" smtClean="0">
                <a:latin typeface="+mn-lt"/>
              </a:rPr>
              <a:t>(</a:t>
            </a:r>
            <a:r>
              <a:rPr lang="en-US" sz="2000" b="0" dirty="0" err="1" smtClean="0">
                <a:latin typeface="+mn-lt"/>
              </a:rPr>
              <a:t>args</a:t>
            </a:r>
            <a:r>
              <a:rPr lang="en-US" sz="2000" b="0" dirty="0" smtClean="0">
                <a:latin typeface="+mn-lt"/>
              </a:rPr>
              <a:t>[1]);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  </a:t>
            </a:r>
            <a:r>
              <a:rPr lang="en-US" sz="2000" b="0" dirty="0" err="1" smtClean="0">
                <a:latin typeface="+mn-lt"/>
              </a:rPr>
              <a:t>int</a:t>
            </a:r>
            <a:r>
              <a:rPr lang="en-US" sz="2000" b="0" dirty="0" smtClean="0">
                <a:latin typeface="+mn-lt"/>
              </a:rPr>
              <a:t> [ ] </a:t>
            </a:r>
            <a:r>
              <a:rPr lang="en-US" sz="2000" b="0" dirty="0" err="1" smtClean="0">
                <a:latin typeface="+mn-lt"/>
              </a:rPr>
              <a:t>hist</a:t>
            </a:r>
            <a:r>
              <a:rPr lang="en-US" sz="2000" b="0" dirty="0" smtClean="0">
                <a:latin typeface="+mn-lt"/>
              </a:rPr>
              <a:t> = new </a:t>
            </a:r>
            <a:r>
              <a:rPr lang="en-US" sz="2000" b="0" dirty="0" err="1" smtClean="0">
                <a:latin typeface="+mn-lt"/>
              </a:rPr>
              <a:t>int</a:t>
            </a:r>
            <a:r>
              <a:rPr lang="en-US" sz="2000" b="0" dirty="0" smtClean="0">
                <a:latin typeface="+mn-lt"/>
              </a:rPr>
              <a:t>[N+1];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for (j = 0; j &lt;= N; </a:t>
            </a:r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j++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) </a:t>
            </a:r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hist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[j] = 0;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 for (</a:t>
            </a:r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= 0; </a:t>
            </a:r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&lt; M; </a:t>
            </a:r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++, </a:t>
            </a:r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hist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[</a:t>
            </a:r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cnt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]++)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    for (</a:t>
            </a:r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cnt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= 0, j = 0; j &lt;= N; </a:t>
            </a:r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j++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       if (heads()) </a:t>
            </a:r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cnt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++;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for (j = 0; j &lt;=N; </a:t>
            </a:r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j++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) {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       if (</a:t>
            </a:r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hist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[j] = = 0) </a:t>
            </a:r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system.out.print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(“.”);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       for (</a:t>
            </a:r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= 0; </a:t>
            </a:r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&lt; </a:t>
            </a:r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hist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[j]; </a:t>
            </a:r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+=1)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          </a:t>
            </a:r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system.out.print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(“*”);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       </a:t>
            </a:r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system.out.println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(); }}}</a:t>
            </a:r>
          </a:p>
          <a:p>
            <a:endParaRPr lang="en-US" sz="2000" b="0" dirty="0" smtClean="0">
              <a:latin typeface="+mn-lt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4749209" y="4035354"/>
            <a:ext cx="228600" cy="841446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821" y="3686269"/>
            <a:ext cx="793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Brace 8"/>
          <p:cNvSpPr/>
          <p:nvPr/>
        </p:nvSpPr>
        <p:spPr bwMode="auto">
          <a:xfrm>
            <a:off x="5410200" y="4953000"/>
            <a:ext cx="457200" cy="15240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4270375" y="5562600"/>
            <a:ext cx="152400" cy="550823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11890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hist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399" y="1189074"/>
            <a:ext cx="1999265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|   |   |   |   |   |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81551" y="838200"/>
            <a:ext cx="2029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0  1  2  3  4  5  6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75014" y="1981200"/>
            <a:ext cx="2520242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C00000"/>
                </a:solidFill>
                <a:latin typeface="+mn-lt"/>
              </a:rPr>
              <a:t>hist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[j] is the count of</a:t>
            </a:r>
          </a:p>
          <a:p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how many of the M</a:t>
            </a:r>
          </a:p>
          <a:p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trials got j heads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3172091"/>
            <a:ext cx="2106667" cy="1323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What is the max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number of heads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you can get in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M trials?</a:t>
            </a:r>
          </a:p>
        </p:txBody>
      </p:sp>
      <p:sp>
        <p:nvSpPr>
          <p:cNvPr id="17" name="Right Brace 16"/>
          <p:cNvSpPr/>
          <p:nvPr/>
        </p:nvSpPr>
        <p:spPr bwMode="auto">
          <a:xfrm>
            <a:off x="5334000" y="5011777"/>
            <a:ext cx="152400" cy="550823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006" y="4721225"/>
            <a:ext cx="2686050" cy="17811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" name="Ink 15"/>
              <p14:cNvContentPartPr/>
              <p14:nvPr/>
            </p14:nvContentPartPr>
            <p14:xfrm>
              <a:off x="691560" y="1179720"/>
              <a:ext cx="7608960" cy="358524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5080" y="1173960"/>
                <a:ext cx="7623000" cy="359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9484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Mathematical induction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smtClean="0"/>
              <a:t>P(n)</a:t>
            </a:r>
            <a:r>
              <a:rPr lang="en-US" dirty="0" smtClean="0"/>
              <a:t> is some statement (mentioning integer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sz="2400" dirty="0" smtClean="0"/>
              <a:t>≥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/2 + 1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We can use induction to prove P(n) for all integers </a:t>
            </a:r>
            <a:r>
              <a:rPr lang="en-US" dirty="0" smtClean="0">
                <a:solidFill>
                  <a:srgbClr val="FF0000"/>
                </a:solidFill>
              </a:rPr>
              <a:t>n ≥ n</a:t>
            </a:r>
            <a:r>
              <a:rPr lang="en-US" sz="2400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W</a:t>
            </a:r>
            <a:r>
              <a:rPr lang="en-US" dirty="0" smtClean="0"/>
              <a:t>e need to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Prove the </a:t>
            </a:r>
            <a:r>
              <a:rPr lang="en-US" dirty="0">
                <a:solidFill>
                  <a:srgbClr val="FF0000"/>
                </a:solidFill>
              </a:rPr>
              <a:t>“base case</a:t>
            </a:r>
            <a:r>
              <a:rPr lang="en-US" dirty="0" smtClean="0">
                <a:solidFill>
                  <a:srgbClr val="FF0000"/>
                </a:solidFill>
              </a:rPr>
              <a:t>”  </a:t>
            </a:r>
            <a:r>
              <a:rPr lang="en-US" dirty="0" smtClean="0"/>
              <a:t>i.e. P</a:t>
            </a:r>
            <a:r>
              <a:rPr lang="en-US" dirty="0"/>
              <a:t>(n</a:t>
            </a:r>
            <a:r>
              <a:rPr lang="en-US" sz="2400" baseline="-25000" dirty="0"/>
              <a:t>0</a:t>
            </a:r>
            <a:r>
              <a:rPr lang="en-US" dirty="0" smtClean="0"/>
              <a:t>)</a:t>
            </a:r>
            <a:r>
              <a:rPr lang="en-US" dirty="0"/>
              <a:t>. </a:t>
            </a:r>
            <a:r>
              <a:rPr lang="en-US" dirty="0" smtClean="0"/>
              <a:t>For us n</a:t>
            </a:r>
            <a:r>
              <a:rPr lang="en-US" sz="2400" baseline="-25000" dirty="0" smtClean="0"/>
              <a:t>0 </a:t>
            </a:r>
            <a:r>
              <a:rPr lang="en-US" dirty="0" smtClean="0"/>
              <a:t>is </a:t>
            </a:r>
            <a:r>
              <a:rPr lang="en-US" dirty="0"/>
              <a:t>usually </a:t>
            </a:r>
            <a:r>
              <a:rPr lang="en-US" dirty="0" smtClean="0"/>
              <a:t>1.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Assume the statement holds for P(k).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Prove </a:t>
            </a:r>
            <a:r>
              <a:rPr lang="en-US" dirty="0">
                <a:solidFill>
                  <a:srgbClr val="FF0000"/>
                </a:solidFill>
              </a:rPr>
              <a:t>the “inductive case</a:t>
            </a:r>
            <a:r>
              <a:rPr lang="en-US" dirty="0" smtClean="0">
                <a:solidFill>
                  <a:srgbClr val="FF0000"/>
                </a:solidFill>
              </a:rPr>
              <a:t>” i.e. if P(k) is true, then P(k+1) is true.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Why we care: </a:t>
            </a:r>
          </a:p>
          <a:p>
            <a:pPr marL="457200" indent="-457200">
              <a:buNone/>
            </a:pPr>
            <a:r>
              <a:rPr lang="en-US" dirty="0" smtClean="0"/>
              <a:t>	To show an algorithm is correct or has a certain running time     </a:t>
            </a:r>
          </a:p>
          <a:p>
            <a:pPr marL="457200" indent="-457200">
              <a:buNone/>
            </a:pPr>
            <a:r>
              <a:rPr lang="en-US" i="1" dirty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no matter how big a data structure or input value is</a:t>
            </a:r>
          </a:p>
          <a:p>
            <a:pPr marL="457200" indent="-457200">
              <a:buNone/>
            </a:pPr>
            <a:r>
              <a:rPr lang="en-US" i="1" dirty="0" smtClean="0"/>
              <a:t>	</a:t>
            </a:r>
            <a:r>
              <a:rPr lang="en-US" dirty="0" smtClean="0"/>
              <a:t>(Our “</a:t>
            </a:r>
            <a:r>
              <a:rPr lang="en-US" i="1" dirty="0" smtClean="0"/>
              <a:t>n</a:t>
            </a:r>
            <a:r>
              <a:rPr lang="en-US" dirty="0" smtClean="0"/>
              <a:t>” will be the data structure or input size.)</a:t>
            </a:r>
            <a:endParaRPr lang="en-US" i="1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35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Review Example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P(n)</a:t>
            </a:r>
            <a:r>
              <a:rPr lang="en-US" dirty="0" smtClean="0"/>
              <a:t> = “the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 (starting at </a:t>
            </a:r>
            <a:r>
              <a:rPr lang="en-US" dirty="0"/>
              <a:t>2</a:t>
            </a:r>
            <a:r>
              <a:rPr lang="en-US" baseline="30000" dirty="0"/>
              <a:t>0</a:t>
            </a:r>
            <a:r>
              <a:rPr lang="en-US" dirty="0" smtClean="0"/>
              <a:t>) is 2</a:t>
            </a:r>
            <a:r>
              <a:rPr lang="en-US" baseline="30000" dirty="0" smtClean="0"/>
              <a:t>n</a:t>
            </a:r>
            <a:r>
              <a:rPr lang="en-US" dirty="0" smtClean="0"/>
              <a:t>-1”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1905000"/>
            <a:ext cx="746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+mj-lt"/>
              </a:rPr>
              <a:t>		2</a:t>
            </a:r>
            <a:r>
              <a:rPr lang="en-US" sz="2000" b="0" baseline="30000" dirty="0" smtClean="0">
                <a:latin typeface="+mj-lt"/>
              </a:rPr>
              <a:t>0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dirty="0">
                <a:latin typeface="+mj-lt"/>
              </a:rPr>
              <a:t>+ </a:t>
            </a:r>
            <a:r>
              <a:rPr lang="en-US" sz="2000" b="0" dirty="0" smtClean="0">
                <a:latin typeface="+mj-lt"/>
              </a:rPr>
              <a:t>2</a:t>
            </a:r>
            <a:r>
              <a:rPr lang="en-US" sz="2000" b="0" baseline="30000" dirty="0" smtClean="0">
                <a:latin typeface="+mj-lt"/>
              </a:rPr>
              <a:t>1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dirty="0">
                <a:latin typeface="+mj-lt"/>
              </a:rPr>
              <a:t>+ </a:t>
            </a:r>
            <a:r>
              <a:rPr lang="en-US" sz="2000" b="0" dirty="0" smtClean="0">
                <a:latin typeface="+mj-lt"/>
              </a:rPr>
              <a:t>2</a:t>
            </a:r>
            <a:r>
              <a:rPr lang="en-US" sz="2000" b="0" baseline="30000" dirty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dirty="0">
                <a:latin typeface="+mj-lt"/>
              </a:rPr>
              <a:t>+ … + </a:t>
            </a:r>
            <a:r>
              <a:rPr lang="en-US" sz="2000" b="0" dirty="0" smtClean="0">
                <a:latin typeface="+mj-lt"/>
              </a:rPr>
              <a:t>2</a:t>
            </a:r>
            <a:r>
              <a:rPr lang="en-US" sz="2000" b="0" baseline="30000" dirty="0" smtClean="0">
                <a:latin typeface="+mj-lt"/>
              </a:rPr>
              <a:t>n-1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dirty="0">
                <a:latin typeface="+mj-lt"/>
              </a:rPr>
              <a:t>= </a:t>
            </a:r>
            <a:r>
              <a:rPr lang="en-US" sz="2000" b="0" dirty="0" smtClean="0">
                <a:latin typeface="+mj-lt"/>
              </a:rPr>
              <a:t>2</a:t>
            </a:r>
            <a:r>
              <a:rPr lang="en-US" sz="2000" b="0" baseline="30000" dirty="0" smtClean="0">
                <a:latin typeface="+mj-lt"/>
              </a:rPr>
              <a:t>n </a:t>
            </a:r>
            <a:r>
              <a:rPr lang="en-US" sz="2000" b="0" dirty="0" smtClean="0">
                <a:latin typeface="+mj-lt"/>
              </a:rPr>
              <a:t>- </a:t>
            </a:r>
            <a:r>
              <a:rPr lang="en-US" sz="2000" b="0" dirty="0">
                <a:latin typeface="+mj-lt"/>
              </a:rPr>
              <a:t>1.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>
                <a:latin typeface="+mj-lt"/>
              </a:rPr>
              <a:t>in other words: </a:t>
            </a:r>
            <a:r>
              <a:rPr lang="en-US" sz="2000" b="0" dirty="0" smtClean="0">
                <a:latin typeface="+mj-lt"/>
              </a:rPr>
              <a:t>	1 </a:t>
            </a:r>
            <a:r>
              <a:rPr lang="en-US" sz="2000" b="0" dirty="0">
                <a:latin typeface="+mj-lt"/>
              </a:rPr>
              <a:t>+ 2 + 4 + … </a:t>
            </a:r>
            <a:r>
              <a:rPr lang="en-US" sz="2000" b="0" dirty="0" smtClean="0">
                <a:latin typeface="+mj-lt"/>
              </a:rPr>
              <a:t>+ </a:t>
            </a:r>
            <a:r>
              <a:rPr lang="en-US" sz="2000" b="0" dirty="0">
                <a:latin typeface="+mj-lt"/>
              </a:rPr>
              <a:t>2</a:t>
            </a:r>
            <a:r>
              <a:rPr lang="en-US" sz="2000" b="0" baseline="30000" dirty="0">
                <a:latin typeface="+mj-lt"/>
              </a:rPr>
              <a:t>n-1</a:t>
            </a:r>
            <a:r>
              <a:rPr lang="en-US" sz="2000" b="0" dirty="0">
                <a:latin typeface="+mj-lt"/>
              </a:rPr>
              <a:t> = </a:t>
            </a:r>
            <a:r>
              <a:rPr lang="en-US" sz="2000" b="0" dirty="0" smtClean="0">
                <a:latin typeface="+mj-lt"/>
              </a:rPr>
              <a:t>2</a:t>
            </a:r>
            <a:r>
              <a:rPr lang="en-US" sz="2000" b="0" baseline="30000" dirty="0" smtClean="0">
                <a:latin typeface="+mj-lt"/>
              </a:rPr>
              <a:t>n </a:t>
            </a:r>
            <a:r>
              <a:rPr lang="en-US" sz="2000" b="0" dirty="0" smtClean="0">
                <a:latin typeface="+mj-lt"/>
              </a:rPr>
              <a:t>- </a:t>
            </a:r>
            <a:r>
              <a:rPr lang="en-US" sz="2000" b="0" dirty="0">
                <a:latin typeface="+mj-lt"/>
              </a:rPr>
              <a:t>1.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10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Review 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P(n)</a:t>
            </a:r>
            <a:r>
              <a:rPr lang="en-US" dirty="0" smtClean="0"/>
              <a:t> = “the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 (starting at </a:t>
            </a:r>
            <a:r>
              <a:rPr lang="en-US" dirty="0"/>
              <a:t>2</a:t>
            </a:r>
            <a:r>
              <a:rPr lang="en-US" baseline="30000" dirty="0"/>
              <a:t>0</a:t>
            </a:r>
            <a:r>
              <a:rPr lang="en-US" dirty="0" smtClean="0"/>
              <a:t>) is 2</a:t>
            </a:r>
            <a:r>
              <a:rPr lang="en-US" baseline="30000" dirty="0" smtClean="0"/>
              <a:t>n</a:t>
            </a:r>
            <a:r>
              <a:rPr lang="en-US" dirty="0" smtClean="0"/>
              <a:t>-1”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will show that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1</a:t>
            </a:r>
          </a:p>
          <a:p>
            <a:pPr>
              <a:buNone/>
            </a:pPr>
            <a:r>
              <a:rPr lang="en-US" dirty="0" smtClean="0"/>
              <a:t>Proof:  By induction on </a:t>
            </a:r>
            <a:r>
              <a:rPr lang="en-US" i="1" dirty="0" smtClean="0"/>
              <a:t>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Base case: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=1.  </a:t>
            </a:r>
            <a:r>
              <a:rPr lang="en-US" dirty="0" smtClean="0"/>
              <a:t>Sum of first 1 power 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1.</a:t>
            </a:r>
          </a:p>
          <a:p>
            <a:pPr>
              <a:buNone/>
            </a:pPr>
            <a:r>
              <a:rPr lang="en-US" dirty="0" smtClean="0"/>
              <a:t>			       And for </a:t>
            </a:r>
            <a:r>
              <a:rPr lang="en-US" i="1" dirty="0" smtClean="0"/>
              <a:t>n</a:t>
            </a:r>
            <a:r>
              <a:rPr lang="en-US" dirty="0" smtClean="0"/>
              <a:t>=1, 2</a:t>
            </a:r>
            <a:r>
              <a:rPr lang="en-US" baseline="30000" dirty="0" smtClean="0"/>
              <a:t>n</a:t>
            </a:r>
            <a:r>
              <a:rPr lang="en-US" dirty="0" smtClean="0"/>
              <a:t>-1 equals 1.</a:t>
            </a:r>
            <a:endParaRPr lang="en-US" baseline="30000" dirty="0" smtClean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19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Review 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i="1" dirty="0" smtClean="0"/>
              <a:t>P(n)</a:t>
            </a:r>
            <a:r>
              <a:rPr lang="en-US" sz="1800" dirty="0" smtClean="0"/>
              <a:t> = “the sum of the first </a:t>
            </a:r>
            <a:r>
              <a:rPr lang="en-US" sz="1800" i="1" dirty="0" smtClean="0"/>
              <a:t>n</a:t>
            </a:r>
            <a:r>
              <a:rPr lang="en-US" sz="1800" dirty="0" smtClean="0"/>
              <a:t> powers of 2 (starting at </a:t>
            </a:r>
            <a:r>
              <a:rPr lang="en-US" sz="1800" dirty="0"/>
              <a:t>2</a:t>
            </a:r>
            <a:r>
              <a:rPr lang="en-US" sz="1800" baseline="30000" dirty="0"/>
              <a:t>0</a:t>
            </a:r>
            <a:r>
              <a:rPr lang="en-US" sz="1800" dirty="0" smtClean="0"/>
              <a:t>) is 2</a:t>
            </a:r>
            <a:r>
              <a:rPr lang="en-US" sz="1800" baseline="30000" dirty="0" smtClean="0"/>
              <a:t>n</a:t>
            </a:r>
            <a:r>
              <a:rPr lang="en-US" sz="1800" dirty="0" smtClean="0"/>
              <a:t>-1”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Inductive case:</a:t>
            </a:r>
          </a:p>
          <a:p>
            <a:pPr lvl="1"/>
            <a:r>
              <a:rPr lang="en-US" sz="1800" dirty="0" smtClean="0"/>
              <a:t>Assume P(k) is true i.e. the sum of the first </a:t>
            </a:r>
            <a:r>
              <a:rPr lang="en-US" sz="1800" i="1" dirty="0" smtClean="0"/>
              <a:t>k</a:t>
            </a:r>
            <a:r>
              <a:rPr lang="en-US" sz="1800" dirty="0" smtClean="0"/>
              <a:t> powers of 2 is 2</a:t>
            </a:r>
            <a:r>
              <a:rPr lang="en-US" sz="1800" baseline="30000" dirty="0" smtClean="0"/>
              <a:t>k</a:t>
            </a:r>
            <a:r>
              <a:rPr lang="en-US" sz="1800" dirty="0" smtClean="0"/>
              <a:t>-1</a:t>
            </a:r>
          </a:p>
          <a:p>
            <a:pPr lvl="1"/>
            <a:r>
              <a:rPr lang="en-US" sz="1800" dirty="0" smtClean="0"/>
              <a:t>Show P(k+1) is true i.e. the sum of the first (</a:t>
            </a:r>
            <a:r>
              <a:rPr lang="en-US" sz="1800" i="1" dirty="0" smtClean="0"/>
              <a:t>k</a:t>
            </a:r>
            <a:r>
              <a:rPr lang="en-US" sz="1800" dirty="0" smtClean="0"/>
              <a:t>+1) powers of 2 is </a:t>
            </a:r>
            <a:r>
              <a:rPr lang="en-US" sz="1800" dirty="0" smtClean="0">
                <a:solidFill>
                  <a:srgbClr val="FF6600"/>
                </a:solidFill>
              </a:rPr>
              <a:t>2</a:t>
            </a:r>
            <a:r>
              <a:rPr lang="en-US" sz="1800" baseline="30000" dirty="0" smtClean="0">
                <a:solidFill>
                  <a:srgbClr val="FF6600"/>
                </a:solidFill>
              </a:rPr>
              <a:t>k+1</a:t>
            </a:r>
            <a:r>
              <a:rPr lang="en-US" sz="1800" dirty="0" smtClean="0">
                <a:solidFill>
                  <a:srgbClr val="FF6600"/>
                </a:solidFill>
              </a:rPr>
              <a:t>-1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Using our assumption, we know the first k powers of 2 is</a:t>
            </a:r>
          </a:p>
          <a:p>
            <a:pPr marL="457200" lvl="1" indent="0">
              <a:buNone/>
            </a:pPr>
            <a:r>
              <a:rPr lang="en-US" sz="1800" dirty="0" smtClean="0"/>
              <a:t>	</a:t>
            </a:r>
            <a:r>
              <a:rPr lang="en-US" sz="1800" dirty="0"/>
              <a:t>2</a:t>
            </a:r>
            <a:r>
              <a:rPr lang="en-US" sz="1800" baseline="30000" dirty="0"/>
              <a:t>0</a:t>
            </a:r>
            <a:r>
              <a:rPr lang="en-US" sz="1800" dirty="0"/>
              <a:t> + 2</a:t>
            </a:r>
            <a:r>
              <a:rPr lang="en-US" sz="1800" baseline="30000" dirty="0"/>
              <a:t>1</a:t>
            </a:r>
            <a:r>
              <a:rPr lang="en-US" sz="1800" dirty="0"/>
              <a:t> +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/>
              <a:t>+ … +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k-</a:t>
            </a:r>
            <a:r>
              <a:rPr lang="en-US" sz="1800" baseline="30000" dirty="0"/>
              <a:t>1</a:t>
            </a:r>
            <a:r>
              <a:rPr lang="en-US" sz="1800" dirty="0"/>
              <a:t> =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k </a:t>
            </a:r>
            <a:r>
              <a:rPr lang="en-US" sz="1800" dirty="0" smtClean="0"/>
              <a:t>- 1</a:t>
            </a: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Add the next power of 2 to both sides…</a:t>
            </a:r>
          </a:p>
          <a:p>
            <a:pPr marL="457200" lvl="1" indent="0">
              <a:buNone/>
            </a:pPr>
            <a:r>
              <a:rPr lang="en-US" sz="1800" dirty="0"/>
              <a:t>	2</a:t>
            </a:r>
            <a:r>
              <a:rPr lang="en-US" sz="1800" baseline="30000" dirty="0"/>
              <a:t>0</a:t>
            </a:r>
            <a:r>
              <a:rPr lang="en-US" sz="1800" dirty="0"/>
              <a:t> + 2</a:t>
            </a:r>
            <a:r>
              <a:rPr lang="en-US" sz="1800" baseline="30000" dirty="0"/>
              <a:t>1</a:t>
            </a:r>
            <a:r>
              <a:rPr lang="en-US" sz="1800" dirty="0"/>
              <a:t> + 2</a:t>
            </a:r>
            <a:r>
              <a:rPr lang="en-US" sz="1800" baseline="30000" dirty="0"/>
              <a:t>2</a:t>
            </a:r>
            <a:r>
              <a:rPr lang="en-US" sz="1800" dirty="0"/>
              <a:t> + … + 2</a:t>
            </a:r>
            <a:r>
              <a:rPr lang="en-US" sz="1800" baseline="30000" dirty="0"/>
              <a:t>k-1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+ 2</a:t>
            </a:r>
            <a:r>
              <a:rPr lang="en-US" sz="1800" baseline="30000" dirty="0" smtClean="0">
                <a:solidFill>
                  <a:srgbClr val="0000FF"/>
                </a:solidFill>
              </a:rPr>
              <a:t>k </a:t>
            </a:r>
            <a:r>
              <a:rPr lang="en-US" sz="1800" dirty="0" smtClean="0"/>
              <a:t>= 2</a:t>
            </a:r>
            <a:r>
              <a:rPr lang="en-US" sz="1800" baseline="30000" dirty="0" smtClean="0"/>
              <a:t>k </a:t>
            </a:r>
            <a:r>
              <a:rPr lang="en-US" sz="1800" dirty="0" smtClean="0"/>
              <a:t>- 1 </a:t>
            </a:r>
            <a:r>
              <a:rPr lang="en-US" sz="1800" dirty="0" smtClean="0">
                <a:solidFill>
                  <a:srgbClr val="0000FF"/>
                </a:solidFill>
              </a:rPr>
              <a:t>+ 2</a:t>
            </a:r>
            <a:r>
              <a:rPr lang="en-US" sz="1800" baseline="30000" dirty="0" smtClean="0">
                <a:solidFill>
                  <a:srgbClr val="0000FF"/>
                </a:solidFill>
              </a:rPr>
              <a:t>k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We have what we want on the left; massage the right a bit:</a:t>
            </a:r>
          </a:p>
          <a:p>
            <a:pPr lvl="1">
              <a:buNone/>
            </a:pPr>
            <a:r>
              <a:rPr lang="en-US" sz="1800" dirty="0" smtClean="0"/>
              <a:t>		2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 </a:t>
            </a:r>
            <a:r>
              <a:rPr lang="en-US" sz="1800" dirty="0"/>
              <a:t>+ 2</a:t>
            </a:r>
            <a:r>
              <a:rPr lang="en-US" sz="1800" baseline="30000" dirty="0"/>
              <a:t>1</a:t>
            </a:r>
            <a:r>
              <a:rPr lang="en-US" sz="1800" dirty="0"/>
              <a:t> + 2</a:t>
            </a:r>
            <a:r>
              <a:rPr lang="en-US" sz="1800" baseline="30000" dirty="0"/>
              <a:t>2</a:t>
            </a:r>
            <a:r>
              <a:rPr lang="en-US" sz="1800" dirty="0"/>
              <a:t> + … + 2</a:t>
            </a:r>
            <a:r>
              <a:rPr lang="en-US" sz="1800" baseline="30000" dirty="0"/>
              <a:t>k-1</a:t>
            </a:r>
            <a:r>
              <a:rPr lang="en-US" sz="1800" dirty="0"/>
              <a:t> + 2</a:t>
            </a:r>
            <a:r>
              <a:rPr lang="en-US" sz="1800" baseline="30000" dirty="0"/>
              <a:t>k </a:t>
            </a:r>
            <a:r>
              <a:rPr lang="en-US" sz="1800" dirty="0"/>
              <a:t>= </a:t>
            </a:r>
            <a:r>
              <a:rPr lang="en-US" sz="1800" dirty="0" smtClean="0"/>
              <a:t>2(2</a:t>
            </a:r>
            <a:r>
              <a:rPr lang="en-US" sz="1800" baseline="30000" dirty="0" smtClean="0"/>
              <a:t>k</a:t>
            </a:r>
            <a:r>
              <a:rPr lang="en-US" sz="1800" dirty="0" smtClean="0"/>
              <a:t>) – 1</a:t>
            </a:r>
          </a:p>
          <a:p>
            <a:pPr lvl="1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     </a:t>
            </a:r>
            <a:r>
              <a:rPr lang="en-US" sz="1800" dirty="0" smtClean="0">
                <a:solidFill>
                  <a:srgbClr val="FF6600"/>
                </a:solidFill>
              </a:rPr>
              <a:t>= 2</a:t>
            </a:r>
            <a:r>
              <a:rPr lang="en-US" sz="1800" baseline="30000" dirty="0" smtClean="0">
                <a:solidFill>
                  <a:srgbClr val="FF6600"/>
                </a:solidFill>
              </a:rPr>
              <a:t>k+1 </a:t>
            </a:r>
            <a:r>
              <a:rPr lang="en-US" sz="1800" dirty="0">
                <a:solidFill>
                  <a:srgbClr val="FF6600"/>
                </a:solidFill>
              </a:rPr>
              <a:t>– </a:t>
            </a:r>
            <a:r>
              <a:rPr lang="en-US" sz="1800" dirty="0" smtClean="0">
                <a:solidFill>
                  <a:srgbClr val="FF6600"/>
                </a:solidFill>
              </a:rPr>
              <a:t>1</a:t>
            </a:r>
            <a:endParaRPr lang="en-US" sz="1800" dirty="0">
              <a:solidFill>
                <a:srgbClr val="FF6600"/>
              </a:solidFill>
            </a:endParaRPr>
          </a:p>
          <a:p>
            <a:pPr lvl="1">
              <a:buNone/>
            </a:pPr>
            <a:endParaRPr lang="en-US" sz="1800" baseline="300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5638800"/>
            <a:ext cx="1278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Success!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86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Mathematical Preliminaries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following N slides contain basic mathematics needed for analyzing algorithms.</a:t>
            </a:r>
          </a:p>
          <a:p>
            <a:r>
              <a:rPr lang="en-US" sz="3200" dirty="0" smtClean="0"/>
              <a:t>You should actually know this stuff.</a:t>
            </a:r>
          </a:p>
          <a:p>
            <a:endParaRPr lang="en-US" sz="3200" dirty="0"/>
          </a:p>
          <a:p>
            <a:r>
              <a:rPr lang="en-US" sz="3200" dirty="0" smtClean="0"/>
              <a:t>Hang in there!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 descr="C:\Users\shapiro\AppData\Local\Microsoft\Windows\Temporary Internet Files\Content.IE5\GZMR2QW9\clipart019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962400"/>
            <a:ext cx="2235200" cy="175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4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Logarithms and Exponents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5029200"/>
          </a:xfrm>
        </p:spPr>
        <p:txBody>
          <a:bodyPr/>
          <a:lstStyle/>
          <a:p>
            <a:r>
              <a:rPr lang="en-US" dirty="0">
                <a:cs typeface="Courier New" pitchFamily="49" charset="0"/>
              </a:rPr>
              <a:t>Definition: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baseline="30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if log</a:t>
            </a:r>
            <a:r>
              <a:rPr lang="en-US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</a:rPr>
              <a:t>	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8 </a:t>
            </a:r>
            <a:r>
              <a:rPr lang="it-IT" dirty="0">
                <a:solidFill>
                  <a:srgbClr val="000000"/>
                </a:solidFill>
              </a:rPr>
              <a:t>= 2</a:t>
            </a:r>
            <a:r>
              <a:rPr lang="en-US" baseline="30000" dirty="0"/>
              <a:t>3</a:t>
            </a:r>
            <a:r>
              <a:rPr lang="it-IT" dirty="0">
                <a:solidFill>
                  <a:srgbClr val="000000"/>
                </a:solidFill>
              </a:rPr>
              <a:t>, </a:t>
            </a:r>
            <a:r>
              <a:rPr lang="it-IT" dirty="0" smtClean="0">
                <a:solidFill>
                  <a:srgbClr val="000000"/>
                </a:solidFill>
              </a:rPr>
              <a:t>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8 = </a:t>
            </a:r>
            <a:r>
              <a:rPr lang="it-IT" dirty="0" smtClean="0">
                <a:solidFill>
                  <a:srgbClr val="000000"/>
                </a:solidFill>
              </a:rPr>
              <a:t>3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65536</a:t>
            </a:r>
            <a:r>
              <a:rPr lang="it-IT" dirty="0">
                <a:solidFill>
                  <a:srgbClr val="000000"/>
                </a:solidFill>
              </a:rPr>
              <a:t>= 2</a:t>
            </a:r>
            <a:r>
              <a:rPr lang="en-US" baseline="30000" dirty="0"/>
              <a:t>16</a:t>
            </a:r>
            <a:r>
              <a:rPr lang="it-IT" dirty="0">
                <a:solidFill>
                  <a:srgbClr val="000000"/>
                </a:solidFill>
              </a:rPr>
              <a:t>, 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65536 = </a:t>
            </a:r>
            <a:r>
              <a:rPr lang="it-IT" dirty="0" smtClean="0">
                <a:solidFill>
                  <a:srgbClr val="000000"/>
                </a:solidFill>
              </a:rPr>
              <a:t>16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exponent</a:t>
            </a:r>
            <a:r>
              <a:rPr lang="en-US" dirty="0"/>
              <a:t> of a number says how many </a:t>
            </a:r>
            <a:r>
              <a:rPr lang="en-US" dirty="0" smtClean="0"/>
              <a:t>times to </a:t>
            </a:r>
            <a:r>
              <a:rPr lang="en-US" dirty="0"/>
              <a:t>use the number in a </a:t>
            </a:r>
            <a:r>
              <a:rPr lang="en-US" dirty="0" smtClean="0"/>
              <a:t>multiplication. e.g. </a:t>
            </a:r>
            <a:r>
              <a:rPr lang="en-US" dirty="0"/>
              <a:t>2</a:t>
            </a:r>
            <a:r>
              <a:rPr lang="en-US" baseline="30000" dirty="0"/>
              <a:t>3</a:t>
            </a:r>
            <a:r>
              <a:rPr lang="en-US" dirty="0"/>
              <a:t> = 2 × 2 × 2 = </a:t>
            </a:r>
            <a:r>
              <a:rPr lang="en-US" dirty="0" smtClean="0"/>
              <a:t>8 </a:t>
            </a:r>
          </a:p>
          <a:p>
            <a:pPr marL="0" indent="0">
              <a:buNone/>
            </a:pPr>
            <a:r>
              <a:rPr lang="en-US" i="1" dirty="0" smtClean="0"/>
              <a:t>     (</a:t>
            </a:r>
            <a:r>
              <a:rPr lang="en-US" i="1" dirty="0"/>
              <a:t>2 is used 3 times in a multiplication to get 8)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A </a:t>
            </a:r>
            <a:r>
              <a:rPr lang="en-US" dirty="0" smtClean="0">
                <a:solidFill>
                  <a:srgbClr val="0000FF"/>
                </a:solidFill>
              </a:rPr>
              <a:t>logarithm</a:t>
            </a:r>
            <a:r>
              <a:rPr lang="en-US" dirty="0" smtClean="0"/>
              <a:t> </a:t>
            </a:r>
            <a:r>
              <a:rPr lang="en-US" dirty="0"/>
              <a:t>says how many of one number to multiply to get another number. It asks "what exponent produced this</a:t>
            </a:r>
            <a:r>
              <a:rPr lang="en-US" dirty="0" smtClean="0"/>
              <a:t>?”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e.g</a:t>
            </a:r>
            <a:r>
              <a:rPr lang="en-US" dirty="0"/>
              <a:t>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8 = 3</a:t>
            </a:r>
            <a:r>
              <a:rPr lang="en-US" dirty="0"/>
              <a:t> </a:t>
            </a:r>
            <a:r>
              <a:rPr lang="en-US" i="1" dirty="0" smtClean="0"/>
              <a:t>(</a:t>
            </a:r>
            <a:r>
              <a:rPr lang="en-US" i="1" dirty="0"/>
              <a:t>2 makes 8 when used 3 times in a multiplication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Logarithms and Exponents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5029200"/>
          </a:xfrm>
        </p:spPr>
        <p:txBody>
          <a:bodyPr/>
          <a:lstStyle/>
          <a:p>
            <a:r>
              <a:rPr lang="en-US" dirty="0">
                <a:cs typeface="Courier New" pitchFamily="49" charset="0"/>
              </a:rPr>
              <a:t>Definition: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if log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</a:rPr>
              <a:t>	</a:t>
            </a:r>
          </a:p>
          <a:p>
            <a:pPr lvl="1"/>
            <a:r>
              <a:rPr lang="it-IT" dirty="0">
                <a:solidFill>
                  <a:srgbClr val="000000"/>
                </a:solidFill>
              </a:rPr>
              <a:t>8 = 2</a:t>
            </a:r>
            <a:r>
              <a:rPr lang="en-US" baseline="30000" dirty="0"/>
              <a:t>3</a:t>
            </a:r>
            <a:r>
              <a:rPr lang="it-IT" dirty="0">
                <a:solidFill>
                  <a:srgbClr val="000000"/>
                </a:solidFill>
              </a:rPr>
              <a:t>, 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8 = 3</a:t>
            </a:r>
          </a:p>
          <a:p>
            <a:pPr lvl="1"/>
            <a:r>
              <a:rPr lang="it-IT" dirty="0">
                <a:solidFill>
                  <a:srgbClr val="000000"/>
                </a:solidFill>
              </a:rPr>
              <a:t>65536= 2</a:t>
            </a:r>
            <a:r>
              <a:rPr lang="en-US" baseline="30000" dirty="0"/>
              <a:t>16</a:t>
            </a:r>
            <a:r>
              <a:rPr lang="it-IT" dirty="0">
                <a:solidFill>
                  <a:srgbClr val="000000"/>
                </a:solidFill>
              </a:rPr>
              <a:t>, 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65536 = 16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/>
              <a:t>Since so much is binary in CS,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/>
              <a:t>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n tells you how many bits needed to represent n combinations. 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So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</a:t>
            </a:r>
            <a:r>
              <a:rPr lang="en-US" dirty="0">
                <a:cs typeface="Courier New" pitchFamily="49" charset="0"/>
              </a:rPr>
              <a:t>= “a little under 20”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(19.9336)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Logarithms </a:t>
            </a:r>
            <a:r>
              <a:rPr lang="en-US" dirty="0">
                <a:cs typeface="Courier New" pitchFamily="49" charset="0"/>
              </a:rPr>
              <a:t>and exponents are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inverse</a:t>
            </a:r>
            <a:r>
              <a:rPr lang="en-US" dirty="0">
                <a:cs typeface="Courier New" pitchFamily="49" charset="0"/>
              </a:rPr>
              <a:t> functions. Just as exponents grow </a:t>
            </a:r>
            <a:r>
              <a:rPr lang="en-US" i="1" dirty="0">
                <a:solidFill>
                  <a:srgbClr val="0000FF"/>
                </a:solidFill>
                <a:cs typeface="Courier New" pitchFamily="49" charset="0"/>
              </a:rPr>
              <a:t>very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quickly</a:t>
            </a:r>
            <a:r>
              <a:rPr lang="en-US" dirty="0">
                <a:cs typeface="Courier New" pitchFamily="49" charset="0"/>
              </a:rPr>
              <a:t>, logarithms grow </a:t>
            </a:r>
            <a:r>
              <a:rPr lang="en-US" i="1" dirty="0">
                <a:solidFill>
                  <a:srgbClr val="0000FF"/>
                </a:solidFill>
                <a:cs typeface="Courier New" pitchFamily="49" charset="0"/>
              </a:rPr>
              <a:t>very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slowly.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2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31265</TotalTime>
  <Words>1630</Words>
  <Application>Microsoft Office PowerPoint</Application>
  <PresentationFormat>On-screen Show (4:3)</PresentationFormat>
  <Paragraphs>407</Paragraphs>
  <Slides>28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Courier</vt:lpstr>
      <vt:lpstr>Courier New</vt:lpstr>
      <vt:lpstr>Times New Roman</vt:lpstr>
      <vt:lpstr>dan_design_template</vt:lpstr>
      <vt:lpstr>Equation</vt:lpstr>
      <vt:lpstr>Today</vt:lpstr>
      <vt:lpstr>CSE373: Data Structures and Algorithms  Lecture 3: Math Review; Algorithm Analysis</vt:lpstr>
      <vt:lpstr>Mathematical induction</vt:lpstr>
      <vt:lpstr>Review Example</vt:lpstr>
      <vt:lpstr>Review Example</vt:lpstr>
      <vt:lpstr>Review Example</vt:lpstr>
      <vt:lpstr>Mathematical Preliminaries</vt:lpstr>
      <vt:lpstr>Logarithms and Exponents</vt:lpstr>
      <vt:lpstr>Logarithms and Exponents</vt:lpstr>
      <vt:lpstr>Logarithms and Exponents: Big View</vt:lpstr>
      <vt:lpstr>Logarithms and Exponents: Zoom in</vt:lpstr>
      <vt:lpstr>Logarithms and Exponents: just n, log n</vt:lpstr>
      <vt:lpstr>Logarithms and Exponents: n, log n, n^2</vt:lpstr>
      <vt:lpstr>Properties of logarithms</vt:lpstr>
      <vt:lpstr>Log base doesn’t matter much!</vt:lpstr>
      <vt:lpstr>Floor and ceiling</vt:lpstr>
      <vt:lpstr>Facts about floor and ceiling</vt:lpstr>
      <vt:lpstr>Algorithm Analysis</vt:lpstr>
      <vt:lpstr>Algorithm Analysis: A first example</vt:lpstr>
      <vt:lpstr>Analyzing the loop</vt:lpstr>
      <vt:lpstr>Lower-order terms don’t matter</vt:lpstr>
      <vt:lpstr>Big-O: Common Names</vt:lpstr>
      <vt:lpstr>Big-O running times</vt:lpstr>
      <vt:lpstr>Analyzing code</vt:lpstr>
      <vt:lpstr>Analyzing code</vt:lpstr>
      <vt:lpstr>Try a Java sorting program</vt:lpstr>
      <vt:lpstr>Let’s analyze it by counting</vt:lpstr>
      <vt:lpstr>Another Exercise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lshapiro</cp:lastModifiedBy>
  <cp:revision>848</cp:revision>
  <cp:lastPrinted>2016-03-24T22:34:05Z</cp:lastPrinted>
  <dcterms:created xsi:type="dcterms:W3CDTF">2009-03-13T20:43:19Z</dcterms:created>
  <dcterms:modified xsi:type="dcterms:W3CDTF">2016-04-01T22:20:44Z</dcterms:modified>
</cp:coreProperties>
</file>