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.xml" ContentType="application/inkml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8.xml" ContentType="application/vnd.openxmlformats-officedocument.presentationml.notesSlide+xml"/>
  <Override PartName="/ppt/ink/ink2.xml" ContentType="application/inkml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256" r:id="rId2"/>
    <p:sldId id="292" r:id="rId3"/>
    <p:sldId id="257" r:id="rId4"/>
    <p:sldId id="267" r:id="rId5"/>
    <p:sldId id="266" r:id="rId6"/>
    <p:sldId id="271" r:id="rId7"/>
    <p:sldId id="268" r:id="rId8"/>
    <p:sldId id="269" r:id="rId9"/>
    <p:sldId id="289" r:id="rId10"/>
    <p:sldId id="270" r:id="rId11"/>
    <p:sldId id="272" r:id="rId12"/>
    <p:sldId id="290" r:id="rId13"/>
    <p:sldId id="275" r:id="rId14"/>
    <p:sldId id="278" r:id="rId15"/>
    <p:sldId id="296" r:id="rId16"/>
    <p:sldId id="279" r:id="rId17"/>
    <p:sldId id="280" r:id="rId18"/>
    <p:sldId id="281" r:id="rId19"/>
    <p:sldId id="282" r:id="rId20"/>
    <p:sldId id="283" r:id="rId21"/>
    <p:sldId id="293" r:id="rId22"/>
    <p:sldId id="284" r:id="rId23"/>
    <p:sldId id="297" r:id="rId24"/>
    <p:sldId id="285" r:id="rId25"/>
    <p:sldId id="294" r:id="rId26"/>
    <p:sldId id="298" r:id="rId27"/>
    <p:sldId id="300" r:id="rId28"/>
    <p:sldId id="299" r:id="rId29"/>
    <p:sldId id="286" r:id="rId30"/>
    <p:sldId id="287" r:id="rId31"/>
    <p:sldId id="295" r:id="rId32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20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C21D8-2FFA-4588-9929-8032AA922D9F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043DD-AB86-4EE7-9D0E-788BD7E2D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237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28T22:00:25.3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12810 9054 8 0,'0'4'4'0,"-4"-4"-2"16,4 0 5-16,0 0-6 15,0 0 0-15,0-8 0 16,0 1 1-16,0-1-1 15,0 1 0-15,0 7 2 0,0-4 0 16,-5 4 0-16,-3 0 1 16,-5 4-2-16,-4-1 1 15,-4 1-2-15,-1 4 1 16,1-4-2-16,0 3 1 0,4 1-1 31,0-5 1-31,4 5-1 0,0 0 1 0,5-1 0 16,3 1 1-16,-3-4 1 15,4-1 0-15,-1 1 0 32,1 0 0-32,-4 0-1 15,-1-1 1-15,5 1-1 0,0 0 1 16,-1-4-3-16,1 0 1 16,4 4-1-16,-4 3 1 0,-1-3-1 15,5 0 1-15,0 0-1 16,0 0 1-16,0-4-1 15,0 0 1-15,0 3 0 16,5 1 0-16,-5-4-1 16,0 0 0-16,0 0 0 15,4 4 0-15,-8-4 0 0,8 4 1 16,-4-1-1-16,0 5 0 16,0-4 1-16,4 0 0 15,1 3-1-15,-1-3 1 16,0 0-1-16,0 3 1 15,1 1-1-15,-1-1 1 16,4 1-1-16,1 0 1 0,-1 7-1 16,1-8 1-16,-1 5-1 31,-3 3 1-31,-5 4-1 16,0 0 1-16,0 3-1 15,0 1 1-15,0 0-1 16,0-8 1-16,0 0-1 0,0-4 1 0,4-3 0 15,0-1 0-15,0-3 1 16,-4 0 0 0,5 0-1-1,-1 0 1-15,0-1-1 16,5 5 0-16,-1-4-1 31,1-1 0-31,4-3 0 0,-1 4 1 16,1 4-1-16,4-8 0 15,0 0 0-15,0 0 1 16,4-4-1-16,-3 4 0 0,-1-4 0 16,0 0 1-16,4 4-1 15,-4-3 0-15,0 3 0 16,0-4 0-16,0 0 0 16,-4 0 1-16,0 4-2 15,-1 4 1-15,1 0 0 16,0 3 0-16,4-3 0 0,0 4 0 15,0-1-1-15,0 1 1 16,4-4 0-16,1 0 1 16,-5-1-1-16,0-3 1 15,4 4-1-15,-4-4 1 0,-4 4-1 16,-5-4 1-16,1 0-1 16,-1 0 1-16,1 4-1 15,-1-8 0-15,5 4 0 31,0 4 0-31,4-4 0 16,4-4 1-16,-4 4-1 16,5-4 0-16,-1 8 0 0,-4-4 1 15,0 0-1-15,0 0 0 16,-4 0 0-16,0 0 1 16,-5 4-1-16,1-1 0 0,-1 1 0 15,5 0 1-15,0 0-1 16,-1 0 0-16,1-4 0 15,0 0 1-15,0 3-1 16,0-3 0-16,-1 0 0 16,-3 0 1-16,-1 0-1 15,1 0 1-15,-5 0-1 16,0 0 1-16,-4 0 0 16,0 0 0-1,0 0-1-15,5 0 1 0,-1 0-2 0,4 0 1 16,1 0-1-16,8 0 1 15,-9 0-1 1,5 0 1-16,0 4 0 16,0-4 0-16,0 0 0 15,-1 4 1-15,1 0-1 16,0-1 0-16,-5 1 0 16,5 0 0-16,0 0-1 15,0 0 1-15,4-1 0 16,0-3 0-16,0 0 0 0,-4 0 1 15,-1-3-1-15,1 3 0 16,4 0 0-16,-4-4 0 0,0 4 0 16,0 0 0-16,-1 0 0 15,1 0 0-15,0-4 0 16,0 4 0-16,4 0 0 31,0-4 1-31,4 4-1 16,0-4 0-16,1 4 0 0,-5 0 0 15,4 0-1-15,-4 0 1 16,0 0 0-16,0 0 0 0,0 0 0 16,-4 0 0-16,0 0 0 15,-1 0 0-15,5 0 0 16,-8 0 1-16,-1-3-1 16,1-1 1-16,-5-4-1 15,-4 1 1 1,0-1-1-16,0 1 1 15,0-5-1-15,4 1 0 16,1-4 0-16,3-4 0 16,5 4 0-16,0 0 0 15,0-1-1-15,-1 5 1 16,-3 0 0-16,4 3 0 0,-1-3 0 16,1-4 0-16,-4 7 0 31,-1-3 0-31,1 3 0 15,-5-3 0-15,5 3 0 16,-1-3 1-16,-4 0-1 16,1-5 1-16,-1 1-1 0,-4-4 1 15,0 8-1-15,0-8 1 16,-9 4-1-16,5 0 0 16,-4-4 0-16,3 8 0 0,-3-1-1 15,-1 5 1-15,1-1-1 16,-1 1 1-16,5 3-2 15,0-4 0-15,4 8-3 16,4 4 0-16,0 4-5 16,0 3 0-16,9 12-6 15,9-4 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28T22:12:20.3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9071 13746 12 0,'13'0'6'0,"-18"-4"1"16,5 4 7-16,-4-4-12 15,0 0 1-15,-1 1 2 16,1-1 0-16,4 0-5 0,-4 0 1 16,4-3 4-16,0 7 1 15,0-8-1-15,0 1 1 16,4-1-2-16,0 0 0 15,-4 8-2-15,5-3 1 16,-1-1-3-16,-4 4 1 31,0 0-1-31,0 0 1 0,4 0-1 16,5 4 0-16,-5-1 0 16,5 5 0-16,-1 0 0 15,-4 3 0-15,5 0 0 16,-5 1 0-16,0 3 0 15,1 0 0-15,-1 4-1 16,0 3 1-16,0 5 0 16,5-1 0-16,-5 1 0 0,5 3 0 0,-5 4-1 15,0-4 1-15,0 5 0 16,1-1 0-16,-5 0-1 16,0-4 0-16,0-4 0 15,4 5 1-15,-4-1 0 31,0 0 0-31,0-3-1 16,0-1 1-16,0 4 0 0,0-7 0 16,-4 0-1-16,-1-4 1 15,-3 7-1-15,4-3 1 16,-5 0 0-16,5-1 0 16,-5 1 0-16,1-8 0 15,-1 4 0-15,5 0 0 16,0-8-1-16,0-3 1 15,-5 3 0-15,5-7 0 0,4 0 0 16,-4-4 0-16,-1-8-1 16,1 1 1-16,0-12-1 15,4 7 1-15,0-6-1 0,0-1 0 16,4-4 0-16,0 0 0 16,5 1 0-16,4-5 1 15,-1 1-1-15,5-1 1 0,0 1-1 16,0 7 1-16,1 4 0 15,-1-1 0-15,0 5-1 32,0 0 1-32,4-4-1 15,0 3 1-15,5 5-1 16,-1-5 1-16,1 1 0 16,8 3 0-16,-4 8 0 0,-5 0 0 15,-3 4 0-15,3 4 0 16,-4-5-1-16,-4 5 1 15,0 0 0-15,1 3 0 16,-6 4-1-16,-3 4 1 0,-1 8 0 16,1-5 0-16,-5 5 0 15,0-5 1-15,-4 9 0 16,0-1 0-16,-4 0-1 16,0 0 1-16,-5 1-1 15,1-1 0-15,-5-4 0 16,0 1 0-16,0-1 0 0,1-3 0 15,-1-4 0-15,0-4 0 16,-4-3 0-16,0-5 1 31,-4-3-1-31,0 0 0 16,-1-1 0-16,1-6 0 16,-9-5-1-1,5-3 1-15,3-1-3 16,1-3 1-16,0 4 0 15,-5-8 1-15,5 4-1 0,0 4 0 16,4-8 0-16,-1 3 1 16,6-6 0-16,-1-1 1 15,-4 4-1-15,4 4 1 0,5 0 0 16,-5 4 0-16,0 3-1 16,-4 0 1-16,0 5-1 15,0 3 0-15,4 0 0 16,0 0 0-16,1 0-4 15,3 3 0-15,5 1-2 32,12 4 1-32</inkml:trace>
  <inkml:trace contextRef="#ctx0" brushRef="#br0" timeOffset="35394.3557">18180 18123 26 0,'4'-4'13'0,"13"-7"-12"16,-8 7 14-1,-1-3-11-15,1 3 1 16,3 0 2-16,5 0 0 0,1 4-9 16,-6 4 0-16,5 0 6 15,0-4 0-15,9 0-3 16,4 4 0-16,0-4 0 16,4 0 0-16,4 0 0 15,0 0 0-15,1 4 1 16,7-1 0-16,6 1 1 15,-6 0 1-15,1 0 0 16,9-1 0-16,-1 5-1 0,0-8 1 16,1 0-2-16,-5 0 1 15,4 4-1-15,-4 3 0 16,5-3-1-16,3 4 0 16,1-5-1-1,-5 1 1-15,-4-4-1 0,-4 4 0 0,-4 0 0 31,-1-4 0-31,-8 7-2 16,-4 1 1-16,-4 3-8 0,-9-7 1 16,-4 0-7-16,-13 3 0 15</inkml:trace>
  <inkml:trace contextRef="#ctx0" brushRef="#br0" timeOffset="38765.6127">11213 6273 25 0,'13'0'12'0,"-13"4"-5"0,0-4 12 0,-5 0-17 16,1 0 0-16,-4 4-1 16,-9 0 0-16,4-1-3 15,-4 1 0-15,0 0 1 16,0 4 1-16,0-1-2 0,4 1 1 16,0-1 1-16,0 1 1 15,-4-1 1-15,9 1 0 16,-5-4 1-16,4-1 1 0,1 5-1 15,-1 0 1-15,5-5-2 16,0 1 0-16,0-4-1 16,4 0 0-16,4-7 0 15,4-5 0-15,1 5-1 16,-1-1 0-16,1 1 0 16,-1 3 1-16,1 0-1 15,0-4 1-15,-1 5-1 31,1-1 1-31,3-4 0 16,1 1 0-16,0-1 1 0,0-3 0 16,-5 3-1-16,5-3 1 0,-5 3 0 15,1 1 0-15,-5-1-1 16,0 1 0-16,5 3-1 16,-5 0 1-16,-4 4-1 15,5-8 1-15,-5 8-1 16,0 0 1-16,0 0 0 15,0 0 1-15,0 0-1 0,0-3 1 16,0-5-1-16,0 1 0 16,0 7-1-16,0 0 1 0,4-8-2 15,0 0 1-15,5 1 0 16,-1-4 0-16,1 3 0 31,-5 0 0-31,4-7 0 16,-3 8 0-16,3-5 0 15,1 5 1-15,-5-5-1 16,4-6 1-16,1 2-1 16,-1 1 0-16,1 0 0 15,4-4 0-15,-5-4 0 16,5 12 0-16,0-8 0 0,0-3 0 0,-1 3 0 16,-3 0 0-16,-1-4 0 15,1 0 0-15,-5 4 0 16,0 4 1-16,-4-4-1 15,0 4 0-15,0 8 0 16,0-1 0-16,0 8 0 16,0 0 1-16,0 0-1 15,5-11 0-15,-5 3 0 0,0 1 0 16,0-1 0 0,0 8 1-1,0 0-1-15,0 0 0 16,0-8-1-16,0 8 1 15,0 0 0-15,0 0 0 16,0 0-1-16,0 0 1 0,8-3-1 16,1-5 0-16,4 1-1 15,-1-1 1-15,1 0-2 16,0 1 1-16,0-1-1 16,4 1 0-16,0-1-1 15,0-3 1-15,-5-1-1 16,1 1 0-16,0 0 0 0,0 3 0 15,0-3-1-15,-5 3 1 16,5 1-2-16,0-1 1 0,4 8-5 16,-5 8 1-16</inkml:trace>
  <inkml:trace contextRef="#ctx0" brushRef="#br0" timeOffset="39712.806">11042 5940 22 0,'-4'8'11'0,"8"-23"-11"0,-4 15 16 16,5-4-16-16,3-7 1 15,-3 3 1-15,-1 4 1 16,0-3-4-16,0-5 1 16,1 5 1-16,-1-5 1 15,0 1 0-15,5 0 0 0,-5-4 0 16,0 7 0-16,0 0 0 15,5-7 1-15,4 12-1 16,-1-1 1-16,1-11-1 16,0-1 0-16,4 1-1 0,-4 4 0 15,0-4-1 1,-5 0 1 0,5 0-1-16,0-1 0 15,-1 1 1-15,5-4 0 0,5 0-1 16,-1 1 0-16,5-1 1 15,-1 4 0-15,1 3-1 16,-5 1 0-16,0 3 0 16,-4 1 0-16,0-1 0 15,5 8 1-15,-1 0-1 16,0 0 1-16,-4-4-1 16,0 1 1-16,0 3 0 0,-4-4 0 15,0 0-1-15,-5 4 1 16,-3 0-1-16,-1 4 0 15,0 3 0-15,-4 1 0 0,0 3-1 16,-4 4 1-16,0 4 0 31,-1 0 0-31,-3 0 1 16,-1 4 0-16,1 0 1 16,-1-1 0-16,-3 5 0 15,-1-1 1-15,0 1-2 16,0 3 1-16,0 0-1 0,1 0 0 15,3 1-1-15,1 7 0 16,-1-1 0-16,5-3 1 16,0 4-1-16,4-7 1 0,0-5-1 15,0-3 1-15,0-4-1 16,4 0 1-16,-4-4-3 16,4 0 0-16,-4-4-6 15,0 1 1-15,9-1-7 16,-5-4 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79595"/>
            <a:ext cx="5547360" cy="41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C142CCA2-2949-4325-A78A-A7C3B63D7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789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6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41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63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65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42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281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04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444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419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574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61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999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50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2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82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30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59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93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76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28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 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15C0-909B-4E1C-9E6E-04B3E9103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 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AAE3-B489-4A15-89C7-18993943A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373: Data Structures &amp; Algorithms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 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83048-0376-4A94-A445-C2F5CD3FC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 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12F5-03B5-4BEE-BF40-7EC1D15EB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 373: Data Structures &amp; Algorithms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CB40-9664-45B5-BAA8-170CAD353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 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69B1-7287-44D7-BAC9-82A718B31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 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E0B5-4587-46C9-88FF-288BD15E3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 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7DB5F-D2ED-41DB-B30F-B019AB82D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 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279E5-AC96-4A1A-8381-1C3686D40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en-US" smtClean="0"/>
              <a:t>CSE 373: Data Structures &amp; Algorithms</a:t>
            </a: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B048AC8-D41E-4C7B-8EE3-A52489AA1F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hf hdr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notesSlide" Target="../notesSlides/notesSlide17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25.xml"/><Relationship Id="rId18" Type="http://schemas.openxmlformats.org/officeDocument/2006/relationships/tags" Target="../tags/tag30.xml"/><Relationship Id="rId26" Type="http://schemas.openxmlformats.org/officeDocument/2006/relationships/tags" Target="../tags/tag38.xml"/><Relationship Id="rId3" Type="http://schemas.openxmlformats.org/officeDocument/2006/relationships/tags" Target="../tags/tag15.xml"/><Relationship Id="rId21" Type="http://schemas.openxmlformats.org/officeDocument/2006/relationships/tags" Target="../tags/tag33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tags" Target="../tags/tag29.xml"/><Relationship Id="rId25" Type="http://schemas.openxmlformats.org/officeDocument/2006/relationships/tags" Target="../tags/tag37.xml"/><Relationship Id="rId33" Type="http://schemas.openxmlformats.org/officeDocument/2006/relationships/image" Target="../media/image22.emf"/><Relationship Id="rId2" Type="http://schemas.openxmlformats.org/officeDocument/2006/relationships/tags" Target="../tags/tag14.xml"/><Relationship Id="rId16" Type="http://schemas.openxmlformats.org/officeDocument/2006/relationships/tags" Target="../tags/tag28.xml"/><Relationship Id="rId20" Type="http://schemas.openxmlformats.org/officeDocument/2006/relationships/tags" Target="../tags/tag32.xml"/><Relationship Id="rId29" Type="http://schemas.openxmlformats.org/officeDocument/2006/relationships/tags" Target="../tags/tag41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24" Type="http://schemas.openxmlformats.org/officeDocument/2006/relationships/tags" Target="../tags/tag36.xml"/><Relationship Id="rId32" Type="http://schemas.openxmlformats.org/officeDocument/2006/relationships/customXml" Target="../ink/ink2.xml"/><Relationship Id="rId5" Type="http://schemas.openxmlformats.org/officeDocument/2006/relationships/tags" Target="../tags/tag17.xml"/><Relationship Id="rId15" Type="http://schemas.openxmlformats.org/officeDocument/2006/relationships/tags" Target="../tags/tag27.xml"/><Relationship Id="rId23" Type="http://schemas.openxmlformats.org/officeDocument/2006/relationships/tags" Target="../tags/tag35.xml"/><Relationship Id="rId28" Type="http://schemas.openxmlformats.org/officeDocument/2006/relationships/tags" Target="../tags/tag40.xml"/><Relationship Id="rId10" Type="http://schemas.openxmlformats.org/officeDocument/2006/relationships/tags" Target="../tags/tag22.xml"/><Relationship Id="rId19" Type="http://schemas.openxmlformats.org/officeDocument/2006/relationships/tags" Target="../tags/tag31.xml"/><Relationship Id="rId31" Type="http://schemas.openxmlformats.org/officeDocument/2006/relationships/notesSlide" Target="../notesSlides/notesSlide18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Relationship Id="rId22" Type="http://schemas.openxmlformats.org/officeDocument/2006/relationships/tags" Target="../tags/tag34.xml"/><Relationship Id="rId27" Type="http://schemas.openxmlformats.org/officeDocument/2006/relationships/tags" Target="../tags/tag39.xml"/><Relationship Id="rId30" Type="http://schemas.openxmlformats.org/officeDocument/2006/relationships/slideLayout" Target="../slideLayouts/slideLayout2.xml"/><Relationship Id="rId8" Type="http://schemas.openxmlformats.org/officeDocument/2006/relationships/tags" Target="../tags/tag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tags" Target="../tags/tag56.xml"/><Relationship Id="rId18" Type="http://schemas.openxmlformats.org/officeDocument/2006/relationships/tags" Target="../tags/tag61.xml"/><Relationship Id="rId26" Type="http://schemas.openxmlformats.org/officeDocument/2006/relationships/tags" Target="../tags/tag69.xml"/><Relationship Id="rId3" Type="http://schemas.openxmlformats.org/officeDocument/2006/relationships/tags" Target="../tags/tag46.xml"/><Relationship Id="rId21" Type="http://schemas.openxmlformats.org/officeDocument/2006/relationships/tags" Target="../tags/tag64.xml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tags" Target="../tags/tag60.xml"/><Relationship Id="rId25" Type="http://schemas.openxmlformats.org/officeDocument/2006/relationships/tags" Target="../tags/tag68.xml"/><Relationship Id="rId2" Type="http://schemas.openxmlformats.org/officeDocument/2006/relationships/tags" Target="../tags/tag45.xml"/><Relationship Id="rId16" Type="http://schemas.openxmlformats.org/officeDocument/2006/relationships/tags" Target="../tags/tag59.xml"/><Relationship Id="rId20" Type="http://schemas.openxmlformats.org/officeDocument/2006/relationships/tags" Target="../tags/tag63.xml"/><Relationship Id="rId29" Type="http://schemas.openxmlformats.org/officeDocument/2006/relationships/notesSlide" Target="../notesSlides/notesSlide19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24" Type="http://schemas.openxmlformats.org/officeDocument/2006/relationships/tags" Target="../tags/tag67.xml"/><Relationship Id="rId5" Type="http://schemas.openxmlformats.org/officeDocument/2006/relationships/tags" Target="../tags/tag48.xml"/><Relationship Id="rId15" Type="http://schemas.openxmlformats.org/officeDocument/2006/relationships/tags" Target="../tags/tag58.xml"/><Relationship Id="rId23" Type="http://schemas.openxmlformats.org/officeDocument/2006/relationships/tags" Target="../tags/tag66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53.xml"/><Relationship Id="rId19" Type="http://schemas.openxmlformats.org/officeDocument/2006/relationships/tags" Target="../tags/tag62.xml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tags" Target="../tags/tag57.xml"/><Relationship Id="rId22" Type="http://schemas.openxmlformats.org/officeDocument/2006/relationships/tags" Target="../tags/tag65.xml"/><Relationship Id="rId27" Type="http://schemas.openxmlformats.org/officeDocument/2006/relationships/tags" Target="../tags/tag7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urses.cs.washington.edu/courses/cse373/16sp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pPr algn="ctr"/>
            <a:r>
              <a:rPr lang="en-US" sz="3000" i="0" dirty="0" smtClean="0"/>
              <a:t>CSE373: Data Structures and Algorithms</a:t>
            </a:r>
            <a:br>
              <a:rPr lang="en-US" sz="3000" i="0" dirty="0" smtClean="0"/>
            </a:br>
            <a:r>
              <a:rPr lang="en-US" sz="1400" i="0" dirty="0" smtClean="0"/>
              <a:t/>
            </a:r>
            <a:br>
              <a:rPr lang="en-US" sz="1400" i="0" dirty="0" smtClean="0"/>
            </a:br>
            <a:r>
              <a:rPr lang="en-US" sz="3000" i="0" dirty="0" smtClean="0"/>
              <a:t>Lecture 1: Introduction; ADTs; Stacks/Queues</a:t>
            </a:r>
            <a:endParaRPr lang="en-US" sz="3000" i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0"/>
            <a:ext cx="6629400" cy="1219200"/>
          </a:xfrm>
        </p:spPr>
        <p:txBody>
          <a:bodyPr/>
          <a:lstStyle/>
          <a:p>
            <a:r>
              <a:rPr lang="en-US" sz="2400" dirty="0" smtClean="0"/>
              <a:t>Linda Shapiro</a:t>
            </a:r>
          </a:p>
          <a:p>
            <a:r>
              <a:rPr lang="en-US" sz="2400" dirty="0" smtClean="0"/>
              <a:t>Spring 2016</a:t>
            </a:r>
            <a:endParaRPr lang="en-US" sz="2400" dirty="0"/>
          </a:p>
        </p:txBody>
      </p:sp>
      <p:pic>
        <p:nvPicPr>
          <p:cNvPr id="2052" name="Picture 4" descr="cse_logo_80x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1"/>
            <a:ext cx="1905000" cy="1146175"/>
          </a:xfrm>
          <a:prstGeom prst="rect">
            <a:avLst/>
          </a:prstGeom>
          <a:noFill/>
        </p:spPr>
      </p:pic>
      <p:pic>
        <p:nvPicPr>
          <p:cNvPr id="2062" name="Picture 14" descr="WashingtonColorSeal-21-cl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7620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Course Work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495800"/>
          </a:xfrm>
        </p:spPr>
        <p:txBody>
          <a:bodyPr/>
          <a:lstStyle/>
          <a:p>
            <a:r>
              <a:rPr lang="en-US" dirty="0" smtClean="0"/>
              <a:t>5-6 </a:t>
            </a:r>
            <a:r>
              <a:rPr lang="en-US" dirty="0" err="1" smtClean="0"/>
              <a:t>homeworks</a:t>
            </a:r>
            <a:r>
              <a:rPr lang="en-US" dirty="0" smtClean="0"/>
              <a:t> (50%)</a:t>
            </a:r>
          </a:p>
          <a:p>
            <a:pPr lvl="1"/>
            <a:r>
              <a:rPr lang="en-US" dirty="0" smtClean="0"/>
              <a:t>Most involve programming, but also written questions</a:t>
            </a:r>
          </a:p>
          <a:p>
            <a:pPr lvl="1"/>
            <a:r>
              <a:rPr lang="en-US" dirty="0" smtClean="0"/>
              <a:t>Higher-level concepts than “just code it up”</a:t>
            </a:r>
          </a:p>
          <a:p>
            <a:pPr lvl="1"/>
            <a:r>
              <a:rPr lang="en-US" dirty="0" smtClean="0"/>
              <a:t>First programming assignment due next week</a:t>
            </a:r>
          </a:p>
          <a:p>
            <a:pPr lvl="1"/>
            <a:endParaRPr lang="en-US" sz="1000" dirty="0" smtClean="0"/>
          </a:p>
          <a:p>
            <a:pPr lvl="1"/>
            <a:endParaRPr lang="en-US" sz="1000" dirty="0" smtClean="0"/>
          </a:p>
          <a:p>
            <a:r>
              <a:rPr lang="en-US" dirty="0" smtClean="0"/>
              <a:t>Midterm Week of May 2, in class (20%)</a:t>
            </a:r>
          </a:p>
          <a:p>
            <a:r>
              <a:rPr lang="en-US" dirty="0" smtClean="0"/>
              <a:t>Final exam: Tuesday June </a:t>
            </a:r>
            <a:r>
              <a:rPr lang="en-US" dirty="0"/>
              <a:t>7</a:t>
            </a:r>
            <a:r>
              <a:rPr lang="en-US" dirty="0" smtClean="0"/>
              <a:t>, </a:t>
            </a:r>
            <a:r>
              <a:rPr lang="en-US" dirty="0"/>
              <a:t>2:30-4:20PM </a:t>
            </a:r>
            <a:r>
              <a:rPr lang="en-US" dirty="0" smtClean="0"/>
              <a:t>(30%)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373: Data Structures &amp; Algorithms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 and Academic 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Read the course policy very carefully</a:t>
            </a:r>
          </a:p>
          <a:p>
            <a:pPr lvl="1"/>
            <a:r>
              <a:rPr lang="en-US" dirty="0" smtClean="0"/>
              <a:t>Explains quite clearly how you can and cannot get/provide help on homework and projects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Always explain any unconventional action on your part</a:t>
            </a:r>
          </a:p>
          <a:p>
            <a:pPr lvl="1"/>
            <a:r>
              <a:rPr lang="en-US" dirty="0" smtClean="0"/>
              <a:t>When it happens, when you submit, not when asked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The CSE Department and I take academic integrity extremely seriously.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IF YOU’RE NOT SURE, THEN ASK!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373: Data Structures &amp; Algorithms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You are expected to </a:t>
            </a:r>
            <a:r>
              <a:rPr lang="en-US" altLang="en-US" dirty="0">
                <a:solidFill>
                  <a:srgbClr val="FF0000"/>
                </a:solidFill>
              </a:rPr>
              <a:t>do your own work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Exceptions (group work), if any, will be clearly announced</a:t>
            </a:r>
          </a:p>
          <a:p>
            <a:pPr>
              <a:lnSpc>
                <a:spcPct val="80000"/>
              </a:lnSpc>
            </a:pPr>
            <a:endParaRPr lang="en-US" altLang="en-US" dirty="0" smtClean="0"/>
          </a:p>
          <a:p>
            <a:pPr>
              <a:lnSpc>
                <a:spcPct val="80000"/>
              </a:lnSpc>
            </a:pPr>
            <a:r>
              <a:rPr lang="en-US" altLang="en-US" dirty="0" smtClean="0"/>
              <a:t>Sharing </a:t>
            </a:r>
            <a:r>
              <a:rPr lang="en-US" altLang="en-US" dirty="0"/>
              <a:t>solutions, doing work </a:t>
            </a:r>
            <a:r>
              <a:rPr lang="en-US" altLang="en-US" dirty="0" smtClean="0"/>
              <a:t>for, </a:t>
            </a:r>
            <a:r>
              <a:rPr lang="en-US" altLang="en-US" dirty="0"/>
              <a:t>or accepting work from others is </a:t>
            </a:r>
            <a:r>
              <a:rPr lang="en-US" altLang="en-US" dirty="0" smtClean="0">
                <a:solidFill>
                  <a:srgbClr val="FF0000"/>
                </a:solidFill>
              </a:rPr>
              <a:t>cheating</a:t>
            </a:r>
            <a:endParaRPr lang="en-US" altLang="en-US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altLang="en-US" dirty="0" smtClean="0"/>
          </a:p>
          <a:p>
            <a:pPr>
              <a:lnSpc>
                <a:spcPct val="80000"/>
              </a:lnSpc>
            </a:pPr>
            <a:r>
              <a:rPr lang="en-US" altLang="en-US" dirty="0" smtClean="0"/>
              <a:t>Referring </a:t>
            </a:r>
            <a:r>
              <a:rPr lang="en-US" altLang="en-US" dirty="0"/>
              <a:t>to solutions from this or other courses from previous quarters is </a:t>
            </a:r>
            <a:r>
              <a:rPr lang="en-US" altLang="en-US" dirty="0" smtClean="0">
                <a:solidFill>
                  <a:srgbClr val="FF0000"/>
                </a:solidFill>
              </a:rPr>
              <a:t>cheating</a:t>
            </a:r>
            <a:endParaRPr lang="en-US" altLang="en-US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altLang="en-US" dirty="0" smtClean="0"/>
          </a:p>
          <a:p>
            <a:pPr>
              <a:lnSpc>
                <a:spcPct val="80000"/>
              </a:lnSpc>
            </a:pPr>
            <a:r>
              <a:rPr lang="en-US" altLang="en-US" dirty="0" smtClean="0"/>
              <a:t>But you can learn from each other: see the policy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373: Data Structures &amp; Algorithms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3149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this course will cover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77200" cy="4495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dirty="0"/>
              <a:t>Introduction to Algorithm Analysis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Lists, Stacks, Queues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Trees, Hashing, Dictionaries 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Heaps, Priority Queues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Sorting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Disjoint Sets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Graph </a:t>
            </a:r>
            <a:r>
              <a:rPr lang="en-US" altLang="en-US" dirty="0" smtClean="0"/>
              <a:t>Algorithms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Advanced Data Structures and Applications</a:t>
            </a: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373: Data Structures &amp; Algorithms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Goals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able to </a:t>
            </a:r>
            <a:r>
              <a:rPr lang="en-US" dirty="0" smtClean="0">
                <a:solidFill>
                  <a:schemeClr val="accent2"/>
                </a:solidFill>
              </a:rPr>
              <a:t>make good design choices</a:t>
            </a:r>
            <a:r>
              <a:rPr lang="en-US" dirty="0" smtClean="0"/>
              <a:t> as a developer, project manager, etc.</a:t>
            </a:r>
          </a:p>
          <a:p>
            <a:pPr lvl="1"/>
            <a:r>
              <a:rPr lang="en-US" dirty="0" smtClean="0"/>
              <a:t>Reason in terms of the general abstractions that come up in all non-trivial software (and many non-software) systems</a:t>
            </a:r>
          </a:p>
          <a:p>
            <a:r>
              <a:rPr lang="en-US" dirty="0" smtClean="0"/>
              <a:t>Be able to </a:t>
            </a:r>
            <a:r>
              <a:rPr lang="en-US" dirty="0" smtClean="0">
                <a:solidFill>
                  <a:schemeClr val="accent2"/>
                </a:solidFill>
              </a:rPr>
              <a:t>justify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2"/>
                </a:solidFill>
              </a:rPr>
              <a:t>communicate</a:t>
            </a:r>
            <a:r>
              <a:rPr lang="en-US" dirty="0" smtClean="0"/>
              <a:t> your design decisions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 smtClean="0">
                <a:solidFill>
                  <a:srgbClr val="0000FF"/>
                </a:solidFill>
              </a:rPr>
              <a:t>You will learn the key abstractions used almost every day in just about anything related to computing and software.</a:t>
            </a:r>
          </a:p>
          <a:p>
            <a:pPr marL="0" indent="0">
              <a:buNone/>
            </a:pPr>
            <a:endParaRPr lang="en-US" i="1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This is not a course about Java!  We use Java as a tool, but the data structures you learn about can be implemented in any language.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373: Data Structures &amp; Algorithms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start!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69B1-7287-44D7-BAC9-82A718B3128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098" name="Picture 2" descr="C:\Users\shapiro\AppData\Local\Microsoft\Windows\Temporary Internet Files\Content.IE5\NJCFVFNW\runer-start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2629761" cy="298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43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Data structures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 </a:t>
            </a:r>
            <a:r>
              <a:rPr lang="en-US" dirty="0"/>
              <a:t>d</a:t>
            </a:r>
            <a:r>
              <a:rPr lang="en-US" dirty="0" smtClean="0"/>
              <a:t>ata structure is a (often </a:t>
            </a:r>
            <a:r>
              <a:rPr lang="en-US" i="1" dirty="0" smtClean="0"/>
              <a:t>non-obvious</a:t>
            </a:r>
            <a:r>
              <a:rPr lang="en-US" dirty="0" smtClean="0"/>
              <a:t>) </a:t>
            </a:r>
            <a:r>
              <a:rPr lang="en-US" dirty="0" smtClean="0">
                <a:solidFill>
                  <a:schemeClr val="accent2"/>
                </a:solidFill>
              </a:rPr>
              <a:t>way to organize information</a:t>
            </a:r>
            <a:r>
              <a:rPr lang="en-US" dirty="0" smtClean="0"/>
              <a:t> to enable </a:t>
            </a:r>
            <a:r>
              <a:rPr lang="en-US" i="1" dirty="0" smtClean="0">
                <a:solidFill>
                  <a:schemeClr val="accent2"/>
                </a:solidFill>
              </a:rPr>
              <a:t>efficient</a:t>
            </a:r>
            <a:r>
              <a:rPr lang="en-US" dirty="0" smtClean="0"/>
              <a:t> computation over that information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dirty="0" smtClean="0"/>
              <a:t>A data structure supports certain </a:t>
            </a:r>
            <a:r>
              <a:rPr lang="en-US" i="1" dirty="0" smtClean="0"/>
              <a:t>operations</a:t>
            </a:r>
            <a:r>
              <a:rPr lang="en-US" dirty="0" smtClean="0"/>
              <a:t>, each with a: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Meaning:</a:t>
            </a:r>
            <a:r>
              <a:rPr lang="en-US" dirty="0" smtClean="0"/>
              <a:t> what does the operation do/return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Performance:</a:t>
            </a:r>
            <a:r>
              <a:rPr lang="en-US" dirty="0" smtClean="0"/>
              <a:t> how efficient is the operation</a:t>
            </a:r>
          </a:p>
          <a:p>
            <a:pPr lvl="1"/>
            <a:endParaRPr lang="en-US" sz="1000" dirty="0" smtClean="0"/>
          </a:p>
          <a:p>
            <a:pPr>
              <a:buNone/>
            </a:pPr>
            <a:r>
              <a:rPr lang="en-US" dirty="0" smtClean="0"/>
              <a:t>Examples:</a:t>
            </a:r>
          </a:p>
          <a:p>
            <a:pPr lvl="1"/>
            <a:r>
              <a:rPr lang="en-US" b="1" i="1" dirty="0" smtClean="0"/>
              <a:t>List</a:t>
            </a:r>
            <a:r>
              <a:rPr lang="en-US" dirty="0" smtClean="0"/>
              <a:t>  with operations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delete</a:t>
            </a:r>
          </a:p>
          <a:p>
            <a:pPr lvl="1"/>
            <a:r>
              <a:rPr lang="en-US" b="1" i="1" dirty="0" smtClean="0"/>
              <a:t>Stack</a:t>
            </a:r>
            <a:r>
              <a:rPr lang="en-US" dirty="0" smtClean="0"/>
              <a:t>  with operations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push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pop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373: Data Structures &amp; Algorithms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Trade-offs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8486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 data structure strives to provide many useful, efficient operations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But there are unavoidable trade-offs: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Time vs. space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One operation more efficient if another less efficient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Generality vs. simplicity vs. performance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ask ourselves questions like:</a:t>
            </a:r>
          </a:p>
          <a:p>
            <a:pPr lvl="1"/>
            <a:r>
              <a:rPr lang="en-US" dirty="0" smtClean="0"/>
              <a:t>Does this support the operations I need efficiently?</a:t>
            </a:r>
          </a:p>
          <a:p>
            <a:pPr lvl="1"/>
            <a:r>
              <a:rPr lang="en-US" dirty="0" smtClean="0"/>
              <a:t>Will it be easy to use (and reuse), implement, and debug?</a:t>
            </a:r>
          </a:p>
          <a:p>
            <a:pPr lvl="1"/>
            <a:r>
              <a:rPr lang="en-US" dirty="0" smtClean="0"/>
              <a:t>What assumptions am I making about how my software will be used? (E.g., more lookups or more inserts?)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373: Data Structures &amp; Algorithms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Abstract Data Type (ADT)</a:t>
            </a:r>
          </a:p>
          <a:p>
            <a:pPr lvl="1"/>
            <a:r>
              <a:rPr lang="en-US" dirty="0" smtClean="0"/>
              <a:t>Mathematical description of a “thing” with set of operations</a:t>
            </a:r>
          </a:p>
          <a:p>
            <a:pPr lvl="1"/>
            <a:r>
              <a:rPr lang="en-US" dirty="0" smtClean="0"/>
              <a:t>Not concerned with implementation details</a:t>
            </a:r>
          </a:p>
          <a:p>
            <a:pPr lvl="1"/>
            <a:endParaRPr lang="en-US" sz="1000" dirty="0" smtClean="0"/>
          </a:p>
          <a:p>
            <a:r>
              <a:rPr lang="en-US" dirty="0" smtClean="0">
                <a:solidFill>
                  <a:schemeClr val="accent6"/>
                </a:solidFill>
              </a:rPr>
              <a:t>Algorithm</a:t>
            </a:r>
          </a:p>
          <a:p>
            <a:pPr lvl="1"/>
            <a:r>
              <a:rPr lang="en-US" dirty="0" smtClean="0"/>
              <a:t>A high level, language-independent description of a step-by-step process</a:t>
            </a:r>
          </a:p>
          <a:p>
            <a:pPr lvl="1"/>
            <a:endParaRPr lang="en-US" sz="1000" dirty="0" smtClean="0"/>
          </a:p>
          <a:p>
            <a:r>
              <a:rPr lang="en-US" dirty="0" smtClean="0">
                <a:solidFill>
                  <a:schemeClr val="accent6"/>
                </a:solidFill>
              </a:rPr>
              <a:t>Data structure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 specific organization of data and family of algorithms for implementing an ADT</a:t>
            </a:r>
          </a:p>
          <a:p>
            <a:pPr lvl="1"/>
            <a:endParaRPr lang="en-US" sz="1000" dirty="0" smtClean="0"/>
          </a:p>
          <a:p>
            <a:r>
              <a:rPr lang="en-US" dirty="0" smtClean="0">
                <a:solidFill>
                  <a:schemeClr val="accent6"/>
                </a:solidFill>
              </a:rPr>
              <a:t>Implementation</a:t>
            </a:r>
            <a:r>
              <a:rPr lang="en-US" dirty="0" smtClean="0"/>
              <a:t> of a data structure</a:t>
            </a:r>
          </a:p>
          <a:p>
            <a:pPr lvl="1"/>
            <a:r>
              <a:rPr lang="en-US" dirty="0" smtClean="0"/>
              <a:t>A specific implementation in a specific language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373: Data Structures &amp; Algorithms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Example: Stacks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i="1" dirty="0" smtClean="0"/>
              <a:t>Stack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ADT</a:t>
            </a:r>
            <a:r>
              <a:rPr lang="en-US" dirty="0" smtClean="0"/>
              <a:t> supports operations:</a:t>
            </a:r>
          </a:p>
          <a:p>
            <a:pPr lvl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isEmpty</a:t>
            </a:r>
            <a:r>
              <a:rPr lang="en-US" dirty="0" smtClean="0"/>
              <a:t>: have there been same number of pops as pushes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push</a:t>
            </a:r>
            <a:r>
              <a:rPr lang="en-US" dirty="0" smtClean="0"/>
              <a:t>: adds an item to the top of the stack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pop</a:t>
            </a:r>
            <a:r>
              <a:rPr lang="en-US" dirty="0" smtClean="0"/>
              <a:t>: raises an error if empty, else removes and returns most-recently pushed item not yet returned by a pop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What else?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 Stack </a:t>
            </a:r>
            <a:r>
              <a:rPr lang="en-US" dirty="0" smtClean="0">
                <a:solidFill>
                  <a:schemeClr val="accent2"/>
                </a:solidFill>
              </a:rPr>
              <a:t>data structure</a:t>
            </a:r>
            <a:r>
              <a:rPr lang="en-US" dirty="0" smtClean="0"/>
              <a:t> could use a linked-list or an array and associated </a:t>
            </a:r>
            <a:r>
              <a:rPr lang="en-US" dirty="0" smtClean="0">
                <a:solidFill>
                  <a:schemeClr val="accent2"/>
                </a:solidFill>
              </a:rPr>
              <a:t>algorithms</a:t>
            </a:r>
            <a:r>
              <a:rPr lang="en-US" dirty="0" smtClean="0"/>
              <a:t> for the operations</a:t>
            </a:r>
          </a:p>
          <a:p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 smtClean="0">
                <a:solidFill>
                  <a:schemeClr val="accent2"/>
                </a:solidFill>
              </a:rPr>
              <a:t>implementation</a:t>
            </a:r>
            <a:r>
              <a:rPr lang="en-US" dirty="0" smtClean="0"/>
              <a:t> is in the library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java.util.Stack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373: Data Structures &amp; Algorithms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10630" y="3361874"/>
            <a:ext cx="1821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top (java peek)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Registration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180 students registered and others who want to get in.</a:t>
            </a:r>
            <a:endParaRPr lang="en-US" dirty="0"/>
          </a:p>
          <a:p>
            <a:r>
              <a:rPr lang="en-US" dirty="0" smtClean="0"/>
              <a:t>If you’re thinking of dropping the course please decide </a:t>
            </a:r>
            <a:r>
              <a:rPr lang="en-US" i="1" dirty="0" smtClean="0">
                <a:solidFill>
                  <a:srgbClr val="0000FF"/>
                </a:solidFill>
              </a:rPr>
              <a:t>soon</a:t>
            </a:r>
            <a:r>
              <a:rPr lang="en-US" i="1" dirty="0" smtClean="0"/>
              <a:t>!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smtClean="0"/>
              <a:t>Waiting students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Please sign up on the paper waiting list after class, so I know who you are.</a:t>
            </a:r>
          </a:p>
          <a:p>
            <a:r>
              <a:rPr lang="en-US" dirty="0" smtClean="0"/>
              <a:t>If you need the class to graduate this June, put that down, too.</a:t>
            </a:r>
          </a:p>
          <a:p>
            <a:r>
              <a:rPr lang="en-US" dirty="0" smtClean="0"/>
              <a:t>The CSE advisors and I will decide by end of Friday who gets in.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373: Data Structures &amp; Algorithms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103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Why useful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Stack ADT is a useful abstraction because:</a:t>
            </a:r>
          </a:p>
          <a:p>
            <a:r>
              <a:rPr lang="en-US" dirty="0" smtClean="0"/>
              <a:t>It arises </a:t>
            </a:r>
            <a:r>
              <a:rPr lang="en-US" dirty="0" smtClean="0">
                <a:solidFill>
                  <a:schemeClr val="accent2"/>
                </a:solidFill>
              </a:rPr>
              <a:t>all the time</a:t>
            </a:r>
            <a:r>
              <a:rPr lang="en-US" dirty="0" smtClean="0"/>
              <a:t> in programming (e.g., see Weiss 3.6.3)</a:t>
            </a:r>
          </a:p>
          <a:p>
            <a:pPr lvl="1"/>
            <a:r>
              <a:rPr lang="en-US" dirty="0" smtClean="0"/>
              <a:t>Recursive function calls</a:t>
            </a:r>
          </a:p>
          <a:p>
            <a:pPr lvl="1"/>
            <a:r>
              <a:rPr lang="en-US" dirty="0" smtClean="0"/>
              <a:t>Balancing symbols in programming (parentheses)</a:t>
            </a:r>
          </a:p>
          <a:p>
            <a:pPr lvl="1"/>
            <a:r>
              <a:rPr lang="en-US" dirty="0" smtClean="0"/>
              <a:t>Evaluating postfix notation: 3 4 + 5 * </a:t>
            </a:r>
          </a:p>
          <a:p>
            <a:pPr lvl="1"/>
            <a:r>
              <a:rPr lang="en-US" dirty="0" smtClean="0"/>
              <a:t>Clever: Infix ((3+4) * 5) to postfix conversion (see text)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 can code up a </a:t>
            </a:r>
            <a:r>
              <a:rPr lang="en-US" dirty="0" smtClean="0">
                <a:solidFill>
                  <a:schemeClr val="accent2"/>
                </a:solidFill>
              </a:rPr>
              <a:t>reusable library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We can </a:t>
            </a:r>
            <a:r>
              <a:rPr lang="en-US" dirty="0" smtClean="0">
                <a:solidFill>
                  <a:schemeClr val="accent2"/>
                </a:solidFill>
              </a:rPr>
              <a:t>communicate</a:t>
            </a:r>
            <a:r>
              <a:rPr lang="en-US" dirty="0" smtClean="0"/>
              <a:t> in high-level terms</a:t>
            </a:r>
          </a:p>
          <a:p>
            <a:pPr lvl="1"/>
            <a:r>
              <a:rPr lang="en-US" dirty="0" smtClean="0"/>
              <a:t>“Use a stack and push numbers, popping for operators…”</a:t>
            </a:r>
          </a:p>
          <a:p>
            <a:pPr lvl="1"/>
            <a:r>
              <a:rPr lang="en-US" dirty="0" smtClean="0"/>
              <a:t>Rather than, “create an array and keep indices to the…”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373: Data Structures &amp; Algorithms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4514760" y="3248640"/>
              <a:ext cx="684360" cy="2044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7920" y="3243960"/>
                <a:ext cx="700920" cy="218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Stack Implementations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stack as a linked list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TOP                 NULL</a:t>
            </a:r>
          </a:p>
          <a:p>
            <a:pPr marL="0" indent="0">
              <a:buNone/>
            </a:pPr>
            <a:r>
              <a:rPr lang="en-US" dirty="0" smtClean="0"/>
              <a:t>TOP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TOP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stack as an array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CSE 373: Data Structures &amp; Algorithms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1371600" y="2133600"/>
            <a:ext cx="990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1399262" y="2514600"/>
            <a:ext cx="990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389862" y="2438400"/>
            <a:ext cx="114165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‘a’</a:t>
            </a:r>
            <a:r>
              <a:rPr lang="en-US" dirty="0" smtClean="0"/>
              <a:t>        </a:t>
            </a:r>
            <a:endParaRPr lang="en-US" dirty="0"/>
          </a:p>
        </p:txBody>
      </p:sp>
      <p:cxnSp>
        <p:nvCxnSpPr>
          <p:cNvPr id="14" name="Straight Connector 13"/>
          <p:cNvCxnSpPr>
            <a:stCxn id="10" idx="0"/>
          </p:cNvCxnSpPr>
          <p:nvPr/>
        </p:nvCxnSpPr>
        <p:spPr bwMode="auto">
          <a:xfrm flipH="1">
            <a:off x="2960691" y="2438400"/>
            <a:ext cx="1" cy="4616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2960692" y="2438400"/>
            <a:ext cx="570829" cy="4616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1370036" y="3296433"/>
            <a:ext cx="990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946742" y="3275234"/>
            <a:ext cx="114165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‘a’</a:t>
            </a:r>
            <a:r>
              <a:rPr lang="en-US" dirty="0" smtClean="0"/>
              <a:t>       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389862" y="3275235"/>
            <a:ext cx="115409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‘b’</a:t>
            </a:r>
            <a:r>
              <a:rPr lang="en-US" dirty="0" smtClean="0"/>
              <a:t>        </a:t>
            </a:r>
            <a:endParaRPr lang="en-US" dirty="0"/>
          </a:p>
        </p:txBody>
      </p:sp>
      <p:cxnSp>
        <p:nvCxnSpPr>
          <p:cNvPr id="21" name="Straight Connector 20"/>
          <p:cNvCxnSpPr>
            <a:stCxn id="19" idx="0"/>
          </p:cNvCxnSpPr>
          <p:nvPr/>
        </p:nvCxnSpPr>
        <p:spPr bwMode="auto">
          <a:xfrm>
            <a:off x="2966911" y="3275235"/>
            <a:ext cx="0" cy="4616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18" idx="0"/>
            <a:endCxn id="18" idx="2"/>
          </p:cNvCxnSpPr>
          <p:nvPr/>
        </p:nvCxnSpPr>
        <p:spPr bwMode="auto">
          <a:xfrm>
            <a:off x="4517572" y="3275234"/>
            <a:ext cx="0" cy="4616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endCxn id="18" idx="2"/>
          </p:cNvCxnSpPr>
          <p:nvPr/>
        </p:nvCxnSpPr>
        <p:spPr bwMode="auto">
          <a:xfrm flipH="1">
            <a:off x="4517572" y="3275234"/>
            <a:ext cx="570829" cy="4616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Arrow Connector 26"/>
          <p:cNvCxnSpPr>
            <a:endCxn id="18" idx="1"/>
          </p:cNvCxnSpPr>
          <p:nvPr/>
        </p:nvCxnSpPr>
        <p:spPr bwMode="auto">
          <a:xfrm>
            <a:off x="3246106" y="3506066"/>
            <a:ext cx="700636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762000" y="4585425"/>
            <a:ext cx="1190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TOP=-1</a:t>
            </a:r>
            <a:endParaRPr lang="en-US" b="0" dirty="0"/>
          </a:p>
        </p:txBody>
      </p:sp>
      <p:sp>
        <p:nvSpPr>
          <p:cNvPr id="29" name="TextBox 28"/>
          <p:cNvSpPr txBox="1"/>
          <p:nvPr/>
        </p:nvSpPr>
        <p:spPr>
          <a:xfrm>
            <a:off x="2174194" y="4601083"/>
            <a:ext cx="341632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               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29619" y="5207058"/>
            <a:ext cx="1087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TOP=0</a:t>
            </a:r>
            <a:endParaRPr lang="en-US" b="0" dirty="0"/>
          </a:p>
        </p:txBody>
      </p:sp>
      <p:sp>
        <p:nvSpPr>
          <p:cNvPr id="31" name="TextBox 30"/>
          <p:cNvSpPr txBox="1"/>
          <p:nvPr/>
        </p:nvSpPr>
        <p:spPr>
          <a:xfrm>
            <a:off x="2174194" y="5220222"/>
            <a:ext cx="341632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‘a’</a:t>
            </a:r>
            <a:r>
              <a:rPr lang="en-US" dirty="0" smtClean="0"/>
              <a:t>                                          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2743200" y="5220222"/>
            <a:ext cx="0" cy="4616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864592" y="5788967"/>
            <a:ext cx="1087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TOP=1</a:t>
            </a:r>
            <a:endParaRPr lang="en-US" b="0" dirty="0"/>
          </a:p>
        </p:txBody>
      </p:sp>
      <p:sp>
        <p:nvSpPr>
          <p:cNvPr id="35" name="TextBox 34"/>
          <p:cNvSpPr txBox="1"/>
          <p:nvPr/>
        </p:nvSpPr>
        <p:spPr>
          <a:xfrm>
            <a:off x="2174194" y="5786125"/>
            <a:ext cx="341632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‘a’</a:t>
            </a:r>
            <a:r>
              <a:rPr lang="en-US" dirty="0" smtClean="0"/>
              <a:t>    </a:t>
            </a:r>
            <a:r>
              <a:rPr lang="en-US" dirty="0" smtClean="0">
                <a:solidFill>
                  <a:srgbClr val="C00000"/>
                </a:solidFill>
              </a:rPr>
              <a:t>‘b’</a:t>
            </a:r>
            <a:r>
              <a:rPr lang="en-US" dirty="0" smtClean="0"/>
              <a:t>                                        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2743200" y="5788967"/>
            <a:ext cx="0" cy="4616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3352800" y="5783283"/>
            <a:ext cx="0" cy="4645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00825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19" grpId="0" animBg="1"/>
      <p:bldP spid="29" grpId="0" animBg="1"/>
      <p:bldP spid="31" grpId="0" animBg="1"/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Queue ADT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Operations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create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destroy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enqueue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dequeue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is_empty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What else?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       front</a:t>
            </a:r>
          </a:p>
          <a:p>
            <a:r>
              <a:rPr lang="en-US" dirty="0" smtClean="0"/>
              <a:t>Just like a stack except:</a:t>
            </a:r>
          </a:p>
          <a:p>
            <a:pPr lvl="1"/>
            <a:r>
              <a:rPr lang="en-US" dirty="0" smtClean="0"/>
              <a:t>Stack: LIFO (last-in-first-out)</a:t>
            </a:r>
          </a:p>
          <a:p>
            <a:pPr lvl="1"/>
            <a:r>
              <a:rPr lang="en-US" dirty="0" smtClean="0"/>
              <a:t>Queue: FIFO (first-in-first-out)</a:t>
            </a:r>
          </a:p>
          <a:p>
            <a:endParaRPr lang="en-US" sz="1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CSE 373: Data Structures &amp; Algorithms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276600" y="2362200"/>
            <a:ext cx="5027063" cy="1143000"/>
            <a:chOff x="3190875" y="2362200"/>
            <a:chExt cx="5027062" cy="1143000"/>
          </a:xfrm>
        </p:grpSpPr>
        <p:sp>
          <p:nvSpPr>
            <p:cNvPr id="7" name="Rectangl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714875" y="2362200"/>
              <a:ext cx="1981200" cy="11430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chemeClr val="accent2"/>
                  </a:solidFill>
                </a:rPr>
                <a:t>F E D C B</a:t>
              </a:r>
            </a:p>
          </p:txBody>
        </p:sp>
        <p:sp>
          <p:nvSpPr>
            <p:cNvPr id="8" name="Line 5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3648075" y="2933700"/>
              <a:ext cx="106680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71875" y="2605088"/>
              <a:ext cx="109677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 err="1" smtClean="0">
                  <a:solidFill>
                    <a:schemeClr val="accent2"/>
                  </a:solidFill>
                </a:rPr>
                <a:t>enqueue</a:t>
              </a:r>
              <a:endParaRPr lang="en-US" sz="2000" dirty="0" smtClean="0">
                <a:solidFill>
                  <a:schemeClr val="accent2"/>
                </a:solidFill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>
                  <a:solidFill>
                    <a:schemeClr val="accent2"/>
                  </a:solidFill>
                </a:rPr>
                <a:t> </a:t>
              </a:r>
              <a:r>
                <a:rPr lang="en-US" sz="2000" dirty="0" smtClean="0">
                  <a:solidFill>
                    <a:schemeClr val="accent2"/>
                  </a:solidFill>
                </a:rPr>
                <a:t>  </a:t>
              </a:r>
              <a:r>
                <a:rPr lang="en-US" sz="2000" dirty="0" smtClean="0">
                  <a:solidFill>
                    <a:srgbClr val="C00000"/>
                  </a:solidFill>
                </a:rPr>
                <a:t>(IN)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6696075" y="2933700"/>
              <a:ext cx="106680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8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656388" y="2590800"/>
              <a:ext cx="1103187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 err="1" smtClean="0">
                  <a:solidFill>
                    <a:schemeClr val="accent2"/>
                  </a:solidFill>
                </a:rPr>
                <a:t>dequeue</a:t>
              </a:r>
              <a:endParaRPr lang="en-US" sz="2000" dirty="0" smtClean="0">
                <a:solidFill>
                  <a:schemeClr val="accent2"/>
                </a:solidFill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>
                  <a:solidFill>
                    <a:schemeClr val="accent2"/>
                  </a:solidFill>
                </a:rPr>
                <a:t> </a:t>
              </a:r>
              <a:r>
                <a:rPr lang="en-US" sz="2000" dirty="0" smtClean="0">
                  <a:solidFill>
                    <a:schemeClr val="accent2"/>
                  </a:solidFill>
                </a:rPr>
                <a:t> </a:t>
              </a:r>
              <a:r>
                <a:rPr lang="en-US" sz="2000" dirty="0" smtClean="0">
                  <a:solidFill>
                    <a:srgbClr val="C00000"/>
                  </a:solidFill>
                </a:rPr>
                <a:t>(OUT)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  <p:sp>
          <p:nvSpPr>
            <p:cNvPr id="12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190875" y="2705100"/>
              <a:ext cx="4240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>
                  <a:solidFill>
                    <a:schemeClr val="accent2"/>
                  </a:solidFill>
                </a:rPr>
                <a:t>G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815263" y="2705100"/>
              <a:ext cx="402674" cy="46166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>
                  <a:solidFill>
                    <a:schemeClr val="accent2"/>
                  </a:solidFill>
                </a:rPr>
                <a:t>A</a:t>
              </a:r>
            </a:p>
          </p:txBody>
        </p:sp>
      </p:grpSp>
      <p:sp>
        <p:nvSpPr>
          <p:cNvPr id="15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1" y="3886200"/>
            <a:ext cx="7404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 dirty="0"/>
              <a:t>Back</a:t>
            </a:r>
            <a:endParaRPr lang="en-US" altLang="en-US" dirty="0"/>
          </a:p>
        </p:txBody>
      </p:sp>
      <p:sp>
        <p:nvSpPr>
          <p:cNvPr id="16" name="Text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254752" y="3886200"/>
            <a:ext cx="8130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 dirty="0"/>
              <a:t>Front</a:t>
            </a:r>
          </a:p>
        </p:txBody>
      </p:sp>
      <p:cxnSp>
        <p:nvCxnSpPr>
          <p:cNvPr id="17" name="Straight Arrow Connector 3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>
            <a:off x="4941888" y="3581400"/>
            <a:ext cx="0" cy="304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8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>
            <a:off x="6624639" y="3581400"/>
            <a:ext cx="0" cy="304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Stacks vs. Queues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</a:t>
            </a:r>
            <a:r>
              <a:rPr lang="en-US" sz="2800" dirty="0" smtClean="0"/>
              <a:t>Stack                               Queue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373: Data Structures &amp; Algorithms</a:t>
            </a:r>
            <a:endParaRPr lang="en-US"/>
          </a:p>
        </p:txBody>
      </p:sp>
      <p:pic>
        <p:nvPicPr>
          <p:cNvPr id="5122" name="Picture 2" descr="C:\Users\shapiro\AppData\Local\Microsoft\Windows\Temporary Internet Files\Content.IE5\13TK8L8G\bus-queu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67000"/>
            <a:ext cx="3200400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shapiro\AppData\Local\Microsoft\Windows\Temporary Internet Files\Content.IE5\NJCFVFNW\sgi01a2013092301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581" y="32766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427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Circular Array Queue Data Structure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373: Data Structures &amp; Algorithms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2580966"/>
            <a:ext cx="4572000" cy="1524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// Basic idea only!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enqueue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(x) {</a:t>
            </a:r>
          </a:p>
          <a:p>
            <a:pPr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noProof="0" dirty="0" smtClean="0">
                <a:latin typeface="Courier New" pitchFamily="49" charset="0"/>
              </a:rPr>
              <a:t>  </a:t>
            </a:r>
            <a:r>
              <a:rPr lang="en-US" sz="2000" kern="0" noProof="0" dirty="0" smtClean="0">
                <a:solidFill>
                  <a:srgbClr val="FF0000"/>
                </a:solidFill>
                <a:latin typeface="Courier New" pitchFamily="49" charset="0"/>
              </a:rPr>
              <a:t>next </a:t>
            </a:r>
            <a:r>
              <a:rPr lang="en-US" sz="2000" kern="0" dirty="0">
                <a:solidFill>
                  <a:srgbClr val="FF0000"/>
                </a:solidFill>
                <a:latin typeface="Courier New" pitchFamily="49" charset="0"/>
              </a:rPr>
              <a:t>= (back + 1) % size </a:t>
            </a:r>
            <a:endParaRPr lang="en-US" sz="2000" kern="0" noProof="0" dirty="0" smtClean="0">
              <a:solidFill>
                <a:srgbClr val="FF0000"/>
              </a:solidFill>
              <a:latin typeface="Courier New" pitchFamily="49" charset="0"/>
            </a:endParaRPr>
          </a:p>
          <a:p>
            <a:pPr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Q[next] = x;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back =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next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}</a:t>
            </a:r>
          </a:p>
        </p:txBody>
      </p:sp>
      <p:sp>
        <p:nvSpPr>
          <p:cNvPr id="10" name="Text Box 3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4257368"/>
            <a:ext cx="4648200" cy="206723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// Basic idea only!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dequeue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</a:rPr>
              <a:t>() 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{</a:t>
            </a:r>
          </a:p>
          <a:p>
            <a:pPr marL="0" lvl="1">
              <a:lnSpc>
                <a:spcPct val="100000"/>
              </a:lnSpc>
              <a:spcBef>
                <a:spcPts val="2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  x 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</a:rPr>
              <a:t>= 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Q[front];</a:t>
            </a:r>
          </a:p>
          <a:p>
            <a:pPr marL="0" lvl="1">
              <a:lnSpc>
                <a:spcPct val="100000"/>
              </a:lnSpc>
              <a:spcBef>
                <a:spcPts val="200"/>
              </a:spcBef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front 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</a:rPr>
              <a:t>= (front + 1) % 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size;</a:t>
            </a:r>
          </a:p>
          <a:p>
            <a:pPr marL="0" lvl="1">
              <a:lnSpc>
                <a:spcPct val="100000"/>
              </a:lnSpc>
              <a:spcBef>
                <a:spcPts val="200"/>
              </a:spcBef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b="1" dirty="0" smtClean="0">
                <a:solidFill>
                  <a:schemeClr val="accent6"/>
                </a:solidFill>
                <a:latin typeface="Courier New" pitchFamily="49" charset="0"/>
              </a:rPr>
              <a:t>return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 x;</a:t>
            </a:r>
            <a:endParaRPr lang="en-US" sz="2000" dirty="0" smtClean="0">
              <a:latin typeface="Courier New" pitchFamily="49" charset="0"/>
            </a:endParaRPr>
          </a:p>
          <a:p>
            <a:pPr marL="0" lvl="1">
              <a:lnSpc>
                <a:spcPct val="100000"/>
              </a:lnSpc>
              <a:spcBef>
                <a:spcPts val="2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}</a:t>
            </a:r>
            <a:endParaRPr lang="en-US" sz="2000" b="1" dirty="0">
              <a:solidFill>
                <a:schemeClr val="tx1"/>
              </a:solidFill>
              <a:latin typeface="Courier New" pitchFamily="49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685800" y="1219200"/>
            <a:ext cx="7772400" cy="1268220"/>
            <a:chOff x="685800" y="1143000"/>
            <a:chExt cx="7772400" cy="1268220"/>
          </a:xfrm>
        </p:grpSpPr>
        <p:sp>
          <p:nvSpPr>
            <p:cNvPr id="38" name="Rectangle 37"/>
            <p:cNvSpPr/>
            <p:nvPr/>
          </p:nvSpPr>
          <p:spPr bwMode="auto">
            <a:xfrm>
              <a:off x="685800" y="1143000"/>
              <a:ext cx="7772400" cy="1219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6002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9050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2098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5146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8194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242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4290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7338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9" name="Rectangle 1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0386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20" name="Rectangle 1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3434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21" name="Rectangle 1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6482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22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9530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23" name="Rectangle 1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2578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1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5626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1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8674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19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1722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2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4770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2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7818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22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0866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2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3914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Text Box 24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838200" y="1219200"/>
              <a:ext cx="5265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dirty="0" smtClean="0">
                  <a:solidFill>
                    <a:schemeClr val="tx1"/>
                  </a:solidFill>
                </a:rPr>
                <a:t>Q: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2" name="Text Box 2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592095" y="1219200"/>
              <a:ext cx="32730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0" dirty="0">
                  <a:solidFill>
                    <a:schemeClr val="tx1"/>
                  </a:solidFill>
                  <a:latin typeface="+mn-lt"/>
                </a:rPr>
                <a:t>0</a:t>
              </a:r>
            </a:p>
          </p:txBody>
        </p:sp>
        <p:sp>
          <p:nvSpPr>
            <p:cNvPr id="33" name="Text Box 2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7315200" y="1219200"/>
              <a:ext cx="101134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0" dirty="0">
                  <a:solidFill>
                    <a:schemeClr val="tx1"/>
                  </a:solidFill>
                  <a:latin typeface="+mn-lt"/>
                </a:rPr>
                <a:t>size - 1</a:t>
              </a:r>
            </a:p>
          </p:txBody>
        </p:sp>
        <p:cxnSp>
          <p:nvCxnSpPr>
            <p:cNvPr id="34" name="AutoShape 29"/>
            <p:cNvCxnSpPr>
              <a:cxnSpLocks noChangeShapeType="1"/>
              <a:endCxn id="18" idx="2"/>
            </p:cNvCxnSpPr>
            <p:nvPr>
              <p:custDataLst>
                <p:tags r:id="rId26"/>
              </p:custDataLst>
            </p:nvPr>
          </p:nvCxnSpPr>
          <p:spPr bwMode="auto">
            <a:xfrm flipH="1" flipV="1">
              <a:off x="3886200" y="1905000"/>
              <a:ext cx="1588" cy="2730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5" name="AutoShape 30"/>
            <p:cNvCxnSpPr>
              <a:cxnSpLocks noChangeShapeType="1"/>
            </p:cNvCxnSpPr>
            <p:nvPr>
              <p:custDataLst>
                <p:tags r:id="rId27"/>
              </p:custDataLst>
            </p:nvPr>
          </p:nvCxnSpPr>
          <p:spPr bwMode="auto">
            <a:xfrm flipV="1">
              <a:off x="5116804" y="1895605"/>
              <a:ext cx="6350" cy="2730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6" name="Text Box 25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276600" y="1981200"/>
              <a:ext cx="69787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0" dirty="0" smtClean="0">
                  <a:solidFill>
                    <a:schemeClr val="tx1"/>
                  </a:solidFill>
                  <a:latin typeface="+mn-lt"/>
                </a:rPr>
                <a:t>front</a:t>
              </a:r>
              <a:endParaRPr lang="en-US" sz="20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7" name="Text Box 25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495800" y="2011110"/>
              <a:ext cx="72643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0" dirty="0" smtClean="0">
                  <a:solidFill>
                    <a:schemeClr val="tx1"/>
                  </a:solidFill>
                  <a:latin typeface="+mn-lt"/>
                </a:rPr>
                <a:t>back</a:t>
              </a:r>
              <a:endParaRPr lang="en-US" sz="2000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5257800" y="2667000"/>
            <a:ext cx="3581400" cy="3581400"/>
          </a:xfrm>
        </p:spPr>
        <p:txBody>
          <a:bodyPr/>
          <a:lstStyle/>
          <a:p>
            <a:r>
              <a:rPr lang="en-US" dirty="0" smtClean="0"/>
              <a:t>What if </a:t>
            </a:r>
            <a:r>
              <a:rPr lang="en-US" b="1" i="1" dirty="0" smtClean="0"/>
              <a:t>queue</a:t>
            </a:r>
            <a:r>
              <a:rPr lang="en-US" dirty="0" smtClean="0"/>
              <a:t> is empty?</a:t>
            </a:r>
          </a:p>
          <a:p>
            <a:pPr lvl="1"/>
            <a:r>
              <a:rPr lang="en-US" dirty="0" err="1" smtClean="0"/>
              <a:t>Enqueue</a:t>
            </a:r>
            <a:r>
              <a:rPr lang="en-US" dirty="0" smtClean="0"/>
              <a:t>?</a:t>
            </a:r>
          </a:p>
          <a:p>
            <a:pPr marL="457200" lvl="1" indent="0"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</a:rPr>
              <a:t>yes</a:t>
            </a:r>
          </a:p>
          <a:p>
            <a:pPr lvl="1"/>
            <a:r>
              <a:rPr lang="en-US" dirty="0" err="1" smtClean="0"/>
              <a:t>Dequeue</a:t>
            </a:r>
            <a:r>
              <a:rPr lang="en-US" dirty="0" smtClean="0"/>
              <a:t>?</a:t>
            </a:r>
          </a:p>
          <a:p>
            <a:pPr marL="457200" lvl="1" indent="0"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chemeClr val="accent6"/>
                </a:solidFill>
              </a:rPr>
              <a:t>no</a:t>
            </a:r>
          </a:p>
          <a:p>
            <a:r>
              <a:rPr lang="en-US" dirty="0" smtClean="0"/>
              <a:t>What if </a:t>
            </a:r>
            <a:r>
              <a:rPr lang="en-US" b="1" i="1" dirty="0" smtClean="0"/>
              <a:t>array</a:t>
            </a:r>
            <a:r>
              <a:rPr lang="en-US" dirty="0" smtClean="0"/>
              <a:t> is full?</a:t>
            </a:r>
          </a:p>
          <a:p>
            <a:pPr lvl="1"/>
            <a:r>
              <a:rPr lang="en-US" dirty="0" err="1" smtClean="0"/>
              <a:t>Enqueue</a:t>
            </a:r>
            <a:r>
              <a:rPr lang="en-US" dirty="0" smtClean="0"/>
              <a:t>?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solidFill>
                  <a:schemeClr val="accent6"/>
                </a:solidFill>
              </a:rPr>
              <a:t>no</a:t>
            </a:r>
          </a:p>
          <a:p>
            <a:pPr lvl="1"/>
            <a:r>
              <a:rPr lang="en-US" dirty="0" err="1" smtClean="0"/>
              <a:t>Dequeue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FF0000"/>
                </a:solidFill>
              </a:rPr>
              <a:t>yes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29538" y="2064299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next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57800" y="1572661"/>
            <a:ext cx="337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 flipV="1">
            <a:off x="5410200" y="1937051"/>
            <a:ext cx="16355" cy="3171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>
            <a:stCxn id="37" idx="3"/>
          </p:cNvCxnSpPr>
          <p:nvPr/>
        </p:nvCxnSpPr>
        <p:spPr bwMode="auto">
          <a:xfrm flipV="1">
            <a:off x="5222231" y="2057400"/>
            <a:ext cx="187969" cy="2299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H="1">
            <a:off x="3581400" y="1524000"/>
            <a:ext cx="14478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8" name="Ink 7"/>
              <p14:cNvContentPartPr/>
              <p14:nvPr/>
            </p14:nvContentPartPr>
            <p14:xfrm>
              <a:off x="3236400" y="1983240"/>
              <a:ext cx="3840840" cy="45712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232080" y="1975680"/>
                <a:ext cx="3852720" cy="4585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Circular Array Example  </a:t>
            </a:r>
            <a:r>
              <a:rPr lang="en-US" dirty="0" smtClean="0">
                <a:solidFill>
                  <a:srgbClr val="FF0000"/>
                </a:solidFill>
              </a:rPr>
              <a:t>(text p 94 has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                       another one)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373: Data Structures &amp; Algorithms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3048000"/>
            <a:ext cx="219803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enqueue</a:t>
            </a:r>
            <a:r>
              <a:rPr lang="en-US" dirty="0" smtClean="0"/>
              <a:t>(‘g’)</a:t>
            </a:r>
          </a:p>
          <a:p>
            <a:endParaRPr lang="en-US" dirty="0"/>
          </a:p>
          <a:p>
            <a:r>
              <a:rPr lang="en-US" dirty="0" smtClean="0"/>
              <a:t>o1 = </a:t>
            </a:r>
            <a:r>
              <a:rPr lang="en-US" dirty="0" err="1" smtClean="0"/>
              <a:t>dequeue</a:t>
            </a:r>
            <a:r>
              <a:rPr lang="en-US" dirty="0" smtClean="0"/>
              <a:t>( )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/>
          </a:p>
          <a:p>
            <a:r>
              <a:rPr lang="en-US" dirty="0" smtClean="0"/>
              <a:t>o2 = </a:t>
            </a:r>
            <a:r>
              <a:rPr lang="en-US" dirty="0" err="1" smtClean="0"/>
              <a:t>dequeue</a:t>
            </a:r>
            <a:r>
              <a:rPr lang="en-US" dirty="0" smtClean="0"/>
              <a:t>( )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o3 = </a:t>
            </a:r>
            <a:r>
              <a:rPr lang="en-US" dirty="0" err="1" smtClean="0"/>
              <a:t>dequeue</a:t>
            </a:r>
            <a:r>
              <a:rPr lang="en-US" dirty="0" smtClean="0"/>
              <a:t>( )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7772400" cy="138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70748" y="3786664"/>
            <a:ext cx="21980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o4 = </a:t>
            </a:r>
            <a:r>
              <a:rPr lang="en-US" dirty="0" err="1" smtClean="0"/>
              <a:t>dequeue</a:t>
            </a:r>
            <a:r>
              <a:rPr lang="en-US" dirty="0" smtClean="0"/>
              <a:t>( )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o5 = </a:t>
            </a:r>
            <a:r>
              <a:rPr lang="en-US" dirty="0" err="1" smtClean="0"/>
              <a:t>dequeue</a:t>
            </a:r>
            <a:r>
              <a:rPr lang="en-US" dirty="0" smtClean="0"/>
              <a:t>( 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f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o6 = </a:t>
            </a:r>
            <a:r>
              <a:rPr lang="en-US" dirty="0" err="1" smtClean="0"/>
              <a:t>dequeue</a:t>
            </a:r>
            <a:r>
              <a:rPr lang="en-US" dirty="0" smtClean="0"/>
              <a:t>( )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3581400" y="1524000"/>
            <a:ext cx="14478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281808" y="130719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598" y="130212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12531" y="175604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5029200" y="2217711"/>
            <a:ext cx="252608" cy="2206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239000" y="3786664"/>
            <a:ext cx="16586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Now where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are back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and front?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5662" y="2238588"/>
            <a:ext cx="845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front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 flipV="1">
            <a:off x="5569767" y="2133600"/>
            <a:ext cx="239750" cy="1944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346515" y="5257800"/>
            <a:ext cx="12490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front =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back+1!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3733800" y="2217711"/>
            <a:ext cx="304800" cy="2206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705737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Empty Queue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1219200"/>
          </a:xfrm>
        </p:spPr>
        <p:txBody>
          <a:bodyPr/>
          <a:lstStyle/>
          <a:p>
            <a:r>
              <a:rPr lang="en-US" sz="2400" dirty="0" smtClean="0"/>
              <a:t>Will front = back + 1 always be true for an empty queue?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CSE 373: Data Structures &amp; Algorithms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357438"/>
            <a:ext cx="3657600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184" y="2474789"/>
            <a:ext cx="163301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  front</a:t>
            </a:r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solidFill>
                  <a:schemeClr val="accent6"/>
                </a:solidFill>
              </a:rPr>
              <a:t>-1</a:t>
            </a:r>
            <a:r>
              <a:rPr lang="en-US" dirty="0" smtClean="0">
                <a:solidFill>
                  <a:srgbClr val="FF0000"/>
                </a:solidFill>
              </a:rPr>
              <a:t>      0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    0</a:t>
            </a:r>
            <a:r>
              <a:rPr lang="en-US" dirty="0" smtClean="0">
                <a:solidFill>
                  <a:srgbClr val="FF0000"/>
                </a:solidFill>
              </a:rPr>
              <a:t>      0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smtClean="0">
                <a:solidFill>
                  <a:schemeClr val="accent6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</a:rPr>
              <a:t>      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4407226"/>
            <a:ext cx="3675622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‘a’                                         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914400" y="4407227"/>
            <a:ext cx="0" cy="4616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15794" y="5521777"/>
            <a:ext cx="3635611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‘a’    ‘b’      ‘c’     ‘d’     </a:t>
            </a:r>
            <a:r>
              <a:rPr lang="en-US" dirty="0"/>
              <a:t> </a:t>
            </a:r>
            <a:r>
              <a:rPr lang="en-US" dirty="0" smtClean="0"/>
              <a:t>‘e’  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914400" y="5521777"/>
            <a:ext cx="0" cy="4616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1661195" y="5521775"/>
            <a:ext cx="0" cy="4616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2362200" y="5521776"/>
            <a:ext cx="0" cy="4616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3124200" y="5521777"/>
            <a:ext cx="0" cy="4616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4800599" y="2474789"/>
            <a:ext cx="163301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  front</a:t>
            </a:r>
          </a:p>
          <a:p>
            <a:r>
              <a:rPr lang="en-US" dirty="0"/>
              <a:t>   </a:t>
            </a:r>
            <a:r>
              <a:rPr lang="en-US" dirty="0" smtClean="0">
                <a:solidFill>
                  <a:schemeClr val="accent6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</a:rPr>
              <a:t>      4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>
                <a:solidFill>
                  <a:schemeClr val="accent2"/>
                </a:solidFill>
              </a:rPr>
              <a:t>4</a:t>
            </a:r>
            <a:r>
              <a:rPr lang="en-US" dirty="0" smtClean="0">
                <a:solidFill>
                  <a:schemeClr val="accent2"/>
                </a:solidFill>
              </a:rPr>
              <a:t>     </a:t>
            </a:r>
            <a:r>
              <a:rPr lang="en-US" dirty="0">
                <a:solidFill>
                  <a:srgbClr val="FF0000"/>
                </a:solidFill>
              </a:rPr>
              <a:t>0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43013" y="3355872"/>
            <a:ext cx="3635611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‘a’    ‘b’      ‘c’     ‘d’    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/>
              <a:t>‘e’  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5410200" y="3375099"/>
            <a:ext cx="0" cy="4616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6019800" y="3357437"/>
            <a:ext cx="0" cy="4616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6781800" y="3369850"/>
            <a:ext cx="0" cy="4616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7543800" y="3355871"/>
            <a:ext cx="0" cy="4616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4787025" y="4376201"/>
            <a:ext cx="3601307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‘a’    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‘b’      ‘c’     ‘d’    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‘e’</a:t>
            </a:r>
            <a:r>
              <a:rPr lang="en-US" dirty="0" smtClean="0"/>
              <a:t>  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5410200" y="4376201"/>
            <a:ext cx="0" cy="4616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6096000" y="4376200"/>
            <a:ext cx="0" cy="4616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6781800" y="4376199"/>
            <a:ext cx="0" cy="4616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7543800" y="4378811"/>
            <a:ext cx="0" cy="4616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451721" y="5521775"/>
            <a:ext cx="41689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= (back + 1) % </a:t>
            </a:r>
            <a:r>
              <a:rPr lang="en-US" dirty="0" err="1" smtClean="0"/>
              <a:t>arraysize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0     =        5          %     5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9746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7" grpId="0" animBg="1"/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Circular Queue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32" y="1264984"/>
            <a:ext cx="7772400" cy="1219200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2"/>
                </a:solidFill>
              </a:rPr>
              <a:t>When we add an ‘f’ to the queue that has only the ‘e’,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   back will go around to position zero. back=(4+1)%5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CSE 373: Data Structures &amp; Algorithms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357438"/>
            <a:ext cx="3657600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184" y="2474789"/>
            <a:ext cx="163301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  front</a:t>
            </a:r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solidFill>
                  <a:schemeClr val="accent6"/>
                </a:solidFill>
              </a:rPr>
              <a:t>-1</a:t>
            </a:r>
            <a:r>
              <a:rPr lang="en-US" dirty="0" smtClean="0">
                <a:solidFill>
                  <a:srgbClr val="FF0000"/>
                </a:solidFill>
              </a:rPr>
              <a:t>      0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    0</a:t>
            </a:r>
            <a:r>
              <a:rPr lang="en-US" dirty="0" smtClean="0">
                <a:solidFill>
                  <a:srgbClr val="FF0000"/>
                </a:solidFill>
              </a:rPr>
              <a:t>      0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smtClean="0">
                <a:solidFill>
                  <a:schemeClr val="accent6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</a:rPr>
              <a:t>      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4407226"/>
            <a:ext cx="3675622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‘a’                                         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914400" y="4407227"/>
            <a:ext cx="0" cy="4616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15794" y="5521777"/>
            <a:ext cx="3635611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‘a’    ‘b’      ‘c’     ‘d’     </a:t>
            </a:r>
            <a:r>
              <a:rPr lang="en-US" dirty="0"/>
              <a:t> </a:t>
            </a:r>
            <a:r>
              <a:rPr lang="en-US" dirty="0" smtClean="0"/>
              <a:t>‘e’  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914400" y="5521777"/>
            <a:ext cx="0" cy="4616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1661195" y="5521775"/>
            <a:ext cx="0" cy="4616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2362200" y="5521776"/>
            <a:ext cx="0" cy="4616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3124200" y="5521777"/>
            <a:ext cx="0" cy="4616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4800599" y="2474789"/>
            <a:ext cx="163301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  front</a:t>
            </a:r>
          </a:p>
          <a:p>
            <a:r>
              <a:rPr lang="en-US" dirty="0"/>
              <a:t>   </a:t>
            </a:r>
            <a:r>
              <a:rPr lang="en-US" dirty="0" smtClean="0">
                <a:solidFill>
                  <a:schemeClr val="accent6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</a:rPr>
              <a:t>      4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>
                <a:solidFill>
                  <a:schemeClr val="accent2"/>
                </a:solidFill>
              </a:rPr>
              <a:t>0</a:t>
            </a:r>
            <a:r>
              <a:rPr lang="en-US" dirty="0" smtClean="0">
                <a:solidFill>
                  <a:schemeClr val="accent2"/>
                </a:solidFill>
              </a:rPr>
              <a:t>     </a:t>
            </a:r>
            <a:r>
              <a:rPr lang="en-US" dirty="0">
                <a:solidFill>
                  <a:srgbClr val="FF0000"/>
                </a:solidFill>
              </a:rPr>
              <a:t>4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43013" y="3355872"/>
            <a:ext cx="3635611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‘a’    ‘b’      ‘c’     ‘d’    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/>
              <a:t>‘e’  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5410200" y="3375099"/>
            <a:ext cx="0" cy="4616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6019800" y="3357437"/>
            <a:ext cx="0" cy="4616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6781800" y="3369850"/>
            <a:ext cx="0" cy="4616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7543800" y="3355871"/>
            <a:ext cx="0" cy="4616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4787025" y="4376201"/>
            <a:ext cx="3601307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‘f’ </a:t>
            </a:r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   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‘b’      ‘c’     ‘d’    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/>
              <a:t>‘e’  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5410200" y="4376201"/>
            <a:ext cx="0" cy="4616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6096000" y="4376200"/>
            <a:ext cx="0" cy="4616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6781800" y="4376199"/>
            <a:ext cx="0" cy="4616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7543800" y="4378811"/>
            <a:ext cx="0" cy="4616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22143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of Circular Queue Operations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373: Data Structures &amp; Algorithms</a:t>
            </a:r>
            <a:endParaRPr lang="en-US"/>
          </a:p>
        </p:txBody>
      </p:sp>
      <p:sp>
        <p:nvSpPr>
          <p:cNvPr id="7" name="Rectangle 3"/>
          <p:cNvSpPr txBox="1">
            <a:spLocks noGrp="1" noChangeArrowheads="1"/>
          </p:cNvSpPr>
          <p:nvPr>
            <p:ph idx="1"/>
            <p:custDataLst>
              <p:tags r:id="rId1"/>
            </p:custDataLst>
          </p:nvPr>
        </p:nvSpPr>
        <p:spPr bwMode="auto">
          <a:xfrm>
            <a:off x="685800" y="1600200"/>
            <a:ext cx="4580351" cy="1981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// Basic idea only!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enqueue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(x) {</a:t>
            </a:r>
          </a:p>
          <a:p>
            <a:pPr marL="0" lvl="0" indent="0">
              <a:lnSpc>
                <a:spcPct val="90000"/>
              </a:lnSpc>
              <a:spcBef>
                <a:spcPts val="200"/>
              </a:spcBef>
              <a:buNone/>
              <a:defRPr/>
            </a:pPr>
            <a:r>
              <a:rPr lang="en-US" sz="2000" kern="0" noProof="0" dirty="0" smtClean="0">
                <a:latin typeface="Courier New" pitchFamily="49" charset="0"/>
              </a:rPr>
              <a:t>  next </a:t>
            </a:r>
            <a:r>
              <a:rPr lang="en-US" sz="2000" kern="0" dirty="0">
                <a:latin typeface="Courier New" pitchFamily="49" charset="0"/>
              </a:rPr>
              <a:t>= (back + 1) % size </a:t>
            </a:r>
            <a:endParaRPr lang="en-US" sz="2000" kern="0" noProof="0" dirty="0" smtClean="0">
              <a:latin typeface="Courier New" pitchFamily="49" charset="0"/>
            </a:endParaRPr>
          </a:p>
          <a:p>
            <a:pPr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Q[next] = x;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back =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next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}</a:t>
            </a:r>
          </a:p>
        </p:txBody>
      </p:sp>
      <p:sp>
        <p:nvSpPr>
          <p:cNvPr id="8" name="Text Box 3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17951" y="4038600"/>
            <a:ext cx="4648200" cy="206723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// Basic idea only!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dequeue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</a:rPr>
              <a:t>() 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{</a:t>
            </a:r>
          </a:p>
          <a:p>
            <a:pPr marL="0" lvl="1">
              <a:lnSpc>
                <a:spcPct val="100000"/>
              </a:lnSpc>
              <a:spcBef>
                <a:spcPts val="2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  x 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</a:rPr>
              <a:t>= 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Q[front];</a:t>
            </a:r>
          </a:p>
          <a:p>
            <a:pPr marL="0" lvl="1">
              <a:lnSpc>
                <a:spcPct val="100000"/>
              </a:lnSpc>
              <a:spcBef>
                <a:spcPts val="200"/>
              </a:spcBef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front 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</a:rPr>
              <a:t>= (front + 1) % 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size;</a:t>
            </a:r>
          </a:p>
          <a:p>
            <a:pPr marL="0" lvl="1">
              <a:lnSpc>
                <a:spcPct val="100000"/>
              </a:lnSpc>
              <a:spcBef>
                <a:spcPts val="200"/>
              </a:spcBef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b="1" dirty="0" smtClean="0">
                <a:solidFill>
                  <a:schemeClr val="accent6"/>
                </a:solidFill>
                <a:latin typeface="Courier New" pitchFamily="49" charset="0"/>
              </a:rPr>
              <a:t>return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 x;</a:t>
            </a:r>
            <a:endParaRPr lang="en-US" sz="2000" dirty="0" smtClean="0">
              <a:latin typeface="Courier New" pitchFamily="49" charset="0"/>
            </a:endParaRPr>
          </a:p>
          <a:p>
            <a:pPr marL="0" lvl="1">
              <a:lnSpc>
                <a:spcPct val="100000"/>
              </a:lnSpc>
              <a:spcBef>
                <a:spcPts val="2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}</a:t>
            </a:r>
            <a:endParaRPr lang="en-US" sz="2000" b="1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1981200"/>
            <a:ext cx="12971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O(1)</a:t>
            </a:r>
          </a:p>
          <a:p>
            <a:r>
              <a:rPr lang="en-US" dirty="0" smtClean="0"/>
              <a:t>constant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90509" y="4546948"/>
            <a:ext cx="12971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O(1)</a:t>
            </a:r>
          </a:p>
          <a:p>
            <a:r>
              <a:rPr lang="en-US" dirty="0" smtClean="0"/>
              <a:t>constant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998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 List Queue Data Structure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373: Data Structures &amp; Algorithms</a:t>
            </a:r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1752600" y="1295400"/>
            <a:ext cx="5334000" cy="1143000"/>
            <a:chOff x="1752600" y="1295400"/>
            <a:chExt cx="5334000" cy="1143000"/>
          </a:xfrm>
        </p:grpSpPr>
        <p:sp>
          <p:nvSpPr>
            <p:cNvPr id="35" name="Rectangle 34"/>
            <p:cNvSpPr/>
            <p:nvPr/>
          </p:nvSpPr>
          <p:spPr bwMode="auto">
            <a:xfrm>
              <a:off x="1752600" y="1295400"/>
              <a:ext cx="5334000" cy="1143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7" name="Group 29"/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auto">
            <a:xfrm>
              <a:off x="1905000" y="1371602"/>
              <a:ext cx="4800600" cy="977901"/>
              <a:chOff x="1200" y="1190"/>
              <a:chExt cx="3024" cy="616"/>
            </a:xfrm>
          </p:grpSpPr>
          <p:sp>
            <p:nvSpPr>
              <p:cNvPr id="8" name="Rectangle 3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344" y="119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9" name="Rectangle 4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536" y="119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440" y="1190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968" y="119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</a:rPr>
                  <a:t>c</a:t>
                </a:r>
              </a:p>
            </p:txBody>
          </p:sp>
          <p:sp>
            <p:nvSpPr>
              <p:cNvPr id="12" name="Rectangle 7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160" y="119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064" y="1190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4" name="AutoShape 9"/>
              <p:cNvCxnSpPr>
                <a:cxnSpLocks noChangeShapeType="1"/>
                <a:stCxn id="10" idx="3"/>
                <a:endCxn id="11" idx="1"/>
              </p:cNvCxnSpPr>
              <p:nvPr>
                <p:custDataLst>
                  <p:tags r:id="rId10"/>
                </p:custDataLst>
              </p:nvPr>
            </p:nvCxnSpPr>
            <p:spPr bwMode="auto">
              <a:xfrm>
                <a:off x="1632" y="1286"/>
                <a:ext cx="336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5" name="Rectangle 10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592" y="119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</a:rPr>
                  <a:t>d</a:t>
                </a:r>
              </a:p>
            </p:txBody>
          </p:sp>
          <p:sp>
            <p:nvSpPr>
              <p:cNvPr id="16" name="Rectangle 11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784" y="119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688" y="1190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8" name="AutoShape 13"/>
              <p:cNvCxnSpPr>
                <a:cxnSpLocks noChangeShapeType="1"/>
                <a:stCxn id="13" idx="3"/>
                <a:endCxn id="15" idx="1"/>
              </p:cNvCxnSpPr>
              <p:nvPr>
                <p:custDataLst>
                  <p:tags r:id="rId14"/>
                </p:custDataLst>
              </p:nvPr>
            </p:nvCxnSpPr>
            <p:spPr bwMode="auto">
              <a:xfrm>
                <a:off x="2256" y="1286"/>
                <a:ext cx="336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9" name="Rectangle 14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216" y="119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</a:rPr>
                  <a:t>e</a:t>
                </a:r>
              </a:p>
            </p:txBody>
          </p:sp>
          <p:sp>
            <p:nvSpPr>
              <p:cNvPr id="20" name="Rectangle 15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3408" y="119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16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312" y="1190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2" name="AutoShape 17"/>
              <p:cNvCxnSpPr>
                <a:cxnSpLocks noChangeShapeType="1"/>
                <a:stCxn id="17" idx="3"/>
                <a:endCxn id="19" idx="1"/>
              </p:cNvCxnSpPr>
              <p:nvPr>
                <p:custDataLst>
                  <p:tags r:id="rId18"/>
                </p:custDataLst>
              </p:nvPr>
            </p:nvCxnSpPr>
            <p:spPr bwMode="auto">
              <a:xfrm>
                <a:off x="2880" y="1286"/>
                <a:ext cx="336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3" name="Rectangle 18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840" y="119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24" name="Rectangle 19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032" y="119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Rectangle 20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3936" y="1190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6" name="AutoShape 21"/>
              <p:cNvCxnSpPr>
                <a:cxnSpLocks noChangeShapeType="1"/>
                <a:stCxn id="21" idx="3"/>
                <a:endCxn id="23" idx="1"/>
              </p:cNvCxnSpPr>
              <p:nvPr>
                <p:custDataLst>
                  <p:tags r:id="rId22"/>
                </p:custDataLst>
              </p:nvPr>
            </p:nvCxnSpPr>
            <p:spPr bwMode="auto">
              <a:xfrm>
                <a:off x="3504" y="1286"/>
                <a:ext cx="336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7" name="Line 22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032" y="1190"/>
                <a:ext cx="19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Text Box 23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200" y="1554"/>
                <a:ext cx="440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000" b="0" dirty="0">
                    <a:solidFill>
                      <a:schemeClr val="tx1"/>
                    </a:solidFill>
                    <a:latin typeface="+mn-lt"/>
                  </a:rPr>
                  <a:t>front</a:t>
                </a:r>
              </a:p>
            </p:txBody>
          </p:sp>
          <p:sp>
            <p:nvSpPr>
              <p:cNvPr id="29" name="Text Box 24"/>
              <p:cNvSpPr txBox="1"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3696" y="1554"/>
                <a:ext cx="458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000" b="0" dirty="0">
                    <a:solidFill>
                      <a:schemeClr val="tx1"/>
                    </a:solidFill>
                    <a:latin typeface="+mn-lt"/>
                  </a:rPr>
                  <a:t>back</a:t>
                </a:r>
              </a:p>
            </p:txBody>
          </p:sp>
          <p:cxnSp>
            <p:nvCxnSpPr>
              <p:cNvPr id="30" name="AutoShape 25"/>
              <p:cNvCxnSpPr>
                <a:cxnSpLocks noChangeShapeType="1"/>
                <a:stCxn id="28" idx="0"/>
                <a:endCxn id="8" idx="2"/>
              </p:cNvCxnSpPr>
              <p:nvPr>
                <p:custDataLst>
                  <p:tags r:id="rId26"/>
                </p:custDataLst>
              </p:nvPr>
            </p:nvCxnSpPr>
            <p:spPr bwMode="auto">
              <a:xfrm flipV="1">
                <a:off x="1420" y="1382"/>
                <a:ext cx="20" cy="17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1" name="AutoShape 26"/>
              <p:cNvCxnSpPr>
                <a:cxnSpLocks noChangeShapeType="1"/>
                <a:stCxn id="29" idx="0"/>
                <a:endCxn id="23" idx="2"/>
              </p:cNvCxnSpPr>
              <p:nvPr>
                <p:custDataLst>
                  <p:tags r:id="rId27"/>
                </p:custDataLst>
              </p:nvPr>
            </p:nvCxnSpPr>
            <p:spPr bwMode="auto">
              <a:xfrm flipV="1">
                <a:off x="3925" y="1382"/>
                <a:ext cx="11" cy="17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</p:grpSp>
      <p:sp>
        <p:nvSpPr>
          <p:cNvPr id="33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2580966"/>
            <a:ext cx="4495800" cy="1524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// Basic idea only!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enqueue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(x) {</a:t>
            </a:r>
          </a:p>
          <a:p>
            <a:pPr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noProof="0" dirty="0" smtClean="0">
                <a:latin typeface="Courier New" pitchFamily="49" charset="0"/>
              </a:rPr>
              <a:t>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back.next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=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</a:rPr>
              <a:t>new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Node(x);</a:t>
            </a:r>
          </a:p>
          <a:p>
            <a:pPr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back = </a:t>
            </a:r>
            <a:r>
              <a:rPr lang="en-US" sz="2000" kern="0" dirty="0" err="1" smtClean="0">
                <a:latin typeface="Courier New" pitchFamily="49" charset="0"/>
              </a:rPr>
              <a:t>back.next</a:t>
            </a:r>
            <a:r>
              <a:rPr lang="en-US" sz="2000" kern="0" dirty="0" smtClean="0">
                <a:latin typeface="Courier New" pitchFamily="49" charset="0"/>
              </a:rPr>
              <a:t>;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}</a:t>
            </a:r>
          </a:p>
        </p:txBody>
      </p:sp>
      <p:sp>
        <p:nvSpPr>
          <p:cNvPr id="34" name="Text Box 3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4257368"/>
            <a:ext cx="4495800" cy="206723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// Basic idea only!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dequeue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</a:rPr>
              <a:t>() 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{</a:t>
            </a:r>
          </a:p>
          <a:p>
            <a:pPr marL="0" lvl="1">
              <a:lnSpc>
                <a:spcPct val="100000"/>
              </a:lnSpc>
              <a:spcBef>
                <a:spcPts val="2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  x 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</a:rPr>
              <a:t>= </a:t>
            </a:r>
            <a:r>
              <a:rPr lang="en-US" sz="2000" b="1" dirty="0" err="1" smtClean="0">
                <a:solidFill>
                  <a:schemeClr val="tx1"/>
                </a:solidFill>
                <a:latin typeface="Courier New" pitchFamily="49" charset="0"/>
              </a:rPr>
              <a:t>front.item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;</a:t>
            </a:r>
          </a:p>
          <a:p>
            <a:pPr marL="0" lvl="1">
              <a:lnSpc>
                <a:spcPct val="100000"/>
              </a:lnSpc>
              <a:spcBef>
                <a:spcPts val="200"/>
              </a:spcBef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front 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</a:rPr>
              <a:t>= </a:t>
            </a:r>
            <a:r>
              <a:rPr lang="en-US" sz="2000" b="1" dirty="0" err="1" smtClean="0">
                <a:solidFill>
                  <a:schemeClr val="tx1"/>
                </a:solidFill>
                <a:latin typeface="Courier New" pitchFamily="49" charset="0"/>
              </a:rPr>
              <a:t>front.next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;</a:t>
            </a:r>
          </a:p>
          <a:p>
            <a:pPr marL="0" lvl="1">
              <a:lnSpc>
                <a:spcPct val="100000"/>
              </a:lnSpc>
              <a:spcBef>
                <a:spcPts val="200"/>
              </a:spcBef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b="1" dirty="0" smtClean="0">
                <a:solidFill>
                  <a:schemeClr val="accent6"/>
                </a:solidFill>
                <a:latin typeface="Courier New" pitchFamily="49" charset="0"/>
              </a:rPr>
              <a:t>return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 x;</a:t>
            </a:r>
            <a:endParaRPr lang="en-US" sz="2000" dirty="0" smtClean="0">
              <a:latin typeface="Courier New" pitchFamily="49" charset="0"/>
            </a:endParaRPr>
          </a:p>
          <a:p>
            <a:pPr marL="0" lvl="1">
              <a:lnSpc>
                <a:spcPct val="100000"/>
              </a:lnSpc>
              <a:spcBef>
                <a:spcPts val="2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}</a:t>
            </a:r>
            <a:endParaRPr lang="en-US" sz="2000" b="1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5334000" y="2667000"/>
            <a:ext cx="3581400" cy="3581400"/>
          </a:xfrm>
        </p:spPr>
        <p:txBody>
          <a:bodyPr/>
          <a:lstStyle/>
          <a:p>
            <a:r>
              <a:rPr lang="en-US" dirty="0" smtClean="0"/>
              <a:t>What if </a:t>
            </a:r>
            <a:r>
              <a:rPr lang="en-US" b="1" i="1" dirty="0" smtClean="0"/>
              <a:t>queue</a:t>
            </a:r>
            <a:r>
              <a:rPr lang="en-US" dirty="0" smtClean="0"/>
              <a:t> is empty?</a:t>
            </a:r>
          </a:p>
          <a:p>
            <a:pPr lvl="1"/>
            <a:r>
              <a:rPr lang="en-US" dirty="0" err="1" smtClean="0"/>
              <a:t>Enqueue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Dequeue</a:t>
            </a:r>
            <a:r>
              <a:rPr lang="en-US" dirty="0" smtClean="0"/>
              <a:t>?</a:t>
            </a:r>
          </a:p>
          <a:p>
            <a:r>
              <a:rPr lang="en-US" dirty="0" smtClean="0"/>
              <a:t>Can </a:t>
            </a:r>
            <a:r>
              <a:rPr lang="en-US" b="1" i="1" dirty="0" smtClean="0"/>
              <a:t>list</a:t>
            </a:r>
            <a:r>
              <a:rPr lang="en-US" dirty="0" smtClean="0"/>
              <a:t> be full?</a:t>
            </a:r>
          </a:p>
          <a:p>
            <a:r>
              <a:rPr lang="en-US" dirty="0" smtClean="0"/>
              <a:t>How to </a:t>
            </a:r>
            <a:r>
              <a:rPr lang="en-US" i="1" dirty="0" smtClean="0"/>
              <a:t>test</a:t>
            </a:r>
            <a:r>
              <a:rPr lang="en-US" dirty="0" smtClean="0"/>
              <a:t> for empty?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front=back=null</a:t>
            </a:r>
          </a:p>
          <a:p>
            <a:r>
              <a:rPr lang="en-US" dirty="0" smtClean="0"/>
              <a:t>What is the </a:t>
            </a:r>
            <a:r>
              <a:rPr lang="en-US" i="1" dirty="0" smtClean="0"/>
              <a:t>complexity</a:t>
            </a:r>
            <a:r>
              <a:rPr lang="en-US" dirty="0" smtClean="0"/>
              <a:t> of the operations?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O(1)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13736" y="3046517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yes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51313" y="3342966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no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49226" y="3652573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no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We have 10 weeks to learn </a:t>
            </a:r>
            <a:r>
              <a:rPr lang="en-US" i="1" dirty="0" smtClean="0"/>
              <a:t>fundamental data structures and algorithms for organizing and processing information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“Classic” data structures / algorithms 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How to </a:t>
            </a:r>
            <a:r>
              <a:rPr lang="en-US" dirty="0"/>
              <a:t>rigorously analyze their </a:t>
            </a:r>
            <a:r>
              <a:rPr lang="en-US" dirty="0" smtClean="0"/>
              <a:t>efficiency </a:t>
            </a:r>
          </a:p>
          <a:p>
            <a:pPr lvl="1"/>
            <a:r>
              <a:rPr lang="en-US" dirty="0" smtClean="0"/>
              <a:t>How to decide when to use them</a:t>
            </a:r>
          </a:p>
          <a:p>
            <a:pPr lvl="1"/>
            <a:r>
              <a:rPr lang="en-US" dirty="0" smtClean="0"/>
              <a:t>Queues, dictionaries, graphs, sorting, etc.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Today in class:</a:t>
            </a:r>
          </a:p>
          <a:p>
            <a:r>
              <a:rPr lang="en-US" dirty="0" smtClean="0"/>
              <a:t>Introductions and course mechanics</a:t>
            </a:r>
          </a:p>
          <a:p>
            <a:r>
              <a:rPr lang="en-US" dirty="0" smtClean="0"/>
              <a:t>What this course is about</a:t>
            </a:r>
          </a:p>
          <a:p>
            <a:r>
              <a:rPr lang="en-US" dirty="0" smtClean="0"/>
              <a:t>Start </a:t>
            </a:r>
            <a:r>
              <a:rPr lang="en-US" i="1" dirty="0" smtClean="0"/>
              <a:t>abstract </a:t>
            </a:r>
            <a:r>
              <a:rPr lang="en-US" i="1" dirty="0"/>
              <a:t>d</a:t>
            </a:r>
            <a:r>
              <a:rPr lang="en-US" i="1" dirty="0" smtClean="0"/>
              <a:t>ata </a:t>
            </a:r>
            <a:r>
              <a:rPr lang="en-US" i="1" dirty="0"/>
              <a:t>t</a:t>
            </a:r>
            <a:r>
              <a:rPr lang="en-US" i="1" dirty="0" smtClean="0"/>
              <a:t>ypes</a:t>
            </a:r>
            <a:r>
              <a:rPr lang="en-US" dirty="0" smtClean="0"/>
              <a:t> (ADTs), </a:t>
            </a:r>
            <a:r>
              <a:rPr lang="en-US" i="1" dirty="0" smtClean="0">
                <a:solidFill>
                  <a:srgbClr val="FF0000"/>
                </a:solidFill>
              </a:rPr>
              <a:t>stacks</a:t>
            </a:r>
            <a:r>
              <a:rPr lang="en-US" dirty="0" smtClean="0">
                <a:solidFill>
                  <a:srgbClr val="FF0000"/>
                </a:solidFill>
              </a:rPr>
              <a:t>, and </a:t>
            </a:r>
            <a:r>
              <a:rPr lang="en-US" i="1" dirty="0" smtClean="0">
                <a:solidFill>
                  <a:srgbClr val="FF0000"/>
                </a:solidFill>
              </a:rPr>
              <a:t>queues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Largely review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373: Data Structures &amp; Algorithms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pic>
        <p:nvPicPr>
          <p:cNvPr id="1027" name="Picture 3" descr="C:\Users\shapiro\AppData\Local\Microsoft\Windows\Temporary Internet Files\Content.IE5\L8YRAKTZ\ClassSleeper_tnb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969" y="5491375"/>
            <a:ext cx="1114657" cy="90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Circular Array vs. Linked List for Queues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382000" cy="3962400"/>
          </a:xfrm>
        </p:spPr>
        <p:txBody>
          <a:bodyPr numCol="2"/>
          <a:lstStyle/>
          <a:p>
            <a:pPr>
              <a:buNone/>
            </a:pPr>
            <a:r>
              <a:rPr lang="en-US" dirty="0" smtClean="0"/>
              <a:t>Array:</a:t>
            </a:r>
          </a:p>
          <a:p>
            <a:pPr>
              <a:buFont typeface="Arial" pitchFamily="34" charset="0"/>
              <a:buChar char="–"/>
            </a:pPr>
            <a:r>
              <a:rPr lang="en-US" dirty="0" smtClean="0"/>
              <a:t>May waste unneeded space or run out of space</a:t>
            </a:r>
          </a:p>
          <a:p>
            <a:pPr>
              <a:buFont typeface="Arial" pitchFamily="34" charset="0"/>
              <a:buChar char="–"/>
            </a:pPr>
            <a:r>
              <a:rPr lang="en-US" dirty="0" smtClean="0"/>
              <a:t>Space per element excellent</a:t>
            </a:r>
          </a:p>
          <a:p>
            <a:pPr>
              <a:buFont typeface="Arial" pitchFamily="34" charset="0"/>
              <a:buChar char="–"/>
            </a:pPr>
            <a:r>
              <a:rPr lang="en-US" dirty="0" smtClean="0"/>
              <a:t>Operations very simple / fast</a:t>
            </a:r>
          </a:p>
          <a:p>
            <a:pPr>
              <a:buFont typeface="Arial" pitchFamily="34" charset="0"/>
              <a:buChar char="–"/>
            </a:pPr>
            <a:r>
              <a:rPr lang="en-US" dirty="0" smtClean="0"/>
              <a:t>Constant-time access to </a:t>
            </a:r>
            <a:r>
              <a:rPr lang="en-US" dirty="0" err="1" smtClean="0"/>
              <a:t>k</a:t>
            </a:r>
            <a:r>
              <a:rPr lang="en-US" baseline="30000" dirty="0" err="1" smtClean="0"/>
              <a:t>th</a:t>
            </a:r>
            <a:r>
              <a:rPr lang="en-US" dirty="0" smtClean="0"/>
              <a:t> element</a:t>
            </a:r>
          </a:p>
          <a:p>
            <a:pPr>
              <a:buFont typeface="Arial" pitchFamily="34" charset="0"/>
              <a:buChar char="–"/>
            </a:pPr>
            <a:endParaRPr lang="en-US" dirty="0" smtClean="0"/>
          </a:p>
          <a:p>
            <a:pPr>
              <a:buFont typeface="Arial" pitchFamily="34" charset="0"/>
              <a:buChar char="–"/>
            </a:pPr>
            <a:r>
              <a:rPr lang="en-US" dirty="0" smtClean="0"/>
              <a:t>For operation </a:t>
            </a:r>
            <a:r>
              <a:rPr lang="en-US" dirty="0" err="1" smtClean="0"/>
              <a:t>insertAtPosition</a:t>
            </a:r>
            <a:r>
              <a:rPr lang="en-US" dirty="0" smtClean="0"/>
              <a:t>, must shift all later elements</a:t>
            </a:r>
          </a:p>
          <a:p>
            <a:pPr lvl="1">
              <a:buFont typeface="Arial" pitchFamily="34" charset="0"/>
              <a:buChar char="–"/>
            </a:pPr>
            <a:r>
              <a:rPr lang="en-US" dirty="0" smtClean="0"/>
              <a:t>Not in Queue ADT</a:t>
            </a:r>
          </a:p>
          <a:p>
            <a:pPr lvl="0">
              <a:buNone/>
              <a:defRPr/>
            </a:pPr>
            <a:r>
              <a:rPr lang="en-US" dirty="0">
                <a:solidFill>
                  <a:srgbClr val="C00000"/>
                </a:solidFill>
              </a:rPr>
              <a:t>List:</a:t>
            </a:r>
          </a:p>
          <a:p>
            <a:pPr lvl="0">
              <a:buFont typeface="Arial" pitchFamily="34" charset="0"/>
              <a:buChar char="–"/>
              <a:defRPr/>
            </a:pPr>
            <a:r>
              <a:rPr lang="en-US" dirty="0">
                <a:solidFill>
                  <a:srgbClr val="C00000"/>
                </a:solidFill>
              </a:rPr>
              <a:t>Always just enough space</a:t>
            </a:r>
          </a:p>
          <a:p>
            <a:pPr lvl="0">
              <a:buFont typeface="Arial" pitchFamily="34" charset="0"/>
              <a:buChar char="–"/>
              <a:defRPr/>
            </a:pPr>
            <a:r>
              <a:rPr lang="en-US" dirty="0">
                <a:solidFill>
                  <a:srgbClr val="C00000"/>
                </a:solidFill>
              </a:rPr>
              <a:t>But more space per element</a:t>
            </a:r>
          </a:p>
          <a:p>
            <a:pPr lvl="0">
              <a:buFont typeface="Arial" pitchFamily="34" charset="0"/>
              <a:buChar char="–"/>
              <a:defRPr/>
            </a:pPr>
            <a:r>
              <a:rPr lang="en-US" dirty="0">
                <a:solidFill>
                  <a:srgbClr val="C00000"/>
                </a:solidFill>
              </a:rPr>
              <a:t>Operations very simple / fast</a:t>
            </a:r>
          </a:p>
          <a:p>
            <a:pPr lvl="0">
              <a:buFont typeface="Arial" pitchFamily="34" charset="0"/>
              <a:buChar char="–"/>
              <a:defRPr/>
            </a:pPr>
            <a:r>
              <a:rPr lang="en-US" dirty="0">
                <a:solidFill>
                  <a:srgbClr val="C00000"/>
                </a:solidFill>
              </a:rPr>
              <a:t>No constant-time access to </a:t>
            </a:r>
            <a:r>
              <a:rPr lang="en-US" dirty="0" err="1">
                <a:solidFill>
                  <a:srgbClr val="C00000"/>
                </a:solidFill>
              </a:rPr>
              <a:t>k</a:t>
            </a:r>
            <a:r>
              <a:rPr lang="en-US" baseline="30000" dirty="0" err="1">
                <a:solidFill>
                  <a:srgbClr val="C00000"/>
                </a:solidFill>
              </a:rPr>
              <a:t>th</a:t>
            </a:r>
            <a:r>
              <a:rPr lang="en-US" dirty="0">
                <a:solidFill>
                  <a:srgbClr val="C00000"/>
                </a:solidFill>
              </a:rPr>
              <a:t> element</a:t>
            </a:r>
          </a:p>
          <a:p>
            <a:pPr lvl="0">
              <a:buFont typeface="Arial" pitchFamily="34" charset="0"/>
              <a:buChar char="–"/>
              <a:defRPr/>
            </a:pPr>
            <a:endParaRPr lang="en-US" dirty="0">
              <a:solidFill>
                <a:srgbClr val="C00000"/>
              </a:solidFill>
            </a:endParaRPr>
          </a:p>
          <a:p>
            <a:pPr lvl="0">
              <a:buFont typeface="Arial" pitchFamily="34" charset="0"/>
              <a:buChar char="–"/>
              <a:defRPr/>
            </a:pPr>
            <a:endParaRPr lang="en-US" sz="1400" dirty="0">
              <a:solidFill>
                <a:srgbClr val="C00000"/>
              </a:solidFill>
            </a:endParaRPr>
          </a:p>
          <a:p>
            <a:pPr lvl="0">
              <a:buFont typeface="Arial" pitchFamily="34" charset="0"/>
              <a:buChar char="–"/>
              <a:defRPr/>
            </a:pPr>
            <a:r>
              <a:rPr lang="en-US" dirty="0">
                <a:solidFill>
                  <a:srgbClr val="C00000"/>
                </a:solidFill>
              </a:rPr>
              <a:t>For operation </a:t>
            </a:r>
            <a:r>
              <a:rPr lang="en-US" dirty="0" err="1">
                <a:solidFill>
                  <a:srgbClr val="C00000"/>
                </a:solidFill>
              </a:rPr>
              <a:t>insertAtPosition</a:t>
            </a:r>
            <a:r>
              <a:rPr lang="en-US" dirty="0">
                <a:solidFill>
                  <a:srgbClr val="C00000"/>
                </a:solidFill>
              </a:rPr>
              <a:t> must traverse all earlier elements</a:t>
            </a:r>
          </a:p>
          <a:p>
            <a:pPr marL="800100" lvl="1" indent="-342900">
              <a:buFont typeface="Arial" pitchFamily="34" charset="0"/>
              <a:buChar char="–"/>
            </a:pPr>
            <a:r>
              <a:rPr lang="en-US" dirty="0">
                <a:solidFill>
                  <a:srgbClr val="C00000"/>
                </a:solidFill>
              </a:rPr>
              <a:t>Not in Queue </a:t>
            </a:r>
            <a:r>
              <a:rPr lang="en-US" dirty="0" smtClean="0">
                <a:solidFill>
                  <a:srgbClr val="C00000"/>
                </a:solidFill>
              </a:rPr>
              <a:t>ADT</a:t>
            </a:r>
          </a:p>
          <a:p>
            <a:pPr>
              <a:buFont typeface="Arial" pitchFamily="34" charset="0"/>
              <a:buChar char="–"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373: Data Structures &amp; Algorithms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97282" y="524684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stuff you should know after being awakened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dark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pic>
        <p:nvPicPr>
          <p:cNvPr id="1026" name="Picture 2" descr="C:\Users\shapiro\AppData\Local\Microsoft\Windows\Temporary Internet Files\Content.IE5\L8YRAKTZ\snak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145" y="5246840"/>
            <a:ext cx="1571625" cy="135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Conclusion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Abstract data structures allow us to define a new data type and its operations.</a:t>
            </a:r>
          </a:p>
          <a:p>
            <a:endParaRPr lang="en-US" dirty="0" smtClean="0"/>
          </a:p>
          <a:p>
            <a:r>
              <a:rPr lang="en-US" dirty="0" smtClean="0"/>
              <a:t>Each abstraction will have one or more implementations.</a:t>
            </a:r>
          </a:p>
          <a:p>
            <a:endParaRPr lang="en-US" dirty="0" smtClean="0"/>
          </a:p>
          <a:p>
            <a:r>
              <a:rPr lang="en-US" dirty="0" smtClean="0"/>
              <a:t>Which implementation to use depends on the application, the expected operations, the memory and time requirements.</a:t>
            </a:r>
          </a:p>
          <a:p>
            <a:endParaRPr lang="en-US" dirty="0" smtClean="0"/>
          </a:p>
          <a:p>
            <a:r>
              <a:rPr lang="en-US" dirty="0" smtClean="0"/>
              <a:t>Both stacks and queues have array and linked implementations. </a:t>
            </a:r>
          </a:p>
          <a:p>
            <a:endParaRPr lang="en-US" dirty="0" smtClean="0"/>
          </a:p>
          <a:p>
            <a:r>
              <a:rPr lang="en-US" dirty="0" smtClean="0"/>
              <a:t>We’ll look at other ordered-queue implementations later.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373: Data Structures &amp; Algorithms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069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o-do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 next 24-48 hours:</a:t>
            </a:r>
          </a:p>
          <a:p>
            <a:r>
              <a:rPr lang="en-US" dirty="0" smtClean="0"/>
              <a:t>Read the web page</a:t>
            </a:r>
          </a:p>
          <a:p>
            <a:r>
              <a:rPr lang="en-US" dirty="0" smtClean="0"/>
              <a:t>Read all course policies</a:t>
            </a:r>
          </a:p>
          <a:p>
            <a:r>
              <a:rPr lang="en-US" dirty="0" smtClean="0"/>
              <a:t>Read</a:t>
            </a:r>
            <a:r>
              <a:rPr lang="en-US" dirty="0"/>
              <a:t> </a:t>
            </a:r>
            <a:r>
              <a:rPr lang="en-US" dirty="0" smtClean="0"/>
              <a:t>Chapters 3.1 (lists), 3.6 (stacks) and 3.7 (queues) of the Weiss book</a:t>
            </a:r>
          </a:p>
          <a:p>
            <a:pPr lvl="1"/>
            <a:r>
              <a:rPr lang="en-US" dirty="0" smtClean="0"/>
              <a:t>Relevant to Homework 1, </a:t>
            </a:r>
            <a:r>
              <a:rPr lang="en-US" dirty="0" smtClean="0">
                <a:solidFill>
                  <a:schemeClr val="accent2"/>
                </a:solidFill>
              </a:rPr>
              <a:t>due next week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dirty="0" smtClean="0"/>
              <a:t>Set up your Java environment for Homework 1</a:t>
            </a:r>
          </a:p>
          <a:p>
            <a:endParaRPr lang="en-US" sz="1000" dirty="0" smtClean="0"/>
          </a:p>
          <a:p>
            <a:pPr algn="ctr">
              <a:buNone/>
            </a:pPr>
            <a:r>
              <a:rPr lang="en-US" dirty="0">
                <a:solidFill>
                  <a:schemeClr val="accent2"/>
                </a:solidFill>
                <a:hlinkClick r:id="rId3"/>
              </a:rPr>
              <a:t>http://</a:t>
            </a:r>
            <a:r>
              <a:rPr lang="en-US" dirty="0" smtClean="0">
                <a:solidFill>
                  <a:schemeClr val="accent2"/>
                </a:solidFill>
                <a:hlinkClick r:id="rId3"/>
              </a:rPr>
              <a:t>courses.cs.washington.edu/courses/cse373/16sp/</a:t>
            </a:r>
            <a:endParaRPr lang="en-US" dirty="0" smtClean="0">
              <a:solidFill>
                <a:schemeClr val="accent2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373: Data Structures &amp; Algorithms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Course staff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373: Data Structures &amp; Algorithms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52578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000" b="0" kern="0" dirty="0" smtClean="0">
                <a:latin typeface="+mn-lt"/>
              </a:rPr>
              <a:t>Office hours, email, etc. on course web-page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0" y="1600200"/>
            <a:ext cx="568296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dirty="0" smtClean="0">
                <a:latin typeface="+mn-lt"/>
              </a:rPr>
              <a:t>Linda Shapiro</a:t>
            </a:r>
          </a:p>
          <a:p>
            <a:pPr>
              <a:buNone/>
            </a:pPr>
            <a:r>
              <a:rPr lang="en-US" sz="2000" b="0" kern="0" dirty="0" smtClean="0">
                <a:latin typeface="+mn-lt"/>
              </a:rPr>
              <a:t>CSE Professor with research in computer vision.</a:t>
            </a:r>
          </a:p>
          <a:p>
            <a:pPr>
              <a:buNone/>
            </a:pPr>
            <a:r>
              <a:rPr lang="en-US" sz="2000" b="0" kern="0" dirty="0" smtClean="0">
                <a:latin typeface="+mn-lt"/>
              </a:rPr>
              <a:t>Have taught CS&amp;E for 40 years.</a:t>
            </a:r>
          </a:p>
          <a:p>
            <a:pPr>
              <a:buNone/>
            </a:pPr>
            <a:r>
              <a:rPr lang="en-US" sz="2000" b="0" kern="0" dirty="0" smtClean="0">
                <a:latin typeface="+mn-lt"/>
              </a:rPr>
              <a:t>First course I ever taught was Data Structures.</a:t>
            </a:r>
            <a:endParaRPr lang="en-US" sz="2000" b="0" kern="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1912"/>
            <a:ext cx="1371600" cy="143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3673" y="4838896"/>
            <a:ext cx="6640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err="1" smtClean="0"/>
              <a:t>Mert</a:t>
            </a:r>
            <a:r>
              <a:rPr lang="en-US" sz="1200" b="0" dirty="0" smtClean="0"/>
              <a:t> </a:t>
            </a:r>
            <a:r>
              <a:rPr lang="en-US" sz="1200" b="0" dirty="0" err="1" smtClean="0"/>
              <a:t>Saglam</a:t>
            </a:r>
            <a:r>
              <a:rPr lang="en-US" sz="1200" b="0" dirty="0" smtClean="0"/>
              <a:t>             Ben Jones              </a:t>
            </a:r>
            <a:r>
              <a:rPr lang="en-US" sz="1200" b="0" dirty="0" err="1" smtClean="0"/>
              <a:t>Shenqi</a:t>
            </a:r>
            <a:r>
              <a:rPr lang="en-US" sz="1200" b="0" dirty="0" smtClean="0"/>
              <a:t> Tang         Bran Hagger             Chloe Lathe        </a:t>
            </a:r>
            <a:r>
              <a:rPr lang="en-US" sz="1200" b="0" dirty="0" err="1" smtClean="0"/>
              <a:t>Lysia</a:t>
            </a:r>
            <a:r>
              <a:rPr lang="en-US" sz="1200" b="0" dirty="0" smtClean="0"/>
              <a:t> Li</a:t>
            </a:r>
            <a:endParaRPr lang="en-US" sz="12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497739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5447" y="4838895"/>
            <a:ext cx="1026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Ezgi</a:t>
            </a:r>
            <a:r>
              <a:rPr lang="en-US" sz="1200" dirty="0" smtClean="0"/>
              <a:t> </a:t>
            </a:r>
            <a:r>
              <a:rPr lang="en-US" sz="1200" dirty="0" err="1" smtClean="0"/>
              <a:t>Mercan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pic>
        <p:nvPicPr>
          <p:cNvPr id="2050" name="Picture 2" descr="http://homes.cs.washington.edu/%7Eshapiro/ezg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73" y="3504678"/>
            <a:ext cx="973165" cy="124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592" y="3554379"/>
            <a:ext cx="916302" cy="109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norfolk.cs.washington.edu/admin/people/images/haggerj/thumb"/>
          <p:cNvSpPr>
            <a:spLocks noChangeAspect="1" noChangeArrowheads="1"/>
          </p:cNvSpPr>
          <p:nvPr/>
        </p:nvSpPr>
        <p:spPr bwMode="auto">
          <a:xfrm>
            <a:off x="155575" y="-4572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10"/>
          <a:stretch/>
        </p:blipFill>
        <p:spPr bwMode="auto">
          <a:xfrm>
            <a:off x="5257800" y="3505722"/>
            <a:ext cx="952500" cy="11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5" descr="https://norfolk.cs.washington.edu/admin/people/images/benjones/thumb"/>
          <p:cNvSpPr>
            <a:spLocks noChangeAspect="1" noChangeArrowheads="1"/>
          </p:cNvSpPr>
          <p:nvPr/>
        </p:nvSpPr>
        <p:spPr bwMode="auto">
          <a:xfrm>
            <a:off x="307975" y="-3048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46"/>
          <a:stretch/>
        </p:blipFill>
        <p:spPr bwMode="auto">
          <a:xfrm>
            <a:off x="2895600" y="3505722"/>
            <a:ext cx="952500" cy="114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69"/>
          <a:stretch/>
        </p:blipFill>
        <p:spPr bwMode="auto">
          <a:xfrm>
            <a:off x="6477000" y="3521177"/>
            <a:ext cx="880998" cy="11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3" t="11399" r="12719"/>
          <a:stretch/>
        </p:blipFill>
        <p:spPr>
          <a:xfrm>
            <a:off x="4097054" y="3504678"/>
            <a:ext cx="951979" cy="1142999"/>
          </a:xfrm>
          <a:prstGeom prst="rect">
            <a:avLst/>
          </a:prstGeom>
        </p:spPr>
      </p:pic>
      <p:sp>
        <p:nvSpPr>
          <p:cNvPr id="13" name="AutoShape 2" descr="https://sdb.admin.uw.edu/sisMyUWClass/uwnetid/photoid.aspx?regid=A3DAC44403BC4499866613C122FC6566"/>
          <p:cNvSpPr>
            <a:spLocks noChangeAspect="1" noChangeArrowheads="1"/>
          </p:cNvSpPr>
          <p:nvPr/>
        </p:nvSpPr>
        <p:spPr bwMode="auto">
          <a:xfrm>
            <a:off x="155575" y="-685800"/>
            <a:ext cx="1143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505722"/>
            <a:ext cx="887999" cy="110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Communication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 email list: </a:t>
            </a:r>
            <a:r>
              <a:rPr lang="en-US" dirty="0">
                <a:solidFill>
                  <a:schemeClr val="accent2"/>
                </a:solidFill>
              </a:rPr>
              <a:t>cse373a_sp16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@u.washington.edu</a:t>
            </a:r>
          </a:p>
          <a:p>
            <a:pPr lvl="1"/>
            <a:r>
              <a:rPr lang="en-US" dirty="0" smtClean="0"/>
              <a:t>Students and staff already subscribed</a:t>
            </a:r>
          </a:p>
          <a:p>
            <a:pPr lvl="1"/>
            <a:r>
              <a:rPr lang="en-US" dirty="0" smtClean="0"/>
              <a:t>You must get announcements sent there</a:t>
            </a:r>
          </a:p>
          <a:p>
            <a:pPr lvl="1"/>
            <a:r>
              <a:rPr lang="en-US" dirty="0" smtClean="0"/>
              <a:t>Fairly low traffic; You don’t post there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Course staff: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cse373-staff@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cs.washington.edu</a:t>
            </a:r>
            <a:r>
              <a:rPr lang="en-US" dirty="0" smtClean="0"/>
              <a:t> plus individual emails</a:t>
            </a:r>
          </a:p>
          <a:p>
            <a:endParaRPr lang="en-US" sz="1000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Discussion </a:t>
            </a:r>
            <a:r>
              <a:rPr lang="en-US" dirty="0">
                <a:solidFill>
                  <a:srgbClr val="C00000"/>
                </a:solidFill>
              </a:rPr>
              <a:t>b</a:t>
            </a:r>
            <a:r>
              <a:rPr lang="en-US" dirty="0" smtClean="0">
                <a:solidFill>
                  <a:srgbClr val="C00000"/>
                </a:solidFill>
              </a:rPr>
              <a:t>oard</a:t>
            </a:r>
          </a:p>
          <a:p>
            <a:pPr lvl="1"/>
            <a:r>
              <a:rPr lang="en-US" dirty="0" smtClean="0"/>
              <a:t>For appropriate discussions; TAs will monitor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Encouraged</a:t>
            </a:r>
            <a:r>
              <a:rPr lang="en-US" dirty="0" smtClean="0"/>
              <a:t>, but won’t use for important announcements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Anonymous feedback link</a:t>
            </a:r>
          </a:p>
          <a:p>
            <a:pPr lvl="1"/>
            <a:r>
              <a:rPr lang="en-US" dirty="0" smtClean="0"/>
              <a:t>For good and bad, but please be gentle.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373: Data Structures &amp; Algorithms</a:t>
            </a:r>
            <a:endParaRPr lang="en-US"/>
          </a:p>
        </p:txBody>
      </p:sp>
      <p:pic>
        <p:nvPicPr>
          <p:cNvPr id="2051" name="Picture 3" descr="C:\Users\shapiro\AppData\Local\Microsoft\Windows\Temporary Internet Files\Content.IE5\EVIHS3PZ\MC90004876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9" y="5281808"/>
            <a:ext cx="12176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Course meetings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800600"/>
          </a:xfrm>
        </p:spPr>
        <p:txBody>
          <a:bodyPr/>
          <a:lstStyle/>
          <a:p>
            <a:r>
              <a:rPr lang="en-US" dirty="0" smtClean="0"/>
              <a:t>Lecture </a:t>
            </a:r>
          </a:p>
          <a:p>
            <a:pPr lvl="1"/>
            <a:r>
              <a:rPr lang="en-US" dirty="0" smtClean="0"/>
              <a:t>Materials posted, but take notes</a:t>
            </a:r>
          </a:p>
          <a:p>
            <a:pPr lvl="1"/>
            <a:r>
              <a:rPr lang="en-US" dirty="0" smtClean="0"/>
              <a:t>Ask questions, focus on key ideas (rarely coding details)</a:t>
            </a:r>
          </a:p>
          <a:p>
            <a:endParaRPr lang="en-US" sz="1000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Optional help sessions</a:t>
            </a:r>
          </a:p>
          <a:p>
            <a:pPr lvl="1"/>
            <a:r>
              <a:rPr lang="en-US" dirty="0" smtClean="0"/>
              <a:t>Help on programming/tool background</a:t>
            </a:r>
          </a:p>
          <a:p>
            <a:pPr lvl="1"/>
            <a:r>
              <a:rPr lang="en-US" dirty="0" smtClean="0"/>
              <a:t>Helpful math review and example problems</a:t>
            </a:r>
          </a:p>
          <a:p>
            <a:pPr lvl="1"/>
            <a:r>
              <a:rPr lang="en-US" dirty="0" smtClean="0"/>
              <a:t>Again, optional but helpful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Fill out our online poll for best times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Office hours</a:t>
            </a:r>
          </a:p>
          <a:p>
            <a:pPr lvl="1"/>
            <a:r>
              <a:rPr lang="en-US" dirty="0" smtClean="0"/>
              <a:t>Use them: </a:t>
            </a:r>
            <a:r>
              <a:rPr lang="en-US" i="1" dirty="0" smtClean="0">
                <a:solidFill>
                  <a:srgbClr val="C00000"/>
                </a:solidFill>
              </a:rPr>
              <a:t>please visit me for talking about course concepts or just CSE in general.</a:t>
            </a:r>
          </a:p>
          <a:p>
            <a:pPr lvl="1"/>
            <a:r>
              <a:rPr lang="en-US" i="1" dirty="0" smtClean="0"/>
              <a:t>See the </a:t>
            </a:r>
            <a:r>
              <a:rPr lang="en-US" i="1" dirty="0" smtClean="0">
                <a:solidFill>
                  <a:schemeClr val="accent2"/>
                </a:solidFill>
              </a:rPr>
              <a:t>TAs for Java programming questions</a:t>
            </a:r>
            <a:r>
              <a:rPr lang="en-US" i="1" dirty="0" smtClean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373: Data Structures &amp; Algorithms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39" y="3396616"/>
            <a:ext cx="685800" cy="847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Course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7848600" cy="48768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All lecture will be posted</a:t>
            </a:r>
          </a:p>
          <a:p>
            <a:pPr lvl="1"/>
            <a:r>
              <a:rPr lang="en-US" dirty="0" smtClean="0"/>
              <a:t>But they are visual aids, not always a complete description!</a:t>
            </a:r>
          </a:p>
          <a:p>
            <a:pPr lvl="1"/>
            <a:r>
              <a:rPr lang="en-US" dirty="0" smtClean="0"/>
              <a:t>If you have to miss, find out what you missed</a:t>
            </a:r>
          </a:p>
          <a:p>
            <a:pPr lvl="1"/>
            <a:endParaRPr lang="en-US" sz="1000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Textbook: Weiss 3</a:t>
            </a:r>
            <a:r>
              <a:rPr lang="en-US" baseline="30000" dirty="0" smtClean="0">
                <a:solidFill>
                  <a:schemeClr val="accent2"/>
                </a:solidFill>
              </a:rPr>
              <a:t>rd</a:t>
            </a:r>
            <a:r>
              <a:rPr lang="en-US" dirty="0" smtClean="0">
                <a:solidFill>
                  <a:schemeClr val="accent2"/>
                </a:solidFill>
              </a:rPr>
              <a:t> Edition in Jav</a:t>
            </a:r>
            <a:r>
              <a:rPr lang="en-US" dirty="0" smtClean="0"/>
              <a:t>a</a:t>
            </a:r>
          </a:p>
          <a:p>
            <a:endParaRPr lang="en-US" sz="1000" dirty="0" smtClean="0"/>
          </a:p>
          <a:p>
            <a:r>
              <a:rPr lang="en-US" dirty="0" smtClean="0"/>
              <a:t>A good Java reference of your choosing</a:t>
            </a:r>
          </a:p>
          <a:p>
            <a:pPr lvl="1"/>
            <a:r>
              <a:rPr lang="en-US" dirty="0" smtClean="0"/>
              <a:t>Don’t struggle Googling for features you don’t understand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Constantly skipping class is not good for your grade.</a:t>
            </a:r>
          </a:p>
          <a:p>
            <a:pPr lvl="1"/>
            <a:endParaRPr lang="en-US" sz="1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373: Data Structures &amp; Algorithms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435774"/>
            <a:ext cx="872103" cy="1145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44" y="4343400"/>
            <a:ext cx="81209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djg\Desktop\Captur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50" y="1447800"/>
            <a:ext cx="1097951" cy="81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pic>
        <p:nvPicPr>
          <p:cNvPr id="3078" name="Picture 6" descr="C:\Users\shapiro\AppData\Local\Microsoft\Windows\Temporary Internet Files\Content.IE5\U4HLRRR1\cartoonkids[1]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14800"/>
            <a:ext cx="4686300" cy="200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College of Arts &amp; Sciences Instructional Computing Lab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http://depts.washington.edu/aslab</a:t>
            </a:r>
            <a:r>
              <a:rPr lang="en-US" altLang="en-US" dirty="0" smtClean="0"/>
              <a:t>/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Or your own machine</a:t>
            </a: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Will use </a:t>
            </a:r>
            <a:r>
              <a:rPr lang="en-US" altLang="en-US" dirty="0"/>
              <a:t>Java for the programming </a:t>
            </a:r>
            <a:r>
              <a:rPr lang="en-US" altLang="en-US" dirty="0" smtClean="0"/>
              <a:t>assignments</a:t>
            </a: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Eclipse </a:t>
            </a:r>
            <a:r>
              <a:rPr lang="en-US" altLang="en-US" dirty="0"/>
              <a:t>is recommended programming </a:t>
            </a:r>
            <a:r>
              <a:rPr lang="en-US" altLang="en-US" dirty="0" smtClean="0"/>
              <a:t>environment</a:t>
            </a:r>
            <a:endParaRPr lang="en-US" altLang="en-US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373: Data Structures &amp; Algorithms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612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|15.1|16|6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n_design_template">
  <a:themeElements>
    <a:clrScheme name="dan_desig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20594</TotalTime>
  <Words>2251</Words>
  <Application>Microsoft Office PowerPoint</Application>
  <PresentationFormat>On-screen Show (4:3)</PresentationFormat>
  <Paragraphs>508</Paragraphs>
  <Slides>31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Courier New</vt:lpstr>
      <vt:lpstr>Times New Roman</vt:lpstr>
      <vt:lpstr>dan_design_template</vt:lpstr>
      <vt:lpstr>CSE373: Data Structures and Algorithms  Lecture 1: Introduction; ADTs; Stacks/Queues</vt:lpstr>
      <vt:lpstr>Registration</vt:lpstr>
      <vt:lpstr>Welcome!</vt:lpstr>
      <vt:lpstr>To-do list</vt:lpstr>
      <vt:lpstr>Course staff</vt:lpstr>
      <vt:lpstr>Communication</vt:lpstr>
      <vt:lpstr>Course meetings</vt:lpstr>
      <vt:lpstr>Course materials</vt:lpstr>
      <vt:lpstr>Computer Lab</vt:lpstr>
      <vt:lpstr>Course Work</vt:lpstr>
      <vt:lpstr>Collaboration and Academic Integrity</vt:lpstr>
      <vt:lpstr>Some details</vt:lpstr>
      <vt:lpstr>What this course will cover</vt:lpstr>
      <vt:lpstr>Goals</vt:lpstr>
      <vt:lpstr>Let’s start!</vt:lpstr>
      <vt:lpstr>Data structures</vt:lpstr>
      <vt:lpstr>Trade-offs</vt:lpstr>
      <vt:lpstr>Terminology</vt:lpstr>
      <vt:lpstr>Example: Stacks</vt:lpstr>
      <vt:lpstr>Why useful</vt:lpstr>
      <vt:lpstr>Stack Implementations</vt:lpstr>
      <vt:lpstr>The Queue ADT</vt:lpstr>
      <vt:lpstr>Stacks vs. Queues</vt:lpstr>
      <vt:lpstr>Circular Array Queue Data Structure</vt:lpstr>
      <vt:lpstr>Circular Array Example  (text p 94 has                                           another one)</vt:lpstr>
      <vt:lpstr>Empty Queue</vt:lpstr>
      <vt:lpstr>Circular Queue</vt:lpstr>
      <vt:lpstr>Complexity of Circular Queue Operations</vt:lpstr>
      <vt:lpstr>Linked List Queue Data Structure</vt:lpstr>
      <vt:lpstr>Circular Array vs. Linked List for Queues</vt:lpstr>
      <vt:lpstr>Conclusion</vt:lpstr>
    </vt:vector>
  </TitlesOfParts>
  <Company>UW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&amp;  Software Engineering</dc:title>
  <dc:creator>Dan Grossman</dc:creator>
  <cp:lastModifiedBy>lshapiro</cp:lastModifiedBy>
  <cp:revision>807</cp:revision>
  <cp:lastPrinted>2014-01-06T20:40:38Z</cp:lastPrinted>
  <dcterms:created xsi:type="dcterms:W3CDTF">2009-03-13T20:43:19Z</dcterms:created>
  <dcterms:modified xsi:type="dcterms:W3CDTF">2016-03-28T22:20:09Z</dcterms:modified>
</cp:coreProperties>
</file>