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A8EF9-EB70-4BE8-9C97-6AED0852453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D0D4F-4DA6-4CBB-94DD-969FA1733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16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9364B90-94DD-41AF-8DDB-B5EE7ABE7607}" type="datetime1">
              <a:rPr lang="en-US" smtClean="0">
                <a:solidFill>
                  <a:prstClr val="black"/>
                </a:solidFill>
              </a:rPr>
              <a:pPr/>
              <a:t>4/19/2016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93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ECFAC-127C-4453-9978-1DCA1C28186A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Ah, now the hard case.</a:t>
            </a:r>
            <a:r>
              <a:rPr lang="en-US" baseline="0" dirty="0" smtClean="0"/>
              <a:t> </a:t>
            </a:r>
            <a:r>
              <a:rPr lang="en-US" dirty="0" smtClean="0"/>
              <a:t>How do we delete a two child node?</a:t>
            </a:r>
          </a:p>
          <a:p>
            <a:r>
              <a:rPr lang="en-US" dirty="0" smtClean="0"/>
              <a:t>We remove it and replace it with what?</a:t>
            </a:r>
          </a:p>
          <a:p>
            <a:r>
              <a:rPr lang="en-US" dirty="0" smtClean="0"/>
              <a:t>It has all these left and right children that need to be greater and less than the new value (respectively).</a:t>
            </a:r>
          </a:p>
          <a:p>
            <a:r>
              <a:rPr lang="en-US" dirty="0" smtClean="0"/>
              <a:t>Is there any value that is guaranteed to be between the two </a:t>
            </a:r>
            <a:r>
              <a:rPr lang="en-US" dirty="0" err="1" smtClean="0"/>
              <a:t>subtrees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Two of them: the successor and predecessor!</a:t>
            </a:r>
          </a:p>
          <a:p>
            <a:r>
              <a:rPr lang="en-US" dirty="0" smtClean="0"/>
              <a:t>So, let’s just </a:t>
            </a:r>
            <a:r>
              <a:rPr lang="en-US" b="1" dirty="0" smtClean="0"/>
              <a:t>replace the node’s value with it’s successor </a:t>
            </a:r>
            <a:r>
              <a:rPr lang="en-US" dirty="0" smtClean="0"/>
              <a:t>and then </a:t>
            </a:r>
            <a:r>
              <a:rPr lang="en-US" b="1" dirty="0" smtClean="0"/>
              <a:t>delete the </a:t>
            </a:r>
            <a:r>
              <a:rPr lang="en-US" b="1" dirty="0" err="1" smtClean="0"/>
              <a:t>succ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2278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1A42C-0F57-46BB-B8BF-DB76DDC974EF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98A2-DDA3-4956-B0BC-D4129A25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2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1A42C-0F57-46BB-B8BF-DB76DDC974EF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98A2-DDA3-4956-B0BC-D4129A25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1A42C-0F57-46BB-B8BF-DB76DDC974EF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98A2-DDA3-4956-B0BC-D4129A25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21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1A42C-0F57-46BB-B8BF-DB76DDC974EF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98A2-DDA3-4956-B0BC-D4129A25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54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1A42C-0F57-46BB-B8BF-DB76DDC974EF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98A2-DDA3-4956-B0BC-D4129A25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5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1A42C-0F57-46BB-B8BF-DB76DDC974EF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98A2-DDA3-4956-B0BC-D4129A25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4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1A42C-0F57-46BB-B8BF-DB76DDC974EF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98A2-DDA3-4956-B0BC-D4129A25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0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1A42C-0F57-46BB-B8BF-DB76DDC974EF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98A2-DDA3-4956-B0BC-D4129A25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1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1A42C-0F57-46BB-B8BF-DB76DDC974EF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98A2-DDA3-4956-B0BC-D4129A25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8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1A42C-0F57-46BB-B8BF-DB76DDC974EF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98A2-DDA3-4956-B0BC-D4129A25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3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1A42C-0F57-46BB-B8BF-DB76DDC974EF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98A2-DDA3-4956-B0BC-D4129A25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7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1A42C-0F57-46BB-B8BF-DB76DDC974EF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498A2-DDA3-4956-B0BC-D4129A25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notesSlide" Target="../notesSlides/notesSlide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BSTs, AVL Trees and Heaps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Ezgi</a:t>
            </a:r>
          </a:p>
          <a:p>
            <a:r>
              <a:rPr lang="en-US" dirty="0" smtClean="0"/>
              <a:t>Shenqi</a:t>
            </a:r>
          </a:p>
          <a:p>
            <a:r>
              <a:rPr lang="en-US" dirty="0" smtClean="0"/>
              <a:t>Bran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80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 bwMode="auto">
          <a:xfrm>
            <a:off x="3528615" y="4047953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2995922" y="4056170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626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Deletion – The Two Child Case</a:t>
            </a:r>
          </a:p>
        </p:txBody>
      </p:sp>
      <p:sp>
        <p:nvSpPr>
          <p:cNvPr id="26627" name="Oval 102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26628" name="Oval 102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6629" name="Oval 1029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732814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6630" name="Oval 103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6631" name="Oval 103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336800"/>
            <a:ext cx="381000" cy="381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6632" name="Oval 1032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447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26633" name="AutoShape 1033"/>
          <p:cNvCxnSpPr>
            <a:cxnSpLocks noChangeShapeType="1"/>
            <a:stCxn id="26632" idx="3"/>
            <a:endCxn id="26631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1792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4" name="AutoShape 1034"/>
          <p:cNvCxnSpPr>
            <a:cxnSpLocks noChangeShapeType="1"/>
            <a:stCxn id="26632" idx="5"/>
            <a:endCxn id="26630" idx="0"/>
          </p:cNvCxnSpPr>
          <p:nvPr>
            <p:custDataLst>
              <p:tags r:id="rId9"/>
            </p:custDataLst>
          </p:nvPr>
        </p:nvCxnSpPr>
        <p:spPr bwMode="auto">
          <a:xfrm>
            <a:off x="4745038" y="17922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5" name="AutoShape 1035"/>
          <p:cNvCxnSpPr>
            <a:cxnSpLocks noChangeShapeType="1"/>
            <a:stCxn id="26630" idx="5"/>
            <a:endCxn id="26627" idx="0"/>
          </p:cNvCxnSpPr>
          <p:nvPr>
            <p:custDataLst>
              <p:tags r:id="rId10"/>
            </p:custDataLst>
          </p:nvPr>
        </p:nvCxnSpPr>
        <p:spPr bwMode="auto">
          <a:xfrm>
            <a:off x="58118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6" name="AutoShape 1036"/>
          <p:cNvCxnSpPr>
            <a:cxnSpLocks noChangeShapeType="1"/>
            <a:stCxn id="26631" idx="3"/>
            <a:endCxn id="26629" idx="0"/>
          </p:cNvCxnSpPr>
          <p:nvPr>
            <p:custDataLst>
              <p:tags r:id="rId11"/>
            </p:custDataLst>
          </p:nvPr>
        </p:nvCxnSpPr>
        <p:spPr bwMode="auto">
          <a:xfrm flipH="1">
            <a:off x="2923314" y="2662004"/>
            <a:ext cx="485282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7" name="AutoShape 1037"/>
          <p:cNvCxnSpPr>
            <a:cxnSpLocks noChangeShapeType="1"/>
            <a:stCxn id="26631" idx="5"/>
            <a:endCxn id="26628" idx="0"/>
          </p:cNvCxnSpPr>
          <p:nvPr>
            <p:custDataLst>
              <p:tags r:id="rId12"/>
            </p:custDataLst>
          </p:nvPr>
        </p:nvCxnSpPr>
        <p:spPr bwMode="auto">
          <a:xfrm>
            <a:off x="36782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38" name="Oval 103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619500" y="4114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26639" name="AutoShape 1039"/>
          <p:cNvCxnSpPr>
            <a:cxnSpLocks noChangeShapeType="1"/>
            <a:stCxn id="26628" idx="3"/>
            <a:endCxn id="26638" idx="0"/>
          </p:cNvCxnSpPr>
          <p:nvPr>
            <p:custDataLst>
              <p:tags r:id="rId14"/>
            </p:custDataLst>
          </p:nvPr>
        </p:nvCxnSpPr>
        <p:spPr bwMode="auto">
          <a:xfrm flipH="1">
            <a:off x="3810000" y="3570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41" name="Text Box 104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29979" y="5482622"/>
            <a:ext cx="73371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What can we replace </a:t>
            </a:r>
            <a:r>
              <a:rPr lang="en-US" sz="2400" dirty="0">
                <a:solidFill>
                  <a:srgbClr val="0000FF"/>
                </a:solidFill>
                <a:latin typeface="Arial"/>
              </a:rPr>
              <a:t>5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with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? 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1619" name="AutoShape 1043" hidden="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638800" y="4191000"/>
            <a:ext cx="3276600" cy="1371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A value guaranteed to be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between the two subtrees!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b="1" i="1">
                <a:solidFill>
                  <a:srgbClr val="000000"/>
                </a:solidFill>
                <a:latin typeface="Times New Roman" pitchFamily="18" charset="0"/>
              </a:rPr>
              <a:t>  succ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 from right subtree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>
                <a:solidFill>
                  <a:srgbClr val="000000"/>
                </a:solidFill>
                <a:latin typeface="Times New Roman" pitchFamily="18" charset="0"/>
              </a:rPr>
              <a:t>-  pred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 from left subtree</a:t>
            </a:r>
          </a:p>
        </p:txBody>
      </p:sp>
      <p:sp>
        <p:nvSpPr>
          <p:cNvPr id="26643" name="Oval 1045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132263" y="41259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6644" name="AutoShape 1046"/>
          <p:cNvCxnSpPr>
            <a:cxnSpLocks noChangeShapeType="1"/>
            <a:endCxn id="26643" idx="0"/>
          </p:cNvCxnSpPr>
          <p:nvPr>
            <p:custDataLst>
              <p:tags r:id="rId18"/>
            </p:custDataLst>
          </p:nvPr>
        </p:nvCxnSpPr>
        <p:spPr bwMode="auto">
          <a:xfrm>
            <a:off x="4191000" y="35814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38200" y="1905000"/>
            <a:ext cx="18437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delete(5)</a:t>
            </a:r>
          </a:p>
        </p:txBody>
      </p:sp>
      <p:sp>
        <p:nvSpPr>
          <p:cNvPr id="25" name="Oval 1029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3086807" y="4114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</a:p>
        </p:txBody>
      </p:sp>
      <p:cxnSp>
        <p:nvCxnSpPr>
          <p:cNvPr id="26" name="AutoShape 1036"/>
          <p:cNvCxnSpPr>
            <a:cxnSpLocks noChangeShapeType="1"/>
            <a:stCxn id="26629" idx="5"/>
            <a:endCxn id="25" idx="0"/>
          </p:cNvCxnSpPr>
          <p:nvPr>
            <p:custDataLst>
              <p:tags r:id="rId21"/>
            </p:custDataLst>
          </p:nvPr>
        </p:nvCxnSpPr>
        <p:spPr bwMode="auto">
          <a:xfrm>
            <a:off x="3058018" y="3551004"/>
            <a:ext cx="219289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" name="TextBox 1"/>
          <p:cNvSpPr txBox="1"/>
          <p:nvPr/>
        </p:nvSpPr>
        <p:spPr>
          <a:xfrm>
            <a:off x="1503206" y="4330255"/>
            <a:ext cx="1492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n-lt"/>
              </a:rPr>
              <a:t>largest value</a:t>
            </a:r>
          </a:p>
          <a:p>
            <a:r>
              <a:rPr lang="en-US" dirty="0" smtClean="0"/>
              <a:t>on its left</a:t>
            </a:r>
            <a:endParaRPr lang="en-US" b="0" dirty="0" smtClean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09999" y="4415089"/>
            <a:ext cx="1646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n-lt"/>
              </a:rPr>
              <a:t>smallest value</a:t>
            </a:r>
          </a:p>
          <a:p>
            <a:r>
              <a:rPr lang="en-US" dirty="0" smtClean="0"/>
              <a:t>on its right</a:t>
            </a:r>
            <a:endParaRPr lang="en-US" b="0" dirty="0" smtClean="0"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 rot="20519358">
            <a:off x="2571231" y="3134584"/>
            <a:ext cx="920187" cy="16069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537381" y="3141274"/>
            <a:ext cx="1189764" cy="17293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572000" y="522114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something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&gt; everything in the left subtree and 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0" y="580110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something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&lt; everything in the right subtree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76900" y="3938386"/>
            <a:ext cx="2759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Complexity based on find: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Worst case: O(n)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Best case: O(1)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Average case: O(</a:t>
            </a:r>
            <a:r>
              <a:rPr lang="en-US" dirty="0" err="1" smtClean="0"/>
              <a:t>logn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5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0" grpId="0" animBg="1"/>
      <p:bldP spid="281619" grpId="0" animBg="1"/>
      <p:bldP spid="6" grpId="0" animBg="1"/>
      <p:bldP spid="33" grpId="0" animBg="1"/>
      <p:bldP spid="35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AVL	  Tree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19667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 smtClean="0"/>
              <a:t>1. BST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57200" y="2319867"/>
            <a:ext cx="753533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zh-CN" sz="3200" dirty="0"/>
              <a:t>2</a:t>
            </a:r>
            <a:r>
              <a:rPr kumimoji="1" lang="en-US" altLang="zh-CN" sz="3200" dirty="0"/>
              <a:t>. How to recognize an AVL Tree?</a:t>
            </a:r>
          </a:p>
          <a:p>
            <a:endParaRPr kumimoji="1"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457200" y="3046174"/>
            <a:ext cx="71289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dirty="0"/>
              <a:t>3. How to keep the balance of AVL Tree?</a:t>
            </a:r>
          </a:p>
          <a:p>
            <a:endParaRPr kumimoji="1"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1032933" y="3907948"/>
            <a:ext cx="7213599" cy="147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>
                <a:latin typeface="Comic Sans MS"/>
                <a:cs typeface="Comic Sans MS"/>
              </a:rPr>
              <a:t>Another example</a:t>
            </a:r>
            <a:r>
              <a:rPr kumimoji="1" lang="en-US" altLang="zh-CN" sz="2400" dirty="0" smtClean="0">
                <a:latin typeface="Comic Sans MS"/>
                <a:cs typeface="Comic Sans MS"/>
              </a:rPr>
              <a:t>: [ Spring 2010 Midterm ]</a:t>
            </a:r>
            <a:endParaRPr kumimoji="1" lang="en-US" altLang="zh-CN" sz="2400" dirty="0">
              <a:latin typeface="Comic Sans MS"/>
              <a:cs typeface="Comic Sans MS"/>
            </a:endParaRPr>
          </a:p>
          <a:p>
            <a:pPr lvl="1"/>
            <a:r>
              <a:rPr kumimoji="1" lang="en-US" altLang="zh-CN" sz="2400" dirty="0" smtClean="0">
                <a:latin typeface="Comic Sans MS"/>
                <a:cs typeface="Comic Sans MS"/>
              </a:rPr>
              <a:t>Insert </a:t>
            </a:r>
            <a:r>
              <a:rPr kumimoji="1" lang="en-US" altLang="zh-CN" sz="2400" dirty="0">
                <a:latin typeface="Comic Sans MS"/>
                <a:cs typeface="Comic Sans MS"/>
              </a:rPr>
              <a:t>2, 8, 3, 9, 5, 4, 10 to an initially empty AVL </a:t>
            </a:r>
            <a:r>
              <a:rPr kumimoji="1" lang="en-US" altLang="zh-CN" sz="2400" dirty="0" smtClean="0">
                <a:latin typeface="Comic Sans MS"/>
                <a:cs typeface="Comic Sans MS"/>
              </a:rPr>
              <a:t>Tree.</a:t>
            </a:r>
            <a:endParaRPr kumimoji="1" lang="zh-CN" altLang="en-US" sz="2400" dirty="0">
              <a:latin typeface="Comic Sans MS"/>
              <a:cs typeface="Comic Sans MS"/>
            </a:endParaRP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4917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Heap Example: Insert</a:t>
            </a:r>
            <a:endParaRPr lang="en-US" b="1" dirty="0"/>
          </a:p>
        </p:txBody>
      </p:sp>
      <p:graphicFrame>
        <p:nvGraphicFramePr>
          <p:cNvPr id="33" name="Content Placeholder 32"/>
          <p:cNvGraphicFramePr>
            <a:graphicFrameLocks noGrp="1"/>
          </p:cNvGraphicFramePr>
          <p:nvPr>
            <p:ph idx="1"/>
            <p:extLst/>
          </p:nvPr>
        </p:nvGraphicFramePr>
        <p:xfrm>
          <a:off x="3580573" y="4920050"/>
          <a:ext cx="4895847" cy="278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</a:tblGrid>
              <a:tr h="27813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2951094" y="2076450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4</a:t>
            </a:r>
            <a:endParaRPr lang="en-US" sz="1350" dirty="0"/>
          </a:p>
        </p:txBody>
      </p:sp>
      <p:sp>
        <p:nvSpPr>
          <p:cNvPr id="9" name="Oval 8"/>
          <p:cNvSpPr/>
          <p:nvPr/>
        </p:nvSpPr>
        <p:spPr>
          <a:xfrm>
            <a:off x="1702905" y="2787849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5</a:t>
            </a:r>
            <a:endParaRPr lang="en-US" sz="1350" dirty="0"/>
          </a:p>
        </p:txBody>
      </p:sp>
      <p:sp>
        <p:nvSpPr>
          <p:cNvPr id="10" name="Oval 9"/>
          <p:cNvSpPr/>
          <p:nvPr/>
        </p:nvSpPr>
        <p:spPr>
          <a:xfrm>
            <a:off x="952086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24</a:t>
            </a:r>
            <a:endParaRPr lang="en-US" sz="1350" dirty="0"/>
          </a:p>
        </p:txBody>
      </p:sp>
      <p:sp>
        <p:nvSpPr>
          <p:cNvPr id="11" name="Oval 10"/>
          <p:cNvSpPr/>
          <p:nvPr/>
        </p:nvSpPr>
        <p:spPr>
          <a:xfrm>
            <a:off x="4110660" y="2784872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4</a:t>
            </a:r>
          </a:p>
        </p:txBody>
      </p:sp>
      <p:sp>
        <p:nvSpPr>
          <p:cNvPr id="12" name="Oval 11"/>
          <p:cNvSpPr/>
          <p:nvPr/>
        </p:nvSpPr>
        <p:spPr>
          <a:xfrm>
            <a:off x="2083077" y="4704632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23994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6</a:t>
            </a:r>
          </a:p>
        </p:txBody>
      </p:sp>
      <p:sp>
        <p:nvSpPr>
          <p:cNvPr id="14" name="Oval 13"/>
          <p:cNvSpPr/>
          <p:nvPr/>
        </p:nvSpPr>
        <p:spPr>
          <a:xfrm>
            <a:off x="35805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8</a:t>
            </a:r>
          </a:p>
        </p:txBody>
      </p:sp>
      <p:sp>
        <p:nvSpPr>
          <p:cNvPr id="15" name="Oval 14"/>
          <p:cNvSpPr/>
          <p:nvPr/>
        </p:nvSpPr>
        <p:spPr>
          <a:xfrm>
            <a:off x="47616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7</a:t>
            </a:r>
            <a:endParaRPr lang="en-US" sz="1350" dirty="0"/>
          </a:p>
        </p:txBody>
      </p:sp>
      <p:cxnSp>
        <p:nvCxnSpPr>
          <p:cNvPr id="17" name="Straight Arrow Connector 16"/>
          <p:cNvCxnSpPr>
            <a:stCxn id="7" idx="3"/>
            <a:endCxn id="9" idx="7"/>
          </p:cNvCxnSpPr>
          <p:nvPr/>
        </p:nvCxnSpPr>
        <p:spPr>
          <a:xfrm flipH="1">
            <a:off x="2240198" y="2564256"/>
            <a:ext cx="803081" cy="307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3"/>
          </p:cNvCxnSpPr>
          <p:nvPr/>
        </p:nvCxnSpPr>
        <p:spPr>
          <a:xfrm flipH="1">
            <a:off x="1400175" y="3275655"/>
            <a:ext cx="394915" cy="344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5"/>
            <a:endCxn id="13" idx="1"/>
          </p:cNvCxnSpPr>
          <p:nvPr/>
        </p:nvCxnSpPr>
        <p:spPr>
          <a:xfrm>
            <a:off x="2240198" y="3275655"/>
            <a:ext cx="251459" cy="265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5"/>
            <a:endCxn id="11" idx="1"/>
          </p:cNvCxnSpPr>
          <p:nvPr/>
        </p:nvCxnSpPr>
        <p:spPr>
          <a:xfrm>
            <a:off x="3488387" y="2564257"/>
            <a:ext cx="714458" cy="304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1" idx="3"/>
            <a:endCxn id="14" idx="0"/>
          </p:cNvCxnSpPr>
          <p:nvPr/>
        </p:nvCxnSpPr>
        <p:spPr>
          <a:xfrm flipH="1">
            <a:off x="3895311" y="3272679"/>
            <a:ext cx="307534" cy="184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5"/>
            <a:endCxn id="15" idx="0"/>
          </p:cNvCxnSpPr>
          <p:nvPr/>
        </p:nvCxnSpPr>
        <p:spPr>
          <a:xfrm>
            <a:off x="4647954" y="3272679"/>
            <a:ext cx="428458" cy="184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57275" y="4781550"/>
            <a:ext cx="143438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To insert: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807519" y="2507874"/>
            <a:ext cx="22887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Is this a valid heap?</a:t>
            </a:r>
          </a:p>
          <a:p>
            <a:endParaRPr lang="en-US" sz="1350" dirty="0"/>
          </a:p>
          <a:p>
            <a:r>
              <a:rPr lang="en-US" sz="1350" dirty="0"/>
              <a:t>Is it a valid binary search tree?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606503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Heap Example: Insert</a:t>
            </a:r>
            <a:endParaRPr lang="en-US" b="1" dirty="0"/>
          </a:p>
        </p:txBody>
      </p:sp>
      <p:graphicFrame>
        <p:nvGraphicFramePr>
          <p:cNvPr id="33" name="Content Placeholder 32"/>
          <p:cNvGraphicFramePr>
            <a:graphicFrameLocks noGrp="1"/>
          </p:cNvGraphicFramePr>
          <p:nvPr>
            <p:ph idx="1"/>
            <p:extLst/>
          </p:nvPr>
        </p:nvGraphicFramePr>
        <p:xfrm>
          <a:off x="3580573" y="4920050"/>
          <a:ext cx="4895847" cy="278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</a:tblGrid>
              <a:tr h="27813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2951094" y="2076450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4</a:t>
            </a:r>
            <a:endParaRPr lang="en-US" sz="1350" dirty="0"/>
          </a:p>
        </p:txBody>
      </p:sp>
      <p:sp>
        <p:nvSpPr>
          <p:cNvPr id="9" name="Oval 8"/>
          <p:cNvSpPr/>
          <p:nvPr/>
        </p:nvSpPr>
        <p:spPr>
          <a:xfrm>
            <a:off x="1702905" y="2787849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5</a:t>
            </a:r>
          </a:p>
        </p:txBody>
      </p:sp>
      <p:sp>
        <p:nvSpPr>
          <p:cNvPr id="10" name="Oval 9"/>
          <p:cNvSpPr/>
          <p:nvPr/>
        </p:nvSpPr>
        <p:spPr>
          <a:xfrm>
            <a:off x="952086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24</a:t>
            </a:r>
            <a:endParaRPr lang="en-US" sz="1350" dirty="0"/>
          </a:p>
        </p:txBody>
      </p:sp>
      <p:sp>
        <p:nvSpPr>
          <p:cNvPr id="11" name="Oval 10"/>
          <p:cNvSpPr/>
          <p:nvPr/>
        </p:nvSpPr>
        <p:spPr>
          <a:xfrm>
            <a:off x="4110660" y="2784872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4</a:t>
            </a:r>
          </a:p>
        </p:txBody>
      </p:sp>
      <p:sp>
        <p:nvSpPr>
          <p:cNvPr id="12" name="Oval 11"/>
          <p:cNvSpPr/>
          <p:nvPr/>
        </p:nvSpPr>
        <p:spPr>
          <a:xfrm>
            <a:off x="235227" y="4190282"/>
            <a:ext cx="629478" cy="5715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2</a:t>
            </a:r>
            <a:endParaRPr lang="en-US" sz="1350" dirty="0"/>
          </a:p>
        </p:txBody>
      </p:sp>
      <p:sp>
        <p:nvSpPr>
          <p:cNvPr id="13" name="Oval 12"/>
          <p:cNvSpPr/>
          <p:nvPr/>
        </p:nvSpPr>
        <p:spPr>
          <a:xfrm>
            <a:off x="23994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6</a:t>
            </a:r>
          </a:p>
        </p:txBody>
      </p:sp>
      <p:sp>
        <p:nvSpPr>
          <p:cNvPr id="14" name="Oval 13"/>
          <p:cNvSpPr/>
          <p:nvPr/>
        </p:nvSpPr>
        <p:spPr>
          <a:xfrm>
            <a:off x="35805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8</a:t>
            </a:r>
          </a:p>
        </p:txBody>
      </p:sp>
      <p:sp>
        <p:nvSpPr>
          <p:cNvPr id="15" name="Oval 14"/>
          <p:cNvSpPr/>
          <p:nvPr/>
        </p:nvSpPr>
        <p:spPr>
          <a:xfrm>
            <a:off x="47616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7</a:t>
            </a:r>
            <a:endParaRPr lang="en-US" sz="1350" dirty="0"/>
          </a:p>
        </p:txBody>
      </p:sp>
      <p:cxnSp>
        <p:nvCxnSpPr>
          <p:cNvPr id="17" name="Straight Arrow Connector 16"/>
          <p:cNvCxnSpPr>
            <a:stCxn id="7" idx="3"/>
            <a:endCxn id="9" idx="7"/>
          </p:cNvCxnSpPr>
          <p:nvPr/>
        </p:nvCxnSpPr>
        <p:spPr>
          <a:xfrm flipH="1">
            <a:off x="2240198" y="2564256"/>
            <a:ext cx="803081" cy="307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3"/>
          </p:cNvCxnSpPr>
          <p:nvPr/>
        </p:nvCxnSpPr>
        <p:spPr>
          <a:xfrm flipH="1">
            <a:off x="1400175" y="3275655"/>
            <a:ext cx="394915" cy="344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5"/>
            <a:endCxn id="13" idx="1"/>
          </p:cNvCxnSpPr>
          <p:nvPr/>
        </p:nvCxnSpPr>
        <p:spPr>
          <a:xfrm>
            <a:off x="2240198" y="3275655"/>
            <a:ext cx="251459" cy="265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5"/>
            <a:endCxn id="11" idx="1"/>
          </p:cNvCxnSpPr>
          <p:nvPr/>
        </p:nvCxnSpPr>
        <p:spPr>
          <a:xfrm>
            <a:off x="3488387" y="2564257"/>
            <a:ext cx="714458" cy="304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1" idx="3"/>
            <a:endCxn id="14" idx="0"/>
          </p:cNvCxnSpPr>
          <p:nvPr/>
        </p:nvCxnSpPr>
        <p:spPr>
          <a:xfrm flipH="1">
            <a:off x="3895311" y="3272679"/>
            <a:ext cx="307534" cy="184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5"/>
            <a:endCxn id="15" idx="0"/>
          </p:cNvCxnSpPr>
          <p:nvPr/>
        </p:nvCxnSpPr>
        <p:spPr>
          <a:xfrm>
            <a:off x="4647954" y="3272679"/>
            <a:ext cx="428458" cy="184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10" idx="3"/>
            <a:endCxn id="12" idx="7"/>
          </p:cNvCxnSpPr>
          <p:nvPr/>
        </p:nvCxnSpPr>
        <p:spPr>
          <a:xfrm flipH="1">
            <a:off x="772520" y="3945382"/>
            <a:ext cx="271751" cy="328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695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Heap Example: Insert</a:t>
            </a:r>
            <a:endParaRPr lang="en-US" b="1" dirty="0"/>
          </a:p>
        </p:txBody>
      </p:sp>
      <p:graphicFrame>
        <p:nvGraphicFramePr>
          <p:cNvPr id="33" name="Content Placeholder 32"/>
          <p:cNvGraphicFramePr>
            <a:graphicFrameLocks noGrp="1"/>
          </p:cNvGraphicFramePr>
          <p:nvPr>
            <p:ph idx="1"/>
            <p:extLst/>
          </p:nvPr>
        </p:nvGraphicFramePr>
        <p:xfrm>
          <a:off x="3580573" y="4920050"/>
          <a:ext cx="4895849" cy="278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</a:tblGrid>
              <a:tr h="27813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2951094" y="2076450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4</a:t>
            </a:r>
          </a:p>
        </p:txBody>
      </p:sp>
      <p:sp>
        <p:nvSpPr>
          <p:cNvPr id="9" name="Oval 8"/>
          <p:cNvSpPr/>
          <p:nvPr/>
        </p:nvSpPr>
        <p:spPr>
          <a:xfrm>
            <a:off x="1702905" y="2787849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5</a:t>
            </a:r>
          </a:p>
        </p:txBody>
      </p:sp>
      <p:sp>
        <p:nvSpPr>
          <p:cNvPr id="10" name="Oval 9"/>
          <p:cNvSpPr/>
          <p:nvPr/>
        </p:nvSpPr>
        <p:spPr>
          <a:xfrm>
            <a:off x="952086" y="3457575"/>
            <a:ext cx="629478" cy="5715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2</a:t>
            </a:r>
          </a:p>
        </p:txBody>
      </p:sp>
      <p:sp>
        <p:nvSpPr>
          <p:cNvPr id="11" name="Oval 10"/>
          <p:cNvSpPr/>
          <p:nvPr/>
        </p:nvSpPr>
        <p:spPr>
          <a:xfrm>
            <a:off x="4110660" y="2784872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4</a:t>
            </a:r>
          </a:p>
        </p:txBody>
      </p:sp>
      <p:sp>
        <p:nvSpPr>
          <p:cNvPr id="12" name="Oval 11"/>
          <p:cNvSpPr/>
          <p:nvPr/>
        </p:nvSpPr>
        <p:spPr>
          <a:xfrm>
            <a:off x="235227" y="4190282"/>
            <a:ext cx="629478" cy="5715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24</a:t>
            </a:r>
            <a:endParaRPr lang="en-US" sz="1350" dirty="0"/>
          </a:p>
        </p:txBody>
      </p:sp>
      <p:sp>
        <p:nvSpPr>
          <p:cNvPr id="13" name="Oval 12"/>
          <p:cNvSpPr/>
          <p:nvPr/>
        </p:nvSpPr>
        <p:spPr>
          <a:xfrm>
            <a:off x="23994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6</a:t>
            </a:r>
          </a:p>
        </p:txBody>
      </p:sp>
      <p:sp>
        <p:nvSpPr>
          <p:cNvPr id="14" name="Oval 13"/>
          <p:cNvSpPr/>
          <p:nvPr/>
        </p:nvSpPr>
        <p:spPr>
          <a:xfrm>
            <a:off x="35805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8</a:t>
            </a:r>
            <a:endParaRPr lang="en-US" sz="1350" dirty="0"/>
          </a:p>
        </p:txBody>
      </p:sp>
      <p:sp>
        <p:nvSpPr>
          <p:cNvPr id="15" name="Oval 14"/>
          <p:cNvSpPr/>
          <p:nvPr/>
        </p:nvSpPr>
        <p:spPr>
          <a:xfrm>
            <a:off x="47616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7</a:t>
            </a:r>
            <a:endParaRPr lang="en-US" sz="1350" dirty="0"/>
          </a:p>
        </p:txBody>
      </p:sp>
      <p:cxnSp>
        <p:nvCxnSpPr>
          <p:cNvPr id="17" name="Straight Arrow Connector 16"/>
          <p:cNvCxnSpPr>
            <a:stCxn id="7" idx="3"/>
            <a:endCxn id="9" idx="7"/>
          </p:cNvCxnSpPr>
          <p:nvPr/>
        </p:nvCxnSpPr>
        <p:spPr>
          <a:xfrm flipH="1">
            <a:off x="2240198" y="2564256"/>
            <a:ext cx="803081" cy="307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3"/>
          </p:cNvCxnSpPr>
          <p:nvPr/>
        </p:nvCxnSpPr>
        <p:spPr>
          <a:xfrm flipH="1">
            <a:off x="1400175" y="3275655"/>
            <a:ext cx="394915" cy="344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5"/>
            <a:endCxn id="13" idx="1"/>
          </p:cNvCxnSpPr>
          <p:nvPr/>
        </p:nvCxnSpPr>
        <p:spPr>
          <a:xfrm>
            <a:off x="2240198" y="3275655"/>
            <a:ext cx="251459" cy="265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5"/>
            <a:endCxn id="11" idx="1"/>
          </p:cNvCxnSpPr>
          <p:nvPr/>
        </p:nvCxnSpPr>
        <p:spPr>
          <a:xfrm>
            <a:off x="3488387" y="2564257"/>
            <a:ext cx="714458" cy="304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1" idx="3"/>
            <a:endCxn id="14" idx="0"/>
          </p:cNvCxnSpPr>
          <p:nvPr/>
        </p:nvCxnSpPr>
        <p:spPr>
          <a:xfrm flipH="1">
            <a:off x="3895311" y="3272679"/>
            <a:ext cx="307534" cy="184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5"/>
            <a:endCxn id="15" idx="0"/>
          </p:cNvCxnSpPr>
          <p:nvPr/>
        </p:nvCxnSpPr>
        <p:spPr>
          <a:xfrm>
            <a:off x="4647954" y="3272679"/>
            <a:ext cx="428458" cy="184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10" idx="3"/>
            <a:endCxn id="12" idx="7"/>
          </p:cNvCxnSpPr>
          <p:nvPr/>
        </p:nvCxnSpPr>
        <p:spPr>
          <a:xfrm flipH="1">
            <a:off x="772520" y="3945382"/>
            <a:ext cx="271751" cy="328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83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Heap Example: Insert</a:t>
            </a:r>
            <a:endParaRPr lang="en-US" b="1" dirty="0"/>
          </a:p>
        </p:txBody>
      </p:sp>
      <p:graphicFrame>
        <p:nvGraphicFramePr>
          <p:cNvPr id="33" name="Content Placeholder 32"/>
          <p:cNvGraphicFramePr>
            <a:graphicFrameLocks noGrp="1"/>
          </p:cNvGraphicFramePr>
          <p:nvPr>
            <p:ph idx="1"/>
            <p:extLst/>
          </p:nvPr>
        </p:nvGraphicFramePr>
        <p:xfrm>
          <a:off x="3580573" y="4920050"/>
          <a:ext cx="4895849" cy="278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</a:tblGrid>
              <a:tr h="27813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2951094" y="2076450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4</a:t>
            </a:r>
            <a:endParaRPr lang="en-US" sz="1350" dirty="0"/>
          </a:p>
        </p:txBody>
      </p:sp>
      <p:sp>
        <p:nvSpPr>
          <p:cNvPr id="9" name="Oval 8"/>
          <p:cNvSpPr/>
          <p:nvPr/>
        </p:nvSpPr>
        <p:spPr>
          <a:xfrm>
            <a:off x="1702905" y="2787849"/>
            <a:ext cx="629478" cy="5715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2</a:t>
            </a:r>
            <a:endParaRPr lang="en-US" sz="1350" dirty="0"/>
          </a:p>
        </p:txBody>
      </p:sp>
      <p:sp>
        <p:nvSpPr>
          <p:cNvPr id="10" name="Oval 9"/>
          <p:cNvSpPr/>
          <p:nvPr/>
        </p:nvSpPr>
        <p:spPr>
          <a:xfrm>
            <a:off x="250841" y="4253300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24</a:t>
            </a:r>
            <a:endParaRPr lang="en-US" sz="1350" dirty="0"/>
          </a:p>
        </p:txBody>
      </p:sp>
      <p:sp>
        <p:nvSpPr>
          <p:cNvPr id="11" name="Oval 10"/>
          <p:cNvSpPr/>
          <p:nvPr/>
        </p:nvSpPr>
        <p:spPr>
          <a:xfrm>
            <a:off x="4110660" y="2784872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4</a:t>
            </a:r>
          </a:p>
        </p:txBody>
      </p:sp>
      <p:sp>
        <p:nvSpPr>
          <p:cNvPr id="12" name="Oval 11"/>
          <p:cNvSpPr/>
          <p:nvPr/>
        </p:nvSpPr>
        <p:spPr>
          <a:xfrm>
            <a:off x="908894" y="3457575"/>
            <a:ext cx="629478" cy="5715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5</a:t>
            </a:r>
          </a:p>
        </p:txBody>
      </p:sp>
      <p:sp>
        <p:nvSpPr>
          <p:cNvPr id="13" name="Oval 12"/>
          <p:cNvSpPr/>
          <p:nvPr/>
        </p:nvSpPr>
        <p:spPr>
          <a:xfrm>
            <a:off x="23994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6</a:t>
            </a:r>
          </a:p>
        </p:txBody>
      </p:sp>
      <p:sp>
        <p:nvSpPr>
          <p:cNvPr id="14" name="Oval 13"/>
          <p:cNvSpPr/>
          <p:nvPr/>
        </p:nvSpPr>
        <p:spPr>
          <a:xfrm>
            <a:off x="35805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8</a:t>
            </a:r>
            <a:endParaRPr lang="en-US" sz="1350" dirty="0"/>
          </a:p>
        </p:txBody>
      </p:sp>
      <p:sp>
        <p:nvSpPr>
          <p:cNvPr id="15" name="Oval 14"/>
          <p:cNvSpPr/>
          <p:nvPr/>
        </p:nvSpPr>
        <p:spPr>
          <a:xfrm>
            <a:off x="47616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7</a:t>
            </a:r>
            <a:endParaRPr lang="en-US" sz="1350" dirty="0"/>
          </a:p>
        </p:txBody>
      </p:sp>
      <p:cxnSp>
        <p:nvCxnSpPr>
          <p:cNvPr id="17" name="Straight Arrow Connector 16"/>
          <p:cNvCxnSpPr>
            <a:stCxn id="7" idx="3"/>
            <a:endCxn id="9" idx="7"/>
          </p:cNvCxnSpPr>
          <p:nvPr/>
        </p:nvCxnSpPr>
        <p:spPr>
          <a:xfrm flipH="1">
            <a:off x="2240198" y="2564256"/>
            <a:ext cx="803081" cy="307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5"/>
            <a:endCxn id="13" idx="1"/>
          </p:cNvCxnSpPr>
          <p:nvPr/>
        </p:nvCxnSpPr>
        <p:spPr>
          <a:xfrm>
            <a:off x="2240198" y="3275655"/>
            <a:ext cx="251459" cy="265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5"/>
            <a:endCxn id="11" idx="1"/>
          </p:cNvCxnSpPr>
          <p:nvPr/>
        </p:nvCxnSpPr>
        <p:spPr>
          <a:xfrm>
            <a:off x="3488387" y="2564257"/>
            <a:ext cx="714458" cy="304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1" idx="3"/>
            <a:endCxn id="14" idx="0"/>
          </p:cNvCxnSpPr>
          <p:nvPr/>
        </p:nvCxnSpPr>
        <p:spPr>
          <a:xfrm flipH="1">
            <a:off x="3895311" y="3272679"/>
            <a:ext cx="307534" cy="184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5"/>
            <a:endCxn id="15" idx="0"/>
          </p:cNvCxnSpPr>
          <p:nvPr/>
        </p:nvCxnSpPr>
        <p:spPr>
          <a:xfrm>
            <a:off x="4647954" y="3272679"/>
            <a:ext cx="428458" cy="184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9" idx="3"/>
            <a:endCxn id="12" idx="7"/>
          </p:cNvCxnSpPr>
          <p:nvPr/>
        </p:nvCxnSpPr>
        <p:spPr>
          <a:xfrm flipH="1">
            <a:off x="1446187" y="3275655"/>
            <a:ext cx="348903" cy="265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3"/>
            <a:endCxn id="10" idx="0"/>
          </p:cNvCxnSpPr>
          <p:nvPr/>
        </p:nvCxnSpPr>
        <p:spPr>
          <a:xfrm flipH="1">
            <a:off x="565580" y="3945381"/>
            <a:ext cx="435499" cy="307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261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Heap Example: Insert</a:t>
            </a:r>
            <a:endParaRPr lang="en-US" b="1" dirty="0"/>
          </a:p>
        </p:txBody>
      </p:sp>
      <p:graphicFrame>
        <p:nvGraphicFramePr>
          <p:cNvPr id="33" name="Content Placeholder 32"/>
          <p:cNvGraphicFramePr>
            <a:graphicFrameLocks noGrp="1"/>
          </p:cNvGraphicFramePr>
          <p:nvPr>
            <p:ph idx="1"/>
            <p:extLst/>
          </p:nvPr>
        </p:nvGraphicFramePr>
        <p:xfrm>
          <a:off x="3580573" y="4920050"/>
          <a:ext cx="4895849" cy="278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</a:tblGrid>
              <a:tr h="27813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2951094" y="2076450"/>
            <a:ext cx="629478" cy="5715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2</a:t>
            </a:r>
            <a:endParaRPr lang="en-US" sz="1350" dirty="0"/>
          </a:p>
        </p:txBody>
      </p:sp>
      <p:sp>
        <p:nvSpPr>
          <p:cNvPr id="9" name="Oval 8"/>
          <p:cNvSpPr/>
          <p:nvPr/>
        </p:nvSpPr>
        <p:spPr>
          <a:xfrm>
            <a:off x="1702905" y="2787849"/>
            <a:ext cx="629478" cy="5715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4</a:t>
            </a:r>
          </a:p>
        </p:txBody>
      </p:sp>
      <p:sp>
        <p:nvSpPr>
          <p:cNvPr id="10" name="Oval 9"/>
          <p:cNvSpPr/>
          <p:nvPr/>
        </p:nvSpPr>
        <p:spPr>
          <a:xfrm>
            <a:off x="250841" y="4253300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24</a:t>
            </a:r>
            <a:endParaRPr lang="en-US" sz="1350" dirty="0"/>
          </a:p>
        </p:txBody>
      </p:sp>
      <p:sp>
        <p:nvSpPr>
          <p:cNvPr id="11" name="Oval 10"/>
          <p:cNvSpPr/>
          <p:nvPr/>
        </p:nvSpPr>
        <p:spPr>
          <a:xfrm>
            <a:off x="4110660" y="2784872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4</a:t>
            </a:r>
          </a:p>
        </p:txBody>
      </p:sp>
      <p:sp>
        <p:nvSpPr>
          <p:cNvPr id="12" name="Oval 11"/>
          <p:cNvSpPr/>
          <p:nvPr/>
        </p:nvSpPr>
        <p:spPr>
          <a:xfrm>
            <a:off x="908894" y="3457575"/>
            <a:ext cx="629478" cy="5715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5</a:t>
            </a:r>
          </a:p>
        </p:txBody>
      </p:sp>
      <p:sp>
        <p:nvSpPr>
          <p:cNvPr id="13" name="Oval 12"/>
          <p:cNvSpPr/>
          <p:nvPr/>
        </p:nvSpPr>
        <p:spPr>
          <a:xfrm>
            <a:off x="23994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6</a:t>
            </a:r>
          </a:p>
        </p:txBody>
      </p:sp>
      <p:sp>
        <p:nvSpPr>
          <p:cNvPr id="14" name="Oval 13"/>
          <p:cNvSpPr/>
          <p:nvPr/>
        </p:nvSpPr>
        <p:spPr>
          <a:xfrm>
            <a:off x="35805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8</a:t>
            </a:r>
            <a:endParaRPr lang="en-US" sz="1350" dirty="0"/>
          </a:p>
        </p:txBody>
      </p:sp>
      <p:sp>
        <p:nvSpPr>
          <p:cNvPr id="15" name="Oval 14"/>
          <p:cNvSpPr/>
          <p:nvPr/>
        </p:nvSpPr>
        <p:spPr>
          <a:xfrm>
            <a:off x="47616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7</a:t>
            </a:r>
            <a:endParaRPr lang="en-US" sz="1350" dirty="0"/>
          </a:p>
        </p:txBody>
      </p:sp>
      <p:cxnSp>
        <p:nvCxnSpPr>
          <p:cNvPr id="17" name="Straight Arrow Connector 16"/>
          <p:cNvCxnSpPr>
            <a:stCxn id="7" idx="3"/>
            <a:endCxn id="9" idx="7"/>
          </p:cNvCxnSpPr>
          <p:nvPr/>
        </p:nvCxnSpPr>
        <p:spPr>
          <a:xfrm flipH="1">
            <a:off x="2240198" y="2564256"/>
            <a:ext cx="803081" cy="307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5"/>
            <a:endCxn id="13" idx="1"/>
          </p:cNvCxnSpPr>
          <p:nvPr/>
        </p:nvCxnSpPr>
        <p:spPr>
          <a:xfrm>
            <a:off x="2240198" y="3275655"/>
            <a:ext cx="251459" cy="265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5"/>
            <a:endCxn id="11" idx="1"/>
          </p:cNvCxnSpPr>
          <p:nvPr/>
        </p:nvCxnSpPr>
        <p:spPr>
          <a:xfrm>
            <a:off x="3488387" y="2564257"/>
            <a:ext cx="714458" cy="304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1" idx="3"/>
            <a:endCxn id="14" idx="0"/>
          </p:cNvCxnSpPr>
          <p:nvPr/>
        </p:nvCxnSpPr>
        <p:spPr>
          <a:xfrm flipH="1">
            <a:off x="3895311" y="3272679"/>
            <a:ext cx="307534" cy="184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5"/>
            <a:endCxn id="15" idx="0"/>
          </p:cNvCxnSpPr>
          <p:nvPr/>
        </p:nvCxnSpPr>
        <p:spPr>
          <a:xfrm>
            <a:off x="4647954" y="3272679"/>
            <a:ext cx="428458" cy="184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9" idx="3"/>
            <a:endCxn id="12" idx="7"/>
          </p:cNvCxnSpPr>
          <p:nvPr/>
        </p:nvCxnSpPr>
        <p:spPr>
          <a:xfrm flipH="1">
            <a:off x="1446187" y="3275655"/>
            <a:ext cx="348903" cy="265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3"/>
            <a:endCxn id="10" idx="0"/>
          </p:cNvCxnSpPr>
          <p:nvPr/>
        </p:nvCxnSpPr>
        <p:spPr>
          <a:xfrm flipH="1">
            <a:off x="565580" y="3945381"/>
            <a:ext cx="435499" cy="307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84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Heap Example: Delete</a:t>
            </a:r>
            <a:endParaRPr lang="en-US" b="1" dirty="0"/>
          </a:p>
        </p:txBody>
      </p:sp>
      <p:graphicFrame>
        <p:nvGraphicFramePr>
          <p:cNvPr id="33" name="Content Placeholder 32"/>
          <p:cNvGraphicFramePr>
            <a:graphicFrameLocks noGrp="1"/>
          </p:cNvGraphicFramePr>
          <p:nvPr>
            <p:ph idx="1"/>
            <p:extLst/>
          </p:nvPr>
        </p:nvGraphicFramePr>
        <p:xfrm>
          <a:off x="3580573" y="4920050"/>
          <a:ext cx="4895849" cy="278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</a:tblGrid>
              <a:tr h="27813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2951094" y="2076450"/>
            <a:ext cx="629478" cy="5715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2</a:t>
            </a:r>
            <a:endParaRPr lang="en-US" sz="1350" dirty="0"/>
          </a:p>
        </p:txBody>
      </p:sp>
      <p:sp>
        <p:nvSpPr>
          <p:cNvPr id="9" name="Oval 8"/>
          <p:cNvSpPr/>
          <p:nvPr/>
        </p:nvSpPr>
        <p:spPr>
          <a:xfrm>
            <a:off x="1702905" y="2787849"/>
            <a:ext cx="629478" cy="5715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4</a:t>
            </a:r>
          </a:p>
        </p:txBody>
      </p:sp>
      <p:sp>
        <p:nvSpPr>
          <p:cNvPr id="10" name="Oval 9"/>
          <p:cNvSpPr/>
          <p:nvPr/>
        </p:nvSpPr>
        <p:spPr>
          <a:xfrm>
            <a:off x="250841" y="4253300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24</a:t>
            </a:r>
            <a:endParaRPr lang="en-US" sz="1350" dirty="0"/>
          </a:p>
        </p:txBody>
      </p:sp>
      <p:sp>
        <p:nvSpPr>
          <p:cNvPr id="11" name="Oval 10"/>
          <p:cNvSpPr/>
          <p:nvPr/>
        </p:nvSpPr>
        <p:spPr>
          <a:xfrm>
            <a:off x="4110660" y="2784872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4</a:t>
            </a:r>
          </a:p>
        </p:txBody>
      </p:sp>
      <p:sp>
        <p:nvSpPr>
          <p:cNvPr id="12" name="Oval 11"/>
          <p:cNvSpPr/>
          <p:nvPr/>
        </p:nvSpPr>
        <p:spPr>
          <a:xfrm>
            <a:off x="908894" y="3457575"/>
            <a:ext cx="629478" cy="5715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5</a:t>
            </a:r>
          </a:p>
        </p:txBody>
      </p:sp>
      <p:sp>
        <p:nvSpPr>
          <p:cNvPr id="13" name="Oval 12"/>
          <p:cNvSpPr/>
          <p:nvPr/>
        </p:nvSpPr>
        <p:spPr>
          <a:xfrm>
            <a:off x="23994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6</a:t>
            </a:r>
          </a:p>
        </p:txBody>
      </p:sp>
      <p:sp>
        <p:nvSpPr>
          <p:cNvPr id="14" name="Oval 13"/>
          <p:cNvSpPr/>
          <p:nvPr/>
        </p:nvSpPr>
        <p:spPr>
          <a:xfrm>
            <a:off x="35805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8</a:t>
            </a:r>
            <a:endParaRPr lang="en-US" sz="1350" dirty="0"/>
          </a:p>
        </p:txBody>
      </p:sp>
      <p:sp>
        <p:nvSpPr>
          <p:cNvPr id="15" name="Oval 14"/>
          <p:cNvSpPr/>
          <p:nvPr/>
        </p:nvSpPr>
        <p:spPr>
          <a:xfrm>
            <a:off x="47616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7</a:t>
            </a:r>
            <a:endParaRPr lang="en-US" sz="1350" dirty="0"/>
          </a:p>
        </p:txBody>
      </p:sp>
      <p:cxnSp>
        <p:nvCxnSpPr>
          <p:cNvPr id="17" name="Straight Arrow Connector 16"/>
          <p:cNvCxnSpPr>
            <a:stCxn id="7" idx="3"/>
            <a:endCxn id="9" idx="7"/>
          </p:cNvCxnSpPr>
          <p:nvPr/>
        </p:nvCxnSpPr>
        <p:spPr>
          <a:xfrm flipH="1">
            <a:off x="2240198" y="2564256"/>
            <a:ext cx="803081" cy="307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5"/>
            <a:endCxn id="13" idx="1"/>
          </p:cNvCxnSpPr>
          <p:nvPr/>
        </p:nvCxnSpPr>
        <p:spPr>
          <a:xfrm>
            <a:off x="2240198" y="3275655"/>
            <a:ext cx="251459" cy="265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5"/>
            <a:endCxn id="11" idx="1"/>
          </p:cNvCxnSpPr>
          <p:nvPr/>
        </p:nvCxnSpPr>
        <p:spPr>
          <a:xfrm>
            <a:off x="3488387" y="2564257"/>
            <a:ext cx="714458" cy="304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1" idx="3"/>
            <a:endCxn id="14" idx="0"/>
          </p:cNvCxnSpPr>
          <p:nvPr/>
        </p:nvCxnSpPr>
        <p:spPr>
          <a:xfrm flipH="1">
            <a:off x="3895311" y="3272679"/>
            <a:ext cx="307534" cy="184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5"/>
            <a:endCxn id="15" idx="0"/>
          </p:cNvCxnSpPr>
          <p:nvPr/>
        </p:nvCxnSpPr>
        <p:spPr>
          <a:xfrm>
            <a:off x="4647954" y="3272679"/>
            <a:ext cx="428458" cy="184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9" idx="3"/>
            <a:endCxn id="12" idx="7"/>
          </p:cNvCxnSpPr>
          <p:nvPr/>
        </p:nvCxnSpPr>
        <p:spPr>
          <a:xfrm flipH="1">
            <a:off x="1446187" y="3275655"/>
            <a:ext cx="348903" cy="265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3"/>
            <a:endCxn id="10" idx="0"/>
          </p:cNvCxnSpPr>
          <p:nvPr/>
        </p:nvCxnSpPr>
        <p:spPr>
          <a:xfrm flipH="1">
            <a:off x="565580" y="3945381"/>
            <a:ext cx="435499" cy="307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943600" y="2409825"/>
            <a:ext cx="185737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What is deleted?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702122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Heap Example: Delete</a:t>
            </a:r>
            <a:endParaRPr lang="en-US" b="1" dirty="0"/>
          </a:p>
        </p:txBody>
      </p:sp>
      <p:graphicFrame>
        <p:nvGraphicFramePr>
          <p:cNvPr id="33" name="Content Placeholder 32"/>
          <p:cNvGraphicFramePr>
            <a:graphicFrameLocks noGrp="1"/>
          </p:cNvGraphicFramePr>
          <p:nvPr>
            <p:ph idx="1"/>
            <p:extLst/>
          </p:nvPr>
        </p:nvGraphicFramePr>
        <p:xfrm>
          <a:off x="3580573" y="4920050"/>
          <a:ext cx="4895849" cy="278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</a:tblGrid>
              <a:tr h="27813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? 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2951094" y="2076450"/>
            <a:ext cx="629478" cy="5715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2</a:t>
            </a:r>
            <a:endParaRPr lang="en-US" sz="1350" dirty="0"/>
          </a:p>
        </p:txBody>
      </p:sp>
      <p:sp>
        <p:nvSpPr>
          <p:cNvPr id="9" name="Oval 8"/>
          <p:cNvSpPr/>
          <p:nvPr/>
        </p:nvSpPr>
        <p:spPr>
          <a:xfrm>
            <a:off x="1702905" y="2787849"/>
            <a:ext cx="629478" cy="5715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4</a:t>
            </a:r>
          </a:p>
        </p:txBody>
      </p:sp>
      <p:sp>
        <p:nvSpPr>
          <p:cNvPr id="10" name="Oval 9"/>
          <p:cNvSpPr/>
          <p:nvPr/>
        </p:nvSpPr>
        <p:spPr>
          <a:xfrm>
            <a:off x="4890757" y="1981796"/>
            <a:ext cx="629478" cy="5715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24</a:t>
            </a:r>
            <a:endParaRPr lang="en-US" sz="1350" dirty="0"/>
          </a:p>
        </p:txBody>
      </p:sp>
      <p:sp>
        <p:nvSpPr>
          <p:cNvPr id="11" name="Oval 10"/>
          <p:cNvSpPr/>
          <p:nvPr/>
        </p:nvSpPr>
        <p:spPr>
          <a:xfrm>
            <a:off x="4110660" y="2784872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4</a:t>
            </a:r>
          </a:p>
        </p:txBody>
      </p:sp>
      <p:sp>
        <p:nvSpPr>
          <p:cNvPr id="12" name="Oval 11"/>
          <p:cNvSpPr/>
          <p:nvPr/>
        </p:nvSpPr>
        <p:spPr>
          <a:xfrm>
            <a:off x="908894" y="3457575"/>
            <a:ext cx="629478" cy="5715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5</a:t>
            </a:r>
          </a:p>
        </p:txBody>
      </p:sp>
      <p:sp>
        <p:nvSpPr>
          <p:cNvPr id="13" name="Oval 12"/>
          <p:cNvSpPr/>
          <p:nvPr/>
        </p:nvSpPr>
        <p:spPr>
          <a:xfrm>
            <a:off x="23994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6</a:t>
            </a:r>
          </a:p>
        </p:txBody>
      </p:sp>
      <p:sp>
        <p:nvSpPr>
          <p:cNvPr id="14" name="Oval 13"/>
          <p:cNvSpPr/>
          <p:nvPr/>
        </p:nvSpPr>
        <p:spPr>
          <a:xfrm>
            <a:off x="35805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8</a:t>
            </a:r>
            <a:endParaRPr lang="en-US" sz="1350" dirty="0"/>
          </a:p>
        </p:txBody>
      </p:sp>
      <p:sp>
        <p:nvSpPr>
          <p:cNvPr id="15" name="Oval 14"/>
          <p:cNvSpPr/>
          <p:nvPr/>
        </p:nvSpPr>
        <p:spPr>
          <a:xfrm>
            <a:off x="47616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7</a:t>
            </a:r>
            <a:endParaRPr lang="en-US" sz="1350" dirty="0"/>
          </a:p>
        </p:txBody>
      </p:sp>
      <p:cxnSp>
        <p:nvCxnSpPr>
          <p:cNvPr id="17" name="Straight Arrow Connector 16"/>
          <p:cNvCxnSpPr>
            <a:stCxn id="7" idx="3"/>
            <a:endCxn id="9" idx="7"/>
          </p:cNvCxnSpPr>
          <p:nvPr/>
        </p:nvCxnSpPr>
        <p:spPr>
          <a:xfrm flipH="1">
            <a:off x="2240198" y="2564256"/>
            <a:ext cx="803081" cy="307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5"/>
            <a:endCxn id="13" idx="1"/>
          </p:cNvCxnSpPr>
          <p:nvPr/>
        </p:nvCxnSpPr>
        <p:spPr>
          <a:xfrm>
            <a:off x="2240198" y="3275655"/>
            <a:ext cx="251459" cy="265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5"/>
            <a:endCxn id="11" idx="1"/>
          </p:cNvCxnSpPr>
          <p:nvPr/>
        </p:nvCxnSpPr>
        <p:spPr>
          <a:xfrm>
            <a:off x="3488387" y="2564257"/>
            <a:ext cx="714458" cy="304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1" idx="3"/>
            <a:endCxn id="14" idx="0"/>
          </p:cNvCxnSpPr>
          <p:nvPr/>
        </p:nvCxnSpPr>
        <p:spPr>
          <a:xfrm flipH="1">
            <a:off x="3895311" y="3272679"/>
            <a:ext cx="307534" cy="184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5"/>
            <a:endCxn id="15" idx="0"/>
          </p:cNvCxnSpPr>
          <p:nvPr/>
        </p:nvCxnSpPr>
        <p:spPr>
          <a:xfrm>
            <a:off x="4647954" y="3272679"/>
            <a:ext cx="428458" cy="184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9" idx="3"/>
            <a:endCxn id="12" idx="7"/>
          </p:cNvCxnSpPr>
          <p:nvPr/>
        </p:nvCxnSpPr>
        <p:spPr>
          <a:xfrm flipH="1">
            <a:off x="1446187" y="3275655"/>
            <a:ext cx="348903" cy="265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943600" y="2409825"/>
            <a:ext cx="185737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What is deleted?</a:t>
            </a:r>
            <a:endParaRPr lang="en-US" sz="1350" dirty="0"/>
          </a:p>
        </p:txBody>
      </p:sp>
      <p:sp>
        <p:nvSpPr>
          <p:cNvPr id="20" name="Oval 19"/>
          <p:cNvSpPr/>
          <p:nvPr/>
        </p:nvSpPr>
        <p:spPr>
          <a:xfrm>
            <a:off x="7570719" y="2730491"/>
            <a:ext cx="629478" cy="5715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2</a:t>
            </a:r>
            <a:endParaRPr lang="en-US" sz="1350" dirty="0"/>
          </a:p>
        </p:txBody>
      </p:sp>
      <p:cxnSp>
        <p:nvCxnSpPr>
          <p:cNvPr id="5" name="Straight Arrow Connector 4"/>
          <p:cNvCxnSpPr>
            <a:stCxn id="10" idx="2"/>
            <a:endCxn id="7" idx="6"/>
          </p:cNvCxnSpPr>
          <p:nvPr/>
        </p:nvCxnSpPr>
        <p:spPr>
          <a:xfrm flipH="1">
            <a:off x="3580572" y="2267545"/>
            <a:ext cx="1310185" cy="946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02845" y="2038450"/>
            <a:ext cx="4439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FF0000"/>
                </a:solidFill>
              </a:rPr>
              <a:t>?</a:t>
            </a:r>
            <a:endParaRPr lang="en-US" sz="13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867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Heap Example: Delete</a:t>
            </a:r>
            <a:endParaRPr lang="en-US" b="1" dirty="0"/>
          </a:p>
        </p:txBody>
      </p:sp>
      <p:graphicFrame>
        <p:nvGraphicFramePr>
          <p:cNvPr id="33" name="Content Placeholder 32"/>
          <p:cNvGraphicFramePr>
            <a:graphicFrameLocks noGrp="1"/>
          </p:cNvGraphicFramePr>
          <p:nvPr>
            <p:ph idx="1"/>
            <p:extLst/>
          </p:nvPr>
        </p:nvGraphicFramePr>
        <p:xfrm>
          <a:off x="3580573" y="4920050"/>
          <a:ext cx="4895849" cy="278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</a:tblGrid>
              <a:tr h="27813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? 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2951094" y="2076450"/>
            <a:ext cx="629478" cy="5715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4</a:t>
            </a:r>
          </a:p>
        </p:txBody>
      </p:sp>
      <p:sp>
        <p:nvSpPr>
          <p:cNvPr id="9" name="Oval 8"/>
          <p:cNvSpPr/>
          <p:nvPr/>
        </p:nvSpPr>
        <p:spPr>
          <a:xfrm>
            <a:off x="1702905" y="2787849"/>
            <a:ext cx="629478" cy="5715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4</a:t>
            </a:r>
          </a:p>
        </p:txBody>
      </p:sp>
      <p:sp>
        <p:nvSpPr>
          <p:cNvPr id="11" name="Oval 10"/>
          <p:cNvSpPr/>
          <p:nvPr/>
        </p:nvSpPr>
        <p:spPr>
          <a:xfrm>
            <a:off x="4110660" y="2784872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4</a:t>
            </a:r>
          </a:p>
        </p:txBody>
      </p:sp>
      <p:sp>
        <p:nvSpPr>
          <p:cNvPr id="12" name="Oval 11"/>
          <p:cNvSpPr/>
          <p:nvPr/>
        </p:nvSpPr>
        <p:spPr>
          <a:xfrm>
            <a:off x="908894" y="3457575"/>
            <a:ext cx="629478" cy="5715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5</a:t>
            </a:r>
          </a:p>
        </p:txBody>
      </p:sp>
      <p:sp>
        <p:nvSpPr>
          <p:cNvPr id="13" name="Oval 12"/>
          <p:cNvSpPr/>
          <p:nvPr/>
        </p:nvSpPr>
        <p:spPr>
          <a:xfrm>
            <a:off x="23994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6</a:t>
            </a:r>
          </a:p>
        </p:txBody>
      </p:sp>
      <p:sp>
        <p:nvSpPr>
          <p:cNvPr id="14" name="Oval 13"/>
          <p:cNvSpPr/>
          <p:nvPr/>
        </p:nvSpPr>
        <p:spPr>
          <a:xfrm>
            <a:off x="35805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8</a:t>
            </a:r>
            <a:endParaRPr lang="en-US" sz="1350" dirty="0"/>
          </a:p>
        </p:txBody>
      </p:sp>
      <p:sp>
        <p:nvSpPr>
          <p:cNvPr id="15" name="Oval 14"/>
          <p:cNvSpPr/>
          <p:nvPr/>
        </p:nvSpPr>
        <p:spPr>
          <a:xfrm>
            <a:off x="47616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7</a:t>
            </a:r>
            <a:endParaRPr lang="en-US" sz="1350" dirty="0"/>
          </a:p>
        </p:txBody>
      </p:sp>
      <p:cxnSp>
        <p:nvCxnSpPr>
          <p:cNvPr id="17" name="Straight Arrow Connector 16"/>
          <p:cNvCxnSpPr>
            <a:stCxn id="7" idx="3"/>
            <a:endCxn id="9" idx="7"/>
          </p:cNvCxnSpPr>
          <p:nvPr/>
        </p:nvCxnSpPr>
        <p:spPr>
          <a:xfrm flipH="1">
            <a:off x="2240198" y="2564256"/>
            <a:ext cx="803081" cy="307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5"/>
            <a:endCxn id="13" idx="1"/>
          </p:cNvCxnSpPr>
          <p:nvPr/>
        </p:nvCxnSpPr>
        <p:spPr>
          <a:xfrm>
            <a:off x="2240198" y="3275655"/>
            <a:ext cx="251459" cy="265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5"/>
            <a:endCxn id="11" idx="1"/>
          </p:cNvCxnSpPr>
          <p:nvPr/>
        </p:nvCxnSpPr>
        <p:spPr>
          <a:xfrm>
            <a:off x="3488387" y="2564257"/>
            <a:ext cx="714458" cy="304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1" idx="3"/>
            <a:endCxn id="14" idx="0"/>
          </p:cNvCxnSpPr>
          <p:nvPr/>
        </p:nvCxnSpPr>
        <p:spPr>
          <a:xfrm flipH="1">
            <a:off x="3895311" y="3272679"/>
            <a:ext cx="307534" cy="184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5"/>
            <a:endCxn id="15" idx="0"/>
          </p:cNvCxnSpPr>
          <p:nvPr/>
        </p:nvCxnSpPr>
        <p:spPr>
          <a:xfrm>
            <a:off x="4647954" y="3272679"/>
            <a:ext cx="428458" cy="184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9" idx="3"/>
            <a:endCxn id="12" idx="7"/>
          </p:cNvCxnSpPr>
          <p:nvPr/>
        </p:nvCxnSpPr>
        <p:spPr>
          <a:xfrm flipH="1">
            <a:off x="1446187" y="3275655"/>
            <a:ext cx="348903" cy="265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943600" y="2409825"/>
            <a:ext cx="185737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What is deleted?</a:t>
            </a:r>
            <a:endParaRPr lang="en-US" sz="1350" dirty="0"/>
          </a:p>
        </p:txBody>
      </p:sp>
      <p:sp>
        <p:nvSpPr>
          <p:cNvPr id="20" name="Oval 19"/>
          <p:cNvSpPr/>
          <p:nvPr/>
        </p:nvSpPr>
        <p:spPr>
          <a:xfrm>
            <a:off x="7570719" y="2730491"/>
            <a:ext cx="629478" cy="5715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2</a:t>
            </a:r>
            <a:endParaRPr lang="en-US" sz="1350" dirty="0"/>
          </a:p>
        </p:txBody>
      </p:sp>
      <p:sp>
        <p:nvSpPr>
          <p:cNvPr id="22" name="Oval 21"/>
          <p:cNvSpPr/>
          <p:nvPr/>
        </p:nvSpPr>
        <p:spPr>
          <a:xfrm>
            <a:off x="1024498" y="1843211"/>
            <a:ext cx="629478" cy="5715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24</a:t>
            </a:r>
            <a:endParaRPr lang="en-US" sz="1350" dirty="0"/>
          </a:p>
        </p:txBody>
      </p:sp>
      <p:cxnSp>
        <p:nvCxnSpPr>
          <p:cNvPr id="23" name="Straight Arrow Connector 22"/>
          <p:cNvCxnSpPr>
            <a:stCxn id="22" idx="5"/>
            <a:endCxn id="9" idx="1"/>
          </p:cNvCxnSpPr>
          <p:nvPr/>
        </p:nvCxnSpPr>
        <p:spPr>
          <a:xfrm>
            <a:off x="1561791" y="2331016"/>
            <a:ext cx="233299" cy="5405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99408" y="2429684"/>
            <a:ext cx="4439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FF0000"/>
                </a:solidFill>
              </a:rPr>
              <a:t>?</a:t>
            </a:r>
            <a:endParaRPr lang="en-US" sz="13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701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know about Trees?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Height of a tree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ength of the longest path from root to a leaf</a:t>
            </a:r>
          </a:p>
          <a:p>
            <a:pPr lvl="1"/>
            <a:r>
              <a:rPr lang="en-US" dirty="0" smtClean="0"/>
              <a:t>Height of an empty tree is -1.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Depth of a node</a:t>
            </a:r>
          </a:p>
          <a:p>
            <a:pPr lvl="1"/>
            <a:r>
              <a:rPr lang="en-US" dirty="0" smtClean="0"/>
              <a:t>Length of the path from root to the node</a:t>
            </a:r>
          </a:p>
          <a:p>
            <a:pPr lvl="1"/>
            <a:r>
              <a:rPr lang="en-US" dirty="0" smtClean="0"/>
              <a:t>Depth of node A is 0</a:t>
            </a:r>
          </a:p>
          <a:p>
            <a:pPr lvl="1"/>
            <a:r>
              <a:rPr lang="en-US" dirty="0" smtClean="0"/>
              <a:t>Depth of node B is 1</a:t>
            </a:r>
          </a:p>
          <a:p>
            <a:pPr lvl="1"/>
            <a:r>
              <a:rPr lang="en-US" dirty="0" smtClean="0"/>
              <a:t>Depth of node C is 2</a:t>
            </a:r>
          </a:p>
          <a:p>
            <a:r>
              <a:rPr lang="en-US" dirty="0" smtClean="0"/>
              <a:t>Recursion</a:t>
            </a:r>
          </a:p>
          <a:p>
            <a:pPr lvl="1"/>
            <a:r>
              <a:rPr lang="en-US" dirty="0" smtClean="0"/>
              <a:t>Each of the children is the root of a sub-tree. (including null children)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55776" y="2889504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69529" y="2933438"/>
            <a:ext cx="11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Height = 0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261689" y="2889504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18889" y="2925968"/>
            <a:ext cx="11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Height = 1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265314" y="366446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10" name="Straight Arrow Connector 9"/>
          <p:cNvCxnSpPr>
            <a:stCxn id="6" idx="4"/>
            <a:endCxn id="8" idx="0"/>
          </p:cNvCxnSpPr>
          <p:nvPr/>
        </p:nvCxnSpPr>
        <p:spPr>
          <a:xfrm>
            <a:off x="3490289" y="3346704"/>
            <a:ext cx="3625" cy="3177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894728" y="2889504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51928" y="2925968"/>
            <a:ext cx="11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Height = 2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898353" y="366446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16" name="Straight Arrow Connector 15"/>
          <p:cNvCxnSpPr>
            <a:stCxn id="13" idx="4"/>
            <a:endCxn id="15" idx="0"/>
          </p:cNvCxnSpPr>
          <p:nvPr/>
        </p:nvCxnSpPr>
        <p:spPr>
          <a:xfrm>
            <a:off x="6123328" y="3346704"/>
            <a:ext cx="3625" cy="3177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614641" y="4486783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185214" y="4486783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5" idx="3"/>
            <a:endCxn id="17" idx="0"/>
          </p:cNvCxnSpPr>
          <p:nvPr/>
        </p:nvCxnSpPr>
        <p:spPr>
          <a:xfrm flipH="1">
            <a:off x="5843241" y="4054705"/>
            <a:ext cx="122067" cy="4320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5"/>
            <a:endCxn id="18" idx="0"/>
          </p:cNvCxnSpPr>
          <p:nvPr/>
        </p:nvCxnSpPr>
        <p:spPr>
          <a:xfrm>
            <a:off x="6288598" y="4054705"/>
            <a:ext cx="125216" cy="4320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46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Heap Example: Delete</a:t>
            </a:r>
            <a:endParaRPr lang="en-US" b="1" dirty="0"/>
          </a:p>
        </p:txBody>
      </p:sp>
      <p:graphicFrame>
        <p:nvGraphicFramePr>
          <p:cNvPr id="33" name="Content Placeholder 32"/>
          <p:cNvGraphicFramePr>
            <a:graphicFrameLocks noGrp="1"/>
          </p:cNvGraphicFramePr>
          <p:nvPr>
            <p:ph idx="1"/>
            <p:extLst/>
          </p:nvPr>
        </p:nvGraphicFramePr>
        <p:xfrm>
          <a:off x="3580573" y="4920050"/>
          <a:ext cx="4895849" cy="278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</a:tblGrid>
              <a:tr h="27813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? 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2951094" y="2076450"/>
            <a:ext cx="629478" cy="5715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4</a:t>
            </a:r>
          </a:p>
        </p:txBody>
      </p:sp>
      <p:sp>
        <p:nvSpPr>
          <p:cNvPr id="9" name="Oval 8"/>
          <p:cNvSpPr/>
          <p:nvPr/>
        </p:nvSpPr>
        <p:spPr>
          <a:xfrm>
            <a:off x="1702905" y="2787849"/>
            <a:ext cx="629478" cy="5715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5</a:t>
            </a:r>
            <a:endParaRPr lang="en-US" sz="1350" dirty="0"/>
          </a:p>
        </p:txBody>
      </p:sp>
      <p:sp>
        <p:nvSpPr>
          <p:cNvPr id="11" name="Oval 10"/>
          <p:cNvSpPr/>
          <p:nvPr/>
        </p:nvSpPr>
        <p:spPr>
          <a:xfrm>
            <a:off x="4110660" y="2784872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4</a:t>
            </a:r>
          </a:p>
        </p:txBody>
      </p:sp>
      <p:sp>
        <p:nvSpPr>
          <p:cNvPr id="12" name="Oval 11"/>
          <p:cNvSpPr/>
          <p:nvPr/>
        </p:nvSpPr>
        <p:spPr>
          <a:xfrm>
            <a:off x="908894" y="3457575"/>
            <a:ext cx="629478" cy="5715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5</a:t>
            </a:r>
          </a:p>
        </p:txBody>
      </p:sp>
      <p:sp>
        <p:nvSpPr>
          <p:cNvPr id="13" name="Oval 12"/>
          <p:cNvSpPr/>
          <p:nvPr/>
        </p:nvSpPr>
        <p:spPr>
          <a:xfrm>
            <a:off x="23994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6</a:t>
            </a:r>
          </a:p>
        </p:txBody>
      </p:sp>
      <p:sp>
        <p:nvSpPr>
          <p:cNvPr id="14" name="Oval 13"/>
          <p:cNvSpPr/>
          <p:nvPr/>
        </p:nvSpPr>
        <p:spPr>
          <a:xfrm>
            <a:off x="35805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8</a:t>
            </a:r>
            <a:endParaRPr lang="en-US" sz="1350" dirty="0"/>
          </a:p>
        </p:txBody>
      </p:sp>
      <p:sp>
        <p:nvSpPr>
          <p:cNvPr id="15" name="Oval 14"/>
          <p:cNvSpPr/>
          <p:nvPr/>
        </p:nvSpPr>
        <p:spPr>
          <a:xfrm>
            <a:off x="47616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7</a:t>
            </a:r>
            <a:endParaRPr lang="en-US" sz="1350" dirty="0"/>
          </a:p>
        </p:txBody>
      </p:sp>
      <p:cxnSp>
        <p:nvCxnSpPr>
          <p:cNvPr id="17" name="Straight Arrow Connector 16"/>
          <p:cNvCxnSpPr>
            <a:stCxn id="7" idx="3"/>
            <a:endCxn id="9" idx="7"/>
          </p:cNvCxnSpPr>
          <p:nvPr/>
        </p:nvCxnSpPr>
        <p:spPr>
          <a:xfrm flipH="1">
            <a:off x="2240198" y="2564256"/>
            <a:ext cx="803081" cy="307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5"/>
            <a:endCxn id="13" idx="1"/>
          </p:cNvCxnSpPr>
          <p:nvPr/>
        </p:nvCxnSpPr>
        <p:spPr>
          <a:xfrm>
            <a:off x="2240198" y="3275655"/>
            <a:ext cx="251459" cy="265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5"/>
            <a:endCxn id="11" idx="1"/>
          </p:cNvCxnSpPr>
          <p:nvPr/>
        </p:nvCxnSpPr>
        <p:spPr>
          <a:xfrm>
            <a:off x="3488387" y="2564257"/>
            <a:ext cx="714458" cy="304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1" idx="3"/>
            <a:endCxn id="14" idx="0"/>
          </p:cNvCxnSpPr>
          <p:nvPr/>
        </p:nvCxnSpPr>
        <p:spPr>
          <a:xfrm flipH="1">
            <a:off x="3895311" y="3272679"/>
            <a:ext cx="307534" cy="184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5"/>
            <a:endCxn id="15" idx="0"/>
          </p:cNvCxnSpPr>
          <p:nvPr/>
        </p:nvCxnSpPr>
        <p:spPr>
          <a:xfrm>
            <a:off x="4647954" y="3272679"/>
            <a:ext cx="428458" cy="184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9" idx="3"/>
            <a:endCxn id="12" idx="7"/>
          </p:cNvCxnSpPr>
          <p:nvPr/>
        </p:nvCxnSpPr>
        <p:spPr>
          <a:xfrm flipH="1">
            <a:off x="1446187" y="3275655"/>
            <a:ext cx="348903" cy="265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943600" y="2409825"/>
            <a:ext cx="185737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What is deleted?</a:t>
            </a:r>
            <a:endParaRPr lang="en-US" sz="1350" dirty="0"/>
          </a:p>
        </p:txBody>
      </p:sp>
      <p:sp>
        <p:nvSpPr>
          <p:cNvPr id="20" name="Oval 19"/>
          <p:cNvSpPr/>
          <p:nvPr/>
        </p:nvSpPr>
        <p:spPr>
          <a:xfrm>
            <a:off x="7570719" y="2730491"/>
            <a:ext cx="629478" cy="5715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2</a:t>
            </a:r>
            <a:endParaRPr lang="en-US" sz="1350" dirty="0"/>
          </a:p>
        </p:txBody>
      </p:sp>
      <p:sp>
        <p:nvSpPr>
          <p:cNvPr id="22" name="Oval 21"/>
          <p:cNvSpPr/>
          <p:nvPr/>
        </p:nvSpPr>
        <p:spPr>
          <a:xfrm>
            <a:off x="212462" y="2547317"/>
            <a:ext cx="629478" cy="5715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24</a:t>
            </a:r>
            <a:endParaRPr lang="en-US" sz="1350" dirty="0"/>
          </a:p>
        </p:txBody>
      </p:sp>
      <p:cxnSp>
        <p:nvCxnSpPr>
          <p:cNvPr id="23" name="Straight Arrow Connector 22"/>
          <p:cNvCxnSpPr>
            <a:stCxn id="22" idx="5"/>
            <a:endCxn id="12" idx="1"/>
          </p:cNvCxnSpPr>
          <p:nvPr/>
        </p:nvCxnSpPr>
        <p:spPr>
          <a:xfrm>
            <a:off x="749755" y="3035122"/>
            <a:ext cx="251324" cy="5061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08894" y="3065470"/>
            <a:ext cx="4439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FF0000"/>
                </a:solidFill>
              </a:rPr>
              <a:t>?</a:t>
            </a:r>
            <a:endParaRPr lang="en-US" sz="13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522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Heap Example: Delete</a:t>
            </a:r>
            <a:endParaRPr lang="en-US" b="1" dirty="0"/>
          </a:p>
        </p:txBody>
      </p:sp>
      <p:graphicFrame>
        <p:nvGraphicFramePr>
          <p:cNvPr id="33" name="Content Placeholder 32"/>
          <p:cNvGraphicFramePr>
            <a:graphicFrameLocks noGrp="1"/>
          </p:cNvGraphicFramePr>
          <p:nvPr>
            <p:ph idx="1"/>
            <p:extLst/>
          </p:nvPr>
        </p:nvGraphicFramePr>
        <p:xfrm>
          <a:off x="3580573" y="4920050"/>
          <a:ext cx="4895849" cy="278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</a:tblGrid>
              <a:tr h="27813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2951094" y="2076450"/>
            <a:ext cx="629478" cy="5715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4</a:t>
            </a:r>
          </a:p>
        </p:txBody>
      </p:sp>
      <p:sp>
        <p:nvSpPr>
          <p:cNvPr id="9" name="Oval 8"/>
          <p:cNvSpPr/>
          <p:nvPr/>
        </p:nvSpPr>
        <p:spPr>
          <a:xfrm>
            <a:off x="1702905" y="2787849"/>
            <a:ext cx="629478" cy="5715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5</a:t>
            </a:r>
            <a:endParaRPr lang="en-US" sz="1350" dirty="0"/>
          </a:p>
        </p:txBody>
      </p:sp>
      <p:sp>
        <p:nvSpPr>
          <p:cNvPr id="11" name="Oval 10"/>
          <p:cNvSpPr/>
          <p:nvPr/>
        </p:nvSpPr>
        <p:spPr>
          <a:xfrm>
            <a:off x="4110660" y="2784872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4</a:t>
            </a:r>
          </a:p>
        </p:txBody>
      </p:sp>
      <p:sp>
        <p:nvSpPr>
          <p:cNvPr id="12" name="Oval 11"/>
          <p:cNvSpPr/>
          <p:nvPr/>
        </p:nvSpPr>
        <p:spPr>
          <a:xfrm>
            <a:off x="908894" y="3457575"/>
            <a:ext cx="629478" cy="5715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24</a:t>
            </a:r>
            <a:endParaRPr lang="en-US" sz="1350" dirty="0"/>
          </a:p>
        </p:txBody>
      </p:sp>
      <p:sp>
        <p:nvSpPr>
          <p:cNvPr id="13" name="Oval 12"/>
          <p:cNvSpPr/>
          <p:nvPr/>
        </p:nvSpPr>
        <p:spPr>
          <a:xfrm>
            <a:off x="23994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6</a:t>
            </a:r>
          </a:p>
        </p:txBody>
      </p:sp>
      <p:sp>
        <p:nvSpPr>
          <p:cNvPr id="14" name="Oval 13"/>
          <p:cNvSpPr/>
          <p:nvPr/>
        </p:nvSpPr>
        <p:spPr>
          <a:xfrm>
            <a:off x="35805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8</a:t>
            </a:r>
            <a:endParaRPr lang="en-US" sz="1350" dirty="0"/>
          </a:p>
        </p:txBody>
      </p:sp>
      <p:sp>
        <p:nvSpPr>
          <p:cNvPr id="15" name="Oval 14"/>
          <p:cNvSpPr/>
          <p:nvPr/>
        </p:nvSpPr>
        <p:spPr>
          <a:xfrm>
            <a:off x="47616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7</a:t>
            </a:r>
            <a:endParaRPr lang="en-US" sz="1350" dirty="0"/>
          </a:p>
        </p:txBody>
      </p:sp>
      <p:cxnSp>
        <p:nvCxnSpPr>
          <p:cNvPr id="17" name="Straight Arrow Connector 16"/>
          <p:cNvCxnSpPr>
            <a:stCxn id="7" idx="3"/>
            <a:endCxn id="9" idx="7"/>
          </p:cNvCxnSpPr>
          <p:nvPr/>
        </p:nvCxnSpPr>
        <p:spPr>
          <a:xfrm flipH="1">
            <a:off x="2240198" y="2564256"/>
            <a:ext cx="803081" cy="307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5"/>
            <a:endCxn id="13" idx="1"/>
          </p:cNvCxnSpPr>
          <p:nvPr/>
        </p:nvCxnSpPr>
        <p:spPr>
          <a:xfrm>
            <a:off x="2240198" y="3275655"/>
            <a:ext cx="251459" cy="265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5"/>
            <a:endCxn id="11" idx="1"/>
          </p:cNvCxnSpPr>
          <p:nvPr/>
        </p:nvCxnSpPr>
        <p:spPr>
          <a:xfrm>
            <a:off x="3488387" y="2564257"/>
            <a:ext cx="714458" cy="304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1" idx="3"/>
            <a:endCxn id="14" idx="0"/>
          </p:cNvCxnSpPr>
          <p:nvPr/>
        </p:nvCxnSpPr>
        <p:spPr>
          <a:xfrm flipH="1">
            <a:off x="3895311" y="3272679"/>
            <a:ext cx="307534" cy="184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5"/>
            <a:endCxn id="15" idx="0"/>
          </p:cNvCxnSpPr>
          <p:nvPr/>
        </p:nvCxnSpPr>
        <p:spPr>
          <a:xfrm>
            <a:off x="4647954" y="3272679"/>
            <a:ext cx="428458" cy="184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9" idx="3"/>
            <a:endCxn id="12" idx="7"/>
          </p:cNvCxnSpPr>
          <p:nvPr/>
        </p:nvCxnSpPr>
        <p:spPr>
          <a:xfrm flipH="1">
            <a:off x="1446187" y="3275655"/>
            <a:ext cx="348903" cy="265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943600" y="2409825"/>
            <a:ext cx="185737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What is deleted?</a:t>
            </a:r>
            <a:endParaRPr lang="en-US" sz="1350" dirty="0"/>
          </a:p>
        </p:txBody>
      </p:sp>
      <p:sp>
        <p:nvSpPr>
          <p:cNvPr id="20" name="Oval 19"/>
          <p:cNvSpPr/>
          <p:nvPr/>
        </p:nvSpPr>
        <p:spPr>
          <a:xfrm>
            <a:off x="7570719" y="2730491"/>
            <a:ext cx="629478" cy="5715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2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1103921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Heap Example: Delete</a:t>
            </a:r>
            <a:endParaRPr lang="en-US" b="1" dirty="0"/>
          </a:p>
        </p:txBody>
      </p:sp>
      <p:graphicFrame>
        <p:nvGraphicFramePr>
          <p:cNvPr id="33" name="Content Placeholder 32"/>
          <p:cNvGraphicFramePr>
            <a:graphicFrameLocks noGrp="1"/>
          </p:cNvGraphicFramePr>
          <p:nvPr>
            <p:ph idx="1"/>
            <p:extLst/>
          </p:nvPr>
        </p:nvGraphicFramePr>
        <p:xfrm>
          <a:off x="3580573" y="4920050"/>
          <a:ext cx="4895849" cy="278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  <a:gridCol w="543983"/>
              </a:tblGrid>
              <a:tr h="27813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2951094" y="2076450"/>
            <a:ext cx="629478" cy="5715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4</a:t>
            </a:r>
          </a:p>
        </p:txBody>
      </p:sp>
      <p:sp>
        <p:nvSpPr>
          <p:cNvPr id="9" name="Oval 8"/>
          <p:cNvSpPr/>
          <p:nvPr/>
        </p:nvSpPr>
        <p:spPr>
          <a:xfrm>
            <a:off x="1702905" y="2787849"/>
            <a:ext cx="629478" cy="5715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5</a:t>
            </a:r>
            <a:endParaRPr lang="en-US" sz="1350" dirty="0"/>
          </a:p>
        </p:txBody>
      </p:sp>
      <p:sp>
        <p:nvSpPr>
          <p:cNvPr id="11" name="Oval 10"/>
          <p:cNvSpPr/>
          <p:nvPr/>
        </p:nvSpPr>
        <p:spPr>
          <a:xfrm>
            <a:off x="4110660" y="2784872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4</a:t>
            </a:r>
          </a:p>
        </p:txBody>
      </p:sp>
      <p:sp>
        <p:nvSpPr>
          <p:cNvPr id="12" name="Oval 11"/>
          <p:cNvSpPr/>
          <p:nvPr/>
        </p:nvSpPr>
        <p:spPr>
          <a:xfrm>
            <a:off x="908894" y="3457575"/>
            <a:ext cx="629478" cy="5715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24</a:t>
            </a:r>
            <a:endParaRPr lang="en-US" sz="1350" dirty="0"/>
          </a:p>
        </p:txBody>
      </p:sp>
      <p:sp>
        <p:nvSpPr>
          <p:cNvPr id="13" name="Oval 12"/>
          <p:cNvSpPr/>
          <p:nvPr/>
        </p:nvSpPr>
        <p:spPr>
          <a:xfrm>
            <a:off x="23994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6</a:t>
            </a:r>
          </a:p>
        </p:txBody>
      </p:sp>
      <p:sp>
        <p:nvSpPr>
          <p:cNvPr id="14" name="Oval 13"/>
          <p:cNvSpPr/>
          <p:nvPr/>
        </p:nvSpPr>
        <p:spPr>
          <a:xfrm>
            <a:off x="35805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8</a:t>
            </a:r>
            <a:endParaRPr lang="en-US" sz="1350" dirty="0"/>
          </a:p>
        </p:txBody>
      </p:sp>
      <p:sp>
        <p:nvSpPr>
          <p:cNvPr id="15" name="Oval 14"/>
          <p:cNvSpPr/>
          <p:nvPr/>
        </p:nvSpPr>
        <p:spPr>
          <a:xfrm>
            <a:off x="4761672" y="3457575"/>
            <a:ext cx="62947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7</a:t>
            </a:r>
            <a:endParaRPr lang="en-US" sz="1350" dirty="0"/>
          </a:p>
        </p:txBody>
      </p:sp>
      <p:cxnSp>
        <p:nvCxnSpPr>
          <p:cNvPr id="17" name="Straight Arrow Connector 16"/>
          <p:cNvCxnSpPr>
            <a:stCxn id="7" idx="3"/>
            <a:endCxn id="9" idx="7"/>
          </p:cNvCxnSpPr>
          <p:nvPr/>
        </p:nvCxnSpPr>
        <p:spPr>
          <a:xfrm flipH="1">
            <a:off x="2240198" y="2564256"/>
            <a:ext cx="803081" cy="307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5"/>
            <a:endCxn id="13" idx="1"/>
          </p:cNvCxnSpPr>
          <p:nvPr/>
        </p:nvCxnSpPr>
        <p:spPr>
          <a:xfrm>
            <a:off x="2240198" y="3275655"/>
            <a:ext cx="251459" cy="265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5"/>
            <a:endCxn id="11" idx="1"/>
          </p:cNvCxnSpPr>
          <p:nvPr/>
        </p:nvCxnSpPr>
        <p:spPr>
          <a:xfrm>
            <a:off x="3488387" y="2564257"/>
            <a:ext cx="714458" cy="304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1" idx="3"/>
            <a:endCxn id="14" idx="0"/>
          </p:cNvCxnSpPr>
          <p:nvPr/>
        </p:nvCxnSpPr>
        <p:spPr>
          <a:xfrm flipH="1">
            <a:off x="3895311" y="3272679"/>
            <a:ext cx="307534" cy="184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5"/>
            <a:endCxn id="15" idx="0"/>
          </p:cNvCxnSpPr>
          <p:nvPr/>
        </p:nvCxnSpPr>
        <p:spPr>
          <a:xfrm>
            <a:off x="4647954" y="3272679"/>
            <a:ext cx="428458" cy="184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9" idx="3"/>
            <a:endCxn id="12" idx="7"/>
          </p:cNvCxnSpPr>
          <p:nvPr/>
        </p:nvCxnSpPr>
        <p:spPr>
          <a:xfrm flipH="1">
            <a:off x="1446187" y="3275655"/>
            <a:ext cx="348903" cy="265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943600" y="2409825"/>
            <a:ext cx="185737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What is deleted?</a:t>
            </a:r>
            <a:endParaRPr lang="en-US" sz="1350" dirty="0"/>
          </a:p>
        </p:txBody>
      </p:sp>
      <p:sp>
        <p:nvSpPr>
          <p:cNvPr id="20" name="Oval 19"/>
          <p:cNvSpPr/>
          <p:nvPr/>
        </p:nvSpPr>
        <p:spPr>
          <a:xfrm>
            <a:off x="7570719" y="2730491"/>
            <a:ext cx="629478" cy="5715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2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452473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Trees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node at most 2 children</a:t>
            </a:r>
          </a:p>
        </p:txBody>
      </p:sp>
      <p:pic>
        <p:nvPicPr>
          <p:cNvPr id="4" name="Picture 3" descr="tre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499" y="2521242"/>
            <a:ext cx="6923001" cy="3376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80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Traversals and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void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preOrderTr</a:t>
            </a:r>
            <a:r>
              <a:rPr lang="en-US" sz="1800" dirty="0" smtClean="0">
                <a:latin typeface="Courier New" pitchFamily="49" charset="0"/>
              </a:rPr>
              <a:t>(Node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18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</a:rPr>
              <a:t>(t !=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18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</a:rPr>
              <a:t>process(</a:t>
            </a:r>
            <a:r>
              <a:rPr lang="en-US" sz="1800" b="1" dirty="0" err="1" smtClean="0">
                <a:latin typeface="Courier New" pitchFamily="49" charset="0"/>
              </a:rPr>
              <a:t>t.element</a:t>
            </a:r>
            <a:r>
              <a:rPr lang="en-US" sz="1800" b="1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preOrderTr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t.left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preOrderTr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t.right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void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inOrderTr</a:t>
            </a:r>
            <a:r>
              <a:rPr lang="en-US" sz="1800" dirty="0" smtClean="0">
                <a:latin typeface="Courier New" pitchFamily="49" charset="0"/>
              </a:rPr>
              <a:t>(Node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18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</a:rPr>
              <a:t>(t !=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18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inOrderTr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t.left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</a:rPr>
              <a:t>process(</a:t>
            </a:r>
            <a:r>
              <a:rPr lang="en-US" sz="1800" b="1" dirty="0" err="1" smtClean="0">
                <a:latin typeface="Courier New" pitchFamily="49" charset="0"/>
              </a:rPr>
              <a:t>t.element</a:t>
            </a:r>
            <a:r>
              <a:rPr lang="en-US" sz="1800" b="1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inOrderTr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t.right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endParaRPr lang="en-US" sz="1800" dirty="0" smtClean="0">
              <a:latin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29381" y="393309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void </a:t>
            </a:r>
            <a:r>
              <a:rPr lang="en-US" dirty="0" err="1" smtClean="0">
                <a:solidFill>
                  <a:srgbClr val="119F33"/>
                </a:solidFill>
                <a:latin typeface="Courier New" pitchFamily="49" charset="0"/>
              </a:rPr>
              <a:t>postOrderTr</a:t>
            </a:r>
            <a:r>
              <a:rPr lang="en-US" dirty="0" smtClean="0">
                <a:latin typeface="Courier New" pitchFamily="49" charset="0"/>
              </a:rPr>
              <a:t>(Node </a:t>
            </a:r>
            <a:r>
              <a:rPr lang="en-US" dirty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dirty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</a:rPr>
              <a:t>(t !=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dirty="0">
                <a:latin typeface="Courier New" pitchFamily="49" charset="0"/>
              </a:rPr>
              <a:t>) </a:t>
            </a:r>
            <a:r>
              <a:rPr lang="en-US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</a:rPr>
              <a:t>postOrderTr</a:t>
            </a:r>
            <a:r>
              <a:rPr lang="en-US" dirty="0" smtClean="0">
                <a:latin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</a:rPr>
              <a:t>t.left</a:t>
            </a:r>
            <a:r>
              <a:rPr lang="en-US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dirty="0" smtClean="0">
                <a:latin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</a:rPr>
              <a:t>postOrderTr</a:t>
            </a:r>
            <a:r>
              <a:rPr lang="en-US" dirty="0" smtClean="0">
                <a:latin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</a:rPr>
              <a:t>t.right</a:t>
            </a:r>
            <a:r>
              <a:rPr lang="en-US" dirty="0" smtClean="0">
                <a:latin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</a:rPr>
              <a:t>process(</a:t>
            </a:r>
            <a:r>
              <a:rPr lang="en-US" b="1" dirty="0" err="1" smtClean="0">
                <a:latin typeface="Courier New" pitchFamily="49" charset="0"/>
              </a:rPr>
              <a:t>t.element</a:t>
            </a:r>
            <a:r>
              <a:rPr lang="en-US" b="1" dirty="0" smtClean="0">
                <a:latin typeface="Courier New" pitchFamily="49" charset="0"/>
              </a:rPr>
              <a:t>);</a:t>
            </a:r>
            <a:endParaRPr lang="en-US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pic>
        <p:nvPicPr>
          <p:cNvPr id="5" name="Picture 4" descr="trees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3" t="2671" r="37388" b="38036"/>
          <a:stretch/>
        </p:blipFill>
        <p:spPr>
          <a:xfrm>
            <a:off x="5148648" y="1690689"/>
            <a:ext cx="2133601" cy="200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89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node has a </a:t>
            </a:r>
            <a:r>
              <a:rPr lang="en-US" dirty="0" smtClean="0">
                <a:solidFill>
                  <a:srgbClr val="FF0000"/>
                </a:solidFill>
              </a:rPr>
              <a:t>key</a:t>
            </a:r>
            <a:r>
              <a:rPr lang="en-US" dirty="0" smtClean="0"/>
              <a:t> and a </a:t>
            </a:r>
            <a:r>
              <a:rPr lang="en-US" dirty="0" smtClean="0">
                <a:solidFill>
                  <a:srgbClr val="FF0000"/>
                </a:solidFill>
              </a:rPr>
              <a:t>value</a:t>
            </a:r>
          </a:p>
          <a:p>
            <a:r>
              <a:rPr lang="en-US" dirty="0" smtClean="0"/>
              <a:t>For any node </a:t>
            </a:r>
            <a:r>
              <a:rPr lang="en-US" dirty="0" smtClean="0">
                <a:solidFill>
                  <a:srgbClr val="FF0000"/>
                </a:solidFill>
              </a:rPr>
              <a:t>(recursion!)</a:t>
            </a:r>
          </a:p>
          <a:p>
            <a:pPr lvl="1"/>
            <a:r>
              <a:rPr lang="en-US" dirty="0" smtClean="0"/>
              <a:t>All keys in left subtree are smaller than the node’s key</a:t>
            </a:r>
          </a:p>
          <a:p>
            <a:pPr lvl="1"/>
            <a:r>
              <a:rPr lang="en-US" dirty="0" smtClean="0"/>
              <a:t>All keys in right subtree are larger than the node’s key</a:t>
            </a:r>
          </a:p>
          <a:p>
            <a:r>
              <a:rPr lang="en-US" dirty="0" smtClean="0"/>
              <a:t>Operations:</a:t>
            </a:r>
          </a:p>
          <a:p>
            <a:pPr lvl="1"/>
            <a:r>
              <a:rPr lang="en-US" dirty="0" smtClean="0"/>
              <a:t>find</a:t>
            </a:r>
          </a:p>
          <a:p>
            <a:pPr lvl="1"/>
            <a:r>
              <a:rPr lang="en-US" dirty="0" smtClean="0"/>
              <a:t>insert</a:t>
            </a:r>
          </a:p>
          <a:p>
            <a:pPr lvl="1"/>
            <a:r>
              <a:rPr lang="en-US" dirty="0" smtClean="0"/>
              <a:t>delete</a:t>
            </a:r>
          </a:p>
          <a:p>
            <a:pPr lvl="1"/>
            <a:r>
              <a:rPr lang="en-US" dirty="0" err="1" smtClean="0"/>
              <a:t>buildTree</a:t>
            </a:r>
            <a:endParaRPr lang="en-US" dirty="0" smtClean="0"/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66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find(root, key)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Recursive?</a:t>
            </a:r>
          </a:p>
          <a:p>
            <a:r>
              <a:rPr lang="en-US" sz="2400" dirty="0" smtClean="0"/>
              <a:t>Base cases?</a:t>
            </a:r>
          </a:p>
          <a:p>
            <a:r>
              <a:rPr lang="en-US" sz="2400" dirty="0" smtClean="0"/>
              <a:t>Recursive calls?</a:t>
            </a:r>
          </a:p>
          <a:p>
            <a:pPr>
              <a:buFontTx/>
              <a:buNone/>
            </a:pPr>
            <a:endParaRPr lang="en-US" sz="2400" dirty="0">
              <a:latin typeface="Bradley Hand ITC" panose="03070402050302030203" pitchFamily="66" charset="0"/>
            </a:endParaRPr>
          </a:p>
          <a:p>
            <a:pPr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  </a:t>
            </a:r>
          </a:p>
          <a:p>
            <a:pPr>
              <a:buFontTx/>
              <a:buNone/>
            </a:pPr>
            <a:endParaRPr lang="en-US" sz="2400" dirty="0">
              <a:latin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8650" y="4091446"/>
            <a:ext cx="64190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Bradley Hand ITC" panose="03070402050302030203" pitchFamily="66" charset="0"/>
              </a:rPr>
              <a:t>find (tree, key): data</a:t>
            </a:r>
          </a:p>
          <a:p>
            <a:pPr>
              <a:buFontTx/>
              <a:buNone/>
            </a:pPr>
            <a:r>
              <a:rPr lang="en-US" sz="2000" dirty="0" smtClean="0">
                <a:latin typeface="Bradley Hand ITC" panose="03070402050302030203" pitchFamily="66" charset="0"/>
              </a:rPr>
              <a:t>    </a:t>
            </a:r>
            <a:r>
              <a:rPr lang="en-US" sz="2000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if tree is empty : return null</a:t>
            </a:r>
          </a:p>
          <a:p>
            <a:pPr>
              <a:buFontTx/>
              <a:buNone/>
            </a:pPr>
            <a:r>
              <a:rPr lang="en-US" sz="2000" dirty="0" smtClean="0">
                <a:latin typeface="Bradley Hand ITC" panose="03070402050302030203" pitchFamily="66" charset="0"/>
              </a:rPr>
              <a:t>    </a:t>
            </a:r>
            <a:r>
              <a:rPr lang="en-US" sz="2000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if key is equal to root’s key: return root’s data</a:t>
            </a:r>
          </a:p>
        </p:txBody>
      </p:sp>
      <p:sp>
        <p:nvSpPr>
          <p:cNvPr id="5" name="Rectangle 4"/>
          <p:cNvSpPr/>
          <p:nvPr/>
        </p:nvSpPr>
        <p:spPr>
          <a:xfrm>
            <a:off x="628650" y="5019979"/>
            <a:ext cx="64190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Bradley Hand ITC" panose="03070402050302030203" pitchFamily="66" charset="0"/>
              </a:rPr>
              <a:t>    if key is smaller than root’s key: find in the left subtree</a:t>
            </a:r>
          </a:p>
          <a:p>
            <a:pPr>
              <a:buFontTx/>
              <a:buNone/>
            </a:pPr>
            <a:r>
              <a:rPr lang="en-US" sz="2000" dirty="0" smtClean="0">
                <a:latin typeface="Bradley Hand ITC" panose="03070402050302030203" pitchFamily="66" charset="0"/>
              </a:rPr>
              <a:t>    if key is larger than root’s key: find in the right subtree</a:t>
            </a:r>
          </a:p>
        </p:txBody>
      </p:sp>
    </p:spTree>
    <p:extLst>
      <p:ext uri="{BB962C8B-B14F-4D97-AF65-F5344CB8AC3E}">
        <p14:creationId xmlns:p14="http://schemas.microsoft.com/office/powerpoint/2010/main" val="5985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find(root, key)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Data find(Node root, Key key){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(root ==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return null;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 (key == </a:t>
            </a:r>
            <a:r>
              <a:rPr lang="en-US" sz="2000" dirty="0" err="1" smtClean="0">
                <a:latin typeface="Courier New" pitchFamily="49" charset="0"/>
              </a:rPr>
              <a:t>root.key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root.data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 (key &lt; </a:t>
            </a:r>
            <a:r>
              <a:rPr lang="en-US" sz="2000" dirty="0" err="1" smtClean="0">
                <a:latin typeface="Courier New" pitchFamily="49" charset="0"/>
              </a:rPr>
              <a:t>root.key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find(</a:t>
            </a:r>
            <a:r>
              <a:rPr lang="en-US" sz="2000" dirty="0" err="1" smtClean="0">
                <a:latin typeface="Courier New" pitchFamily="49" charset="0"/>
              </a:rPr>
              <a:t>root.left</a:t>
            </a:r>
            <a:r>
              <a:rPr lang="en-US" sz="2000" dirty="0" smtClean="0">
                <a:latin typeface="Courier New" pitchFamily="49" charset="0"/>
              </a:rPr>
              <a:t>, key);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 (key &gt; </a:t>
            </a:r>
            <a:r>
              <a:rPr lang="en-US" sz="2000" dirty="0" err="1" smtClean="0">
                <a:latin typeface="Courier New" pitchFamily="49" charset="0"/>
              </a:rPr>
              <a:t>root.key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find(</a:t>
            </a:r>
            <a:r>
              <a:rPr lang="en-US" sz="2000" dirty="0" err="1" smtClean="0">
                <a:latin typeface="Courier New" pitchFamily="49" charset="0"/>
              </a:rPr>
              <a:t>root.right</a:t>
            </a:r>
            <a:r>
              <a:rPr lang="en-US" sz="2000" dirty="0" smtClean="0">
                <a:latin typeface="Courier New" pitchFamily="49" charset="0"/>
              </a:rPr>
              <a:t>, key);</a:t>
            </a:r>
          </a:p>
          <a:p>
            <a:pPr>
              <a:buFontTx/>
              <a:buNone/>
            </a:pPr>
            <a:endParaRPr lang="en-US" sz="20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3168" y="5144390"/>
            <a:ext cx="4108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root.data</a:t>
            </a:r>
            <a:r>
              <a:rPr lang="en-US" sz="2000" dirty="0" smtClean="0">
                <a:latin typeface="Courier New" pitchFamily="49" charset="0"/>
              </a:rPr>
              <a:t>;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628650" y="2840736"/>
            <a:ext cx="4047744" cy="8656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insert 15, 21, 16, 20, 17, 18, 19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99744" y="249936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981075" y="2543294"/>
            <a:ext cx="494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494282" y="310568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475613" y="3149614"/>
            <a:ext cx="494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995678" y="3724656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977009" y="3768590"/>
            <a:ext cx="494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627632" y="4412721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608963" y="4456655"/>
            <a:ext cx="494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346960" y="486664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2328291" y="4910574"/>
            <a:ext cx="494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1646301" y="5412705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627632" y="5456639"/>
            <a:ext cx="494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328291" y="5854605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309622" y="5898539"/>
            <a:ext cx="494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3028950" y="6267871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010281" y="6311805"/>
            <a:ext cx="494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19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02181" y="2901797"/>
            <a:ext cx="171730" cy="252276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895195" y="3518541"/>
            <a:ext cx="171730" cy="252276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066925" y="4808215"/>
            <a:ext cx="298704" cy="179548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097405" y="5754112"/>
            <a:ext cx="298704" cy="179548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757869" y="6216315"/>
            <a:ext cx="298704" cy="179548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902994" y="4202188"/>
            <a:ext cx="219176" cy="206568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2054733" y="5269077"/>
            <a:ext cx="346990" cy="195349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786184" y="2543294"/>
            <a:ext cx="2759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Worst case: O(n)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Best case: O(1)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Average case: O(</a:t>
            </a:r>
            <a:r>
              <a:rPr lang="en-US" dirty="0" err="1" smtClean="0"/>
              <a:t>logn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374292" y="4408756"/>
            <a:ext cx="3649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only there was a structure that is always bounded by the smallest possible height…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34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9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19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500"/>
                            </p:stCondLst>
                            <p:childTnLst>
                              <p:par>
                                <p:cTn id="1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9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19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500"/>
                            </p:stCondLst>
                            <p:childTnLst>
                              <p:par>
                                <p:cTn id="151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500"/>
                            </p:stCondLst>
                            <p:childTnLst>
                              <p:par>
                                <p:cTn id="163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000"/>
                            </p:stCondLst>
                            <p:childTnLst>
                              <p:par>
                                <p:cTn id="169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3500"/>
                            </p:stCondLst>
                            <p:childTnLst>
                              <p:par>
                                <p:cTn id="175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4000"/>
                            </p:stCondLst>
                            <p:childTnLst>
                              <p:par>
                                <p:cTn id="181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4500"/>
                            </p:stCondLst>
                            <p:childTnLst>
                              <p:par>
                                <p:cTn id="1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9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animClr clrSpc="rgb" dir="cw">
                                      <p:cBhvr>
                                        <p:cTn id="19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00"/>
                            </p:stCondLst>
                            <p:childTnLst>
                              <p:par>
                                <p:cTn id="201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animClr clrSpc="rgb" dir="cw">
                                      <p:cBhvr>
                                        <p:cTn id="2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00"/>
                            </p:stCondLst>
                            <p:childTnLst>
                              <p:par>
                                <p:cTn id="207" presetID="19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animClr clrSpc="rgb" dir="cw">
                                      <p:cBhvr>
                                        <p:cTn id="20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500"/>
                            </p:stCondLst>
                            <p:childTnLst>
                              <p:par>
                                <p:cTn id="213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animClr clrSpc="rgb" dir="cw">
                                      <p:cBhvr>
                                        <p:cTn id="2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2000"/>
                            </p:stCondLst>
                            <p:childTnLst>
                              <p:par>
                                <p:cTn id="219" presetID="19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animClr clrSpc="rgb" dir="cw">
                                      <p:cBhvr>
                                        <p:cTn id="2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25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animClr clrSpc="rgb" dir="cw">
                                      <p:cBhvr>
                                        <p:cTn id="2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3000"/>
                            </p:stCondLst>
                            <p:childTnLst>
                              <p:par>
                                <p:cTn id="231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animClr clrSpc="rgb" dir="cw">
                                      <p:cBhvr>
                                        <p:cTn id="2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3500"/>
                            </p:stCondLst>
                            <p:childTnLst>
                              <p:par>
                                <p:cTn id="237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animClr clrSpc="rgb" dir="cw">
                                      <p:cBhvr>
                                        <p:cTn id="2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4000"/>
                            </p:stCondLst>
                            <p:childTnLst>
                              <p:par>
                                <p:cTn id="243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animClr clrSpc="rgb" dir="cw">
                                      <p:cBhvr>
                                        <p:cTn id="2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4500"/>
                            </p:stCondLst>
                            <p:childTnLst>
                              <p:par>
                                <p:cTn id="249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animClr clrSpc="rgb" dir="cw">
                                      <p:cBhvr>
                                        <p:cTn id="2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5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animClr clrSpc="rgb" dir="cw">
                                      <p:cBhvr>
                                        <p:cTn id="2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5500"/>
                            </p:stCondLst>
                            <p:childTnLst>
                              <p:par>
                                <p:cTn id="2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9" presetClass="emph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animClr clrSpc="rgb" dir="cw">
                                      <p:cBhvr>
                                        <p:cTn id="2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500"/>
                            </p:stCondLst>
                            <p:childTnLst>
                              <p:par>
                                <p:cTn id="275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animClr clrSpc="rgb" dir="cw">
                                      <p:cBhvr>
                                        <p:cTn id="2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1000"/>
                            </p:stCondLst>
                            <p:childTnLst>
                              <p:par>
                                <p:cTn id="281" presetID="19" presetClass="emp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1500"/>
                            </p:stCondLst>
                            <p:childTnLst>
                              <p:par>
                                <p:cTn id="287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animClr clrSpc="rgb" dir="cw">
                                      <p:cBhvr>
                                        <p:cTn id="2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2000"/>
                            </p:stCondLst>
                            <p:childTnLst>
                              <p:par>
                                <p:cTn id="293" presetID="19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animClr clrSpc="rgb" dir="cw">
                                      <p:cBhvr>
                                        <p:cTn id="29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9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animClr clrSpc="rgb" dir="cw">
                                      <p:cBhvr>
                                        <p:cTn id="3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3000"/>
                            </p:stCondLst>
                            <p:childTnLst>
                              <p:par>
                                <p:cTn id="305" presetID="19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animClr clrSpc="rgb" dir="cw">
                                      <p:cBhvr>
                                        <p:cTn id="30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1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animClr clrSpc="rgb" dir="cw">
                                      <p:cBhvr>
                                        <p:cTn id="3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set>
                                      <p:cBhvr>
                                        <p:cTn id="3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4000"/>
                            </p:stCondLst>
                            <p:childTnLst>
                              <p:par>
                                <p:cTn id="317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animClr clrSpc="rgb" dir="cw">
                                      <p:cBhvr>
                                        <p:cTn id="3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set>
                                      <p:cBhvr>
                                        <p:cTn id="3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4500"/>
                            </p:stCondLst>
                            <p:childTnLst>
                              <p:par>
                                <p:cTn id="323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animClr clrSpc="rgb" dir="cw">
                                      <p:cBhvr>
                                        <p:cTn id="3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set>
                                      <p:cBhvr>
                                        <p:cTn id="3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5000"/>
                            </p:stCondLst>
                            <p:childTnLst>
                              <p:par>
                                <p:cTn id="329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animClr clrSpc="rgb" dir="cw">
                                      <p:cBhvr>
                                        <p:cTn id="3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set>
                                      <p:cBhvr>
                                        <p:cTn id="3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35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animClr clrSpc="rgb" dir="cw">
                                      <p:cBhvr>
                                        <p:cTn id="3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set>
                                      <p:cBhvr>
                                        <p:cTn id="3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6000"/>
                            </p:stCondLst>
                            <p:childTnLst>
                              <p:par>
                                <p:cTn id="341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animClr clrSpc="rgb" dir="cw">
                                      <p:cBhvr>
                                        <p:cTn id="3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6500"/>
                            </p:stCondLst>
                            <p:childTnLst>
                              <p:par>
                                <p:cTn id="3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  <p:bldP spid="4" grpId="6" animBg="1"/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  <p:bldP spid="8" grpId="6" animBg="1"/>
      <p:bldP spid="9" grpId="0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  <p:bldP spid="11" grpId="0"/>
      <p:bldP spid="12" grpId="0" animBg="1"/>
      <p:bldP spid="12" grpId="1" animBg="1"/>
      <p:bldP spid="12" grpId="2" animBg="1"/>
      <p:bldP spid="12" grpId="3" animBg="1"/>
      <p:bldP spid="12" grpId="4" animBg="1"/>
      <p:bldP spid="13" grpId="0"/>
      <p:bldP spid="14" grpId="0" animBg="1"/>
      <p:bldP spid="14" grpId="1" animBg="1"/>
      <p:bldP spid="14" grpId="2" animBg="1"/>
      <p:bldP spid="14" grpId="3" animBg="1"/>
      <p:bldP spid="15" grpId="0"/>
      <p:bldP spid="16" grpId="0" animBg="1"/>
      <p:bldP spid="16" grpId="1" animBg="1"/>
      <p:bldP spid="16" grpId="2" animBg="1"/>
      <p:bldP spid="17" grpId="0"/>
      <p:bldP spid="18" grpId="0" animBg="1"/>
      <p:bldP spid="18" grpId="1" animBg="1"/>
      <p:bldP spid="19" grpId="0"/>
      <p:bldP spid="20" grpId="0" animBg="1"/>
      <p:bldP spid="21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node</a:t>
            </a:r>
          </a:p>
          <a:p>
            <a:r>
              <a:rPr lang="en-US" dirty="0" smtClean="0"/>
              <a:t>remove the node</a:t>
            </a:r>
          </a:p>
          <a:p>
            <a:r>
              <a:rPr lang="en-US" dirty="0" smtClean="0"/>
              <a:t>fix the tree</a:t>
            </a:r>
          </a:p>
          <a:p>
            <a:pPr lvl="1"/>
            <a:r>
              <a:rPr lang="en-US" dirty="0" smtClean="0"/>
              <a:t>removed node has no children</a:t>
            </a:r>
          </a:p>
          <a:p>
            <a:pPr lvl="1"/>
            <a:r>
              <a:rPr lang="en-US" dirty="0" smtClean="0"/>
              <a:t>removed node has one child</a:t>
            </a:r>
          </a:p>
          <a:p>
            <a:pPr lvl="1"/>
            <a:r>
              <a:rPr lang="en-US" dirty="0" smtClean="0"/>
              <a:t>removed node has two children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49579" y="2891481"/>
            <a:ext cx="3707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othing to fix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9578" y="3211083"/>
            <a:ext cx="406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dirty="0" smtClean="0">
                <a:solidFill>
                  <a:srgbClr val="0000FF"/>
                </a:solidFill>
              </a:rPr>
              <a:t>eplace the removed node with the child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5242" y="3505971"/>
            <a:ext cx="4151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dirty="0" smtClean="0">
                <a:solidFill>
                  <a:srgbClr val="0000FF"/>
                </a:solidFill>
              </a:rPr>
              <a:t>eplace the removed node with </a:t>
            </a:r>
            <a:r>
              <a:rPr lang="en-US" dirty="0" smtClean="0">
                <a:solidFill>
                  <a:srgbClr val="FF0000"/>
                </a:solidFill>
              </a:rPr>
              <a:t>something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98606" y="496587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something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&gt; everything in the left subtree and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something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&lt; everything in the right subtree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644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965</Words>
  <Application>Microsoft Office PowerPoint</Application>
  <PresentationFormat>On-screen Show (4:3)</PresentationFormat>
  <Paragraphs>352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宋体</vt:lpstr>
      <vt:lpstr>Arial</vt:lpstr>
      <vt:lpstr>Bradley Hand ITC</vt:lpstr>
      <vt:lpstr>Calibri</vt:lpstr>
      <vt:lpstr>Calibri Light</vt:lpstr>
      <vt:lpstr>Comic Sans MS</vt:lpstr>
      <vt:lpstr>Courier New</vt:lpstr>
      <vt:lpstr>Times New Roman</vt:lpstr>
      <vt:lpstr>Office Theme</vt:lpstr>
      <vt:lpstr>BSTs, AVL Trees and Heaps</vt:lpstr>
      <vt:lpstr>What to know about Trees?</vt:lpstr>
      <vt:lpstr>Binary Trees </vt:lpstr>
      <vt:lpstr>Traversals and Recursion</vt:lpstr>
      <vt:lpstr>Binary Search Trees</vt:lpstr>
      <vt:lpstr>find(root, key)</vt:lpstr>
      <vt:lpstr>find(root, key)</vt:lpstr>
      <vt:lpstr>insert </vt:lpstr>
      <vt:lpstr>delete</vt:lpstr>
      <vt:lpstr>Deletion – The Two Child Case</vt:lpstr>
      <vt:lpstr>AVL   Tree</vt:lpstr>
      <vt:lpstr>Heap Example: Insert</vt:lpstr>
      <vt:lpstr>Heap Example: Insert</vt:lpstr>
      <vt:lpstr>Heap Example: Insert</vt:lpstr>
      <vt:lpstr>Heap Example: Insert</vt:lpstr>
      <vt:lpstr>Heap Example: Insert</vt:lpstr>
      <vt:lpstr>Heap Example: Delete</vt:lpstr>
      <vt:lpstr>Heap Example: Delete</vt:lpstr>
      <vt:lpstr>Heap Example: Delete</vt:lpstr>
      <vt:lpstr>Heap Example: Delete</vt:lpstr>
      <vt:lpstr>Heap Example: Delete</vt:lpstr>
      <vt:lpstr>Heap Example: Delete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Ezgi Mercan</dc:creator>
  <cp:lastModifiedBy>Ezgi Mercan</cp:lastModifiedBy>
  <cp:revision>16</cp:revision>
  <dcterms:created xsi:type="dcterms:W3CDTF">2016-04-17T19:05:12Z</dcterms:created>
  <dcterms:modified xsi:type="dcterms:W3CDTF">2016-04-19T15:56:48Z</dcterms:modified>
</cp:coreProperties>
</file>