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aleway"/>
      <p:regular r:id="rId17"/>
      <p:bold r:id="rId18"/>
      <p:italic r:id="rId19"/>
      <p:boldItalic r:id="rId20"/>
    </p:embeddedFont>
    <p:embeddedFont>
      <p:font typeface="Source Sans Pr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6F6A03B-4586-4FD5-8DFF-1978DF4E8A99}">
  <a:tblStyle styleId="{16F6A03B-4586-4FD5-8DFF-1978DF4E8A99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Italic.fntdata"/><Relationship Id="rId11" Type="http://schemas.openxmlformats.org/officeDocument/2006/relationships/slide" Target="slides/slide6.xml"/><Relationship Id="rId22" Type="http://schemas.openxmlformats.org/officeDocument/2006/relationships/font" Target="fonts/SourceSansPro-bold.fntdata"/><Relationship Id="rId10" Type="http://schemas.openxmlformats.org/officeDocument/2006/relationships/slide" Target="slides/slide5.xml"/><Relationship Id="rId21" Type="http://schemas.openxmlformats.org/officeDocument/2006/relationships/font" Target="fonts/SourceSansPro-regular.fntdata"/><Relationship Id="rId13" Type="http://schemas.openxmlformats.org/officeDocument/2006/relationships/slide" Target="slides/slide8.xml"/><Relationship Id="rId24" Type="http://schemas.openxmlformats.org/officeDocument/2006/relationships/font" Target="fonts/SourceSansPro-boldItalic.fntdata"/><Relationship Id="rId12" Type="http://schemas.openxmlformats.org/officeDocument/2006/relationships/slide" Target="slides/slide7.xml"/><Relationship Id="rId23" Type="http://schemas.openxmlformats.org/officeDocument/2006/relationships/font" Target="fonts/SourceSansPr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italic.fntdata"/><Relationship Id="rId6" Type="http://schemas.openxmlformats.org/officeDocument/2006/relationships/slide" Target="slides/slide1.xml"/><Relationship Id="rId18" Type="http://schemas.openxmlformats.org/officeDocument/2006/relationships/font" Target="fonts/Raleway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Relationship Id="rId4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Binary Search Tree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AVL Tree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Ben Jones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Lysia Li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Build AVL tree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Insert 9, 27, 50, 15, 2, 21, 36 in order into an empty AVL tree.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Great AVL Tree Visualization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https://www.cs.usfca.edu/~galles/visualization/AVLtree.html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Binary Search Tree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Collection of nodes that hold data</a:t>
            </a:r>
          </a:p>
          <a:p>
            <a:pPr indent="-381000" lvl="0" marL="457200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Each node in the tree is</a:t>
            </a:r>
            <a:r>
              <a:rPr b="1" lang="en" sz="2400">
                <a:solidFill>
                  <a:srgbClr val="000000"/>
                </a:solidFill>
              </a:rPr>
              <a:t> connected</a:t>
            </a:r>
            <a:r>
              <a:rPr lang="en" sz="2400">
                <a:solidFill>
                  <a:srgbClr val="000000"/>
                </a:solidFill>
              </a:rPr>
              <a:t> to another</a:t>
            </a:r>
          </a:p>
          <a:p>
            <a:pPr indent="-381000" lvl="0" marL="457200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A node can have </a:t>
            </a:r>
            <a:r>
              <a:rPr b="1" lang="en" sz="2400">
                <a:solidFill>
                  <a:srgbClr val="000000"/>
                </a:solidFill>
              </a:rPr>
              <a:t>no more than 2 “children”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The</a:t>
            </a:r>
            <a:r>
              <a:rPr b="1" lang="en" sz="2400">
                <a:solidFill>
                  <a:srgbClr val="000000"/>
                </a:solidFill>
              </a:rPr>
              <a:t> left subtree</a:t>
            </a:r>
            <a:r>
              <a:rPr lang="en" sz="2400">
                <a:solidFill>
                  <a:srgbClr val="000000"/>
                </a:solidFill>
              </a:rPr>
              <a:t> of any given node will only contain data values </a:t>
            </a:r>
            <a:r>
              <a:rPr b="1" lang="en" sz="2400">
                <a:solidFill>
                  <a:srgbClr val="000000"/>
                </a:solidFill>
              </a:rPr>
              <a:t>less than the value</a:t>
            </a:r>
            <a:r>
              <a:rPr lang="en" sz="2400">
                <a:solidFill>
                  <a:srgbClr val="000000"/>
                </a:solidFill>
              </a:rPr>
              <a:t> of that node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The </a:t>
            </a:r>
            <a:r>
              <a:rPr b="1" lang="en" sz="2400">
                <a:solidFill>
                  <a:srgbClr val="000000"/>
                </a:solidFill>
              </a:rPr>
              <a:t>right subtree</a:t>
            </a:r>
            <a:r>
              <a:rPr lang="en" sz="2400">
                <a:solidFill>
                  <a:srgbClr val="000000"/>
                </a:solidFill>
              </a:rPr>
              <a:t> of any given node will only contain data values </a:t>
            </a:r>
            <a:r>
              <a:rPr b="1" lang="en" sz="2400">
                <a:solidFill>
                  <a:srgbClr val="000000"/>
                </a:solidFill>
              </a:rPr>
              <a:t>greater than </a:t>
            </a:r>
            <a:r>
              <a:rPr lang="en" sz="2400">
                <a:solidFill>
                  <a:srgbClr val="000000"/>
                </a:solidFill>
              </a:rPr>
              <a:t>the value of that node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AVL Tree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A binary tree that is self-balancing.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3000">
                <a:solidFill>
                  <a:srgbClr val="000000"/>
                </a:solidFill>
              </a:rPr>
              <a:t>AVL Tree Node</a:t>
            </a:r>
          </a:p>
          <a:p>
            <a:pPr indent="-381000" lvl="0" marL="457200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Field for holding data</a:t>
            </a:r>
          </a:p>
          <a:p>
            <a:pPr indent="-381000" lvl="0" marL="457200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Field for accessing right subtree</a:t>
            </a:r>
          </a:p>
          <a:p>
            <a:pPr indent="-381000" lvl="0" marL="457200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Field for accessing left subtree</a:t>
            </a:r>
          </a:p>
          <a:p>
            <a:pPr indent="-381000" lvl="0" marL="457200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b="1" lang="en" sz="2400">
                <a:solidFill>
                  <a:srgbClr val="000000"/>
                </a:solidFill>
              </a:rPr>
              <a:t>Field for keeping track of height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Runtime Analysis for BST and AVL Tree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78" name="Shape 78"/>
          <p:cNvGraphicFramePr/>
          <p:nvPr/>
        </p:nvGraphicFramePr>
        <p:xfrm>
          <a:off x="228125" y="1379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{16F6A03B-4586-4FD5-8DFF-1978DF4E8A99}</a:tableStyleId>
              </a:tblPr>
              <a:tblGrid>
                <a:gridCol w="1350925"/>
                <a:gridCol w="1350925"/>
                <a:gridCol w="1350925"/>
              </a:tblGrid>
              <a:tr h="9897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BST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Average Case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Worst Case</a:t>
                      </a:r>
                    </a:p>
                  </a:txBody>
                  <a:tcPr marT="91425" marB="91425" marR="91425" marL="91425"/>
                </a:tc>
              </a:tr>
              <a:tr h="8254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Insert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O(logn)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O(n)</a:t>
                      </a:r>
                    </a:p>
                  </a:txBody>
                  <a:tcPr marT="91425" marB="91425" marR="91425" marL="91425"/>
                </a:tc>
              </a:tr>
              <a:tr h="8254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Delete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O(logn)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O(n)</a:t>
                      </a:r>
                    </a:p>
                  </a:txBody>
                  <a:tcPr marT="91425" marB="91425" marR="91425" marL="91425"/>
                </a:tc>
              </a:tr>
              <a:tr h="8254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Search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O(logn)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O(n)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79" name="Shape 79"/>
          <p:cNvGraphicFramePr/>
          <p:nvPr/>
        </p:nvGraphicFramePr>
        <p:xfrm>
          <a:off x="4542900" y="1379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{16F6A03B-4586-4FD5-8DFF-1978DF4E8A99}</a:tableStyleId>
              </a:tblPr>
              <a:tblGrid>
                <a:gridCol w="1471650"/>
                <a:gridCol w="1471650"/>
                <a:gridCol w="1471650"/>
              </a:tblGrid>
              <a:tr h="8589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AVL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Average Case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Worst Case</a:t>
                      </a:r>
                    </a:p>
                  </a:txBody>
                  <a:tcPr marT="91425" marB="91425" marR="91425" marL="91425"/>
                </a:tc>
              </a:tr>
              <a:tr h="8589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Insert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O(logn)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2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O(logn)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8589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Delete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2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O(logn)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2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O(logn)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8589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Search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2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O(logn)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2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O(logn)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Is it a Binary Search Tree?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850" y="1443675"/>
            <a:ext cx="4151899" cy="3079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66749" y="1329460"/>
            <a:ext cx="3556350" cy="296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isBST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Write a method that takes in a binary tree root node, and check if it is a valid Binary Search Tree.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public class TreeNode {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 	int val;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 	TreeNode left;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 	TreeNode right;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  	TreeNode(int x) { val = x; }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}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Wrong Answer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Just compare the node itself and its left node and its right node?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Wrong!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0721" y="2154250"/>
            <a:ext cx="4302574" cy="259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Correct Answer Part I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 boolean helper(Node node, int min, int max) {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        if (node == null) {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            return true; }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        if (node.data &lt; min || node.data &gt; max) {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            return false; }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        return (helper(node.left, min, node.data-1) &amp;&amp;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                helper(node.right, node.data+1, max));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    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Correct Answer Part II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</a:rPr>
              <a:t> boolean isBST()  {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</a:rPr>
              <a:t>        return helper(root, Integer.MIN_VALUE,  Integer.MAX_VALUE);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</a:rPr>
              <a:t>    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