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63EC-036B-4E99-B591-8129DFA5601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865-0311-44E5-BDE1-58AD2FD6C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9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63EC-036B-4E99-B591-8129DFA5601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865-0311-44E5-BDE1-58AD2FD6C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4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63EC-036B-4E99-B591-8129DFA5601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865-0311-44E5-BDE1-58AD2FD6C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8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63EC-036B-4E99-B591-8129DFA5601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865-0311-44E5-BDE1-58AD2FD6C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3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63EC-036B-4E99-B591-8129DFA5601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865-0311-44E5-BDE1-58AD2FD6C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5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63EC-036B-4E99-B591-8129DFA5601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865-0311-44E5-BDE1-58AD2FD6C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8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63EC-036B-4E99-B591-8129DFA5601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865-0311-44E5-BDE1-58AD2FD6C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3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63EC-036B-4E99-B591-8129DFA5601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865-0311-44E5-BDE1-58AD2FD6C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6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63EC-036B-4E99-B591-8129DFA5601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865-0311-44E5-BDE1-58AD2FD6C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8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63EC-036B-4E99-B591-8129DFA5601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865-0311-44E5-BDE1-58AD2FD6C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8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63EC-036B-4E99-B591-8129DFA5601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F865-0311-44E5-BDE1-58AD2FD6C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7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063EC-036B-4E99-B591-8129DFA5601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F865-0311-44E5-BDE1-58AD2FD6C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1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Help Session 3:</a:t>
            </a:r>
            <a:br>
              <a:rPr lang="en-US" dirty="0" smtClean="0"/>
            </a:br>
            <a:r>
              <a:rPr lang="en-US" dirty="0" smtClean="0"/>
              <a:t>Induction and Complexity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Ezgi, Shenqi, Bran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Find  Big - Oh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8933" y="1581150"/>
            <a:ext cx="6448425" cy="770467"/>
          </a:xfrm>
        </p:spPr>
        <p:txBody>
          <a:bodyPr/>
          <a:lstStyle/>
          <a:p>
            <a:r>
              <a:rPr lang="en-US" altLang="zh-CN" dirty="0"/>
              <a:t>f</a:t>
            </a:r>
            <a:r>
              <a:rPr lang="en-US" altLang="zh-CN" dirty="0" smtClean="0"/>
              <a:t>(n) = n! + 2</a:t>
            </a:r>
            <a:r>
              <a:rPr lang="en-US" altLang="zh-CN" baseline="30000" dirty="0" smtClean="0"/>
              <a:t>n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78933" y="5036377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Note:</a:t>
            </a:r>
          </a:p>
          <a:p>
            <a:r>
              <a:rPr kumimoji="1" lang="en-US" altLang="zh-CN" dirty="0" smtClean="0"/>
              <a:t>	f(n) is in O(g(n)) if there exist positive constants c and n</a:t>
            </a:r>
            <a:r>
              <a:rPr kumimoji="1" lang="en-US" altLang="zh-CN" baseline="-25000" dirty="0" smtClean="0"/>
              <a:t>0</a:t>
            </a:r>
            <a:r>
              <a:rPr kumimoji="1" lang="en-US" altLang="zh-CN" dirty="0" smtClean="0"/>
              <a:t> such that</a:t>
            </a:r>
          </a:p>
          <a:p>
            <a:r>
              <a:rPr kumimoji="1" lang="en-US" altLang="zh-CN" dirty="0"/>
              <a:t>	</a:t>
            </a:r>
            <a:r>
              <a:rPr kumimoji="1" lang="en-US" altLang="zh-CN" dirty="0" smtClean="0"/>
              <a:t>			</a:t>
            </a:r>
            <a:r>
              <a:rPr kumimoji="1" lang="en-US" altLang="zh-CN" dirty="0" smtClean="0"/>
              <a:t>g(n</a:t>
            </a:r>
            <a:r>
              <a:rPr kumimoji="1" lang="en-US" altLang="zh-CN" dirty="0" smtClean="0"/>
              <a:t>)   ≤  c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f(n)	for all n &gt; n</a:t>
            </a:r>
            <a:r>
              <a:rPr kumimoji="1" lang="en-US" altLang="zh-CN" baseline="-25000" dirty="0"/>
              <a:t>0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301876" y="2702984"/>
            <a:ext cx="3492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zh-CN" sz="2400" dirty="0" smtClean="0"/>
              <a:t>N factorial is in </a:t>
            </a:r>
            <a:r>
              <a:rPr kumimoji="1" lang="en-US" altLang="zh-CN" sz="2400" dirty="0" smtClean="0">
                <a:solidFill>
                  <a:srgbClr val="FF0000"/>
                </a:solidFill>
              </a:rPr>
              <a:t>O(N</a:t>
            </a:r>
            <a:r>
              <a:rPr kumimoji="1" lang="en-US" altLang="zh-CN" sz="2400" baseline="30000" dirty="0">
                <a:solidFill>
                  <a:srgbClr val="FF0000"/>
                </a:solidFill>
              </a:rPr>
              <a:t>N</a:t>
            </a:r>
            <a:r>
              <a:rPr kumimoji="1" lang="en-US" altLang="zh-CN" sz="2400" dirty="0" smtClean="0">
                <a:solidFill>
                  <a:srgbClr val="FF0000"/>
                </a:solidFill>
              </a:rPr>
              <a:t>)</a:t>
            </a:r>
          </a:p>
          <a:p>
            <a:endParaRPr kumimoji="1" lang="en-US" altLang="zh-CN" sz="2400" dirty="0" smtClean="0"/>
          </a:p>
          <a:p>
            <a:pPr marL="342900" indent="-342900">
              <a:buAutoNum type="arabicPeriod"/>
            </a:pPr>
            <a:r>
              <a:rPr kumimoji="1" lang="en-US" altLang="zh-CN" sz="2400" dirty="0" smtClean="0"/>
              <a:t>Proved by induction</a:t>
            </a:r>
          </a:p>
          <a:p>
            <a:pPr marL="342900" indent="-342900">
              <a:buAutoNum type="arabicPeriod"/>
            </a:pPr>
            <a:endParaRPr kumimoji="1" lang="en-US" altLang="zh-CN" sz="2400" dirty="0"/>
          </a:p>
          <a:p>
            <a:pPr marL="342900" indent="-342900">
              <a:buAutoNum type="arabicPeriod"/>
            </a:pPr>
            <a:r>
              <a:rPr kumimoji="1" lang="en-US" altLang="zh-CN" sz="2400" dirty="0"/>
              <a:t>f</a:t>
            </a:r>
            <a:r>
              <a:rPr kumimoji="1" lang="en-US" altLang="zh-CN" sz="2400" dirty="0" smtClean="0"/>
              <a:t>(n) is in O(</a:t>
            </a:r>
            <a:r>
              <a:rPr kumimoji="1" lang="en-US" altLang="zh-CN" sz="2400" dirty="0" err="1" smtClean="0"/>
              <a:t>n</a:t>
            </a:r>
            <a:r>
              <a:rPr kumimoji="1" lang="en-US" altLang="zh-CN" sz="2400" baseline="30000" dirty="0" err="1"/>
              <a:t>n</a:t>
            </a:r>
            <a:r>
              <a:rPr kumimoji="1" lang="en-US" altLang="zh-CN" sz="2400" dirty="0" smtClean="0"/>
              <a:t>) 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6451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Find  Big - Oh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8933" y="1581150"/>
            <a:ext cx="6448425" cy="770467"/>
          </a:xfrm>
        </p:spPr>
        <p:txBody>
          <a:bodyPr/>
          <a:lstStyle/>
          <a:p>
            <a:r>
              <a:rPr lang="en-US" altLang="zh-CN" dirty="0"/>
              <a:t>f</a:t>
            </a:r>
            <a:r>
              <a:rPr lang="en-US" altLang="zh-CN" dirty="0" smtClean="0"/>
              <a:t>(n) = n! + 2</a:t>
            </a:r>
            <a:r>
              <a:rPr lang="en-US" altLang="zh-CN" baseline="30000" dirty="0" smtClean="0"/>
              <a:t>n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78933" y="5036377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Note:</a:t>
            </a:r>
          </a:p>
          <a:p>
            <a:r>
              <a:rPr kumimoji="1" lang="en-US" altLang="zh-CN" dirty="0" smtClean="0"/>
              <a:t>	f(n) is in O(g(n)) if there exist positive constants c and n</a:t>
            </a:r>
            <a:r>
              <a:rPr kumimoji="1" lang="en-US" altLang="zh-CN" baseline="-25000" dirty="0" smtClean="0"/>
              <a:t>0</a:t>
            </a:r>
            <a:r>
              <a:rPr kumimoji="1" lang="en-US" altLang="zh-CN" dirty="0" smtClean="0"/>
              <a:t> such that</a:t>
            </a:r>
          </a:p>
          <a:p>
            <a:r>
              <a:rPr kumimoji="1" lang="en-US" altLang="zh-CN" dirty="0"/>
              <a:t>	</a:t>
            </a:r>
            <a:r>
              <a:rPr kumimoji="1" lang="en-US" altLang="zh-CN" dirty="0" smtClean="0"/>
              <a:t>			</a:t>
            </a:r>
            <a:r>
              <a:rPr kumimoji="1" lang="en-US" altLang="zh-CN" dirty="0" smtClean="0"/>
              <a:t>g(n</a:t>
            </a:r>
            <a:r>
              <a:rPr kumimoji="1" lang="en-US" altLang="zh-CN" dirty="0" smtClean="0"/>
              <a:t>)   ≤  c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f(n)	for all n &gt; n</a:t>
            </a:r>
            <a:r>
              <a:rPr kumimoji="1" lang="en-US" altLang="zh-CN" baseline="-25000" dirty="0"/>
              <a:t>0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254125" y="2351617"/>
            <a:ext cx="63817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 smtClean="0"/>
              <a:t>Prove </a:t>
            </a:r>
            <a:r>
              <a:rPr kumimoji="1" lang="en-US" altLang="zh-CN" sz="2400" dirty="0" smtClean="0">
                <a:solidFill>
                  <a:srgbClr val="FF0000"/>
                </a:solidFill>
              </a:rPr>
              <a:t>n! ≤ </a:t>
            </a:r>
            <a:r>
              <a:rPr kumimoji="1" lang="en-US" altLang="zh-CN" sz="2400" dirty="0" err="1" smtClean="0">
                <a:solidFill>
                  <a:srgbClr val="FF0000"/>
                </a:solidFill>
              </a:rPr>
              <a:t>n</a:t>
            </a:r>
            <a:r>
              <a:rPr kumimoji="1" lang="en-US" altLang="zh-CN" sz="2400" baseline="30000" dirty="0" err="1" smtClean="0">
                <a:solidFill>
                  <a:srgbClr val="FF0000"/>
                </a:solidFill>
              </a:rPr>
              <a:t>n</a:t>
            </a:r>
            <a:r>
              <a:rPr kumimoji="1" lang="en-US" altLang="zh-CN" sz="24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400" dirty="0" smtClean="0"/>
              <a:t>:</a:t>
            </a:r>
          </a:p>
          <a:p>
            <a:endParaRPr kumimoji="1" lang="en-US" altLang="zh-CN" sz="2400" dirty="0" smtClean="0"/>
          </a:p>
          <a:p>
            <a:pPr marL="914400" lvl="1" indent="-457200">
              <a:buAutoNum type="arabicPeriod"/>
            </a:pPr>
            <a:r>
              <a:rPr kumimoji="1" lang="en-US" altLang="zh-CN" sz="2400" dirty="0" smtClean="0"/>
              <a:t>Base case:  n=1,</a:t>
            </a:r>
          </a:p>
          <a:p>
            <a:pPr lvl="5"/>
            <a:r>
              <a:rPr kumimoji="1" lang="en-US" altLang="zh-CN" sz="2400" dirty="0" smtClean="0"/>
              <a:t>	</a:t>
            </a:r>
            <a:r>
              <a:rPr kumimoji="1" lang="en-US" altLang="zh-CN" sz="2000" dirty="0" smtClean="0"/>
              <a:t>1</a:t>
            </a:r>
            <a:r>
              <a:rPr kumimoji="1" lang="en-US" altLang="zh-CN" sz="2000" i="1" dirty="0" smtClean="0"/>
              <a:t>!</a:t>
            </a:r>
            <a:r>
              <a:rPr kumimoji="1" lang="en-US" altLang="zh-CN" sz="2000" dirty="0" smtClean="0"/>
              <a:t> = 1</a:t>
            </a:r>
            <a:r>
              <a:rPr kumimoji="1" lang="en-US" altLang="zh-CN" sz="2000" baseline="30000" dirty="0" smtClean="0"/>
              <a:t>1</a:t>
            </a:r>
            <a:endParaRPr kumimoji="1" lang="en-US" altLang="zh-CN" sz="2000" dirty="0"/>
          </a:p>
          <a:p>
            <a:pPr marL="914400" lvl="1" indent="-457200">
              <a:buAutoNum type="arabicPeriod"/>
            </a:pPr>
            <a:r>
              <a:rPr kumimoji="1" lang="en-US" altLang="zh-CN" sz="2400" dirty="0" smtClean="0"/>
              <a:t>I.H. : For n = k, </a:t>
            </a:r>
          </a:p>
          <a:p>
            <a:pPr lvl="2"/>
            <a:r>
              <a:rPr kumimoji="1" lang="en-US" altLang="zh-CN" sz="2400" dirty="0"/>
              <a:t>	</a:t>
            </a:r>
            <a:r>
              <a:rPr kumimoji="1" lang="en-US" altLang="zh-CN" sz="2400" dirty="0" smtClean="0"/>
              <a:t>			</a:t>
            </a:r>
            <a:r>
              <a:rPr kumimoji="1" lang="en-US" altLang="zh-CN" sz="2000" dirty="0"/>
              <a:t>k</a:t>
            </a:r>
            <a:r>
              <a:rPr kumimoji="1" lang="en-US" altLang="zh-CN" sz="2000" i="1" dirty="0" smtClean="0"/>
              <a:t>!</a:t>
            </a:r>
            <a:r>
              <a:rPr kumimoji="1" lang="en-US" altLang="zh-CN" sz="2000" dirty="0" smtClean="0"/>
              <a:t> 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≤</a:t>
            </a:r>
            <a:r>
              <a:rPr kumimoji="1" lang="en-US" altLang="zh-CN" sz="2000" dirty="0" smtClean="0"/>
              <a:t> </a:t>
            </a:r>
            <a:r>
              <a:rPr kumimoji="1" lang="en-US" altLang="zh-CN" sz="2000" dirty="0" err="1" smtClean="0"/>
              <a:t>k</a:t>
            </a:r>
            <a:r>
              <a:rPr kumimoji="1" lang="en-US" altLang="zh-CN" sz="2000" baseline="30000" dirty="0" err="1"/>
              <a:t>k</a:t>
            </a:r>
            <a:endParaRPr kumimoji="1" lang="en-US" altLang="zh-CN" sz="2000" dirty="0" smtClean="0"/>
          </a:p>
          <a:p>
            <a:endParaRPr kumimoji="1" lang="en-US" altLang="zh-CN" dirty="0"/>
          </a:p>
          <a:p>
            <a:r>
              <a:rPr kumimoji="1" lang="en-US" altLang="zh-CN" dirty="0" smtClean="0"/>
              <a:t>	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399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Find  Big - Oh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8933" y="1581150"/>
            <a:ext cx="6448425" cy="770467"/>
          </a:xfrm>
        </p:spPr>
        <p:txBody>
          <a:bodyPr/>
          <a:lstStyle/>
          <a:p>
            <a:r>
              <a:rPr lang="en-US" altLang="zh-CN" dirty="0"/>
              <a:t>f</a:t>
            </a:r>
            <a:r>
              <a:rPr lang="en-US" altLang="zh-CN" dirty="0" smtClean="0"/>
              <a:t>(n) = n! + 2</a:t>
            </a:r>
            <a:r>
              <a:rPr lang="en-US" altLang="zh-CN" baseline="30000" dirty="0" smtClean="0"/>
              <a:t>n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78933" y="5036377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Note:</a:t>
            </a:r>
          </a:p>
          <a:p>
            <a:r>
              <a:rPr kumimoji="1" lang="en-US" altLang="zh-CN" dirty="0" smtClean="0"/>
              <a:t>	f(n) is in O(g(n)) if there exist positive constants c and n</a:t>
            </a:r>
            <a:r>
              <a:rPr kumimoji="1" lang="en-US" altLang="zh-CN" baseline="-25000" dirty="0" smtClean="0"/>
              <a:t>0</a:t>
            </a:r>
            <a:r>
              <a:rPr kumimoji="1" lang="en-US" altLang="zh-CN" dirty="0" smtClean="0"/>
              <a:t> such that</a:t>
            </a:r>
          </a:p>
          <a:p>
            <a:r>
              <a:rPr kumimoji="1" lang="en-US" altLang="zh-CN" dirty="0"/>
              <a:t>	</a:t>
            </a:r>
            <a:r>
              <a:rPr kumimoji="1" lang="en-US" altLang="zh-CN" dirty="0" smtClean="0"/>
              <a:t>			</a:t>
            </a:r>
            <a:r>
              <a:rPr kumimoji="1" lang="en-US" altLang="zh-CN" dirty="0" smtClean="0"/>
              <a:t>g(n</a:t>
            </a:r>
            <a:r>
              <a:rPr kumimoji="1" lang="en-US" altLang="zh-CN" dirty="0" smtClean="0"/>
              <a:t>)   ≤  c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f(n)	for all n &gt; n</a:t>
            </a:r>
            <a:r>
              <a:rPr kumimoji="1" lang="en-US" altLang="zh-CN" baseline="-25000" dirty="0"/>
              <a:t>0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254125" y="2351617"/>
            <a:ext cx="63817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 smtClean="0"/>
              <a:t>Prove </a:t>
            </a:r>
            <a:r>
              <a:rPr kumimoji="1" lang="en-US" altLang="zh-CN" sz="2400" dirty="0" smtClean="0">
                <a:solidFill>
                  <a:srgbClr val="FF0000"/>
                </a:solidFill>
              </a:rPr>
              <a:t>n! ≤ </a:t>
            </a:r>
            <a:r>
              <a:rPr kumimoji="1" lang="en-US" altLang="zh-CN" sz="2400" dirty="0" err="1" smtClean="0">
                <a:solidFill>
                  <a:srgbClr val="FF0000"/>
                </a:solidFill>
              </a:rPr>
              <a:t>n</a:t>
            </a:r>
            <a:r>
              <a:rPr kumimoji="1" lang="en-US" altLang="zh-CN" sz="2400" baseline="30000" dirty="0" err="1" smtClean="0">
                <a:solidFill>
                  <a:srgbClr val="FF0000"/>
                </a:solidFill>
              </a:rPr>
              <a:t>n</a:t>
            </a:r>
            <a:r>
              <a:rPr kumimoji="1" lang="en-US" altLang="zh-CN" sz="24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400" dirty="0" smtClean="0"/>
              <a:t>:</a:t>
            </a:r>
          </a:p>
          <a:p>
            <a:endParaRPr kumimoji="1" lang="en-US" altLang="zh-CN" sz="2400" dirty="0" smtClean="0"/>
          </a:p>
          <a:p>
            <a:pPr lvl="1"/>
            <a:r>
              <a:rPr kumimoji="1" lang="en-US" altLang="zh-CN" sz="2400" dirty="0" smtClean="0"/>
              <a:t>2.	I.H. : For n = k, </a:t>
            </a:r>
          </a:p>
          <a:p>
            <a:pPr lvl="2"/>
            <a:r>
              <a:rPr kumimoji="1" lang="en-US" altLang="zh-CN" sz="2400" dirty="0" smtClean="0"/>
              <a:t>				</a:t>
            </a:r>
            <a:r>
              <a:rPr kumimoji="1" lang="en-US" altLang="zh-CN" sz="2000" dirty="0" smtClean="0"/>
              <a:t>k</a:t>
            </a:r>
            <a:r>
              <a:rPr kumimoji="1" lang="en-US" altLang="zh-CN" sz="2000" i="1" dirty="0" smtClean="0"/>
              <a:t>!</a:t>
            </a:r>
            <a:r>
              <a:rPr kumimoji="1" lang="en-US" altLang="zh-CN" sz="2000" dirty="0" smtClean="0"/>
              <a:t> ≤ </a:t>
            </a:r>
            <a:r>
              <a:rPr kumimoji="1" lang="en-US" altLang="zh-CN" sz="2000" dirty="0" err="1" smtClean="0"/>
              <a:t>k</a:t>
            </a:r>
            <a:r>
              <a:rPr kumimoji="1" lang="en-US" altLang="zh-CN" sz="2000" baseline="30000" dirty="0" err="1" smtClean="0"/>
              <a:t>k</a:t>
            </a:r>
            <a:endParaRPr kumimoji="1" lang="en-US" altLang="zh-CN" sz="2000" dirty="0" smtClean="0"/>
          </a:p>
          <a:p>
            <a:pPr marL="914400" lvl="1" indent="-457200">
              <a:buAutoNum type="arabicPeriod" startAt="3"/>
            </a:pPr>
            <a:r>
              <a:rPr kumimoji="1" lang="en-US" altLang="zh-CN" sz="2400" dirty="0" smtClean="0"/>
              <a:t>I.S. : For n = k + 1, </a:t>
            </a:r>
          </a:p>
          <a:p>
            <a:pPr lvl="2"/>
            <a:r>
              <a:rPr kumimoji="1" lang="en-US" altLang="zh-CN" sz="2400" dirty="0"/>
              <a:t>	</a:t>
            </a:r>
            <a:r>
              <a:rPr kumimoji="1" lang="en-US" altLang="zh-CN" sz="2000" dirty="0" smtClean="0"/>
              <a:t>(k+1)! = k!(k+1) ≤ </a:t>
            </a:r>
            <a:r>
              <a:rPr kumimoji="1" lang="en-US" altLang="zh-CN" sz="2000" dirty="0" err="1" smtClean="0"/>
              <a:t>k</a:t>
            </a:r>
            <a:r>
              <a:rPr kumimoji="1" lang="en-US" altLang="zh-CN" sz="2000" baseline="30000" dirty="0" err="1" smtClean="0"/>
              <a:t>k</a:t>
            </a:r>
            <a:r>
              <a:rPr kumimoji="1" lang="en-US" altLang="zh-CN" sz="2000" dirty="0" smtClean="0"/>
              <a:t>(k+1)  </a:t>
            </a:r>
          </a:p>
          <a:p>
            <a:pPr lvl="2"/>
            <a:r>
              <a:rPr kumimoji="1" lang="en-US" altLang="zh-CN" sz="2000" dirty="0"/>
              <a:t>	</a:t>
            </a:r>
            <a:r>
              <a:rPr kumimoji="1" lang="en-US" altLang="zh-CN" sz="2000" dirty="0" smtClean="0"/>
              <a:t>			</a:t>
            </a:r>
            <a:r>
              <a:rPr kumimoji="1" lang="en-US" altLang="zh-CN" dirty="0" smtClean="0"/>
              <a:t>≤ (k+1)</a:t>
            </a:r>
            <a:r>
              <a:rPr kumimoji="1" lang="en-US" altLang="zh-CN" baseline="30000" dirty="0" smtClean="0"/>
              <a:t>k</a:t>
            </a:r>
            <a:r>
              <a:rPr kumimoji="1" lang="en-US" altLang="zh-CN" dirty="0" smtClean="0"/>
              <a:t>(k+1) = (k+1)</a:t>
            </a:r>
            <a:r>
              <a:rPr kumimoji="1" lang="en-US" altLang="zh-CN" baseline="30000" dirty="0" smtClean="0"/>
              <a:t>k+1</a:t>
            </a:r>
            <a:endParaRPr kumimoji="1" lang="en-US" altLang="zh-CN" dirty="0" smtClean="0"/>
          </a:p>
          <a:p>
            <a:endParaRPr kumimoji="1" lang="en-US" altLang="zh-CN" dirty="0"/>
          </a:p>
          <a:p>
            <a:r>
              <a:rPr kumimoji="1" lang="en-US" altLang="zh-CN" dirty="0" smtClean="0"/>
              <a:t>	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855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Compare Run Time Increasing Rate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009220"/>
            <a:ext cx="3332692" cy="34829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(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)	100 n</a:t>
            </a:r>
            <a:r>
              <a:rPr lang="en-US" altLang="zh-CN" baseline="30000" dirty="0" smtClean="0"/>
              <a:t>3</a:t>
            </a:r>
          </a:p>
          <a:p>
            <a:endParaRPr lang="en-US" altLang="zh-CN" baseline="30000" dirty="0" smtClean="0"/>
          </a:p>
          <a:p>
            <a:r>
              <a:rPr lang="en-US" altLang="zh-CN" dirty="0" smtClean="0"/>
              <a:t>(ii)	n</a:t>
            </a:r>
            <a:r>
              <a:rPr lang="en-US" altLang="zh-CN" baseline="30000" dirty="0" smtClean="0"/>
              <a:t>3</a:t>
            </a:r>
            <a:r>
              <a:rPr lang="en-US" altLang="zh-CN" dirty="0" smtClean="0"/>
              <a:t>+n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(iii)	n(</a:t>
            </a:r>
            <a:r>
              <a:rPr lang="en-US" altLang="zh-CN" dirty="0" err="1" smtClean="0"/>
              <a:t>logn</a:t>
            </a:r>
            <a:r>
              <a:rPr lang="en-US" altLang="zh-CN" dirty="0" smtClean="0"/>
              <a:t>)</a:t>
            </a:r>
            <a:r>
              <a:rPr lang="en-US" altLang="zh-CN" baseline="30000" dirty="0" smtClean="0"/>
              <a:t>1000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(iv)	(n+5)!/(n+4)!</a:t>
            </a:r>
          </a:p>
          <a:p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842000" y="2009220"/>
            <a:ext cx="2540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000" dirty="0" smtClean="0"/>
              <a:t>O(n</a:t>
            </a:r>
            <a:r>
              <a:rPr kumimoji="1" lang="en-US" altLang="zh-CN" sz="3000" baseline="30000" dirty="0" smtClean="0"/>
              <a:t>3</a:t>
            </a:r>
            <a:r>
              <a:rPr kumimoji="1" lang="en-US" altLang="zh-CN" sz="3000" dirty="0" smtClean="0"/>
              <a:t>)</a:t>
            </a:r>
          </a:p>
          <a:p>
            <a:endParaRPr kumimoji="1" lang="en-US" altLang="zh-CN" sz="3000" dirty="0"/>
          </a:p>
          <a:p>
            <a:r>
              <a:rPr kumimoji="1" lang="en-US" altLang="zh-CN" sz="3000" dirty="0" smtClean="0"/>
              <a:t>O(n</a:t>
            </a:r>
            <a:r>
              <a:rPr kumimoji="1" lang="en-US" altLang="zh-CN" sz="3000" baseline="30000" dirty="0" smtClean="0"/>
              <a:t>3</a:t>
            </a:r>
            <a:r>
              <a:rPr kumimoji="1" lang="en-US" altLang="zh-CN" sz="3000" dirty="0" smtClean="0"/>
              <a:t>)</a:t>
            </a:r>
          </a:p>
          <a:p>
            <a:endParaRPr kumimoji="1" lang="en-US" altLang="zh-CN" sz="3000" dirty="0"/>
          </a:p>
          <a:p>
            <a:r>
              <a:rPr kumimoji="1" lang="en-US" altLang="zh-CN" sz="3000" dirty="0" smtClean="0"/>
              <a:t>O(n(</a:t>
            </a:r>
            <a:r>
              <a:rPr kumimoji="1" lang="en-US" altLang="zh-CN" sz="3000" dirty="0" err="1" smtClean="0"/>
              <a:t>logn</a:t>
            </a:r>
            <a:r>
              <a:rPr kumimoji="1" lang="en-US" altLang="zh-CN" sz="3000" dirty="0" smtClean="0"/>
              <a:t>)</a:t>
            </a:r>
            <a:r>
              <a:rPr kumimoji="1" lang="en-US" altLang="zh-CN" sz="3000" baseline="30000" dirty="0" smtClean="0"/>
              <a:t>1000</a:t>
            </a:r>
            <a:r>
              <a:rPr kumimoji="1" lang="en-US" altLang="zh-CN" sz="3000" dirty="0" smtClean="0"/>
              <a:t>)</a:t>
            </a:r>
          </a:p>
          <a:p>
            <a:endParaRPr kumimoji="1" lang="en-US" altLang="zh-CN" sz="3000" dirty="0"/>
          </a:p>
          <a:p>
            <a:r>
              <a:rPr kumimoji="1" lang="en-US" altLang="zh-CN" sz="3000" dirty="0" smtClean="0"/>
              <a:t>O(n)</a:t>
            </a:r>
            <a:endParaRPr kumimoji="1" lang="zh-CN" altLang="en-US" sz="3000" dirty="0"/>
          </a:p>
        </p:txBody>
      </p:sp>
      <p:sp>
        <p:nvSpPr>
          <p:cNvPr id="8" name="右箭头 7"/>
          <p:cNvSpPr/>
          <p:nvPr/>
        </p:nvSpPr>
        <p:spPr>
          <a:xfrm>
            <a:off x="4186767" y="3048001"/>
            <a:ext cx="972608" cy="77787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794000" y="2009220"/>
            <a:ext cx="1392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i="1" dirty="0" smtClean="0">
                <a:solidFill>
                  <a:srgbClr val="FF0000"/>
                </a:solidFill>
              </a:rPr>
              <a:t>Slowest!</a:t>
            </a:r>
            <a:endParaRPr kumimoji="1" lang="zh-CN" altLang="en-US" sz="2000" i="1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65400" y="2847946"/>
            <a:ext cx="1392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i="1" dirty="0" smtClean="0">
                <a:solidFill>
                  <a:srgbClr val="FF0000"/>
                </a:solidFill>
              </a:rPr>
              <a:t>Slowest!</a:t>
            </a:r>
            <a:endParaRPr kumimoji="1" lang="zh-CN" altLang="en-US" sz="2000" i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789892" y="4933097"/>
            <a:ext cx="1392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000" i="1" dirty="0" smtClean="0">
                <a:solidFill>
                  <a:srgbClr val="FF0000"/>
                </a:solidFill>
              </a:rPr>
              <a:t>Fastest!</a:t>
            </a:r>
            <a:endParaRPr kumimoji="1" lang="zh-CN" alt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3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Analyze Code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void silly(</a:t>
            </a:r>
            <a:r>
              <a:rPr lang="en-US" altLang="zh-CN" dirty="0" err="1"/>
              <a:t>int</a:t>
            </a:r>
            <a:r>
              <a:rPr lang="en-US" altLang="zh-CN" dirty="0"/>
              <a:t> n) {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for (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i</a:t>
            </a:r>
            <a:r>
              <a:rPr lang="en-US" altLang="zh-CN" dirty="0"/>
              <a:t> = 0; </a:t>
            </a:r>
            <a:r>
              <a:rPr lang="en-US" altLang="zh-CN" dirty="0" err="1"/>
              <a:t>i</a:t>
            </a:r>
            <a:r>
              <a:rPr lang="en-US" altLang="zh-CN" dirty="0"/>
              <a:t> &lt; n * n; </a:t>
            </a:r>
            <a:r>
              <a:rPr lang="en-US" altLang="zh-CN" dirty="0" err="1"/>
              <a:t>i</a:t>
            </a:r>
            <a:r>
              <a:rPr lang="en-US" altLang="zh-CN" dirty="0"/>
              <a:t>++) {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    for (</a:t>
            </a:r>
            <a:r>
              <a:rPr lang="en-US" altLang="zh-CN" dirty="0" err="1"/>
              <a:t>int</a:t>
            </a:r>
            <a:r>
              <a:rPr lang="en-US" altLang="zh-CN" dirty="0"/>
              <a:t> j = 0; j &lt; n; ++j) {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        for (</a:t>
            </a:r>
            <a:r>
              <a:rPr lang="en-US" altLang="zh-CN" dirty="0" err="1"/>
              <a:t>int</a:t>
            </a:r>
            <a:r>
              <a:rPr lang="en-US" altLang="zh-CN" dirty="0"/>
              <a:t> k = 0; k &lt; </a:t>
            </a:r>
            <a:r>
              <a:rPr lang="en-US" altLang="zh-CN" dirty="0" err="1"/>
              <a:t>i</a:t>
            </a:r>
            <a:r>
              <a:rPr lang="en-US" altLang="zh-CN" dirty="0"/>
              <a:t>; ++k)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            </a:t>
            </a:r>
            <a:r>
              <a:rPr lang="en-US" altLang="zh-CN" dirty="0" err="1"/>
              <a:t>System.out.println</a:t>
            </a:r>
            <a:r>
              <a:rPr lang="en-US" altLang="zh-CN" dirty="0"/>
              <a:t>("k = " + k);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        for (</a:t>
            </a:r>
            <a:r>
              <a:rPr lang="en-US" altLang="zh-CN" dirty="0" err="1"/>
              <a:t>int</a:t>
            </a:r>
            <a:r>
              <a:rPr lang="en-US" altLang="zh-CN" dirty="0"/>
              <a:t> m = 0; m &lt; 100; ++m)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            </a:t>
            </a:r>
            <a:r>
              <a:rPr lang="en-US" altLang="zh-CN" dirty="0" err="1"/>
              <a:t>System.out.println</a:t>
            </a:r>
            <a:r>
              <a:rPr lang="en-US" altLang="zh-CN" dirty="0"/>
              <a:t>("m = " + m);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    }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}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}</a:t>
            </a:r>
            <a:r>
              <a:rPr lang="zh-CN" altLang="zh-CN" dirty="0" smtClean="0">
                <a:effectLst/>
              </a:rPr>
              <a:t> 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937251" y="5429250"/>
            <a:ext cx="1460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 smtClean="0">
                <a:solidFill>
                  <a:srgbClr val="FF0000"/>
                </a:solidFill>
              </a:rPr>
              <a:t>O(n</a:t>
            </a:r>
            <a:r>
              <a:rPr kumimoji="1" lang="en-US" altLang="zh-CN" sz="3200" baseline="30000" dirty="0" smtClean="0">
                <a:solidFill>
                  <a:srgbClr val="FF0000"/>
                </a:solidFill>
              </a:rPr>
              <a:t>5</a:t>
            </a:r>
            <a:r>
              <a:rPr kumimoji="1" lang="en-US" altLang="zh-CN" sz="3200" dirty="0" smtClean="0">
                <a:solidFill>
                  <a:srgbClr val="FF0000"/>
                </a:solidFill>
              </a:rPr>
              <a:t>)</a:t>
            </a:r>
            <a:endParaRPr kumimoji="1" lang="zh-CN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23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 Loop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45494"/>
            <a:ext cx="7886700" cy="3612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To prove: Consider the following piece of code.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	Prove that on the </a:t>
            </a:r>
            <a:r>
              <a:rPr lang="en-US" dirty="0"/>
              <a:t>k</a:t>
            </a:r>
            <a:r>
              <a:rPr lang="en-US" dirty="0" smtClean="0"/>
              <a:t>th iteration, x = </a:t>
            </a:r>
            <a:r>
              <a:rPr lang="en-US" dirty="0"/>
              <a:t>k</a:t>
            </a:r>
            <a:r>
              <a:rPr lang="en-US" dirty="0" smtClean="0"/>
              <a:t>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575" y="2447711"/>
            <a:ext cx="5048250" cy="267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37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 loop induction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Base case: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= k = 1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Start of iteration: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x = 1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 = 1</a:t>
            </a:r>
          </a:p>
          <a:p>
            <a:pPr marL="0" indent="0">
              <a:buNone/>
            </a:pPr>
            <a:r>
              <a:rPr lang="en-US" dirty="0" smtClean="0"/>
              <a:t>End of iteration: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 = x * </a:t>
            </a:r>
            <a:r>
              <a:rPr lang="en-US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= 1 * 1 = 1! = </a:t>
            </a:r>
            <a:r>
              <a:rPr lang="en-US" dirty="0" err="1" smtClean="0"/>
              <a:t>i</a:t>
            </a:r>
            <a:r>
              <a:rPr lang="en-US" dirty="0" smtClean="0"/>
              <a:t>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2649141"/>
            <a:ext cx="4000500" cy="227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27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 loop induction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Inductive case: </a:t>
            </a:r>
            <a:r>
              <a:rPr lang="en-US" dirty="0" err="1" smtClean="0"/>
              <a:t>i</a:t>
            </a:r>
            <a:r>
              <a:rPr lang="en-US" dirty="0" smtClean="0"/>
              <a:t> = k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Inductive hypothesis:</a:t>
            </a:r>
            <a:r>
              <a:rPr lang="en-US" dirty="0" smtClean="0"/>
              <a:t> After k – 1 iterations, x = (k-1)!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Start of iteration: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x = (k-1)!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 = k</a:t>
            </a:r>
          </a:p>
          <a:p>
            <a:pPr marL="0" indent="0">
              <a:buNone/>
            </a:pPr>
            <a:r>
              <a:rPr lang="en-US" dirty="0" smtClean="0"/>
              <a:t>End of iteration:</a:t>
            </a:r>
          </a:p>
          <a:p>
            <a:pPr marL="0" indent="0">
              <a:buNone/>
            </a:pPr>
            <a:r>
              <a:rPr lang="en-US" dirty="0" smtClean="0"/>
              <a:t>     x = (k-1) !* </a:t>
            </a:r>
            <a:r>
              <a:rPr lang="en-US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= (k-1)! * k = k! = </a:t>
            </a:r>
            <a:r>
              <a:rPr lang="en-US" dirty="0" err="1" smtClean="0"/>
              <a:t>i</a:t>
            </a:r>
            <a:r>
              <a:rPr lang="en-US" dirty="0" smtClean="0"/>
              <a:t>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2649141"/>
            <a:ext cx="4000500" cy="227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558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AVL Tree Induction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To prove: An AVL tree is already balanced.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061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	</a:t>
            </a:r>
            <a:r>
              <a:rPr lang="en-US" sz="2100" b="1" dirty="0">
                <a:latin typeface="+mn-lt"/>
              </a:rPr>
              <a:t>To prove: </a:t>
            </a:r>
            <a:r>
              <a:rPr lang="en-US" sz="2100" dirty="0">
                <a:latin typeface="+mn-lt"/>
              </a:rPr>
              <a:t>An AVL tree is always balanced.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Base Case: </a:t>
            </a:r>
            <a:r>
              <a:rPr lang="en-US" dirty="0" smtClean="0"/>
              <a:t>empty tree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Proof: </a:t>
            </a:r>
            <a:r>
              <a:rPr lang="en-US" dirty="0" smtClean="0"/>
              <a:t>If an AVL tree is empty, then it has no root, and therefore no nodes with left or right subtrees. Therefore, the balance condition</a:t>
            </a:r>
          </a:p>
          <a:p>
            <a:pPr marL="0" indent="0" algn="ctr">
              <a:buNone/>
            </a:pPr>
            <a:r>
              <a:rPr lang="en-US" dirty="0" smtClean="0"/>
              <a:t>Difference in height between left and right subtrees of any node &lt; 2</a:t>
            </a:r>
          </a:p>
          <a:p>
            <a:pPr marL="0" indent="0">
              <a:buNone/>
            </a:pPr>
            <a:r>
              <a:rPr lang="en-US" dirty="0" smtClean="0"/>
              <a:t>Is trivially satisfied.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7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350" y="4357913"/>
            <a:ext cx="2667000" cy="2038350"/>
          </a:xfrm>
        </p:spPr>
      </p:pic>
      <p:sp>
        <p:nvSpPr>
          <p:cNvPr id="7" name="Rectangle 2"/>
          <p:cNvSpPr>
            <a:spLocks noGrp="1" noChangeArrowheads="1"/>
          </p:cNvSpPr>
          <p:nvPr>
            <p:ph sz="half" idx="2"/>
          </p:nvPr>
        </p:nvSpPr>
        <p:spPr bwMode="auto">
          <a:xfrm>
            <a:off x="628650" y="1613745"/>
            <a:ext cx="5682966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algorithm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quicksort(A, lo, hi)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if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lo &lt; hi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p := partition(A, lo, hi)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quicksort(A, lo, p – 1)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quicksort(A, p + 1, hi)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algorithm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partition(A, lo, hi)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pivot := A[hi]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:= lo 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place for swapping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j := lo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hi – 1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A[j] ≤ pivot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swap A[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with A[j]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+ 1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swap A[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with A[hi]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return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85800" y="843241"/>
            <a:ext cx="3768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/>
                <a:latin typeface="Courier New" panose="02070309020205020404" pitchFamily="49" charset="0"/>
              </a:rPr>
              <a:t>quicksort(A, 1, length(A))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	</a:t>
            </a:r>
            <a:r>
              <a:rPr lang="en-US" sz="2100" b="1" dirty="0">
                <a:latin typeface="+mn-lt"/>
              </a:rPr>
              <a:t>To prove: </a:t>
            </a:r>
            <a:r>
              <a:rPr lang="en-US" sz="2100" dirty="0">
                <a:latin typeface="+mn-lt"/>
              </a:rPr>
              <a:t>An AVL tree is always balanced.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Inductive Hypothesis: </a:t>
            </a:r>
            <a:r>
              <a:rPr lang="en-US" dirty="0" smtClean="0"/>
              <a:t>After n operations, the AVL tree is still balanced.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Inductive Step: </a:t>
            </a:r>
            <a:r>
              <a:rPr lang="en-US" dirty="0" smtClean="0"/>
              <a:t>Two possible cases:</a:t>
            </a:r>
          </a:p>
          <a:p>
            <a:pPr lvl="1"/>
            <a:r>
              <a:rPr lang="en-US" dirty="0" smtClean="0"/>
              <a:t>N+1th operation is an insert</a:t>
            </a:r>
          </a:p>
          <a:p>
            <a:pPr lvl="1"/>
            <a:r>
              <a:rPr lang="en-US" dirty="0" smtClean="0"/>
              <a:t>N+1th operation is a remove</a:t>
            </a:r>
          </a:p>
        </p:txBody>
      </p:sp>
    </p:spTree>
    <p:extLst>
      <p:ext uri="{BB962C8B-B14F-4D97-AF65-F5344CB8AC3E}">
        <p14:creationId xmlns:p14="http://schemas.microsoft.com/office/powerpoint/2010/main" val="2701712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	</a:t>
            </a:r>
            <a:r>
              <a:rPr lang="en-US" sz="2100" b="1" dirty="0">
                <a:latin typeface="+mn-lt"/>
              </a:rPr>
              <a:t>To prove: </a:t>
            </a:r>
            <a:r>
              <a:rPr lang="en-US" sz="2100" dirty="0">
                <a:latin typeface="+mn-lt"/>
              </a:rPr>
              <a:t>An AVL tree is always balanced.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Case 1: </a:t>
            </a:r>
            <a:r>
              <a:rPr lang="en-US" dirty="0" smtClean="0"/>
              <a:t>Insert into balanced tree.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Two subcases:</a:t>
            </a:r>
          </a:p>
          <a:p>
            <a:pPr lvl="1"/>
            <a:r>
              <a:rPr lang="en-US" dirty="0" smtClean="0"/>
              <a:t>Tree is balanced after insert without needing to rebalance: Nothing to prove.</a:t>
            </a:r>
          </a:p>
          <a:p>
            <a:pPr lvl="1"/>
            <a:r>
              <a:rPr lang="en-US" dirty="0" smtClean="0"/>
              <a:t>Tree is initially unbalanced:</a:t>
            </a:r>
          </a:p>
          <a:p>
            <a:pPr lvl="2"/>
            <a:r>
              <a:rPr lang="en-US" dirty="0" smtClean="0"/>
              <a:t>Rebalance tree rotation</a:t>
            </a:r>
          </a:p>
          <a:p>
            <a:pPr lvl="2"/>
            <a:r>
              <a:rPr lang="en-US" dirty="0" smtClean="0"/>
              <a:t>After tree rotation, left and right subtrees are same height.</a:t>
            </a:r>
          </a:p>
          <a:p>
            <a:pPr marL="0" indent="0">
              <a:buNone/>
            </a:pPr>
            <a:r>
              <a:rPr lang="en-US" dirty="0" smtClean="0"/>
              <a:t>In a thorough proof, would go over each specific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79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	</a:t>
            </a:r>
            <a:r>
              <a:rPr lang="en-US" sz="2100" b="1" dirty="0">
                <a:latin typeface="+mn-lt"/>
              </a:rPr>
              <a:t>To prove: </a:t>
            </a:r>
            <a:r>
              <a:rPr lang="en-US" sz="2100" dirty="0">
                <a:latin typeface="+mn-lt"/>
              </a:rPr>
              <a:t>An AVL tree is always balanced.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Case 2: </a:t>
            </a:r>
            <a:r>
              <a:rPr lang="en-US" dirty="0" smtClean="0"/>
              <a:t>Delete from a balanced tree.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Two subcases:</a:t>
            </a:r>
          </a:p>
          <a:p>
            <a:pPr lvl="1"/>
            <a:r>
              <a:rPr lang="en-US" dirty="0" smtClean="0"/>
              <a:t>Tree is balanced after delete without needing to rebalance: Nothing to prove.</a:t>
            </a:r>
          </a:p>
          <a:p>
            <a:pPr lvl="1"/>
            <a:r>
              <a:rPr lang="en-US" dirty="0" smtClean="0"/>
              <a:t>Tree is initially unbalanced:</a:t>
            </a:r>
          </a:p>
          <a:p>
            <a:pPr lvl="2"/>
            <a:r>
              <a:rPr lang="en-US" dirty="0" smtClean="0"/>
              <a:t>Rebalance tree rotation</a:t>
            </a:r>
          </a:p>
          <a:p>
            <a:pPr lvl="2"/>
            <a:r>
              <a:rPr lang="en-US" dirty="0" smtClean="0"/>
              <a:t>After tree rotation, left and right subtrees are same height.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a thorough proof, would go over each specific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537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Complex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program: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its complexity?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362" y="2701528"/>
            <a:ext cx="5053013" cy="211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818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Complex Complexity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7213" y="2531567"/>
            <a:ext cx="4285419" cy="179486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Func</a:t>
            </a:r>
            <a:r>
              <a:rPr lang="en-US" dirty="0" smtClean="0"/>
              <a:t> calls itself n times, with a parameter of n-1, so the recurrence relation is:</a:t>
            </a:r>
          </a:p>
          <a:p>
            <a:r>
              <a:rPr lang="en-US" dirty="0" smtClean="0"/>
              <a:t>T(n) = n * T(n-1)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48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Complex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T(n) = n * T(n-1)</a:t>
            </a:r>
          </a:p>
          <a:p>
            <a:endParaRPr lang="en-US" dirty="0"/>
          </a:p>
          <a:p>
            <a:r>
              <a:rPr lang="en-US" dirty="0" smtClean="0"/>
              <a:t>T(n) = n * (n-1) * T(n-2)</a:t>
            </a:r>
          </a:p>
          <a:p>
            <a:r>
              <a:rPr lang="en-US" dirty="0" smtClean="0"/>
              <a:t>T(n) = n</a:t>
            </a:r>
            <a:r>
              <a:rPr lang="en-US" baseline="30000" dirty="0" smtClean="0"/>
              <a:t>2</a:t>
            </a:r>
            <a:r>
              <a:rPr lang="en-US" dirty="0" smtClean="0"/>
              <a:t> * T(n-2) – n * T(n-2) ≈ n</a:t>
            </a:r>
            <a:r>
              <a:rPr lang="en-US" baseline="30000" dirty="0" smtClean="0"/>
              <a:t>2</a:t>
            </a:r>
            <a:r>
              <a:rPr lang="en-US" dirty="0" smtClean="0"/>
              <a:t> * T(n-2)</a:t>
            </a:r>
          </a:p>
          <a:p>
            <a:endParaRPr lang="en-US" dirty="0" smtClean="0"/>
          </a:p>
          <a:p>
            <a:r>
              <a:rPr lang="en-US" dirty="0" smtClean="0"/>
              <a:t>T(n) = n * (n-1) * (n-2) * T(n-3)</a:t>
            </a:r>
          </a:p>
          <a:p>
            <a:r>
              <a:rPr lang="en-US" dirty="0" smtClean="0"/>
              <a:t>T(n) = n</a:t>
            </a:r>
            <a:r>
              <a:rPr lang="en-US" baseline="30000" dirty="0" smtClean="0"/>
              <a:t>3</a:t>
            </a:r>
            <a:r>
              <a:rPr lang="en-US" dirty="0" smtClean="0"/>
              <a:t> * T(n-3) – 3n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* T(n-3) +2n * T(n-3) ≈ n</a:t>
            </a:r>
            <a:r>
              <a:rPr lang="en-US" baseline="30000" dirty="0"/>
              <a:t>3</a:t>
            </a:r>
            <a:r>
              <a:rPr lang="en-US" dirty="0" smtClean="0"/>
              <a:t> * T(n-3)</a:t>
            </a:r>
          </a:p>
          <a:p>
            <a:endParaRPr lang="en-US" dirty="0" smtClean="0"/>
          </a:p>
          <a:p>
            <a:r>
              <a:rPr lang="en-US" dirty="0" smtClean="0"/>
              <a:t>In general:</a:t>
            </a:r>
          </a:p>
          <a:p>
            <a:pPr lvl="1"/>
            <a:r>
              <a:rPr lang="en-US" sz="3000" dirty="0"/>
              <a:t>T(n) = O(</a:t>
            </a:r>
            <a:r>
              <a:rPr lang="en-US" sz="3000" dirty="0" err="1"/>
              <a:t>n</a:t>
            </a:r>
            <a:r>
              <a:rPr lang="en-US" sz="3000" baseline="30000" dirty="0" err="1"/>
              <a:t>n</a:t>
            </a:r>
            <a:r>
              <a:rPr lang="en-US" sz="30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12542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correctness </a:t>
            </a:r>
            <a:br>
              <a:rPr lang="en-US" dirty="0" smtClean="0"/>
            </a:br>
            <a:r>
              <a:rPr lang="en-US" dirty="0" smtClean="0"/>
              <a:t>(by induction)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Base Case:</a:t>
            </a:r>
          </a:p>
          <a:p>
            <a:pPr marL="342900" lvl="1" indent="0">
              <a:buNone/>
            </a:pPr>
            <a:r>
              <a:rPr lang="en-US" dirty="0" smtClean="0"/>
              <a:t>- n = 0 : </a:t>
            </a:r>
            <a:r>
              <a:rPr lang="en-US" dirty="0" smtClean="0">
                <a:effectLst/>
                <a:latin typeface="Courier New" panose="02070309020205020404" pitchFamily="49" charset="0"/>
              </a:rPr>
              <a:t>quicksort(A, 1, 0)</a:t>
            </a:r>
            <a:endParaRPr lang="en-US" dirty="0" smtClean="0"/>
          </a:p>
          <a:p>
            <a:pPr marL="342900" lvl="1" indent="0">
              <a:buNone/>
            </a:pPr>
            <a:r>
              <a:rPr lang="en-US" dirty="0" smtClean="0"/>
              <a:t>lo &gt; hi and algorithm returns correctly the empty array.</a:t>
            </a:r>
          </a:p>
          <a:p>
            <a:pPr marL="342900" lvl="1" indent="0">
              <a:buNone/>
            </a:pPr>
            <a:r>
              <a:rPr lang="en-US" dirty="0" smtClean="0"/>
              <a:t>- n = 1 : </a:t>
            </a:r>
            <a:r>
              <a:rPr lang="en-US" dirty="0" smtClean="0">
                <a:effectLst/>
                <a:latin typeface="Courier New" panose="02070309020205020404" pitchFamily="49" charset="0"/>
              </a:rPr>
              <a:t>quicksort(A, 1, 1)</a:t>
            </a:r>
            <a:endParaRPr lang="en-US" dirty="0" smtClean="0"/>
          </a:p>
          <a:p>
            <a:pPr marL="342900" lvl="1" indent="0">
              <a:buNone/>
            </a:pPr>
            <a:r>
              <a:rPr lang="en-US" dirty="0" smtClean="0"/>
              <a:t>lo == hi and algorithm returns correctly the array A as it is. </a:t>
            </a:r>
          </a:p>
          <a:p>
            <a:pPr marL="457200" indent="-457200">
              <a:buAutoNum type="arabicPeriod"/>
            </a:pPr>
            <a:r>
              <a:rPr lang="en-US" dirty="0" smtClean="0"/>
              <a:t>Inductive Hypothesis</a:t>
            </a:r>
          </a:p>
          <a:p>
            <a:pPr marL="342900" lvl="1" indent="0">
              <a:buNone/>
            </a:pPr>
            <a:r>
              <a:rPr lang="en-US" dirty="0" smtClean="0"/>
              <a:t>For 1 &lt; n = k, let’s assume that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quicksort(A, 1, k) </a:t>
            </a:r>
            <a:r>
              <a:rPr lang="en-US" altLang="en-US" dirty="0" smtClean="0">
                <a:cs typeface="Consolas" panose="020B0609020204030204" pitchFamily="49" charset="0"/>
              </a:rPr>
              <a:t>returns a sorted array of size k. </a:t>
            </a:r>
          </a:p>
          <a:p>
            <a:pPr marL="342900" lvl="1" indent="0">
              <a:buNone/>
            </a:pPr>
            <a:r>
              <a:rPr lang="en-US" dirty="0" smtClean="0"/>
              <a:t>This hypothesis extends to all n ≤ k. </a:t>
            </a:r>
          </a:p>
          <a:p>
            <a:pPr marL="342900" lvl="1" indent="0">
              <a:buNone/>
            </a:pPr>
            <a:r>
              <a:rPr lang="en-US" dirty="0" smtClean="0"/>
              <a:t>Observe that </a:t>
            </a:r>
            <a:r>
              <a:rPr lang="en-US" dirty="0" smtClean="0">
                <a:solidFill>
                  <a:srgbClr val="FF0000"/>
                </a:solidFill>
              </a:rPr>
              <a:t>n =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hi-lo+1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(number of elements to be sorted).</a:t>
            </a:r>
            <a:endParaRPr lang="en-US" dirty="0"/>
          </a:p>
          <a:p>
            <a:pPr marL="342900" lvl="1" indent="0">
              <a:buNone/>
            </a:pPr>
            <a:endParaRPr lang="en-US" dirty="0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858961" y="434718"/>
            <a:ext cx="399981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algorithm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quicksort(A, lo, hi) </a:t>
            </a:r>
            <a:r>
              <a:rPr lang="en-US" alt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lo &lt; hi </a:t>
            </a:r>
            <a:r>
              <a:rPr lang="en-US" alt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p := partition(A, lo, hi)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quicksort(A, lo, p – 1)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quicksort(A, p + 1, hi) </a:t>
            </a:r>
          </a:p>
        </p:txBody>
      </p:sp>
    </p:spTree>
    <p:extLst>
      <p:ext uri="{BB962C8B-B14F-4D97-AF65-F5344CB8AC3E}">
        <p14:creationId xmlns:p14="http://schemas.microsoft.com/office/powerpoint/2010/main" val="125400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correctness </a:t>
            </a:r>
            <a:br>
              <a:rPr lang="en-US" dirty="0" smtClean="0"/>
            </a:br>
            <a:r>
              <a:rPr lang="en-US" dirty="0" smtClean="0"/>
              <a:t>(by induction)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Inductive Step</a:t>
            </a:r>
          </a:p>
          <a:p>
            <a:pPr marL="342900" lvl="1" indent="0">
              <a:buNone/>
            </a:pPr>
            <a:r>
              <a:rPr lang="en-US" dirty="0" smtClean="0"/>
              <a:t>Prove that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quicksort(A, 1, k+1)</a:t>
            </a:r>
          </a:p>
          <a:p>
            <a:pPr marL="342900" lvl="1" indent="0">
              <a:buNone/>
            </a:pPr>
            <a:r>
              <a:rPr lang="en-US" dirty="0" smtClean="0">
                <a:cs typeface="Consolas" panose="020B0609020204030204" pitchFamily="49" charset="0"/>
              </a:rPr>
              <a:t>correctly returns a sorted array of size </a:t>
            </a:r>
          </a:p>
          <a:p>
            <a:pPr marL="342900" lvl="1" indent="0">
              <a:buNone/>
            </a:pPr>
            <a:r>
              <a:rPr lang="en-US" dirty="0" smtClean="0">
                <a:cs typeface="Consolas" panose="020B0609020204030204" pitchFamily="49" charset="0"/>
              </a:rPr>
              <a:t>n = k+1 where k &gt; 1.</a:t>
            </a:r>
          </a:p>
          <a:p>
            <a:pPr marL="342900" lvl="1" indent="0">
              <a:buNone/>
            </a:pPr>
            <a:endParaRPr lang="en-US" dirty="0" smtClean="0"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r>
              <a:rPr lang="en-US" sz="2000" dirty="0" smtClean="0"/>
              <a:t>Let’s think </a:t>
            </a:r>
            <a:r>
              <a:rPr lang="en-US" sz="2000" dirty="0" err="1" smtClean="0"/>
              <a:t>outloud</a:t>
            </a:r>
            <a:r>
              <a:rPr lang="en-US" sz="2000" dirty="0" smtClean="0"/>
              <a:t>: </a:t>
            </a:r>
            <a:endParaRPr lang="en-US" sz="2000" dirty="0"/>
          </a:p>
          <a:p>
            <a:pPr lvl="1"/>
            <a:r>
              <a:rPr lang="en-US" dirty="0" smtClean="0"/>
              <a:t>We want to use our hypothesis for n ≤ k.</a:t>
            </a:r>
          </a:p>
          <a:p>
            <a:pPr lvl="1"/>
            <a:r>
              <a:rPr lang="en-US" dirty="0" smtClean="0"/>
              <a:t>Observe that code calls quicksort twice: </a:t>
            </a:r>
          </a:p>
          <a:p>
            <a:pPr lvl="2"/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quicksort(A, 1, p–1) </a:t>
            </a:r>
            <a:r>
              <a:rPr lang="en-US" altLang="en-US" dirty="0" smtClean="0">
                <a:cs typeface="Consolas" panose="020B0609020204030204" pitchFamily="49" charset="0"/>
              </a:rPr>
              <a:t>and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quicksort(A, p+1, k+1)</a:t>
            </a:r>
            <a:r>
              <a:rPr lang="en-US" altLang="en-US" dirty="0" smtClean="0">
                <a:cs typeface="Consolas" panose="020B0609020204030204" pitchFamily="49" charset="0"/>
              </a:rPr>
              <a:t>.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Intuitively, if these sorts are on arrays with sizes n</a:t>
            </a:r>
            <a:r>
              <a:rPr lang="en-US" dirty="0" smtClean="0"/>
              <a:t> ≤ k, we can use our hypothesis to say that these are sorted correctly.</a:t>
            </a:r>
          </a:p>
          <a:p>
            <a:pPr lvl="1"/>
            <a:r>
              <a:rPr lang="en-US" dirty="0" smtClean="0"/>
              <a:t>What else? </a:t>
            </a:r>
          </a:p>
          <a:p>
            <a:pPr lvl="1"/>
            <a:r>
              <a:rPr lang="en-US" dirty="0" smtClean="0"/>
              <a:t>Now to the formal proof!</a:t>
            </a:r>
            <a:r>
              <a:rPr lang="en-US" dirty="0"/>
              <a:t>	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144187" y="497102"/>
            <a:ext cx="3563796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algorithm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quicksort(A, lo, hi)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lo &lt; hi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p := partition(A, lo, hi)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quicksort(A, lo, p – 1)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quicksort(A, p + 1, hi)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algorithm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partition(A, lo, hi)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pivot := A[hi]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:= lo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j := lo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hi – 1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A[j] ≤ pivot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swap A[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with A[j]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swap A[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with A[hi]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return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0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correctness </a:t>
            </a:r>
            <a:br>
              <a:rPr lang="en-US" dirty="0" smtClean="0"/>
            </a:br>
            <a:r>
              <a:rPr lang="en-US" dirty="0" smtClean="0"/>
              <a:t>(by induction)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solidFill>
                  <a:srgbClr val="FF0000"/>
                </a:solidFill>
              </a:rPr>
              <a:t>Inductive Step</a:t>
            </a:r>
          </a:p>
          <a:p>
            <a:pPr marL="3429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Prove that </a:t>
            </a:r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quicksort(A, 1, k+1)</a:t>
            </a:r>
          </a:p>
          <a:p>
            <a:pPr marL="342900" lvl="1" indent="0">
              <a:buNone/>
            </a:pPr>
            <a:r>
              <a:rPr lang="en-US" dirty="0" smtClean="0">
                <a:solidFill>
                  <a:srgbClr val="FF0000"/>
                </a:solidFill>
                <a:cs typeface="Consolas" panose="020B0609020204030204" pitchFamily="49" charset="0"/>
              </a:rPr>
              <a:t>correctly returns a sorted array of size </a:t>
            </a:r>
          </a:p>
          <a:p>
            <a:pPr marL="342900" lvl="1" indent="0">
              <a:buNone/>
            </a:pPr>
            <a:r>
              <a:rPr lang="en-US" dirty="0" smtClean="0">
                <a:solidFill>
                  <a:srgbClr val="FF0000"/>
                </a:solidFill>
                <a:cs typeface="Consolas" panose="020B0609020204030204" pitchFamily="49" charset="0"/>
              </a:rPr>
              <a:t>n = k+1 where k &gt; 1.</a:t>
            </a:r>
          </a:p>
          <a:p>
            <a:pPr marL="342900" lvl="1" indent="0">
              <a:buNone/>
            </a:pPr>
            <a:endParaRPr lang="en-US" dirty="0" smtClean="0">
              <a:cs typeface="Consolas" panose="020B0609020204030204" pitchFamily="49" charset="0"/>
            </a:endParaRP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For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lo = 1</a:t>
            </a:r>
            <a:r>
              <a:rPr lang="en-US" altLang="en-US" dirty="0" smtClean="0">
                <a:cs typeface="Consolas" panose="020B0609020204030204" pitchFamily="49" charset="0"/>
              </a:rPr>
              <a:t>,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hi = k+1 </a:t>
            </a:r>
            <a:r>
              <a:rPr lang="en-US" altLang="en-US" dirty="0" smtClean="0">
                <a:cs typeface="Consolas" panose="020B0609020204030204" pitchFamily="49" charset="0"/>
              </a:rPr>
              <a:t>and k &gt; 1, </a:t>
            </a:r>
          </a:p>
          <a:p>
            <a:pPr marL="34290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lo &lt; hi </a:t>
            </a:r>
            <a:r>
              <a:rPr lang="en-US" altLang="en-US" dirty="0" smtClean="0">
                <a:cs typeface="Consolas" panose="020B0609020204030204" pitchFamily="49" charset="0"/>
              </a:rPr>
              <a:t>condition is true. We call </a:t>
            </a:r>
            <a:endParaRPr lang="en-US" dirty="0" smtClean="0"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partition(A, 1, k+1)</a:t>
            </a:r>
            <a:r>
              <a:rPr lang="en-US" altLang="en-US" dirty="0" smtClean="0">
                <a:cs typeface="Consolas" panose="020B0609020204030204" pitchFamily="49" charset="0"/>
              </a:rPr>
              <a:t>.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In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partition(A, 1, k+1)</a:t>
            </a:r>
            <a:r>
              <a:rPr lang="en-US" altLang="en-US" dirty="0" smtClean="0">
                <a:cs typeface="Consolas" panose="020B0609020204030204" pitchFamily="49" charset="0"/>
              </a:rPr>
              <a:t>, </a:t>
            </a:r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 smtClean="0">
                <a:cs typeface="Consolas" panose="020B0609020204030204" pitchFamily="49" charset="0"/>
              </a:rPr>
              <a:t>variable starts as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lo</a:t>
            </a:r>
            <a:r>
              <a:rPr lang="en-US" altLang="en-US" dirty="0" smtClean="0">
                <a:cs typeface="Consolas" panose="020B0609020204030204" pitchFamily="49" charset="0"/>
              </a:rPr>
              <a:t>, which is 1. It is incremented by 1 whenever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A[hi] </a:t>
            </a:r>
            <a:r>
              <a:rPr lang="en-US" altLang="en-US" dirty="0" smtClean="0">
                <a:cs typeface="Consolas" panose="020B0609020204030204" pitchFamily="49" charset="0"/>
              </a:rPr>
              <a:t>is bigger than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A[j] </a:t>
            </a:r>
            <a:r>
              <a:rPr lang="en-US" altLang="en-US" dirty="0" smtClean="0">
                <a:cs typeface="Consolas" panose="020B0609020204030204" pitchFamily="49" charset="0"/>
              </a:rPr>
              <a:t>where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1≤j≤k</a:t>
            </a:r>
            <a:r>
              <a:rPr lang="en-US" altLang="en-US" dirty="0" smtClean="0">
                <a:cs typeface="Consolas" panose="020B0609020204030204" pitchFamily="49" charset="0"/>
              </a:rPr>
              <a:t>. Thus,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1≤i≤k</a:t>
            </a:r>
            <a:r>
              <a:rPr lang="en-US" altLang="en-US" dirty="0" smtClean="0">
                <a:cs typeface="Consolas" panose="020B0609020204030204" pitchFamily="49" charset="0"/>
              </a:rPr>
              <a:t>. Which is then assigned to variable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en-US" dirty="0" smtClean="0">
                <a:cs typeface="Consolas" panose="020B0609020204030204" pitchFamily="49" charset="0"/>
              </a:rPr>
              <a:t>.  </a:t>
            </a:r>
            <a:r>
              <a:rPr lang="en-US" alt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1≤p≤k</a:t>
            </a:r>
          </a:p>
          <a:p>
            <a:pPr lvl="1"/>
            <a:r>
              <a:rPr lang="en-US" altLang="en-US" dirty="0" smtClean="0">
                <a:cs typeface="Consolas" panose="020B0609020204030204" pitchFamily="49" charset="0"/>
              </a:rPr>
              <a:t>Again, after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partition(A, 1, k+1)</a:t>
            </a:r>
            <a:r>
              <a:rPr lang="en-US" altLang="en-US" dirty="0" smtClean="0">
                <a:cs typeface="Consolas" panose="020B0609020204030204" pitchFamily="49" charset="0"/>
              </a:rPr>
              <a:t>, </a:t>
            </a:r>
          </a:p>
          <a:p>
            <a:pPr marL="685800" lvl="2" indent="0">
              <a:buNone/>
            </a:pP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A[1:p-1]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≤ </a:t>
            </a: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A[p] </a:t>
            </a:r>
            <a:r>
              <a:rPr lang="en-US" altLang="en-US" sz="1600" dirty="0" smtClean="0">
                <a:solidFill>
                  <a:srgbClr val="FF0000"/>
                </a:solidFill>
                <a:cs typeface="Consolas" panose="020B0609020204030204" pitchFamily="49" charset="0"/>
              </a:rPr>
              <a:t>and</a:t>
            </a: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A[p:k+1</a:t>
            </a: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]&gt;</a:t>
            </a:r>
            <a:r>
              <a:rPr lang="en-US" altLang="en-US" sz="1600" dirty="0" smtClean="0">
                <a:solidFill>
                  <a:srgbClr val="FF0000"/>
                </a:solidFill>
                <a:cs typeface="Consolas" panose="020B0609020204030204" pitchFamily="49" charset="0"/>
              </a:rPr>
              <a:t> </a:t>
            </a: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A[p</a:t>
            </a: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endParaRPr lang="en-US" altLang="en-US" sz="1600" dirty="0" smtClean="0">
              <a:solidFill>
                <a:srgbClr val="FF0000"/>
              </a:solidFill>
              <a:cs typeface="Consolas" panose="020B0609020204030204" pitchFamily="49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44187" y="497102"/>
            <a:ext cx="3563796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algorithm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quicksort(A, lo, hi)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lo &lt; hi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p := partition(A, lo, hi)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quicksort(A, lo, p – 1)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quicksort(A, p + 1, hi)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algorithm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partition(A, lo, hi)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pivot := A[hi]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:= lo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j := lo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hi – 1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A[j] ≤ pivot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swap A[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with A[j]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swap A[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with A[hi]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return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412259" y="5255741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2987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correctness </a:t>
            </a:r>
            <a:br>
              <a:rPr lang="en-US" dirty="0" smtClean="0"/>
            </a:br>
            <a:r>
              <a:rPr lang="en-US" dirty="0" smtClean="0"/>
              <a:t>(by induction)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lvl="1">
              <a:spcBef>
                <a:spcPts val="750"/>
              </a:spcBef>
            </a:pPr>
            <a:r>
              <a:rPr lang="en-US" altLang="en-US" sz="1600" dirty="0" smtClean="0">
                <a:cs typeface="Consolas" panose="020B0609020204030204" pitchFamily="49" charset="0"/>
              </a:rPr>
              <a:t>after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partition(A, 1, k+1)</a:t>
            </a:r>
            <a:r>
              <a:rPr lang="en-US" altLang="en-US" sz="1600" dirty="0" smtClean="0">
                <a:cs typeface="Consolas" panose="020B0609020204030204" pitchFamily="49" charset="0"/>
              </a:rPr>
              <a:t>, </a:t>
            </a:r>
            <a:br>
              <a:rPr lang="en-US" altLang="en-US" sz="1600" dirty="0" smtClean="0">
                <a:cs typeface="Consolas" panose="020B0609020204030204" pitchFamily="49" charset="0"/>
              </a:rPr>
            </a:br>
            <a:r>
              <a:rPr lang="en-US" altLang="en-US" sz="1600" dirty="0" smtClean="0">
                <a:cs typeface="Consolas" panose="020B0609020204030204" pitchFamily="49" charset="0"/>
              </a:rPr>
              <a:t>every element &gt;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A[p] </a:t>
            </a:r>
            <a:r>
              <a:rPr lang="en-US" altLang="en-US" sz="1600" dirty="0" smtClean="0">
                <a:cs typeface="Consolas" panose="020B0609020204030204" pitchFamily="49" charset="0"/>
              </a:rPr>
              <a:t>is put into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A[1:p-1],</a:t>
            </a:r>
            <a:b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en-US" sz="1600" dirty="0" smtClean="0">
                <a:cs typeface="Consolas" panose="020B0609020204030204" pitchFamily="49" charset="0"/>
              </a:rPr>
              <a:t>every element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≤ A[p] </a:t>
            </a:r>
            <a:r>
              <a:rPr lang="en-US" altLang="en-US" sz="1600" dirty="0" smtClean="0">
                <a:cs typeface="Consolas" panose="020B0609020204030204" pitchFamily="49" charset="0"/>
              </a:rPr>
              <a:t>is put into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A[p:k+1].</a:t>
            </a:r>
          </a:p>
          <a:p>
            <a:pPr marL="0" lvl="1" indent="0">
              <a:spcBef>
                <a:spcPts val="750"/>
              </a:spcBef>
              <a:buNone/>
            </a:pP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sz="1600" dirty="0" smtClean="0">
                <a:cs typeface="Consolas" panose="020B0609020204030204" pitchFamily="49" charset="0"/>
              </a:rPr>
              <a:t>Then we call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quicksort(A, 1, p–1) </a:t>
            </a:r>
            <a:b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en-US" sz="1600" dirty="0" smtClean="0">
                <a:cs typeface="Consolas" panose="020B0609020204030204" pitchFamily="49" charset="0"/>
              </a:rPr>
              <a:t>and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quicksort(A, p+1, k+1)</a:t>
            </a:r>
            <a:r>
              <a:rPr lang="en-US" altLang="en-US" sz="1600" dirty="0" smtClean="0">
                <a:cs typeface="Consolas" panose="020B0609020204030204" pitchFamily="49" charset="0"/>
              </a:rPr>
              <a:t>. </a:t>
            </a:r>
            <a:endParaRPr lang="en-US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1" indent="0">
              <a:spcBef>
                <a:spcPts val="750"/>
              </a:spcBef>
              <a:buNone/>
            </a:pPr>
            <a:endParaRPr lang="en-US" altLang="en-US" dirty="0" smtClean="0">
              <a:cs typeface="Consolas" panose="020B0609020204030204" pitchFamily="49" charset="0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380307"/>
              </p:ext>
            </p:extLst>
          </p:nvPr>
        </p:nvGraphicFramePr>
        <p:xfrm>
          <a:off x="877320" y="4335743"/>
          <a:ext cx="63843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434"/>
                <a:gridCol w="638434"/>
                <a:gridCol w="638434"/>
                <a:gridCol w="881452"/>
                <a:gridCol w="420130"/>
                <a:gridCol w="1890588"/>
                <a:gridCol w="638434"/>
                <a:gridCol w="6384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A[1]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A[2]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A[3]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A[k]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A[k+1]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877319" y="4184827"/>
            <a:ext cx="5764263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871782" y="3974293"/>
            <a:ext cx="0" cy="4516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21674" y="3608902"/>
            <a:ext cx="70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2150066" y="3675428"/>
            <a:ext cx="267738" cy="2813230"/>
          </a:xfrm>
          <a:prstGeom prst="leftBrace">
            <a:avLst>
              <a:gd name="adj1" fmla="val 17140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35622" y="5378637"/>
            <a:ext cx="1059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cs typeface="Consolas" panose="020B0609020204030204" pitchFamily="49" charset="0"/>
              </a:rPr>
              <a:t>&gt;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A[p]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36932" y="5378637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≤ A[p] </a:t>
            </a:r>
            <a:endParaRPr lang="en-US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5531706" y="3525816"/>
            <a:ext cx="267738" cy="3192170"/>
          </a:xfrm>
          <a:prstGeom prst="leftBrace">
            <a:avLst>
              <a:gd name="adj1" fmla="val 17140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5144187" y="497102"/>
            <a:ext cx="3563796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algorithm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quicksort(A, lo, hi)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lo &lt; hi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p := partition(A, lo, hi)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quicksort(A, lo, p – 1)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quicksort(A, p + 1, hi)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algorithm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partition(A, lo, hi)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pivot := A[hi]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:= lo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j := lo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hi – 1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A[j] ≤ pivot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swap A[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with A[j]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swap A[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with A[hi]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return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16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10" grpId="0"/>
      <p:bldP spid="11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correctness </a:t>
            </a:r>
            <a:br>
              <a:rPr lang="en-US" dirty="0" smtClean="0"/>
            </a:br>
            <a:r>
              <a:rPr lang="en-US" dirty="0" smtClean="0"/>
              <a:t>(by induction)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Inductive Step</a:t>
            </a:r>
          </a:p>
          <a:p>
            <a:pPr marL="342900" lvl="1" indent="0">
              <a:buNone/>
            </a:pPr>
            <a:r>
              <a:rPr lang="en-US" dirty="0" smtClean="0"/>
              <a:t>Prove that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quicksort(A, 1, k+1)</a:t>
            </a:r>
          </a:p>
          <a:p>
            <a:pPr marL="342900" lvl="1" indent="0">
              <a:buNone/>
            </a:pPr>
            <a:r>
              <a:rPr lang="en-US" dirty="0" smtClean="0">
                <a:cs typeface="Consolas" panose="020B0609020204030204" pitchFamily="49" charset="0"/>
              </a:rPr>
              <a:t>correctly returns a sorted array of size </a:t>
            </a:r>
          </a:p>
          <a:p>
            <a:pPr marL="342900" lvl="1" indent="0">
              <a:buNone/>
            </a:pPr>
            <a:r>
              <a:rPr lang="en-US" dirty="0" smtClean="0">
                <a:cs typeface="Consolas" panose="020B0609020204030204" pitchFamily="49" charset="0"/>
              </a:rPr>
              <a:t>n = k+1 where k &gt; 1.</a:t>
            </a:r>
          </a:p>
          <a:p>
            <a:pPr marL="342900" lvl="1" indent="0">
              <a:buNone/>
            </a:pPr>
            <a:endParaRPr lang="en-US" dirty="0" smtClean="0"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dirty="0" smtClean="0">
              <a:cs typeface="Consolas" panose="020B0609020204030204" pitchFamily="49" charset="0"/>
            </a:endParaRPr>
          </a:p>
          <a:p>
            <a:pPr lvl="1"/>
            <a:r>
              <a:rPr lang="en-US" altLang="en-US" dirty="0" smtClean="0">
                <a:cs typeface="Consolas" panose="020B0609020204030204" pitchFamily="49" charset="0"/>
              </a:rPr>
              <a:t>Then we call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quicksort(A, 1, p–1) </a:t>
            </a:r>
          </a:p>
          <a:p>
            <a:pPr marL="342900" lvl="1" indent="0">
              <a:buNone/>
            </a:pPr>
            <a:r>
              <a:rPr lang="en-US" altLang="en-US" dirty="0" smtClean="0">
                <a:cs typeface="Consolas" panose="020B0609020204030204" pitchFamily="49" charset="0"/>
              </a:rPr>
              <a:t>and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quicksort(A, p+1, k+1)</a:t>
            </a:r>
            <a:r>
              <a:rPr lang="en-US" altLang="en-US" dirty="0" smtClean="0">
                <a:cs typeface="Consolas" panose="020B0609020204030204" pitchFamily="49" charset="0"/>
              </a:rPr>
              <a:t>. </a:t>
            </a: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US" altLang="en-US" sz="1600" dirty="0" smtClean="0">
                <a:cs typeface="Consolas" panose="020B0609020204030204" pitchFamily="49" charset="0"/>
              </a:rPr>
              <a:t>n =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p–1-1+1 = p-1 </a:t>
            </a:r>
            <a:r>
              <a:rPr lang="en-US" altLang="en-US" sz="1600" dirty="0" smtClean="0">
                <a:cs typeface="Consolas" panose="020B0609020204030204" pitchFamily="49" charset="0"/>
              </a:rPr>
              <a:t>for 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quicksort(A, 1, p–1)</a:t>
            </a:r>
          </a:p>
          <a:p>
            <a:pPr marL="685800" lvl="2" indent="0">
              <a:buNone/>
            </a:pPr>
            <a:r>
              <a:rPr lang="en-US" altLang="en-US" sz="1600" dirty="0" smtClean="0">
                <a:cs typeface="Consolas" panose="020B0609020204030204" pitchFamily="49" charset="0"/>
              </a:rPr>
              <a:t>Since </a:t>
            </a:r>
            <a:r>
              <a:rPr lang="en-US" alt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1≤p≤k</a:t>
            </a:r>
            <a:r>
              <a:rPr lang="en-US" altLang="en-US" sz="1600" dirty="0" smtClean="0">
                <a:cs typeface="Consolas" panose="020B0609020204030204" pitchFamily="49" charset="0"/>
              </a:rPr>
              <a:t>, 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0≤n≤k-1</a:t>
            </a:r>
            <a:r>
              <a:rPr lang="en-US" altLang="en-US" sz="1600" dirty="0" smtClean="0">
                <a:cs typeface="Consolas" panose="020B0609020204030204" pitchFamily="49" charset="0"/>
              </a:rPr>
              <a:t>. Thus, </a:t>
            </a:r>
            <a:r>
              <a:rPr lang="en-US" altLang="en-US" sz="1600" dirty="0" smtClean="0">
                <a:solidFill>
                  <a:srgbClr val="0000FF"/>
                </a:solidFill>
                <a:cs typeface="Consolas" panose="020B0609020204030204" pitchFamily="49" charset="0"/>
              </a:rPr>
              <a:t>by the inductive hypothesis</a:t>
            </a:r>
            <a:r>
              <a:rPr lang="en-US" altLang="en-US" sz="1600" dirty="0" smtClean="0">
                <a:cs typeface="Consolas" panose="020B0609020204030204" pitchFamily="49" charset="0"/>
              </a:rPr>
              <a:t>,  </a:t>
            </a:r>
            <a:br>
              <a:rPr lang="en-US" altLang="en-US" sz="1600" dirty="0" smtClean="0">
                <a:cs typeface="Consolas" panose="020B0609020204030204" pitchFamily="49" charset="0"/>
              </a:rPr>
            </a:b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quicksort(A, 1, p–1) </a:t>
            </a:r>
            <a:r>
              <a:rPr lang="en-US" altLang="en-US" sz="1600" dirty="0" smtClean="0">
                <a:solidFill>
                  <a:srgbClr val="FF0000"/>
                </a:solidFill>
                <a:cs typeface="Consolas" panose="020B0609020204030204" pitchFamily="49" charset="0"/>
              </a:rPr>
              <a:t>sorts </a:t>
            </a: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A[1:p-1] </a:t>
            </a:r>
            <a:r>
              <a:rPr lang="en-US" altLang="en-US" sz="1600" dirty="0" smtClean="0">
                <a:solidFill>
                  <a:srgbClr val="FF0000"/>
                </a:solidFill>
                <a:cs typeface="Consolas" panose="020B0609020204030204" pitchFamily="49" charset="0"/>
              </a:rPr>
              <a:t>correctly. </a:t>
            </a:r>
          </a:p>
          <a:p>
            <a:pPr lvl="2"/>
            <a:r>
              <a:rPr lang="en-US" altLang="en-US" sz="1600" dirty="0" smtClean="0">
                <a:cs typeface="Consolas" panose="020B0609020204030204" pitchFamily="49" charset="0"/>
              </a:rPr>
              <a:t>n =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k+1-(p+1)+1 = k-p+1  </a:t>
            </a:r>
            <a:r>
              <a:rPr lang="en-US" altLang="en-US" sz="1600" dirty="0" smtClean="0">
                <a:cs typeface="Consolas" panose="020B0609020204030204" pitchFamily="49" charset="0"/>
              </a:rPr>
              <a:t>for 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quicksort(A, p+1, k+1).</a:t>
            </a:r>
          </a:p>
          <a:p>
            <a:pPr marL="685800" lvl="2" indent="0">
              <a:buNone/>
            </a:pPr>
            <a:r>
              <a:rPr lang="en-US" altLang="en-US" sz="1600" dirty="0" smtClean="0">
                <a:cs typeface="Consolas" panose="020B0609020204030204" pitchFamily="49" charset="0"/>
              </a:rPr>
              <a:t>Since </a:t>
            </a:r>
            <a:r>
              <a:rPr lang="en-US" alt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1≤p≤k</a:t>
            </a:r>
            <a:r>
              <a:rPr lang="en-US" altLang="en-US" sz="1600" dirty="0" smtClean="0">
                <a:cs typeface="Consolas" panose="020B0609020204030204" pitchFamily="49" charset="0"/>
              </a:rPr>
              <a:t>, 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≤n≤k</a:t>
            </a:r>
            <a:r>
              <a:rPr lang="en-US" altLang="en-US" sz="1600" dirty="0" smtClean="0">
                <a:cs typeface="Consolas" panose="020B0609020204030204" pitchFamily="49" charset="0"/>
              </a:rPr>
              <a:t>. Thus, </a:t>
            </a:r>
            <a:r>
              <a:rPr lang="en-US" altLang="en-US" sz="1600" dirty="0" smtClean="0">
                <a:solidFill>
                  <a:srgbClr val="0000FF"/>
                </a:solidFill>
                <a:cs typeface="Consolas" panose="020B0609020204030204" pitchFamily="49" charset="0"/>
              </a:rPr>
              <a:t>by the inductive hypothesis</a:t>
            </a:r>
            <a:r>
              <a:rPr lang="en-US" altLang="en-US" sz="1600" dirty="0" smtClean="0">
                <a:cs typeface="Consolas" panose="020B0609020204030204" pitchFamily="49" charset="0"/>
              </a:rPr>
              <a:t>,  </a:t>
            </a:r>
            <a:br>
              <a:rPr lang="en-US" altLang="en-US" sz="1600" dirty="0" smtClean="0">
                <a:cs typeface="Consolas" panose="020B0609020204030204" pitchFamily="49" charset="0"/>
              </a:rPr>
            </a:b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quicksort(A, p+1, k+1) </a:t>
            </a:r>
            <a:r>
              <a:rPr lang="en-US" altLang="en-US" sz="1600" dirty="0" smtClean="0">
                <a:solidFill>
                  <a:srgbClr val="FF0000"/>
                </a:solidFill>
                <a:cs typeface="Consolas" panose="020B0609020204030204" pitchFamily="49" charset="0"/>
              </a:rPr>
              <a:t>sorts </a:t>
            </a: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A[p+1:k+1] </a:t>
            </a:r>
            <a:r>
              <a:rPr lang="en-US" altLang="en-US" sz="1600" dirty="0" smtClean="0">
                <a:solidFill>
                  <a:srgbClr val="FF0000"/>
                </a:solidFill>
                <a:cs typeface="Consolas" panose="020B0609020204030204" pitchFamily="49" charset="0"/>
              </a:rPr>
              <a:t>correctly.</a:t>
            </a:r>
            <a:endParaRPr lang="en-US" altLang="en-US" dirty="0" smtClean="0">
              <a:cs typeface="Consolas" panose="020B0609020204030204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425513" y="461657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654113" y="5396766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144187" y="497102"/>
            <a:ext cx="3563796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algorithm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quicksort(A, lo, hi)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lo &lt; hi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p := partition(A, lo, hi)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quicksort(A, lo, p – 1)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quicksort(A, p + 1, hi)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algorithm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partition(A, lo, hi)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pivot := A[hi]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:= lo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j := lo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hi – 1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A[j] ≤ pivot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swap A[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with A[j]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swap A[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with A[hi]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return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10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correctness </a:t>
            </a:r>
            <a:br>
              <a:rPr lang="en-US" dirty="0" smtClean="0"/>
            </a:br>
            <a:r>
              <a:rPr lang="en-US" dirty="0" smtClean="0"/>
              <a:t>(by induction)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750"/>
              </a:spcBef>
              <a:buNone/>
            </a:pPr>
            <a:r>
              <a:rPr lang="en-US" altLang="en-US" dirty="0" smtClean="0">
                <a:cs typeface="Consolas" panose="020B0609020204030204" pitchFamily="49" charset="0"/>
              </a:rPr>
              <a:t>If</a:t>
            </a:r>
          </a:p>
          <a:p>
            <a:pPr marL="171450" lvl="1">
              <a:spcBef>
                <a:spcPts val="750"/>
              </a:spcBef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A[1:p-1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]≤A[p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altLang="en-US" dirty="0" smtClean="0">
                <a:cs typeface="Consolas" panose="020B0609020204030204" pitchFamily="49" charset="0"/>
              </a:rPr>
              <a:t>and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A[p:k+1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]&gt;A[p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quicksort(A, 1, p–1) </a:t>
            </a:r>
            <a:b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en-US" sz="1800" dirty="0" smtClean="0">
                <a:cs typeface="Consolas" panose="020B0609020204030204" pitchFamily="49" charset="0"/>
              </a:rPr>
              <a:t>sorts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A[1:p-1] </a:t>
            </a:r>
            <a:r>
              <a:rPr lang="en-US" altLang="en-US" sz="1800" dirty="0" smtClean="0">
                <a:cs typeface="Consolas" panose="020B0609020204030204" pitchFamily="49" charset="0"/>
              </a:rPr>
              <a:t>correctly.</a:t>
            </a:r>
          </a:p>
          <a:p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quicksort(A, p+1, k+1) </a:t>
            </a:r>
            <a:b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en-US" sz="1800" dirty="0" smtClean="0">
                <a:cs typeface="Consolas" panose="020B0609020204030204" pitchFamily="49" charset="0"/>
              </a:rPr>
              <a:t>sorts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A[p+1:k+1] </a:t>
            </a:r>
            <a:r>
              <a:rPr lang="en-US" altLang="en-US" sz="1800" dirty="0" smtClean="0">
                <a:cs typeface="Consolas" panose="020B0609020204030204" pitchFamily="49" charset="0"/>
              </a:rPr>
              <a:t>correctly.</a:t>
            </a:r>
          </a:p>
          <a:p>
            <a:pPr marL="0" lvl="1" indent="0">
              <a:spcBef>
                <a:spcPts val="750"/>
              </a:spcBef>
              <a:buNone/>
            </a:pPr>
            <a:r>
              <a:rPr lang="en-US" altLang="en-US" dirty="0" smtClean="0">
                <a:solidFill>
                  <a:srgbClr val="FF0000"/>
                </a:solidFill>
                <a:cs typeface="Consolas" panose="020B0609020204030204" pitchFamily="49" charset="0"/>
              </a:rPr>
              <a:t>Then </a:t>
            </a:r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A[1:k+1] </a:t>
            </a:r>
            <a:r>
              <a:rPr lang="en-US" altLang="en-US" dirty="0" smtClean="0">
                <a:solidFill>
                  <a:srgbClr val="FF0000"/>
                </a:solidFill>
                <a:cs typeface="Consolas" panose="020B0609020204030204" pitchFamily="49" charset="0"/>
              </a:rPr>
              <a:t>sorted correctly.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166273"/>
              </p:ext>
            </p:extLst>
          </p:nvPr>
        </p:nvGraphicFramePr>
        <p:xfrm>
          <a:off x="877320" y="4871204"/>
          <a:ext cx="63843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434"/>
                <a:gridCol w="638434"/>
                <a:gridCol w="638434"/>
                <a:gridCol w="881452"/>
                <a:gridCol w="420130"/>
                <a:gridCol w="1890588"/>
                <a:gridCol w="638434"/>
                <a:gridCol w="6384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A[1]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A[2]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A[3]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A[k]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A[k+1]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877319" y="4720288"/>
            <a:ext cx="5764263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871782" y="4509754"/>
            <a:ext cx="0" cy="4516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21674" y="4144363"/>
            <a:ext cx="70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2150066" y="4210889"/>
            <a:ext cx="267738" cy="2813230"/>
          </a:xfrm>
          <a:prstGeom prst="leftBrace">
            <a:avLst>
              <a:gd name="adj1" fmla="val 17140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35622" y="5914098"/>
            <a:ext cx="10711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cs typeface="Consolas" panose="020B0609020204030204" pitchFamily="49" charset="0"/>
              </a:rPr>
              <a:t>&gt;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A[p]</a:t>
            </a:r>
          </a:p>
          <a:p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sorted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36932" y="5914098"/>
            <a:ext cx="10711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≤ A[p]</a:t>
            </a:r>
          </a:p>
          <a:p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sorted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5531706" y="4061277"/>
            <a:ext cx="267738" cy="3192170"/>
          </a:xfrm>
          <a:prstGeom prst="leftBrace">
            <a:avLst>
              <a:gd name="adj1" fmla="val 17140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5144187" y="497102"/>
            <a:ext cx="3563796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algorithm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quicksort(A, lo, hi)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lo &lt; hi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p := partition(A, lo, hi)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quicksort(A, lo, p – 1)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quicksort(A, p + 1, hi)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algorithm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partition(A, lo, hi)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pivot := A[hi]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:= lo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j := lo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hi – 1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A[j] ≤ pivot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swap A[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with A[j]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swap A[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with A[hi]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return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57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035639"/>
            <a:ext cx="7886700" cy="1141324"/>
          </a:xfrm>
        </p:spPr>
        <p:txBody>
          <a:bodyPr/>
          <a:lstStyle/>
          <a:p>
            <a:r>
              <a:rPr lang="en-US" dirty="0" smtClean="0"/>
              <a:t>Spoiler: Complexity towards the end of the class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44187" y="497102"/>
            <a:ext cx="3563796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algorithm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quicksort(A, lo, hi)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lo &lt; hi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p := partition(A, lo, hi)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quicksort(A, lo, p – 1)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quicksort(A, p + 1, hi)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algorithm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partition(A, lo, hi)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pivot := A[hi]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:= lo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j := lo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hi – 1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A[j] ≤ pivot </a:t>
            </a: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swap A[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with A[j]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swap A[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with A[hi]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return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1593</Words>
  <Application>Microsoft Office PowerPoint</Application>
  <PresentationFormat>On-screen Show (4:3)</PresentationFormat>
  <Paragraphs>347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宋体</vt:lpstr>
      <vt:lpstr>Arial</vt:lpstr>
      <vt:lpstr>Calibri</vt:lpstr>
      <vt:lpstr>Calibri Light</vt:lpstr>
      <vt:lpstr>Consolas</vt:lpstr>
      <vt:lpstr>Courier New</vt:lpstr>
      <vt:lpstr>Wingdings</vt:lpstr>
      <vt:lpstr>Office Theme</vt:lpstr>
      <vt:lpstr>Help Session 3: Induction and Complexity</vt:lpstr>
      <vt:lpstr>Quicksort</vt:lpstr>
      <vt:lpstr>Proof of correctness  (by induction)</vt:lpstr>
      <vt:lpstr>Proof of correctness  (by induction)</vt:lpstr>
      <vt:lpstr>Proof of correctness  (by induction)</vt:lpstr>
      <vt:lpstr>Proof of correctness  (by induction)</vt:lpstr>
      <vt:lpstr>Proof of correctness  (by induction)</vt:lpstr>
      <vt:lpstr>Proof of correctness  (by induction)</vt:lpstr>
      <vt:lpstr>Questions?</vt:lpstr>
      <vt:lpstr>Find  Big - Oh </vt:lpstr>
      <vt:lpstr>Find  Big - Oh </vt:lpstr>
      <vt:lpstr>Find  Big - Oh </vt:lpstr>
      <vt:lpstr>Compare Run Time Increasing Rate</vt:lpstr>
      <vt:lpstr>Analyze Code </vt:lpstr>
      <vt:lpstr>For Loop Induction</vt:lpstr>
      <vt:lpstr>For loop induction</vt:lpstr>
      <vt:lpstr>For loop induction</vt:lpstr>
      <vt:lpstr>AVL Tree Induction</vt:lpstr>
      <vt:lpstr> To prove: An AVL tree is always balanced.</vt:lpstr>
      <vt:lpstr> To prove: An AVL tree is always balanced.</vt:lpstr>
      <vt:lpstr> To prove: An AVL tree is always balanced.</vt:lpstr>
      <vt:lpstr> To prove: An AVL tree is always balanced.</vt:lpstr>
      <vt:lpstr>Complex Complexity</vt:lpstr>
      <vt:lpstr>Complex Complexity</vt:lpstr>
      <vt:lpstr>Complex Complexity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Ezgi Mercan</dc:creator>
  <cp:lastModifiedBy>Ezgi Mercan</cp:lastModifiedBy>
  <cp:revision>22</cp:revision>
  <dcterms:created xsi:type="dcterms:W3CDTF">2016-04-11T17:36:53Z</dcterms:created>
  <dcterms:modified xsi:type="dcterms:W3CDTF">2016-04-13T15:09:44Z</dcterms:modified>
</cp:coreProperties>
</file>