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D2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414B-5DF9-4FE6-AF8B-AB357E27DD4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A6F7-8432-4C97-A1C8-46C9243A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0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414B-5DF9-4FE6-AF8B-AB357E27DD4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A6F7-8432-4C97-A1C8-46C9243A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4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414B-5DF9-4FE6-AF8B-AB357E27DD4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A6F7-8432-4C97-A1C8-46C9243A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9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414B-5DF9-4FE6-AF8B-AB357E27DD4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A6F7-8432-4C97-A1C8-46C9243A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2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414B-5DF9-4FE6-AF8B-AB357E27DD4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A6F7-8432-4C97-A1C8-46C9243A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8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414B-5DF9-4FE6-AF8B-AB357E27DD4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A6F7-8432-4C97-A1C8-46C9243A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7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414B-5DF9-4FE6-AF8B-AB357E27DD4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A6F7-8432-4C97-A1C8-46C9243A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5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414B-5DF9-4FE6-AF8B-AB357E27DD4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A6F7-8432-4C97-A1C8-46C9243A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4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414B-5DF9-4FE6-AF8B-AB357E27DD4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A6F7-8432-4C97-A1C8-46C9243A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1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414B-5DF9-4FE6-AF8B-AB357E27DD4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A6F7-8432-4C97-A1C8-46C9243A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1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414B-5DF9-4FE6-AF8B-AB357E27DD4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A6F7-8432-4C97-A1C8-46C9243A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3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414B-5DF9-4FE6-AF8B-AB357E27DD4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1A6F7-8432-4C97-A1C8-46C9243A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0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HW04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Comparing Literary Works with </a:t>
            </a:r>
          </a:p>
          <a:p>
            <a:r>
              <a:rPr lang="en-US" dirty="0" smtClean="0"/>
              <a:t>Hash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04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different authors: </a:t>
            </a:r>
            <a:r>
              <a:rPr lang="en-US" dirty="0" smtClean="0">
                <a:solidFill>
                  <a:srgbClr val="FF0000"/>
                </a:solidFill>
              </a:rPr>
              <a:t>Shakespeare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Bacon</a:t>
            </a:r>
          </a:p>
          <a:p>
            <a:r>
              <a:rPr lang="en-US" dirty="0" smtClean="0"/>
              <a:t>One very long text from each </a:t>
            </a:r>
            <a:r>
              <a:rPr lang="en-US" b="1" dirty="0" smtClean="0"/>
              <a:t>(DO NOT PRINT)</a:t>
            </a:r>
          </a:p>
          <a:p>
            <a:r>
              <a:rPr lang="en-US" dirty="0" smtClean="0">
                <a:solidFill>
                  <a:srgbClr val="5D2884"/>
                </a:solidFill>
              </a:rPr>
              <a:t>We give you file input routines </a:t>
            </a:r>
            <a:r>
              <a:rPr lang="en-US" dirty="0" smtClean="0"/>
              <a:t>to read the words from each </a:t>
            </a:r>
            <a:r>
              <a:rPr lang="en-US" dirty="0" smtClean="0">
                <a:solidFill>
                  <a:srgbClr val="C00000"/>
                </a:solidFill>
              </a:rPr>
              <a:t>into two separate arrays </a:t>
            </a:r>
            <a:r>
              <a:rPr lang="en-US" dirty="0" smtClean="0"/>
              <a:t>of strings in order from the text.</a:t>
            </a:r>
          </a:p>
          <a:p>
            <a:r>
              <a:rPr lang="en-US" dirty="0" smtClean="0"/>
              <a:t>Now you are going to </a:t>
            </a:r>
            <a:r>
              <a:rPr lang="en-US" dirty="0" smtClean="0">
                <a:solidFill>
                  <a:srgbClr val="C00000"/>
                </a:solidFill>
              </a:rPr>
              <a:t>create two hash tables</a:t>
            </a:r>
            <a:r>
              <a:rPr lang="en-US" dirty="0" smtClean="0"/>
              <a:t>, one for each author that will keep a </a:t>
            </a:r>
            <a:r>
              <a:rPr lang="en-US" dirty="0" smtClean="0">
                <a:solidFill>
                  <a:srgbClr val="C00000"/>
                </a:solidFill>
              </a:rPr>
              <a:t>count of how many times each word appears </a:t>
            </a:r>
            <a:r>
              <a:rPr lang="en-US" dirty="0" smtClean="0"/>
              <a:t>in that author’s work.</a:t>
            </a:r>
          </a:p>
        </p:txBody>
      </p:sp>
    </p:spTree>
    <p:extLst>
      <p:ext uri="{BB962C8B-B14F-4D97-AF65-F5344CB8AC3E}">
        <p14:creationId xmlns:p14="http://schemas.microsoft.com/office/powerpoint/2010/main" val="371980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Data: REALLY BIG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Hamlet by Shakespeare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438400"/>
            <a:ext cx="5743239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Project Gutenberg </a:t>
            </a:r>
            <a:r>
              <a:rPr lang="en-US" sz="1600" dirty="0" err="1"/>
              <a:t>Etext</a:t>
            </a:r>
            <a:r>
              <a:rPr lang="en-US" sz="1600" dirty="0"/>
              <a:t> of Hamlet by Shakespeare</a:t>
            </a:r>
          </a:p>
          <a:p>
            <a:r>
              <a:rPr lang="en-US" sz="1600" dirty="0"/>
              <a:t>PG has multiple editions of William Shakespeare's Complete Works</a:t>
            </a:r>
          </a:p>
          <a:p>
            <a:r>
              <a:rPr lang="en-US" sz="1600" dirty="0" smtClean="0"/>
              <a:t>HAMLET</a:t>
            </a:r>
            <a:r>
              <a:rPr lang="en-US" sz="1600" dirty="0"/>
              <a:t>, PRINCE OF DENMARK</a:t>
            </a:r>
          </a:p>
          <a:p>
            <a:r>
              <a:rPr lang="en-US" sz="1600" dirty="0" smtClean="0"/>
              <a:t>by </a:t>
            </a:r>
            <a:r>
              <a:rPr lang="en-US" sz="1600" dirty="0"/>
              <a:t>William Shakespeare</a:t>
            </a:r>
          </a:p>
          <a:p>
            <a:r>
              <a:rPr lang="en-US" sz="1600" dirty="0" smtClean="0"/>
              <a:t>PERSONS </a:t>
            </a:r>
            <a:r>
              <a:rPr lang="en-US" sz="1600" dirty="0"/>
              <a:t>REPRESENTED.</a:t>
            </a:r>
          </a:p>
          <a:p>
            <a:r>
              <a:rPr lang="en-US" sz="1600" dirty="0" smtClean="0"/>
              <a:t>Claudius</a:t>
            </a:r>
            <a:r>
              <a:rPr lang="en-US" sz="1600" dirty="0"/>
              <a:t>, King of Denmark.</a:t>
            </a:r>
          </a:p>
          <a:p>
            <a:r>
              <a:rPr lang="en-US" sz="1600" dirty="0"/>
              <a:t>Hamlet, Son to the former, and Nephew to the present King.</a:t>
            </a:r>
          </a:p>
          <a:p>
            <a:r>
              <a:rPr lang="en-US" sz="1600" dirty="0"/>
              <a:t>Polonius, Lord Chamberlain.</a:t>
            </a:r>
          </a:p>
          <a:p>
            <a:r>
              <a:rPr lang="en-US" sz="1600" dirty="0"/>
              <a:t>Horatio, Friend to Hamlet.</a:t>
            </a:r>
          </a:p>
          <a:p>
            <a:r>
              <a:rPr lang="en-US" sz="1600" dirty="0"/>
              <a:t>Laertes, Son to Polonius.</a:t>
            </a:r>
          </a:p>
          <a:p>
            <a:r>
              <a:rPr lang="en-US" sz="1600" dirty="0" err="1"/>
              <a:t>Voltimand</a:t>
            </a:r>
            <a:r>
              <a:rPr lang="en-US" sz="1600" dirty="0"/>
              <a:t>, Courtier.</a:t>
            </a:r>
          </a:p>
          <a:p>
            <a:r>
              <a:rPr lang="en-US" sz="1600" dirty="0"/>
              <a:t>Cornelius, Courtier.</a:t>
            </a:r>
          </a:p>
          <a:p>
            <a:r>
              <a:rPr lang="en-US" sz="1600" dirty="0"/>
              <a:t>Rosencrantz, Courtier.</a:t>
            </a:r>
          </a:p>
          <a:p>
            <a:r>
              <a:rPr lang="en-US" sz="1600" dirty="0"/>
              <a:t>Guildenstern, Courtier.</a:t>
            </a:r>
          </a:p>
          <a:p>
            <a:r>
              <a:rPr lang="en-US" sz="1600" dirty="0" err="1"/>
              <a:t>Osric</a:t>
            </a:r>
            <a:r>
              <a:rPr lang="en-US" sz="1600" dirty="0"/>
              <a:t>, Courtier.</a:t>
            </a:r>
          </a:p>
          <a:p>
            <a:r>
              <a:rPr lang="en-US" sz="1600" dirty="0"/>
              <a:t>A Gentleman, Courtier.</a:t>
            </a:r>
          </a:p>
          <a:p>
            <a:r>
              <a:rPr lang="en-US" sz="1600" dirty="0"/>
              <a:t>A Priest</a:t>
            </a:r>
            <a:r>
              <a:rPr lang="en-US" sz="1600" dirty="0" smtClean="0"/>
              <a:t>. ....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997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Data: ALSO BIG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Bacon Essays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362200"/>
            <a:ext cx="491172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The Project Gutenberg EBook of Essays, by Francis Bacon</a:t>
            </a:r>
          </a:p>
          <a:p>
            <a:r>
              <a:rPr lang="en-US" sz="1600" dirty="0" smtClean="0"/>
              <a:t>THE </a:t>
            </a:r>
            <a:r>
              <a:rPr lang="en-US" sz="1600" dirty="0"/>
              <a:t>ESSAYS OR COUNSELS, CIVIL AND MORAL,</a:t>
            </a:r>
          </a:p>
          <a:p>
            <a:r>
              <a:rPr lang="en-US" sz="1600" dirty="0" smtClean="0"/>
              <a:t>OF </a:t>
            </a:r>
            <a:r>
              <a:rPr lang="en-US" sz="1600" dirty="0"/>
              <a:t>FRANCIS Ld. VERULAM VISCOUNT ST. ALBANS</a:t>
            </a:r>
          </a:p>
          <a:p>
            <a:r>
              <a:rPr lang="en-US" sz="1600" dirty="0" smtClean="0"/>
              <a:t>By </a:t>
            </a:r>
            <a:r>
              <a:rPr lang="en-US" sz="1600" dirty="0"/>
              <a:t>Francis Bacon</a:t>
            </a:r>
          </a:p>
          <a:p>
            <a:r>
              <a:rPr lang="en-US" sz="1600" dirty="0" smtClean="0"/>
              <a:t>THE </a:t>
            </a:r>
            <a:r>
              <a:rPr lang="en-US" sz="1600" dirty="0"/>
              <a:t>ESSAYS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Of </a:t>
            </a:r>
            <a:r>
              <a:rPr lang="en-US" sz="1600" dirty="0"/>
              <a:t>Truth</a:t>
            </a:r>
          </a:p>
          <a:p>
            <a:r>
              <a:rPr lang="en-US" sz="1600" dirty="0"/>
              <a:t>     Of Death</a:t>
            </a:r>
          </a:p>
          <a:p>
            <a:r>
              <a:rPr lang="en-US" sz="1600" dirty="0"/>
              <a:t>     Of Unity in Religion</a:t>
            </a:r>
          </a:p>
          <a:p>
            <a:r>
              <a:rPr lang="en-US" sz="1600" dirty="0"/>
              <a:t>     Of Revenge</a:t>
            </a:r>
          </a:p>
          <a:p>
            <a:r>
              <a:rPr lang="en-US" sz="1600" dirty="0"/>
              <a:t>     Of Adversity</a:t>
            </a:r>
          </a:p>
          <a:p>
            <a:r>
              <a:rPr lang="en-US" sz="1600" dirty="0"/>
              <a:t>     Of Simulation and Dissimulation</a:t>
            </a:r>
          </a:p>
          <a:p>
            <a:r>
              <a:rPr lang="en-US" sz="1600" dirty="0"/>
              <a:t>     Of Parents and Children</a:t>
            </a:r>
          </a:p>
          <a:p>
            <a:r>
              <a:rPr lang="en-US" sz="1600" dirty="0"/>
              <a:t>     Of Marriage and Single Life</a:t>
            </a:r>
          </a:p>
          <a:p>
            <a:r>
              <a:rPr lang="en-US" sz="1600" dirty="0"/>
              <a:t>     Of Envy</a:t>
            </a:r>
          </a:p>
          <a:p>
            <a:r>
              <a:rPr lang="en-US" sz="1600" dirty="0"/>
              <a:t>     Of Love</a:t>
            </a:r>
          </a:p>
          <a:p>
            <a:r>
              <a:rPr lang="en-US" sz="1600" dirty="0"/>
              <a:t>     Of Great Place</a:t>
            </a:r>
          </a:p>
          <a:p>
            <a:r>
              <a:rPr lang="en-US" sz="1600" dirty="0"/>
              <a:t>     Of Boldness</a:t>
            </a:r>
          </a:p>
          <a:p>
            <a:r>
              <a:rPr lang="en-US" sz="1600" dirty="0"/>
              <a:t>     </a:t>
            </a:r>
            <a:r>
              <a:rPr lang="en-US" sz="1600" dirty="0" smtClean="0"/>
              <a:t>...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8925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900888"/>
            <a:ext cx="160973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Hamlet	3457</a:t>
            </a:r>
          </a:p>
          <a:p>
            <a:r>
              <a:rPr lang="en-US" dirty="0" smtClean="0"/>
              <a:t> king	  895</a:t>
            </a:r>
          </a:p>
          <a:p>
            <a:r>
              <a:rPr lang="en-US" dirty="0" smtClean="0"/>
              <a:t> shall         4000</a:t>
            </a:r>
          </a:p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68114" y="1969532"/>
            <a:ext cx="145905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truth	650</a:t>
            </a:r>
          </a:p>
          <a:p>
            <a:r>
              <a:rPr lang="en-US" dirty="0" smtClean="0"/>
              <a:t>parents	346</a:t>
            </a:r>
          </a:p>
          <a:p>
            <a:r>
              <a:rPr lang="en-US" dirty="0" smtClean="0"/>
              <a:t>shall	  24</a:t>
            </a:r>
          </a:p>
          <a:p>
            <a:r>
              <a:rPr lang="en-US" dirty="0" smtClean="0"/>
              <a:t>...</a:t>
            </a:r>
            <a:endParaRPr lang="en-US" dirty="0"/>
          </a:p>
        </p:txBody>
      </p:sp>
      <p:cxnSp>
        <p:nvCxnSpPr>
          <p:cNvPr id="7" name="Straight Connector 6"/>
          <p:cNvCxnSpPr>
            <a:stCxn id="4" idx="0"/>
            <a:endCxn id="4" idx="2"/>
          </p:cNvCxnSpPr>
          <p:nvPr/>
        </p:nvCxnSpPr>
        <p:spPr>
          <a:xfrm>
            <a:off x="2557468" y="1900888"/>
            <a:ext cx="0" cy="1200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91200" y="1969531"/>
            <a:ext cx="0" cy="1200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52600" y="1524000"/>
            <a:ext cx="1535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entry      count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1600200"/>
            <a:ext cx="1535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entry      count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3419554"/>
            <a:ext cx="63865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Total counts:                          </a:t>
            </a:r>
            <a:r>
              <a:rPr lang="en-US" dirty="0" smtClean="0"/>
              <a:t>8352                                                   1020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Frequencies: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(count/</a:t>
            </a:r>
            <a:r>
              <a:rPr lang="en-US" dirty="0" err="1" smtClean="0">
                <a:solidFill>
                  <a:srgbClr val="0000FF"/>
                </a:solidFill>
              </a:rPr>
              <a:t>arraysize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5000" y="3962400"/>
            <a:ext cx="1633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Hamlet	.4139</a:t>
            </a:r>
          </a:p>
          <a:p>
            <a:r>
              <a:rPr lang="en-US" dirty="0" smtClean="0"/>
              <a:t>king	.1072</a:t>
            </a:r>
          </a:p>
          <a:p>
            <a:r>
              <a:rPr lang="en-US" dirty="0" smtClean="0"/>
              <a:t>shall	.4789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81600" y="3962400"/>
            <a:ext cx="1633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truth	.6373</a:t>
            </a:r>
          </a:p>
          <a:p>
            <a:r>
              <a:rPr lang="en-US" dirty="0" smtClean="0"/>
              <a:t>parents	.3392</a:t>
            </a:r>
          </a:p>
          <a:p>
            <a:r>
              <a:rPr lang="en-US" dirty="0" smtClean="0"/>
              <a:t>shall	  .235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5105400"/>
            <a:ext cx="5347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Squared Error </a:t>
            </a:r>
            <a:r>
              <a:rPr lang="en-US" dirty="0" smtClean="0"/>
              <a:t>= (.4139-0)</a:t>
            </a:r>
            <a:r>
              <a:rPr lang="en-US" baseline="30000" dirty="0" smtClean="0"/>
              <a:t>2</a:t>
            </a:r>
            <a:r>
              <a:rPr lang="en-US" dirty="0" smtClean="0"/>
              <a:t> + (.1072-0)</a:t>
            </a:r>
            <a:r>
              <a:rPr lang="en-US" baseline="30000" dirty="0" smtClean="0"/>
              <a:t>2</a:t>
            </a:r>
            <a:r>
              <a:rPr lang="en-US" dirty="0" smtClean="0"/>
              <a:t> + (.4789-.235)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+ ((.6373-0)</a:t>
            </a:r>
            <a:r>
              <a:rPr lang="en-US" baseline="30000" dirty="0" smtClean="0"/>
              <a:t>2</a:t>
            </a:r>
            <a:r>
              <a:rPr lang="en-US" dirty="0" smtClean="0"/>
              <a:t> + (.3392-0)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6019800" y="4885730"/>
            <a:ext cx="29506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from going through first table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and checking second</a:t>
            </a:r>
          </a:p>
          <a:p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697641" y="5181600"/>
            <a:ext cx="383404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14800" y="5936397"/>
            <a:ext cx="4146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from going through </a:t>
            </a:r>
            <a:r>
              <a:rPr lang="en-US" dirty="0" smtClean="0">
                <a:solidFill>
                  <a:srgbClr val="0000FF"/>
                </a:solidFill>
              </a:rPr>
              <a:t>second </a:t>
            </a:r>
            <a:r>
              <a:rPr lang="en-US" dirty="0">
                <a:solidFill>
                  <a:srgbClr val="0000FF"/>
                </a:solidFill>
              </a:rPr>
              <a:t>table</a:t>
            </a:r>
          </a:p>
          <a:p>
            <a:r>
              <a:rPr lang="en-US" dirty="0">
                <a:solidFill>
                  <a:srgbClr val="0000FF"/>
                </a:solidFill>
              </a:rPr>
              <a:t>and checking </a:t>
            </a:r>
            <a:r>
              <a:rPr lang="en-US" dirty="0" smtClean="0">
                <a:solidFill>
                  <a:srgbClr val="0000FF"/>
                </a:solidFill>
              </a:rPr>
              <a:t>first (don’t count shall again)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4114800" y="5751731"/>
            <a:ext cx="304800" cy="57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26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Distance 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element </a:t>
            </a:r>
            <a:r>
              <a:rPr lang="en-US" i="1" dirty="0" smtClean="0"/>
              <a:t>e</a:t>
            </a:r>
            <a:r>
              <a:rPr lang="en-US" dirty="0" smtClean="0"/>
              <a:t> with frequency </a:t>
            </a:r>
            <a:r>
              <a:rPr lang="en-US" i="1" dirty="0" smtClean="0"/>
              <a:t>f</a:t>
            </a:r>
            <a:r>
              <a:rPr lang="en-US" dirty="0" smtClean="0"/>
              <a:t> in Shakespeare, but not in Bacon, add </a:t>
            </a:r>
            <a:r>
              <a:rPr lang="en-US" i="1" dirty="0" smtClean="0"/>
              <a:t>f</a:t>
            </a:r>
            <a:r>
              <a:rPr lang="en-US" i="1" baseline="30000" dirty="0" smtClean="0"/>
              <a:t>2</a:t>
            </a:r>
            <a:r>
              <a:rPr lang="en-US" dirty="0" smtClean="0"/>
              <a:t> to the error.</a:t>
            </a:r>
          </a:p>
          <a:p>
            <a:r>
              <a:rPr lang="en-US" dirty="0" smtClean="0"/>
              <a:t>For each element </a:t>
            </a:r>
            <a:r>
              <a:rPr lang="en-US" i="1" dirty="0" smtClean="0"/>
              <a:t>e</a:t>
            </a:r>
            <a:r>
              <a:rPr lang="en-US" dirty="0" smtClean="0"/>
              <a:t> with frequency </a:t>
            </a:r>
            <a:r>
              <a:rPr lang="en-US" i="1" dirty="0" smtClean="0"/>
              <a:t>g</a:t>
            </a:r>
            <a:r>
              <a:rPr lang="en-US" dirty="0" smtClean="0"/>
              <a:t> in Bacon, but not in Shakespeare, add </a:t>
            </a:r>
            <a:r>
              <a:rPr lang="en-US" i="1" dirty="0" smtClean="0"/>
              <a:t>g</a:t>
            </a:r>
            <a:r>
              <a:rPr lang="en-US" i="1" baseline="30000" dirty="0" smtClean="0"/>
              <a:t>2</a:t>
            </a:r>
            <a:r>
              <a:rPr lang="en-US" dirty="0" smtClean="0"/>
              <a:t> to the error.</a:t>
            </a:r>
          </a:p>
          <a:p>
            <a:r>
              <a:rPr lang="en-US" dirty="0" smtClean="0"/>
              <a:t>For each element </a:t>
            </a:r>
            <a:r>
              <a:rPr lang="en-US" i="1" dirty="0" smtClean="0"/>
              <a:t>e</a:t>
            </a:r>
            <a:r>
              <a:rPr lang="en-US" dirty="0" smtClean="0"/>
              <a:t> with nonzero frequency </a:t>
            </a:r>
            <a:r>
              <a:rPr lang="en-US" i="1" dirty="0" smtClean="0"/>
              <a:t>f</a:t>
            </a:r>
            <a:r>
              <a:rPr lang="en-US" dirty="0" smtClean="0"/>
              <a:t> in Shakespeare and nonzero frequency g in Bacon, add </a:t>
            </a:r>
            <a:r>
              <a:rPr lang="en-US" i="1" dirty="0" smtClean="0"/>
              <a:t>(f-g)</a:t>
            </a:r>
            <a:r>
              <a:rPr lang="en-US" i="1" baseline="30000" dirty="0" smtClean="0"/>
              <a:t>2</a:t>
            </a:r>
            <a:r>
              <a:rPr lang="en-US" i="1" dirty="0" smtClean="0"/>
              <a:t> </a:t>
            </a:r>
            <a:r>
              <a:rPr lang="en-US" dirty="0" smtClean="0"/>
              <a:t>to the error.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4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do this twice, 2 separate programs: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use chaining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use quadratic probing</a:t>
            </a:r>
          </a:p>
          <a:p>
            <a:r>
              <a:rPr lang="en-US" dirty="0" smtClean="0"/>
              <a:t>You will be given starter code and write a number of functions yourself</a:t>
            </a:r>
          </a:p>
          <a:p>
            <a:r>
              <a:rPr lang="en-US" dirty="0" smtClean="0"/>
              <a:t>For converting a character string to an integer, you may use Java’s </a:t>
            </a:r>
            <a:r>
              <a:rPr lang="en-US" dirty="0" err="1" smtClean="0"/>
              <a:t>HashCode</a:t>
            </a:r>
            <a:r>
              <a:rPr lang="en-US" dirty="0" smtClean="0"/>
              <a:t> method.</a:t>
            </a:r>
          </a:p>
          <a:p>
            <a:r>
              <a:rPr lang="en-US" dirty="0" smtClean="0"/>
              <a:t>But you can write your own for extra credit.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9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Functions to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Constructors for hash tables</a:t>
            </a:r>
          </a:p>
          <a:p>
            <a:r>
              <a:rPr lang="en-US" dirty="0" smtClean="0"/>
              <a:t>insert(String </a:t>
            </a:r>
            <a:r>
              <a:rPr lang="en-US" dirty="0" err="1" smtClean="0"/>
              <a:t>keyToAdd</a:t>
            </a:r>
            <a:r>
              <a:rPr lang="en-US" dirty="0" smtClean="0"/>
              <a:t>): adds </a:t>
            </a:r>
            <a:r>
              <a:rPr lang="en-US" dirty="0" err="1" smtClean="0"/>
              <a:t>keyToAdd</a:t>
            </a:r>
            <a:r>
              <a:rPr lang="en-US" dirty="0" smtClean="0"/>
              <a:t> to table if not there, setting count to 1, else adds 1 to count</a:t>
            </a:r>
          </a:p>
          <a:p>
            <a:r>
              <a:rPr lang="en-US" dirty="0" err="1" smtClean="0"/>
              <a:t>findCount</a:t>
            </a:r>
            <a:r>
              <a:rPr lang="en-US" dirty="0" smtClean="0"/>
              <a:t>(String </a:t>
            </a:r>
            <a:r>
              <a:rPr lang="en-US" dirty="0" err="1" smtClean="0"/>
              <a:t>keyToFind</a:t>
            </a:r>
            <a:r>
              <a:rPr lang="en-US" dirty="0" smtClean="0"/>
              <a:t>): returns the count</a:t>
            </a:r>
          </a:p>
          <a:p>
            <a:r>
              <a:rPr lang="en-US" dirty="0" err="1" smtClean="0"/>
              <a:t>getNextKey</a:t>
            </a:r>
            <a:r>
              <a:rPr lang="en-US" dirty="0" smtClean="0"/>
              <a:t>(): iterator that returns the next key in a hash table, used when going through the table to compute the distance metric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90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Insert will be different for the chaining and for the probing.</a:t>
            </a:r>
          </a:p>
          <a:p>
            <a:r>
              <a:rPr lang="en-US" dirty="0" smtClean="0"/>
              <a:t>You will likely write multiple small helper functions as you do this.</a:t>
            </a:r>
          </a:p>
          <a:p>
            <a:r>
              <a:rPr lang="en-US" dirty="0" smtClean="0"/>
              <a:t>Test.java has a bunch of TODOs.</a:t>
            </a:r>
          </a:p>
          <a:p>
            <a:r>
              <a:rPr lang="en-US" dirty="0" smtClean="0"/>
              <a:t>At the end you will print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TOTAL error for the two tables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word with the highest frequency difference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2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574</Words>
  <Application>Microsoft Office PowerPoint</Application>
  <PresentationFormat>On-screen Show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HW04</vt:lpstr>
      <vt:lpstr>The Idea</vt:lpstr>
      <vt:lpstr>The Data: REALLY BIG</vt:lpstr>
      <vt:lpstr>More Data: ALSO BIG</vt:lpstr>
      <vt:lpstr>Hash Tables</vt:lpstr>
      <vt:lpstr>General Distance Metric</vt:lpstr>
      <vt:lpstr>Hash Table Implementations</vt:lpstr>
      <vt:lpstr>Main Functions to Write</vt:lpstr>
      <vt:lpstr>A Few More Details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HW05</dc:title>
  <dc:creator>CSE</dc:creator>
  <cp:lastModifiedBy>Ezgi Mercan</cp:lastModifiedBy>
  <cp:revision>13</cp:revision>
  <dcterms:created xsi:type="dcterms:W3CDTF">2015-02-18T18:23:41Z</dcterms:created>
  <dcterms:modified xsi:type="dcterms:W3CDTF">2016-05-03T16:56:47Z</dcterms:modified>
</cp:coreProperties>
</file>