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3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4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5.xml" ContentType="application/vnd.openxmlformats-officedocument.presentationml.notesSlide+xml"/>
  <Override PartName="/ppt/tags/tag6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1" r:id="rId3"/>
    <p:sldId id="288" r:id="rId4"/>
    <p:sldId id="259" r:id="rId5"/>
    <p:sldId id="261" r:id="rId6"/>
    <p:sldId id="262" r:id="rId7"/>
    <p:sldId id="263" r:id="rId8"/>
    <p:sldId id="264" r:id="rId9"/>
    <p:sldId id="292" r:id="rId10"/>
    <p:sldId id="265" r:id="rId11"/>
    <p:sldId id="266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2" r:id="rId20"/>
    <p:sldId id="305" r:id="rId21"/>
    <p:sldId id="306" r:id="rId22"/>
    <p:sldId id="307" r:id="rId23"/>
    <p:sldId id="30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2" autoAdjust="0"/>
    <p:restoredTop sz="82927" autoAdjust="0"/>
  </p:normalViewPr>
  <p:slideViewPr>
    <p:cSldViewPr>
      <p:cViewPr varScale="1">
        <p:scale>
          <a:sx n="104" d="100"/>
          <a:sy n="104" d="100"/>
        </p:scale>
        <p:origin x="-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2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6/28/15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839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40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43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really want linear</a:t>
            </a:r>
            <a:r>
              <a:rPr lang="en-US" baseline="0" dirty="0" smtClean="0"/>
              <a:t> search to win</a:t>
            </a:r>
          </a:p>
          <a:p>
            <a:r>
              <a:rPr lang="en-US" baseline="0" dirty="0" smtClean="0"/>
              <a:t>So we are going to play around with those constants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X axis is size of input</a:t>
            </a:r>
          </a:p>
          <a:p>
            <a:r>
              <a:rPr lang="en-US" baseline="0" dirty="0" smtClean="0"/>
              <a:t>Y axis is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28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21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“less than or equal to”</a:t>
            </a:r>
          </a:p>
          <a:p>
            <a:pPr lvl="1"/>
            <a:r>
              <a:rPr lang="en-US" dirty="0" smtClean="0"/>
              <a:t>So 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 and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  etc.</a:t>
            </a:r>
          </a:p>
          <a:p>
            <a:pPr lvl="2"/>
            <a:r>
              <a:rPr lang="en-US" dirty="0" smtClean="0">
                <a:solidFill>
                  <a:srgbClr val="119F33"/>
                </a:solidFill>
              </a:rPr>
              <a:t>But usually we’re interested in the tightest upper bound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219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73161">
              <a:defRPr/>
            </a:pPr>
            <a:r>
              <a:rPr lang="en-US" dirty="0" smtClean="0"/>
              <a:t>Note: There are many correct possible choices of </a:t>
            </a:r>
            <a:r>
              <a:rPr lang="en-US" i="1" dirty="0" smtClean="0">
                <a:solidFill>
                  <a:srgbClr val="008000"/>
                </a:solidFill>
              </a:rPr>
              <a:t>c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015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73161">
              <a:defRPr/>
            </a:pPr>
            <a:r>
              <a:rPr lang="en-US" dirty="0" smtClean="0"/>
              <a:t>(This all follows from the formal definition)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68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Omega and theta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472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346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121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873161">
              <a:defRPr/>
            </a:pPr>
            <a:r>
              <a:rPr lang="en-US" dirty="0" smtClean="0"/>
              <a:t>If you care about performance for small </a:t>
            </a:r>
            <a:r>
              <a:rPr lang="en-US" i="1" dirty="0" smtClean="0"/>
              <a:t>n </a:t>
            </a:r>
            <a:r>
              <a:rPr lang="en-US" dirty="0" smtClean="0"/>
              <a:t>then the constant factors can matter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48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some ways we can do this? What are some algorithms?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25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Naïve</a:t>
            </a:r>
            <a:r>
              <a:rPr lang="en-US" baseline="0" dirty="0" smtClean="0"/>
              <a:t> or silly way to do this—only way to do it with an unsorted array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44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also be done non-</a:t>
            </a:r>
            <a:r>
              <a:rPr lang="en-US" dirty="0" err="1" smtClean="0"/>
              <a:t>recusively</a:t>
            </a:r>
            <a:endParaRPr lang="en-US" dirty="0" smtClean="0"/>
          </a:p>
          <a:p>
            <a:r>
              <a:rPr lang="en-US" dirty="0" smtClean="0"/>
              <a:t>Example, walk through binary search trying to find</a:t>
            </a:r>
            <a:r>
              <a:rPr lang="en-US" baseline="0" dirty="0" smtClean="0"/>
              <a:t> 5</a:t>
            </a:r>
          </a:p>
          <a:p>
            <a:r>
              <a:rPr lang="en-US" baseline="0" dirty="0" smtClean="0"/>
              <a:t>mid = (0+8)/2 =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14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Worst case is much trickier</a:t>
            </a:r>
          </a:p>
          <a:p>
            <a:r>
              <a:rPr lang="en-US" dirty="0" smtClean="0"/>
              <a:t>Turns out with recursion we have to solve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recurrance</a:t>
            </a:r>
            <a:r>
              <a:rPr lang="en-US" baseline="0" dirty="0" smtClean="0"/>
              <a:t> relation</a:t>
            </a:r>
          </a:p>
          <a:p>
            <a:r>
              <a:rPr lang="en-US" baseline="0" dirty="0" smtClean="0"/>
              <a:t>To run algorithm on array of size n, takes a constant amount of time plus the amount of time it takes to run on array of size n/2 (that’s the size of the array in our recursive call)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56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</a:t>
            </a:r>
            <a:r>
              <a:rPr lang="en-US" baseline="0" dirty="0" smtClean="0"/>
              <a:t> case: get to array of size 1, takes constant time to check if the element is there or not</a:t>
            </a:r>
          </a:p>
          <a:p>
            <a:r>
              <a:rPr lang="en-US" baseline="0" dirty="0" smtClean="0"/>
              <a:t>What is T(n/2) equal to? Plug in n/2 to original equation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99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Plug in the value we just found</a:t>
            </a:r>
            <a:r>
              <a:rPr lang="en-US" baseline="0" dirty="0" smtClean="0"/>
              <a:t> for T(n/2) into original recurrence relation </a:t>
            </a:r>
          </a:p>
          <a:p>
            <a:r>
              <a:rPr lang="en-US" baseline="0" dirty="0" smtClean="0"/>
              <a:t>and keep expanding until we get the general expression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 we are coming up with a general expression in terms of the number of expansions in order to figure out the number of expansions to reach the base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99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</a:t>
            </a:r>
            <a:r>
              <a:rPr lang="en-US" baseline="0" dirty="0" smtClean="0"/>
              <a:t> matter what the constants are, there exists some n so</a:t>
            </a:r>
          </a:p>
          <a:p>
            <a:r>
              <a:rPr lang="en-US" baseline="0" dirty="0" smtClean="0"/>
              <a:t>Let’s play with some graphs to get </a:t>
            </a:r>
            <a:r>
              <a:rPr lang="en-US" baseline="0" dirty="0" err="1" smtClean="0"/>
              <a:t>intution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36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Summer 2015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3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20" Type="http://schemas.openxmlformats.org/officeDocument/2006/relationships/tags" Target="../tags/tag40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4.xml"/><Relationship Id="rId10" Type="http://schemas.openxmlformats.org/officeDocument/2006/relationships/tags" Target="../tags/tag30.xml"/><Relationship Id="rId11" Type="http://schemas.openxmlformats.org/officeDocument/2006/relationships/tags" Target="../tags/tag31.xml"/><Relationship Id="rId12" Type="http://schemas.openxmlformats.org/officeDocument/2006/relationships/tags" Target="../tags/tag32.xml"/><Relationship Id="rId13" Type="http://schemas.openxmlformats.org/officeDocument/2006/relationships/tags" Target="../tags/tag33.xml"/><Relationship Id="rId14" Type="http://schemas.openxmlformats.org/officeDocument/2006/relationships/tags" Target="../tags/tag34.xml"/><Relationship Id="rId15" Type="http://schemas.openxmlformats.org/officeDocument/2006/relationships/tags" Target="../tags/tag35.xml"/><Relationship Id="rId16" Type="http://schemas.openxmlformats.org/officeDocument/2006/relationships/tags" Target="../tags/tag36.xml"/><Relationship Id="rId17" Type="http://schemas.openxmlformats.org/officeDocument/2006/relationships/tags" Target="../tags/tag37.xml"/><Relationship Id="rId18" Type="http://schemas.openxmlformats.org/officeDocument/2006/relationships/tags" Target="../tags/tag38.xml"/><Relationship Id="rId19" Type="http://schemas.openxmlformats.org/officeDocument/2006/relationships/tags" Target="../tags/tag39.xml"/><Relationship Id="rId1" Type="http://schemas.openxmlformats.org/officeDocument/2006/relationships/tags" Target="../tags/tag21.xml"/><Relationship Id="rId2" Type="http://schemas.openxmlformats.org/officeDocument/2006/relationships/tags" Target="../tags/tag22.xml"/><Relationship Id="rId3" Type="http://schemas.openxmlformats.org/officeDocument/2006/relationships/tags" Target="../tags/tag23.xml"/><Relationship Id="rId4" Type="http://schemas.openxmlformats.org/officeDocument/2006/relationships/tags" Target="../tags/tag24.xml"/><Relationship Id="rId5" Type="http://schemas.openxmlformats.org/officeDocument/2006/relationships/tags" Target="../tags/tag25.xml"/><Relationship Id="rId6" Type="http://schemas.openxmlformats.org/officeDocument/2006/relationships/tags" Target="../tags/tag26.xml"/><Relationship Id="rId7" Type="http://schemas.openxmlformats.org/officeDocument/2006/relationships/tags" Target="../tags/tag27.xml"/><Relationship Id="rId8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49.xml"/><Relationship Id="rId20" Type="http://schemas.openxmlformats.org/officeDocument/2006/relationships/tags" Target="../tags/tag60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5.xml"/><Relationship Id="rId10" Type="http://schemas.openxmlformats.org/officeDocument/2006/relationships/tags" Target="../tags/tag50.xml"/><Relationship Id="rId11" Type="http://schemas.openxmlformats.org/officeDocument/2006/relationships/tags" Target="../tags/tag51.xml"/><Relationship Id="rId12" Type="http://schemas.openxmlformats.org/officeDocument/2006/relationships/tags" Target="../tags/tag52.xml"/><Relationship Id="rId13" Type="http://schemas.openxmlformats.org/officeDocument/2006/relationships/tags" Target="../tags/tag53.xml"/><Relationship Id="rId14" Type="http://schemas.openxmlformats.org/officeDocument/2006/relationships/tags" Target="../tags/tag54.xml"/><Relationship Id="rId15" Type="http://schemas.openxmlformats.org/officeDocument/2006/relationships/tags" Target="../tags/tag55.xml"/><Relationship Id="rId16" Type="http://schemas.openxmlformats.org/officeDocument/2006/relationships/tags" Target="../tags/tag56.xml"/><Relationship Id="rId17" Type="http://schemas.openxmlformats.org/officeDocument/2006/relationships/tags" Target="../tags/tag57.xml"/><Relationship Id="rId18" Type="http://schemas.openxmlformats.org/officeDocument/2006/relationships/tags" Target="../tags/tag58.xml"/><Relationship Id="rId19" Type="http://schemas.openxmlformats.org/officeDocument/2006/relationships/tags" Target="../tags/tag59.xml"/><Relationship Id="rId1" Type="http://schemas.openxmlformats.org/officeDocument/2006/relationships/tags" Target="../tags/tag41.xml"/><Relationship Id="rId2" Type="http://schemas.openxmlformats.org/officeDocument/2006/relationships/tags" Target="../tags/tag42.xml"/><Relationship Id="rId3" Type="http://schemas.openxmlformats.org/officeDocument/2006/relationships/tags" Target="../tags/tag43.xml"/><Relationship Id="rId4" Type="http://schemas.openxmlformats.org/officeDocument/2006/relationships/tags" Target="../tags/tag44.xml"/><Relationship Id="rId5" Type="http://schemas.openxmlformats.org/officeDocument/2006/relationships/tags" Target="../tags/tag45.xml"/><Relationship Id="rId6" Type="http://schemas.openxmlformats.org/officeDocument/2006/relationships/tags" Target="../tags/tag46.xml"/><Relationship Id="rId7" Type="http://schemas.openxmlformats.org/officeDocument/2006/relationships/tags" Target="../tags/tag47.xml"/><Relationship Id="rId8" Type="http://schemas.openxmlformats.org/officeDocument/2006/relationships/tags" Target="../tags/tag4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6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CSE373: Data Structures and Algorithms</a:t>
            </a:r>
            <a:br>
              <a:rPr lang="en-US" sz="3200" i="0" dirty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4: Asymptotic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</a:p>
          <a:p>
            <a:r>
              <a:rPr lang="en-US" sz="2400" dirty="0" smtClean="0"/>
              <a:t>Summer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Ignoring constant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So binary search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and linear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which is faster?</a:t>
            </a:r>
          </a:p>
          <a:p>
            <a:endParaRPr lang="en-US" dirty="0" smtClean="0"/>
          </a:p>
          <a:p>
            <a:r>
              <a:rPr lang="en-US" dirty="0" smtClean="0"/>
              <a:t>Depends on constant factors</a:t>
            </a:r>
          </a:p>
          <a:p>
            <a:pPr lvl="1"/>
            <a:r>
              <a:rPr lang="en-US" dirty="0" smtClean="0"/>
              <a:t>How </a:t>
            </a:r>
            <a:r>
              <a:rPr lang="en-US" i="1" dirty="0" smtClean="0"/>
              <a:t>many</a:t>
            </a:r>
            <a:r>
              <a:rPr lang="en-US" dirty="0" smtClean="0"/>
              <a:t> assignments, additions, etc. for each </a:t>
            </a:r>
            <a:r>
              <a:rPr lang="en-US" i="1" dirty="0" smtClean="0"/>
              <a:t>n</a:t>
            </a:r>
          </a:p>
          <a:p>
            <a:pPr lvl="2"/>
            <a:r>
              <a:rPr lang="en-US" i="1" dirty="0"/>
              <a:t>E.g. T(n) = 5,000,000n 	vs. T(n) = 5n</a:t>
            </a:r>
            <a:r>
              <a:rPr lang="en-US" i="1" baseline="30000" dirty="0"/>
              <a:t>2</a:t>
            </a:r>
            <a:r>
              <a:rPr lang="en-US" i="1" dirty="0"/>
              <a:t> </a:t>
            </a:r>
            <a:endParaRPr lang="en-US" i="1" dirty="0" smtClean="0"/>
          </a:p>
          <a:p>
            <a:pPr lvl="1"/>
            <a:r>
              <a:rPr lang="en-US" dirty="0" smtClean="0"/>
              <a:t>And could depend on overhead unrelated to </a:t>
            </a:r>
            <a:r>
              <a:rPr lang="en-US" i="1" dirty="0" smtClean="0"/>
              <a:t>n</a:t>
            </a:r>
          </a:p>
          <a:p>
            <a:pPr lvl="2"/>
            <a:r>
              <a:rPr lang="en-US" i="1" dirty="0"/>
              <a:t>E.g. T(n) = 5,000,000 + log n 	vs. T(n) = 10 + </a:t>
            </a:r>
            <a:r>
              <a:rPr lang="en-US" i="1" dirty="0" smtClean="0"/>
              <a:t>n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But there exists some </a:t>
            </a:r>
            <a:r>
              <a:rPr lang="en-US" i="1" dirty="0" smtClean="0"/>
              <a:t>n</a:t>
            </a:r>
            <a:r>
              <a:rPr lang="en-US" baseline="-25000" dirty="0" smtClean="0"/>
              <a:t>0</a:t>
            </a:r>
            <a:r>
              <a:rPr lang="en-US" dirty="0" smtClean="0"/>
              <a:t> such that for all </a:t>
            </a:r>
            <a:r>
              <a:rPr lang="en-US" i="1" dirty="0" smtClean="0"/>
              <a:t>n</a:t>
            </a:r>
            <a:r>
              <a:rPr lang="en-US" dirty="0" smtClean="0"/>
              <a:t> &gt; n</a:t>
            </a:r>
            <a:r>
              <a:rPr lang="en-US" baseline="-25000" dirty="0" smtClean="0"/>
              <a:t>0</a:t>
            </a:r>
            <a:r>
              <a:rPr lang="en-US" dirty="0" smtClean="0"/>
              <a:t> binary search wins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286000"/>
          </a:xfrm>
        </p:spPr>
        <p:txBody>
          <a:bodyPr/>
          <a:lstStyle/>
          <a:p>
            <a:r>
              <a:rPr lang="en-US" dirty="0" smtClean="0"/>
              <a:t>Let’s try to “help” linear search</a:t>
            </a:r>
          </a:p>
          <a:p>
            <a:pPr lvl="1"/>
            <a:r>
              <a:rPr lang="en-US" dirty="0" smtClean="0"/>
              <a:t>100x faster computer</a:t>
            </a:r>
          </a:p>
          <a:p>
            <a:pPr lvl="1"/>
            <a:r>
              <a:rPr lang="en-US" dirty="0" smtClean="0"/>
              <a:t>3x faster </a:t>
            </a:r>
            <a:r>
              <a:rPr lang="en-US" dirty="0"/>
              <a:t>compiler/language </a:t>
            </a:r>
            <a:endParaRPr lang="en-US" dirty="0" smtClean="0"/>
          </a:p>
          <a:p>
            <a:pPr lvl="1"/>
            <a:r>
              <a:rPr lang="en-US" dirty="0" smtClean="0"/>
              <a:t>2x smarter programmer (eliminate half the work)</a:t>
            </a:r>
          </a:p>
          <a:p>
            <a:pPr lvl="1"/>
            <a:r>
              <a:rPr lang="en-US" dirty="0" smtClean="0"/>
              <a:t>Each iteration is 600x as fast as in binary 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657600"/>
            <a:ext cx="429621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3246" y="3657600"/>
            <a:ext cx="4302154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Big-O,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 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g(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) </a:t>
            </a:r>
            <a:r>
              <a:rPr lang="en-US" dirty="0" smtClean="0">
                <a:sym typeface="Symbol" pitchFamily="18" charset="2"/>
              </a:rPr>
              <a:t>if there exists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positive constants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such that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00FF"/>
                </a:solidFill>
              </a:rPr>
              <a:t>g(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b="1" dirty="0" smtClean="0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>
                <a:sym typeface="Symbol" pitchFamily="18" charset="2"/>
              </a:rPr>
              <a:t>	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6573373" y="1143001"/>
            <a:ext cx="200577" cy="18938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20973" y="990601"/>
            <a:ext cx="200577" cy="18938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8401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Big-O,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g(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) </a:t>
            </a:r>
            <a:r>
              <a:rPr lang="en-US" dirty="0" smtClean="0">
                <a:sym typeface="Symbol" pitchFamily="18" charset="2"/>
              </a:rPr>
              <a:t>if there exists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positive constants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such that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00FF"/>
                </a:solidFill>
              </a:rPr>
              <a:t>g(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b="1" dirty="0" smtClean="0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 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>
                <a:sym typeface="Symbol" pitchFamily="18" charset="2"/>
              </a:rPr>
              <a:t>	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To show 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, </a:t>
            </a:r>
          </a:p>
          <a:p>
            <a:pPr lvl="1"/>
            <a:r>
              <a:rPr lang="en-US" dirty="0" smtClean="0">
                <a:sym typeface="Symbol" pitchFamily="18" charset="2"/>
              </a:rPr>
              <a:t>pick a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large enough to “cover the constant factors”  </a:t>
            </a:r>
          </a:p>
          <a:p>
            <a:pPr lvl="1"/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i="1" baseline="-25000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large enough to “cover the lower-order terms”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>
                <a:sym typeface="Symbol" pitchFamily="18" charset="2"/>
              </a:rPr>
              <a:t>Let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g(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/>
              <a:t>3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+17 and </a:t>
            </a:r>
            <a:r>
              <a:rPr lang="en-US" dirty="0">
                <a:solidFill>
                  <a:srgbClr val="FF0000"/>
                </a:solidFill>
              </a:rPr>
              <a:t>f(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=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endParaRPr lang="en-US" baseline="30000" dirty="0"/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 smtClean="0"/>
              <a:t>What </a:t>
            </a:r>
            <a:r>
              <a:rPr lang="en-US" dirty="0"/>
              <a:t>c</a:t>
            </a:r>
            <a:r>
              <a:rPr lang="en-US" dirty="0" smtClean="0"/>
              <a:t>ould we pick for </a:t>
            </a:r>
            <a:r>
              <a:rPr lang="en-US" i="1" dirty="0" smtClean="0">
                <a:solidFill>
                  <a:srgbClr val="008000"/>
                </a:solidFill>
              </a:rPr>
              <a:t>c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008000"/>
                </a:solidFill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</a:rPr>
              <a:t>0</a:t>
            </a:r>
            <a:r>
              <a:rPr lang="en-US" dirty="0" smtClean="0"/>
              <a:t>?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i="1" dirty="0" smtClean="0">
                <a:solidFill>
                  <a:srgbClr val="008000"/>
                </a:solidFill>
              </a:rPr>
              <a:t>c </a:t>
            </a:r>
            <a:r>
              <a:rPr lang="en-US" dirty="0" smtClean="0"/>
              <a:t>= 5 </a:t>
            </a:r>
            <a:r>
              <a:rPr lang="en-US" dirty="0"/>
              <a:t>and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i="1" baseline="-25000" dirty="0">
                <a:sym typeface="Symbol" pitchFamily="18" charset="2"/>
              </a:rPr>
              <a:t> </a:t>
            </a:r>
            <a:r>
              <a:rPr lang="en-US" dirty="0" smtClean="0"/>
              <a:t>= 10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 (</a:t>
            </a:r>
            <a:r>
              <a:rPr lang="en-US" dirty="0"/>
              <a:t>3*</a:t>
            </a:r>
            <a:r>
              <a:rPr lang="en-US" dirty="0">
                <a:solidFill>
                  <a:srgbClr val="008000"/>
                </a:solidFill>
              </a:rPr>
              <a:t>10</a:t>
            </a:r>
            <a:r>
              <a:rPr lang="en-US" baseline="30000" dirty="0"/>
              <a:t>2</a:t>
            </a:r>
            <a:r>
              <a:rPr lang="en-US" dirty="0"/>
              <a:t>)+17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5</a:t>
            </a:r>
            <a:r>
              <a:rPr lang="en-US" dirty="0"/>
              <a:t>*</a:t>
            </a:r>
            <a:r>
              <a:rPr lang="en-US" dirty="0">
                <a:solidFill>
                  <a:srgbClr val="008000"/>
                </a:solidFill>
              </a:rPr>
              <a:t>10</a:t>
            </a:r>
            <a:r>
              <a:rPr lang="en-US" baseline="30000" dirty="0"/>
              <a:t>2	</a:t>
            </a:r>
            <a:r>
              <a:rPr lang="en-US" dirty="0"/>
              <a:t>so 	3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+17 is O(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 smtClean="0"/>
              <a:t>)</a:t>
            </a:r>
          </a:p>
          <a:p>
            <a:endParaRPr lang="en-US" dirty="0" smtClean="0">
              <a:solidFill>
                <a:srgbClr val="119F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04800" y="1219200"/>
            <a:ext cx="5410200" cy="1752600"/>
          </a:xfrm>
          <a:prstGeom prst="rect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573373" y="1143001"/>
            <a:ext cx="200577" cy="18938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" name="Picture 6" descr="bigOsketch.PNG"/>
          <p:cNvPicPr>
            <a:picLocks noChangeAspect="1"/>
          </p:cNvPicPr>
          <p:nvPr/>
        </p:nvPicPr>
        <p:blipFill>
          <a:blip r:embed="rId3" cstate="print"/>
          <a:srcRect b="47386"/>
          <a:stretch>
            <a:fillRect/>
          </a:stretch>
        </p:blipFill>
        <p:spPr>
          <a:xfrm>
            <a:off x="6019800" y="1046824"/>
            <a:ext cx="2958504" cy="238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978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1, using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dirty="0" smtClean="0"/>
              <a:t>1000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/>
              <a:t>= </a:t>
            </a:r>
            <a:r>
              <a:rPr lang="en-US" i="1" dirty="0"/>
              <a:t>n</a:t>
            </a:r>
            <a:r>
              <a:rPr lang="en-US" baseline="30000" dirty="0"/>
              <a:t>2</a:t>
            </a:r>
          </a:p>
          <a:p>
            <a:pPr lvl="1"/>
            <a:r>
              <a:rPr lang="en-US" dirty="0" smtClean="0"/>
              <a:t>To prove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>
                <a:sym typeface="Symbol" pitchFamily="18" charset="2"/>
              </a:rPr>
              <a:t>is in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O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(f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))</a:t>
            </a:r>
            <a:r>
              <a:rPr lang="en-US" dirty="0" smtClean="0"/>
              <a:t>, find a valid </a:t>
            </a:r>
            <a:r>
              <a:rPr lang="en-US" i="1" dirty="0" smtClean="0">
                <a:solidFill>
                  <a:srgbClr val="008000"/>
                </a:solidFill>
              </a:rPr>
              <a:t>c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rgbClr val="008000"/>
                </a:solidFill>
                <a:sym typeface="Symbol" pitchFamily="18" charset="2"/>
              </a:rPr>
              <a:t>0 </a:t>
            </a:r>
            <a:endParaRPr lang="en-US" dirty="0">
              <a:solidFill>
                <a:srgbClr val="008000"/>
              </a:solidFill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The “cross-over point” is </a:t>
            </a:r>
            <a:r>
              <a:rPr lang="en-US" i="1" dirty="0" smtClean="0"/>
              <a:t>n</a:t>
            </a:r>
            <a:r>
              <a:rPr lang="en-US" dirty="0" smtClean="0"/>
              <a:t>=1000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= 1000*1000 and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>
                <a:sym typeface="Symbol" pitchFamily="18" charset="2"/>
              </a:rPr>
              <a:t>= 1000</a:t>
            </a:r>
            <a:r>
              <a:rPr lang="en-US" baseline="30000" dirty="0" smtClean="0"/>
              <a:t>2</a:t>
            </a:r>
            <a:r>
              <a:rPr lang="en-US" dirty="0" smtClean="0">
                <a:sym typeface="Symbol" pitchFamily="18" charset="2"/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So we can choose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</a:t>
            </a:r>
            <a:r>
              <a:rPr lang="en-US" dirty="0" smtClean="0"/>
              <a:t>=1000 and </a:t>
            </a:r>
            <a:r>
              <a:rPr lang="en-US" i="1" dirty="0" smtClean="0">
                <a:solidFill>
                  <a:srgbClr val="008000"/>
                </a:solidFill>
              </a:rPr>
              <a:t>c</a:t>
            </a:r>
            <a:r>
              <a:rPr lang="en-US" dirty="0" smtClean="0"/>
              <a:t>=1</a:t>
            </a:r>
          </a:p>
          <a:p>
            <a:pPr lvl="2"/>
            <a:r>
              <a:rPr lang="en-US" dirty="0" smtClean="0"/>
              <a:t>Many other possible choices, e.g., larger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and/or </a:t>
            </a:r>
            <a:r>
              <a:rPr lang="en-US" i="1" dirty="0" smtClean="0"/>
              <a:t>c</a:t>
            </a:r>
          </a:p>
          <a:p>
            <a:pPr lvl="1"/>
            <a:endParaRPr lang="en-US" i="1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00200" y="4495800"/>
            <a:ext cx="5791200" cy="1828800"/>
            <a:chOff x="609600" y="3962400"/>
            <a:chExt cx="5791200" cy="15240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None/>
              </a:pPr>
              <a:r>
                <a:rPr lang="en-US" b="0" dirty="0"/>
                <a:t>Definition:  </a:t>
              </a:r>
              <a:r>
                <a:rPr lang="en-US" b="0" dirty="0">
                  <a:solidFill>
                    <a:srgbClr val="0000FF"/>
                  </a:solidFill>
                </a:rPr>
                <a:t>g(</a:t>
              </a:r>
              <a:r>
                <a:rPr lang="en-US" b="0" i="1" dirty="0">
                  <a:solidFill>
                    <a:srgbClr val="0000FF"/>
                  </a:solidFill>
                </a:rPr>
                <a:t>n</a:t>
              </a:r>
              <a:r>
                <a:rPr lang="en-US" b="0" dirty="0">
                  <a:solidFill>
                    <a:srgbClr val="0000FF"/>
                  </a:solidFill>
                </a:rPr>
                <a:t>) </a:t>
              </a:r>
              <a:r>
                <a:rPr lang="en-US" b="0" dirty="0">
                  <a:sym typeface="Symbol" pitchFamily="18" charset="2"/>
                </a:rPr>
                <a:t>is in 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O( f(</a:t>
              </a:r>
              <a:r>
                <a:rPr lang="en-US" b="0" i="1" dirty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) ) </a:t>
              </a:r>
              <a:r>
                <a:rPr lang="en-US" b="0" dirty="0">
                  <a:sym typeface="Symbol" pitchFamily="18" charset="2"/>
                </a:rPr>
                <a:t>if there exist </a:t>
              </a:r>
            </a:p>
            <a:p>
              <a:pPr>
                <a:buNone/>
              </a:pPr>
              <a:r>
                <a:rPr lang="en-US" b="0" dirty="0">
                  <a:sym typeface="Symbol" pitchFamily="18" charset="2"/>
                </a:rPr>
                <a:t>		positive constants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c</a:t>
              </a:r>
              <a:r>
                <a:rPr lang="en-US" b="0" dirty="0">
                  <a:sym typeface="Symbol" pitchFamily="18" charset="2"/>
                </a:rPr>
                <a:t> and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n</a:t>
              </a:r>
              <a:r>
                <a:rPr lang="en-US" b="0" i="1" baseline="-25000" dirty="0">
                  <a:solidFill>
                    <a:srgbClr val="008000"/>
                  </a:solidFill>
                  <a:sym typeface="Symbol" pitchFamily="18" charset="2"/>
                </a:rPr>
                <a:t>0</a:t>
              </a:r>
              <a:r>
                <a:rPr lang="en-US" b="0" dirty="0">
                  <a:solidFill>
                    <a:srgbClr val="008000"/>
                  </a:solidFill>
                  <a:sym typeface="Symbol" pitchFamily="18" charset="2"/>
                </a:rPr>
                <a:t> </a:t>
              </a:r>
              <a:r>
                <a:rPr lang="en-US" b="0" dirty="0">
                  <a:sym typeface="Symbol" pitchFamily="18" charset="2"/>
                </a:rPr>
                <a:t>such that </a:t>
              </a:r>
            </a:p>
            <a:p>
              <a:pPr>
                <a:buNone/>
              </a:pPr>
              <a:endParaRPr lang="en-US" b="0" dirty="0">
                <a:sym typeface="Symbol" pitchFamily="18" charset="2"/>
              </a:endParaRPr>
            </a:p>
            <a:p>
              <a:pPr>
                <a:buNone/>
              </a:pPr>
              <a:r>
                <a:rPr lang="en-US" b="0" dirty="0"/>
                <a:t>		</a:t>
              </a:r>
              <a:r>
                <a:rPr lang="en-US" b="0" dirty="0">
                  <a:solidFill>
                    <a:srgbClr val="0000FF"/>
                  </a:solidFill>
                </a:rPr>
                <a:t>g(</a:t>
              </a:r>
              <a:r>
                <a:rPr lang="en-US" b="0" i="1" dirty="0">
                  <a:solidFill>
                    <a:srgbClr val="0000FF"/>
                  </a:solidFill>
                </a:rPr>
                <a:t>n</a:t>
              </a:r>
              <a:r>
                <a:rPr lang="en-US" b="0" dirty="0">
                  <a:solidFill>
                    <a:srgbClr val="0000FF"/>
                  </a:solidFill>
                </a:rPr>
                <a:t>) </a:t>
              </a:r>
              <a:r>
                <a:rPr lang="en-US" b="0" dirty="0">
                  <a:solidFill>
                    <a:srgbClr val="000000"/>
                  </a:solidFill>
                  <a:sym typeface="Symbol" pitchFamily="18" charset="2"/>
                </a:rPr>
                <a:t> 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c</a:t>
              </a:r>
              <a:r>
                <a:rPr lang="en-US" b="0" dirty="0">
                  <a:solidFill>
                    <a:srgbClr val="008000"/>
                  </a:solidFill>
                  <a:sym typeface="Symbol" pitchFamily="18" charset="2"/>
                </a:rPr>
                <a:t> 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f(</a:t>
              </a:r>
              <a:r>
                <a:rPr lang="en-US" b="0" i="1" dirty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) </a:t>
              </a:r>
              <a:r>
                <a:rPr lang="en-US" b="0" dirty="0">
                  <a:sym typeface="Symbol" pitchFamily="18" charset="2"/>
                </a:rPr>
                <a:t>	for all </a:t>
              </a:r>
              <a:r>
                <a:rPr lang="en-US" b="0" i="1" dirty="0">
                  <a:sym typeface="Symbol" pitchFamily="18" charset="2"/>
                </a:rPr>
                <a:t>n</a:t>
              </a:r>
              <a:r>
                <a:rPr lang="en-US" b="0" dirty="0">
                  <a:sym typeface="Symbol" pitchFamily="18" charset="2"/>
                </a:rPr>
                <a:t> </a:t>
              </a:r>
              <a:r>
                <a:rPr lang="en-US" b="0" dirty="0">
                  <a:sym typeface="Symbol"/>
                </a:rPr>
                <a:t></a:t>
              </a:r>
              <a:r>
                <a:rPr lang="en-US" b="0" dirty="0">
                  <a:sym typeface="Symbol" pitchFamily="18" charset="2"/>
                </a:rPr>
                <a:t>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n</a:t>
              </a:r>
              <a:r>
                <a:rPr lang="en-US" b="0" i="1" baseline="-25000" dirty="0">
                  <a:solidFill>
                    <a:srgbClr val="008000"/>
                  </a:solidFill>
                  <a:sym typeface="Symbol" pitchFamily="18" charset="2"/>
                </a:rPr>
                <a:t>0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94537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2, using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i="1" dirty="0" smtClean="0"/>
              <a:t>n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/>
              <a:t>= 2</a:t>
            </a:r>
            <a:r>
              <a:rPr lang="en-US" i="1" baseline="30000" dirty="0" smtClean="0"/>
              <a:t>n</a:t>
            </a:r>
            <a:endParaRPr lang="en-US" i="1" baseline="30000" dirty="0"/>
          </a:p>
          <a:p>
            <a:pPr lvl="1"/>
            <a:r>
              <a:rPr lang="en-US" dirty="0"/>
              <a:t>To prove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>
                <a:sym typeface="Symbol" pitchFamily="18" charset="2"/>
              </a:rPr>
              <a:t>is in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O(f(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))</a:t>
            </a:r>
            <a:r>
              <a:rPr lang="en-US" dirty="0"/>
              <a:t>, find a valid </a:t>
            </a:r>
            <a:r>
              <a:rPr lang="en-US" i="1" dirty="0">
                <a:solidFill>
                  <a:srgbClr val="008000"/>
                </a:solidFill>
              </a:rPr>
              <a:t>c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rgbClr val="008000"/>
                </a:solidFill>
                <a:sym typeface="Symbol" pitchFamily="18" charset="2"/>
              </a:rPr>
              <a:t>0 </a:t>
            </a:r>
            <a:endParaRPr lang="en-US" dirty="0">
              <a:solidFill>
                <a:srgbClr val="008000"/>
              </a:solidFill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W</a:t>
            </a:r>
            <a:r>
              <a:rPr lang="en-US" dirty="0" smtClean="0"/>
              <a:t>e can choose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/>
              <a:t>=20 and </a:t>
            </a:r>
            <a:r>
              <a:rPr lang="en-US" i="1" dirty="0" smtClean="0"/>
              <a:t>c</a:t>
            </a:r>
            <a:r>
              <a:rPr lang="en-US" dirty="0" smtClean="0"/>
              <a:t>=1</a:t>
            </a:r>
          </a:p>
          <a:p>
            <a:pPr lvl="2"/>
            <a:r>
              <a:rPr lang="en-US" dirty="0" smtClean="0"/>
              <a:t>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=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20</a:t>
            </a:r>
            <a:r>
              <a:rPr lang="en-US" baseline="30000" dirty="0">
                <a:solidFill>
                  <a:srgbClr val="000000"/>
                </a:solidFill>
              </a:rPr>
              <a:t>4</a:t>
            </a:r>
            <a:r>
              <a:rPr lang="en-US" dirty="0" smtClean="0">
                <a:solidFill>
                  <a:srgbClr val="000000"/>
                </a:solidFill>
              </a:rPr>
              <a:t> vs.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= </a:t>
            </a:r>
            <a:r>
              <a:rPr lang="en-US" dirty="0" smtClean="0">
                <a:solidFill>
                  <a:srgbClr val="008000"/>
                </a:solidFill>
                <a:sym typeface="Symbol" pitchFamily="18" charset="2"/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*2</a:t>
            </a:r>
            <a:r>
              <a:rPr lang="en-US" baseline="30000" dirty="0" smtClean="0">
                <a:solidFill>
                  <a:srgbClr val="008000"/>
                </a:solidFill>
              </a:rPr>
              <a:t>20</a:t>
            </a:r>
          </a:p>
          <a:p>
            <a:pPr marL="457200" lvl="1" indent="0">
              <a:buNone/>
            </a:pPr>
            <a:r>
              <a:rPr lang="en-US" baseline="30000" dirty="0" smtClean="0"/>
              <a:t>	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600200" y="4495800"/>
            <a:ext cx="5791200" cy="1828800"/>
            <a:chOff x="609600" y="3962400"/>
            <a:chExt cx="5791200" cy="1524000"/>
          </a:xfrm>
        </p:grpSpPr>
        <p:sp>
          <p:nvSpPr>
            <p:cNvPr id="11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None/>
              </a:pPr>
              <a:r>
                <a:rPr lang="en-US" b="0" dirty="0"/>
                <a:t>Definition:  </a:t>
              </a:r>
              <a:r>
                <a:rPr lang="en-US" b="0" dirty="0">
                  <a:solidFill>
                    <a:srgbClr val="0000FF"/>
                  </a:solidFill>
                </a:rPr>
                <a:t>g(</a:t>
              </a:r>
              <a:r>
                <a:rPr lang="en-US" b="0" i="1" dirty="0">
                  <a:solidFill>
                    <a:srgbClr val="0000FF"/>
                  </a:solidFill>
                </a:rPr>
                <a:t>n</a:t>
              </a:r>
              <a:r>
                <a:rPr lang="en-US" b="0" dirty="0">
                  <a:solidFill>
                    <a:srgbClr val="0000FF"/>
                  </a:solidFill>
                </a:rPr>
                <a:t>) </a:t>
              </a:r>
              <a:r>
                <a:rPr lang="en-US" b="0" dirty="0">
                  <a:sym typeface="Symbol" pitchFamily="18" charset="2"/>
                </a:rPr>
                <a:t>is in 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O( f(</a:t>
              </a:r>
              <a:r>
                <a:rPr lang="en-US" b="0" i="1" dirty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) ) </a:t>
              </a:r>
              <a:r>
                <a:rPr lang="en-US" b="0" dirty="0">
                  <a:sym typeface="Symbol" pitchFamily="18" charset="2"/>
                </a:rPr>
                <a:t>if there exist </a:t>
              </a:r>
            </a:p>
            <a:p>
              <a:pPr>
                <a:buNone/>
              </a:pPr>
              <a:r>
                <a:rPr lang="en-US" b="0" dirty="0">
                  <a:sym typeface="Symbol" pitchFamily="18" charset="2"/>
                </a:rPr>
                <a:t>		positive constants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c</a:t>
              </a:r>
              <a:r>
                <a:rPr lang="en-US" b="0" dirty="0">
                  <a:sym typeface="Symbol" pitchFamily="18" charset="2"/>
                </a:rPr>
                <a:t> and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n</a:t>
              </a:r>
              <a:r>
                <a:rPr lang="en-US" b="0" i="1" baseline="-25000" dirty="0">
                  <a:solidFill>
                    <a:srgbClr val="008000"/>
                  </a:solidFill>
                  <a:sym typeface="Symbol" pitchFamily="18" charset="2"/>
                </a:rPr>
                <a:t>0</a:t>
              </a:r>
              <a:r>
                <a:rPr lang="en-US" b="0" dirty="0">
                  <a:solidFill>
                    <a:srgbClr val="008000"/>
                  </a:solidFill>
                  <a:sym typeface="Symbol" pitchFamily="18" charset="2"/>
                </a:rPr>
                <a:t> </a:t>
              </a:r>
              <a:r>
                <a:rPr lang="en-US" b="0" dirty="0">
                  <a:sym typeface="Symbol" pitchFamily="18" charset="2"/>
                </a:rPr>
                <a:t>such that </a:t>
              </a:r>
            </a:p>
            <a:p>
              <a:pPr>
                <a:buNone/>
              </a:pPr>
              <a:endParaRPr lang="en-US" b="0" dirty="0">
                <a:sym typeface="Symbol" pitchFamily="18" charset="2"/>
              </a:endParaRPr>
            </a:p>
            <a:p>
              <a:pPr>
                <a:buNone/>
              </a:pPr>
              <a:r>
                <a:rPr lang="en-US" b="0" dirty="0"/>
                <a:t>		</a:t>
              </a:r>
              <a:r>
                <a:rPr lang="en-US" b="0" dirty="0">
                  <a:solidFill>
                    <a:srgbClr val="0000FF"/>
                  </a:solidFill>
                </a:rPr>
                <a:t>g(</a:t>
              </a:r>
              <a:r>
                <a:rPr lang="en-US" b="0" i="1" dirty="0">
                  <a:solidFill>
                    <a:srgbClr val="0000FF"/>
                  </a:solidFill>
                </a:rPr>
                <a:t>n</a:t>
              </a:r>
              <a:r>
                <a:rPr lang="en-US" b="0" dirty="0">
                  <a:solidFill>
                    <a:srgbClr val="0000FF"/>
                  </a:solidFill>
                </a:rPr>
                <a:t>) </a:t>
              </a:r>
              <a:r>
                <a:rPr lang="en-US" b="0" dirty="0">
                  <a:solidFill>
                    <a:srgbClr val="000000"/>
                  </a:solidFill>
                  <a:sym typeface="Symbol" pitchFamily="18" charset="2"/>
                </a:rPr>
                <a:t> 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c</a:t>
              </a:r>
              <a:r>
                <a:rPr lang="en-US" b="0" dirty="0">
                  <a:solidFill>
                    <a:srgbClr val="008000"/>
                  </a:solidFill>
                  <a:sym typeface="Symbol" pitchFamily="18" charset="2"/>
                </a:rPr>
                <a:t> 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f(</a:t>
              </a:r>
              <a:r>
                <a:rPr lang="en-US" b="0" i="1" dirty="0">
                  <a:solidFill>
                    <a:srgbClr val="FF0000"/>
                  </a:solidFill>
                  <a:sym typeface="Symbol" pitchFamily="18" charset="2"/>
                </a:rPr>
                <a:t>n</a:t>
              </a:r>
              <a:r>
                <a:rPr lang="en-US" b="0" dirty="0">
                  <a:solidFill>
                    <a:srgbClr val="FF0000"/>
                  </a:solidFill>
                  <a:sym typeface="Symbol" pitchFamily="18" charset="2"/>
                </a:rPr>
                <a:t>) </a:t>
              </a:r>
              <a:r>
                <a:rPr lang="en-US" b="0" dirty="0">
                  <a:sym typeface="Symbol" pitchFamily="18" charset="2"/>
                </a:rPr>
                <a:t>	for all </a:t>
              </a:r>
              <a:r>
                <a:rPr lang="en-US" b="0" i="1" dirty="0">
                  <a:sym typeface="Symbol" pitchFamily="18" charset="2"/>
                </a:rPr>
                <a:t>n</a:t>
              </a:r>
              <a:r>
                <a:rPr lang="en-US" b="0" dirty="0">
                  <a:sym typeface="Symbol" pitchFamily="18" charset="2"/>
                </a:rPr>
                <a:t> </a:t>
              </a:r>
              <a:r>
                <a:rPr lang="en-US" b="0" dirty="0">
                  <a:sym typeface="Symbol"/>
                </a:rPr>
                <a:t></a:t>
              </a:r>
              <a:r>
                <a:rPr lang="en-US" b="0" dirty="0">
                  <a:sym typeface="Symbol" pitchFamily="18" charset="2"/>
                </a:rPr>
                <a:t> </a:t>
              </a:r>
              <a:r>
                <a:rPr lang="en-US" b="0" i="1" dirty="0">
                  <a:solidFill>
                    <a:srgbClr val="008000"/>
                  </a:solidFill>
                  <a:sym typeface="Symbol" pitchFamily="18" charset="2"/>
                </a:rPr>
                <a:t>n</a:t>
              </a:r>
              <a:r>
                <a:rPr lang="en-US" b="0" i="1" baseline="-25000" dirty="0">
                  <a:solidFill>
                    <a:srgbClr val="008000"/>
                  </a:solidFill>
                  <a:sym typeface="Symbol" pitchFamily="18" charset="2"/>
                </a:rPr>
                <a:t>0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59445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with the 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495800"/>
          </a:xfrm>
        </p:spPr>
        <p:txBody>
          <a:bodyPr/>
          <a:lstStyle/>
          <a:p>
            <a:r>
              <a:rPr lang="en-US" dirty="0" smtClean="0"/>
              <a:t>The constant multiplier </a:t>
            </a:r>
            <a:r>
              <a:rPr lang="en-US" i="1" dirty="0" smtClean="0"/>
              <a:t>c</a:t>
            </a:r>
            <a:r>
              <a:rPr lang="en-US" dirty="0" smtClean="0"/>
              <a:t> is what allows functions that differ only in their largest coefficient to have the same asymptotic complexity</a:t>
            </a:r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Consider: </a:t>
            </a:r>
          </a:p>
          <a:p>
            <a:pPr marL="400050" lvl="2" indent="0"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 smtClean="0">
                <a:sym typeface="Symbol" pitchFamily="18" charset="2"/>
              </a:rPr>
              <a:t>= 7</a:t>
            </a:r>
            <a:r>
              <a:rPr lang="en-US" i="1" dirty="0" smtClean="0"/>
              <a:t>n</a:t>
            </a:r>
            <a:r>
              <a:rPr lang="en-US" dirty="0" smtClean="0"/>
              <a:t>+5 </a:t>
            </a:r>
          </a:p>
          <a:p>
            <a:pPr marL="400050" lvl="2" indent="0">
              <a:buNone/>
            </a:pPr>
            <a:r>
              <a:rPr lang="en-US" dirty="0" smtClean="0"/>
              <a:t>	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dirty="0" smtClean="0"/>
              <a:t>= </a:t>
            </a:r>
            <a:r>
              <a:rPr lang="en-US" i="1" dirty="0" smtClean="0"/>
              <a:t>n</a:t>
            </a:r>
          </a:p>
          <a:p>
            <a:pPr marL="342900" lvl="1" indent="-342900"/>
            <a:r>
              <a:rPr lang="en-US" dirty="0" smtClean="0"/>
              <a:t>These have the same asymptotic behavior (linear)</a:t>
            </a:r>
          </a:p>
          <a:p>
            <a:pPr marL="742950" lvl="2" indent="-342900"/>
            <a:r>
              <a:rPr lang="en-US" dirty="0" smtClean="0"/>
              <a:t>So 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/>
              <a:t>is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O(f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)) </a:t>
            </a:r>
            <a:r>
              <a:rPr lang="en-US" dirty="0" smtClean="0">
                <a:sym typeface="Symbol" pitchFamily="18" charset="2"/>
              </a:rPr>
              <a:t>even through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 smtClean="0">
                <a:sym typeface="Symbol" pitchFamily="18" charset="2"/>
              </a:rPr>
              <a:t> is always larger</a:t>
            </a:r>
          </a:p>
          <a:p>
            <a:pPr marL="742950" lvl="2" indent="-342900"/>
            <a:r>
              <a:rPr lang="en-US" dirty="0" smtClean="0">
                <a:sym typeface="Symbol" pitchFamily="18" charset="2"/>
              </a:rPr>
              <a:t>The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allows us to provide a coefficient so that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 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</a:p>
          <a:p>
            <a:pPr marL="400050" lvl="2" indent="0">
              <a:buNone/>
            </a:pPr>
            <a:endParaRPr lang="en-US" dirty="0"/>
          </a:p>
          <a:p>
            <a:pPr marL="342900" lvl="1" indent="-342900"/>
            <a:r>
              <a:rPr lang="en-US" dirty="0" smtClean="0"/>
              <a:t>In this example: </a:t>
            </a:r>
          </a:p>
          <a:p>
            <a:pPr marL="742950" lvl="2" indent="-342900"/>
            <a:r>
              <a:rPr lang="en-US" dirty="0" smtClean="0"/>
              <a:t>To prove </a:t>
            </a:r>
            <a:r>
              <a:rPr lang="en-US" dirty="0">
                <a:solidFill>
                  <a:srgbClr val="0000FF"/>
                </a:solidFill>
              </a:rPr>
              <a:t>g(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is in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O(f(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dirty="0" smtClean="0">
                <a:sym typeface="Symbol" pitchFamily="18" charset="2"/>
              </a:rPr>
              <a:t>, have </a:t>
            </a:r>
            <a:r>
              <a:rPr lang="en-US" i="1" dirty="0">
                <a:solidFill>
                  <a:srgbClr val="008000"/>
                </a:solidFill>
                <a:sym typeface="Symbol" pitchFamily="18" charset="2"/>
              </a:rPr>
              <a:t>c</a:t>
            </a:r>
            <a:r>
              <a:rPr lang="en-US" dirty="0">
                <a:solidFill>
                  <a:srgbClr val="008000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=</a:t>
            </a:r>
            <a:r>
              <a:rPr lang="en-US" dirty="0" smtClean="0">
                <a:sym typeface="Symbol" pitchFamily="18" charset="2"/>
              </a:rPr>
              <a:t> 12, </a:t>
            </a:r>
            <a:r>
              <a:rPr lang="en-US" i="1" dirty="0" smtClean="0">
                <a:solidFill>
                  <a:srgbClr val="008000"/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rgbClr val="008000"/>
                </a:solidFill>
                <a:sym typeface="Symbol" pitchFamily="18" charset="2"/>
              </a:rPr>
              <a:t>0 </a:t>
            </a:r>
            <a:r>
              <a:rPr lang="en-US" dirty="0" smtClean="0">
                <a:sym typeface="Symbol" pitchFamily="18" charset="2"/>
              </a:rPr>
              <a:t>= 1</a:t>
            </a:r>
            <a:endParaRPr lang="en-US" i="1" baseline="30000" dirty="0"/>
          </a:p>
          <a:p>
            <a:pPr marL="457200" lvl="1" indent="0">
              <a:buNone/>
            </a:pPr>
            <a:r>
              <a:rPr lang="en-US" dirty="0" smtClean="0"/>
              <a:t>	(7*1)+5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 12*1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662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coefficients because we don’t have units anyway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versus 5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doesn’t mean anything when we have not specified the cost of constant-time operations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Eliminate low-order terms because they have vanishingly small impact as </a:t>
            </a:r>
            <a:r>
              <a:rPr lang="en-US" i="1" dirty="0" smtClean="0"/>
              <a:t>n</a:t>
            </a:r>
            <a:r>
              <a:rPr lang="en-US" dirty="0" smtClean="0"/>
              <a:t> grows</a:t>
            </a:r>
          </a:p>
          <a:p>
            <a:endParaRPr lang="en-US" dirty="0"/>
          </a:p>
          <a:p>
            <a:r>
              <a:rPr lang="en-US" dirty="0" smtClean="0"/>
              <a:t>Do NOT ignore constants that are not multipliers</a:t>
            </a:r>
          </a:p>
          <a:p>
            <a:pPr lvl="1"/>
            <a:r>
              <a:rPr lang="en-US" i="1" dirty="0" smtClean="0"/>
              <a:t>n</a:t>
            </a:r>
            <a:r>
              <a:rPr lang="en-US" baseline="30000" dirty="0" smtClean="0"/>
              <a:t>3 </a:t>
            </a:r>
            <a:r>
              <a:rPr lang="en-US" dirty="0" smtClean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 </a:t>
            </a:r>
            <a:r>
              <a:rPr lang="en-US" dirty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140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Asymptotic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Upper bound: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less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O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Lower bound: (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/>
              <a:t>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greater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(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endParaRPr lang="en-US" dirty="0" smtClean="0"/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Tight bound: 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equal</a:t>
            </a:r>
            <a:r>
              <a:rPr lang="en-US" dirty="0" smtClean="0"/>
              <a:t>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(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 </a:t>
            </a:r>
            <a:r>
              <a:rPr lang="en-US" b="1" u="sng" dirty="0" smtClean="0">
                <a:sym typeface="Symbol" pitchFamily="18" charset="2"/>
              </a:rPr>
              <a:t>both</a:t>
            </a:r>
            <a:r>
              <a:rPr lang="en-US" dirty="0" smtClean="0">
                <a:sym typeface="Symbol" pitchFamily="18" charset="2"/>
              </a:rPr>
              <a:t> 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</a:t>
            </a:r>
            <a:r>
              <a:rPr lang="en-US" b="1" u="sng" dirty="0" smtClean="0">
                <a:sym typeface="Symbol" pitchFamily="18" charset="2"/>
              </a:rPr>
              <a:t>and</a:t>
            </a:r>
          </a:p>
          <a:p>
            <a:pPr marL="457200" lvl="1" indent="0">
              <a:buNone/>
            </a:pPr>
            <a:r>
              <a:rPr lang="en-US" i="1" dirty="0" smtClean="0">
                <a:sym typeface="Symbol" pitchFamily="18" charset="2"/>
              </a:rPr>
              <a:t>		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(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662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terms, in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common error is to say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when you mean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</a:p>
          <a:p>
            <a:pPr lvl="1"/>
            <a:r>
              <a:rPr lang="en-US" dirty="0" smtClean="0"/>
              <a:t>A linear algorithm is in both O(n) and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Better to say it is </a:t>
            </a:r>
            <a:r>
              <a:rPr lang="en-US" dirty="0" smtClean="0">
                <a:sym typeface="Symbol" pitchFamily="18" charset="2"/>
              </a:rPr>
              <a:t>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That means that it is not, for example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Less common notation: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“little-oh”: intersection of “big-Oh” and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“big-Theta”</a:t>
            </a:r>
          </a:p>
          <a:p>
            <a:pPr lvl="2"/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For all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, there exists an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such that…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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Example: array sum is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 but not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“little-omega”: intersection of “big-Omega” and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“big-Theta”</a:t>
            </a:r>
          </a:p>
          <a:p>
            <a:pPr lvl="2"/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For all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, there exists an 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such that…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/>
              </a:rPr>
              <a:t>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Example: array sum is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(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) but not 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633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 Homework 1? Due Wednesday at 10:59 pm.</a:t>
            </a:r>
          </a:p>
          <a:p>
            <a:endParaRPr lang="en-US" dirty="0" smtClean="0"/>
          </a:p>
          <a:p>
            <a:r>
              <a:rPr lang="en-US" dirty="0" smtClean="0"/>
              <a:t>TA Session tomorrow, mostly on induction</a:t>
            </a:r>
          </a:p>
          <a:p>
            <a:endParaRPr lang="en-US" dirty="0"/>
          </a:p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Algorithmic Analysis!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708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Analysis can be about: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problem or the algorithm (usually algorithm)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Time or space (usually time)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Best-, worst-, or average-case (usually worst)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Upper-, lower-, or tight-bound  (usually upper or tight)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We </a:t>
            </a:r>
            <a:r>
              <a:rPr lang="en-US" dirty="0" smtClean="0"/>
              <a:t>generally will </a:t>
            </a:r>
            <a:r>
              <a:rPr lang="en-US" dirty="0"/>
              <a:t>give an </a:t>
            </a:r>
            <a:r>
              <a:rPr lang="en-US" i="1" dirty="0"/>
              <a:t>O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upper bound</a:t>
            </a:r>
            <a:r>
              <a:rPr lang="en-US" dirty="0"/>
              <a:t> to the </a:t>
            </a:r>
            <a:r>
              <a:rPr lang="en-US" dirty="0">
                <a:solidFill>
                  <a:schemeClr val="accent2"/>
                </a:solidFill>
              </a:rPr>
              <a:t>worst-case</a:t>
            </a:r>
            <a:r>
              <a:rPr lang="en-US" dirty="0"/>
              <a:t> running </a:t>
            </a:r>
            <a:r>
              <a:rPr lang="en-US" dirty="0">
                <a:solidFill>
                  <a:schemeClr val="accent2"/>
                </a:solidFill>
              </a:rPr>
              <a:t>time</a:t>
            </a:r>
            <a:r>
              <a:rPr lang="en-US" dirty="0"/>
              <a:t> of an </a:t>
            </a:r>
            <a:r>
              <a:rPr lang="en-US" dirty="0" smtClean="0">
                <a:solidFill>
                  <a:schemeClr val="accent2"/>
                </a:solidFill>
              </a:rPr>
              <a:t>algorithm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366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Asymptotic complexity focuses on behavior for large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You can be misled about trade-offs </a:t>
            </a:r>
            <a:r>
              <a:rPr lang="en-US" dirty="0"/>
              <a:t>using </a:t>
            </a:r>
            <a:r>
              <a:rPr lang="en-US" dirty="0" smtClean="0"/>
              <a:t>it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Asymptotically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grows more quickly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C</a:t>
            </a:r>
            <a:r>
              <a:rPr lang="en-US" dirty="0" smtClean="0"/>
              <a:t>ross-over” point is around 5 * 10</a:t>
            </a:r>
            <a:r>
              <a:rPr lang="en-US" baseline="30000" dirty="0" smtClean="0"/>
              <a:t>17</a:t>
            </a:r>
          </a:p>
          <a:p>
            <a:pPr lvl="1"/>
            <a:r>
              <a:rPr lang="en-US" dirty="0" smtClean="0"/>
              <a:t>So for any smaller input, prefer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</a:p>
          <a:p>
            <a:pPr lvl="1"/>
            <a:endParaRPr lang="en-US" sz="1000" baseline="30000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</a:t>
            </a:r>
            <a:r>
              <a:rPr lang="en-US" i="1" dirty="0" smtClean="0"/>
              <a:t>small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, an algorithm with worse asymptotic complexity might be faster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111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Addendum: Timing vs. Big-O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Big-O</a:t>
            </a:r>
          </a:p>
          <a:p>
            <a:pPr lvl="1"/>
            <a:r>
              <a:rPr lang="en-US" dirty="0" smtClean="0"/>
              <a:t>Examine the algorithm itself, not the implementation</a:t>
            </a:r>
          </a:p>
          <a:p>
            <a:pPr lvl="1"/>
            <a:r>
              <a:rPr lang="en-US" dirty="0" smtClean="0"/>
              <a:t>Reason about performance as a function of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Timing </a:t>
            </a:r>
          </a:p>
          <a:p>
            <a:pPr lvl="1"/>
            <a:r>
              <a:rPr lang="en-US" dirty="0" smtClean="0"/>
              <a:t>Compare implementations</a:t>
            </a:r>
          </a:p>
          <a:p>
            <a:pPr lvl="1"/>
            <a:r>
              <a:rPr lang="en-US" dirty="0" smtClean="0"/>
              <a:t>Focus on data sets other than worst case</a:t>
            </a:r>
          </a:p>
          <a:p>
            <a:pPr lvl="1"/>
            <a:r>
              <a:rPr lang="en-US" dirty="0" smtClean="0"/>
              <a:t>Determine what the constants actually are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336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6833722" cy="458587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b="0" dirty="0">
                <a:latin typeface="Courier"/>
                <a:cs typeface="Courier"/>
              </a:rPr>
              <a:t>private static void </a:t>
            </a:r>
            <a:r>
              <a:rPr lang="en-US" sz="1800" b="0" dirty="0" err="1">
                <a:solidFill>
                  <a:srgbClr val="C00000"/>
                </a:solidFill>
                <a:latin typeface="Courier"/>
                <a:cs typeface="Courier"/>
              </a:rPr>
              <a:t>bubbleSort</a:t>
            </a:r>
            <a:r>
              <a:rPr lang="en-US" sz="1800" b="0" dirty="0">
                <a:latin typeface="Courier"/>
                <a:cs typeface="Courier"/>
              </a:rPr>
              <a:t>(</a:t>
            </a:r>
            <a:r>
              <a:rPr lang="en-US" sz="1800" b="0" dirty="0" err="1">
                <a:latin typeface="Courier"/>
                <a:cs typeface="Courier"/>
              </a:rPr>
              <a:t>int</a:t>
            </a:r>
            <a:r>
              <a:rPr lang="en-US" sz="1800" b="0" dirty="0">
                <a:latin typeface="Courier"/>
                <a:cs typeface="Courier"/>
              </a:rPr>
              <a:t>[] </a:t>
            </a:r>
            <a:r>
              <a:rPr lang="en-US" sz="1800" b="0" dirty="0" err="1">
                <a:latin typeface="Courier"/>
                <a:cs typeface="Courier"/>
              </a:rPr>
              <a:t>intArray</a:t>
            </a:r>
            <a:r>
              <a:rPr lang="en-US" sz="1800" b="0" dirty="0">
                <a:latin typeface="Courier"/>
                <a:cs typeface="Courier"/>
              </a:rPr>
              <a:t>) </a:t>
            </a:r>
            <a:r>
              <a:rPr lang="en-US" sz="1800" b="0" dirty="0" smtClean="0">
                <a:latin typeface="Courier"/>
                <a:cs typeface="Courier"/>
              </a:rPr>
              <a:t>{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   </a:t>
            </a:r>
            <a:r>
              <a:rPr lang="en-US" sz="1800" b="0" dirty="0" err="1" smtClean="0">
                <a:latin typeface="Courier"/>
                <a:cs typeface="Courier"/>
              </a:rPr>
              <a:t>int</a:t>
            </a:r>
            <a:r>
              <a:rPr lang="en-US" sz="1800" b="0" dirty="0" smtClean="0">
                <a:latin typeface="Courier"/>
                <a:cs typeface="Courier"/>
              </a:rPr>
              <a:t> </a:t>
            </a:r>
            <a:r>
              <a:rPr lang="en-US" sz="1800" b="0" dirty="0">
                <a:latin typeface="Courier"/>
                <a:cs typeface="Courier"/>
              </a:rPr>
              <a:t>n = </a:t>
            </a:r>
            <a:r>
              <a:rPr lang="en-US" sz="1800" b="0" dirty="0" err="1">
                <a:latin typeface="Courier"/>
                <a:cs typeface="Courier"/>
              </a:rPr>
              <a:t>intArray.length</a:t>
            </a:r>
            <a:r>
              <a:rPr lang="en-US" sz="1800" b="0" dirty="0">
                <a:latin typeface="Courier"/>
                <a:cs typeface="Courier"/>
              </a:rPr>
              <a:t>;</a:t>
            </a:r>
          </a:p>
          <a:p>
            <a:r>
              <a:rPr lang="en-US" sz="1800" b="0" dirty="0">
                <a:latin typeface="Courier"/>
                <a:cs typeface="Courier"/>
              </a:rPr>
              <a:t> </a:t>
            </a:r>
            <a:r>
              <a:rPr lang="en-US" sz="1800" b="0" dirty="0" smtClean="0">
                <a:latin typeface="Courier"/>
                <a:cs typeface="Courier"/>
              </a:rPr>
              <a:t>  </a:t>
            </a:r>
            <a:r>
              <a:rPr lang="en-US" sz="1800" b="0" dirty="0" err="1" smtClean="0">
                <a:latin typeface="Courier"/>
                <a:cs typeface="Courier"/>
              </a:rPr>
              <a:t>int</a:t>
            </a:r>
            <a:r>
              <a:rPr lang="en-US" sz="1800" b="0" dirty="0" smtClean="0">
                <a:latin typeface="Courier"/>
                <a:cs typeface="Courier"/>
              </a:rPr>
              <a:t> </a:t>
            </a:r>
            <a:r>
              <a:rPr lang="en-US" sz="1800" b="0" dirty="0">
                <a:latin typeface="Courier"/>
                <a:cs typeface="Courier"/>
              </a:rPr>
              <a:t>temp = 0;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   for</a:t>
            </a:r>
            <a:r>
              <a:rPr lang="en-US" sz="1800" b="0" dirty="0">
                <a:latin typeface="Courier"/>
                <a:cs typeface="Courier"/>
              </a:rPr>
              <a:t>(</a:t>
            </a:r>
            <a:r>
              <a:rPr lang="en-US" sz="1800" b="0" dirty="0" err="1">
                <a:latin typeface="Courier"/>
                <a:cs typeface="Courier"/>
              </a:rPr>
              <a:t>int</a:t>
            </a:r>
            <a:r>
              <a:rPr lang="en-US" sz="1800" b="0" dirty="0">
                <a:latin typeface="Courier"/>
                <a:cs typeface="Courier"/>
              </a:rPr>
              <a:t> </a:t>
            </a:r>
            <a:r>
              <a:rPr lang="en-US" sz="1800" b="0" dirty="0" err="1">
                <a:latin typeface="Courier"/>
                <a:cs typeface="Courier"/>
              </a:rPr>
              <a:t>i</a:t>
            </a:r>
            <a:r>
              <a:rPr lang="en-US" sz="1800" b="0" dirty="0">
                <a:latin typeface="Courier"/>
                <a:cs typeface="Courier"/>
              </a:rPr>
              <a:t>=0; </a:t>
            </a:r>
            <a:r>
              <a:rPr lang="en-US" sz="1800" b="0" dirty="0" err="1">
                <a:latin typeface="Courier"/>
                <a:cs typeface="Courier"/>
              </a:rPr>
              <a:t>i</a:t>
            </a:r>
            <a:r>
              <a:rPr lang="en-US" sz="1800" b="0" dirty="0">
                <a:latin typeface="Courier"/>
                <a:cs typeface="Courier"/>
              </a:rPr>
              <a:t> &lt; n; </a:t>
            </a:r>
            <a:r>
              <a:rPr lang="en-US" sz="1800" b="0" dirty="0" err="1">
                <a:latin typeface="Courier"/>
                <a:cs typeface="Courier"/>
              </a:rPr>
              <a:t>i</a:t>
            </a:r>
            <a:r>
              <a:rPr lang="en-US" sz="1800" b="0" dirty="0">
                <a:latin typeface="Courier"/>
                <a:cs typeface="Courier"/>
              </a:rPr>
              <a:t>++){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for</a:t>
            </a:r>
            <a:r>
              <a:rPr lang="en-US" sz="1800" b="0" dirty="0">
                <a:latin typeface="Courier"/>
                <a:cs typeface="Courier"/>
              </a:rPr>
              <a:t>(</a:t>
            </a:r>
            <a:r>
              <a:rPr lang="en-US" sz="1800" b="0" dirty="0" err="1">
                <a:latin typeface="Courier"/>
                <a:cs typeface="Courier"/>
              </a:rPr>
              <a:t>int</a:t>
            </a:r>
            <a:r>
              <a:rPr lang="en-US" sz="1800" b="0" dirty="0">
                <a:latin typeface="Courier"/>
                <a:cs typeface="Courier"/>
              </a:rPr>
              <a:t> j=1; j &lt; (n-</a:t>
            </a:r>
            <a:r>
              <a:rPr lang="en-US" sz="1800" b="0" dirty="0" err="1">
                <a:latin typeface="Courier"/>
                <a:cs typeface="Courier"/>
              </a:rPr>
              <a:t>i</a:t>
            </a:r>
            <a:r>
              <a:rPr lang="en-US" sz="1800" b="0" dirty="0">
                <a:latin typeface="Courier"/>
                <a:cs typeface="Courier"/>
              </a:rPr>
              <a:t>); j++)</a:t>
            </a:r>
            <a:r>
              <a:rPr lang="en-US" sz="1800" b="0" dirty="0" smtClean="0">
                <a:latin typeface="Courier"/>
                <a:cs typeface="Courier"/>
              </a:rPr>
              <a:t>{                      </a:t>
            </a:r>
            <a:endParaRPr lang="en-US" sz="1800" b="0" dirty="0">
              <a:latin typeface="Courier"/>
              <a:cs typeface="Courier"/>
            </a:endParaRPr>
          </a:p>
          <a:p>
            <a:r>
              <a:rPr lang="en-US" sz="1800" b="0" dirty="0" smtClean="0">
                <a:latin typeface="Courier"/>
                <a:cs typeface="Courier"/>
              </a:rPr>
              <a:t>	   if</a:t>
            </a:r>
            <a:r>
              <a:rPr lang="en-US" sz="1800" b="0" dirty="0">
                <a:latin typeface="Courier"/>
                <a:cs typeface="Courier"/>
              </a:rPr>
              <a:t>(</a:t>
            </a:r>
            <a:r>
              <a:rPr lang="en-US" sz="1800" b="0" dirty="0" err="1">
                <a:latin typeface="Courier"/>
                <a:cs typeface="Courier"/>
              </a:rPr>
              <a:t>intArray</a:t>
            </a:r>
            <a:r>
              <a:rPr lang="en-US" sz="1800" b="0" dirty="0">
                <a:latin typeface="Courier"/>
                <a:cs typeface="Courier"/>
              </a:rPr>
              <a:t>[j-1] &gt; </a:t>
            </a:r>
            <a:r>
              <a:rPr lang="en-US" sz="1800" b="0" dirty="0" err="1">
                <a:latin typeface="Courier"/>
                <a:cs typeface="Courier"/>
              </a:rPr>
              <a:t>intArray</a:t>
            </a:r>
            <a:r>
              <a:rPr lang="en-US" sz="1800" b="0" dirty="0">
                <a:latin typeface="Courier"/>
                <a:cs typeface="Courier"/>
              </a:rPr>
              <a:t>[j]){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	/</a:t>
            </a:r>
            <a:r>
              <a:rPr lang="en-US" sz="1800" b="0" dirty="0">
                <a:latin typeface="Courier"/>
                <a:cs typeface="Courier"/>
              </a:rPr>
              <a:t>/swap the elements!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	temp </a:t>
            </a:r>
            <a:r>
              <a:rPr lang="en-US" sz="1800" b="0" dirty="0">
                <a:latin typeface="Courier"/>
                <a:cs typeface="Courier"/>
              </a:rPr>
              <a:t>= </a:t>
            </a:r>
            <a:r>
              <a:rPr lang="en-US" sz="1800" b="0" dirty="0" err="1">
                <a:latin typeface="Courier"/>
                <a:cs typeface="Courier"/>
              </a:rPr>
              <a:t>intArray</a:t>
            </a:r>
            <a:r>
              <a:rPr lang="en-US" sz="1800" b="0" dirty="0">
                <a:latin typeface="Courier"/>
                <a:cs typeface="Courier"/>
              </a:rPr>
              <a:t>[j-1];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	</a:t>
            </a:r>
            <a:r>
              <a:rPr lang="en-US" sz="1800" b="0" dirty="0" err="1" smtClean="0">
                <a:latin typeface="Courier"/>
                <a:cs typeface="Courier"/>
              </a:rPr>
              <a:t>intArray</a:t>
            </a:r>
            <a:r>
              <a:rPr lang="en-US" sz="1800" b="0" dirty="0">
                <a:latin typeface="Courier"/>
                <a:cs typeface="Courier"/>
              </a:rPr>
              <a:t>[j-1] = </a:t>
            </a:r>
            <a:r>
              <a:rPr lang="en-US" sz="1800" b="0" dirty="0" err="1">
                <a:latin typeface="Courier"/>
                <a:cs typeface="Courier"/>
              </a:rPr>
              <a:t>intArray</a:t>
            </a:r>
            <a:r>
              <a:rPr lang="en-US" sz="1800" b="0" dirty="0">
                <a:latin typeface="Courier"/>
                <a:cs typeface="Courier"/>
              </a:rPr>
              <a:t>[j];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	</a:t>
            </a:r>
            <a:r>
              <a:rPr lang="en-US" sz="1800" b="0" dirty="0" err="1" smtClean="0">
                <a:latin typeface="Courier"/>
                <a:cs typeface="Courier"/>
              </a:rPr>
              <a:t>intArray</a:t>
            </a:r>
            <a:r>
              <a:rPr lang="en-US" sz="1800" b="0" dirty="0">
                <a:latin typeface="Courier"/>
                <a:cs typeface="Courier"/>
              </a:rPr>
              <a:t>[j] = temp;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   }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	}</a:t>
            </a:r>
          </a:p>
          <a:p>
            <a:r>
              <a:rPr lang="en-US" sz="1800" b="0" dirty="0">
                <a:latin typeface="Courier"/>
                <a:cs typeface="Courier"/>
              </a:rPr>
              <a:t> </a:t>
            </a:r>
            <a:r>
              <a:rPr lang="en-US" sz="1800" b="0" dirty="0" smtClean="0">
                <a:latin typeface="Courier"/>
                <a:cs typeface="Courier"/>
              </a:rPr>
              <a:t>  }</a:t>
            </a:r>
          </a:p>
          <a:p>
            <a:r>
              <a:rPr lang="en-US" sz="1800" b="0" dirty="0" smtClean="0">
                <a:latin typeface="Courier"/>
                <a:cs typeface="Courier"/>
              </a:rPr>
              <a:t>}                             </a:t>
            </a:r>
            <a:endParaRPr lang="en-US" sz="1800" b="0" dirty="0">
              <a:latin typeface="Courier"/>
              <a:cs typeface="Courier"/>
            </a:endParaRPr>
          </a:p>
          <a:p>
            <a:endParaRPr lang="en-US" sz="2000" b="0" dirty="0" smtClean="0">
              <a:latin typeface="+mn-lt"/>
            </a:endParaRPr>
          </a:p>
          <a:p>
            <a:endParaRPr lang="en-US" sz="2000" b="0" dirty="0" smtClean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24600" y="1752600"/>
            <a:ext cx="6629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solidFill>
                  <a:schemeClr val="accent2"/>
                </a:solidFill>
                <a:latin typeface="+mn-lt"/>
              </a:rPr>
              <a:t>i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    	j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0	n-1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1	n-2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2   	n-3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…	…</a:t>
            </a:r>
            <a:endParaRPr lang="en-US" sz="2000" b="0" dirty="0">
              <a:solidFill>
                <a:schemeClr val="accent2"/>
              </a:solidFill>
              <a:latin typeface="+mn-lt"/>
            </a:endParaRP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n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-2	1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n-1	0</a:t>
            </a:r>
          </a:p>
          <a:p>
            <a:endParaRPr lang="en-US" sz="2000" b="0" dirty="0" smtClean="0">
              <a:solidFill>
                <a:schemeClr val="accent2"/>
              </a:solidFill>
              <a:latin typeface="+mn-lt"/>
            </a:endParaRP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Number of iterations</a:t>
            </a:r>
            <a:endParaRPr lang="en-US" sz="2000" b="0" dirty="0">
              <a:solidFill>
                <a:schemeClr val="accent2"/>
              </a:solidFill>
              <a:latin typeface="+mn-lt"/>
            </a:endParaRP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0+1+2+3+..+(n-2)+(n-1) 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= n(n-1)/2 </a:t>
            </a:r>
            <a:endParaRPr lang="en-US" sz="2000" b="0" dirty="0">
              <a:solidFill>
                <a:schemeClr val="accent2"/>
              </a:solidFill>
              <a:latin typeface="+mn-lt"/>
            </a:endParaRPr>
          </a:p>
          <a:p>
            <a:endParaRPr lang="en-US" sz="2000" b="0" dirty="0">
              <a:solidFill>
                <a:schemeClr val="accent2"/>
              </a:solidFill>
              <a:latin typeface="+mn-lt"/>
            </a:endParaRP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Each iteration takes c1</a:t>
            </a:r>
          </a:p>
          <a:p>
            <a:endParaRPr lang="en-US" sz="2000" b="0" dirty="0">
              <a:solidFill>
                <a:schemeClr val="accent2"/>
              </a:solidFill>
              <a:latin typeface="+mn-lt"/>
            </a:endParaRP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O(n</a:t>
            </a:r>
            <a:r>
              <a:rPr lang="en-US" sz="2000" b="0" baseline="30000" dirty="0" smtClean="0">
                <a:solidFill>
                  <a:schemeClr val="accent2"/>
                </a:solidFill>
                <a:latin typeface="+mn-lt"/>
              </a:rPr>
              <a:t>2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349075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size of an algorithm’s input grows, we want to know</a:t>
            </a:r>
          </a:p>
          <a:p>
            <a:pPr lvl="1"/>
            <a:r>
              <a:rPr lang="en-US" dirty="0" smtClean="0"/>
              <a:t>How long it takes to run (time)</a:t>
            </a:r>
          </a:p>
          <a:p>
            <a:pPr lvl="1"/>
            <a:r>
              <a:rPr lang="en-US" dirty="0" smtClean="0"/>
              <a:t>How much room it takes to run (space)</a:t>
            </a:r>
          </a:p>
          <a:p>
            <a:r>
              <a:rPr lang="en-US" dirty="0" smtClean="0"/>
              <a:t>We use Big-O notation to compare algorithm runtimes</a:t>
            </a:r>
          </a:p>
          <a:p>
            <a:pPr lvl="1"/>
            <a:r>
              <a:rPr lang="en-US" dirty="0" smtClean="0"/>
              <a:t>Ignore constants and lower order terms</a:t>
            </a:r>
          </a:p>
          <a:p>
            <a:pPr lvl="1"/>
            <a:r>
              <a:rPr lang="en-US" dirty="0" smtClean="0"/>
              <a:t>Independent of implementation</a:t>
            </a:r>
          </a:p>
          <a:p>
            <a:pPr lvl="1"/>
            <a:r>
              <a:rPr lang="en-US" dirty="0" smtClean="0"/>
              <a:t>Big-O of (</a:t>
            </a:r>
            <a:r>
              <a:rPr lang="en-US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+ 10nlog</a:t>
            </a:r>
            <a:r>
              <a:rPr lang="en-US" baseline="30000" dirty="0" smtClean="0"/>
              <a:t>2</a:t>
            </a:r>
            <a:r>
              <a:rPr lang="en-US" dirty="0" smtClean="0"/>
              <a:t>n + 5)?</a:t>
            </a:r>
          </a:p>
          <a:p>
            <a:r>
              <a:rPr lang="en-US" dirty="0" smtClean="0"/>
              <a:t>Make assumptions</a:t>
            </a:r>
            <a:endParaRPr lang="en-US" dirty="0"/>
          </a:p>
          <a:p>
            <a:pPr lvl="1"/>
            <a:r>
              <a:rPr lang="en-US" dirty="0" smtClean="0"/>
              <a:t>“basic” operations take constant time</a:t>
            </a:r>
          </a:p>
          <a:p>
            <a:r>
              <a:rPr lang="en-US" dirty="0" smtClean="0"/>
              <a:t>Always analyze worst possible case</a:t>
            </a:r>
          </a:p>
          <a:p>
            <a:pPr lvl="1"/>
            <a:r>
              <a:rPr lang="en-US" dirty="0" smtClean="0"/>
              <a:t>Slower branch of conditional</a:t>
            </a:r>
          </a:p>
          <a:p>
            <a:pPr lvl="1"/>
            <a:r>
              <a:rPr lang="en-US" dirty="0" smtClean="0"/>
              <a:t>Worst possible input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839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8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429000"/>
            <a:ext cx="7162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???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048000"/>
            <a:ext cx="5715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=0;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 </a:t>
            </a:r>
            <a:r>
              <a:rPr lang="en-US" sz="2000" kern="0" dirty="0" smtClean="0">
                <a:latin typeface="Courier New" pitchFamily="49" charset="0"/>
              </a:rPr>
              <a:t>++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 == k)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6477000" y="2819400"/>
            <a:ext cx="2438400" cy="3352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Best case</a:t>
            </a:r>
            <a:r>
              <a:rPr lang="en-US" sz="2000" b="0" kern="0" dirty="0">
                <a:latin typeface="+mn-lt"/>
              </a:rPr>
              <a:t>?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k is in </a:t>
            </a:r>
            <a:r>
              <a:rPr lang="en-US" sz="2000" b="0" kern="0" dirty="0" err="1">
                <a:latin typeface="+mn-lt"/>
              </a:rPr>
              <a:t>arr</a:t>
            </a:r>
            <a:r>
              <a:rPr lang="en-US" sz="2000" b="0" kern="0" dirty="0">
                <a:latin typeface="+mn-lt"/>
              </a:rPr>
              <a:t>[0]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c1 steps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Worst case?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>
                <a:latin typeface="+mn-lt"/>
              </a:rPr>
              <a:t>k</a:t>
            </a:r>
            <a:r>
              <a:rPr lang="en-US" sz="2000" b="0" kern="0" dirty="0" smtClean="0">
                <a:latin typeface="+mn-lt"/>
              </a:rPr>
              <a:t> is not in </a:t>
            </a:r>
            <a:r>
              <a:rPr lang="en-US" sz="2000" b="0" kern="0" dirty="0" err="1" smtClean="0">
                <a:latin typeface="+mn-lt"/>
              </a:rPr>
              <a:t>arr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c2*(</a:t>
            </a:r>
            <a:r>
              <a:rPr lang="en-US" sz="2000" b="0" kern="0" dirty="0" err="1" smtClean="0">
                <a:latin typeface="+mn-lt"/>
              </a:rPr>
              <a:t>arr.length</a:t>
            </a:r>
            <a:r>
              <a:rPr lang="en-US" sz="2000" b="0" kern="0" dirty="0" smtClean="0">
                <a:latin typeface="+mn-lt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solidFill>
                  <a:srgbClr val="0000FF"/>
                </a:solidFill>
                <a:latin typeface="+mn-lt"/>
              </a:rPr>
              <a:t>= </a:t>
            </a:r>
            <a:r>
              <a:rPr lang="en-US" sz="2000" b="0" i="1" kern="0" dirty="0" smtClean="0">
                <a:solidFill>
                  <a:srgbClr val="0000FF"/>
                </a:solidFill>
                <a:latin typeface="+mn-lt"/>
              </a:rPr>
              <a:t>O</a:t>
            </a:r>
            <a:r>
              <a:rPr lang="en-US" sz="2000" b="0" kern="0" dirty="0" smtClean="0">
                <a:solidFill>
                  <a:srgbClr val="0000FF"/>
                </a:solidFill>
                <a:latin typeface="+mn-lt"/>
              </a:rPr>
              <a:t>(</a:t>
            </a:r>
            <a:r>
              <a:rPr lang="en-US" sz="2000" b="0" kern="0" dirty="0" err="1" smtClean="0">
                <a:solidFill>
                  <a:srgbClr val="0000FF"/>
                </a:solidFill>
                <a:latin typeface="+mn-lt"/>
              </a:rPr>
              <a:t>arr.length</a:t>
            </a:r>
            <a:r>
              <a:rPr lang="en-US" sz="2000" b="0" kern="0" dirty="0" smtClean="0">
                <a:solidFill>
                  <a:srgbClr val="0000FF"/>
                </a:solidFill>
                <a:latin typeface="+mn-lt"/>
              </a:rPr>
              <a:t>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sorted array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k,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lo,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hi)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mid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i.e., lo+(hi-lo)/2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0480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sorted array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mid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685800" y="1295400"/>
            <a:ext cx="685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Best case: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latin typeface="+mn-lt"/>
              </a:rPr>
              <a:t>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c1 steps =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 smtClean="0">
                <a:latin typeface="+mn-lt"/>
              </a:rPr>
              <a:t>Worst case: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1" kern="0" dirty="0">
                <a:latin typeface="+mn-lt"/>
              </a:rPr>
              <a:t>	</a:t>
            </a:r>
            <a:r>
              <a:rPr lang="en-US" sz="1800" b="0" i="1" kern="0" dirty="0" smtClean="0">
                <a:latin typeface="+mn-lt"/>
              </a:rPr>
              <a:t>T</a:t>
            </a:r>
            <a:r>
              <a:rPr lang="en-US" sz="1800" b="0" kern="0" dirty="0" smtClean="0">
                <a:latin typeface="+mn-lt"/>
              </a:rPr>
              <a:t>(</a:t>
            </a:r>
            <a:r>
              <a:rPr lang="en-US" sz="1800" b="0" i="1" kern="0" dirty="0" smtClean="0">
                <a:latin typeface="+mn-lt"/>
              </a:rPr>
              <a:t>n</a:t>
            </a:r>
            <a:r>
              <a:rPr lang="en-US" sz="1800" b="0" kern="0" dirty="0" smtClean="0">
                <a:latin typeface="+mn-lt"/>
              </a:rPr>
              <a:t>) = c2 + </a:t>
            </a:r>
            <a:r>
              <a:rPr lang="en-US" sz="1800" b="0" i="1" kern="0" dirty="0" smtClean="0">
                <a:latin typeface="+mn-lt"/>
              </a:rPr>
              <a:t>T</a:t>
            </a:r>
            <a:r>
              <a:rPr lang="en-US" sz="1800" b="0" kern="0" dirty="0" smtClean="0">
                <a:latin typeface="+mn-lt"/>
              </a:rPr>
              <a:t>(</a:t>
            </a:r>
            <a:r>
              <a:rPr lang="en-US" sz="1800" b="0" i="1" kern="0" dirty="0" smtClean="0">
                <a:latin typeface="+mn-lt"/>
              </a:rPr>
              <a:t>n</a:t>
            </a:r>
            <a:r>
              <a:rPr lang="en-US" sz="1800" b="0" kern="0" dirty="0" smtClean="0">
                <a:latin typeface="+mn-lt"/>
              </a:rPr>
              <a:t>/2) where c2 is constant and </a:t>
            </a:r>
            <a:r>
              <a:rPr lang="en-US" sz="1800" b="0" i="1" kern="0" dirty="0" smtClean="0">
                <a:latin typeface="+mn-lt"/>
              </a:rPr>
              <a:t>n</a:t>
            </a:r>
            <a:r>
              <a:rPr lang="en-US" sz="1800" b="0" kern="0" dirty="0" smtClean="0">
                <a:latin typeface="+mn-lt"/>
              </a:rPr>
              <a:t> is 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hi-lo </a:t>
            </a:r>
            <a:r>
              <a:rPr lang="en-US" sz="1800" b="0" i="1" kern="0" dirty="0" smtClean="0">
                <a:latin typeface="+mn-lt"/>
                <a:cs typeface="Courier New" pitchFamily="49" charset="0"/>
              </a:rPr>
              <a:t>O</a:t>
            </a:r>
            <a:r>
              <a:rPr lang="en-US" sz="1800" b="0" kern="0" dirty="0" smtClean="0">
                <a:latin typeface="+mn-lt"/>
                <a:cs typeface="Courier New" pitchFamily="49" charset="0"/>
              </a:rPr>
              <a:t>(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800" b="0" kern="0" dirty="0" smtClean="0">
                <a:latin typeface="+mn-lt"/>
                <a:cs typeface="Courier New" pitchFamily="49" charset="0"/>
              </a:rPr>
              <a:t> </a:t>
            </a:r>
            <a:r>
              <a:rPr lang="en-US" sz="1800" b="0" i="1" kern="0" dirty="0" smtClean="0">
                <a:latin typeface="+mn-lt"/>
                <a:cs typeface="Courier New" pitchFamily="49" charset="0"/>
              </a:rPr>
              <a:t>n</a:t>
            </a:r>
            <a:r>
              <a:rPr lang="en-US" sz="1800" b="0" kern="0" dirty="0" smtClean="0">
                <a:latin typeface="+mn-lt"/>
                <a:cs typeface="Courier New" pitchFamily="49" charset="0"/>
              </a:rPr>
              <a:t>) where </a:t>
            </a:r>
            <a:r>
              <a:rPr lang="en-US" sz="1800" b="0" i="1" kern="0" dirty="0" smtClean="0">
                <a:latin typeface="+mn-lt"/>
                <a:cs typeface="Courier New" pitchFamily="49" charset="0"/>
              </a:rPr>
              <a:t>n</a:t>
            </a:r>
            <a:r>
              <a:rPr lang="en-US" sz="1800" b="0" kern="0" dirty="0" smtClean="0">
                <a:latin typeface="+mn-lt"/>
                <a:cs typeface="Courier New" pitchFamily="49" charset="0"/>
              </a:rPr>
              <a:t> is </a:t>
            </a:r>
            <a:r>
              <a:rPr lang="en-US" sz="1800" kern="0" dirty="0" err="1" smtClean="0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sz="1800" kern="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recurrence equation</a:t>
            </a:r>
            <a:r>
              <a:rPr lang="en-US" sz="1800" b="0" kern="0" dirty="0">
                <a:latin typeface="+mn-lt"/>
                <a:cs typeface="Courier New" pitchFamily="49" charset="0"/>
              </a:rPr>
              <a:t>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458200" cy="4495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Determine the recurrence relation and the base case.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= c2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/2)		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(1) = c1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T(n/2)?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T(n/4)?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458200" cy="4495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Determine the recurrence relation and the base case.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= c2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/2)		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(1) = c1</a:t>
            </a:r>
            <a:endParaRPr lang="en-US" dirty="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“Expand” the original relation to find an equivalent general expression </a:t>
            </a:r>
            <a:r>
              <a:rPr lang="en-US" i="1" dirty="0" smtClean="0">
                <a:solidFill>
                  <a:srgbClr val="FF0000"/>
                </a:solidFill>
              </a:rPr>
              <a:t>in terms of the number of expansions “k”</a:t>
            </a:r>
            <a:r>
              <a:rPr lang="en-US" dirty="0" smtClean="0"/>
              <a:t>.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 = c2 + c2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/4)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	         = c2 + c2 + c2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/8)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= …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= c2(k)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/(2</a:t>
            </a:r>
            <a:r>
              <a:rPr lang="en-US" baseline="30000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))</a:t>
            </a:r>
            <a:endParaRPr lang="en-US" dirty="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Find a closed-form expression: find </a:t>
            </a:r>
            <a:r>
              <a:rPr lang="en-US" i="1" dirty="0" smtClean="0">
                <a:solidFill>
                  <a:srgbClr val="FF0000"/>
                </a:solidFill>
              </a:rPr>
              <a:t>the number of expansions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reach the base case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/(2</a:t>
            </a:r>
            <a:r>
              <a:rPr lang="en-US" baseline="30000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 = 1 means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= 2</a:t>
            </a:r>
            <a:r>
              <a:rPr lang="en-US" baseline="30000" dirty="0" smtClean="0">
                <a:solidFill>
                  <a:schemeClr val="accent2"/>
                </a:solidFill>
              </a:rPr>
              <a:t>k </a:t>
            </a:r>
            <a:r>
              <a:rPr lang="en-US" dirty="0" smtClean="0">
                <a:solidFill>
                  <a:schemeClr val="accent2"/>
                </a:solidFill>
              </a:rPr>
              <a:t> means k =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= c2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+ T(1) 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>
                <a:solidFill>
                  <a:schemeClr val="accent2"/>
                </a:solidFill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) = </a:t>
            </a:r>
            <a:r>
              <a:rPr lang="en-US" dirty="0" smtClean="0">
                <a:solidFill>
                  <a:schemeClr val="accent2"/>
                </a:solidFill>
              </a:rPr>
              <a:t>c2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+ </a:t>
            </a:r>
            <a:r>
              <a:rPr lang="en-US" dirty="0" smtClean="0">
                <a:solidFill>
                  <a:schemeClr val="accent2"/>
                </a:solidFill>
              </a:rPr>
              <a:t>c1  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is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120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22366</TotalTime>
  <Words>1854</Words>
  <Application>Microsoft Macintosh PowerPoint</Application>
  <PresentationFormat>On-screen Show (4:3)</PresentationFormat>
  <Paragraphs>368</Paragraphs>
  <Slides>23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CSE373: Data Structures and Algorithms  Lecture 4: Asymptotic Analysis</vt:lpstr>
      <vt:lpstr>Administrivia</vt:lpstr>
      <vt:lpstr>Algorithm Analysis</vt:lpstr>
      <vt:lpstr>Example</vt:lpstr>
      <vt:lpstr>Linear search</vt:lpstr>
      <vt:lpstr>Binary search</vt:lpstr>
      <vt:lpstr>Binary search</vt:lpstr>
      <vt:lpstr>Solving Recurrence Relations</vt:lpstr>
      <vt:lpstr>Solving Recurrence Relations</vt:lpstr>
      <vt:lpstr>Ignoring constant factors</vt:lpstr>
      <vt:lpstr>Example</vt:lpstr>
      <vt:lpstr>Big-O, formally</vt:lpstr>
      <vt:lpstr>Big-O, formally</vt:lpstr>
      <vt:lpstr>Example 1, using formal definition</vt:lpstr>
      <vt:lpstr>Example 2, using formal definition</vt:lpstr>
      <vt:lpstr>What’s with the c?</vt:lpstr>
      <vt:lpstr>What you can drop</vt:lpstr>
      <vt:lpstr>More Asymptotic Notation</vt:lpstr>
      <vt:lpstr>Correct terms, in theory</vt:lpstr>
      <vt:lpstr>Summary</vt:lpstr>
      <vt:lpstr>Big-O Caveats</vt:lpstr>
      <vt:lpstr>Addendum: Timing vs. Big-O Summary</vt:lpstr>
      <vt:lpstr>Bubble Sort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Lauren Milne</cp:lastModifiedBy>
  <cp:revision>985</cp:revision>
  <dcterms:created xsi:type="dcterms:W3CDTF">2009-03-13T20:43:19Z</dcterms:created>
  <dcterms:modified xsi:type="dcterms:W3CDTF">2015-06-29T07:24:42Z</dcterms:modified>
</cp:coreProperties>
</file>