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6.xml" ContentType="application/vnd.openxmlformats-officedocument.presentationml.notesSlid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4"/>
  </p:notesMasterIdLst>
  <p:handoutMasterIdLst>
    <p:handoutMasterId r:id="rId25"/>
  </p:handoutMasterIdLst>
  <p:sldIdLst>
    <p:sldId id="362" r:id="rId2"/>
    <p:sldId id="396" r:id="rId3"/>
    <p:sldId id="363" r:id="rId4"/>
    <p:sldId id="364" r:id="rId5"/>
    <p:sldId id="365" r:id="rId6"/>
    <p:sldId id="366" r:id="rId7"/>
    <p:sldId id="367" r:id="rId8"/>
    <p:sldId id="369" r:id="rId9"/>
    <p:sldId id="371" r:id="rId10"/>
    <p:sldId id="370" r:id="rId11"/>
    <p:sldId id="372" r:id="rId12"/>
    <p:sldId id="373" r:id="rId13"/>
    <p:sldId id="374" r:id="rId14"/>
    <p:sldId id="375" r:id="rId15"/>
    <p:sldId id="376" r:id="rId16"/>
    <p:sldId id="378" r:id="rId17"/>
    <p:sldId id="379" r:id="rId18"/>
    <p:sldId id="380" r:id="rId19"/>
    <p:sldId id="381" r:id="rId20"/>
    <p:sldId id="383" r:id="rId21"/>
    <p:sldId id="384" r:id="rId22"/>
    <p:sldId id="397" r:id="rId23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119F33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890" autoAdjust="0"/>
    <p:restoredTop sz="81524" autoAdjust="0"/>
  </p:normalViewPr>
  <p:slideViewPr>
    <p:cSldViewPr>
      <p:cViewPr varScale="1">
        <p:scale>
          <a:sx n="74" d="100"/>
          <a:sy n="74" d="100"/>
        </p:scale>
        <p:origin x="-17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8/18/15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126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98110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4235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6720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work is number</a:t>
            </a:r>
            <a:r>
              <a:rPr lang="en-US" baseline="0" dirty="0" smtClean="0"/>
              <a:t> of nodes (actually sum of cost of nodes)</a:t>
            </a:r>
          </a:p>
          <a:p>
            <a:r>
              <a:rPr lang="en-US" baseline="0" dirty="0" smtClean="0"/>
              <a:t>span is length of longest path (actually sum of nodes along most expensive path)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3476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420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22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2830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6724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2718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84776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23533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5750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5708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6863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6723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2639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0676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each index is the sum of previous index values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7394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4905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07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01276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972894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61" r:id="rId3"/>
    <p:sldLayoutId id="2147483662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/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46" Type="http://schemas.openxmlformats.org/officeDocument/2006/relationships/tags" Target="../tags/tag88.xml"/><Relationship Id="rId47" Type="http://schemas.openxmlformats.org/officeDocument/2006/relationships/tags" Target="../tags/tag89.xml"/><Relationship Id="rId48" Type="http://schemas.openxmlformats.org/officeDocument/2006/relationships/tags" Target="../tags/tag90.xml"/><Relationship Id="rId49" Type="http://schemas.openxmlformats.org/officeDocument/2006/relationships/tags" Target="../tags/tag91.xml"/><Relationship Id="rId20" Type="http://schemas.openxmlformats.org/officeDocument/2006/relationships/tags" Target="../tags/tag62.xml"/><Relationship Id="rId21" Type="http://schemas.openxmlformats.org/officeDocument/2006/relationships/tags" Target="../tags/tag63.xml"/><Relationship Id="rId22" Type="http://schemas.openxmlformats.org/officeDocument/2006/relationships/tags" Target="../tags/tag64.xml"/><Relationship Id="rId23" Type="http://schemas.openxmlformats.org/officeDocument/2006/relationships/tags" Target="../tags/tag65.xml"/><Relationship Id="rId24" Type="http://schemas.openxmlformats.org/officeDocument/2006/relationships/tags" Target="../tags/tag66.xml"/><Relationship Id="rId25" Type="http://schemas.openxmlformats.org/officeDocument/2006/relationships/tags" Target="../tags/tag67.xml"/><Relationship Id="rId26" Type="http://schemas.openxmlformats.org/officeDocument/2006/relationships/tags" Target="../tags/tag68.xml"/><Relationship Id="rId27" Type="http://schemas.openxmlformats.org/officeDocument/2006/relationships/tags" Target="../tags/tag69.xml"/><Relationship Id="rId28" Type="http://schemas.openxmlformats.org/officeDocument/2006/relationships/tags" Target="../tags/tag70.xml"/><Relationship Id="rId29" Type="http://schemas.openxmlformats.org/officeDocument/2006/relationships/tags" Target="../tags/tag71.xml"/><Relationship Id="rId50" Type="http://schemas.openxmlformats.org/officeDocument/2006/relationships/tags" Target="../tags/tag92.xml"/><Relationship Id="rId51" Type="http://schemas.openxmlformats.org/officeDocument/2006/relationships/slideLayout" Target="../slideLayouts/slideLayout2.xml"/><Relationship Id="rId52" Type="http://schemas.openxmlformats.org/officeDocument/2006/relationships/notesSlide" Target="../notesSlides/notesSlide11.xml"/><Relationship Id="rId1" Type="http://schemas.openxmlformats.org/officeDocument/2006/relationships/tags" Target="../tags/tag43.xml"/><Relationship Id="rId2" Type="http://schemas.openxmlformats.org/officeDocument/2006/relationships/tags" Target="../tags/tag44.xml"/><Relationship Id="rId3" Type="http://schemas.openxmlformats.org/officeDocument/2006/relationships/tags" Target="../tags/tag45.xml"/><Relationship Id="rId4" Type="http://schemas.openxmlformats.org/officeDocument/2006/relationships/tags" Target="../tags/tag46.xml"/><Relationship Id="rId5" Type="http://schemas.openxmlformats.org/officeDocument/2006/relationships/tags" Target="../tags/tag47.xml"/><Relationship Id="rId30" Type="http://schemas.openxmlformats.org/officeDocument/2006/relationships/tags" Target="../tags/tag72.xml"/><Relationship Id="rId31" Type="http://schemas.openxmlformats.org/officeDocument/2006/relationships/tags" Target="../tags/tag73.xml"/><Relationship Id="rId32" Type="http://schemas.openxmlformats.org/officeDocument/2006/relationships/tags" Target="../tags/tag74.xml"/><Relationship Id="rId9" Type="http://schemas.openxmlformats.org/officeDocument/2006/relationships/tags" Target="../tags/tag51.xml"/><Relationship Id="rId6" Type="http://schemas.openxmlformats.org/officeDocument/2006/relationships/tags" Target="../tags/tag48.xml"/><Relationship Id="rId7" Type="http://schemas.openxmlformats.org/officeDocument/2006/relationships/tags" Target="../tags/tag49.xml"/><Relationship Id="rId8" Type="http://schemas.openxmlformats.org/officeDocument/2006/relationships/tags" Target="../tags/tag50.xml"/><Relationship Id="rId33" Type="http://schemas.openxmlformats.org/officeDocument/2006/relationships/tags" Target="../tags/tag75.xml"/><Relationship Id="rId34" Type="http://schemas.openxmlformats.org/officeDocument/2006/relationships/tags" Target="../tags/tag76.xml"/><Relationship Id="rId35" Type="http://schemas.openxmlformats.org/officeDocument/2006/relationships/tags" Target="../tags/tag77.xml"/><Relationship Id="rId36" Type="http://schemas.openxmlformats.org/officeDocument/2006/relationships/tags" Target="../tags/tag78.xml"/><Relationship Id="rId10" Type="http://schemas.openxmlformats.org/officeDocument/2006/relationships/tags" Target="../tags/tag52.xml"/><Relationship Id="rId11" Type="http://schemas.openxmlformats.org/officeDocument/2006/relationships/tags" Target="../tags/tag53.xml"/><Relationship Id="rId12" Type="http://schemas.openxmlformats.org/officeDocument/2006/relationships/tags" Target="../tags/tag54.xml"/><Relationship Id="rId13" Type="http://schemas.openxmlformats.org/officeDocument/2006/relationships/tags" Target="../tags/tag55.xml"/><Relationship Id="rId14" Type="http://schemas.openxmlformats.org/officeDocument/2006/relationships/tags" Target="../tags/tag56.xml"/><Relationship Id="rId15" Type="http://schemas.openxmlformats.org/officeDocument/2006/relationships/tags" Target="../tags/tag57.xml"/><Relationship Id="rId16" Type="http://schemas.openxmlformats.org/officeDocument/2006/relationships/tags" Target="../tags/tag58.xml"/><Relationship Id="rId17" Type="http://schemas.openxmlformats.org/officeDocument/2006/relationships/tags" Target="../tags/tag59.xml"/><Relationship Id="rId18" Type="http://schemas.openxmlformats.org/officeDocument/2006/relationships/tags" Target="../tags/tag60.xml"/><Relationship Id="rId19" Type="http://schemas.openxmlformats.org/officeDocument/2006/relationships/tags" Target="../tags/tag61.xml"/><Relationship Id="rId37" Type="http://schemas.openxmlformats.org/officeDocument/2006/relationships/tags" Target="../tags/tag79.xml"/><Relationship Id="rId38" Type="http://schemas.openxmlformats.org/officeDocument/2006/relationships/tags" Target="../tags/tag80.xml"/><Relationship Id="rId39" Type="http://schemas.openxmlformats.org/officeDocument/2006/relationships/tags" Target="../tags/tag81.xml"/><Relationship Id="rId40" Type="http://schemas.openxmlformats.org/officeDocument/2006/relationships/tags" Target="../tags/tag82.xml"/><Relationship Id="rId41" Type="http://schemas.openxmlformats.org/officeDocument/2006/relationships/tags" Target="../tags/tag83.xml"/><Relationship Id="rId42" Type="http://schemas.openxmlformats.org/officeDocument/2006/relationships/tags" Target="../tags/tag84.xml"/><Relationship Id="rId43" Type="http://schemas.openxmlformats.org/officeDocument/2006/relationships/tags" Target="../tags/tag85.xml"/><Relationship Id="rId44" Type="http://schemas.openxmlformats.org/officeDocument/2006/relationships/tags" Target="../tags/tag86.xml"/><Relationship Id="rId45" Type="http://schemas.openxmlformats.org/officeDocument/2006/relationships/tags" Target="../tags/tag8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tags" Target="../tags/tag9.xml"/><Relationship Id="rId20" Type="http://schemas.openxmlformats.org/officeDocument/2006/relationships/tags" Target="../tags/tag20.xml"/><Relationship Id="rId21" Type="http://schemas.openxmlformats.org/officeDocument/2006/relationships/tags" Target="../tags/tag21.xml"/><Relationship Id="rId22" Type="http://schemas.openxmlformats.org/officeDocument/2006/relationships/tags" Target="../tags/tag22.xml"/><Relationship Id="rId23" Type="http://schemas.openxmlformats.org/officeDocument/2006/relationships/tags" Target="../tags/tag23.xml"/><Relationship Id="rId24" Type="http://schemas.openxmlformats.org/officeDocument/2006/relationships/tags" Target="../tags/tag24.xml"/><Relationship Id="rId25" Type="http://schemas.openxmlformats.org/officeDocument/2006/relationships/tags" Target="../tags/tag25.xml"/><Relationship Id="rId26" Type="http://schemas.openxmlformats.org/officeDocument/2006/relationships/slideLayout" Target="../slideLayouts/slideLayout2.xml"/><Relationship Id="rId27" Type="http://schemas.openxmlformats.org/officeDocument/2006/relationships/notesSlide" Target="../notesSlides/notesSlide6.xml"/><Relationship Id="rId10" Type="http://schemas.openxmlformats.org/officeDocument/2006/relationships/tags" Target="../tags/tag10.xml"/><Relationship Id="rId11" Type="http://schemas.openxmlformats.org/officeDocument/2006/relationships/tags" Target="../tags/tag11.xml"/><Relationship Id="rId12" Type="http://schemas.openxmlformats.org/officeDocument/2006/relationships/tags" Target="../tags/tag12.xml"/><Relationship Id="rId13" Type="http://schemas.openxmlformats.org/officeDocument/2006/relationships/tags" Target="../tags/tag13.xml"/><Relationship Id="rId14" Type="http://schemas.openxmlformats.org/officeDocument/2006/relationships/tags" Target="../tags/tag14.xml"/><Relationship Id="rId15" Type="http://schemas.openxmlformats.org/officeDocument/2006/relationships/tags" Target="../tags/tag15.xml"/><Relationship Id="rId16" Type="http://schemas.openxmlformats.org/officeDocument/2006/relationships/tags" Target="../tags/tag16.xml"/><Relationship Id="rId17" Type="http://schemas.openxmlformats.org/officeDocument/2006/relationships/tags" Target="../tags/tag17.xml"/><Relationship Id="rId18" Type="http://schemas.openxmlformats.org/officeDocument/2006/relationships/tags" Target="../tags/tag18.xml"/><Relationship Id="rId19" Type="http://schemas.openxmlformats.org/officeDocument/2006/relationships/tags" Target="../tags/tag19.xml"/><Relationship Id="rId1" Type="http://schemas.openxmlformats.org/officeDocument/2006/relationships/tags" Target="../tags/tag1.xml"/><Relationship Id="rId2" Type="http://schemas.openxmlformats.org/officeDocument/2006/relationships/tags" Target="../tags/tag2.xml"/><Relationship Id="rId3" Type="http://schemas.openxmlformats.org/officeDocument/2006/relationships/tags" Target="../tags/tag3.xml"/><Relationship Id="rId4" Type="http://schemas.openxmlformats.org/officeDocument/2006/relationships/tags" Target="../tags/tag4.xml"/><Relationship Id="rId5" Type="http://schemas.openxmlformats.org/officeDocument/2006/relationships/tags" Target="../tags/tag5.xml"/><Relationship Id="rId6" Type="http://schemas.openxmlformats.org/officeDocument/2006/relationships/tags" Target="../tags/tag6.xml"/><Relationship Id="rId7" Type="http://schemas.openxmlformats.org/officeDocument/2006/relationships/tags" Target="../tags/tag7.xml"/><Relationship Id="rId8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1" Type="http://schemas.openxmlformats.org/officeDocument/2006/relationships/tags" Target="../tags/tag36.xml"/><Relationship Id="rId12" Type="http://schemas.openxmlformats.org/officeDocument/2006/relationships/tags" Target="../tags/tag37.xml"/><Relationship Id="rId13" Type="http://schemas.openxmlformats.org/officeDocument/2006/relationships/tags" Target="../tags/tag38.xml"/><Relationship Id="rId14" Type="http://schemas.openxmlformats.org/officeDocument/2006/relationships/tags" Target="../tags/tag39.xml"/><Relationship Id="rId15" Type="http://schemas.openxmlformats.org/officeDocument/2006/relationships/tags" Target="../tags/tag40.xml"/><Relationship Id="rId16" Type="http://schemas.openxmlformats.org/officeDocument/2006/relationships/tags" Target="../tags/tag41.xml"/><Relationship Id="rId17" Type="http://schemas.openxmlformats.org/officeDocument/2006/relationships/tags" Target="../tags/tag42.xml"/><Relationship Id="rId18" Type="http://schemas.openxmlformats.org/officeDocument/2006/relationships/slideLayout" Target="../slideLayouts/slideLayout2.xml"/><Relationship Id="rId19" Type="http://schemas.openxmlformats.org/officeDocument/2006/relationships/notesSlide" Target="../notesSlides/notesSlide7.xml"/><Relationship Id="rId1" Type="http://schemas.openxmlformats.org/officeDocument/2006/relationships/tags" Target="../tags/tag26.xml"/><Relationship Id="rId2" Type="http://schemas.openxmlformats.org/officeDocument/2006/relationships/tags" Target="../tags/tag27.xml"/><Relationship Id="rId3" Type="http://schemas.openxmlformats.org/officeDocument/2006/relationships/tags" Target="../tags/tag28.xml"/><Relationship Id="rId4" Type="http://schemas.openxmlformats.org/officeDocument/2006/relationships/tags" Target="../tags/tag29.xml"/><Relationship Id="rId5" Type="http://schemas.openxmlformats.org/officeDocument/2006/relationships/tags" Target="../tags/tag30.xml"/><Relationship Id="rId6" Type="http://schemas.openxmlformats.org/officeDocument/2006/relationships/tags" Target="../tags/tag31.xml"/><Relationship Id="rId7" Type="http://schemas.openxmlformats.org/officeDocument/2006/relationships/tags" Target="../tags/tag32.xml"/><Relationship Id="rId8" Type="http://schemas.openxmlformats.org/officeDocument/2006/relationships/tags" Target="../tags/tag33.xml"/><Relationship Id="rId9" Type="http://schemas.openxmlformats.org/officeDocument/2006/relationships/tags" Target="../tags/tag34.xml"/><Relationship Id="rId10" Type="http://schemas.openxmlformats.org/officeDocument/2006/relationships/tags" Target="../tags/tag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CSE373: Data Structures &amp; Algorithms</a:t>
            </a: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24: Parallel Reductions, Maps, and Algorithm Analysis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Lauren Milne</a:t>
            </a:r>
          </a:p>
          <a:p>
            <a:r>
              <a:rPr lang="en-US" sz="2400" dirty="0" smtClean="0"/>
              <a:t>Summer 2015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0745179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Digression:  </a:t>
            </a:r>
            <a:r>
              <a:rPr lang="en-US" dirty="0" err="1" smtClean="0"/>
              <a:t>MapReduce</a:t>
            </a:r>
            <a:r>
              <a:rPr lang="en-US" dirty="0" smtClean="0"/>
              <a:t> on clusters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r>
              <a:rPr lang="en-US" dirty="0" smtClean="0"/>
              <a:t>You may have heard of Google’s </a:t>
            </a:r>
            <a:r>
              <a:rPr lang="en-US" dirty="0" smtClean="0"/>
              <a:t>“</a:t>
            </a:r>
            <a:r>
              <a:rPr lang="en-US" dirty="0" smtClean="0"/>
              <a:t>m</a:t>
            </a:r>
            <a:r>
              <a:rPr lang="en-US" dirty="0" smtClean="0"/>
              <a:t>ap/reduce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Or the open-source version </a:t>
            </a:r>
            <a:r>
              <a:rPr lang="en-US" dirty="0" err="1" smtClean="0"/>
              <a:t>Hadoop</a:t>
            </a:r>
            <a:endParaRPr lang="en-US" dirty="0" smtClean="0"/>
          </a:p>
          <a:p>
            <a:pPr lvl="1"/>
            <a:endParaRPr lang="en-US" sz="1000" dirty="0" smtClean="0"/>
          </a:p>
          <a:p>
            <a:r>
              <a:rPr lang="en-US" dirty="0" smtClean="0"/>
              <a:t>Idea: Perform maps/reduces on data using many machines</a:t>
            </a:r>
          </a:p>
          <a:p>
            <a:pPr lvl="1"/>
            <a:r>
              <a:rPr lang="en-US" dirty="0" smtClean="0"/>
              <a:t>The system takes care of distributing the data and managing fault tolerance</a:t>
            </a:r>
          </a:p>
          <a:p>
            <a:pPr lvl="1"/>
            <a:r>
              <a:rPr lang="en-US" dirty="0" smtClean="0"/>
              <a:t>You just write code to map one element and reduce elements to a combined result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Separates how to do recursive divide-and-conquer from what computation to perform</a:t>
            </a:r>
          </a:p>
          <a:p>
            <a:pPr lvl="1"/>
            <a:r>
              <a:rPr lang="en-US" dirty="0" smtClean="0"/>
              <a:t>Separating concerns is good software engineering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63455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dirty="0" smtClean="0"/>
              <a:t>Like all algorithms, parallel algorithms should be: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Correct</a:t>
            </a:r>
            <a:r>
              <a:rPr lang="en-US" dirty="0" smtClean="0"/>
              <a:t>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3333CC"/>
                </a:solidFill>
              </a:rPr>
              <a:t>Efficient</a:t>
            </a:r>
            <a:endParaRPr lang="en-US" dirty="0" smtClean="0">
              <a:solidFill>
                <a:srgbClr val="3333CC"/>
              </a:solidFill>
            </a:endParaRPr>
          </a:p>
          <a:p>
            <a:pPr lvl="1"/>
            <a:endParaRPr lang="en-US" sz="1000" dirty="0" smtClean="0"/>
          </a:p>
          <a:p>
            <a:r>
              <a:rPr lang="en-US" dirty="0" smtClean="0"/>
              <a:t>For our algorithms so far, correctness is “obvious” so we’ll focus on efficiency</a:t>
            </a:r>
          </a:p>
          <a:p>
            <a:pPr lvl="1"/>
            <a:r>
              <a:rPr lang="en-US" dirty="0" smtClean="0"/>
              <a:t>Want asymptotic bounds</a:t>
            </a:r>
          </a:p>
          <a:p>
            <a:pPr lvl="1"/>
            <a:r>
              <a:rPr lang="en-US" dirty="0" smtClean="0"/>
              <a:t>Want to analyze the algorithm without regard to a specific number of processors</a:t>
            </a:r>
          </a:p>
          <a:p>
            <a:pPr lvl="1"/>
            <a:r>
              <a:rPr lang="en-US" dirty="0" smtClean="0"/>
              <a:t>Here: Identify the “best we can do” </a:t>
            </a:r>
            <a:r>
              <a:rPr lang="en-US" i="1" dirty="0" smtClean="0"/>
              <a:t>if</a:t>
            </a:r>
            <a:r>
              <a:rPr lang="en-US" dirty="0" smtClean="0"/>
              <a:t> the underlying </a:t>
            </a:r>
            <a:r>
              <a:rPr lang="en-US" i="1" dirty="0" smtClean="0"/>
              <a:t>thread-scheduler</a:t>
            </a:r>
            <a:r>
              <a:rPr lang="en-US" dirty="0" smtClean="0"/>
              <a:t> does its part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89088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and Span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Let </a:t>
            </a:r>
            <a:r>
              <a:rPr lang="en-US" b="1" dirty="0" smtClean="0"/>
              <a:t>T</a:t>
            </a:r>
            <a:r>
              <a:rPr lang="en-US" b="1" baseline="-25000" dirty="0" smtClean="0"/>
              <a:t>P</a:t>
            </a:r>
            <a:r>
              <a:rPr lang="en-US" dirty="0" smtClean="0"/>
              <a:t> be the running time if there are </a:t>
            </a:r>
            <a:r>
              <a:rPr lang="en-US" b="1" dirty="0" smtClean="0"/>
              <a:t>P</a:t>
            </a:r>
            <a:r>
              <a:rPr lang="en-US" dirty="0" smtClean="0"/>
              <a:t> processors available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Two key measures of run-time: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Work</a:t>
            </a:r>
            <a:r>
              <a:rPr lang="en-US" dirty="0" smtClean="0"/>
              <a:t>: How long it would take 1 processor = </a:t>
            </a:r>
            <a:r>
              <a:rPr lang="en-US" b="1" dirty="0" smtClean="0">
                <a:solidFill>
                  <a:schemeClr val="accent2"/>
                </a:solidFill>
              </a:rPr>
              <a:t>T</a:t>
            </a:r>
            <a:r>
              <a:rPr lang="en-US" b="1" baseline="-25000" dirty="0" smtClean="0">
                <a:solidFill>
                  <a:schemeClr val="accent2"/>
                </a:solidFill>
              </a:rPr>
              <a:t>1</a:t>
            </a:r>
          </a:p>
          <a:p>
            <a:pPr lvl="1"/>
            <a:r>
              <a:rPr lang="en-US" dirty="0" smtClean="0"/>
              <a:t>Just “</a:t>
            </a:r>
            <a:r>
              <a:rPr lang="en-US" dirty="0" err="1" smtClean="0"/>
              <a:t>sequentialize</a:t>
            </a:r>
            <a:r>
              <a:rPr lang="en-US" dirty="0" smtClean="0"/>
              <a:t>” the recursive forking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Span</a:t>
            </a:r>
            <a:r>
              <a:rPr lang="en-US" dirty="0" smtClean="0"/>
              <a:t>: How long it would take infinite processors = </a:t>
            </a:r>
            <a:r>
              <a:rPr lang="en-US" b="1" dirty="0" smtClean="0">
                <a:solidFill>
                  <a:schemeClr val="accent2"/>
                </a:solidFill>
              </a:rPr>
              <a:t>T</a:t>
            </a:r>
            <a:r>
              <a:rPr lang="en-US" sz="2800" b="1" baseline="-25000" dirty="0" smtClean="0">
                <a:solidFill>
                  <a:schemeClr val="accent2"/>
                </a:solidFill>
                <a:sym typeface="Symbol"/>
              </a:rPr>
              <a:t></a:t>
            </a:r>
            <a:endParaRPr lang="en-US" sz="2800" b="1" baseline="-25000" dirty="0" smtClean="0">
              <a:solidFill>
                <a:schemeClr val="accent2"/>
              </a:solidFill>
            </a:endParaRPr>
          </a:p>
          <a:p>
            <a:pPr lvl="1"/>
            <a:r>
              <a:rPr lang="en-US" dirty="0" smtClean="0"/>
              <a:t>The longest dependence-chain</a:t>
            </a:r>
          </a:p>
          <a:p>
            <a:pPr lvl="1"/>
            <a:r>
              <a:rPr lang="en-US" dirty="0" smtClean="0"/>
              <a:t>Example: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for summing an array </a:t>
            </a:r>
          </a:p>
          <a:p>
            <a:pPr lvl="2"/>
            <a:r>
              <a:rPr lang="en-US" dirty="0" smtClean="0"/>
              <a:t>Notice having &gt; </a:t>
            </a:r>
            <a:r>
              <a:rPr lang="en-US" i="1" dirty="0" smtClean="0"/>
              <a:t>n</a:t>
            </a:r>
            <a:r>
              <a:rPr lang="en-US" dirty="0" smtClean="0"/>
              <a:t>/2 processors is no additional help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74205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simple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1066800"/>
          </a:xfrm>
        </p:spPr>
        <p:txBody>
          <a:bodyPr/>
          <a:lstStyle/>
          <a:p>
            <a:r>
              <a:rPr lang="en-US" dirty="0" smtClean="0">
                <a:latin typeface="+mj-lt"/>
                <a:cs typeface="Courier New" pitchFamily="49" charset="0"/>
              </a:rPr>
              <a:t>Picture showing all the “stuff that happens” during a reduction or a map: it’s a (conceptual!) DAG</a:t>
            </a:r>
            <a:endParaRPr lang="en-US" dirty="0">
              <a:latin typeface="+mj-lt"/>
            </a:endParaRPr>
          </a:p>
        </p:txBody>
      </p:sp>
      <p:sp>
        <p:nvSpPr>
          <p:cNvPr id="9" name="Oval 5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4067175" y="2209800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11" name="Oval 7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5524500" y="2804432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12" name="Oval 8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2476500" y="2800010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13" name="AutoShape 9"/>
          <p:cNvCxnSpPr>
            <a:cxnSpLocks noChangeShapeType="1"/>
          </p:cNvCxnSpPr>
          <p:nvPr>
            <p:custDataLst>
              <p:tags r:id="rId4"/>
            </p:custDataLst>
          </p:nvPr>
        </p:nvCxnSpPr>
        <p:spPr bwMode="auto">
          <a:xfrm rot="10800000" flipV="1">
            <a:off x="2857500" y="2612822"/>
            <a:ext cx="1268262" cy="20657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" name="AutoShape 10"/>
          <p:cNvCxnSpPr>
            <a:cxnSpLocks noChangeShapeType="1"/>
            <a:endCxn id="11" idx="0"/>
          </p:cNvCxnSpPr>
          <p:nvPr>
            <p:custDataLst>
              <p:tags r:id="rId5"/>
            </p:custDataLst>
          </p:nvPr>
        </p:nvCxnSpPr>
        <p:spPr bwMode="auto">
          <a:xfrm>
            <a:off x="4457700" y="2590800"/>
            <a:ext cx="1266825" cy="21363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0" name="Oval 7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067050" y="3490232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21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1866900" y="3490232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22" name="AutoShape 9"/>
          <p:cNvCxnSpPr>
            <a:cxnSpLocks noChangeShapeType="1"/>
          </p:cNvCxnSpPr>
          <p:nvPr>
            <p:custDataLst>
              <p:tags r:id="rId8"/>
            </p:custDataLst>
          </p:nvPr>
        </p:nvCxnSpPr>
        <p:spPr bwMode="auto">
          <a:xfrm rot="5400000">
            <a:off x="2238795" y="3272613"/>
            <a:ext cx="256336" cy="31719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" name="AutoShape 10"/>
          <p:cNvCxnSpPr>
            <a:cxnSpLocks noChangeShapeType="1"/>
          </p:cNvCxnSpPr>
          <p:nvPr>
            <p:custDataLst>
              <p:tags r:id="rId9"/>
            </p:custDataLst>
          </p:nvPr>
        </p:nvCxnSpPr>
        <p:spPr bwMode="auto">
          <a:xfrm rot="5400000" flipV="1">
            <a:off x="2838870" y="3272613"/>
            <a:ext cx="256336" cy="31719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6" name="Oval 7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6115050" y="3463789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27" name="Oval 8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4914900" y="3463789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28" name="AutoShape 9"/>
          <p:cNvCxnSpPr>
            <a:cxnSpLocks noChangeShapeType="1"/>
          </p:cNvCxnSpPr>
          <p:nvPr>
            <p:custDataLst>
              <p:tags r:id="rId12"/>
            </p:custDataLst>
          </p:nvPr>
        </p:nvCxnSpPr>
        <p:spPr bwMode="auto">
          <a:xfrm rot="5400000">
            <a:off x="5286795" y="3246170"/>
            <a:ext cx="256336" cy="31719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9" name="AutoShape 10"/>
          <p:cNvCxnSpPr>
            <a:cxnSpLocks noChangeShapeType="1"/>
          </p:cNvCxnSpPr>
          <p:nvPr>
            <p:custDataLst>
              <p:tags r:id="rId13"/>
            </p:custDataLst>
          </p:nvPr>
        </p:nvCxnSpPr>
        <p:spPr bwMode="auto">
          <a:xfrm rot="5400000" flipV="1">
            <a:off x="5886870" y="3246170"/>
            <a:ext cx="256336" cy="31719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0" name="Oval 7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2247900" y="4176032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31" name="Oval 8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1466850" y="4176032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32" name="AutoShape 9"/>
          <p:cNvCxnSpPr>
            <a:cxnSpLocks noChangeShapeType="1"/>
            <a:stCxn id="21" idx="3"/>
            <a:endCxn id="31" idx="0"/>
          </p:cNvCxnSpPr>
          <p:nvPr>
            <p:custDataLst>
              <p:tags r:id="rId16"/>
            </p:custDataLst>
          </p:nvPr>
        </p:nvCxnSpPr>
        <p:spPr bwMode="auto">
          <a:xfrm rot="5400000">
            <a:off x="1654792" y="3905337"/>
            <a:ext cx="282779" cy="25861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3" name="AutoShape 10"/>
          <p:cNvCxnSpPr>
            <a:cxnSpLocks noChangeShapeType="1"/>
            <a:endCxn id="30" idx="0"/>
          </p:cNvCxnSpPr>
          <p:nvPr>
            <p:custDataLst>
              <p:tags r:id="rId17"/>
            </p:custDataLst>
          </p:nvPr>
        </p:nvCxnSpPr>
        <p:spPr bwMode="auto">
          <a:xfrm rot="16200000" flipH="1">
            <a:off x="2164897" y="3893003"/>
            <a:ext cx="289831" cy="276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0" name="Oval 7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3486150" y="4176032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41" name="Oval 8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2705100" y="4176032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42" name="AutoShape 9"/>
          <p:cNvCxnSpPr>
            <a:cxnSpLocks noChangeShapeType="1"/>
            <a:endCxn id="41" idx="0"/>
          </p:cNvCxnSpPr>
          <p:nvPr>
            <p:custDataLst>
              <p:tags r:id="rId20"/>
            </p:custDataLst>
          </p:nvPr>
        </p:nvCxnSpPr>
        <p:spPr bwMode="auto">
          <a:xfrm rot="5400000">
            <a:off x="2893042" y="3905337"/>
            <a:ext cx="282779" cy="25861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3" name="AutoShape 10"/>
          <p:cNvCxnSpPr>
            <a:cxnSpLocks noChangeShapeType="1"/>
            <a:endCxn id="40" idx="0"/>
          </p:cNvCxnSpPr>
          <p:nvPr>
            <p:custDataLst>
              <p:tags r:id="rId21"/>
            </p:custDataLst>
          </p:nvPr>
        </p:nvCxnSpPr>
        <p:spPr bwMode="auto">
          <a:xfrm rot="16200000" flipH="1">
            <a:off x="3403147" y="3893003"/>
            <a:ext cx="289831" cy="276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4" name="Oval 7"/>
          <p:cNvSpPr>
            <a:spLocks noChangeAspect="1" noChangeArrowheads="1"/>
          </p:cNvSpPr>
          <p:nvPr>
            <p:custDataLst>
              <p:tags r:id="rId22"/>
            </p:custDataLst>
          </p:nvPr>
        </p:nvSpPr>
        <p:spPr bwMode="auto">
          <a:xfrm>
            <a:off x="5314950" y="4176033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45" name="Oval 8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4533900" y="4176033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46" name="AutoShape 9"/>
          <p:cNvCxnSpPr>
            <a:cxnSpLocks noChangeShapeType="1"/>
            <a:endCxn id="45" idx="0"/>
          </p:cNvCxnSpPr>
          <p:nvPr>
            <p:custDataLst>
              <p:tags r:id="rId24"/>
            </p:custDataLst>
          </p:nvPr>
        </p:nvCxnSpPr>
        <p:spPr bwMode="auto">
          <a:xfrm rot="5400000">
            <a:off x="4721842" y="3905338"/>
            <a:ext cx="282779" cy="25861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7" name="AutoShape 10"/>
          <p:cNvCxnSpPr>
            <a:cxnSpLocks noChangeShapeType="1"/>
            <a:endCxn id="44" idx="0"/>
          </p:cNvCxnSpPr>
          <p:nvPr>
            <p:custDataLst>
              <p:tags r:id="rId25"/>
            </p:custDataLst>
          </p:nvPr>
        </p:nvCxnSpPr>
        <p:spPr bwMode="auto">
          <a:xfrm rot="16200000" flipH="1">
            <a:off x="5231947" y="3893004"/>
            <a:ext cx="289831" cy="276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8" name="Oval 7"/>
          <p:cNvSpPr>
            <a:spLocks noChangeAspect="1" noChangeArrowheads="1"/>
          </p:cNvSpPr>
          <p:nvPr>
            <p:custDataLst>
              <p:tags r:id="rId26"/>
            </p:custDataLst>
          </p:nvPr>
        </p:nvSpPr>
        <p:spPr bwMode="auto">
          <a:xfrm>
            <a:off x="6534150" y="4176033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49" name="Oval 8"/>
          <p:cNvSpPr>
            <a:spLocks noChangeAspect="1" noChangeArrowheads="1"/>
          </p:cNvSpPr>
          <p:nvPr>
            <p:custDataLst>
              <p:tags r:id="rId27"/>
            </p:custDataLst>
          </p:nvPr>
        </p:nvSpPr>
        <p:spPr bwMode="auto">
          <a:xfrm>
            <a:off x="5753100" y="4176033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50" name="AutoShape 9"/>
          <p:cNvCxnSpPr>
            <a:cxnSpLocks noChangeShapeType="1"/>
            <a:endCxn id="49" idx="0"/>
          </p:cNvCxnSpPr>
          <p:nvPr>
            <p:custDataLst>
              <p:tags r:id="rId28"/>
            </p:custDataLst>
          </p:nvPr>
        </p:nvCxnSpPr>
        <p:spPr bwMode="auto">
          <a:xfrm rot="5400000">
            <a:off x="5941042" y="3905338"/>
            <a:ext cx="282779" cy="25861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1" name="AutoShape 10"/>
          <p:cNvCxnSpPr>
            <a:cxnSpLocks noChangeShapeType="1"/>
            <a:endCxn id="48" idx="0"/>
          </p:cNvCxnSpPr>
          <p:nvPr>
            <p:custDataLst>
              <p:tags r:id="rId29"/>
            </p:custDataLst>
          </p:nvPr>
        </p:nvCxnSpPr>
        <p:spPr bwMode="auto">
          <a:xfrm rot="16200000" flipH="1">
            <a:off x="6451147" y="3893004"/>
            <a:ext cx="289831" cy="276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2" name="AutoShape 9"/>
          <p:cNvCxnSpPr>
            <a:cxnSpLocks noChangeShapeType="1"/>
          </p:cNvCxnSpPr>
          <p:nvPr>
            <p:custDataLst>
              <p:tags r:id="rId30"/>
            </p:custDataLst>
          </p:nvPr>
        </p:nvCxnSpPr>
        <p:spPr bwMode="auto">
          <a:xfrm rot="16200000" flipH="1">
            <a:off x="1600200" y="4724400"/>
            <a:ext cx="3810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6" name="AutoShape 9"/>
          <p:cNvCxnSpPr>
            <a:cxnSpLocks noChangeShapeType="1"/>
          </p:cNvCxnSpPr>
          <p:nvPr>
            <p:custDataLst>
              <p:tags r:id="rId31"/>
            </p:custDataLst>
          </p:nvPr>
        </p:nvCxnSpPr>
        <p:spPr bwMode="auto">
          <a:xfrm rot="5400000">
            <a:off x="2133600" y="4724400"/>
            <a:ext cx="3810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8" name="Oval 8"/>
          <p:cNvSpPr>
            <a:spLocks noChangeAspect="1" noChangeArrowheads="1"/>
          </p:cNvSpPr>
          <p:nvPr>
            <p:custDataLst>
              <p:tags r:id="rId32"/>
            </p:custDataLst>
          </p:nvPr>
        </p:nvSpPr>
        <p:spPr bwMode="auto">
          <a:xfrm>
            <a:off x="1828800" y="4953000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59" name="AutoShape 9"/>
          <p:cNvCxnSpPr>
            <a:cxnSpLocks noChangeShapeType="1"/>
          </p:cNvCxnSpPr>
          <p:nvPr>
            <p:custDataLst>
              <p:tags r:id="rId33"/>
            </p:custDataLst>
          </p:nvPr>
        </p:nvCxnSpPr>
        <p:spPr bwMode="auto">
          <a:xfrm rot="16200000" flipH="1">
            <a:off x="2895600" y="4724400"/>
            <a:ext cx="3810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3" name="AutoShape 9"/>
          <p:cNvCxnSpPr>
            <a:cxnSpLocks noChangeShapeType="1"/>
          </p:cNvCxnSpPr>
          <p:nvPr>
            <p:custDataLst>
              <p:tags r:id="rId34"/>
            </p:custDataLst>
          </p:nvPr>
        </p:nvCxnSpPr>
        <p:spPr bwMode="auto">
          <a:xfrm rot="5400000">
            <a:off x="3352800" y="4724400"/>
            <a:ext cx="3810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4" name="Oval 8"/>
          <p:cNvSpPr>
            <a:spLocks noChangeAspect="1" noChangeArrowheads="1"/>
          </p:cNvSpPr>
          <p:nvPr>
            <p:custDataLst>
              <p:tags r:id="rId35"/>
            </p:custDataLst>
          </p:nvPr>
        </p:nvSpPr>
        <p:spPr bwMode="auto">
          <a:xfrm>
            <a:off x="3105150" y="4953000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65" name="AutoShape 9"/>
          <p:cNvCxnSpPr>
            <a:cxnSpLocks noChangeShapeType="1"/>
          </p:cNvCxnSpPr>
          <p:nvPr>
            <p:custDataLst>
              <p:tags r:id="rId36"/>
            </p:custDataLst>
          </p:nvPr>
        </p:nvCxnSpPr>
        <p:spPr bwMode="auto">
          <a:xfrm rot="16200000" flipH="1">
            <a:off x="4648200" y="4724401"/>
            <a:ext cx="3810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6" name="AutoShape 9"/>
          <p:cNvCxnSpPr>
            <a:cxnSpLocks noChangeShapeType="1"/>
          </p:cNvCxnSpPr>
          <p:nvPr>
            <p:custDataLst>
              <p:tags r:id="rId37"/>
            </p:custDataLst>
          </p:nvPr>
        </p:nvCxnSpPr>
        <p:spPr bwMode="auto">
          <a:xfrm rot="5400000">
            <a:off x="5181600" y="4724401"/>
            <a:ext cx="3810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7" name="Oval 8"/>
          <p:cNvSpPr>
            <a:spLocks noChangeAspect="1" noChangeArrowheads="1"/>
          </p:cNvSpPr>
          <p:nvPr>
            <p:custDataLst>
              <p:tags r:id="rId38"/>
            </p:custDataLst>
          </p:nvPr>
        </p:nvSpPr>
        <p:spPr bwMode="auto">
          <a:xfrm>
            <a:off x="4876800" y="4953001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68" name="AutoShape 9"/>
          <p:cNvCxnSpPr>
            <a:cxnSpLocks noChangeShapeType="1"/>
          </p:cNvCxnSpPr>
          <p:nvPr>
            <p:custDataLst>
              <p:tags r:id="rId39"/>
            </p:custDataLst>
          </p:nvPr>
        </p:nvCxnSpPr>
        <p:spPr bwMode="auto">
          <a:xfrm rot="16200000" flipH="1">
            <a:off x="5867400" y="4724401"/>
            <a:ext cx="3810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9" name="AutoShape 9"/>
          <p:cNvCxnSpPr>
            <a:cxnSpLocks noChangeShapeType="1"/>
          </p:cNvCxnSpPr>
          <p:nvPr>
            <p:custDataLst>
              <p:tags r:id="rId40"/>
            </p:custDataLst>
          </p:nvPr>
        </p:nvCxnSpPr>
        <p:spPr bwMode="auto">
          <a:xfrm rot="5400000">
            <a:off x="6400800" y="4724401"/>
            <a:ext cx="3810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0" name="Oval 8"/>
          <p:cNvSpPr>
            <a:spLocks noChangeAspect="1" noChangeArrowheads="1"/>
          </p:cNvSpPr>
          <p:nvPr>
            <p:custDataLst>
              <p:tags r:id="rId41"/>
            </p:custDataLst>
          </p:nvPr>
        </p:nvSpPr>
        <p:spPr bwMode="auto">
          <a:xfrm>
            <a:off x="6096000" y="4953001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71" name="AutoShape 9"/>
          <p:cNvCxnSpPr>
            <a:cxnSpLocks noChangeShapeType="1"/>
            <a:stCxn id="58" idx="4"/>
            <a:endCxn id="73" idx="1"/>
          </p:cNvCxnSpPr>
          <p:nvPr>
            <p:custDataLst>
              <p:tags r:id="rId42"/>
            </p:custDataLst>
          </p:nvPr>
        </p:nvCxnSpPr>
        <p:spPr bwMode="auto">
          <a:xfrm rot="16200000" flipH="1">
            <a:off x="2197716" y="5256276"/>
            <a:ext cx="130379" cy="46816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2" name="AutoShape 9"/>
          <p:cNvCxnSpPr>
            <a:cxnSpLocks noChangeShapeType="1"/>
            <a:stCxn id="64" idx="3"/>
            <a:endCxn id="73" idx="7"/>
          </p:cNvCxnSpPr>
          <p:nvPr>
            <p:custDataLst>
              <p:tags r:id="rId43"/>
            </p:custDataLst>
          </p:nvPr>
        </p:nvCxnSpPr>
        <p:spPr bwMode="auto">
          <a:xfrm rot="5400000">
            <a:off x="2872037" y="5263848"/>
            <a:ext cx="199526" cy="38387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3" name="Oval 8"/>
          <p:cNvSpPr>
            <a:spLocks noChangeAspect="1" noChangeArrowheads="1"/>
          </p:cNvSpPr>
          <p:nvPr>
            <p:custDataLst>
              <p:tags r:id="rId44"/>
            </p:custDataLst>
          </p:nvPr>
        </p:nvSpPr>
        <p:spPr bwMode="auto">
          <a:xfrm>
            <a:off x="2438400" y="5486400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82" name="AutoShape 9"/>
          <p:cNvCxnSpPr>
            <a:cxnSpLocks noChangeShapeType="1"/>
            <a:endCxn id="84" idx="1"/>
          </p:cNvCxnSpPr>
          <p:nvPr>
            <p:custDataLst>
              <p:tags r:id="rId45"/>
            </p:custDataLst>
          </p:nvPr>
        </p:nvCxnSpPr>
        <p:spPr bwMode="auto">
          <a:xfrm rot="16200000" flipH="1">
            <a:off x="5282380" y="5249223"/>
            <a:ext cx="130379" cy="46816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83" name="AutoShape 9"/>
          <p:cNvCxnSpPr>
            <a:cxnSpLocks noChangeShapeType="1"/>
            <a:endCxn id="84" idx="7"/>
          </p:cNvCxnSpPr>
          <p:nvPr>
            <p:custDataLst>
              <p:tags r:id="rId46"/>
            </p:custDataLst>
          </p:nvPr>
        </p:nvCxnSpPr>
        <p:spPr bwMode="auto">
          <a:xfrm rot="10800000" flipV="1">
            <a:off x="5864528" y="5348968"/>
            <a:ext cx="383872" cy="19952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4" name="Oval 8"/>
          <p:cNvSpPr>
            <a:spLocks noChangeAspect="1" noChangeArrowheads="1"/>
          </p:cNvSpPr>
          <p:nvPr>
            <p:custDataLst>
              <p:tags r:id="rId47"/>
            </p:custDataLst>
          </p:nvPr>
        </p:nvSpPr>
        <p:spPr bwMode="auto">
          <a:xfrm>
            <a:off x="5523064" y="5479347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86" name="Oval 5"/>
          <p:cNvSpPr>
            <a:spLocks noChangeAspect="1" noChangeArrowheads="1"/>
          </p:cNvSpPr>
          <p:nvPr>
            <p:custDataLst>
              <p:tags r:id="rId48"/>
            </p:custDataLst>
          </p:nvPr>
        </p:nvSpPr>
        <p:spPr bwMode="auto">
          <a:xfrm>
            <a:off x="4114800" y="5791200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87" name="AutoShape 9"/>
          <p:cNvCxnSpPr>
            <a:cxnSpLocks noChangeShapeType="1"/>
            <a:endCxn id="86" idx="2"/>
          </p:cNvCxnSpPr>
          <p:nvPr>
            <p:custDataLst>
              <p:tags r:id="rId49"/>
            </p:custDataLst>
          </p:nvPr>
        </p:nvCxnSpPr>
        <p:spPr bwMode="auto">
          <a:xfrm>
            <a:off x="2884639" y="5751989"/>
            <a:ext cx="1230161" cy="2752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89" name="AutoShape 9"/>
          <p:cNvCxnSpPr>
            <a:cxnSpLocks noChangeShapeType="1"/>
            <a:stCxn id="84" idx="2"/>
          </p:cNvCxnSpPr>
          <p:nvPr>
            <p:custDataLst>
              <p:tags r:id="rId50"/>
            </p:custDataLst>
          </p:nvPr>
        </p:nvCxnSpPr>
        <p:spPr bwMode="auto">
          <a:xfrm rot="10800000" flipV="1">
            <a:off x="4569128" y="5715431"/>
            <a:ext cx="953936" cy="31933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91" name="Left Brace 90"/>
          <p:cNvSpPr/>
          <p:nvPr/>
        </p:nvSpPr>
        <p:spPr bwMode="auto">
          <a:xfrm rot="10800000">
            <a:off x="7098173" y="4215093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7467600" y="4205968"/>
            <a:ext cx="14814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base cases</a:t>
            </a:r>
          </a:p>
        </p:txBody>
      </p:sp>
      <p:sp>
        <p:nvSpPr>
          <p:cNvPr id="93" name="Left Brace 92"/>
          <p:cNvSpPr/>
          <p:nvPr/>
        </p:nvSpPr>
        <p:spPr bwMode="auto">
          <a:xfrm rot="10800000">
            <a:off x="7010400" y="2377167"/>
            <a:ext cx="304800" cy="16764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7379827" y="2986768"/>
            <a:ext cx="9268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divide </a:t>
            </a:r>
          </a:p>
        </p:txBody>
      </p:sp>
      <p:sp>
        <p:nvSpPr>
          <p:cNvPr id="95" name="Left Brace 94"/>
          <p:cNvSpPr/>
          <p:nvPr/>
        </p:nvSpPr>
        <p:spPr bwMode="auto">
          <a:xfrm rot="10800000">
            <a:off x="7086601" y="4739367"/>
            <a:ext cx="304800" cy="1524001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7456028" y="5196568"/>
            <a:ext cx="12307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combine results </a:t>
            </a:r>
          </a:p>
        </p:txBody>
      </p:sp>
      <p:sp>
        <p:nvSpPr>
          <p:cNvPr id="7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27233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Connecting to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Recall: </a:t>
            </a:r>
            <a:r>
              <a:rPr lang="en-US" b="1" dirty="0" smtClean="0"/>
              <a:t>T</a:t>
            </a:r>
            <a:r>
              <a:rPr lang="en-US" b="1" baseline="-25000" dirty="0" smtClean="0"/>
              <a:t>P</a:t>
            </a:r>
            <a:r>
              <a:rPr lang="en-US" dirty="0" smtClean="0"/>
              <a:t> = running time if there are </a:t>
            </a:r>
            <a:r>
              <a:rPr lang="en-US" b="1" dirty="0" smtClean="0"/>
              <a:t>P</a:t>
            </a:r>
            <a:r>
              <a:rPr lang="en-US" dirty="0" smtClean="0"/>
              <a:t> processors available</a:t>
            </a:r>
          </a:p>
          <a:p>
            <a:pPr>
              <a:buNone/>
            </a:pPr>
            <a:endParaRPr lang="en-US" sz="1200" dirty="0" smtClean="0"/>
          </a:p>
          <a:p>
            <a:r>
              <a:rPr lang="en-US" dirty="0" smtClean="0"/>
              <a:t>Work = </a:t>
            </a:r>
            <a:r>
              <a:rPr lang="en-US" b="1" dirty="0" smtClean="0"/>
              <a:t>T</a:t>
            </a:r>
            <a:r>
              <a:rPr lang="en-US" b="1" baseline="-25000" dirty="0" smtClean="0"/>
              <a:t>1</a:t>
            </a:r>
            <a:r>
              <a:rPr lang="en-US" dirty="0" smtClean="0"/>
              <a:t> = sum of run-time of all nodes in the DAG</a:t>
            </a:r>
          </a:p>
          <a:p>
            <a:pPr lvl="1"/>
            <a:r>
              <a:rPr lang="en-US" dirty="0" smtClean="0"/>
              <a:t>That lonely processor does everything</a:t>
            </a:r>
          </a:p>
          <a:p>
            <a:pPr lvl="1"/>
            <a:r>
              <a:rPr lang="en-US" dirty="0" smtClean="0"/>
              <a:t>Any topological sort is a legal execution</a:t>
            </a:r>
          </a:p>
          <a:p>
            <a:pPr lvl="1"/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for maps and reductions</a:t>
            </a:r>
          </a:p>
          <a:p>
            <a:endParaRPr lang="en-US" sz="1200" dirty="0" smtClean="0"/>
          </a:p>
          <a:p>
            <a:r>
              <a:rPr lang="en-US" dirty="0" smtClean="0"/>
              <a:t>Span = </a:t>
            </a:r>
            <a:r>
              <a:rPr lang="en-US" b="1" dirty="0" smtClean="0"/>
              <a:t>T</a:t>
            </a:r>
            <a:r>
              <a:rPr lang="en-US" b="1" baseline="-25000" dirty="0" smtClean="0">
                <a:sym typeface="Symbol"/>
              </a:rPr>
              <a:t> </a:t>
            </a:r>
            <a:r>
              <a:rPr lang="en-US" dirty="0" smtClean="0"/>
              <a:t>= sum of run-time of all nodes on the most-expensive path in the DAG</a:t>
            </a:r>
          </a:p>
          <a:p>
            <a:pPr lvl="1"/>
            <a:r>
              <a:rPr lang="en-US" dirty="0" smtClean="0"/>
              <a:t>Note: costs are on the nodes not the edges</a:t>
            </a:r>
          </a:p>
          <a:p>
            <a:pPr lvl="1"/>
            <a:r>
              <a:rPr lang="en-US" dirty="0" smtClean="0"/>
              <a:t>Our infinite army can do everything that is ready to be done, but still has to wait for earlier results</a:t>
            </a:r>
          </a:p>
          <a:p>
            <a:pPr lvl="1"/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) for simple maps and </a:t>
            </a:r>
            <a:r>
              <a:rPr lang="en-US" dirty="0" smtClean="0"/>
              <a:t>reductions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8383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Speed-up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153400" cy="4876800"/>
          </a:xfrm>
        </p:spPr>
        <p:txBody>
          <a:bodyPr/>
          <a:lstStyle/>
          <a:p>
            <a:pPr marL="0" indent="0" algn="ctr">
              <a:buNone/>
            </a:pPr>
            <a:r>
              <a:rPr lang="en-US" i="1" dirty="0" smtClean="0"/>
              <a:t>Parallelizing </a:t>
            </a:r>
            <a:r>
              <a:rPr lang="en-US" i="1" dirty="0"/>
              <a:t>algorithms is about decreasing span without </a:t>
            </a:r>
          </a:p>
          <a:p>
            <a:pPr marL="0" indent="0" algn="ctr">
              <a:buNone/>
            </a:pPr>
            <a:r>
              <a:rPr lang="en-US" i="1" dirty="0"/>
              <a:t>increasing work too </a:t>
            </a:r>
            <a:r>
              <a:rPr lang="en-US" i="1" dirty="0" smtClean="0"/>
              <a:t>much</a:t>
            </a:r>
          </a:p>
          <a:p>
            <a:pPr marL="0" indent="0" algn="ctr">
              <a:buNone/>
            </a:pPr>
            <a:endParaRPr lang="en-US" sz="1500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Speed-up</a:t>
            </a:r>
            <a:r>
              <a:rPr lang="en-US" dirty="0" smtClean="0"/>
              <a:t> on </a:t>
            </a:r>
            <a:r>
              <a:rPr lang="en-US" b="1" dirty="0" smtClean="0"/>
              <a:t>P</a:t>
            </a:r>
            <a:r>
              <a:rPr lang="en-US" dirty="0" smtClean="0"/>
              <a:t> processors: </a:t>
            </a:r>
            <a:r>
              <a:rPr lang="en-US" b="1" dirty="0" smtClean="0"/>
              <a:t>T</a:t>
            </a:r>
            <a:r>
              <a:rPr lang="en-US" b="1" baseline="-25000" dirty="0" smtClean="0"/>
              <a:t>1</a:t>
            </a:r>
            <a:r>
              <a:rPr lang="en-US" b="1" dirty="0" smtClean="0"/>
              <a:t> / T</a:t>
            </a:r>
            <a:r>
              <a:rPr lang="en-US" b="1" baseline="-25000" dirty="0" smtClean="0"/>
              <a:t>P </a:t>
            </a:r>
            <a:r>
              <a:rPr lang="en-US" dirty="0" smtClean="0"/>
              <a:t> </a:t>
            </a:r>
          </a:p>
          <a:p>
            <a:pPr marL="457200" lvl="1" indent="0">
              <a:buNone/>
            </a:pPr>
            <a:endParaRPr lang="en-US" sz="1500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Parallelism</a:t>
            </a:r>
            <a:r>
              <a:rPr lang="en-US" dirty="0" smtClean="0"/>
              <a:t> is the maximum possible speed-up: </a:t>
            </a:r>
            <a:r>
              <a:rPr lang="en-US" b="1" dirty="0" smtClean="0"/>
              <a:t>T</a:t>
            </a:r>
            <a:r>
              <a:rPr lang="en-US" b="1" baseline="-25000" dirty="0" smtClean="0"/>
              <a:t>1</a:t>
            </a:r>
            <a:r>
              <a:rPr lang="en-US" b="1" dirty="0" smtClean="0"/>
              <a:t> / T</a:t>
            </a:r>
            <a:r>
              <a:rPr lang="en-US" b="1" baseline="-25000" dirty="0" smtClean="0">
                <a:sym typeface="Symbol"/>
              </a:rPr>
              <a:t> </a:t>
            </a:r>
            <a:r>
              <a:rPr lang="en-US" b="1" baseline="-25000" dirty="0" smtClean="0"/>
              <a:t> </a:t>
            </a:r>
          </a:p>
          <a:p>
            <a:pPr lvl="1"/>
            <a:r>
              <a:rPr lang="en-US" dirty="0" smtClean="0"/>
              <a:t>At some point, adding processors won’t help</a:t>
            </a:r>
          </a:p>
          <a:p>
            <a:pPr lvl="1"/>
            <a:r>
              <a:rPr lang="en-US" dirty="0" smtClean="0"/>
              <a:t>What that point is depends on the span</a:t>
            </a:r>
          </a:p>
          <a:p>
            <a:pPr lvl="1"/>
            <a:endParaRPr lang="en-US" dirty="0"/>
          </a:p>
          <a:p>
            <a:r>
              <a:rPr lang="en-US" dirty="0" smtClean="0"/>
              <a:t>In practice we have </a:t>
            </a:r>
            <a:r>
              <a:rPr lang="en-US" b="1" dirty="0"/>
              <a:t>P</a:t>
            </a:r>
            <a:r>
              <a:rPr lang="en-US" dirty="0" smtClean="0"/>
              <a:t> processors.  How well can we do?</a:t>
            </a:r>
          </a:p>
          <a:p>
            <a:pPr lvl="1"/>
            <a:r>
              <a:rPr lang="en-US" dirty="0" smtClean="0"/>
              <a:t>We cannot do better than </a:t>
            </a:r>
            <a:r>
              <a:rPr lang="en-US" b="1" i="1" dirty="0" smtClean="0">
                <a:sym typeface="Symbol"/>
              </a:rPr>
              <a:t>O</a:t>
            </a:r>
            <a:r>
              <a:rPr lang="en-US" b="1" dirty="0" smtClean="0">
                <a:sym typeface="Symbol"/>
              </a:rPr>
              <a:t>(</a:t>
            </a:r>
            <a:r>
              <a:rPr lang="en-US" b="1" dirty="0" smtClean="0"/>
              <a:t>T</a:t>
            </a:r>
            <a:r>
              <a:rPr lang="en-US" b="1" baseline="-25000" dirty="0" smtClean="0">
                <a:sym typeface="Symbol"/>
              </a:rPr>
              <a:t> </a:t>
            </a:r>
            <a:r>
              <a:rPr lang="en-US" sz="2800" b="1" baseline="-25000" dirty="0">
                <a:sym typeface="Symbol"/>
              </a:rPr>
              <a:t></a:t>
            </a:r>
            <a:r>
              <a:rPr lang="en-US" b="1" dirty="0" smtClean="0"/>
              <a:t>) </a:t>
            </a:r>
            <a:r>
              <a:rPr lang="en-US" dirty="0" smtClean="0"/>
              <a:t>(“must obey the span”)</a:t>
            </a:r>
            <a:endParaRPr lang="en-US" b="1" dirty="0" smtClean="0"/>
          </a:p>
          <a:p>
            <a:pPr lvl="1"/>
            <a:r>
              <a:rPr lang="en-US" dirty="0"/>
              <a:t>We cannot do better than </a:t>
            </a:r>
            <a:r>
              <a:rPr lang="en-US" b="1" i="1" dirty="0" smtClean="0">
                <a:sym typeface="Symbol"/>
              </a:rPr>
              <a:t>O</a:t>
            </a:r>
            <a:r>
              <a:rPr lang="en-US" b="1" dirty="0" smtClean="0">
                <a:sym typeface="Symbol"/>
              </a:rPr>
              <a:t>(</a:t>
            </a:r>
            <a:r>
              <a:rPr lang="en-US" b="1" dirty="0" smtClean="0"/>
              <a:t>T</a:t>
            </a:r>
            <a:r>
              <a:rPr lang="en-US" b="1" baseline="-25000" dirty="0" smtClean="0"/>
              <a:t>1</a:t>
            </a:r>
            <a:r>
              <a:rPr lang="en-US" b="1" dirty="0" smtClean="0"/>
              <a:t> </a:t>
            </a:r>
            <a:r>
              <a:rPr lang="en-US" b="1" dirty="0"/>
              <a:t>/ P</a:t>
            </a:r>
            <a:r>
              <a:rPr lang="en-US" b="1" dirty="0" smtClean="0"/>
              <a:t>) </a:t>
            </a:r>
            <a:r>
              <a:rPr lang="en-US" dirty="0"/>
              <a:t>(“must </a:t>
            </a:r>
            <a:r>
              <a:rPr lang="en-US" dirty="0" smtClean="0"/>
              <a:t>do all the work”)</a:t>
            </a:r>
          </a:p>
          <a:p>
            <a:pPr>
              <a:buNone/>
            </a:pPr>
            <a:r>
              <a:rPr lang="en-US" b="1" baseline="-25000" dirty="0" smtClean="0"/>
              <a:t>	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49879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ctr">
              <a:buNone/>
            </a:pPr>
            <a:r>
              <a:rPr lang="en-US" b="1" dirty="0"/>
              <a:t>T</a:t>
            </a:r>
            <a:r>
              <a:rPr lang="en-US" b="1" baseline="-25000" dirty="0"/>
              <a:t>P  </a:t>
            </a:r>
            <a:r>
              <a:rPr lang="en-US" sz="2800" b="1" dirty="0">
                <a:sym typeface="Symbol"/>
              </a:rPr>
              <a:t>=</a:t>
            </a:r>
            <a:r>
              <a:rPr lang="en-US" b="1" dirty="0">
                <a:sym typeface="Symbol"/>
              </a:rPr>
              <a:t>  </a:t>
            </a:r>
            <a:r>
              <a:rPr lang="en-US" b="1" i="1" dirty="0" smtClean="0">
                <a:sym typeface="Symbol"/>
              </a:rPr>
              <a:t>O</a:t>
            </a:r>
            <a:r>
              <a:rPr lang="en-US" b="1" dirty="0" smtClean="0">
                <a:sym typeface="Symbol"/>
              </a:rPr>
              <a:t>(max((</a:t>
            </a:r>
            <a:r>
              <a:rPr lang="en-US" b="1" dirty="0" smtClean="0"/>
              <a:t>T</a:t>
            </a:r>
            <a:r>
              <a:rPr lang="en-US" b="1" baseline="-25000" dirty="0" smtClean="0"/>
              <a:t>1</a:t>
            </a:r>
            <a:r>
              <a:rPr lang="en-US" b="1" dirty="0" smtClean="0"/>
              <a:t> </a:t>
            </a:r>
            <a:r>
              <a:rPr lang="en-US" b="1" dirty="0"/>
              <a:t>/ P) </a:t>
            </a:r>
            <a:r>
              <a:rPr lang="en-US" b="1" dirty="0" smtClean="0"/>
              <a:t>,T</a:t>
            </a:r>
            <a:r>
              <a:rPr lang="en-US" b="1" baseline="-25000" dirty="0" smtClean="0">
                <a:sym typeface="Symbol"/>
              </a:rPr>
              <a:t> </a:t>
            </a:r>
            <a:r>
              <a:rPr lang="en-US" sz="2800" b="1" baseline="-25000" dirty="0" smtClean="0">
                <a:sym typeface="Symbol"/>
              </a:rPr>
              <a:t></a:t>
            </a:r>
            <a:r>
              <a:rPr lang="en-US" b="1" dirty="0" smtClean="0"/>
              <a:t>))</a:t>
            </a:r>
            <a:endParaRPr lang="en-US" dirty="0"/>
          </a:p>
          <a:p>
            <a:endParaRPr lang="en-US" sz="1000" dirty="0" smtClean="0"/>
          </a:p>
          <a:p>
            <a:r>
              <a:rPr lang="en-US" dirty="0" smtClean="0"/>
              <a:t>In the algorithms seen so far (e.g., sum an array):</a:t>
            </a:r>
          </a:p>
          <a:p>
            <a:pPr lvl="1"/>
            <a:r>
              <a:rPr lang="en-US" dirty="0" smtClean="0"/>
              <a:t> </a:t>
            </a:r>
            <a:r>
              <a:rPr lang="en-US" b="1" dirty="0" smtClean="0"/>
              <a:t>T</a:t>
            </a:r>
            <a:r>
              <a:rPr lang="en-US" b="1" baseline="-25000" dirty="0" smtClean="0"/>
              <a:t>1 </a:t>
            </a:r>
            <a:r>
              <a:rPr lang="en-US" dirty="0" smtClean="0"/>
              <a:t>=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 </a:t>
            </a:r>
            <a:r>
              <a:rPr lang="en-US" b="1" dirty="0" smtClean="0"/>
              <a:t>T</a:t>
            </a:r>
            <a:r>
              <a:rPr lang="en-US" b="1" baseline="-25000" dirty="0" smtClean="0">
                <a:sym typeface="Symbol"/>
              </a:rPr>
              <a:t> </a:t>
            </a:r>
            <a:r>
              <a:rPr lang="en-US" sz="2800" b="1" baseline="-25000" dirty="0" smtClean="0">
                <a:sym typeface="Symbol"/>
              </a:rPr>
              <a:t></a:t>
            </a:r>
            <a:r>
              <a:rPr lang="en-US" dirty="0" smtClean="0"/>
              <a:t>=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So expect (ignoring overheads): </a:t>
            </a:r>
            <a:r>
              <a:rPr lang="en-US" b="1" dirty="0" smtClean="0"/>
              <a:t>T</a:t>
            </a:r>
            <a:r>
              <a:rPr lang="en-US" b="1" baseline="-25000" dirty="0" smtClean="0"/>
              <a:t>P  </a:t>
            </a:r>
            <a:r>
              <a:rPr lang="en-US" sz="2800" b="1" dirty="0" smtClean="0">
                <a:sym typeface="Symbol"/>
              </a:rPr>
              <a:t>=</a:t>
            </a:r>
            <a:r>
              <a:rPr lang="en-US" b="1" dirty="0" smtClean="0">
                <a:sym typeface="Symbol"/>
              </a:rPr>
              <a:t>  </a:t>
            </a:r>
            <a:r>
              <a:rPr lang="en-US" b="1" i="1" dirty="0" smtClean="0"/>
              <a:t>O</a:t>
            </a:r>
            <a:r>
              <a:rPr lang="en-US" b="1" dirty="0" smtClean="0"/>
              <a:t>(max(</a:t>
            </a:r>
            <a:r>
              <a:rPr lang="en-US" i="1" dirty="0" smtClean="0"/>
              <a:t>n</a:t>
            </a:r>
            <a:r>
              <a:rPr lang="en-US" b="1" dirty="0" smtClean="0"/>
              <a:t>/P,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b="1" dirty="0" smtClean="0"/>
              <a:t>))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Suppose instead:</a:t>
            </a:r>
          </a:p>
          <a:p>
            <a:pPr lvl="1"/>
            <a:r>
              <a:rPr lang="en-US" dirty="0" smtClean="0"/>
              <a:t> </a:t>
            </a:r>
            <a:r>
              <a:rPr lang="en-US" b="1" dirty="0" smtClean="0"/>
              <a:t>T</a:t>
            </a:r>
            <a:r>
              <a:rPr lang="en-US" b="1" baseline="-25000" dirty="0" smtClean="0"/>
              <a:t>1 </a:t>
            </a:r>
            <a:r>
              <a:rPr lang="en-US" dirty="0" smtClean="0"/>
              <a:t>=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i="1" baseline="30000" dirty="0" smtClean="0"/>
              <a:t>2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 </a:t>
            </a:r>
            <a:r>
              <a:rPr lang="en-US" b="1" dirty="0" smtClean="0"/>
              <a:t>T</a:t>
            </a:r>
            <a:r>
              <a:rPr lang="en-US" b="1" baseline="-25000" dirty="0" smtClean="0">
                <a:sym typeface="Symbol"/>
              </a:rPr>
              <a:t> </a:t>
            </a:r>
            <a:r>
              <a:rPr lang="en-US" sz="2800" b="1" baseline="-25000" dirty="0" smtClean="0">
                <a:sym typeface="Symbol"/>
              </a:rPr>
              <a:t></a:t>
            </a:r>
            <a:r>
              <a:rPr lang="en-US" dirty="0" smtClean="0"/>
              <a:t>=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So expect (ignoring overheads): </a:t>
            </a:r>
            <a:r>
              <a:rPr lang="en-US" b="1" dirty="0" smtClean="0"/>
              <a:t>T</a:t>
            </a:r>
            <a:r>
              <a:rPr lang="en-US" b="1" baseline="-25000" dirty="0" smtClean="0"/>
              <a:t>P  </a:t>
            </a:r>
            <a:r>
              <a:rPr lang="en-US" sz="2800" b="1" dirty="0" smtClean="0">
                <a:sym typeface="Symbol"/>
              </a:rPr>
              <a:t>=</a:t>
            </a:r>
            <a:r>
              <a:rPr lang="en-US" b="1" dirty="0" smtClean="0">
                <a:sym typeface="Symbol"/>
              </a:rPr>
              <a:t>  </a:t>
            </a:r>
            <a:r>
              <a:rPr lang="en-US" b="1" i="1" dirty="0" smtClean="0"/>
              <a:t>O</a:t>
            </a:r>
            <a:r>
              <a:rPr lang="en-US" b="1" dirty="0" smtClean="0"/>
              <a:t>(max(</a:t>
            </a:r>
            <a:r>
              <a:rPr lang="en-US" i="1" dirty="0" smtClean="0"/>
              <a:t>n</a:t>
            </a:r>
            <a:r>
              <a:rPr lang="en-US" i="1" baseline="30000" dirty="0" smtClean="0"/>
              <a:t>2</a:t>
            </a:r>
            <a:r>
              <a:rPr lang="en-US" b="1" dirty="0" smtClean="0"/>
              <a:t>/P, </a:t>
            </a:r>
            <a:r>
              <a:rPr lang="en-US" i="1" dirty="0" smtClean="0"/>
              <a:t>n</a:t>
            </a:r>
            <a:r>
              <a:rPr lang="en-US" b="1" dirty="0" smtClean="0"/>
              <a:t>))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1240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Amdahl’s Law (mostly bad news)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572000"/>
          </a:xfrm>
        </p:spPr>
        <p:txBody>
          <a:bodyPr/>
          <a:lstStyle/>
          <a:p>
            <a:r>
              <a:rPr lang="en-US" dirty="0" smtClean="0"/>
              <a:t>So far: analyze parallel programs in terms of work and span</a:t>
            </a:r>
          </a:p>
          <a:p>
            <a:endParaRPr lang="en-US" dirty="0" smtClean="0"/>
          </a:p>
          <a:p>
            <a:r>
              <a:rPr lang="en-US" dirty="0" smtClean="0"/>
              <a:t>In practice, typically have parts of programs that parallelize well…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Such as maps/reductions over arrays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…and parts that don’t parallelize at all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Such as reading a linked list, getting input, doing computations where each needs the previous step, etc.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47005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Amdahl’s Law (mostly bad news)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cs typeface="Latha" pitchFamily="2"/>
              </a:rPr>
              <a:t>Let the </a:t>
            </a:r>
            <a:r>
              <a:rPr lang="en-US" b="1" i="1" dirty="0" smtClean="0">
                <a:cs typeface="Latha" pitchFamily="2"/>
              </a:rPr>
              <a:t>work</a:t>
            </a:r>
            <a:r>
              <a:rPr lang="en-US" dirty="0" smtClean="0">
                <a:cs typeface="Latha" pitchFamily="2"/>
              </a:rPr>
              <a:t> (time to run on 1 processor) be 1 unit time</a:t>
            </a:r>
          </a:p>
          <a:p>
            <a:pPr>
              <a:buNone/>
            </a:pPr>
            <a:endParaRPr lang="en-US" sz="1000" dirty="0" smtClean="0">
              <a:cs typeface="Latha" pitchFamily="2"/>
            </a:endParaRPr>
          </a:p>
          <a:p>
            <a:pPr>
              <a:buNone/>
            </a:pPr>
            <a:r>
              <a:rPr lang="en-US" dirty="0" smtClean="0">
                <a:cs typeface="Latha" pitchFamily="2"/>
              </a:rPr>
              <a:t>Let </a:t>
            </a:r>
            <a:r>
              <a:rPr lang="en-US" b="1" dirty="0" smtClean="0">
                <a:cs typeface="Latha" pitchFamily="2"/>
              </a:rPr>
              <a:t>S</a:t>
            </a:r>
            <a:r>
              <a:rPr lang="en-US" dirty="0" smtClean="0">
                <a:cs typeface="Latha" pitchFamily="2"/>
              </a:rPr>
              <a:t> be the portion of the execution that can’t be parallelized</a:t>
            </a:r>
          </a:p>
          <a:p>
            <a:pPr>
              <a:buNone/>
            </a:pPr>
            <a:endParaRPr lang="en-US" sz="1000" dirty="0" smtClean="0">
              <a:cs typeface="Latha" pitchFamily="2"/>
            </a:endParaRPr>
          </a:p>
          <a:p>
            <a:pPr>
              <a:buNone/>
            </a:pPr>
            <a:r>
              <a:rPr lang="en-US" dirty="0" smtClean="0">
                <a:cs typeface="Latha" pitchFamily="2"/>
              </a:rPr>
              <a:t>Then: 			</a:t>
            </a:r>
            <a:r>
              <a:rPr lang="en-US" b="1" dirty="0" smtClean="0">
                <a:cs typeface="Latha" pitchFamily="2"/>
              </a:rPr>
              <a:t>T</a:t>
            </a:r>
            <a:r>
              <a:rPr lang="en-US" b="1" baseline="-25000" dirty="0" smtClean="0">
                <a:cs typeface="Latha" pitchFamily="2"/>
              </a:rPr>
              <a:t>1</a:t>
            </a:r>
            <a:r>
              <a:rPr lang="en-US" dirty="0" smtClean="0">
                <a:cs typeface="Latha" pitchFamily="2"/>
              </a:rPr>
              <a:t> </a:t>
            </a:r>
            <a:r>
              <a:rPr lang="en-US" b="1" dirty="0" smtClean="0">
                <a:cs typeface="Latha" pitchFamily="2"/>
              </a:rPr>
              <a:t>= S + (1-S) = 1</a:t>
            </a:r>
          </a:p>
          <a:p>
            <a:pPr>
              <a:buNone/>
            </a:pPr>
            <a:endParaRPr lang="en-US" sz="1000" dirty="0" smtClean="0">
              <a:cs typeface="Latha" pitchFamily="2"/>
            </a:endParaRPr>
          </a:p>
          <a:p>
            <a:pPr>
              <a:buNone/>
            </a:pPr>
            <a:r>
              <a:rPr lang="en-US" dirty="0" smtClean="0">
                <a:cs typeface="Latha" pitchFamily="2"/>
              </a:rPr>
              <a:t>Suppose </a:t>
            </a:r>
            <a:r>
              <a:rPr lang="en-US" i="1" dirty="0" smtClean="0">
                <a:cs typeface="Latha" pitchFamily="2"/>
              </a:rPr>
              <a:t>parallel portion parallelizes perfectly (generous assumption)</a:t>
            </a:r>
          </a:p>
          <a:p>
            <a:pPr>
              <a:buNone/>
            </a:pPr>
            <a:endParaRPr lang="en-US" sz="1000" dirty="0" smtClean="0">
              <a:cs typeface="Latha" pitchFamily="2"/>
            </a:endParaRPr>
          </a:p>
          <a:p>
            <a:pPr>
              <a:buNone/>
            </a:pPr>
            <a:r>
              <a:rPr lang="en-US" dirty="0" smtClean="0">
                <a:cs typeface="Latha" pitchFamily="2"/>
              </a:rPr>
              <a:t>Then:			</a:t>
            </a:r>
            <a:r>
              <a:rPr lang="en-US" b="1" dirty="0" smtClean="0">
                <a:cs typeface="Latha" pitchFamily="2"/>
              </a:rPr>
              <a:t>T</a:t>
            </a:r>
            <a:r>
              <a:rPr lang="en-US" b="1" baseline="-25000" dirty="0" smtClean="0">
                <a:cs typeface="Latha" pitchFamily="2"/>
              </a:rPr>
              <a:t>P</a:t>
            </a:r>
            <a:r>
              <a:rPr lang="en-US" dirty="0" smtClean="0">
                <a:cs typeface="Latha" pitchFamily="2"/>
              </a:rPr>
              <a:t> </a:t>
            </a:r>
            <a:r>
              <a:rPr lang="en-US" b="1" dirty="0" smtClean="0">
                <a:cs typeface="Latha" pitchFamily="2"/>
              </a:rPr>
              <a:t>= S + (1-S)/P</a:t>
            </a:r>
          </a:p>
          <a:p>
            <a:pPr>
              <a:buNone/>
            </a:pPr>
            <a:endParaRPr lang="en-US" sz="1000" dirty="0" smtClean="0">
              <a:cs typeface="Latha" pitchFamily="2"/>
            </a:endParaRPr>
          </a:p>
          <a:p>
            <a:pPr>
              <a:buNone/>
            </a:pPr>
            <a:r>
              <a:rPr lang="en-US" dirty="0" smtClean="0">
                <a:cs typeface="Latha" pitchFamily="2"/>
              </a:rPr>
              <a:t>So the overall speedup with </a:t>
            </a:r>
            <a:r>
              <a:rPr lang="en-US" b="1" dirty="0" smtClean="0">
                <a:cs typeface="Latha" pitchFamily="2"/>
              </a:rPr>
              <a:t>P</a:t>
            </a:r>
            <a:r>
              <a:rPr lang="en-US" dirty="0" smtClean="0">
                <a:cs typeface="Latha" pitchFamily="2"/>
              </a:rPr>
              <a:t> processors is (Amdahl’s Law):</a:t>
            </a:r>
          </a:p>
          <a:p>
            <a:pPr algn="ctr"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T</a:t>
            </a:r>
            <a:r>
              <a:rPr lang="en-US" b="1" baseline="-25000" dirty="0" smtClean="0">
                <a:solidFill>
                  <a:schemeClr val="accent2"/>
                </a:solidFill>
              </a:rPr>
              <a:t>1</a:t>
            </a:r>
            <a:r>
              <a:rPr lang="en-US" b="1" dirty="0" smtClean="0">
                <a:solidFill>
                  <a:schemeClr val="accent2"/>
                </a:solidFill>
              </a:rPr>
              <a:t> / T</a:t>
            </a:r>
            <a:r>
              <a:rPr lang="en-US" b="1" baseline="-25000" dirty="0" smtClean="0">
                <a:solidFill>
                  <a:schemeClr val="accent2"/>
                </a:solidFill>
              </a:rPr>
              <a:t>P</a:t>
            </a:r>
            <a:r>
              <a:rPr lang="en-US" b="1" dirty="0" smtClean="0">
                <a:cs typeface="Latha" pitchFamily="2"/>
              </a:rPr>
              <a:t>  </a:t>
            </a:r>
            <a:r>
              <a:rPr lang="en-US" b="1" dirty="0" smtClean="0">
                <a:solidFill>
                  <a:schemeClr val="accent2"/>
                </a:solidFill>
                <a:cs typeface="Latha" pitchFamily="2"/>
              </a:rPr>
              <a:t>= 1 / (S + (1-S)/P) </a:t>
            </a:r>
            <a:r>
              <a:rPr lang="en-US" b="1" dirty="0" smtClean="0">
                <a:cs typeface="Latha" pitchFamily="2"/>
              </a:rPr>
              <a:t> </a:t>
            </a:r>
          </a:p>
          <a:p>
            <a:pPr>
              <a:buNone/>
            </a:pPr>
            <a:endParaRPr lang="en-US" sz="1000" dirty="0" smtClean="0">
              <a:cs typeface="Latha" pitchFamily="2"/>
            </a:endParaRPr>
          </a:p>
          <a:p>
            <a:pPr>
              <a:buNone/>
            </a:pPr>
            <a:r>
              <a:rPr lang="en-US" dirty="0" smtClean="0">
                <a:cs typeface="Latha" pitchFamily="2"/>
              </a:rPr>
              <a:t>And the parallelism (infinite processors) is:</a:t>
            </a:r>
          </a:p>
          <a:p>
            <a:pPr algn="ctr"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T</a:t>
            </a:r>
            <a:r>
              <a:rPr lang="en-US" b="1" baseline="-25000" dirty="0" smtClean="0">
                <a:solidFill>
                  <a:schemeClr val="accent2"/>
                </a:solidFill>
              </a:rPr>
              <a:t>1</a:t>
            </a:r>
            <a:r>
              <a:rPr lang="en-US" b="1" dirty="0" smtClean="0">
                <a:solidFill>
                  <a:schemeClr val="accent2"/>
                </a:solidFill>
              </a:rPr>
              <a:t> / T</a:t>
            </a:r>
            <a:r>
              <a:rPr lang="en-US" sz="2800" b="1" baseline="-25000" dirty="0" smtClean="0">
                <a:solidFill>
                  <a:schemeClr val="accent2"/>
                </a:solidFill>
                <a:sym typeface="Symbol"/>
              </a:rPr>
              <a:t></a:t>
            </a:r>
            <a:r>
              <a:rPr lang="en-US" b="1" dirty="0" smtClean="0">
                <a:cs typeface="Latha" pitchFamily="2"/>
              </a:rPr>
              <a:t>  </a:t>
            </a:r>
            <a:r>
              <a:rPr lang="en-US" b="1" dirty="0" smtClean="0">
                <a:solidFill>
                  <a:schemeClr val="accent2"/>
                </a:solidFill>
                <a:cs typeface="Latha" pitchFamily="2"/>
              </a:rPr>
              <a:t>= 1 / S</a:t>
            </a:r>
            <a:endParaRPr lang="en-US" dirty="0" smtClean="0">
              <a:cs typeface="Latha" pitchFamily="2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89765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such bad 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	T</a:t>
            </a:r>
            <a:r>
              <a:rPr lang="en-US" b="1" baseline="-25000" dirty="0" smtClean="0">
                <a:solidFill>
                  <a:schemeClr val="accent2"/>
                </a:solidFill>
              </a:rPr>
              <a:t>1</a:t>
            </a:r>
            <a:r>
              <a:rPr lang="en-US" b="1" dirty="0" smtClean="0">
                <a:solidFill>
                  <a:schemeClr val="accent2"/>
                </a:solidFill>
              </a:rPr>
              <a:t> / T</a:t>
            </a:r>
            <a:r>
              <a:rPr lang="en-US" b="1" baseline="-25000" dirty="0" smtClean="0">
                <a:solidFill>
                  <a:schemeClr val="accent2"/>
                </a:solidFill>
              </a:rPr>
              <a:t>P</a:t>
            </a:r>
            <a:r>
              <a:rPr lang="en-US" b="1" dirty="0" smtClean="0">
                <a:cs typeface="Latha" pitchFamily="2"/>
              </a:rPr>
              <a:t>  </a:t>
            </a:r>
            <a:r>
              <a:rPr lang="en-US" b="1" dirty="0" smtClean="0">
                <a:solidFill>
                  <a:schemeClr val="accent2"/>
                </a:solidFill>
                <a:cs typeface="Latha" pitchFamily="2"/>
              </a:rPr>
              <a:t>= 1 / (S + (1-S)/P) </a:t>
            </a:r>
            <a:r>
              <a:rPr lang="en-US" b="1" dirty="0" smtClean="0">
                <a:cs typeface="Latha" pitchFamily="2"/>
              </a:rPr>
              <a:t> 		</a:t>
            </a:r>
            <a:r>
              <a:rPr lang="en-US" b="1" dirty="0" smtClean="0">
                <a:solidFill>
                  <a:schemeClr val="accent2"/>
                </a:solidFill>
              </a:rPr>
              <a:t>T</a:t>
            </a:r>
            <a:r>
              <a:rPr lang="en-US" b="1" baseline="-25000" dirty="0" smtClean="0">
                <a:solidFill>
                  <a:schemeClr val="accent2"/>
                </a:solidFill>
              </a:rPr>
              <a:t>1</a:t>
            </a:r>
            <a:r>
              <a:rPr lang="en-US" b="1" dirty="0" smtClean="0">
                <a:solidFill>
                  <a:schemeClr val="accent2"/>
                </a:solidFill>
              </a:rPr>
              <a:t> / T</a:t>
            </a:r>
            <a:r>
              <a:rPr lang="en-US" sz="2800" b="1" baseline="-25000" dirty="0" smtClean="0">
                <a:solidFill>
                  <a:schemeClr val="accent2"/>
                </a:solidFill>
                <a:sym typeface="Symbol"/>
              </a:rPr>
              <a:t></a:t>
            </a:r>
            <a:r>
              <a:rPr lang="en-US" b="1" dirty="0" smtClean="0">
                <a:cs typeface="Latha" pitchFamily="2"/>
              </a:rPr>
              <a:t>  </a:t>
            </a:r>
            <a:r>
              <a:rPr lang="en-US" b="1" dirty="0" smtClean="0">
                <a:solidFill>
                  <a:schemeClr val="accent2"/>
                </a:solidFill>
                <a:cs typeface="Latha" pitchFamily="2"/>
              </a:rPr>
              <a:t>= 1 / S</a:t>
            </a:r>
            <a:endParaRPr lang="en-US" dirty="0" smtClean="0">
              <a:cs typeface="Latha" pitchFamily="2"/>
            </a:endParaRPr>
          </a:p>
          <a:p>
            <a:endParaRPr lang="en-US" sz="1000" dirty="0" smtClean="0"/>
          </a:p>
          <a:p>
            <a:endParaRPr lang="en-US" sz="1000" dirty="0" smtClean="0"/>
          </a:p>
          <a:p>
            <a:r>
              <a:rPr lang="en-US" dirty="0" smtClean="0"/>
              <a:t>Suppose 33% of a program’s execution is sequential</a:t>
            </a:r>
          </a:p>
          <a:p>
            <a:pPr lvl="1"/>
            <a:r>
              <a:rPr lang="en-US" dirty="0" smtClean="0"/>
              <a:t>Then a billion processors won’t give a speedup over 3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From 1980</a:t>
            </a:r>
            <a:r>
              <a:rPr lang="en-US" dirty="0" smtClean="0"/>
              <a:t>-</a:t>
            </a:r>
            <a:r>
              <a:rPr lang="en-US" dirty="0" smtClean="0"/>
              <a:t>2005, 12 </a:t>
            </a:r>
            <a:r>
              <a:rPr lang="en-US" dirty="0" smtClean="0"/>
              <a:t>years was long enough to get 100x speedup</a:t>
            </a:r>
          </a:p>
          <a:p>
            <a:pPr lvl="1"/>
            <a:r>
              <a:rPr lang="en-US" dirty="0" smtClean="0"/>
              <a:t>Now suppose in 12 years, clock speed is the same but you get 256 processors instead of 1</a:t>
            </a:r>
          </a:p>
          <a:p>
            <a:pPr lvl="1"/>
            <a:r>
              <a:rPr lang="en-US" dirty="0" smtClean="0"/>
              <a:t>For 256 processors to get at least 100x speedup, we need</a:t>
            </a:r>
          </a:p>
          <a:p>
            <a:pPr lvl="1">
              <a:buNone/>
            </a:pPr>
            <a:r>
              <a:rPr lang="en-US" dirty="0" smtClean="0"/>
              <a:t>			100 </a:t>
            </a:r>
            <a:r>
              <a:rPr lang="en-US" b="1" dirty="0" smtClean="0">
                <a:sym typeface="Symbol"/>
              </a:rPr>
              <a:t></a:t>
            </a:r>
            <a:r>
              <a:rPr lang="en-US" dirty="0" smtClean="0"/>
              <a:t> 1 / (</a:t>
            </a:r>
            <a:r>
              <a:rPr lang="en-US" b="1" dirty="0" smtClean="0"/>
              <a:t>S</a:t>
            </a:r>
            <a:r>
              <a:rPr lang="en-US" dirty="0" smtClean="0"/>
              <a:t> + (1-</a:t>
            </a:r>
            <a:r>
              <a:rPr lang="en-US" b="1" dirty="0" smtClean="0"/>
              <a:t>S</a:t>
            </a:r>
            <a:r>
              <a:rPr lang="en-US" dirty="0" smtClean="0"/>
              <a:t>)/256)</a:t>
            </a:r>
          </a:p>
          <a:p>
            <a:pPr lvl="1">
              <a:buNone/>
            </a:pPr>
            <a:r>
              <a:rPr lang="en-US" dirty="0" smtClean="0"/>
              <a:t>	Which means </a:t>
            </a:r>
            <a:r>
              <a:rPr lang="en-US" b="1" dirty="0" smtClean="0"/>
              <a:t>S</a:t>
            </a:r>
            <a:r>
              <a:rPr lang="en-US" dirty="0" smtClean="0"/>
              <a:t> </a:t>
            </a:r>
            <a:r>
              <a:rPr lang="en-US" b="1" dirty="0" smtClean="0">
                <a:sym typeface="Symbol"/>
              </a:rPr>
              <a:t></a:t>
            </a:r>
            <a:r>
              <a:rPr lang="en-US" dirty="0" smtClean="0"/>
              <a:t> .0061  (i.e., 99.4% perfectly parallelizable) 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89157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Homework 6 due today! </a:t>
            </a:r>
          </a:p>
          <a:p>
            <a:pPr lvl="1"/>
            <a:r>
              <a:rPr lang="en-US" dirty="0" smtClean="0"/>
              <a:t>Done with all </a:t>
            </a:r>
            <a:r>
              <a:rPr lang="en-US" dirty="0" err="1" smtClean="0"/>
              <a:t>homeworks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</a:t>
            </a:r>
          </a:p>
          <a:p>
            <a:pPr marL="457200" lvl="1" indent="0">
              <a:buNone/>
            </a:pPr>
            <a:endParaRPr lang="en-US" dirty="0">
              <a:sym typeface="Wingdings"/>
            </a:endParaRPr>
          </a:p>
          <a:p>
            <a:r>
              <a:rPr lang="en-US" dirty="0" smtClean="0">
                <a:sym typeface="Wingdings"/>
              </a:rPr>
              <a:t>Course Evaluations – Time at the end of lecture</a:t>
            </a:r>
          </a:p>
          <a:p>
            <a:endParaRPr lang="en-US" dirty="0">
              <a:sym typeface="Wingdings"/>
            </a:endParaRPr>
          </a:p>
          <a:p>
            <a:r>
              <a:rPr lang="en-US" dirty="0" smtClean="0">
                <a:sym typeface="Wingdings"/>
              </a:rPr>
              <a:t>Final Exam Friday</a:t>
            </a:r>
          </a:p>
          <a:p>
            <a:pPr lvl="1"/>
            <a:r>
              <a:rPr lang="en-US" dirty="0" smtClean="0">
                <a:sym typeface="Wingdings"/>
              </a:rPr>
              <a:t>Final exam review tonight at 7pm</a:t>
            </a:r>
          </a:p>
          <a:p>
            <a:pPr lvl="1"/>
            <a:endParaRPr lang="en-US" dirty="0">
              <a:sym typeface="Wingdings"/>
            </a:endParaRP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week….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48019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is not lost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Amdahl’s Law is a bummer!</a:t>
            </a:r>
          </a:p>
          <a:p>
            <a:pPr lvl="1"/>
            <a:r>
              <a:rPr lang="en-US" dirty="0" err="1">
                <a:solidFill>
                  <a:schemeClr val="accent2"/>
                </a:solidFill>
              </a:rPr>
              <a:t>Unparallelized</a:t>
            </a:r>
            <a:r>
              <a:rPr lang="en-US" dirty="0">
                <a:solidFill>
                  <a:schemeClr val="accent2"/>
                </a:solidFill>
              </a:rPr>
              <a:t> parts become a bottleneck very quickly</a:t>
            </a:r>
            <a:endParaRPr lang="en-US" dirty="0" smtClean="0"/>
          </a:p>
          <a:p>
            <a:pPr lvl="1"/>
            <a:r>
              <a:rPr lang="en-US" dirty="0" smtClean="0"/>
              <a:t>But it doesn’t mean additional processors are worthless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We can find new parallel algorithms</a:t>
            </a:r>
          </a:p>
          <a:p>
            <a:pPr lvl="1"/>
            <a:r>
              <a:rPr lang="en-US" dirty="0" smtClean="0"/>
              <a:t>Some things that seem sequential are actually parallelizable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We can change the problem or do new things</a:t>
            </a:r>
          </a:p>
          <a:p>
            <a:pPr lvl="1"/>
            <a:r>
              <a:rPr lang="en-US" dirty="0" smtClean="0"/>
              <a:t>Example: computer graphics use tons of parallel processors</a:t>
            </a:r>
          </a:p>
          <a:p>
            <a:pPr lvl="2"/>
            <a:r>
              <a:rPr lang="en-US" dirty="0" smtClean="0"/>
              <a:t>Graphics Processing Units (GPUs) are massively </a:t>
            </a:r>
            <a:r>
              <a:rPr lang="en-US" dirty="0" smtClean="0"/>
              <a:t>parallel!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54169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Moore and Amdahl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352800"/>
            <a:ext cx="7772400" cy="2743200"/>
          </a:xfrm>
        </p:spPr>
        <p:txBody>
          <a:bodyPr/>
          <a:lstStyle/>
          <a:p>
            <a:r>
              <a:rPr lang="en-US" dirty="0" smtClean="0"/>
              <a:t>Moore’s “Law” is an observation about the progress of the semiconductor industry</a:t>
            </a:r>
          </a:p>
          <a:p>
            <a:pPr lvl="1"/>
            <a:r>
              <a:rPr lang="en-US" dirty="0" smtClean="0"/>
              <a:t>Transistor density doubles roughly every 18 months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Amdahl’s Law is a mathematical theorem</a:t>
            </a:r>
          </a:p>
          <a:p>
            <a:pPr lvl="1"/>
            <a:r>
              <a:rPr lang="en-US" dirty="0" smtClean="0"/>
              <a:t>Diminishing returns of adding more processors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Both are incredibly important in designing computer systems</a:t>
            </a:r>
            <a:endParaRPr lang="en-US" dirty="0"/>
          </a:p>
        </p:txBody>
      </p:sp>
      <p:pic>
        <p:nvPicPr>
          <p:cNvPr id="9" name="Picture 8" descr="moor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95600" y="1253519"/>
            <a:ext cx="1219200" cy="1870681"/>
          </a:xfrm>
          <a:prstGeom prst="rect">
            <a:avLst/>
          </a:prstGeom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14849" y="1219200"/>
            <a:ext cx="1567543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38640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do them </a:t>
            </a:r>
          </a:p>
          <a:p>
            <a:pPr lvl="1"/>
            <a:r>
              <a:rPr lang="en-US" dirty="0" smtClean="0"/>
              <a:t>I’m giving you time now </a:t>
            </a:r>
            <a:r>
              <a:rPr lang="en-US" dirty="0" smtClean="0">
                <a:sym typeface="Wingdings"/>
              </a:rPr>
              <a:t>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What you liked, what you didn’t like</a:t>
            </a:r>
          </a:p>
          <a:p>
            <a:endParaRPr lang="en-US" dirty="0"/>
          </a:p>
          <a:p>
            <a:pPr marL="0" indent="0">
              <a:buNone/>
            </a:pPr>
            <a:endParaRPr lang="en-US" u="sng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</a:t>
            </a:r>
            <a:r>
              <a:rPr lang="en-US" dirty="0" err="1" smtClean="0"/>
              <a:t>evals</a:t>
            </a:r>
            <a:r>
              <a:rPr lang="en-US" dirty="0" smtClean="0"/>
              <a:t>….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31030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648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Done:</a:t>
            </a:r>
          </a:p>
          <a:p>
            <a:r>
              <a:rPr lang="en-US" dirty="0" smtClean="0"/>
              <a:t>How to write a parallel algorithm with fork and join</a:t>
            </a:r>
          </a:p>
          <a:p>
            <a:r>
              <a:rPr lang="en-US" dirty="0" smtClean="0"/>
              <a:t>Why using divide-and-conquer with lots of small tasks is best</a:t>
            </a:r>
          </a:p>
          <a:p>
            <a:pPr lvl="1"/>
            <a:r>
              <a:rPr lang="en-US" dirty="0" smtClean="0"/>
              <a:t>Combines results in parallel</a:t>
            </a:r>
          </a:p>
          <a:p>
            <a:pPr lvl="1"/>
            <a:r>
              <a:rPr lang="en-US" dirty="0" smtClean="0"/>
              <a:t>(Assuming library can handle “lots of small threads”)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Now:</a:t>
            </a:r>
          </a:p>
          <a:p>
            <a:r>
              <a:rPr lang="en-US" dirty="0" smtClean="0"/>
              <a:t>More examples of simple parallel programs that fit the “map” or “reduce” patterns</a:t>
            </a:r>
          </a:p>
          <a:p>
            <a:r>
              <a:rPr lang="en-US" dirty="0" smtClean="0"/>
              <a:t>Teaser: Beyond maps and reductions</a:t>
            </a:r>
          </a:p>
          <a:p>
            <a:r>
              <a:rPr lang="en-US" dirty="0" smtClean="0"/>
              <a:t>Asymptotic analysis for fork-join parallelism</a:t>
            </a:r>
          </a:p>
          <a:p>
            <a:r>
              <a:rPr lang="en-US" dirty="0" smtClean="0"/>
              <a:t>Amdahl’s Law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65017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else looks like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077200" cy="1143000"/>
          </a:xfrm>
        </p:spPr>
        <p:txBody>
          <a:bodyPr/>
          <a:lstStyle/>
          <a:p>
            <a:r>
              <a:rPr lang="en-US" dirty="0" smtClean="0"/>
              <a:t>Saw summing an array went from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sequential to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parallel (</a:t>
            </a:r>
            <a:r>
              <a:rPr lang="en-US" i="1" dirty="0" smtClean="0"/>
              <a:t>assuming </a:t>
            </a:r>
            <a:r>
              <a:rPr lang="en-US" b="1" i="1" dirty="0" smtClean="0"/>
              <a:t>a lot</a:t>
            </a:r>
            <a:r>
              <a:rPr lang="en-US" i="1" dirty="0" smtClean="0"/>
              <a:t> of processors and very large 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Exponential speed-up in </a:t>
            </a:r>
            <a:r>
              <a:rPr lang="en-US" dirty="0"/>
              <a:t>theory (</a:t>
            </a:r>
            <a:r>
              <a:rPr lang="en-US" i="1" dirty="0"/>
              <a:t>n </a:t>
            </a:r>
            <a:r>
              <a:rPr lang="en-US" dirty="0"/>
              <a:t>/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/>
              <a:t> </a:t>
            </a:r>
            <a:r>
              <a:rPr lang="en-US" i="1" dirty="0"/>
              <a:t>n </a:t>
            </a:r>
            <a:r>
              <a:rPr lang="en-US" dirty="0"/>
              <a:t>grows exponentially)</a:t>
            </a:r>
          </a:p>
          <a:p>
            <a:pPr lvl="1"/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9144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0668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3716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2192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5240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6764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9812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8288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1336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22860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25908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4384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27432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28956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32004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30480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33528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35052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38100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36576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39624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41148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44196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2672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45720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47244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50292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48768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51816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3340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56388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54864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57912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59436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62484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0960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64008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65532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68580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67056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70104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71628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74676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73152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76200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77724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80772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79248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Left Brace 54"/>
          <p:cNvSpPr/>
          <p:nvPr/>
        </p:nvSpPr>
        <p:spPr bwMode="auto">
          <a:xfrm rot="16200000">
            <a:off x="952500" y="306698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6" name="Straight Connector 55"/>
          <p:cNvCxnSpPr/>
          <p:nvPr/>
        </p:nvCxnSpPr>
        <p:spPr bwMode="auto">
          <a:xfrm rot="16200000" flipH="1">
            <a:off x="1028700" y="352419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/>
          <p:nvPr/>
        </p:nvCxnSpPr>
        <p:spPr bwMode="auto">
          <a:xfrm rot="5400000">
            <a:off x="1333500" y="352419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8" name="Left Brace 57"/>
          <p:cNvSpPr/>
          <p:nvPr/>
        </p:nvSpPr>
        <p:spPr bwMode="auto">
          <a:xfrm rot="16200000">
            <a:off x="1409700" y="306699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9" name="Left Brace 58"/>
          <p:cNvSpPr/>
          <p:nvPr/>
        </p:nvSpPr>
        <p:spPr bwMode="auto">
          <a:xfrm rot="16200000">
            <a:off x="1866900" y="306699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Left Brace 59"/>
          <p:cNvSpPr/>
          <p:nvPr/>
        </p:nvSpPr>
        <p:spPr bwMode="auto">
          <a:xfrm rot="16200000">
            <a:off x="2324100" y="306699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Left Brace 60"/>
          <p:cNvSpPr/>
          <p:nvPr/>
        </p:nvSpPr>
        <p:spPr bwMode="auto">
          <a:xfrm rot="16200000">
            <a:off x="2781300" y="306699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2" name="Left Brace 61"/>
          <p:cNvSpPr/>
          <p:nvPr/>
        </p:nvSpPr>
        <p:spPr bwMode="auto">
          <a:xfrm rot="16200000">
            <a:off x="3238500" y="3066993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3" name="Left Brace 62"/>
          <p:cNvSpPr/>
          <p:nvPr/>
        </p:nvSpPr>
        <p:spPr bwMode="auto">
          <a:xfrm rot="16200000">
            <a:off x="3695700" y="3066993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4" name="Left Brace 63"/>
          <p:cNvSpPr/>
          <p:nvPr/>
        </p:nvSpPr>
        <p:spPr bwMode="auto">
          <a:xfrm rot="16200000">
            <a:off x="4152900" y="3066993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Left Brace 64"/>
          <p:cNvSpPr/>
          <p:nvPr/>
        </p:nvSpPr>
        <p:spPr bwMode="auto">
          <a:xfrm rot="16200000">
            <a:off x="4610100" y="3066991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Left Brace 65"/>
          <p:cNvSpPr/>
          <p:nvPr/>
        </p:nvSpPr>
        <p:spPr bwMode="auto">
          <a:xfrm rot="16200000">
            <a:off x="5067300" y="3066994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7" name="Left Brace 66"/>
          <p:cNvSpPr/>
          <p:nvPr/>
        </p:nvSpPr>
        <p:spPr bwMode="auto">
          <a:xfrm rot="16200000">
            <a:off x="5524500" y="3066994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" name="Left Brace 67"/>
          <p:cNvSpPr/>
          <p:nvPr/>
        </p:nvSpPr>
        <p:spPr bwMode="auto">
          <a:xfrm rot="16200000">
            <a:off x="5981700" y="3066994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9" name="Left Brace 68"/>
          <p:cNvSpPr/>
          <p:nvPr/>
        </p:nvSpPr>
        <p:spPr bwMode="auto">
          <a:xfrm rot="16200000">
            <a:off x="6438900" y="3066994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0" name="Left Brace 69"/>
          <p:cNvSpPr/>
          <p:nvPr/>
        </p:nvSpPr>
        <p:spPr bwMode="auto">
          <a:xfrm rot="16200000">
            <a:off x="6896100" y="306699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1" name="Left Brace 70"/>
          <p:cNvSpPr/>
          <p:nvPr/>
        </p:nvSpPr>
        <p:spPr bwMode="auto">
          <a:xfrm rot="16200000">
            <a:off x="7353300" y="306699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2" name="Left Brace 71"/>
          <p:cNvSpPr/>
          <p:nvPr/>
        </p:nvSpPr>
        <p:spPr bwMode="auto">
          <a:xfrm rot="16200000">
            <a:off x="7810500" y="306699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143000" y="35431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74" name="Straight Connector 73"/>
          <p:cNvCxnSpPr/>
          <p:nvPr/>
        </p:nvCxnSpPr>
        <p:spPr bwMode="auto">
          <a:xfrm rot="16200000" flipH="1">
            <a:off x="1943100" y="350508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Straight Connector 74"/>
          <p:cNvCxnSpPr/>
          <p:nvPr/>
        </p:nvCxnSpPr>
        <p:spPr bwMode="auto">
          <a:xfrm rot="5400000">
            <a:off x="2247900" y="350508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6" name="TextBox 75"/>
          <p:cNvSpPr txBox="1"/>
          <p:nvPr/>
        </p:nvSpPr>
        <p:spPr>
          <a:xfrm>
            <a:off x="2057400" y="35431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77" name="Straight Connector 76"/>
          <p:cNvCxnSpPr/>
          <p:nvPr/>
        </p:nvCxnSpPr>
        <p:spPr bwMode="auto">
          <a:xfrm rot="16200000" flipH="1">
            <a:off x="2933700" y="352419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Straight Connector 77"/>
          <p:cNvCxnSpPr/>
          <p:nvPr/>
        </p:nvCxnSpPr>
        <p:spPr bwMode="auto">
          <a:xfrm rot="5400000">
            <a:off x="3238500" y="352419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9" name="TextBox 78"/>
          <p:cNvSpPr txBox="1"/>
          <p:nvPr/>
        </p:nvSpPr>
        <p:spPr>
          <a:xfrm>
            <a:off x="3048000" y="35431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80" name="Straight Connector 79"/>
          <p:cNvCxnSpPr/>
          <p:nvPr/>
        </p:nvCxnSpPr>
        <p:spPr bwMode="auto">
          <a:xfrm rot="16200000" flipH="1">
            <a:off x="3848100" y="35241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Straight Connector 80"/>
          <p:cNvCxnSpPr/>
          <p:nvPr/>
        </p:nvCxnSpPr>
        <p:spPr bwMode="auto">
          <a:xfrm rot="5400000">
            <a:off x="4152900" y="35241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2" name="TextBox 81"/>
          <p:cNvSpPr txBox="1"/>
          <p:nvPr/>
        </p:nvSpPr>
        <p:spPr>
          <a:xfrm>
            <a:off x="3962400" y="35431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83" name="Straight Connector 82"/>
          <p:cNvCxnSpPr/>
          <p:nvPr/>
        </p:nvCxnSpPr>
        <p:spPr bwMode="auto">
          <a:xfrm rot="16200000" flipH="1">
            <a:off x="4762500" y="35241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4" name="Straight Connector 83"/>
          <p:cNvCxnSpPr/>
          <p:nvPr/>
        </p:nvCxnSpPr>
        <p:spPr bwMode="auto">
          <a:xfrm rot="5400000">
            <a:off x="5067300" y="35241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5" name="TextBox 84"/>
          <p:cNvSpPr txBox="1"/>
          <p:nvPr/>
        </p:nvSpPr>
        <p:spPr>
          <a:xfrm>
            <a:off x="4876800" y="35431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86" name="Straight Connector 85"/>
          <p:cNvCxnSpPr/>
          <p:nvPr/>
        </p:nvCxnSpPr>
        <p:spPr bwMode="auto">
          <a:xfrm rot="16200000" flipH="1">
            <a:off x="5676900" y="34479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Straight Connector 86"/>
          <p:cNvCxnSpPr/>
          <p:nvPr/>
        </p:nvCxnSpPr>
        <p:spPr bwMode="auto">
          <a:xfrm rot="5400000">
            <a:off x="5981700" y="34479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8" name="TextBox 87"/>
          <p:cNvSpPr txBox="1"/>
          <p:nvPr/>
        </p:nvSpPr>
        <p:spPr>
          <a:xfrm>
            <a:off x="5791200" y="34669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89" name="Straight Connector 88"/>
          <p:cNvCxnSpPr/>
          <p:nvPr/>
        </p:nvCxnSpPr>
        <p:spPr bwMode="auto">
          <a:xfrm rot="16200000" flipH="1">
            <a:off x="6591300" y="34479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0" name="Straight Connector 89"/>
          <p:cNvCxnSpPr/>
          <p:nvPr/>
        </p:nvCxnSpPr>
        <p:spPr bwMode="auto">
          <a:xfrm rot="5400000">
            <a:off x="6896100" y="34479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1" name="TextBox 90"/>
          <p:cNvSpPr txBox="1"/>
          <p:nvPr/>
        </p:nvSpPr>
        <p:spPr>
          <a:xfrm>
            <a:off x="6705600" y="34669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92" name="Straight Connector 91"/>
          <p:cNvCxnSpPr/>
          <p:nvPr/>
        </p:nvCxnSpPr>
        <p:spPr bwMode="auto">
          <a:xfrm rot="16200000" flipH="1">
            <a:off x="7505699" y="34479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3" name="Straight Connector 92"/>
          <p:cNvCxnSpPr/>
          <p:nvPr/>
        </p:nvCxnSpPr>
        <p:spPr bwMode="auto">
          <a:xfrm rot="5400000">
            <a:off x="7810499" y="34479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4" name="TextBox 93"/>
          <p:cNvSpPr txBox="1"/>
          <p:nvPr/>
        </p:nvSpPr>
        <p:spPr>
          <a:xfrm>
            <a:off x="7619999" y="34669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95" name="Straight Connector 94"/>
          <p:cNvCxnSpPr>
            <a:stCxn id="73" idx="2"/>
          </p:cNvCxnSpPr>
          <p:nvPr/>
        </p:nvCxnSpPr>
        <p:spPr bwMode="auto">
          <a:xfrm rot="16200000" flipH="1">
            <a:off x="1416936" y="3836227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>
            <a:stCxn id="76" idx="2"/>
          </p:cNvCxnSpPr>
          <p:nvPr/>
        </p:nvCxnSpPr>
        <p:spPr bwMode="auto">
          <a:xfrm rot="5400000">
            <a:off x="1950337" y="3821754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7" name="TextBox 96"/>
          <p:cNvSpPr txBox="1"/>
          <p:nvPr/>
        </p:nvSpPr>
        <p:spPr>
          <a:xfrm>
            <a:off x="1600200" y="39241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98" name="Straight Connector 97"/>
          <p:cNvCxnSpPr/>
          <p:nvPr/>
        </p:nvCxnSpPr>
        <p:spPr bwMode="auto">
          <a:xfrm rot="16200000" flipH="1">
            <a:off x="3307463" y="3817118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Connector 98"/>
          <p:cNvCxnSpPr/>
          <p:nvPr/>
        </p:nvCxnSpPr>
        <p:spPr bwMode="auto">
          <a:xfrm rot="5400000">
            <a:off x="3840864" y="3802645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0" name="TextBox 99"/>
          <p:cNvSpPr txBox="1"/>
          <p:nvPr/>
        </p:nvSpPr>
        <p:spPr>
          <a:xfrm>
            <a:off x="3476254" y="39241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01" name="Straight Connector 100"/>
          <p:cNvCxnSpPr/>
          <p:nvPr/>
        </p:nvCxnSpPr>
        <p:spPr bwMode="auto">
          <a:xfrm rot="16200000" flipH="1">
            <a:off x="5136263" y="3817118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2" name="Straight Connector 101"/>
          <p:cNvCxnSpPr/>
          <p:nvPr/>
        </p:nvCxnSpPr>
        <p:spPr bwMode="auto">
          <a:xfrm rot="5400000">
            <a:off x="5669664" y="3802645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3" name="TextBox 102"/>
          <p:cNvSpPr txBox="1"/>
          <p:nvPr/>
        </p:nvSpPr>
        <p:spPr>
          <a:xfrm>
            <a:off x="5305054" y="39241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04" name="Straight Connector 103"/>
          <p:cNvCxnSpPr/>
          <p:nvPr/>
        </p:nvCxnSpPr>
        <p:spPr bwMode="auto">
          <a:xfrm rot="16200000" flipH="1">
            <a:off x="6965062" y="3740918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5" name="Straight Connector 104"/>
          <p:cNvCxnSpPr/>
          <p:nvPr/>
        </p:nvCxnSpPr>
        <p:spPr bwMode="auto">
          <a:xfrm rot="5400000">
            <a:off x="7498463" y="3726445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6" name="TextBox 105"/>
          <p:cNvSpPr txBox="1"/>
          <p:nvPr/>
        </p:nvSpPr>
        <p:spPr>
          <a:xfrm>
            <a:off x="7133853" y="38479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07" name="Straight Connector 106"/>
          <p:cNvCxnSpPr/>
          <p:nvPr/>
        </p:nvCxnSpPr>
        <p:spPr bwMode="auto">
          <a:xfrm>
            <a:off x="1905000" y="4248090"/>
            <a:ext cx="671325" cy="2856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8" name="Straight Connector 107"/>
          <p:cNvCxnSpPr/>
          <p:nvPr/>
        </p:nvCxnSpPr>
        <p:spPr bwMode="auto">
          <a:xfrm rot="10800000" flipV="1">
            <a:off x="2728730" y="4248090"/>
            <a:ext cx="776471" cy="2856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9" name="TextBox 108"/>
          <p:cNvSpPr txBox="1"/>
          <p:nvPr/>
        </p:nvSpPr>
        <p:spPr>
          <a:xfrm>
            <a:off x="2485653" y="4381380"/>
            <a:ext cx="333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10" name="Straight Connector 109"/>
          <p:cNvCxnSpPr/>
          <p:nvPr/>
        </p:nvCxnSpPr>
        <p:spPr bwMode="auto">
          <a:xfrm>
            <a:off x="5638799" y="4248090"/>
            <a:ext cx="671325" cy="2856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1" name="Straight Connector 110"/>
          <p:cNvCxnSpPr/>
          <p:nvPr/>
        </p:nvCxnSpPr>
        <p:spPr bwMode="auto">
          <a:xfrm rot="10800000" flipV="1">
            <a:off x="6462529" y="4248090"/>
            <a:ext cx="776471" cy="2856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2" name="TextBox 111"/>
          <p:cNvSpPr txBox="1"/>
          <p:nvPr/>
        </p:nvSpPr>
        <p:spPr>
          <a:xfrm>
            <a:off x="6219452" y="4381380"/>
            <a:ext cx="333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13" name="Straight Connector 112"/>
          <p:cNvCxnSpPr/>
          <p:nvPr/>
        </p:nvCxnSpPr>
        <p:spPr bwMode="auto">
          <a:xfrm>
            <a:off x="2819400" y="4705290"/>
            <a:ext cx="1585724" cy="2856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4" name="Straight Connector 113"/>
          <p:cNvCxnSpPr/>
          <p:nvPr/>
        </p:nvCxnSpPr>
        <p:spPr bwMode="auto">
          <a:xfrm rot="10800000" flipV="1">
            <a:off x="4557530" y="4705290"/>
            <a:ext cx="1690870" cy="2856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5" name="TextBox 114"/>
          <p:cNvSpPr txBox="1"/>
          <p:nvPr/>
        </p:nvSpPr>
        <p:spPr>
          <a:xfrm>
            <a:off x="4343400" y="4705290"/>
            <a:ext cx="333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sp>
        <p:nvSpPr>
          <p:cNvPr id="116" name="Content Placeholder 2"/>
          <p:cNvSpPr txBox="1">
            <a:spLocks/>
          </p:cNvSpPr>
          <p:nvPr/>
        </p:nvSpPr>
        <p:spPr bwMode="auto">
          <a:xfrm>
            <a:off x="838200" y="54102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Anything that can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use results from two halves and merge them in </a:t>
            </a:r>
            <a:r>
              <a:rPr kumimoji="0" lang="en-US" sz="20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(1) time has the same property…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1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90070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dirty="0" smtClean="0"/>
              <a:t>Maximum or minimum element</a:t>
            </a:r>
          </a:p>
          <a:p>
            <a:endParaRPr lang="en-US" sz="1000" dirty="0" smtClean="0"/>
          </a:p>
          <a:p>
            <a:r>
              <a:rPr lang="en-US" dirty="0" smtClean="0"/>
              <a:t>Is there an element satisfying some property (e.g., is there a 17)?</a:t>
            </a:r>
          </a:p>
          <a:p>
            <a:endParaRPr lang="en-US" sz="1000" dirty="0" smtClean="0"/>
          </a:p>
          <a:p>
            <a:r>
              <a:rPr lang="en-US" dirty="0" smtClean="0"/>
              <a:t>Left-most element satisfying some property (e.g., first 17)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Counts</a:t>
            </a:r>
            <a:r>
              <a:rPr lang="en-US" dirty="0" smtClean="0"/>
              <a:t>, for example, number of strings that start with a vowel</a:t>
            </a:r>
          </a:p>
          <a:p>
            <a:endParaRPr lang="en-US" sz="1000" dirty="0" smtClean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75155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dirty="0" smtClean="0"/>
              <a:t>Computations of this form are called </a:t>
            </a:r>
            <a:r>
              <a:rPr lang="en-US" dirty="0" smtClean="0">
                <a:solidFill>
                  <a:schemeClr val="accent2"/>
                </a:solidFill>
              </a:rPr>
              <a:t>reductions</a:t>
            </a:r>
          </a:p>
          <a:p>
            <a:endParaRPr lang="en-US" sz="1000" dirty="0">
              <a:solidFill>
                <a:schemeClr val="accent2"/>
              </a:solidFill>
            </a:endParaRPr>
          </a:p>
          <a:p>
            <a:endParaRPr lang="en-US" sz="1000" dirty="0" smtClean="0">
              <a:solidFill>
                <a:schemeClr val="accent2"/>
              </a:solidFill>
            </a:endParaRPr>
          </a:p>
          <a:p>
            <a:endParaRPr lang="en-US" sz="1000" dirty="0">
              <a:solidFill>
                <a:schemeClr val="accent2"/>
              </a:solidFill>
            </a:endParaRPr>
          </a:p>
          <a:p>
            <a:endParaRPr lang="en-US" sz="1000" dirty="0" smtClean="0">
              <a:solidFill>
                <a:schemeClr val="accent2"/>
              </a:solidFill>
            </a:endParaRPr>
          </a:p>
          <a:p>
            <a:endParaRPr lang="en-US" sz="1000" dirty="0" smtClean="0"/>
          </a:p>
          <a:p>
            <a:endParaRPr lang="en-US" sz="1000" dirty="0" smtClean="0"/>
          </a:p>
          <a:p>
            <a:r>
              <a:rPr lang="en-US" dirty="0" smtClean="0"/>
              <a:t>Produce single answer from collection via an </a:t>
            </a:r>
            <a:r>
              <a:rPr lang="en-US" dirty="0" smtClean="0">
                <a:solidFill>
                  <a:schemeClr val="accent2"/>
                </a:solidFill>
              </a:rPr>
              <a:t>associative operator</a:t>
            </a:r>
          </a:p>
          <a:p>
            <a:pPr lvl="1"/>
            <a:r>
              <a:rPr lang="en-US" dirty="0" smtClean="0"/>
              <a:t>Associative operator</a:t>
            </a:r>
            <a:r>
              <a:rPr lang="en-US" dirty="0"/>
              <a:t>: a </a:t>
            </a:r>
            <a:r>
              <a:rPr lang="en-US" dirty="0" smtClean="0"/>
              <a:t>* </a:t>
            </a:r>
            <a:r>
              <a:rPr lang="en-US" dirty="0"/>
              <a:t>(</a:t>
            </a:r>
            <a:r>
              <a:rPr lang="en-US" dirty="0" smtClean="0"/>
              <a:t>b*c</a:t>
            </a:r>
            <a:r>
              <a:rPr lang="en-US" dirty="0"/>
              <a:t>) = (</a:t>
            </a:r>
            <a:r>
              <a:rPr lang="en-US" dirty="0" smtClean="0"/>
              <a:t>a*b</a:t>
            </a:r>
            <a:r>
              <a:rPr lang="en-US" dirty="0"/>
              <a:t>) </a:t>
            </a:r>
            <a:r>
              <a:rPr lang="en-US" dirty="0" smtClean="0"/>
              <a:t>* c</a:t>
            </a:r>
            <a:endParaRPr lang="en-US" dirty="0" smtClean="0"/>
          </a:p>
          <a:p>
            <a:pPr lvl="1"/>
            <a:r>
              <a:rPr lang="en-US" dirty="0" smtClean="0"/>
              <a:t>Examples</a:t>
            </a:r>
            <a:r>
              <a:rPr lang="en-US" dirty="0" smtClean="0"/>
              <a:t>: max, </a:t>
            </a:r>
            <a:r>
              <a:rPr lang="en-US" dirty="0" smtClean="0"/>
              <a:t>sum</a:t>
            </a:r>
            <a:r>
              <a:rPr lang="en-US" dirty="0" smtClean="0"/>
              <a:t>, product, </a:t>
            </a:r>
            <a:r>
              <a:rPr lang="en-US" dirty="0" smtClean="0"/>
              <a:t>count</a:t>
            </a:r>
            <a:r>
              <a:rPr lang="en-US" dirty="0"/>
              <a:t> </a:t>
            </a:r>
            <a:r>
              <a:rPr lang="en-US" dirty="0" smtClean="0"/>
              <a:t>…</a:t>
            </a:r>
            <a:endParaRPr lang="en-US" dirty="0" smtClean="0"/>
          </a:p>
          <a:p>
            <a:pPr lvl="2"/>
            <a:r>
              <a:rPr lang="en-US" dirty="0" smtClean="0"/>
              <a:t>max : max(a, max(b, c) ) = max( max(</a:t>
            </a:r>
            <a:r>
              <a:rPr lang="en-US" dirty="0" err="1" smtClean="0"/>
              <a:t>a,b</a:t>
            </a:r>
            <a:r>
              <a:rPr lang="en-US" dirty="0" smtClean="0"/>
              <a:t>), c)</a:t>
            </a:r>
          </a:p>
          <a:p>
            <a:pPr lvl="2"/>
            <a:r>
              <a:rPr lang="en-US" dirty="0" smtClean="0"/>
              <a:t>sum: </a:t>
            </a:r>
            <a:r>
              <a:rPr lang="en-US" dirty="0"/>
              <a:t>a + (</a:t>
            </a:r>
            <a:r>
              <a:rPr lang="en-US" dirty="0" err="1"/>
              <a:t>b+c</a:t>
            </a:r>
            <a:r>
              <a:rPr lang="en-US" dirty="0"/>
              <a:t>) = (</a:t>
            </a:r>
            <a:r>
              <a:rPr lang="en-US" dirty="0" err="1"/>
              <a:t>a+b</a:t>
            </a:r>
            <a:r>
              <a:rPr lang="en-US" dirty="0"/>
              <a:t>) + </a:t>
            </a:r>
            <a:r>
              <a:rPr lang="en-US" dirty="0" smtClean="0"/>
              <a:t>c</a:t>
            </a:r>
          </a:p>
          <a:p>
            <a:pPr lvl="2"/>
            <a:r>
              <a:rPr lang="en-US" dirty="0" smtClean="0"/>
              <a:t>product: </a:t>
            </a:r>
            <a:r>
              <a:rPr lang="en-US" dirty="0"/>
              <a:t>a * (b*c) = (a*b) * </a:t>
            </a:r>
            <a:r>
              <a:rPr lang="en-US" dirty="0" smtClean="0"/>
              <a:t>c</a:t>
            </a:r>
            <a:endParaRPr lang="en-US" dirty="0" smtClean="0"/>
          </a:p>
          <a:p>
            <a:pPr lvl="1"/>
            <a:r>
              <a:rPr lang="en-US" dirty="0" smtClean="0"/>
              <a:t>Non-examples: </a:t>
            </a:r>
            <a:r>
              <a:rPr lang="en-US" dirty="0" smtClean="0"/>
              <a:t>subtraction</a:t>
            </a:r>
            <a:r>
              <a:rPr lang="en-US" dirty="0" smtClean="0"/>
              <a:t>, </a:t>
            </a:r>
            <a:r>
              <a:rPr lang="en-US" dirty="0"/>
              <a:t>exponentiation, median, </a:t>
            </a:r>
            <a:r>
              <a:rPr lang="en-US" dirty="0" smtClean="0"/>
              <a:t>…</a:t>
            </a:r>
            <a:endParaRPr lang="en-US" dirty="0" smtClean="0"/>
          </a:p>
          <a:p>
            <a:pPr lvl="2"/>
            <a:r>
              <a:rPr lang="en-US" dirty="0" smtClean="0"/>
              <a:t>subtraction: 5 – (</a:t>
            </a:r>
            <a:r>
              <a:rPr lang="en-US" dirty="0"/>
              <a:t>3</a:t>
            </a:r>
            <a:r>
              <a:rPr lang="en-US" dirty="0" smtClean="0"/>
              <a:t>-</a:t>
            </a:r>
            <a:r>
              <a:rPr lang="en-US" dirty="0"/>
              <a:t>2</a:t>
            </a:r>
            <a:r>
              <a:rPr lang="en-US" dirty="0" smtClean="0"/>
              <a:t>) != (</a:t>
            </a:r>
            <a:r>
              <a:rPr lang="en-US" dirty="0"/>
              <a:t>5</a:t>
            </a:r>
            <a:r>
              <a:rPr lang="en-US" dirty="0" smtClean="0"/>
              <a:t>-</a:t>
            </a:r>
            <a:r>
              <a:rPr lang="en-US" dirty="0"/>
              <a:t>3</a:t>
            </a:r>
            <a:r>
              <a:rPr lang="en-US" dirty="0" smtClean="0"/>
              <a:t>) - 2</a:t>
            </a:r>
            <a:endParaRPr lang="en-US" dirty="0"/>
          </a:p>
          <a:p>
            <a:pPr lvl="2"/>
            <a:endParaRPr lang="en-US" dirty="0" smtClean="0"/>
          </a:p>
          <a:p>
            <a:pPr marL="0" indent="0">
              <a:buNone/>
            </a:pPr>
            <a:endParaRPr lang="en-US" sz="1000" dirty="0" smtClean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Oval 3"/>
          <p:cNvSpPr/>
          <p:nvPr/>
        </p:nvSpPr>
        <p:spPr bwMode="auto">
          <a:xfrm>
            <a:off x="2667000" y="2133600"/>
            <a:ext cx="228600" cy="228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3048000" y="2133600"/>
            <a:ext cx="228600" cy="228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3429000" y="2133600"/>
            <a:ext cx="228600" cy="228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3810000" y="2133600"/>
            <a:ext cx="228600" cy="228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4191000" y="2133600"/>
            <a:ext cx="228600" cy="228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4572000" y="2133600"/>
            <a:ext cx="228600" cy="228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3657600" y="27432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4" name="Straight Arrow Connector 13"/>
          <p:cNvCxnSpPr>
            <a:endCxn id="5" idx="2"/>
          </p:cNvCxnSpPr>
          <p:nvPr/>
        </p:nvCxnSpPr>
        <p:spPr bwMode="auto">
          <a:xfrm>
            <a:off x="2895600" y="2362200"/>
            <a:ext cx="762000" cy="4953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stCxn id="7" idx="4"/>
            <a:endCxn id="5" idx="1"/>
          </p:cNvCxnSpPr>
          <p:nvPr/>
        </p:nvCxnSpPr>
        <p:spPr bwMode="auto">
          <a:xfrm>
            <a:off x="3162300" y="2362200"/>
            <a:ext cx="528778" cy="41447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stCxn id="8" idx="4"/>
          </p:cNvCxnSpPr>
          <p:nvPr/>
        </p:nvCxnSpPr>
        <p:spPr bwMode="auto">
          <a:xfrm>
            <a:off x="3543300" y="2362200"/>
            <a:ext cx="190500" cy="381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>
            <a:stCxn id="10" idx="4"/>
            <a:endCxn id="5" idx="0"/>
          </p:cNvCxnSpPr>
          <p:nvPr/>
        </p:nvCxnSpPr>
        <p:spPr bwMode="auto">
          <a:xfrm flipH="1">
            <a:off x="3771900" y="2362200"/>
            <a:ext cx="152400" cy="381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>
            <a:stCxn id="11" idx="4"/>
            <a:endCxn id="5" idx="7"/>
          </p:cNvCxnSpPr>
          <p:nvPr/>
        </p:nvCxnSpPr>
        <p:spPr bwMode="auto">
          <a:xfrm flipH="1">
            <a:off x="3852722" y="2362200"/>
            <a:ext cx="452578" cy="41447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 flipH="1">
            <a:off x="3886200" y="2362200"/>
            <a:ext cx="685800" cy="533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70023462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Even easier: Maps (Data Parallelism)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14400"/>
            <a:ext cx="8001000" cy="2209800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chemeClr val="accent2"/>
                </a:solidFill>
              </a:rPr>
              <a:t>map</a:t>
            </a:r>
            <a:r>
              <a:rPr lang="en-US" dirty="0" smtClean="0"/>
              <a:t> operates on each element of a collection independently to create a new collection of the same size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Canonical </a:t>
            </a:r>
            <a:r>
              <a:rPr lang="en-US" dirty="0" smtClean="0"/>
              <a:t>example: Vector addition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71600" y="4419600"/>
            <a:ext cx="6477000" cy="1981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vector_add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arr1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assert </a:t>
            </a:r>
            <a:r>
              <a:rPr lang="en-US" sz="2000" kern="0" dirty="0" smtClean="0">
                <a:latin typeface="Courier New" pitchFamily="49" charset="0"/>
              </a:rPr>
              <a:t>(arr1.length == arr2.length);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result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[arr1.length];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noProof="0" dirty="0" smtClean="0">
                <a:solidFill>
                  <a:schemeClr val="accent2"/>
                </a:solidFill>
                <a:latin typeface="Courier New" pitchFamily="49" charset="0"/>
              </a:rPr>
              <a:t>FORALL</a:t>
            </a:r>
            <a:r>
              <a:rPr lang="en-US" sz="2000" kern="0" noProof="0" dirty="0" smtClean="0">
                <a:latin typeface="Courier New" pitchFamily="49" charset="0"/>
              </a:rPr>
              <a:t>(</a:t>
            </a:r>
            <a:r>
              <a:rPr lang="en-US" sz="2000" kern="0" noProof="0" dirty="0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=0; i &lt; arr1.length; i++) 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result[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] = </a:t>
            </a:r>
            <a:r>
              <a:rPr lang="en-US" sz="2000" kern="0" dirty="0" smtClean="0">
                <a:latin typeface="Courier New" pitchFamily="49" charset="0"/>
              </a:rPr>
              <a:t>arr1[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 + arr2[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];</a:t>
            </a:r>
            <a:endParaRPr kumimoji="0" lang="en-US" sz="2000" b="1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kern="0" noProof="0" dirty="0" smtClean="0">
                <a:latin typeface="Courier New" pitchFamily="49" charset="0"/>
              </a:rPr>
              <a:t>  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result;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341293" y="2743200"/>
            <a:ext cx="8462903" cy="933510"/>
            <a:chOff x="376297" y="5486400"/>
            <a:chExt cx="8462903" cy="933510"/>
          </a:xfrm>
        </p:grpSpPr>
        <p:sp>
          <p:nvSpPr>
            <p:cNvPr id="9" name="TextBox 8"/>
            <p:cNvSpPr txBox="1"/>
            <p:nvPr/>
          </p:nvSpPr>
          <p:spPr>
            <a:xfrm>
              <a:off x="381000" y="5486400"/>
              <a:ext cx="95410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Courier New" pitchFamily="49" charset="0"/>
                  <a:cs typeface="Courier New" pitchFamily="49" charset="0"/>
                </a:rPr>
                <a:t>input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76297" y="6019800"/>
              <a:ext cx="95410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Courier New" pitchFamily="49" charset="0"/>
                  <a:cs typeface="Courier New" pitchFamily="49" charset="0"/>
                </a:rPr>
                <a:t>input</a:t>
              </a:r>
            </a:p>
          </p:txBody>
        </p:sp>
        <p:sp>
          <p:nvSpPr>
            <p:cNvPr id="14" name="Rectangle 5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524000" y="54864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6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15" name="Rectangle 5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2438400" y="54864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4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16" name="Rectangle 5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3352800" y="54864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16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17" name="Rectangle 5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267200" y="54864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10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18" name="Rectangle 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181600" y="54864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16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19" name="Rectangle 5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6096000" y="54864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14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20" name="Rectangle 5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7010400" y="54864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2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21" name="Rectangle 5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7924800" y="54864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+mj-lt"/>
                </a:rPr>
                <a:t>8</a:t>
              </a:r>
            </a:p>
          </p:txBody>
        </p:sp>
        <p:sp>
          <p:nvSpPr>
            <p:cNvPr id="22" name="Rectangle 5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1524000" y="60198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latin typeface="+mj-lt"/>
                </a:rPr>
                <a:t>2</a:t>
              </a:r>
            </a:p>
          </p:txBody>
        </p:sp>
        <p:sp>
          <p:nvSpPr>
            <p:cNvPr id="23" name="Rectangle 5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2438400" y="60198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 10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24" name="Rectangle 5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3352800" y="60198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 6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25" name="Rectangle 5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4267200" y="60198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 6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26" name="Rectangle 5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5181600" y="60198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 2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27" name="Rectangle 5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6096000" y="60198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 6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28" name="Rectangle 5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7010400" y="60198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 8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29" name="Rectangle 5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7924800" y="60198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 </a:t>
              </a:r>
              <a:r>
                <a:rPr lang="en-US" sz="2000" dirty="0">
                  <a:latin typeface="+mj-lt"/>
                </a:rPr>
                <a:t>7</a:t>
              </a: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228600" y="3810000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output</a:t>
            </a:r>
          </a:p>
        </p:txBody>
      </p:sp>
      <p:sp>
        <p:nvSpPr>
          <p:cNvPr id="31" name="Rectangle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488996" y="38100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latin typeface="+mj-lt"/>
              </a:rPr>
              <a:t>8</a:t>
            </a:r>
          </a:p>
        </p:txBody>
      </p:sp>
      <p:sp>
        <p:nvSpPr>
          <p:cNvPr id="32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403396" y="38100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 14</a:t>
            </a:r>
            <a:endParaRPr lang="en-US" sz="2000" dirty="0">
              <a:latin typeface="+mj-lt"/>
            </a:endParaRPr>
          </a:p>
        </p:txBody>
      </p:sp>
      <p:sp>
        <p:nvSpPr>
          <p:cNvPr id="33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317796" y="38100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 22</a:t>
            </a:r>
            <a:endParaRPr lang="en-US" sz="2000" dirty="0">
              <a:latin typeface="+mj-lt"/>
            </a:endParaRPr>
          </a:p>
        </p:txBody>
      </p:sp>
      <p:sp>
        <p:nvSpPr>
          <p:cNvPr id="34" name="Rectangle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232196" y="38100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 16</a:t>
            </a:r>
            <a:endParaRPr lang="en-US" sz="2000" dirty="0">
              <a:latin typeface="+mj-lt"/>
            </a:endParaRPr>
          </a:p>
        </p:txBody>
      </p:sp>
      <p:sp>
        <p:nvSpPr>
          <p:cNvPr id="35" name="Rectangle 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146596" y="38100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 18</a:t>
            </a:r>
            <a:endParaRPr lang="en-US" sz="2000" dirty="0">
              <a:latin typeface="+mj-lt"/>
            </a:endParaRPr>
          </a:p>
        </p:txBody>
      </p:sp>
      <p:sp>
        <p:nvSpPr>
          <p:cNvPr id="36" name="Rectangle 5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060996" y="38100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 20</a:t>
            </a:r>
            <a:endParaRPr lang="en-US" sz="2000" dirty="0">
              <a:latin typeface="+mj-lt"/>
            </a:endParaRPr>
          </a:p>
        </p:txBody>
      </p:sp>
      <p:sp>
        <p:nvSpPr>
          <p:cNvPr id="37" name="Rectangle 5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975396" y="38100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 10</a:t>
            </a:r>
            <a:endParaRPr lang="en-US" sz="2000" dirty="0">
              <a:latin typeface="+mj-lt"/>
            </a:endParaRPr>
          </a:p>
        </p:txBody>
      </p:sp>
      <p:sp>
        <p:nvSpPr>
          <p:cNvPr id="38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889796" y="38100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 15</a:t>
            </a:r>
            <a:endParaRPr lang="en-US" sz="2000" dirty="0">
              <a:latin typeface="+mj-lt"/>
            </a:endParaRPr>
          </a:p>
        </p:txBody>
      </p:sp>
      <p:sp>
        <p:nvSpPr>
          <p:cNvPr id="39" name="Oval 38"/>
          <p:cNvSpPr/>
          <p:nvPr/>
        </p:nvSpPr>
        <p:spPr bwMode="auto">
          <a:xfrm>
            <a:off x="2667000" y="1600200"/>
            <a:ext cx="228600" cy="228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3048000" y="1600200"/>
            <a:ext cx="228600" cy="228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Oval 40"/>
          <p:cNvSpPr/>
          <p:nvPr/>
        </p:nvSpPr>
        <p:spPr bwMode="auto">
          <a:xfrm>
            <a:off x="3429000" y="1600200"/>
            <a:ext cx="228600" cy="228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3810000" y="1600200"/>
            <a:ext cx="228600" cy="228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4191000" y="1600200"/>
            <a:ext cx="228600" cy="228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4572000" y="1600200"/>
            <a:ext cx="228600" cy="228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Oval 50"/>
          <p:cNvSpPr/>
          <p:nvPr/>
        </p:nvSpPr>
        <p:spPr bwMode="auto">
          <a:xfrm>
            <a:off x="2667000" y="2057400"/>
            <a:ext cx="228600" cy="228600"/>
          </a:xfrm>
          <a:prstGeom prst="ellipse">
            <a:avLst/>
          </a:prstGeom>
          <a:solidFill>
            <a:srgbClr val="FF0000"/>
          </a:solidFill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Oval 51"/>
          <p:cNvSpPr/>
          <p:nvPr/>
        </p:nvSpPr>
        <p:spPr bwMode="auto">
          <a:xfrm>
            <a:off x="3048000" y="2057400"/>
            <a:ext cx="228600" cy="228600"/>
          </a:xfrm>
          <a:prstGeom prst="ellipse">
            <a:avLst/>
          </a:prstGeom>
          <a:solidFill>
            <a:srgbClr val="FF0000"/>
          </a:solidFill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Oval 52"/>
          <p:cNvSpPr/>
          <p:nvPr/>
        </p:nvSpPr>
        <p:spPr bwMode="auto">
          <a:xfrm>
            <a:off x="3429000" y="2057400"/>
            <a:ext cx="228600" cy="228600"/>
          </a:xfrm>
          <a:prstGeom prst="ellipse">
            <a:avLst/>
          </a:prstGeom>
          <a:solidFill>
            <a:srgbClr val="FF0000"/>
          </a:solidFill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Oval 53"/>
          <p:cNvSpPr/>
          <p:nvPr/>
        </p:nvSpPr>
        <p:spPr bwMode="auto">
          <a:xfrm>
            <a:off x="3810000" y="2057400"/>
            <a:ext cx="228600" cy="228600"/>
          </a:xfrm>
          <a:prstGeom prst="ellipse">
            <a:avLst/>
          </a:prstGeom>
          <a:solidFill>
            <a:srgbClr val="FF0000"/>
          </a:solidFill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Oval 54"/>
          <p:cNvSpPr/>
          <p:nvPr/>
        </p:nvSpPr>
        <p:spPr bwMode="auto">
          <a:xfrm>
            <a:off x="4191000" y="2057400"/>
            <a:ext cx="228600" cy="228600"/>
          </a:xfrm>
          <a:prstGeom prst="ellipse">
            <a:avLst/>
          </a:prstGeom>
          <a:solidFill>
            <a:srgbClr val="FF0000"/>
          </a:solidFill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Oval 55"/>
          <p:cNvSpPr/>
          <p:nvPr/>
        </p:nvSpPr>
        <p:spPr bwMode="auto">
          <a:xfrm>
            <a:off x="4572000" y="2057400"/>
            <a:ext cx="228600" cy="228600"/>
          </a:xfrm>
          <a:prstGeom prst="ellipse">
            <a:avLst/>
          </a:prstGeom>
          <a:solidFill>
            <a:srgbClr val="FF0000"/>
          </a:solidFill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" name="Straight Arrow Connector 4"/>
          <p:cNvCxnSpPr>
            <a:stCxn id="39" idx="4"/>
            <a:endCxn id="51" idx="0"/>
          </p:cNvCxnSpPr>
          <p:nvPr/>
        </p:nvCxnSpPr>
        <p:spPr bwMode="auto">
          <a:xfrm>
            <a:off x="2781300" y="1828800"/>
            <a:ext cx="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7" name="Straight Arrow Connector 56"/>
          <p:cNvCxnSpPr>
            <a:stCxn id="40" idx="4"/>
            <a:endCxn id="52" idx="0"/>
          </p:cNvCxnSpPr>
          <p:nvPr/>
        </p:nvCxnSpPr>
        <p:spPr bwMode="auto">
          <a:xfrm>
            <a:off x="3162300" y="1828800"/>
            <a:ext cx="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1" name="Straight Arrow Connector 60"/>
          <p:cNvCxnSpPr>
            <a:stCxn id="41" idx="4"/>
            <a:endCxn id="53" idx="0"/>
          </p:cNvCxnSpPr>
          <p:nvPr/>
        </p:nvCxnSpPr>
        <p:spPr bwMode="auto">
          <a:xfrm>
            <a:off x="3543300" y="1828800"/>
            <a:ext cx="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6" name="Straight Arrow Connector 65"/>
          <p:cNvCxnSpPr>
            <a:stCxn id="42" idx="4"/>
            <a:endCxn id="54" idx="0"/>
          </p:cNvCxnSpPr>
          <p:nvPr/>
        </p:nvCxnSpPr>
        <p:spPr bwMode="auto">
          <a:xfrm>
            <a:off x="3924300" y="1828800"/>
            <a:ext cx="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8" name="Straight Arrow Connector 67"/>
          <p:cNvCxnSpPr>
            <a:stCxn id="43" idx="4"/>
            <a:endCxn id="55" idx="0"/>
          </p:cNvCxnSpPr>
          <p:nvPr/>
        </p:nvCxnSpPr>
        <p:spPr bwMode="auto">
          <a:xfrm>
            <a:off x="4305300" y="1828800"/>
            <a:ext cx="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9" name="Straight Arrow Connector 68"/>
          <p:cNvCxnSpPr>
            <a:stCxn id="44" idx="4"/>
            <a:endCxn id="56" idx="0"/>
          </p:cNvCxnSpPr>
          <p:nvPr/>
        </p:nvCxnSpPr>
        <p:spPr bwMode="auto">
          <a:xfrm>
            <a:off x="4686300" y="1828800"/>
            <a:ext cx="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74749546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Maps and reductions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Maps and reductions: the “workhorses” of parallel programming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By far the two most important and common patterns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Learn to recognize when an algorithm can be written in terms of maps and reductions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Use maps and reductions to describe (parallel) algorithms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Programming them becomes “trivial” with a little practice</a:t>
            </a:r>
          </a:p>
          <a:p>
            <a:pPr lvl="2"/>
            <a:r>
              <a:rPr lang="en-US" dirty="0" smtClean="0"/>
              <a:t>Exactly like sequential for-loops seem second-nature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67850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219200"/>
            <a:ext cx="8153400" cy="4495800"/>
          </a:xfrm>
        </p:spPr>
        <p:txBody>
          <a:bodyPr/>
          <a:lstStyle/>
          <a:p>
            <a:r>
              <a:rPr lang="en-US" dirty="0" smtClean="0"/>
              <a:t>Some problems are “inherently sequential”</a:t>
            </a:r>
          </a:p>
          <a:p>
            <a:pPr marL="0" lvl="1" indent="0" algn="ctr">
              <a:buNone/>
            </a:pPr>
            <a:r>
              <a:rPr lang="en-US" i="1" dirty="0" smtClean="0"/>
              <a:t>“Six ovens can’t bake a pie in 10 minutes instead of an hour”</a:t>
            </a:r>
            <a:endParaRPr lang="en-US" i="1" dirty="0"/>
          </a:p>
          <a:p>
            <a:endParaRPr lang="en-US" sz="1000" dirty="0"/>
          </a:p>
          <a:p>
            <a:r>
              <a:rPr lang="en-US" dirty="0" smtClean="0"/>
              <a:t>But not all parallelizable problems are maps and reductions</a:t>
            </a:r>
          </a:p>
          <a:p>
            <a:endParaRPr lang="en-US" sz="1000" dirty="0"/>
          </a:p>
          <a:p>
            <a:r>
              <a:rPr lang="en-US" dirty="0" smtClean="0"/>
              <a:t>If had one more lecture, would show “parallel prefix”, a clever algorithm to parallelize the </a:t>
            </a:r>
            <a:r>
              <a:rPr lang="en-US" i="1" dirty="0" smtClean="0"/>
              <a:t>problem</a:t>
            </a:r>
            <a:r>
              <a:rPr lang="en-US" dirty="0" smtClean="0"/>
              <a:t> that this sequential </a:t>
            </a:r>
            <a:r>
              <a:rPr lang="en-US" i="1" dirty="0" smtClean="0"/>
              <a:t>code</a:t>
            </a:r>
            <a:r>
              <a:rPr lang="en-US" dirty="0" smtClean="0"/>
              <a:t> solves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Beyond maps and reductions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4495800"/>
            <a:ext cx="6248400" cy="1905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20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prefix_sum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input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>
              <a:lnSpc>
                <a:spcPts val="2000"/>
              </a:lnSpc>
              <a:buNone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output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input.length</a:t>
            </a:r>
            <a:r>
              <a:rPr lang="en-US" sz="2000" kern="0" dirty="0" smtClean="0">
                <a:latin typeface="Courier New" pitchFamily="49" charset="0"/>
              </a:rPr>
              <a:t>];</a:t>
            </a:r>
          </a:p>
          <a:p>
            <a:pPr>
              <a:lnSpc>
                <a:spcPts val="20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output[0] = input[0];</a:t>
            </a:r>
          </a:p>
          <a:p>
            <a:pPr>
              <a:lnSpc>
                <a:spcPts val="2000"/>
              </a:lnSpc>
              <a:buNone/>
            </a:pPr>
            <a:r>
              <a:rPr lang="en-US" sz="2000" kern="0" noProof="0" dirty="0" smtClean="0">
                <a:solidFill>
                  <a:schemeClr val="accent2"/>
                </a:solidFill>
                <a:latin typeface="Courier New" pitchFamily="49" charset="0"/>
              </a:rPr>
              <a:t>  for</a:t>
            </a:r>
            <a:r>
              <a:rPr lang="en-US" sz="2000" kern="0" noProof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noProof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=1; </a:t>
            </a:r>
            <a:r>
              <a:rPr lang="en-US" sz="2000" kern="0" noProof="0" dirty="0" err="1" smtClean="0"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 &lt; </a:t>
            </a:r>
            <a:r>
              <a:rPr lang="en-US" sz="2000" kern="0" dirty="0" smtClean="0">
                <a:latin typeface="Courier New" pitchFamily="49" charset="0"/>
              </a:rPr>
              <a:t>input</a:t>
            </a:r>
            <a:r>
              <a:rPr lang="en-US" sz="2000" kern="0" noProof="0" dirty="0" smtClean="0">
                <a:latin typeface="Courier New" pitchFamily="49" charset="0"/>
              </a:rPr>
              <a:t>.length; </a:t>
            </a:r>
            <a:r>
              <a:rPr lang="en-US" sz="2000" kern="0" noProof="0" dirty="0" err="1" smtClean="0"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++)</a:t>
            </a:r>
          </a:p>
          <a:p>
            <a:pPr>
              <a:lnSpc>
                <a:spcPts val="20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output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[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] = </a:t>
            </a:r>
            <a:r>
              <a:rPr lang="en-US" sz="2000" kern="0" dirty="0" smtClean="0">
                <a:latin typeface="Courier New" pitchFamily="49" charset="0"/>
              </a:rPr>
              <a:t>output[i-1]+input[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];</a:t>
            </a:r>
            <a:endParaRPr kumimoji="0" lang="en-US" sz="2000" b="1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>
              <a:lnSpc>
                <a:spcPts val="2000"/>
              </a:lnSpc>
              <a:buNone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return</a:t>
            </a:r>
            <a:r>
              <a:rPr lang="en-US" sz="2000" kern="0" dirty="0" smtClean="0">
                <a:latin typeface="Courier New" pitchFamily="49" charset="0"/>
              </a:rPr>
              <a:t> output;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228600" y="3505200"/>
            <a:ext cx="8575596" cy="933510"/>
            <a:chOff x="263604" y="5486400"/>
            <a:chExt cx="8575596" cy="93351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486400"/>
              <a:ext cx="95410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Courier New" pitchFamily="49" charset="0"/>
                  <a:cs typeface="Courier New" pitchFamily="49" charset="0"/>
                </a:rPr>
                <a:t>input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63604" y="6019800"/>
              <a:ext cx="11079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Courier New" pitchFamily="49" charset="0"/>
                  <a:cs typeface="Courier New" pitchFamily="49" charset="0"/>
                </a:rPr>
                <a:t>output</a:t>
              </a:r>
            </a:p>
          </p:txBody>
        </p:sp>
        <p:sp>
          <p:nvSpPr>
            <p:cNvPr id="10" name="Rectangle 5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1524000" y="54864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6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11" name="Rectangle 5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2438400" y="54864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4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12" name="Rectangle 5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352800" y="54864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16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13" name="Rectangle 5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267200" y="54864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10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14" name="Rectangle 5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5181600" y="54864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16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15" name="Rectangle 5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6096000" y="54864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14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16" name="Rectangle 5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7010400" y="54864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2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17" name="Rectangle 5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7924800" y="54864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+mj-lt"/>
                </a:rPr>
                <a:t>8</a:t>
              </a:r>
            </a:p>
          </p:txBody>
        </p:sp>
        <p:sp>
          <p:nvSpPr>
            <p:cNvPr id="18" name="Rectangle 5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524000" y="60198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6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19" name="Rectangle 5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2438400" y="60198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 10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20" name="Rectangle 5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3352800" y="60198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 26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21" name="Rectangle 5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267200" y="60198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 36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22" name="Rectangle 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181600" y="60198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 52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23" name="Rectangle 5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6096000" y="60198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 66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24" name="Rectangle 5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7010400" y="60198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 68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25" name="Rectangle 5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7924800" y="60198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 76</a:t>
              </a:r>
              <a:endParaRPr lang="en-US" sz="2000" dirty="0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6594365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30960</TotalTime>
  <Words>1666</Words>
  <Application>Microsoft Macintosh PowerPoint</Application>
  <PresentationFormat>On-screen Show (4:3)</PresentationFormat>
  <Paragraphs>328</Paragraphs>
  <Slides>22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dan_design_template</vt:lpstr>
      <vt:lpstr>CSE373: Data Structures &amp; Algorithms Lecture 24: Parallel Reductions, Maps, and Algorithm Analysis</vt:lpstr>
      <vt:lpstr>This week….</vt:lpstr>
      <vt:lpstr>Outline</vt:lpstr>
      <vt:lpstr>What else looks like this?</vt:lpstr>
      <vt:lpstr>Examples</vt:lpstr>
      <vt:lpstr>Reductions</vt:lpstr>
      <vt:lpstr>Even easier: Maps (Data Parallelism)</vt:lpstr>
      <vt:lpstr>Maps and reductions</vt:lpstr>
      <vt:lpstr>Beyond maps and reductions</vt:lpstr>
      <vt:lpstr>Digression:  MapReduce on clusters</vt:lpstr>
      <vt:lpstr>Analyzing algorithms</vt:lpstr>
      <vt:lpstr>Work and Span</vt:lpstr>
      <vt:lpstr>Our simple examples</vt:lpstr>
      <vt:lpstr>Connecting to performance</vt:lpstr>
      <vt:lpstr>Speed-up</vt:lpstr>
      <vt:lpstr>Examples</vt:lpstr>
      <vt:lpstr>Amdahl’s Law (mostly bad news)</vt:lpstr>
      <vt:lpstr>Amdahl’s Law (mostly bad news)</vt:lpstr>
      <vt:lpstr>Why such bad news</vt:lpstr>
      <vt:lpstr>All is not lost</vt:lpstr>
      <vt:lpstr>Moore and Amdahl</vt:lpstr>
      <vt:lpstr>Course evals….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Lauren Milne</cp:lastModifiedBy>
  <cp:revision>1449</cp:revision>
  <dcterms:created xsi:type="dcterms:W3CDTF">2009-03-13T20:43:19Z</dcterms:created>
  <dcterms:modified xsi:type="dcterms:W3CDTF">2015-08-18T22:49:32Z</dcterms:modified>
</cp:coreProperties>
</file>