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tags/tag9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0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1.xml" ContentType="application/vnd.openxmlformats-officedocument.presentationml.tags+xml"/>
  <Override PartName="/ppt/notesSlides/notesSlide21.xml" ContentType="application/vnd.openxmlformats-officedocument.presentationml.notesSlide+xml"/>
  <Override PartName="/ppt/tags/tag12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362" r:id="rId2"/>
    <p:sldId id="373" r:id="rId3"/>
    <p:sldId id="323" r:id="rId4"/>
    <p:sldId id="364" r:id="rId5"/>
    <p:sldId id="363" r:id="rId6"/>
    <p:sldId id="325" r:id="rId7"/>
    <p:sldId id="329" r:id="rId8"/>
    <p:sldId id="330" r:id="rId9"/>
    <p:sldId id="331" r:id="rId10"/>
    <p:sldId id="367" r:id="rId11"/>
    <p:sldId id="357" r:id="rId12"/>
    <p:sldId id="358" r:id="rId13"/>
    <p:sldId id="342" r:id="rId14"/>
    <p:sldId id="359" r:id="rId15"/>
    <p:sldId id="334" r:id="rId16"/>
    <p:sldId id="335" r:id="rId17"/>
    <p:sldId id="336" r:id="rId18"/>
    <p:sldId id="368" r:id="rId19"/>
    <p:sldId id="369" r:id="rId20"/>
    <p:sldId id="370" r:id="rId21"/>
    <p:sldId id="371" r:id="rId22"/>
    <p:sldId id="337" r:id="rId23"/>
    <p:sldId id="340" r:id="rId24"/>
    <p:sldId id="339" r:id="rId25"/>
    <p:sldId id="343" r:id="rId26"/>
    <p:sldId id="344" r:id="rId27"/>
    <p:sldId id="345" r:id="rId28"/>
    <p:sldId id="346" r:id="rId29"/>
    <p:sldId id="355" r:id="rId30"/>
    <p:sldId id="347" r:id="rId31"/>
    <p:sldId id="372" r:id="rId32"/>
    <p:sldId id="348" r:id="rId33"/>
    <p:sldId id="349" r:id="rId34"/>
    <p:sldId id="351" r:id="rId3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6" autoAdjust="0"/>
    <p:restoredTop sz="83056" autoAdjust="0"/>
  </p:normalViewPr>
  <p:slideViewPr>
    <p:cSldViewPr>
      <p:cViewPr>
        <p:scale>
          <a:sx n="75" d="100"/>
          <a:sy n="75" d="100"/>
        </p:scale>
        <p:origin x="-186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52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87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44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43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37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00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43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14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104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23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45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67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79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Below</a:t>
            </a:r>
            <a:r>
              <a:rPr lang="en-US" baseline="0" dirty="0" smtClean="0"/>
              <a:t> some threshold (when the array gets small enough) thread just runs</a:t>
            </a:r>
          </a:p>
          <a:p>
            <a:r>
              <a:rPr lang="en-US" baseline="0" dirty="0" smtClean="0"/>
              <a:t>otherwise, each thread creates two new threads, lets them run and then sums up their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Below</a:t>
            </a:r>
            <a:r>
              <a:rPr lang="en-US" baseline="0" dirty="0" smtClean="0"/>
              <a:t> some threshold (when the array gets small enough) thread just runs</a:t>
            </a:r>
          </a:p>
          <a:p>
            <a:r>
              <a:rPr lang="en-US" baseline="0" dirty="0" smtClean="0"/>
              <a:t>otherwise, each thread creates two new threads, lets them run and then sums up their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3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507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Exactly</a:t>
            </a:r>
            <a:r>
              <a:rPr lang="en-US" dirty="0" smtClean="0"/>
              <a:t> like quicksort switching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, but more important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212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1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6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72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39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03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Not</a:t>
            </a:r>
            <a:r>
              <a:rPr lang="en-US" dirty="0" smtClean="0"/>
              <a:t> the only approach, may not be best, but time for only one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stack frame has a program</a:t>
            </a:r>
            <a:r>
              <a:rPr lang="en-US" baseline="0" dirty="0" smtClean="0"/>
              <a:t> counter tells you which line is currently executing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9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each thread</a:t>
            </a:r>
            <a:r>
              <a:rPr lang="en-US" i="1" baseline="0" dirty="0" smtClean="0"/>
              <a:t> has it’s own pc and call stack, when it finishes the “main” method, it terminates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with seq</a:t>
            </a:r>
            <a:r>
              <a:rPr lang="en-US" baseline="0" dirty="0" smtClean="0"/>
              <a:t>. programming if we say </a:t>
            </a:r>
            <a:r>
              <a:rPr lang="en-US" baseline="0" dirty="0" err="1" smtClean="0"/>
              <a:t>x.data</a:t>
            </a:r>
            <a:r>
              <a:rPr lang="en-US" baseline="0" dirty="0" smtClean="0"/>
              <a:t> = 42, </a:t>
            </a:r>
            <a:r>
              <a:rPr lang="en-US" baseline="0" dirty="0" err="1" smtClean="0"/>
              <a:t>y.data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x.data</a:t>
            </a:r>
            <a:r>
              <a:rPr lang="en-US" baseline="0" dirty="0" smtClean="0"/>
              <a:t>, we know </a:t>
            </a:r>
            <a:r>
              <a:rPr lang="en-US" baseline="0" dirty="0" err="1" smtClean="0"/>
              <a:t>y.data</a:t>
            </a:r>
            <a:r>
              <a:rPr lang="en-US" baseline="0" dirty="0" smtClean="0"/>
              <a:t> =42, with multi-threaded programs, might have updated </a:t>
            </a:r>
            <a:r>
              <a:rPr lang="en-US" baseline="0" dirty="0" err="1" smtClean="0"/>
              <a:t>x.data</a:t>
            </a:r>
            <a:r>
              <a:rPr lang="en-US" baseline="0" dirty="0" smtClean="0"/>
              <a:t> before we reach next line of code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9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4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23: </a:t>
            </a:r>
            <a:r>
              <a:rPr lang="en-US" sz="3200" i="0" dirty="0"/>
              <a:t>Introduction to Multithreading &amp; Fork-Join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  <a:endParaRPr lang="en-US" sz="2400" dirty="0" smtClean="0"/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2296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/>
              <a:t>New story:</a:t>
            </a:r>
          </a:p>
          <a:p>
            <a:pPr lvl="1"/>
            <a:r>
              <a:rPr lang="en-US" dirty="0"/>
              <a:t>A set of </a:t>
            </a:r>
            <a:r>
              <a:rPr lang="en-US" i="1" dirty="0">
                <a:solidFill>
                  <a:schemeClr val="accent2"/>
                </a:solidFill>
              </a:rPr>
              <a:t>threads</a:t>
            </a:r>
            <a:r>
              <a:rPr lang="en-US" dirty="0"/>
              <a:t>, each with its own program counter &amp; call stack</a:t>
            </a:r>
          </a:p>
          <a:p>
            <a:pPr lvl="2"/>
            <a:r>
              <a:rPr lang="en-US" dirty="0"/>
              <a:t>No access to another thread’s local variables</a:t>
            </a:r>
          </a:p>
          <a:p>
            <a:pPr lvl="1"/>
            <a:r>
              <a:rPr lang="en-US" dirty="0"/>
              <a:t>Threads can (implicitly) share static fields / objects</a:t>
            </a:r>
          </a:p>
          <a:p>
            <a:pPr lvl="2"/>
            <a:r>
              <a:rPr lang="en-US" dirty="0"/>
              <a:t>To </a:t>
            </a:r>
            <a:r>
              <a:rPr lang="en-US" i="1" dirty="0"/>
              <a:t>communicate</a:t>
            </a:r>
            <a:r>
              <a:rPr lang="en-US" dirty="0"/>
              <a:t>, write somewhere another thread 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6" name="Oval 35"/>
          <p:cNvSpPr/>
          <p:nvPr/>
        </p:nvSpPr>
        <p:spPr bwMode="auto">
          <a:xfrm>
            <a:off x="4028238" y="33528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856099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008499" y="4582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856099" y="5267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008499" y="5267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160899" y="5267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313299" y="5267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465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618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0752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276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313299" y="3896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465699" y="3896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618099" y="3896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70499" y="3896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913499" y="4963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065899" y="4963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18299" y="4963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370699" y="4963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5008499" y="5801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160899" y="5801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313299" y="5801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465699" y="5801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618099" y="5801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770499" y="5801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922899" y="5801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75299" y="5801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6227699" y="5801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Straight Arrow Connector 76"/>
          <p:cNvCxnSpPr>
            <a:stCxn id="63" idx="2"/>
            <a:endCxn id="47" idx="0"/>
          </p:cNvCxnSpPr>
          <p:nvPr/>
        </p:nvCxnSpPr>
        <p:spPr bwMode="auto">
          <a:xfrm rot="16200000" flipH="1">
            <a:off x="5808599" y="41630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38" idx="0"/>
            <a:endCxn id="44" idx="1"/>
          </p:cNvCxnSpPr>
          <p:nvPr/>
        </p:nvCxnSpPr>
        <p:spPr bwMode="auto">
          <a:xfrm rot="16200000" flipH="1">
            <a:off x="5141849" y="45250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5" idx="3"/>
            <a:endCxn id="47" idx="1"/>
          </p:cNvCxnSpPr>
          <p:nvPr/>
        </p:nvCxnSpPr>
        <p:spPr bwMode="auto">
          <a:xfrm flipV="1">
            <a:off x="5770499" y="46202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68" idx="0"/>
            <a:endCxn id="40" idx="2"/>
          </p:cNvCxnSpPr>
          <p:nvPr/>
        </p:nvCxnSpPr>
        <p:spPr bwMode="auto">
          <a:xfrm rot="16200000" flipV="1">
            <a:off x="4856099" y="55727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70" idx="0"/>
            <a:endCxn id="44" idx="2"/>
          </p:cNvCxnSpPr>
          <p:nvPr/>
        </p:nvCxnSpPr>
        <p:spPr bwMode="auto">
          <a:xfrm rot="5400000" flipH="1" flipV="1">
            <a:off x="5046599" y="53060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575767" y="54167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83" name="Oval 82"/>
          <p:cNvSpPr/>
          <p:nvPr/>
        </p:nvSpPr>
        <p:spPr bwMode="auto">
          <a:xfrm>
            <a:off x="1970838" y="3352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99438" y="3886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47038" y="35168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2199438" y="4038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199438" y="4191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2199438" y="4343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 rot="5400000">
            <a:off x="2312210" y="4516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90" name="Straight Arrow Connector 89"/>
          <p:cNvCxnSpPr>
            <a:stCxn id="84" idx="0"/>
            <a:endCxn id="64" idx="1"/>
          </p:cNvCxnSpPr>
          <p:nvPr/>
        </p:nvCxnSpPr>
        <p:spPr bwMode="auto">
          <a:xfrm>
            <a:off x="2428038" y="38862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87" idx="3"/>
            <a:endCxn id="60" idx="2"/>
          </p:cNvCxnSpPr>
          <p:nvPr/>
        </p:nvCxnSpPr>
        <p:spPr bwMode="auto">
          <a:xfrm flipV="1">
            <a:off x="2656638" y="41249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Oval 91"/>
          <p:cNvSpPr/>
          <p:nvPr/>
        </p:nvSpPr>
        <p:spPr bwMode="auto">
          <a:xfrm>
            <a:off x="1314375" y="47244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4667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14375" y="48884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14667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14667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1466775" y="5715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 rot="5400000">
            <a:off x="1579547" y="58879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99" name="Oval 98"/>
          <p:cNvSpPr/>
          <p:nvPr/>
        </p:nvSpPr>
        <p:spPr bwMode="auto">
          <a:xfrm>
            <a:off x="2685975" y="48006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28383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685975" y="49646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28383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838375" y="5638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2838375" y="5791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 rot="5400000">
            <a:off x="2951147" y="59641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106" name="Straight Arrow Connector 105"/>
          <p:cNvCxnSpPr>
            <a:stCxn id="93" idx="3"/>
            <a:endCxn id="40" idx="1"/>
          </p:cNvCxnSpPr>
          <p:nvPr/>
        </p:nvCxnSpPr>
        <p:spPr bwMode="auto">
          <a:xfrm>
            <a:off x="1923975" y="53340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102" idx="3"/>
            <a:endCxn id="68" idx="2"/>
          </p:cNvCxnSpPr>
          <p:nvPr/>
        </p:nvCxnSpPr>
        <p:spPr bwMode="auto">
          <a:xfrm>
            <a:off x="3295575" y="55626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>
            <a:stCxn id="104" idx="3"/>
            <a:endCxn id="37" idx="1"/>
          </p:cNvCxnSpPr>
          <p:nvPr/>
        </p:nvCxnSpPr>
        <p:spPr bwMode="auto">
          <a:xfrm flipV="1">
            <a:off x="3295575" y="46964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Arrow Connector 108"/>
          <p:cNvCxnSpPr>
            <a:stCxn id="103" idx="3"/>
            <a:endCxn id="64" idx="1"/>
          </p:cNvCxnSpPr>
          <p:nvPr/>
        </p:nvCxnSpPr>
        <p:spPr bwMode="auto">
          <a:xfrm flipV="1">
            <a:off x="3295575" y="50774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6619038" y="44958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771438" y="44958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2" name="Straight Arrow Connector 111"/>
          <p:cNvCxnSpPr>
            <a:stCxn id="57" idx="3"/>
            <a:endCxn id="110" idx="1"/>
          </p:cNvCxnSpPr>
          <p:nvPr/>
        </p:nvCxnSpPr>
        <p:spPr bwMode="auto">
          <a:xfrm flipV="1">
            <a:off x="6380099" y="46101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6619038" y="4038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771438" y="4038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5" name="Straight Arrow Connector 114"/>
          <p:cNvCxnSpPr>
            <a:stCxn id="110" idx="0"/>
            <a:endCxn id="113" idx="2"/>
          </p:cNvCxnSpPr>
          <p:nvPr/>
        </p:nvCxnSpPr>
        <p:spPr bwMode="auto">
          <a:xfrm rot="5400000" flipH="1" flipV="1">
            <a:off x="6580938" y="43815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113" idx="1"/>
          </p:cNvCxnSpPr>
          <p:nvPr/>
        </p:nvCxnSpPr>
        <p:spPr bwMode="auto">
          <a:xfrm rot="10800000" flipV="1">
            <a:off x="4942638" y="41529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>
            <a:stCxn id="111" idx="2"/>
            <a:endCxn id="64" idx="0"/>
          </p:cNvCxnSpPr>
          <p:nvPr/>
        </p:nvCxnSpPr>
        <p:spPr bwMode="auto">
          <a:xfrm rot="16200000" flipH="1">
            <a:off x="6799278" y="47727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381000" y="35814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495678" y="35814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</p:spTree>
    <p:extLst>
      <p:ext uri="{BB962C8B-B14F-4D97-AF65-F5344CB8AC3E}">
        <p14:creationId xmlns:p14="http://schemas.microsoft.com/office/powerpoint/2010/main" val="34582183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57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82" grpId="0"/>
      <p:bldP spid="83" grpId="0" animBg="1"/>
      <p:bldP spid="84" grpId="0" animBg="1"/>
      <p:bldP spid="85" grpId="0"/>
      <p:bldP spid="86" grpId="0" animBg="1"/>
      <p:bldP spid="87" grpId="0" animBg="1"/>
      <p:bldP spid="88" grpId="0" animBg="1"/>
      <p:bldP spid="89" grpId="0"/>
      <p:bldP spid="92" grpId="0" animBg="1"/>
      <p:bldP spid="93" grpId="0" animBg="1"/>
      <p:bldP spid="94" grpId="0"/>
      <p:bldP spid="95" grpId="0" animBg="1"/>
      <p:bldP spid="96" grpId="0" animBg="1"/>
      <p:bldP spid="97" grpId="0" animBg="1"/>
      <p:bldP spid="98" grpId="0"/>
      <p:bldP spid="99" grpId="0" animBg="1"/>
      <p:bldP spid="100" grpId="0" animBg="1"/>
      <p:bldP spid="101" grpId="0"/>
      <p:bldP spid="102" grpId="0" animBg="1"/>
      <p:bldP spid="103" grpId="0" animBg="1"/>
      <p:bldP spid="104" grpId="0" animBg="1"/>
      <p:bldP spid="105" grpId="0"/>
      <p:bldP spid="110" grpId="0" animBg="1"/>
      <p:bldP spid="111" grpId="0" animBg="1"/>
      <p:bldP spid="113" grpId="0" animBg="1"/>
      <p:bldP spid="114" grpId="0" animBg="1"/>
      <p:bldP spid="118" grpId="0"/>
      <p:bldP spid="1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write a shared-memory parallel program, need new primitives from a programming language or library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Ways to create and </a:t>
            </a:r>
            <a:r>
              <a:rPr lang="en-US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 lvl="1"/>
            <a:r>
              <a:rPr lang="en-US" dirty="0" smtClean="0"/>
              <a:t>Let’s call these things </a:t>
            </a:r>
            <a:r>
              <a:rPr lang="en-US" dirty="0" smtClean="0">
                <a:solidFill>
                  <a:srgbClr val="FF0000"/>
                </a:solidFill>
              </a:rPr>
              <a:t>threads</a:t>
            </a:r>
          </a:p>
          <a:p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share memory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Often just have threads with references to the same objects</a:t>
            </a:r>
          </a:p>
          <a:p>
            <a:pPr lvl="1"/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coordinate (a.k.a. synchronize)</a:t>
            </a:r>
          </a:p>
          <a:p>
            <a:pPr lvl="1"/>
            <a:r>
              <a:rPr lang="en-US" dirty="0" smtClean="0"/>
              <a:t>A way for one thread to wait for another to finish</a:t>
            </a:r>
          </a:p>
          <a:p>
            <a:pPr lvl="1"/>
            <a:r>
              <a:rPr lang="en-US" dirty="0" smtClean="0"/>
              <a:t>[Other features needed in practice for concurrency]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9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Java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In real life, use Java </a:t>
            </a:r>
            <a:r>
              <a:rPr lang="en-US" dirty="0" smtClean="0"/>
              <a:t>7’s </a:t>
            </a:r>
            <a:r>
              <a:rPr lang="en-US" dirty="0" err="1" smtClean="0"/>
              <a:t>ForkJoin</a:t>
            </a:r>
            <a:r>
              <a:rPr lang="en-US" dirty="0" smtClean="0"/>
              <a:t> Framework </a:t>
            </a:r>
            <a:r>
              <a:rPr lang="en-US" dirty="0" smtClean="0"/>
              <a:t>instead!</a:t>
            </a:r>
            <a:endParaRPr lang="en-US" dirty="0" smtClean="0"/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To get a new thread running: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Define a subclass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/>
              <a:t>, overriding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method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sets off a new thread,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as its “main”</a:t>
            </a:r>
          </a:p>
          <a:p>
            <a:pPr lvl="2"/>
            <a:endParaRPr lang="en-US" sz="1400" dirty="0" smtClean="0"/>
          </a:p>
          <a:p>
            <a:pPr marL="0" indent="0">
              <a:buNone/>
            </a:pPr>
            <a:r>
              <a:rPr lang="en-US" dirty="0"/>
              <a:t>What if we instead called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/>
              <a:t> method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This would just be a normal method call, in the current </a:t>
            </a:r>
            <a:r>
              <a:rPr lang="en-US" dirty="0" smtClean="0"/>
              <a:t>thread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see how to share memory and coordinate via an example…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2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305800" cy="5334000"/>
          </a:xfrm>
        </p:spPr>
        <p:txBody>
          <a:bodyPr/>
          <a:lstStyle/>
          <a:p>
            <a:r>
              <a:rPr lang="en-US" dirty="0" smtClean="0"/>
              <a:t>Example: Sum elements of a large array </a:t>
            </a:r>
          </a:p>
          <a:p>
            <a:r>
              <a:rPr lang="en-US" dirty="0" smtClean="0"/>
              <a:t>Idea:  Have 4 threads</a:t>
            </a:r>
            <a:r>
              <a:rPr lang="en-US" dirty="0"/>
              <a:t> </a:t>
            </a:r>
            <a:r>
              <a:rPr lang="en-US" dirty="0" smtClean="0"/>
              <a:t>simultaneously sum 1/4 of the array</a:t>
            </a:r>
          </a:p>
          <a:p>
            <a:pPr lvl="1"/>
            <a:r>
              <a:rPr lang="en-US" dirty="0" smtClean="0"/>
              <a:t>Warning: This is an inferior first approach, but it’s usually good to start with something naïve works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chemeClr val="accent2"/>
                </a:solidFill>
              </a:rPr>
              <a:t>thread objects</a:t>
            </a:r>
            <a:r>
              <a:rPr lang="en-US" dirty="0" smtClean="0"/>
              <a:t>, each given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</a:t>
            </a:r>
            <a:r>
              <a:rPr lang="en-US" i="1" dirty="0" smtClean="0">
                <a:solidFill>
                  <a:schemeClr val="accent2"/>
                </a:solidFill>
              </a:rPr>
              <a:t>run</a:t>
            </a:r>
            <a:r>
              <a:rPr lang="en-US" dirty="0" smtClean="0"/>
              <a:t> it in parallel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Wait</a:t>
            </a:r>
            <a:r>
              <a:rPr lang="en-US" dirty="0" smtClean="0"/>
              <a:t> for threads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Add together their 4 answers for the </a:t>
            </a:r>
            <a:r>
              <a:rPr lang="en-US" i="1" dirty="0" smtClean="0">
                <a:solidFill>
                  <a:schemeClr val="accent2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86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133600" y="3581400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886200" y="3581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4724400" y="35814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876802" y="3581399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First </a:t>
            </a:r>
            <a:r>
              <a:rPr lang="en-US" dirty="0" smtClean="0"/>
              <a:t>attempt</a:t>
            </a:r>
            <a:r>
              <a:rPr lang="en-US" dirty="0" smtClean="0"/>
              <a:t>: create Thread subclass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2683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871775">
            <a:off x="3476614" y="3201118"/>
            <a:ext cx="484632" cy="11655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638800"/>
            <a:ext cx="6809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Because we must override a no-arguments/no-result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0" dirty="0" smtClean="0">
                <a:latin typeface="+mn-lt"/>
              </a:rPr>
              <a:t>, </a:t>
            </a:r>
          </a:p>
          <a:p>
            <a:r>
              <a:rPr lang="en-US" sz="2000" b="0" dirty="0" smtClean="0">
                <a:latin typeface="+mn-lt"/>
              </a:rPr>
              <a:t>we use fields to communicate across threads</a:t>
            </a:r>
          </a:p>
        </p:txBody>
      </p:sp>
    </p:spTree>
    <p:extLst>
      <p:ext uri="{BB962C8B-B14F-4D97-AF65-F5344CB8AC3E}">
        <p14:creationId xmlns:p14="http://schemas.microsoft.com/office/powerpoint/2010/main" val="3444157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continued </a:t>
            </a:r>
            <a:r>
              <a:rPr lang="en-US" dirty="0" smtClean="0">
                <a:solidFill>
                  <a:srgbClr val="FF0000"/>
                </a:solidFill>
              </a:rPr>
              <a:t>(wrong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3124200"/>
            <a:ext cx="85344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can be a static method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dirty="0" smtClean="0"/>
              <a:t>Second attempt </a:t>
            </a:r>
            <a:r>
              <a:rPr lang="en-US" dirty="0" smtClean="0">
                <a:solidFill>
                  <a:srgbClr val="FF0000"/>
                </a:solidFill>
              </a:rPr>
              <a:t>(still wrong)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124200"/>
            <a:ext cx="8534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start not run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Third attempt (correct in spirit)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28194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Happening?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3" name="Oval 72"/>
          <p:cNvSpPr/>
          <p:nvPr/>
        </p:nvSpPr>
        <p:spPr bwMode="auto">
          <a:xfrm>
            <a:off x="4953000" y="2743200"/>
            <a:ext cx="4191000" cy="3581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685800" y="3505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914400" y="4038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62000" y="3669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14400" y="4191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914400" y="4343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914400" y="4495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5400000">
            <a:off x="1027172" y="4668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48" name="Group 147"/>
          <p:cNvGrpSpPr/>
          <p:nvPr/>
        </p:nvGrpSpPr>
        <p:grpSpPr>
          <a:xfrm>
            <a:off x="5334000" y="4343400"/>
            <a:ext cx="3581400" cy="533401"/>
            <a:chOff x="914400" y="2667000"/>
            <a:chExt cx="7620000" cy="609601"/>
          </a:xfrm>
        </p:grpSpPr>
        <p:sp>
          <p:nvSpPr>
            <p:cNvPr id="94" name="Rectangle 93"/>
            <p:cNvSpPr/>
            <p:nvPr/>
          </p:nvSpPr>
          <p:spPr bwMode="auto">
            <a:xfrm>
              <a:off x="914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066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371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219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524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676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981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28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2133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286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590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438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743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895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3200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048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352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505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3810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3657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3962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4114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4419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4267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4572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4724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5029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4876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5181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5334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5638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5486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5791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5943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6248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6096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6400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6553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6858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6705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7010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7162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7467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7315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7620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7772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8077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7924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Left Brace 141"/>
            <p:cNvSpPr/>
            <p:nvPr/>
          </p:nvSpPr>
          <p:spPr bwMode="auto">
            <a:xfrm rot="16200000">
              <a:off x="1676400" y="22098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3" name="Left Brace 142"/>
            <p:cNvSpPr/>
            <p:nvPr/>
          </p:nvSpPr>
          <p:spPr bwMode="auto">
            <a:xfrm rot="16200000">
              <a:off x="3581400" y="22098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4" name="Left Brace 143"/>
            <p:cNvSpPr/>
            <p:nvPr/>
          </p:nvSpPr>
          <p:spPr bwMode="auto">
            <a:xfrm rot="16200000">
              <a:off x="5486400" y="22098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Left Brace 144"/>
            <p:cNvSpPr/>
            <p:nvPr/>
          </p:nvSpPr>
          <p:spPr bwMode="auto">
            <a:xfrm rot="16200000">
              <a:off x="7391400" y="22098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8229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8382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762000" y="3124200"/>
            <a:ext cx="740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Main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62000" y="1371600"/>
            <a:ext cx="2993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>
                <a:latin typeface="+mn-lt"/>
              </a:rPr>
              <a:t>Start with one thread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6" name="Straight Arrow Connector 155"/>
          <p:cNvCxnSpPr>
            <a:stCxn id="88" idx="3"/>
            <a:endCxn id="94" idx="1"/>
          </p:cNvCxnSpPr>
          <p:nvPr/>
        </p:nvCxnSpPr>
        <p:spPr bwMode="auto">
          <a:xfrm>
            <a:off x="1371600" y="4114800"/>
            <a:ext cx="3962400" cy="3286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940024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87" grpId="0" animBg="1"/>
      <p:bldP spid="88" grpId="0" animBg="1"/>
      <p:bldP spid="89" grpId="0"/>
      <p:bldP spid="90" grpId="0" animBg="1"/>
      <p:bldP spid="91" grpId="0" animBg="1"/>
      <p:bldP spid="92" grpId="0" animBg="1"/>
      <p:bldP spid="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Happening?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3276600" y="2743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505200" y="3276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52800" y="2907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505200" y="3429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5052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5052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5400000">
            <a:off x="3617972" y="3906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1771575" y="4876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000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28800" y="4953000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000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000175" y="5715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000175" y="5867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5400000">
            <a:off x="2112947" y="6040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3200400" y="4876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421353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68953" y="5040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3421353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421353" y="5715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421353" y="5867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rot="5400000">
            <a:off x="3484547" y="6040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73" name="Oval 72"/>
          <p:cNvSpPr/>
          <p:nvPr/>
        </p:nvSpPr>
        <p:spPr bwMode="auto">
          <a:xfrm>
            <a:off x="4953000" y="2743200"/>
            <a:ext cx="4191000" cy="3581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1905000" y="2743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133600" y="3276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981200" y="2907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2133600" y="3429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336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1336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 rot="5400000">
            <a:off x="2246372" y="3906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87" name="Oval 86"/>
          <p:cNvSpPr/>
          <p:nvPr/>
        </p:nvSpPr>
        <p:spPr bwMode="auto">
          <a:xfrm>
            <a:off x="685800" y="3505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914400" y="4038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62000" y="3669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14400" y="4191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914400" y="4343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914400" y="4495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5400000">
            <a:off x="1027172" y="4668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48" name="Group 147"/>
          <p:cNvGrpSpPr/>
          <p:nvPr/>
        </p:nvGrpSpPr>
        <p:grpSpPr>
          <a:xfrm>
            <a:off x="5334000" y="4343400"/>
            <a:ext cx="3581400" cy="533401"/>
            <a:chOff x="914400" y="2667000"/>
            <a:chExt cx="7620000" cy="609601"/>
          </a:xfrm>
        </p:grpSpPr>
        <p:sp>
          <p:nvSpPr>
            <p:cNvPr id="94" name="Rectangle 93"/>
            <p:cNvSpPr/>
            <p:nvPr/>
          </p:nvSpPr>
          <p:spPr bwMode="auto">
            <a:xfrm>
              <a:off x="914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066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371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219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524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676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981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28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2133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286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590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438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743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895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3200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048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352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505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3810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3657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3962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4114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4419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4267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4572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4724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5029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4876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5181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5334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5638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5486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5791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5943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6248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6096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6400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6553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6858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6705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7010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7162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7467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7315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7620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7772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8077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7924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Left Brace 141"/>
            <p:cNvSpPr/>
            <p:nvPr/>
          </p:nvSpPr>
          <p:spPr bwMode="auto">
            <a:xfrm rot="16200000">
              <a:off x="1676400" y="22098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3" name="Left Brace 142"/>
            <p:cNvSpPr/>
            <p:nvPr/>
          </p:nvSpPr>
          <p:spPr bwMode="auto">
            <a:xfrm rot="16200000">
              <a:off x="3581400" y="22098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4" name="Left Brace 143"/>
            <p:cNvSpPr/>
            <p:nvPr/>
          </p:nvSpPr>
          <p:spPr bwMode="auto">
            <a:xfrm rot="16200000">
              <a:off x="5486400" y="22098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Left Brace 144"/>
            <p:cNvSpPr/>
            <p:nvPr/>
          </p:nvSpPr>
          <p:spPr bwMode="auto">
            <a:xfrm rot="16200000">
              <a:off x="7391400" y="22098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8229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8382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762000" y="3124200"/>
            <a:ext cx="740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Main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133600" y="22860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581400" y="2209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T2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057400" y="4495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T3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05200" y="4495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T4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269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2.   Main thread reaches sum() method, creates 4 new threads</a:t>
            </a:r>
          </a:p>
        </p:txBody>
      </p:sp>
      <p:cxnSp>
        <p:nvCxnSpPr>
          <p:cNvPr id="154" name="Straight Arrow Connector 153"/>
          <p:cNvCxnSpPr/>
          <p:nvPr/>
        </p:nvCxnSpPr>
        <p:spPr bwMode="auto">
          <a:xfrm>
            <a:off x="1371600" y="4114800"/>
            <a:ext cx="3962400" cy="3286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>
            <a:stCxn id="81" idx="3"/>
            <a:endCxn id="94" idx="0"/>
          </p:cNvCxnSpPr>
          <p:nvPr/>
        </p:nvCxnSpPr>
        <p:spPr bwMode="auto">
          <a:xfrm>
            <a:off x="2590800" y="3352800"/>
            <a:ext cx="2779014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traight Arrow Connector 155"/>
          <p:cNvCxnSpPr>
            <a:endCxn id="94" idx="0"/>
          </p:cNvCxnSpPr>
          <p:nvPr/>
        </p:nvCxnSpPr>
        <p:spPr bwMode="auto">
          <a:xfrm>
            <a:off x="3962400" y="3352800"/>
            <a:ext cx="1407414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Arrow Connector 156"/>
          <p:cNvCxnSpPr>
            <a:stCxn id="48" idx="3"/>
            <a:endCxn id="94" idx="2"/>
          </p:cNvCxnSpPr>
          <p:nvPr/>
        </p:nvCxnSpPr>
        <p:spPr bwMode="auto">
          <a:xfrm flipV="1">
            <a:off x="2457375" y="4543425"/>
            <a:ext cx="2912439" cy="9429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8" name="Straight Arrow Connector 157"/>
          <p:cNvCxnSpPr>
            <a:stCxn id="55" idx="3"/>
            <a:endCxn id="94" idx="2"/>
          </p:cNvCxnSpPr>
          <p:nvPr/>
        </p:nvCxnSpPr>
        <p:spPr bwMode="auto">
          <a:xfrm flipV="1">
            <a:off x="3878553" y="4543425"/>
            <a:ext cx="1491261" cy="9429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51145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7" grpId="0" animBg="1"/>
      <p:bldP spid="48" grpId="0" animBg="1"/>
      <p:bldP spid="49" grpId="0"/>
      <p:bldP spid="50" grpId="0" animBg="1"/>
      <p:bldP spid="51" grpId="0" animBg="1"/>
      <p:bldP spid="52" grpId="0" animBg="1"/>
      <p:bldP spid="53" grpId="0"/>
      <p:bldP spid="54" grpId="0" animBg="1"/>
      <p:bldP spid="55" grpId="0" animBg="1"/>
      <p:bldP spid="56" grpId="0"/>
      <p:bldP spid="57" grpId="0" animBg="1"/>
      <p:bldP spid="58" grpId="0" animBg="1"/>
      <p:bldP spid="59" grpId="0" animBg="1"/>
      <p:bldP spid="60" grpId="0"/>
      <p:bldP spid="73" grpId="0" animBg="1"/>
      <p:bldP spid="80" grpId="0" animBg="1"/>
      <p:bldP spid="81" grpId="0" animBg="1"/>
      <p:bldP spid="82" grpId="0"/>
      <p:bldP spid="83" grpId="0" animBg="1"/>
      <p:bldP spid="84" grpId="0" animBg="1"/>
      <p:bldP spid="85" grpId="0" animBg="1"/>
      <p:bldP spid="86" grpId="0"/>
      <p:bldP spid="87" grpId="0" animBg="1"/>
      <p:bldP spid="88" grpId="0" animBg="1"/>
      <p:bldP spid="89" grpId="0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6 due Wednesday</a:t>
            </a:r>
          </a:p>
          <a:p>
            <a:r>
              <a:rPr lang="en-US" dirty="0" smtClean="0"/>
              <a:t>Final exam on Friday</a:t>
            </a:r>
          </a:p>
          <a:p>
            <a:r>
              <a:rPr lang="en-US" dirty="0" smtClean="0"/>
              <a:t>Final review session 7 pm on Wednesday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36214"/>
      </p:ext>
    </p:extLst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Happening?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3276600" y="2743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505200" y="3276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52800" y="2907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505200" y="3429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5052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5052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5400000">
            <a:off x="3617972" y="3906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1771575" y="4876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000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28800" y="4953000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000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000175" y="5715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000175" y="5867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5400000">
            <a:off x="2112947" y="6040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3200400" y="4876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421353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68953" y="5040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3421353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421353" y="5715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421353" y="5867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rot="5400000">
            <a:off x="3484547" y="6040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73" name="Oval 72"/>
          <p:cNvSpPr/>
          <p:nvPr/>
        </p:nvSpPr>
        <p:spPr bwMode="auto">
          <a:xfrm>
            <a:off x="4953000" y="2743200"/>
            <a:ext cx="4191000" cy="3581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1905000" y="2743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133600" y="3276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981200" y="2907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2133600" y="3429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336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1336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 rot="5400000">
            <a:off x="2246372" y="3906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87" name="Oval 86"/>
          <p:cNvSpPr/>
          <p:nvPr/>
        </p:nvSpPr>
        <p:spPr bwMode="auto">
          <a:xfrm>
            <a:off x="685800" y="3505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914400" y="4038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62000" y="3669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14400" y="4191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914400" y="4343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914400" y="4495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5400000">
            <a:off x="1027172" y="4668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48" name="Group 147"/>
          <p:cNvGrpSpPr/>
          <p:nvPr/>
        </p:nvGrpSpPr>
        <p:grpSpPr>
          <a:xfrm>
            <a:off x="5334000" y="4343400"/>
            <a:ext cx="3581400" cy="533401"/>
            <a:chOff x="914400" y="2667000"/>
            <a:chExt cx="7620000" cy="609601"/>
          </a:xfrm>
        </p:grpSpPr>
        <p:sp>
          <p:nvSpPr>
            <p:cNvPr id="94" name="Rectangle 93"/>
            <p:cNvSpPr/>
            <p:nvPr/>
          </p:nvSpPr>
          <p:spPr bwMode="auto">
            <a:xfrm>
              <a:off x="9144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066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371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219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524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676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981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28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2133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286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590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438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7432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8956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32004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0480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3528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5052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3810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36576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3962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4114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4419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4267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4572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47244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50292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48768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51816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53340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56388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54864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57912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59436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62484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60960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64008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65532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68580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67056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70104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71628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7467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7315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7620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7772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8077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7924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Left Brace 141"/>
            <p:cNvSpPr/>
            <p:nvPr/>
          </p:nvSpPr>
          <p:spPr bwMode="auto">
            <a:xfrm rot="16200000">
              <a:off x="1676400" y="22098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3" name="Left Brace 142"/>
            <p:cNvSpPr/>
            <p:nvPr/>
          </p:nvSpPr>
          <p:spPr bwMode="auto">
            <a:xfrm rot="16200000">
              <a:off x="3581400" y="22098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4" name="Left Brace 143"/>
            <p:cNvSpPr/>
            <p:nvPr/>
          </p:nvSpPr>
          <p:spPr bwMode="auto">
            <a:xfrm rot="16200000">
              <a:off x="5486400" y="22098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Left Brace 144"/>
            <p:cNvSpPr/>
            <p:nvPr/>
          </p:nvSpPr>
          <p:spPr bwMode="auto">
            <a:xfrm rot="16200000">
              <a:off x="7391400" y="22098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8229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8382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762000" y="3124200"/>
            <a:ext cx="740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Main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133600" y="22860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581400" y="2209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T2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057400" y="4495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T3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05200" y="4495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T4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1" y="13716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3.  Each new thread begins its </a:t>
            </a:r>
            <a:r>
              <a:rPr lang="en-US" sz="2000" b="0" dirty="0" smtClean="0">
                <a:solidFill>
                  <a:srgbClr val="3333CC"/>
                </a:solidFill>
                <a:latin typeface="+mn-lt"/>
              </a:rPr>
              <a:t>start() </a:t>
            </a:r>
            <a:r>
              <a:rPr lang="en-US" sz="2000" b="0" dirty="0" smtClean="0">
                <a:latin typeface="+mn-lt"/>
              </a:rPr>
              <a:t>method, and iterates over its section of the array 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>
            <a:off x="1371600" y="4114800"/>
            <a:ext cx="3962400" cy="3286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>
            <a:stCxn id="81" idx="3"/>
            <a:endCxn id="94" idx="0"/>
          </p:cNvCxnSpPr>
          <p:nvPr/>
        </p:nvCxnSpPr>
        <p:spPr bwMode="auto">
          <a:xfrm>
            <a:off x="2590800" y="3352800"/>
            <a:ext cx="2779014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traight Arrow Connector 155"/>
          <p:cNvCxnSpPr>
            <a:endCxn id="112" idx="0"/>
          </p:cNvCxnSpPr>
          <p:nvPr/>
        </p:nvCxnSpPr>
        <p:spPr bwMode="auto">
          <a:xfrm>
            <a:off x="3886200" y="3352800"/>
            <a:ext cx="2844546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Arrow Connector 156"/>
          <p:cNvCxnSpPr>
            <a:stCxn id="48" idx="3"/>
            <a:endCxn id="130" idx="2"/>
          </p:cNvCxnSpPr>
          <p:nvPr/>
        </p:nvCxnSpPr>
        <p:spPr bwMode="auto">
          <a:xfrm flipV="1">
            <a:off x="2457375" y="4543425"/>
            <a:ext cx="5491047" cy="9429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8" name="Straight Arrow Connector 157"/>
          <p:cNvCxnSpPr>
            <a:stCxn id="55" idx="3"/>
          </p:cNvCxnSpPr>
          <p:nvPr/>
        </p:nvCxnSpPr>
        <p:spPr bwMode="auto">
          <a:xfrm flipV="1">
            <a:off x="3878553" y="4572000"/>
            <a:ext cx="4427247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871631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7" grpId="0" animBg="1"/>
      <p:bldP spid="48" grpId="0" animBg="1"/>
      <p:bldP spid="49" grpId="0"/>
      <p:bldP spid="50" grpId="0" animBg="1"/>
      <p:bldP spid="51" grpId="0" animBg="1"/>
      <p:bldP spid="52" grpId="0" animBg="1"/>
      <p:bldP spid="53" grpId="0"/>
      <p:bldP spid="54" grpId="0" animBg="1"/>
      <p:bldP spid="55" grpId="0" animBg="1"/>
      <p:bldP spid="56" grpId="0"/>
      <p:bldP spid="57" grpId="0" animBg="1"/>
      <p:bldP spid="58" grpId="0" animBg="1"/>
      <p:bldP spid="59" grpId="0" animBg="1"/>
      <p:bldP spid="60" grpId="0"/>
      <p:bldP spid="73" grpId="0" animBg="1"/>
      <p:bldP spid="80" grpId="0" animBg="1"/>
      <p:bldP spid="81" grpId="0" animBg="1"/>
      <p:bldP spid="82" grpId="0"/>
      <p:bldP spid="83" grpId="0" animBg="1"/>
      <p:bldP spid="84" grpId="0" animBg="1"/>
      <p:bldP spid="85" grpId="0" animBg="1"/>
      <p:bldP spid="86" grpId="0"/>
      <p:bldP spid="87" grpId="0" animBg="1"/>
      <p:bldP spid="88" grpId="0" animBg="1"/>
      <p:bldP spid="89" grpId="0"/>
      <p:bldP spid="90" grpId="0" animBg="1"/>
      <p:bldP spid="91" grpId="0" animBg="1"/>
      <p:bldP spid="92" grpId="0" animBg="1"/>
      <p:bldP spid="9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Happening?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3276600" y="2743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505200" y="3276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52800" y="2907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505200" y="3429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5052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5052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5400000">
            <a:off x="3617972" y="3906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1771575" y="4876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000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28800" y="4953000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000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000175" y="5715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000175" y="5867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5400000">
            <a:off x="2112947" y="6040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3200400" y="4876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421353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68953" y="5040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3421353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421353" y="5715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421353" y="5867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rot="5400000">
            <a:off x="3484547" y="6040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73" name="Oval 72"/>
          <p:cNvSpPr/>
          <p:nvPr/>
        </p:nvSpPr>
        <p:spPr bwMode="auto">
          <a:xfrm>
            <a:off x="4953000" y="2743200"/>
            <a:ext cx="4191000" cy="3581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1905000" y="2743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133600" y="3276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981200" y="2907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2133600" y="3429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336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1336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 rot="5400000">
            <a:off x="2246372" y="3906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87" name="Oval 86"/>
          <p:cNvSpPr/>
          <p:nvPr/>
        </p:nvSpPr>
        <p:spPr bwMode="auto">
          <a:xfrm>
            <a:off x="685800" y="3505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914400" y="4038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62000" y="3669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14400" y="4191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914400" y="4343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914400" y="4495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5400000">
            <a:off x="1027172" y="4668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48" name="Group 147"/>
          <p:cNvGrpSpPr/>
          <p:nvPr/>
        </p:nvGrpSpPr>
        <p:grpSpPr>
          <a:xfrm>
            <a:off x="5334000" y="4343400"/>
            <a:ext cx="3581400" cy="533401"/>
            <a:chOff x="914400" y="2667000"/>
            <a:chExt cx="7620000" cy="609601"/>
          </a:xfrm>
        </p:grpSpPr>
        <p:sp>
          <p:nvSpPr>
            <p:cNvPr id="94" name="Rectangle 93"/>
            <p:cNvSpPr/>
            <p:nvPr/>
          </p:nvSpPr>
          <p:spPr bwMode="auto">
            <a:xfrm>
              <a:off x="9144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066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371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219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524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676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981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28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2133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286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590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438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7432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8956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32004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0480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33528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35052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3810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36576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3962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4114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4419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4267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4572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47244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50292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48768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51816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53340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56388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54864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57912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59436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62484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60960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64008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65532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68580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67056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70104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7162800" y="2667000"/>
              <a:ext cx="1524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7467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7315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7620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77724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80772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79248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Left Brace 141"/>
            <p:cNvSpPr/>
            <p:nvPr/>
          </p:nvSpPr>
          <p:spPr bwMode="auto">
            <a:xfrm rot="16200000">
              <a:off x="1676400" y="22098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3" name="Left Brace 142"/>
            <p:cNvSpPr/>
            <p:nvPr/>
          </p:nvSpPr>
          <p:spPr bwMode="auto">
            <a:xfrm rot="16200000">
              <a:off x="3581400" y="22098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4" name="Left Brace 143"/>
            <p:cNvSpPr/>
            <p:nvPr/>
          </p:nvSpPr>
          <p:spPr bwMode="auto">
            <a:xfrm rot="16200000">
              <a:off x="5486400" y="22098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Left Brace 144"/>
            <p:cNvSpPr/>
            <p:nvPr/>
          </p:nvSpPr>
          <p:spPr bwMode="auto">
            <a:xfrm rot="16200000">
              <a:off x="7391400" y="22098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82296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8382000" y="26670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762000" y="3124200"/>
            <a:ext cx="740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Main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133600" y="22860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581400" y="2209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T2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057400" y="4495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T3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05200" y="4495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T4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1" y="13716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4</a:t>
            </a:r>
            <a:r>
              <a:rPr lang="en-US" sz="2000" b="0" dirty="0" smtClean="0">
                <a:latin typeface="+mn-lt"/>
              </a:rPr>
              <a:t>.  Each new thread may end at different times, so the main thread must wait until they are all done(calls </a:t>
            </a:r>
            <a:r>
              <a:rPr lang="en-US" sz="2000" b="0" dirty="0" smtClean="0">
                <a:solidFill>
                  <a:srgbClr val="3333CC"/>
                </a:solidFill>
                <a:latin typeface="+mn-lt"/>
              </a:rPr>
              <a:t>join()) </a:t>
            </a:r>
            <a:r>
              <a:rPr lang="en-US" sz="2000" b="0" dirty="0" smtClean="0">
                <a:latin typeface="+mn-lt"/>
              </a:rPr>
              <a:t>before summing them up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>
            <a:off x="1371600" y="4114800"/>
            <a:ext cx="3962400" cy="3286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>
            <a:stCxn id="81" idx="3"/>
            <a:endCxn id="94" idx="0"/>
          </p:cNvCxnSpPr>
          <p:nvPr/>
        </p:nvCxnSpPr>
        <p:spPr bwMode="auto">
          <a:xfrm>
            <a:off x="2590800" y="3352800"/>
            <a:ext cx="2779014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traight Arrow Connector 155"/>
          <p:cNvCxnSpPr>
            <a:endCxn id="112" idx="0"/>
          </p:cNvCxnSpPr>
          <p:nvPr/>
        </p:nvCxnSpPr>
        <p:spPr bwMode="auto">
          <a:xfrm>
            <a:off x="3886200" y="3352800"/>
            <a:ext cx="2844546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Arrow Connector 156"/>
          <p:cNvCxnSpPr>
            <a:stCxn id="48" idx="3"/>
            <a:endCxn id="130" idx="2"/>
          </p:cNvCxnSpPr>
          <p:nvPr/>
        </p:nvCxnSpPr>
        <p:spPr bwMode="auto">
          <a:xfrm flipV="1">
            <a:off x="2457375" y="4543425"/>
            <a:ext cx="5491047" cy="9429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8" name="Straight Arrow Connector 157"/>
          <p:cNvCxnSpPr>
            <a:stCxn id="55" idx="3"/>
          </p:cNvCxnSpPr>
          <p:nvPr/>
        </p:nvCxnSpPr>
        <p:spPr bwMode="auto">
          <a:xfrm flipV="1">
            <a:off x="3878553" y="4572000"/>
            <a:ext cx="4427247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18227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7" grpId="0" animBg="1"/>
      <p:bldP spid="48" grpId="0" animBg="1"/>
      <p:bldP spid="49" grpId="0"/>
      <p:bldP spid="50" grpId="0" animBg="1"/>
      <p:bldP spid="51" grpId="0" animBg="1"/>
      <p:bldP spid="52" grpId="0" animBg="1"/>
      <p:bldP spid="53" grpId="0"/>
      <p:bldP spid="54" grpId="0" animBg="1"/>
      <p:bldP spid="55" grpId="0" animBg="1"/>
      <p:bldP spid="56" grpId="0"/>
      <p:bldP spid="57" grpId="0" animBg="1"/>
      <p:bldP spid="58" grpId="0" animBg="1"/>
      <p:bldP spid="59" grpId="0" animBg="1"/>
      <p:bldP spid="60" grpId="0"/>
      <p:bldP spid="73" grpId="0" animBg="1"/>
      <p:bldP spid="80" grpId="0" animBg="1"/>
      <p:bldP spid="81" grpId="0" animBg="1"/>
      <p:bldP spid="82" grpId="0"/>
      <p:bldP spid="83" grpId="0" animBg="1"/>
      <p:bldP spid="84" grpId="0" animBg="1"/>
      <p:bldP spid="85" grpId="0" animBg="1"/>
      <p:bldP spid="86" grpId="0"/>
      <p:bldP spid="87" grpId="0" animBg="1"/>
      <p:bldP spid="88" grpId="0" animBg="1"/>
      <p:bldP spid="89" grpId="0"/>
      <p:bldP spid="90" grpId="0" animBg="1"/>
      <p:bldP spid="91" grpId="0" animBg="1"/>
      <p:bldP spid="92" grpId="0" animBg="1"/>
      <p:bldP spid="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Join (not the most descriptive word)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800600"/>
          </a:xfrm>
        </p:spPr>
        <p:txBody>
          <a:bodyPr/>
          <a:lstStyle/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valuable for coordinating this kind of computation</a:t>
            </a:r>
          </a:p>
          <a:p>
            <a:pPr lvl="1"/>
            <a:r>
              <a:rPr lang="en-US" dirty="0" smtClean="0"/>
              <a:t>Caller blocks until/unless the receiver is done executing (meaning the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+mj-lt"/>
                <a:cs typeface="Courier New" pitchFamily="49" charset="0"/>
              </a:rPr>
              <a:t>(answer would depend on what finishes first)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Java detail: code has 1 compile error because </a:t>
            </a:r>
            <a:r>
              <a:rPr lang="en-US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 may throw </a:t>
            </a:r>
            <a:r>
              <a:rPr lang="en-US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java.lang.InterruptedException</a:t>
            </a:r>
            <a:endParaRPr lang="en-US" b="1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In basic parallel code, should be fine to catch-and-exit</a:t>
            </a:r>
            <a:endParaRPr lang="en-US" dirty="0">
              <a:solidFill>
                <a:schemeClr val="bg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Fork-join programs (thankfully) do not 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We will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dirty="0" smtClean="0"/>
              <a:t>to do so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How many threads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Several reasons why this is a poor parallel algorithm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lvl="1"/>
            <a:r>
              <a:rPr lang="en-US" dirty="0" smtClean="0"/>
              <a:t>“Forward-portable” as core count grows</a:t>
            </a:r>
          </a:p>
          <a:p>
            <a:pPr lvl="1"/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parameterize by the number of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err="1" smtClean="0">
                <a:latin typeface="Courier New" pitchFamily="49" charset="0"/>
              </a:rPr>
              <a:t>int</a:t>
            </a:r>
            <a:r>
              <a:rPr lang="en-US" sz="2000" kern="0" noProof="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= 0;</a:t>
            </a:r>
            <a:endParaRPr lang="en-US" sz="2000" kern="0" noProof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590800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Want to use (only)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 used 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can change even while your threads run</a:t>
            </a:r>
          </a:p>
          <a:p>
            <a:pPr marL="857250" lvl="1" indent="-457200"/>
            <a:endParaRPr lang="en-US" sz="1000" dirty="0" smtClean="0"/>
          </a:p>
          <a:p>
            <a:pPr marL="800100" lvl="2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2766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threads to use?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How many threads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</a:t>
            </a:r>
            <a:r>
              <a:rPr lang="en-US" dirty="0" err="1" smtClean="0"/>
              <a:t>subproblems</a:t>
            </a:r>
            <a:r>
              <a:rPr lang="en-US" dirty="0" smtClean="0"/>
              <a:t>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How many threads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The </a:t>
            </a:r>
            <a:r>
              <a:rPr lang="en-US" dirty="0" smtClean="0"/>
              <a:t>solution </a:t>
            </a:r>
            <a:r>
              <a:rPr lang="en-US" dirty="0" smtClean="0"/>
              <a:t>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[And using a different Java library]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Naïve algorithm is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3962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in size of array (with constant factor 1/1000)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Previously we had only 4 pieces (constant in size of array)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1000" b="0" kern="0" baseline="0" dirty="0" smtClean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 the extreme, </a:t>
            </a:r>
            <a:r>
              <a:rPr lang="en-US" sz="2000" b="0" kern="0" dirty="0">
                <a:latin typeface="+mj-lt"/>
              </a:rPr>
              <a:t>if we create 1 thread for every 1 element, </a:t>
            </a:r>
            <a:r>
              <a:rPr lang="en-US" sz="2000" b="0" kern="0" dirty="0" smtClean="0">
                <a:latin typeface="+mj-lt"/>
              </a:rPr>
              <a:t>the loop to combine results has length-of-array iterations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j-lt"/>
              </a:rPr>
              <a:t>Just like the original sequential algorithm</a:t>
            </a:r>
            <a:endParaRPr lang="en-US" sz="2000" b="0" kern="0" dirty="0">
              <a:latin typeface="+mj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straightforward to implement using divide-and-conquer</a:t>
            </a:r>
          </a:p>
          <a:p>
            <a:pPr lvl="1"/>
            <a:r>
              <a:rPr lang="en-US" dirty="0" smtClean="0"/>
              <a:t>Parallelism for the recursive </a:t>
            </a:r>
            <a:r>
              <a:rPr lang="en-US" dirty="0" smtClean="0"/>
              <a:t>calls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thread creates two new threads, lets them run and then sums up their </a:t>
            </a:r>
            <a:r>
              <a:rPr lang="en-US" dirty="0" smtClean="0"/>
              <a:t>answer</a:t>
            </a:r>
          </a:p>
          <a:p>
            <a:pPr lvl="1"/>
            <a:r>
              <a:rPr lang="en-US" dirty="0"/>
              <a:t>Below some threshold (when the array gets small enough) thread just runs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  <p:bldP spid="76" grpId="0"/>
      <p:bldP spid="79" grpId="0"/>
      <p:bldP spid="82" grpId="0"/>
      <p:bldP spid="85" grpId="0"/>
      <p:bldP spid="88" grpId="0"/>
      <p:bldP spid="91" grpId="0"/>
      <p:bldP spid="94" grpId="0"/>
      <p:bldP spid="97" grpId="0"/>
      <p:bldP spid="100" grpId="0"/>
      <p:bldP spid="103" grpId="0"/>
      <p:bldP spid="106" grpId="0"/>
      <p:bldP spid="109" grpId="0"/>
      <p:bldP spid="112" grpId="0"/>
      <p:bldP spid="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924800" cy="220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most or all of your study of computer science has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to the rescue!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" y="2971800"/>
            <a:ext cx="8458200" cy="2057400"/>
          </a:xfrm>
          <a:prstGeom prst="rect">
            <a:avLst/>
          </a:prstGeom>
          <a:solidFill>
            <a:schemeClr val="accent1">
              <a:alpha val="2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to the rescue!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3444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really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1600200"/>
          </a:xfrm>
        </p:spPr>
        <p:txBody>
          <a:bodyPr/>
          <a:lstStyle/>
          <a:p>
            <a:r>
              <a:rPr lang="en-US" dirty="0" smtClean="0"/>
              <a:t>Divide-</a:t>
            </a:r>
            <a:r>
              <a:rPr lang="en-US" dirty="0" smtClean="0"/>
              <a:t>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height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384810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384810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4617340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4602867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45220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45075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46290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5486403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5486403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14454" y="56196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Being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In theory, you can divide down to single elements, do all your result-combining in parallel and get optimal speedup (P is number of processors)</a:t>
            </a:r>
            <a:endParaRPr lang="en-US" dirty="0" smtClean="0"/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/>
              <a:t>P</a:t>
            </a:r>
            <a:r>
              <a:rPr lang="en-US" dirty="0" smtClean="0"/>
              <a:t>  </a:t>
            </a:r>
            <a:r>
              <a:rPr lang="en-US" dirty="0" smtClean="0"/>
              <a:t>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In practice, creating all those threads and communicating swamps the savings, so:</a:t>
            </a:r>
          </a:p>
          <a:p>
            <a:pPr marL="857250" lvl="1" indent="-457200"/>
            <a:r>
              <a:rPr lang="en-US" dirty="0" smtClean="0"/>
              <a:t>Use a </a:t>
            </a:r>
            <a:r>
              <a:rPr lang="en-US" i="1" dirty="0" smtClean="0">
                <a:solidFill>
                  <a:schemeClr val="accent2"/>
                </a:solidFill>
              </a:rPr>
              <a:t>sequential cutoff</a:t>
            </a:r>
            <a:r>
              <a:rPr lang="en-US" dirty="0" smtClean="0"/>
              <a:t>, typically around 500-1000</a:t>
            </a:r>
          </a:p>
          <a:p>
            <a:pPr marL="1257300" lvl="2" indent="-457200"/>
            <a:r>
              <a:rPr lang="en-US" dirty="0" smtClean="0"/>
              <a:t>Eliminates </a:t>
            </a:r>
            <a:r>
              <a:rPr lang="en-US" i="1" dirty="0" smtClean="0"/>
              <a:t>almost all</a:t>
            </a:r>
            <a:r>
              <a:rPr lang="en-US" dirty="0" smtClean="0"/>
              <a:t> the recursive thread creation (bottom levels of tree)</a:t>
            </a:r>
          </a:p>
          <a:p>
            <a:pPr marL="857250" lvl="1" indent="-457200"/>
            <a:r>
              <a:rPr lang="en-US" dirty="0" smtClean="0"/>
              <a:t>Instead of creating </a:t>
            </a:r>
            <a:r>
              <a:rPr lang="en-US" dirty="0" smtClean="0"/>
              <a:t>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Being realistic,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Even with all this care, Java’s threads are too “heavyweight”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is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to meet the needs of divide-and-conquer fork-join parallelism</a:t>
            </a:r>
          </a:p>
          <a:p>
            <a:pPr lvl="1"/>
            <a:r>
              <a:rPr lang="en-US" dirty="0" smtClean="0"/>
              <a:t>In the Java 7 standard libraries</a:t>
            </a:r>
          </a:p>
          <a:p>
            <a:pPr lvl="1"/>
            <a:r>
              <a:rPr lang="en-US" dirty="0" smtClean="0"/>
              <a:t>Library’s implementation is a fascinating but advanced topic</a:t>
            </a:r>
          </a:p>
          <a:p>
            <a:pPr lvl="2"/>
            <a:r>
              <a:rPr lang="en-US" dirty="0" smtClean="0"/>
              <a:t>Next lecture will discuss its guarantees, not how it does it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Names of methods and how to use them slightly different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It’s all been lies!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12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Well, not all lies…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sz="2200" dirty="0" smtClean="0"/>
              <a:t>But most computers these days have multiple cores, and most languages support using them.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Removing this assumption creates major challenges &amp; opportunities</a:t>
            </a:r>
          </a:p>
          <a:p>
            <a:pPr lvl="1"/>
            <a:r>
              <a:rPr lang="en-US" sz="2200" dirty="0" smtClean="0"/>
              <a:t>Divide </a:t>
            </a:r>
            <a:r>
              <a:rPr lang="en-US" sz="2200" dirty="0" smtClean="0"/>
              <a:t>work among </a:t>
            </a:r>
            <a:r>
              <a:rPr lang="en-US" sz="2200" dirty="0" smtClean="0">
                <a:solidFill>
                  <a:schemeClr val="accent2"/>
                </a:solidFill>
              </a:rPr>
              <a:t>threads of execution</a:t>
            </a:r>
            <a:r>
              <a:rPr lang="en-US" sz="2200" dirty="0" smtClean="0"/>
              <a:t> and coordinate (</a:t>
            </a:r>
            <a:r>
              <a:rPr lang="en-US" sz="2200" dirty="0" smtClean="0">
                <a:solidFill>
                  <a:schemeClr val="accent2"/>
                </a:solidFill>
              </a:rPr>
              <a:t>synchronize</a:t>
            </a:r>
            <a:r>
              <a:rPr lang="en-US" sz="2200" dirty="0" smtClean="0"/>
              <a:t>) among them</a:t>
            </a:r>
          </a:p>
          <a:p>
            <a:pPr lvl="1"/>
            <a:r>
              <a:rPr lang="en-US" sz="2200" dirty="0" smtClean="0"/>
              <a:t>Parallel activity </a:t>
            </a:r>
            <a:r>
              <a:rPr lang="en-US" sz="2200" dirty="0" smtClean="0"/>
              <a:t>provide speed-up </a:t>
            </a:r>
            <a:br>
              <a:rPr lang="en-US" sz="2200" dirty="0" smtClean="0"/>
            </a:br>
            <a:r>
              <a:rPr lang="en-US" sz="2200" dirty="0" smtClean="0"/>
              <a:t>(more </a:t>
            </a:r>
            <a:r>
              <a:rPr lang="en-US" sz="2200" dirty="0" smtClean="0">
                <a:solidFill>
                  <a:schemeClr val="accent2"/>
                </a:solidFill>
              </a:rPr>
              <a:t>throughput</a:t>
            </a:r>
            <a:r>
              <a:rPr lang="en-US" sz="2200" dirty="0" smtClean="0"/>
              <a:t>: work done per unit time)</a:t>
            </a:r>
          </a:p>
          <a:p>
            <a:pPr lvl="1"/>
            <a:r>
              <a:rPr lang="en-US" sz="2200" dirty="0" smtClean="0"/>
              <a:t>May </a:t>
            </a:r>
            <a:r>
              <a:rPr lang="en-US" sz="2200" dirty="0" smtClean="0"/>
              <a:t>need to support </a:t>
            </a:r>
            <a:r>
              <a:rPr lang="en-US" sz="2200" dirty="0" smtClean="0">
                <a:solidFill>
                  <a:schemeClr val="accent2"/>
                </a:solidFill>
              </a:rPr>
              <a:t>concurrent access </a:t>
            </a:r>
            <a:r>
              <a:rPr lang="en-US" sz="2200" dirty="0" smtClean="0">
                <a:solidFill>
                  <a:srgbClr val="000000"/>
                </a:solidFill>
              </a:rPr>
              <a:t>to data </a:t>
            </a:r>
            <a:r>
              <a:rPr lang="en-US" sz="2200" dirty="0" smtClean="0"/>
              <a:t>(</a:t>
            </a:r>
            <a:r>
              <a:rPr lang="en-US" sz="2200" dirty="0" smtClean="0"/>
              <a:t>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709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What to do with multiple processors?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Run </a:t>
            </a:r>
            <a:r>
              <a:rPr lang="en-US" sz="2800" dirty="0" smtClean="0"/>
              <a:t>multiple totally different programs at the same time</a:t>
            </a:r>
          </a:p>
          <a:p>
            <a:pPr lvl="1"/>
            <a:r>
              <a:rPr lang="en-US" sz="2800" dirty="0" smtClean="0"/>
              <a:t>Already do that? Yes</a:t>
            </a:r>
            <a:r>
              <a:rPr lang="en-US" sz="2800" dirty="0" smtClean="0"/>
              <a:t>, with </a:t>
            </a:r>
            <a:r>
              <a:rPr lang="en-US" sz="2800" dirty="0" smtClean="0">
                <a:solidFill>
                  <a:schemeClr val="accent2"/>
                </a:solidFill>
              </a:rPr>
              <a:t>time-slicing</a:t>
            </a:r>
          </a:p>
          <a:p>
            <a:r>
              <a:rPr lang="en-US" sz="2800" dirty="0" smtClean="0"/>
              <a:t>Do multiple things at once in one program</a:t>
            </a:r>
          </a:p>
          <a:p>
            <a:pPr lvl="1"/>
            <a:r>
              <a:rPr lang="en-US" sz="2800" dirty="0" smtClean="0"/>
              <a:t>Requires </a:t>
            </a:r>
            <a:r>
              <a:rPr lang="en-US" sz="2800" dirty="0" smtClean="0"/>
              <a:t>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4648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There is some connection:</a:t>
            </a:r>
          </a:p>
          <a:p>
            <a:pPr lvl="1"/>
            <a:r>
              <a:rPr lang="en-US" b="0" dirty="0" smtClean="0"/>
              <a:t>Common to use </a:t>
            </a:r>
            <a:r>
              <a:rPr lang="en-US" b="0" i="1" dirty="0" smtClean="0"/>
              <a:t>threads</a:t>
            </a:r>
            <a:r>
              <a:rPr lang="en-US" b="0" dirty="0" smtClean="0"/>
              <a:t> for both</a:t>
            </a:r>
          </a:p>
          <a:p>
            <a:pPr lvl="1"/>
            <a:r>
              <a:rPr lang="en-US" b="0" dirty="0" smtClean="0"/>
              <a:t>If parallel computations need access to shared resources, then the concurrency needs to be managed</a:t>
            </a:r>
          </a:p>
          <a:p>
            <a:pPr marL="0" indent="0">
              <a:buNone/>
            </a:pPr>
            <a:r>
              <a:rPr lang="en-US" b="0" dirty="0" smtClean="0"/>
              <a:t>We will </a:t>
            </a:r>
            <a:r>
              <a:rPr lang="en-US" b="0" dirty="0" smtClean="0"/>
              <a:t>focus on </a:t>
            </a:r>
            <a:r>
              <a:rPr lang="en-US" b="0" dirty="0" smtClean="0">
                <a:solidFill>
                  <a:schemeClr val="accent2"/>
                </a:solidFill>
              </a:rPr>
              <a:t>parallelism</a:t>
            </a:r>
            <a:r>
              <a:rPr lang="en-US" b="0" dirty="0" smtClean="0"/>
              <a:t>, avoiding concurrency issues</a:t>
            </a:r>
          </a:p>
          <a:p>
            <a:pPr lvl="1"/>
            <a:endParaRPr lang="en-US" sz="900" b="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52400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828800" y="33515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095500" y="33515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362200" y="33515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362200" y="33515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38026" y="38670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572000" y="15240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0066" y="2895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216320" y="32004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178220" y="32004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044868" y="32004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606721" y="32004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037059" y="29543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00066" y="37908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Parallelism: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Concurrency: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2296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/>
              <a:t>One </a:t>
            </a:r>
            <a:r>
              <a:rPr lang="en-US" i="1" dirty="0">
                <a:solidFill>
                  <a:schemeClr val="accent2"/>
                </a:solidFill>
              </a:rPr>
              <a:t>program counter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(current statement executing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>
                <a:solidFill>
                  <a:schemeClr val="accent2"/>
                </a:solidFill>
              </a:rPr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Objects in the heap</a:t>
            </a:r>
            <a:r>
              <a:rPr lang="en-US" dirty="0"/>
              <a:t> created by memory allocation (i.e.,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(nothing to do with data structure called a heap)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Static </a:t>
            </a:r>
            <a:r>
              <a:rPr lang="en-US" i="1" dirty="0" smtClean="0">
                <a:solidFill>
                  <a:schemeClr val="accent2"/>
                </a:solidFill>
              </a:rPr>
              <a:t>fields </a:t>
            </a:r>
            <a:r>
              <a:rPr lang="en-US" dirty="0" smtClean="0">
                <a:solidFill>
                  <a:schemeClr val="accent2"/>
                </a:solidFill>
              </a:rPr>
              <a:t>- </a:t>
            </a:r>
            <a:r>
              <a:rPr lang="en-US" dirty="0" smtClean="0"/>
              <a:t>belong to the class and not an instance (or object) of the class. Only one for all instances of a class.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3143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648200"/>
            <a:ext cx="922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</a:t>
            </a:r>
            <a:r>
              <a:rPr lang="en-US" sz="1800" b="0" dirty="0" smtClean="0">
                <a:latin typeface="+mn-lt"/>
              </a:rPr>
              <a:t>pc</a:t>
            </a:r>
            <a:r>
              <a:rPr lang="en-US" sz="1800" b="0" dirty="0" smtClean="0">
                <a:latin typeface="+mn-lt"/>
              </a:rPr>
              <a:t>=…</a:t>
            </a:r>
            <a:endParaRPr lang="en-US" sz="1800" b="0" dirty="0" smtClean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143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143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143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4271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4648200" y="4191000"/>
            <a:ext cx="2885238" cy="22860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9" idx="3"/>
          </p:cNvCxnSpPr>
          <p:nvPr/>
        </p:nvCxnSpPr>
        <p:spPr bwMode="auto">
          <a:xfrm flipV="1">
            <a:off x="1771575" y="4700130"/>
            <a:ext cx="3389324" cy="5576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5257800" y="4724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410200" y="4724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999099" y="5195429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151499" y="5195429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37299" y="5652629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989699" y="5652629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Arrow Connector 30"/>
          <p:cNvCxnSpPr>
            <a:stCxn id="18" idx="3"/>
          </p:cNvCxnSpPr>
          <p:nvPr/>
        </p:nvCxnSpPr>
        <p:spPr bwMode="auto">
          <a:xfrm>
            <a:off x="5562600" y="4838700"/>
            <a:ext cx="436499" cy="4710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6542838" y="5185249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95238" y="5185249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2" idx="3"/>
            <a:endCxn id="33" idx="1"/>
          </p:cNvCxnSpPr>
          <p:nvPr/>
        </p:nvCxnSpPr>
        <p:spPr bwMode="auto">
          <a:xfrm flipV="1">
            <a:off x="6303899" y="5299549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4" idx="2"/>
            <a:endCxn id="27" idx="0"/>
          </p:cNvCxnSpPr>
          <p:nvPr/>
        </p:nvCxnSpPr>
        <p:spPr bwMode="auto">
          <a:xfrm rot="16200000" flipH="1">
            <a:off x="6723078" y="5462208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endCxn id="48" idx="1"/>
          </p:cNvCxnSpPr>
          <p:nvPr/>
        </p:nvCxnSpPr>
        <p:spPr bwMode="auto">
          <a:xfrm>
            <a:off x="1828800" y="5590520"/>
            <a:ext cx="3429000" cy="391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5257800" y="5867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410200" y="5867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562600" y="5867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15000" y="5867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867400" y="5867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019800" y="5867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172200" y="5867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324600" y="5867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477000" y="5867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086600" y="39624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1" dirty="0" smtClean="0"/>
              <a:t>Heap</a:t>
            </a:r>
            <a:endParaRPr lang="en-US" b="0" i="1" dirty="0"/>
          </a:p>
        </p:txBody>
      </p:sp>
      <p:sp>
        <p:nvSpPr>
          <p:cNvPr id="59" name="Rectangle 58"/>
          <p:cNvSpPr/>
          <p:nvPr/>
        </p:nvSpPr>
        <p:spPr>
          <a:xfrm>
            <a:off x="685800" y="41910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1" dirty="0" smtClean="0"/>
              <a:t>Stack</a:t>
            </a:r>
            <a:endParaRPr lang="en-US" b="0" i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 animBg="1"/>
      <p:bldP spid="12" grpId="0"/>
      <p:bldP spid="14" grpId="0" animBg="1"/>
      <p:bldP spid="17" grpId="0" animBg="1"/>
      <p:bldP spid="18" grpId="0" animBg="1"/>
      <p:bldP spid="21" grpId="0" animBg="1"/>
      <p:bldP spid="22" grpId="0" animBg="1"/>
      <p:bldP spid="27" grpId="0" animBg="1"/>
      <p:bldP spid="28" grpId="0" animBg="1"/>
      <p:bldP spid="33" grpId="0" animBg="1"/>
      <p:bldP spid="34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/>
      <p:bldP spid="5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29467</TotalTime>
  <Words>3335</Words>
  <Application>Microsoft Macintosh PowerPoint</Application>
  <PresentationFormat>On-screen Show (4:3)</PresentationFormat>
  <Paragraphs>536</Paragraphs>
  <Slides>34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dan_design_template</vt:lpstr>
      <vt:lpstr>CSE373: Data Structures &amp; Algorithms Lecture 23: Introduction to Multithreading &amp; Fork-Join Parallelism</vt:lpstr>
      <vt:lpstr>Admin</vt:lpstr>
      <vt:lpstr>PowerPoint Presentation</vt:lpstr>
      <vt:lpstr>It’s all been lies!</vt:lpstr>
      <vt:lpstr>Well, not all lies…</vt:lpstr>
      <vt:lpstr>What to do with multiple processors?</vt:lpstr>
      <vt:lpstr>Parallelism vs. Concurrency</vt:lpstr>
      <vt:lpstr>An analogy</vt:lpstr>
      <vt:lpstr>Shared memory</vt:lpstr>
      <vt:lpstr>Shared memory</vt:lpstr>
      <vt:lpstr>Our Needs</vt:lpstr>
      <vt:lpstr>Java basics</vt:lpstr>
      <vt:lpstr>Parallelism idea</vt:lpstr>
      <vt:lpstr>First attempt: create Thread subclass</vt:lpstr>
      <vt:lpstr>First attempt, continued (wrong)</vt:lpstr>
      <vt:lpstr>Second attempt (still wrong)</vt:lpstr>
      <vt:lpstr>Third attempt (correct in spirit)</vt:lpstr>
      <vt:lpstr>What’s Happening?</vt:lpstr>
      <vt:lpstr>What’s Happening?</vt:lpstr>
      <vt:lpstr>What’s Happening?</vt:lpstr>
      <vt:lpstr>What’s Happening?</vt:lpstr>
      <vt:lpstr>Join (not the most descriptive word)</vt:lpstr>
      <vt:lpstr>Shared memory?</vt:lpstr>
      <vt:lpstr>How many threads to use?</vt:lpstr>
      <vt:lpstr>How many threads to use?</vt:lpstr>
      <vt:lpstr>How many threads to use?</vt:lpstr>
      <vt:lpstr>How many threads to use?</vt:lpstr>
      <vt:lpstr>Naïve algorithm is poor</vt:lpstr>
      <vt:lpstr>A better idea</vt:lpstr>
      <vt:lpstr>Divide-and-conquer to the rescue!</vt:lpstr>
      <vt:lpstr>Divide-and-conquer to the rescue!</vt:lpstr>
      <vt:lpstr>Divide-and-conquer really works</vt:lpstr>
      <vt:lpstr>Being realistic</vt:lpstr>
      <vt:lpstr>Being realistic, part 2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1432</cp:revision>
  <dcterms:created xsi:type="dcterms:W3CDTF">2009-03-13T20:43:19Z</dcterms:created>
  <dcterms:modified xsi:type="dcterms:W3CDTF">2015-08-17T02:16:08Z</dcterms:modified>
</cp:coreProperties>
</file>