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9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notesSlides/notesSlide14.xml" ContentType="application/vnd.openxmlformats-officedocument.presentationml.notesSlide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20.xml" ContentType="application/vnd.openxmlformats-officedocument.presentationml.notesSlide+xml"/>
  <Override PartName="/ppt/tags/tag26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12" r:id="rId3"/>
    <p:sldId id="262" r:id="rId4"/>
    <p:sldId id="259" r:id="rId5"/>
    <p:sldId id="274" r:id="rId6"/>
    <p:sldId id="27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13" r:id="rId18"/>
    <p:sldId id="306" r:id="rId19"/>
    <p:sldId id="307" r:id="rId20"/>
    <p:sldId id="308" r:id="rId21"/>
    <p:sldId id="314" r:id="rId22"/>
    <p:sldId id="315" r:id="rId23"/>
    <p:sldId id="316" r:id="rId24"/>
    <p:sldId id="327" r:id="rId25"/>
    <p:sldId id="317" r:id="rId26"/>
    <p:sldId id="318" r:id="rId27"/>
    <p:sldId id="319" r:id="rId28"/>
    <p:sldId id="320" r:id="rId29"/>
    <p:sldId id="321" r:id="rId30"/>
    <p:sldId id="322" r:id="rId31"/>
    <p:sldId id="328" r:id="rId32"/>
    <p:sldId id="323" r:id="rId33"/>
    <p:sldId id="324" r:id="rId34"/>
    <p:sldId id="325" r:id="rId35"/>
    <p:sldId id="326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2" autoAdjust="0"/>
    <p:restoredTop sz="85913" autoAdjust="0"/>
  </p:normalViewPr>
  <p:slideViewPr>
    <p:cSldViewPr>
      <p:cViewPr varScale="1">
        <p:scale>
          <a:sx n="75" d="100"/>
          <a:sy n="75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5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67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6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85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88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48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10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7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17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56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26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70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673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5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2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99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522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9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have to spend a lot</a:t>
            </a:r>
            <a:r>
              <a:rPr lang="en-US" baseline="0" dirty="0" smtClean="0"/>
              <a:t> of time </a:t>
            </a:r>
            <a:r>
              <a:rPr lang="en-US" baseline="0" dirty="0" err="1" smtClean="0"/>
              <a:t>gettign</a:t>
            </a:r>
            <a:r>
              <a:rPr lang="en-US" baseline="0" dirty="0" smtClean="0"/>
              <a:t> into details.  Point out </a:t>
            </a:r>
            <a:r>
              <a:rPr lang="en-US" baseline="0" dirty="0" err="1" smtClean="0"/>
              <a:t>mergesort</a:t>
            </a:r>
            <a:r>
              <a:rPr lang="en-US" baseline="0" dirty="0" smtClean="0"/>
              <a:t> has </a:t>
            </a:r>
            <a:r>
              <a:rPr lang="en-US" baseline="0" dirty="0" err="1" smtClean="0"/>
              <a:t>seq</a:t>
            </a:r>
            <a:r>
              <a:rPr lang="en-US" baseline="0" dirty="0" smtClean="0"/>
              <a:t> reading of a data which is good for spatial locality.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6343C-5E7C-45F3-BCB8-156BB24870A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487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8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1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7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63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65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0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46" Type="http://schemas.openxmlformats.org/officeDocument/2006/relationships/tags" Target="../tags/tag123.xml"/><Relationship Id="rId47" Type="http://schemas.openxmlformats.org/officeDocument/2006/relationships/tags" Target="../tags/tag124.xml"/><Relationship Id="rId48" Type="http://schemas.openxmlformats.org/officeDocument/2006/relationships/tags" Target="../tags/tag125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97.xml"/><Relationship Id="rId21" Type="http://schemas.openxmlformats.org/officeDocument/2006/relationships/tags" Target="../tags/tag98.xml"/><Relationship Id="rId22" Type="http://schemas.openxmlformats.org/officeDocument/2006/relationships/tags" Target="../tags/tag99.xml"/><Relationship Id="rId23" Type="http://schemas.openxmlformats.org/officeDocument/2006/relationships/tags" Target="../tags/tag100.xml"/><Relationship Id="rId24" Type="http://schemas.openxmlformats.org/officeDocument/2006/relationships/tags" Target="../tags/tag101.xml"/><Relationship Id="rId25" Type="http://schemas.openxmlformats.org/officeDocument/2006/relationships/tags" Target="../tags/tag102.xml"/><Relationship Id="rId26" Type="http://schemas.openxmlformats.org/officeDocument/2006/relationships/tags" Target="../tags/tag103.xml"/><Relationship Id="rId27" Type="http://schemas.openxmlformats.org/officeDocument/2006/relationships/tags" Target="../tags/tag104.xml"/><Relationship Id="rId28" Type="http://schemas.openxmlformats.org/officeDocument/2006/relationships/tags" Target="../tags/tag105.xml"/><Relationship Id="rId29" Type="http://schemas.openxmlformats.org/officeDocument/2006/relationships/tags" Target="../tags/tag106.xml"/><Relationship Id="rId50" Type="http://schemas.openxmlformats.org/officeDocument/2006/relationships/notesSlide" Target="../notesSlides/notesSlide10.xml"/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30" Type="http://schemas.openxmlformats.org/officeDocument/2006/relationships/tags" Target="../tags/tag107.xml"/><Relationship Id="rId31" Type="http://schemas.openxmlformats.org/officeDocument/2006/relationships/tags" Target="../tags/tag108.xml"/><Relationship Id="rId32" Type="http://schemas.openxmlformats.org/officeDocument/2006/relationships/tags" Target="../tags/tag109.xml"/><Relationship Id="rId9" Type="http://schemas.openxmlformats.org/officeDocument/2006/relationships/tags" Target="../tags/tag86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Relationship Id="rId33" Type="http://schemas.openxmlformats.org/officeDocument/2006/relationships/tags" Target="../tags/tag110.xml"/><Relationship Id="rId34" Type="http://schemas.openxmlformats.org/officeDocument/2006/relationships/tags" Target="../tags/tag111.xml"/><Relationship Id="rId35" Type="http://schemas.openxmlformats.org/officeDocument/2006/relationships/tags" Target="../tags/tag112.xml"/><Relationship Id="rId36" Type="http://schemas.openxmlformats.org/officeDocument/2006/relationships/tags" Target="../tags/tag113.xml"/><Relationship Id="rId10" Type="http://schemas.openxmlformats.org/officeDocument/2006/relationships/tags" Target="../tags/tag87.xml"/><Relationship Id="rId11" Type="http://schemas.openxmlformats.org/officeDocument/2006/relationships/tags" Target="../tags/tag88.xml"/><Relationship Id="rId12" Type="http://schemas.openxmlformats.org/officeDocument/2006/relationships/tags" Target="../tags/tag89.xml"/><Relationship Id="rId13" Type="http://schemas.openxmlformats.org/officeDocument/2006/relationships/tags" Target="../tags/tag90.xml"/><Relationship Id="rId14" Type="http://schemas.openxmlformats.org/officeDocument/2006/relationships/tags" Target="../tags/tag91.xml"/><Relationship Id="rId15" Type="http://schemas.openxmlformats.org/officeDocument/2006/relationships/tags" Target="../tags/tag92.xml"/><Relationship Id="rId16" Type="http://schemas.openxmlformats.org/officeDocument/2006/relationships/tags" Target="../tags/tag93.xml"/><Relationship Id="rId17" Type="http://schemas.openxmlformats.org/officeDocument/2006/relationships/tags" Target="../tags/tag94.xml"/><Relationship Id="rId18" Type="http://schemas.openxmlformats.org/officeDocument/2006/relationships/tags" Target="../tags/tag95.xml"/><Relationship Id="rId19" Type="http://schemas.openxmlformats.org/officeDocument/2006/relationships/tags" Target="../tags/tag96.xml"/><Relationship Id="rId37" Type="http://schemas.openxmlformats.org/officeDocument/2006/relationships/tags" Target="../tags/tag114.xml"/><Relationship Id="rId38" Type="http://schemas.openxmlformats.org/officeDocument/2006/relationships/tags" Target="../tags/tag115.xml"/><Relationship Id="rId39" Type="http://schemas.openxmlformats.org/officeDocument/2006/relationships/tags" Target="../tags/tag116.xml"/><Relationship Id="rId40" Type="http://schemas.openxmlformats.org/officeDocument/2006/relationships/tags" Target="../tags/tag117.xml"/><Relationship Id="rId41" Type="http://schemas.openxmlformats.org/officeDocument/2006/relationships/tags" Target="../tags/tag118.xml"/><Relationship Id="rId42" Type="http://schemas.openxmlformats.org/officeDocument/2006/relationships/tags" Target="../tags/tag119.xml"/><Relationship Id="rId43" Type="http://schemas.openxmlformats.org/officeDocument/2006/relationships/tags" Target="../tags/tag120.xml"/><Relationship Id="rId44" Type="http://schemas.openxmlformats.org/officeDocument/2006/relationships/tags" Target="../tags/tag121.xml"/><Relationship Id="rId45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20" Type="http://schemas.openxmlformats.org/officeDocument/2006/relationships/tags" Target="../tags/tag145.xml"/><Relationship Id="rId21" Type="http://schemas.openxmlformats.org/officeDocument/2006/relationships/tags" Target="../tags/tag146.xml"/><Relationship Id="rId22" Type="http://schemas.openxmlformats.org/officeDocument/2006/relationships/tags" Target="../tags/tag147.xml"/><Relationship Id="rId23" Type="http://schemas.openxmlformats.org/officeDocument/2006/relationships/tags" Target="../tags/tag148.xml"/><Relationship Id="rId24" Type="http://schemas.openxmlformats.org/officeDocument/2006/relationships/tags" Target="../tags/tag149.xml"/><Relationship Id="rId25" Type="http://schemas.openxmlformats.org/officeDocument/2006/relationships/tags" Target="../tags/tag150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135.xml"/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tags" Target="../tags/tag138.xml"/><Relationship Id="rId14" Type="http://schemas.openxmlformats.org/officeDocument/2006/relationships/tags" Target="../tags/tag139.xml"/><Relationship Id="rId15" Type="http://schemas.openxmlformats.org/officeDocument/2006/relationships/tags" Target="../tags/tag140.xml"/><Relationship Id="rId16" Type="http://schemas.openxmlformats.org/officeDocument/2006/relationships/tags" Target="../tags/tag141.xml"/><Relationship Id="rId17" Type="http://schemas.openxmlformats.org/officeDocument/2006/relationships/tags" Target="../tags/tag142.xml"/><Relationship Id="rId18" Type="http://schemas.openxmlformats.org/officeDocument/2006/relationships/tags" Target="../tags/tag143.xml"/><Relationship Id="rId19" Type="http://schemas.openxmlformats.org/officeDocument/2006/relationships/tags" Target="../tags/tag144.xml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tags" Target="../tags/tag170.xml"/><Relationship Id="rId21" Type="http://schemas.openxmlformats.org/officeDocument/2006/relationships/tags" Target="../tags/tag171.xml"/><Relationship Id="rId22" Type="http://schemas.openxmlformats.org/officeDocument/2006/relationships/tags" Target="../tags/tag172.xml"/><Relationship Id="rId23" Type="http://schemas.openxmlformats.org/officeDocument/2006/relationships/tags" Target="../tags/tag173.xml"/><Relationship Id="rId24" Type="http://schemas.openxmlformats.org/officeDocument/2006/relationships/tags" Target="../tags/tag174.xml"/><Relationship Id="rId25" Type="http://schemas.openxmlformats.org/officeDocument/2006/relationships/tags" Target="../tags/tag175.xml"/><Relationship Id="rId26" Type="http://schemas.openxmlformats.org/officeDocument/2006/relationships/tags" Target="../tags/tag176.xml"/><Relationship Id="rId27" Type="http://schemas.openxmlformats.org/officeDocument/2006/relationships/tags" Target="../tags/tag177.xml"/><Relationship Id="rId28" Type="http://schemas.openxmlformats.org/officeDocument/2006/relationships/tags" Target="../tags/tag178.xml"/><Relationship Id="rId29" Type="http://schemas.openxmlformats.org/officeDocument/2006/relationships/tags" Target="../tags/tag179.xml"/><Relationship Id="rId1" Type="http://schemas.openxmlformats.org/officeDocument/2006/relationships/tags" Target="../tags/tag151.xml"/><Relationship Id="rId2" Type="http://schemas.openxmlformats.org/officeDocument/2006/relationships/tags" Target="../tags/tag152.xml"/><Relationship Id="rId3" Type="http://schemas.openxmlformats.org/officeDocument/2006/relationships/tags" Target="../tags/tag153.xml"/><Relationship Id="rId4" Type="http://schemas.openxmlformats.org/officeDocument/2006/relationships/tags" Target="../tags/tag154.xml"/><Relationship Id="rId5" Type="http://schemas.openxmlformats.org/officeDocument/2006/relationships/tags" Target="../tags/tag155.xml"/><Relationship Id="rId30" Type="http://schemas.openxmlformats.org/officeDocument/2006/relationships/tags" Target="../tags/tag180.xml"/><Relationship Id="rId31" Type="http://schemas.openxmlformats.org/officeDocument/2006/relationships/tags" Target="../tags/tag181.xml"/><Relationship Id="rId32" Type="http://schemas.openxmlformats.org/officeDocument/2006/relationships/tags" Target="../tags/tag182.xml"/><Relationship Id="rId9" Type="http://schemas.openxmlformats.org/officeDocument/2006/relationships/tags" Target="../tags/tag159.xml"/><Relationship Id="rId6" Type="http://schemas.openxmlformats.org/officeDocument/2006/relationships/tags" Target="../tags/tag156.xml"/><Relationship Id="rId7" Type="http://schemas.openxmlformats.org/officeDocument/2006/relationships/tags" Target="../tags/tag157.xml"/><Relationship Id="rId8" Type="http://schemas.openxmlformats.org/officeDocument/2006/relationships/tags" Target="../tags/tag158.xml"/><Relationship Id="rId33" Type="http://schemas.openxmlformats.org/officeDocument/2006/relationships/tags" Target="../tags/tag183.xml"/><Relationship Id="rId34" Type="http://schemas.openxmlformats.org/officeDocument/2006/relationships/tags" Target="../tags/tag184.xml"/><Relationship Id="rId35" Type="http://schemas.openxmlformats.org/officeDocument/2006/relationships/tags" Target="../tags/tag185.xml"/><Relationship Id="rId36" Type="http://schemas.openxmlformats.org/officeDocument/2006/relationships/tags" Target="../tags/tag186.xml"/><Relationship Id="rId10" Type="http://schemas.openxmlformats.org/officeDocument/2006/relationships/tags" Target="../tags/tag160.xml"/><Relationship Id="rId11" Type="http://schemas.openxmlformats.org/officeDocument/2006/relationships/tags" Target="../tags/tag161.xml"/><Relationship Id="rId12" Type="http://schemas.openxmlformats.org/officeDocument/2006/relationships/tags" Target="../tags/tag162.xml"/><Relationship Id="rId13" Type="http://schemas.openxmlformats.org/officeDocument/2006/relationships/tags" Target="../tags/tag163.xml"/><Relationship Id="rId14" Type="http://schemas.openxmlformats.org/officeDocument/2006/relationships/tags" Target="../tags/tag164.xml"/><Relationship Id="rId15" Type="http://schemas.openxmlformats.org/officeDocument/2006/relationships/tags" Target="../tags/tag165.xml"/><Relationship Id="rId16" Type="http://schemas.openxmlformats.org/officeDocument/2006/relationships/tags" Target="../tags/tag166.xml"/><Relationship Id="rId17" Type="http://schemas.openxmlformats.org/officeDocument/2006/relationships/tags" Target="../tags/tag167.xml"/><Relationship Id="rId18" Type="http://schemas.openxmlformats.org/officeDocument/2006/relationships/tags" Target="../tags/tag168.xml"/><Relationship Id="rId19" Type="http://schemas.openxmlformats.org/officeDocument/2006/relationships/tags" Target="../tags/tag169.xml"/><Relationship Id="rId37" Type="http://schemas.openxmlformats.org/officeDocument/2006/relationships/tags" Target="../tags/tag187.xml"/><Relationship Id="rId38" Type="http://schemas.openxmlformats.org/officeDocument/2006/relationships/tags" Target="../tags/tag188.xml"/><Relationship Id="rId39" Type="http://schemas.openxmlformats.org/officeDocument/2006/relationships/tags" Target="../tags/tag189.xml"/><Relationship Id="rId40" Type="http://schemas.openxmlformats.org/officeDocument/2006/relationships/tags" Target="../tags/tag190.xml"/><Relationship Id="rId41" Type="http://schemas.openxmlformats.org/officeDocument/2006/relationships/tags" Target="../tags/tag191.xml"/><Relationship Id="rId42" Type="http://schemas.openxmlformats.org/officeDocument/2006/relationships/tags" Target="../tags/tag192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05.xml"/><Relationship Id="rId14" Type="http://schemas.openxmlformats.org/officeDocument/2006/relationships/tags" Target="../tags/tag206.xml"/><Relationship Id="rId15" Type="http://schemas.openxmlformats.org/officeDocument/2006/relationships/tags" Target="../tags/tag207.xml"/><Relationship Id="rId16" Type="http://schemas.openxmlformats.org/officeDocument/2006/relationships/tags" Target="../tags/tag208.xml"/><Relationship Id="rId17" Type="http://schemas.openxmlformats.org/officeDocument/2006/relationships/tags" Target="../tags/tag209.xml"/><Relationship Id="rId18" Type="http://schemas.openxmlformats.org/officeDocument/2006/relationships/tags" Target="../tags/tag210.xml"/><Relationship Id="rId19" Type="http://schemas.openxmlformats.org/officeDocument/2006/relationships/tags" Target="../tags/tag211.xml"/><Relationship Id="rId50" Type="http://schemas.openxmlformats.org/officeDocument/2006/relationships/tags" Target="../tags/tag242.xml"/><Relationship Id="rId51" Type="http://schemas.openxmlformats.org/officeDocument/2006/relationships/tags" Target="../tags/tag243.xml"/><Relationship Id="rId52" Type="http://schemas.openxmlformats.org/officeDocument/2006/relationships/tags" Target="../tags/tag244.xml"/><Relationship Id="rId53" Type="http://schemas.openxmlformats.org/officeDocument/2006/relationships/tags" Target="../tags/tag245.xml"/><Relationship Id="rId54" Type="http://schemas.openxmlformats.org/officeDocument/2006/relationships/tags" Target="../tags/tag246.xml"/><Relationship Id="rId55" Type="http://schemas.openxmlformats.org/officeDocument/2006/relationships/tags" Target="../tags/tag247.xml"/><Relationship Id="rId56" Type="http://schemas.openxmlformats.org/officeDocument/2006/relationships/tags" Target="../tags/tag248.xml"/><Relationship Id="rId57" Type="http://schemas.openxmlformats.org/officeDocument/2006/relationships/tags" Target="../tags/tag249.xml"/><Relationship Id="rId58" Type="http://schemas.openxmlformats.org/officeDocument/2006/relationships/tags" Target="../tags/tag250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232.xml"/><Relationship Id="rId41" Type="http://schemas.openxmlformats.org/officeDocument/2006/relationships/tags" Target="../tags/tag233.xml"/><Relationship Id="rId42" Type="http://schemas.openxmlformats.org/officeDocument/2006/relationships/tags" Target="../tags/tag234.xml"/><Relationship Id="rId43" Type="http://schemas.openxmlformats.org/officeDocument/2006/relationships/tags" Target="../tags/tag235.xml"/><Relationship Id="rId44" Type="http://schemas.openxmlformats.org/officeDocument/2006/relationships/tags" Target="../tags/tag236.xml"/><Relationship Id="rId45" Type="http://schemas.openxmlformats.org/officeDocument/2006/relationships/tags" Target="../tags/tag237.xml"/><Relationship Id="rId46" Type="http://schemas.openxmlformats.org/officeDocument/2006/relationships/tags" Target="../tags/tag238.xml"/><Relationship Id="rId47" Type="http://schemas.openxmlformats.org/officeDocument/2006/relationships/tags" Target="../tags/tag239.xml"/><Relationship Id="rId48" Type="http://schemas.openxmlformats.org/officeDocument/2006/relationships/tags" Target="../tags/tag240.xml"/><Relationship Id="rId49" Type="http://schemas.openxmlformats.org/officeDocument/2006/relationships/tags" Target="../tags/tag241.xml"/><Relationship Id="rId1" Type="http://schemas.openxmlformats.org/officeDocument/2006/relationships/tags" Target="../tags/tag193.xml"/><Relationship Id="rId2" Type="http://schemas.openxmlformats.org/officeDocument/2006/relationships/tags" Target="../tags/tag194.xml"/><Relationship Id="rId3" Type="http://schemas.openxmlformats.org/officeDocument/2006/relationships/tags" Target="../tags/tag195.xml"/><Relationship Id="rId4" Type="http://schemas.openxmlformats.org/officeDocument/2006/relationships/tags" Target="../tags/tag196.xml"/><Relationship Id="rId5" Type="http://schemas.openxmlformats.org/officeDocument/2006/relationships/tags" Target="../tags/tag197.xml"/><Relationship Id="rId6" Type="http://schemas.openxmlformats.org/officeDocument/2006/relationships/tags" Target="../tags/tag198.xml"/><Relationship Id="rId7" Type="http://schemas.openxmlformats.org/officeDocument/2006/relationships/tags" Target="../tags/tag199.xml"/><Relationship Id="rId8" Type="http://schemas.openxmlformats.org/officeDocument/2006/relationships/tags" Target="../tags/tag200.xml"/><Relationship Id="rId9" Type="http://schemas.openxmlformats.org/officeDocument/2006/relationships/tags" Target="../tags/tag201.xml"/><Relationship Id="rId30" Type="http://schemas.openxmlformats.org/officeDocument/2006/relationships/tags" Target="../tags/tag222.xml"/><Relationship Id="rId31" Type="http://schemas.openxmlformats.org/officeDocument/2006/relationships/tags" Target="../tags/tag223.xml"/><Relationship Id="rId32" Type="http://schemas.openxmlformats.org/officeDocument/2006/relationships/tags" Target="../tags/tag224.xml"/><Relationship Id="rId33" Type="http://schemas.openxmlformats.org/officeDocument/2006/relationships/tags" Target="../tags/tag225.xml"/><Relationship Id="rId34" Type="http://schemas.openxmlformats.org/officeDocument/2006/relationships/tags" Target="../tags/tag226.xml"/><Relationship Id="rId35" Type="http://schemas.openxmlformats.org/officeDocument/2006/relationships/tags" Target="../tags/tag227.xml"/><Relationship Id="rId36" Type="http://schemas.openxmlformats.org/officeDocument/2006/relationships/tags" Target="../tags/tag228.xml"/><Relationship Id="rId37" Type="http://schemas.openxmlformats.org/officeDocument/2006/relationships/tags" Target="../tags/tag229.xml"/><Relationship Id="rId38" Type="http://schemas.openxmlformats.org/officeDocument/2006/relationships/tags" Target="../tags/tag230.xml"/><Relationship Id="rId39" Type="http://schemas.openxmlformats.org/officeDocument/2006/relationships/tags" Target="../tags/tag231.xml"/><Relationship Id="rId20" Type="http://schemas.openxmlformats.org/officeDocument/2006/relationships/tags" Target="../tags/tag212.xml"/><Relationship Id="rId21" Type="http://schemas.openxmlformats.org/officeDocument/2006/relationships/tags" Target="../tags/tag213.xml"/><Relationship Id="rId22" Type="http://schemas.openxmlformats.org/officeDocument/2006/relationships/tags" Target="../tags/tag214.xml"/><Relationship Id="rId23" Type="http://schemas.openxmlformats.org/officeDocument/2006/relationships/tags" Target="../tags/tag215.xml"/><Relationship Id="rId24" Type="http://schemas.openxmlformats.org/officeDocument/2006/relationships/tags" Target="../tags/tag216.xml"/><Relationship Id="rId25" Type="http://schemas.openxmlformats.org/officeDocument/2006/relationships/tags" Target="../tags/tag217.xml"/><Relationship Id="rId26" Type="http://schemas.openxmlformats.org/officeDocument/2006/relationships/tags" Target="../tags/tag218.xml"/><Relationship Id="rId27" Type="http://schemas.openxmlformats.org/officeDocument/2006/relationships/tags" Target="../tags/tag219.xml"/><Relationship Id="rId28" Type="http://schemas.openxmlformats.org/officeDocument/2006/relationships/tags" Target="../tags/tag220.xml"/><Relationship Id="rId29" Type="http://schemas.openxmlformats.org/officeDocument/2006/relationships/tags" Target="../tags/tag221.xml"/><Relationship Id="rId60" Type="http://schemas.openxmlformats.org/officeDocument/2006/relationships/notesSlide" Target="../notesSlides/notesSlide15.xml"/><Relationship Id="rId10" Type="http://schemas.openxmlformats.org/officeDocument/2006/relationships/tags" Target="../tags/tag202.xml"/><Relationship Id="rId11" Type="http://schemas.openxmlformats.org/officeDocument/2006/relationships/tags" Target="../tags/tag203.xml"/><Relationship Id="rId12" Type="http://schemas.openxmlformats.org/officeDocument/2006/relationships/tags" Target="../tags/tag20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mparisonSort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tags" Target="../tags/tag261.xml"/><Relationship Id="rId12" Type="http://schemas.openxmlformats.org/officeDocument/2006/relationships/tags" Target="../tags/tag262.xml"/><Relationship Id="rId13" Type="http://schemas.openxmlformats.org/officeDocument/2006/relationships/tags" Target="../tags/tag26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0.xml"/><Relationship Id="rId1" Type="http://schemas.openxmlformats.org/officeDocument/2006/relationships/tags" Target="../tags/tag251.xml"/><Relationship Id="rId2" Type="http://schemas.openxmlformats.org/officeDocument/2006/relationships/tags" Target="../tags/tag252.xml"/><Relationship Id="rId3" Type="http://schemas.openxmlformats.org/officeDocument/2006/relationships/tags" Target="../tags/tag253.xml"/><Relationship Id="rId4" Type="http://schemas.openxmlformats.org/officeDocument/2006/relationships/tags" Target="../tags/tag254.xml"/><Relationship Id="rId5" Type="http://schemas.openxmlformats.org/officeDocument/2006/relationships/tags" Target="../tags/tag255.xml"/><Relationship Id="rId6" Type="http://schemas.openxmlformats.org/officeDocument/2006/relationships/tags" Target="../tags/tag256.xml"/><Relationship Id="rId7" Type="http://schemas.openxmlformats.org/officeDocument/2006/relationships/tags" Target="../tags/tag257.xml"/><Relationship Id="rId8" Type="http://schemas.openxmlformats.org/officeDocument/2006/relationships/tags" Target="../tags/tag258.xml"/><Relationship Id="rId9" Type="http://schemas.openxmlformats.org/officeDocument/2006/relationships/tags" Target="../tags/tag259.xml"/><Relationship Id="rId10" Type="http://schemas.openxmlformats.org/officeDocument/2006/relationships/tags" Target="../tags/tag26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untingSort.html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275.xml"/><Relationship Id="rId12" Type="http://schemas.openxmlformats.org/officeDocument/2006/relationships/tags" Target="../tags/tag276.xml"/><Relationship Id="rId13" Type="http://schemas.openxmlformats.org/officeDocument/2006/relationships/tags" Target="../tags/tag277.xml"/><Relationship Id="rId14" Type="http://schemas.openxmlformats.org/officeDocument/2006/relationships/tags" Target="../tags/tag278.xml"/><Relationship Id="rId15" Type="http://schemas.openxmlformats.org/officeDocument/2006/relationships/tags" Target="../tags/tag27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65.xml"/><Relationship Id="rId2" Type="http://schemas.openxmlformats.org/officeDocument/2006/relationships/tags" Target="../tags/tag266.xml"/><Relationship Id="rId3" Type="http://schemas.openxmlformats.org/officeDocument/2006/relationships/tags" Target="../tags/tag267.xml"/><Relationship Id="rId4" Type="http://schemas.openxmlformats.org/officeDocument/2006/relationships/tags" Target="../tags/tag268.xml"/><Relationship Id="rId5" Type="http://schemas.openxmlformats.org/officeDocument/2006/relationships/tags" Target="../tags/tag269.xml"/><Relationship Id="rId6" Type="http://schemas.openxmlformats.org/officeDocument/2006/relationships/tags" Target="../tags/tag270.xml"/><Relationship Id="rId7" Type="http://schemas.openxmlformats.org/officeDocument/2006/relationships/tags" Target="../tags/tag271.xml"/><Relationship Id="rId8" Type="http://schemas.openxmlformats.org/officeDocument/2006/relationships/tags" Target="../tags/tag272.xml"/><Relationship Id="rId9" Type="http://schemas.openxmlformats.org/officeDocument/2006/relationships/tags" Target="../tags/tag273.xml"/><Relationship Id="rId10" Type="http://schemas.openxmlformats.org/officeDocument/2006/relationships/tags" Target="../tags/tag27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RadixSort.html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82.xml"/><Relationship Id="rId4" Type="http://schemas.openxmlformats.org/officeDocument/2006/relationships/tags" Target="../tags/tag28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8.xml"/><Relationship Id="rId1" Type="http://schemas.openxmlformats.org/officeDocument/2006/relationships/tags" Target="../tags/tag280.xml"/><Relationship Id="rId2" Type="http://schemas.openxmlformats.org/officeDocument/2006/relationships/tags" Target="../tags/tag28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Relationship Id="rId63" Type="http://schemas.openxmlformats.org/officeDocument/2006/relationships/tags" Target="../tags/tag76.xml"/><Relationship Id="rId64" Type="http://schemas.openxmlformats.org/officeDocument/2006/relationships/tags" Target="../tags/tag77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9.xml"/><Relationship Id="rId50" Type="http://schemas.openxmlformats.org/officeDocument/2006/relationships/tags" Target="../tags/tag63.xml"/><Relationship Id="rId51" Type="http://schemas.openxmlformats.org/officeDocument/2006/relationships/tags" Target="../tags/tag64.xml"/><Relationship Id="rId52" Type="http://schemas.openxmlformats.org/officeDocument/2006/relationships/tags" Target="../tags/tag65.xml"/><Relationship Id="rId53" Type="http://schemas.openxmlformats.org/officeDocument/2006/relationships/tags" Target="../tags/tag66.xml"/><Relationship Id="rId54" Type="http://schemas.openxmlformats.org/officeDocument/2006/relationships/tags" Target="../tags/tag67.xml"/><Relationship Id="rId55" Type="http://schemas.openxmlformats.org/officeDocument/2006/relationships/tags" Target="../tags/tag68.xml"/><Relationship Id="rId56" Type="http://schemas.openxmlformats.org/officeDocument/2006/relationships/tags" Target="../tags/tag69.xml"/><Relationship Id="rId57" Type="http://schemas.openxmlformats.org/officeDocument/2006/relationships/tags" Target="../tags/tag70.xml"/><Relationship Id="rId58" Type="http://schemas.openxmlformats.org/officeDocument/2006/relationships/tags" Target="../tags/tag71.xml"/><Relationship Id="rId59" Type="http://schemas.openxmlformats.org/officeDocument/2006/relationships/tags" Target="../tags/tag72.xml"/><Relationship Id="rId40" Type="http://schemas.openxmlformats.org/officeDocument/2006/relationships/tags" Target="../tags/tag53.xml"/><Relationship Id="rId41" Type="http://schemas.openxmlformats.org/officeDocument/2006/relationships/tags" Target="../tags/tag54.xml"/><Relationship Id="rId42" Type="http://schemas.openxmlformats.org/officeDocument/2006/relationships/tags" Target="../tags/tag55.xml"/><Relationship Id="rId43" Type="http://schemas.openxmlformats.org/officeDocument/2006/relationships/tags" Target="../tags/tag56.xml"/><Relationship Id="rId44" Type="http://schemas.openxmlformats.org/officeDocument/2006/relationships/tags" Target="../tags/tag57.xml"/><Relationship Id="rId45" Type="http://schemas.openxmlformats.org/officeDocument/2006/relationships/tags" Target="../tags/tag58.xml"/><Relationship Id="rId46" Type="http://schemas.openxmlformats.org/officeDocument/2006/relationships/tags" Target="../tags/tag59.xml"/><Relationship Id="rId47" Type="http://schemas.openxmlformats.org/officeDocument/2006/relationships/tags" Target="../tags/tag60.xml"/><Relationship Id="rId48" Type="http://schemas.openxmlformats.org/officeDocument/2006/relationships/tags" Target="../tags/tag61.xml"/><Relationship Id="rId49" Type="http://schemas.openxmlformats.org/officeDocument/2006/relationships/tags" Target="../tags/tag6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33" Type="http://schemas.openxmlformats.org/officeDocument/2006/relationships/tags" Target="../tags/tag46.xml"/><Relationship Id="rId34" Type="http://schemas.openxmlformats.org/officeDocument/2006/relationships/tags" Target="../tags/tag47.xml"/><Relationship Id="rId35" Type="http://schemas.openxmlformats.org/officeDocument/2006/relationships/tags" Target="../tags/tag48.xml"/><Relationship Id="rId36" Type="http://schemas.openxmlformats.org/officeDocument/2006/relationships/tags" Target="../tags/tag49.xml"/><Relationship Id="rId37" Type="http://schemas.openxmlformats.org/officeDocument/2006/relationships/tags" Target="../tags/tag50.xml"/><Relationship Id="rId38" Type="http://schemas.openxmlformats.org/officeDocument/2006/relationships/tags" Target="../tags/tag51.xml"/><Relationship Id="rId39" Type="http://schemas.openxmlformats.org/officeDocument/2006/relationships/tags" Target="../tags/tag52.xml"/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60" Type="http://schemas.openxmlformats.org/officeDocument/2006/relationships/tags" Target="../tags/tag73.xml"/><Relationship Id="rId61" Type="http://schemas.openxmlformats.org/officeDocument/2006/relationships/tags" Target="../tags/tag74.xml"/><Relationship Id="rId62" Type="http://schemas.openxmlformats.org/officeDocument/2006/relationships/tags" Target="../tags/tag75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20: More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48" grpId="0" animBg="1"/>
      <p:bldP spid="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0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merge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 smtClean="0"/>
              <a:t>Homework 5 due next Wednesday at 11pm!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3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Can We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Heapsort</a:t>
            </a:r>
            <a:r>
              <a:rPr lang="en-US" dirty="0" smtClean="0"/>
              <a:t> &amp; </a:t>
            </a:r>
            <a:r>
              <a:rPr lang="en-US" dirty="0" err="1" smtClean="0"/>
              <a:t>mergesort</a:t>
            </a:r>
            <a:r>
              <a:rPr lang="en-US" dirty="0" smtClean="0"/>
              <a:t> 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Quicksort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time</a:t>
            </a:r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sorting </a:t>
            </a:r>
            <a:r>
              <a:rPr lang="en-US" dirty="0" smtClean="0">
                <a:solidFill>
                  <a:schemeClr val="accent2"/>
                </a:solidFill>
              </a:rPr>
              <a:t>in general is </a:t>
            </a:r>
            <a:r>
              <a:rPr lang="en-US" b="1" dirty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/>
              <a:t>An amazing computer-science result: proves all the clever programming in the world cannot comparison-sort in linear </a:t>
            </a:r>
            <a:r>
              <a:rPr lang="en-US" dirty="0" smtClean="0"/>
              <a:t>time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51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How???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“compare(</a:t>
            </a:r>
            <a:r>
              <a:rPr lang="en-US" sz="2000" b="0" dirty="0" err="1" smtClean="0">
                <a:latin typeface="+mn-lt"/>
              </a:rPr>
              <a:t>a,b</a:t>
            </a:r>
            <a:r>
              <a:rPr lang="en-US" sz="2000" b="0" dirty="0" smtClean="0">
                <a:latin typeface="+mn-lt"/>
              </a:rPr>
              <a:t>)”</a:t>
            </a:r>
          </a:p>
        </p:txBody>
      </p:sp>
    </p:spTree>
    <p:extLst>
      <p:ext uri="{BB962C8B-B14F-4D97-AF65-F5344CB8AC3E}">
        <p14:creationId xmlns:p14="http://schemas.microsoft.com/office/powerpoint/2010/main" val="35780124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range):</a:t>
            </a:r>
          </a:p>
          <a:p>
            <a:pPr lvl="1"/>
            <a:r>
              <a:rPr lang="en-US" dirty="0" smtClean="0"/>
              <a:t>Create 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Put 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(a.k.a.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no need to store 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495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http://www.cs.usfca.edu/~galles/visualization/</a:t>
            </a:r>
            <a:r>
              <a:rPr lang="en-US" dirty="0" smtClean="0">
                <a:hlinkClick r:id="rId2"/>
              </a:rPr>
              <a:t>CountingSort.html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909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when </a:t>
            </a:r>
            <a:r>
              <a:rPr lang="en-US" i="1" dirty="0" smtClean="0"/>
              <a:t>K</a:t>
            </a:r>
            <a:r>
              <a:rPr lang="en-US" dirty="0" smtClean="0"/>
              <a:t> is smaller (or not much larger)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We don’t spend time doing comparisons of duplicates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274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Bucket Sort with Data</a:t>
            </a:r>
          </a:p>
        </p:txBody>
      </p:sp>
      <p:sp>
        <p:nvSpPr>
          <p:cNvPr id="51202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Most real lists aren’t just keys; we have data</a:t>
            </a:r>
          </a:p>
          <a:p>
            <a:pPr eaLnBrk="1" hangingPunct="1"/>
            <a:r>
              <a:rPr lang="en-US" dirty="0" smtClean="0"/>
              <a:t>Each bucket is a list (say, linked list)</a:t>
            </a:r>
          </a:p>
          <a:p>
            <a:pPr eaLnBrk="1" hangingPunct="1"/>
            <a:r>
              <a:rPr lang="en-US" dirty="0" smtClean="0"/>
              <a:t>To add to a bucket, insert in </a:t>
            </a:r>
            <a:r>
              <a:rPr lang="en-US" i="1" dirty="0" smtClean="0"/>
              <a:t>O</a:t>
            </a:r>
            <a:r>
              <a:rPr lang="en-US" dirty="0" smtClean="0"/>
              <a:t>(1) (at beginning, or keep pointer to last element)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33400" y="2895600"/>
          <a:ext cx="1371600" cy="2514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1501"/>
                <a:gridCol w="800099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count array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5257800" y="26670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Example: Movie ratings; scale 1-5;1=bad, 5=excellent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Input=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Casablanca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3: Harry Potter movies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5: Star Wars Original Trilogy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	1: Rocky V</a:t>
            </a:r>
          </a:p>
        </p:txBody>
      </p:sp>
      <p:grpSp>
        <p:nvGrpSpPr>
          <p:cNvPr id="7" name="Group 1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600200" y="3276600"/>
            <a:ext cx="4038600" cy="2076450"/>
            <a:chOff x="1600200" y="3276600"/>
            <a:chExt cx="4038600" cy="2076510"/>
          </a:xfrm>
        </p:grpSpPr>
        <p:grpSp>
          <p:nvGrpSpPr>
            <p:cNvPr id="51230" name="Group 15"/>
            <p:cNvGrpSpPr>
              <a:grpSpLocks/>
            </p:cNvGrpSpPr>
            <p:nvPr/>
          </p:nvGrpSpPr>
          <p:grpSpPr bwMode="auto">
            <a:xfrm>
              <a:off x="1600200" y="3276600"/>
              <a:ext cx="2438400" cy="2076510"/>
              <a:chOff x="1600200" y="3276600"/>
              <a:chExt cx="2438400" cy="2076510"/>
            </a:xfrm>
          </p:grpSpPr>
          <p:cxnSp>
            <p:nvCxnSpPr>
              <p:cNvPr id="8" name="Straight Arrow Connector 7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1600200" y="3505207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3" name="TextBox 9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286000" y="32766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Rocky V</a:t>
                </a:r>
              </a:p>
            </p:txBody>
          </p:sp>
          <p:cxnSp>
            <p:nvCxnSpPr>
              <p:cNvPr id="11" name="Straight Arrow Connector 10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1600200" y="4343431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5" name="TextBox 11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286000" y="41148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Harry Potter</a:t>
                </a:r>
              </a:p>
            </p:txBody>
          </p:sp>
          <p:cxnSp>
            <p:nvCxnSpPr>
              <p:cNvPr id="13" name="Straight Arrow Connector 12"/>
              <p:cNvCxnSpPr/>
              <p:nvPr>
                <p:custDataLst>
                  <p:tags r:id="rId13"/>
                </p:custDataLst>
              </p:nvPr>
            </p:nvCxnSpPr>
            <p:spPr>
              <a:xfrm>
                <a:off x="1600200" y="5181655"/>
                <a:ext cx="533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237" name="TextBox 13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133600" y="4953000"/>
                <a:ext cx="1600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/>
                  <a:t>Casablanca</a:t>
                </a:r>
              </a:p>
            </p:txBody>
          </p:sp>
          <p:cxnSp>
            <p:nvCxnSpPr>
              <p:cNvPr id="18" name="Straight Arrow Connector 17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3581400" y="5181655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231" name="TextBox 18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38600" y="4953000"/>
              <a:ext cx="1600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Star Wars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562600"/>
            <a:ext cx="7848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200" b="0" dirty="0"/>
              <a:t>Result: 1: Rocky V, 3: Harry Potter, 5: Casablanca, 5: Star Wars</a:t>
            </a:r>
          </a:p>
          <a:p>
            <a:pPr>
              <a:buFont typeface="Arial" charset="0"/>
              <a:buChar char="•"/>
            </a:pPr>
            <a:r>
              <a:rPr lang="en-US" sz="2200" b="0" dirty="0" smtClean="0"/>
              <a:t>Easy to keep </a:t>
            </a:r>
            <a:r>
              <a:rPr lang="en-US" sz="2200" b="0" dirty="0"/>
              <a:t>‘stable’; Casablanca still before Star Wars</a:t>
            </a:r>
          </a:p>
        </p:txBody>
      </p:sp>
      <p:sp>
        <p:nvSpPr>
          <p:cNvPr id="51229" name="Slide Number Placeholder 2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noFill/>
        </p:spPr>
        <p:txBody>
          <a:bodyPr/>
          <a:lstStyle/>
          <a:p>
            <a:fld id="{BD4DC710-AE62-4D73-81BB-C0FCA47EA4E2}" type="slidenum">
              <a:rPr lang="en-US" smtClean="0">
                <a:latin typeface="Times New Roman" pitchFamily="16" charset="0"/>
              </a:rPr>
              <a:pPr/>
              <a:t>26</a:t>
            </a:fld>
            <a:endParaRPr lang="en-US" smtClean="0"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5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Do one pass per digit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981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662206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3" grpId="0" build="p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74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comparison sorting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034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" grpId="0"/>
      <p:bldP spid="50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www.cs.usfca.edu</a:t>
            </a:r>
            <a:r>
              <a:rPr lang="en-US" dirty="0">
                <a:hlinkClick r:id="rId2"/>
              </a:rPr>
              <a:t>/~</a:t>
            </a:r>
            <a:r>
              <a:rPr lang="en-US" dirty="0" err="1">
                <a:hlinkClick r:id="rId2"/>
              </a:rPr>
              <a:t>galles</a:t>
            </a:r>
            <a:r>
              <a:rPr lang="en-US" dirty="0">
                <a:hlinkClick r:id="rId2"/>
              </a:rPr>
              <a:t>/visualization/</a:t>
            </a:r>
            <a:r>
              <a:rPr lang="en-US" dirty="0" err="1">
                <a:hlinkClick r:id="rId2"/>
              </a:rPr>
              <a:t>RadixSort.html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3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Run-time proportional to: 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implementations</a:t>
            </a:r>
          </a:p>
          <a:p>
            <a:pPr lvl="3"/>
            <a:r>
              <a:rPr lang="en-US" dirty="0" smtClean="0"/>
              <a:t>And radix sort can have poor locality properties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77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 hidden="1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pPr>
              <a:defRPr/>
            </a:pPr>
            <a:fld id="{AD5FF1B5-A621-466D-9CAF-04993629F3C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Sorting massive data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82725"/>
            <a:ext cx="8458200" cy="48768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Need </a:t>
            </a:r>
            <a:r>
              <a:rPr lang="en-US" dirty="0"/>
              <a:t>sorting algorithms that minimize disk/tape access </a:t>
            </a:r>
            <a:r>
              <a:rPr lang="en-US" dirty="0" smtClean="0"/>
              <a:t>time:</a:t>
            </a:r>
            <a:endParaRPr lang="en-US" dirty="0"/>
          </a:p>
          <a:p>
            <a:pPr lvl="1" eaLnBrk="1" hangingPunct="1"/>
            <a:r>
              <a:rPr lang="en-US" dirty="0"/>
              <a:t>Quicksort and </a:t>
            </a:r>
            <a:r>
              <a:rPr lang="en-US" dirty="0" err="1"/>
              <a:t>Heapsort</a:t>
            </a:r>
            <a:r>
              <a:rPr lang="en-US" dirty="0"/>
              <a:t> both jump all over the array, leading to expensive random disk accesses</a:t>
            </a:r>
          </a:p>
          <a:p>
            <a:pPr lvl="1" eaLnBrk="1" hangingPunct="1"/>
            <a:r>
              <a:rPr lang="en-US" dirty="0" smtClean="0"/>
              <a:t>Merge sort </a:t>
            </a:r>
            <a:r>
              <a:rPr lang="en-US" dirty="0"/>
              <a:t>scans linearly through arrays, leading to (relatively) efficient sequential disk access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is the basis of massive sorting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Merge sort can leverage multiple disks</a:t>
            </a: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6" charset="0"/>
                <a:ea typeface="+mn-ea"/>
                <a:cs typeface="+mn-cs"/>
              </a:defRPr>
            </a:lvl9pPr>
          </a:lstStyle>
          <a:p>
            <a:fld id="{5B97E1B5-2E37-4E5E-98D7-57BD1D17387A}" type="slidenum">
              <a:rPr lang="en-US" smtClean="0">
                <a:latin typeface="Times New Roman" pitchFamily="16" charset="0"/>
              </a:rPr>
              <a:pPr/>
              <a:t>33</a:t>
            </a:fld>
            <a:endParaRPr lang="en-US" dirty="0" smtClean="0">
              <a:latin typeface="Times New Roman" pitchFamily="16" charset="0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762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mtClean="0"/>
              <a:t>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41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900 MB using 100 MB RAM</a:t>
            </a:r>
          </a:p>
          <a:p>
            <a:pPr lvl="1"/>
            <a:r>
              <a:rPr lang="en-US" dirty="0" smtClean="0"/>
              <a:t>Read 100 MB of data into memory</a:t>
            </a:r>
          </a:p>
          <a:p>
            <a:pPr lvl="1"/>
            <a:r>
              <a:rPr lang="en-US" dirty="0" smtClean="0"/>
              <a:t>Sort using conventional method (e.g. quicksort)</a:t>
            </a:r>
          </a:p>
          <a:p>
            <a:pPr lvl="1"/>
            <a:r>
              <a:rPr lang="en-US" dirty="0" smtClean="0"/>
              <a:t>Write sorted 100MB to temp file</a:t>
            </a:r>
          </a:p>
          <a:p>
            <a:pPr lvl="1"/>
            <a:r>
              <a:rPr lang="en-US" dirty="0" smtClean="0"/>
              <a:t>Repeat until all data in sorted chunks (900/100 = 9 total)</a:t>
            </a:r>
          </a:p>
          <a:p>
            <a:r>
              <a:rPr lang="en-US" dirty="0" smtClean="0"/>
              <a:t>Read first 10 MB of each sorted chuck, merge into remaining 10MB</a:t>
            </a:r>
          </a:p>
          <a:p>
            <a:pPr lvl="1"/>
            <a:r>
              <a:rPr lang="en-US" dirty="0" smtClean="0"/>
              <a:t>writing and reading as necessary</a:t>
            </a:r>
          </a:p>
          <a:p>
            <a:pPr lvl="1"/>
            <a:r>
              <a:rPr lang="en-US" dirty="0" smtClean="0"/>
              <a:t>Single merge pass instead of </a:t>
            </a:r>
            <a:r>
              <a:rPr lang="en-US" i="1" dirty="0" smtClean="0"/>
              <a:t>log n</a:t>
            </a:r>
          </a:p>
          <a:p>
            <a:pPr lvl="1"/>
            <a:r>
              <a:rPr lang="en-US" dirty="0" smtClean="0"/>
              <a:t>Additional pass helpful if data much larger than memory</a:t>
            </a:r>
          </a:p>
          <a:p>
            <a:r>
              <a:rPr lang="en-US" dirty="0" smtClean="0"/>
              <a:t>Parallelism and better hardware can improve performance</a:t>
            </a:r>
          </a:p>
          <a:p>
            <a:r>
              <a:rPr lang="en-US" dirty="0" smtClean="0"/>
              <a:t>Distribution sorts (similar to bucket sort) are also used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5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 on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Insertion </a:t>
            </a:r>
            <a:r>
              <a:rPr lang="en-US" dirty="0" smtClean="0"/>
              <a:t>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 smtClean="0"/>
              <a:t>“</a:t>
            </a:r>
            <a:r>
              <a:rPr lang="en-US" dirty="0" smtClean="0"/>
              <a:t>below a cut-off” </a:t>
            </a:r>
            <a:r>
              <a:rPr lang="en-US" dirty="0" smtClean="0"/>
              <a:t>for divide</a:t>
            </a:r>
            <a:r>
              <a:rPr lang="en-US" dirty="0" smtClean="0"/>
              <a:t>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sort, in-</a:t>
            </a:r>
            <a:r>
              <a:rPr lang="en-US" dirty="0" smtClean="0"/>
              <a:t>place, not stable, not </a:t>
            </a:r>
            <a:r>
              <a:rPr lang="en-US" dirty="0" smtClean="0"/>
              <a:t>parallelizable</a:t>
            </a:r>
          </a:p>
          <a:p>
            <a:pPr lvl="1"/>
            <a:r>
              <a:rPr lang="en-US" dirty="0" smtClean="0"/>
              <a:t>Merge sort, not in place </a:t>
            </a:r>
            <a:r>
              <a:rPr lang="en-US" dirty="0" smtClean="0"/>
              <a:t>but stable </a:t>
            </a:r>
            <a:r>
              <a:rPr lang="en-US" dirty="0" smtClean="0"/>
              <a:t>and works as external sort</a:t>
            </a:r>
          </a:p>
          <a:p>
            <a:pPr lvl="1"/>
            <a:r>
              <a:rPr lang="en-US" dirty="0" smtClean="0"/>
              <a:t>Quick sort, in </a:t>
            </a:r>
            <a:r>
              <a:rPr lang="en-US" dirty="0" smtClean="0"/>
              <a:t>place, not </a:t>
            </a:r>
            <a:r>
              <a:rPr lang="en-US" dirty="0" smtClean="0"/>
              <a:t>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possible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5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270000" y="5943600"/>
            <a:ext cx="60078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https://</a:t>
            </a:r>
            <a:r>
              <a:rPr lang="en-US" sz="2000" b="0" dirty="0" err="1">
                <a:latin typeface="+mn-lt"/>
              </a:rPr>
              <a:t>www.youtube.com</a:t>
            </a:r>
            <a:r>
              <a:rPr lang="en-US" sz="2000" b="0" dirty="0">
                <a:latin typeface="+mn-lt"/>
              </a:rPr>
              <a:t>/</a:t>
            </a:r>
            <a:r>
              <a:rPr lang="en-US" sz="2000" b="0" dirty="0" err="1">
                <a:latin typeface="+mn-lt"/>
              </a:rPr>
              <a:t>watch?v</a:t>
            </a:r>
            <a:r>
              <a:rPr lang="en-US" sz="2000" b="0" dirty="0">
                <a:latin typeface="+mn-lt"/>
              </a:rPr>
              <a:t>=kPRA0W1kECg</a:t>
            </a:r>
            <a:endParaRPr lang="en-US" sz="2000" b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sort: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Quick sort: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divide-and-conquer algorithm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 dirty="0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 animBg="1"/>
      <p:bldP spid="68" grpId="0" animBg="1"/>
      <p:bldP spid="69" grpId="0" animBg="1"/>
      <p:bldP spid="7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47684</TotalTime>
  <Words>2376</Words>
  <Application>Microsoft Macintosh PowerPoint</Application>
  <PresentationFormat>On-screen Show (4:3)</PresentationFormat>
  <Paragraphs>795</Paragraphs>
  <Slides>35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CSE373: Data Structure &amp; Algorithms  Lecture 20: More Sorting</vt:lpstr>
      <vt:lpstr>Admin</vt:lpstr>
      <vt:lpstr>The comparison sorting problem</vt:lpstr>
      <vt:lpstr>Sorting: The Big Picture</vt:lpstr>
      <vt:lpstr>Divide and conquer</vt:lpstr>
      <vt:lpstr>Divide-and-Conquer Sorting</vt:lpstr>
      <vt:lpstr>Quick 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Quick sort visualization</vt:lpstr>
      <vt:lpstr>Analysis</vt:lpstr>
      <vt:lpstr>Cutoffs</vt:lpstr>
      <vt:lpstr>Cutoff pseudocode</vt:lpstr>
      <vt:lpstr>How Fast Can We Sort?</vt:lpstr>
      <vt:lpstr>The Big Picture</vt:lpstr>
      <vt:lpstr>Bucket Sort (a.k.a. BinSort)</vt:lpstr>
      <vt:lpstr>Visualization</vt:lpstr>
      <vt:lpstr>Analyzing Bucket Sort</vt:lpstr>
      <vt:lpstr>Bucket Sort with Data</vt:lpstr>
      <vt:lpstr>Radix sort</vt:lpstr>
      <vt:lpstr>Example</vt:lpstr>
      <vt:lpstr>Example</vt:lpstr>
      <vt:lpstr>Example</vt:lpstr>
      <vt:lpstr>Visualization</vt:lpstr>
      <vt:lpstr>Analysis</vt:lpstr>
      <vt:lpstr>Sorting massive data</vt:lpstr>
      <vt:lpstr>External Merge Sort</vt:lpstr>
      <vt:lpstr>Last Slide on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2033</cp:revision>
  <dcterms:created xsi:type="dcterms:W3CDTF">2009-03-13T20:43:19Z</dcterms:created>
  <dcterms:modified xsi:type="dcterms:W3CDTF">2015-08-07T20:00:54Z</dcterms:modified>
</cp:coreProperties>
</file>