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54.xml" ContentType="application/vnd.openxmlformats-officedocument.presentationml.tags+xml"/>
  <Override PartName="/ppt/notesSlides/notesSlide15.xml" ContentType="application/vnd.openxmlformats-officedocument.presentationml.notesSlide+xml"/>
  <Override PartName="/ppt/tags/tag55.xml" ContentType="application/vnd.openxmlformats-officedocument.presentationml.tags+xml"/>
  <Override PartName="/ppt/notesSlides/notesSlide16.xml" ContentType="application/vnd.openxmlformats-officedocument.presentationml.notesSlide+xml"/>
  <Override PartName="/ppt/tags/tag56.xml" ContentType="application/vnd.openxmlformats-officedocument.presentationml.tags+xml"/>
  <Override PartName="/ppt/notesSlides/notesSlide17.xml" ContentType="application/vnd.openxmlformats-officedocument.presentationml.notesSlide+xml"/>
  <Override PartName="/ppt/tags/tag57.xml" ContentType="application/vnd.openxmlformats-officedocument.presentationml.tags+xml"/>
  <Override PartName="/ppt/notesSlides/notesSlide18.xml" ContentType="application/vnd.openxmlformats-officedocument.presentationml.notesSlide+xml"/>
  <Override PartName="/ppt/tags/tag58.xml" ContentType="application/vnd.openxmlformats-officedocument.presentationml.tags+xml"/>
  <Override PartName="/ppt/notesSlides/notesSlide19.xml" ContentType="application/vnd.openxmlformats-officedocument.presentationml.notesSlide+xml"/>
  <Override PartName="/ppt/tags/tag59.xml" ContentType="application/vnd.openxmlformats-officedocument.presentationml.tags+xml"/>
  <Override PartName="/ppt/notesSlides/notesSlide20.xml" ContentType="application/vnd.openxmlformats-officedocument.presentationml.notesSlide+xml"/>
  <Override PartName="/ppt/tags/tag60.xml" ContentType="application/vnd.openxmlformats-officedocument.presentationml.tags+xml"/>
  <Override PartName="/ppt/notesSlides/notesSlide21.xml" ContentType="application/vnd.openxmlformats-officedocument.presentationml.notesSlide+xml"/>
  <Override PartName="/ppt/tags/tag61.xml" ContentType="application/vnd.openxmlformats-officedocument.presentationml.tags+xml"/>
  <Override PartName="/ppt/notesSlides/notesSlide22.xml" ContentType="application/vnd.openxmlformats-officedocument.presentationml.notesSlide+xml"/>
  <Override PartName="/ppt/tags/tag62.xml" ContentType="application/vnd.openxmlformats-officedocument.presentationml.tags+xml"/>
  <Override PartName="/ppt/notesSlides/notesSlide2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25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26.xml" ContentType="application/vnd.openxmlformats-officedocument.presentationml.notesSlide+xml"/>
  <Override PartName="/ppt/tags/tag170.xml" ContentType="application/vnd.openxmlformats-officedocument.presentationml.tags+xml"/>
  <Override PartName="/ppt/notesSlides/notesSlide27.xml" ContentType="application/vnd.openxmlformats-officedocument.presentationml.notesSlide+xml"/>
  <Override PartName="/ppt/tags/tag171.xml" ContentType="application/vnd.openxmlformats-officedocument.presentationml.tags+xml"/>
  <Override PartName="/ppt/notesSlides/notesSlide28.xml" ContentType="application/vnd.openxmlformats-officedocument.presentationml.notesSlide+xml"/>
  <Override PartName="/ppt/tags/tag172.xml" ContentType="application/vnd.openxmlformats-officedocument.presentationml.tags+xml"/>
  <Override PartName="/ppt/notesSlides/notesSlide29.xml" ContentType="application/vnd.openxmlformats-officedocument.presentationml.notesSlide+xml"/>
  <Override PartName="/ppt/tags/tag173.xml" ContentType="application/vnd.openxmlformats-officedocument.presentationml.tags+xml"/>
  <Override PartName="/ppt/notesSlides/notesSlide30.xml" ContentType="application/vnd.openxmlformats-officedocument.presentationml.notesSlide+xml"/>
  <Override PartName="/ppt/tags/tag174.xml" ContentType="application/vnd.openxmlformats-officedocument.presentationml.tags+xml"/>
  <Override PartName="/ppt/notesSlides/notesSlide31.xml" ContentType="application/vnd.openxmlformats-officedocument.presentationml.notesSlide+xml"/>
  <Override PartName="/ppt/tags/tag175.xml" ContentType="application/vnd.openxmlformats-officedocument.presentationml.tags+xml"/>
  <Override PartName="/ppt/notesSlides/notesSlide32.xml" ContentType="application/vnd.openxmlformats-officedocument.presentationml.notesSlide+xml"/>
  <Override PartName="/ppt/tags/tag176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40.xml" ContentType="application/vnd.openxmlformats-officedocument.presentationml.notesSlide+xml"/>
  <Override PartName="/ppt/tags/tag190.xml" ContentType="application/vnd.openxmlformats-officedocument.presentationml.tags+xml"/>
  <Override PartName="/ppt/notesSlides/notesSlide41.xml" ContentType="application/vnd.openxmlformats-officedocument.presentationml.notesSlide+xml"/>
  <Override PartName="/ppt/tags/tag191.xml" ContentType="application/vnd.openxmlformats-officedocument.presentationml.tags+xml"/>
  <Override PartName="/ppt/notesSlides/notesSlide42.xml" ContentType="application/vnd.openxmlformats-officedocument.presentationml.notesSlide+xml"/>
  <Override PartName="/ppt/tags/tag192.xml" ContentType="application/vnd.openxmlformats-officedocument.presentationml.tags+xml"/>
  <Override PartName="/ppt/notesSlides/notesSlide43.xml" ContentType="application/vnd.openxmlformats-officedocument.presentationml.notesSlide+xml"/>
  <Override PartName="/ppt/tags/tag193.xml" ContentType="application/vnd.openxmlformats-officedocument.presentationml.tags+xml"/>
  <Override PartName="/ppt/notesSlides/notesSlide44.xml" ContentType="application/vnd.openxmlformats-officedocument.presentationml.notesSlide+xml"/>
  <Override PartName="/ppt/tags/tag194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tags/tag195.xml" ContentType="application/vnd.openxmlformats-officedocument.presentationml.tags+xml"/>
  <Override PartName="/ppt/notesSlides/notesSlide48.xml" ContentType="application/vnd.openxmlformats-officedocument.presentationml.notesSlide+xml"/>
  <Override PartName="/ppt/tags/tag196.xml" ContentType="application/vnd.openxmlformats-officedocument.presentationml.tags+xml"/>
  <Override PartName="/ppt/notesSlides/notesSlide49.xml" ContentType="application/vnd.openxmlformats-officedocument.presentationml.notesSlide+xml"/>
  <Override PartName="/ppt/tags/tag197.xml" ContentType="application/vnd.openxmlformats-officedocument.presentationml.tags+xml"/>
  <Override PartName="/ppt/notesSlides/notesSlide50.xml" ContentType="application/vnd.openxmlformats-officedocument.presentationml.notesSlide+xml"/>
  <Override PartName="/ppt/tags/tag198.xml" ContentType="application/vnd.openxmlformats-officedocument.presentationml.tags+xml"/>
  <Override PartName="/ppt/notesSlides/notesSlide51.xml" ContentType="application/vnd.openxmlformats-officedocument.presentationml.notesSlide+xml"/>
  <Override PartName="/ppt/tags/tag199.xml" ContentType="application/vnd.openxmlformats-officedocument.presentationml.tags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1"/>
  </p:notesMasterIdLst>
  <p:handoutMasterIdLst>
    <p:handoutMasterId r:id="rId62"/>
  </p:handoutMasterIdLst>
  <p:sldIdLst>
    <p:sldId id="256" r:id="rId2"/>
    <p:sldId id="342" r:id="rId3"/>
    <p:sldId id="355" r:id="rId4"/>
    <p:sldId id="356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290" r:id="rId15"/>
    <p:sldId id="291" r:id="rId16"/>
    <p:sldId id="294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23" r:id="rId26"/>
    <p:sldId id="324" r:id="rId27"/>
    <p:sldId id="325" r:id="rId28"/>
    <p:sldId id="306" r:id="rId29"/>
    <p:sldId id="305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314" r:id="rId38"/>
    <p:sldId id="331" r:id="rId39"/>
    <p:sldId id="315" r:id="rId40"/>
    <p:sldId id="326" r:id="rId41"/>
    <p:sldId id="316" r:id="rId42"/>
    <p:sldId id="317" r:id="rId43"/>
    <p:sldId id="327" r:id="rId44"/>
    <p:sldId id="296" r:id="rId45"/>
    <p:sldId id="332" r:id="rId46"/>
    <p:sldId id="333" r:id="rId47"/>
    <p:sldId id="334" r:id="rId48"/>
    <p:sldId id="318" r:id="rId49"/>
    <p:sldId id="319" r:id="rId50"/>
    <p:sldId id="328" r:id="rId51"/>
    <p:sldId id="320" r:id="rId52"/>
    <p:sldId id="339" r:id="rId53"/>
    <p:sldId id="340" r:id="rId54"/>
    <p:sldId id="341" r:id="rId55"/>
    <p:sldId id="321" r:id="rId56"/>
    <p:sldId id="335" r:id="rId57"/>
    <p:sldId id="336" r:id="rId58"/>
    <p:sldId id="337" r:id="rId59"/>
    <p:sldId id="338" r:id="rId6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4" autoAdjust="0"/>
    <p:restoredTop sz="94660"/>
  </p:normalViewPr>
  <p:slideViewPr>
    <p:cSldViewPr>
      <p:cViewPr varScale="1">
        <p:scale>
          <a:sx n="85" d="100"/>
          <a:sy n="85" d="100"/>
        </p:scale>
        <p:origin x="150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69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72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12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53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88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34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29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58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389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15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4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14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15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59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05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805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64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26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55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488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6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47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47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151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818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813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275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284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962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774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815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007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1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409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653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079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381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3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235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5753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2662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096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538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668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955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040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8140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1494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6728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0732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669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76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95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90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89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9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Summer 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notesSlide" Target="../notesSlides/notesSlide1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tags" Target="../tags/tag114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tags" Target="../tags/tag93.xml"/><Relationship Id="rId41" Type="http://schemas.openxmlformats.org/officeDocument/2006/relationships/tags" Target="../tags/tag105.xml"/><Relationship Id="rId54" Type="http://schemas.openxmlformats.org/officeDocument/2006/relationships/notesSlide" Target="../notesSlides/notesSlide25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tags" Target="../tags/tag113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52" Type="http://schemas.openxmlformats.org/officeDocument/2006/relationships/tags" Target="../tags/tag116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8" Type="http://schemas.openxmlformats.org/officeDocument/2006/relationships/tags" Target="../tags/tag72.xml"/><Relationship Id="rId51" Type="http://schemas.openxmlformats.org/officeDocument/2006/relationships/tags" Target="../tags/tag115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9" Type="http://schemas.openxmlformats.org/officeDocument/2006/relationships/tags" Target="../tags/tag155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42" Type="http://schemas.openxmlformats.org/officeDocument/2006/relationships/tags" Target="../tags/tag158.xml"/><Relationship Id="rId47" Type="http://schemas.openxmlformats.org/officeDocument/2006/relationships/tags" Target="../tags/tag163.xml"/><Relationship Id="rId50" Type="http://schemas.openxmlformats.org/officeDocument/2006/relationships/tags" Target="../tags/tag166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38" Type="http://schemas.openxmlformats.org/officeDocument/2006/relationships/tags" Target="../tags/tag154.xml"/><Relationship Id="rId46" Type="http://schemas.openxmlformats.org/officeDocument/2006/relationships/tags" Target="../tags/tag162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41" Type="http://schemas.openxmlformats.org/officeDocument/2006/relationships/tags" Target="../tags/tag157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37" Type="http://schemas.openxmlformats.org/officeDocument/2006/relationships/tags" Target="../tags/tag153.xml"/><Relationship Id="rId40" Type="http://schemas.openxmlformats.org/officeDocument/2006/relationships/tags" Target="../tags/tag156.xml"/><Relationship Id="rId45" Type="http://schemas.openxmlformats.org/officeDocument/2006/relationships/tags" Target="../tags/tag161.xml"/><Relationship Id="rId53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tags" Target="../tags/tag152.xml"/><Relationship Id="rId49" Type="http://schemas.openxmlformats.org/officeDocument/2006/relationships/tags" Target="../tags/tag165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4" Type="http://schemas.openxmlformats.org/officeDocument/2006/relationships/tags" Target="../tags/tag160.xml"/><Relationship Id="rId52" Type="http://schemas.openxmlformats.org/officeDocument/2006/relationships/tags" Target="../tags/tag168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43" Type="http://schemas.openxmlformats.org/officeDocument/2006/relationships/tags" Target="../tags/tag159.xml"/><Relationship Id="rId48" Type="http://schemas.openxmlformats.org/officeDocument/2006/relationships/tags" Target="../tags/tag164.xml"/><Relationship Id="rId8" Type="http://schemas.openxmlformats.org/officeDocument/2006/relationships/tags" Target="../tags/tag124.xml"/><Relationship Id="rId51" Type="http://schemas.openxmlformats.org/officeDocument/2006/relationships/tags" Target="../tags/tag16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3" Type="http://schemas.openxmlformats.org/officeDocument/2006/relationships/tags" Target="../tags/tag179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5" Type="http://schemas.openxmlformats.org/officeDocument/2006/relationships/notesSlide" Target="../notesSlides/notesSlide40.xml"/><Relationship Id="rId10" Type="http://schemas.openxmlformats.org/officeDocument/2006/relationships/tags" Target="../tags/tag186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19" Type="http://schemas.openxmlformats.org/officeDocument/2006/relationships/notesSlide" Target="../notesSlides/notesSlide5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16: Shortest Paths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69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easy as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38213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  <p:bldP spid="27" grpId="0" animBg="1"/>
      <p:bldP spid="28" grpId="0" animBg="1"/>
      <p:bldP spid="35" grpId="0"/>
      <p:bldP spid="43" grpId="0"/>
      <p:bldP spid="44" grpId="0"/>
      <p:bldP spid="45" grpId="0"/>
      <p:bldP spid="46" grpId="0"/>
      <p:bldP spid="48" grpId="0" animBg="1"/>
      <p:bldP spid="49" grpId="0" animBg="1"/>
      <p:bldP spid="54" grpId="0" animBg="1"/>
      <p:bldP spid="55" grpId="0" animBg="1"/>
      <p:bldP spid="56" grpId="0"/>
      <p:bldP spid="59" grpId="0"/>
      <p:bldP spid="60" grpId="0"/>
      <p:bldP spid="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quote-computer-science-is-no-more-about-computers-than-astronomy-is-about-telescopes-edsger-dijkstra-5099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95600"/>
            <a:ext cx="6172200" cy="29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11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r>
              <a:rPr lang="en-US" dirty="0" smtClean="0"/>
              <a:t>An example of a </a:t>
            </a:r>
            <a:r>
              <a:rPr lang="en-US" dirty="0" smtClean="0">
                <a:solidFill>
                  <a:schemeClr val="accent2"/>
                </a:solidFill>
              </a:rPr>
              <a:t>greedy algorithm</a:t>
            </a:r>
          </a:p>
          <a:p>
            <a:pPr lvl="1"/>
            <a:r>
              <a:rPr lang="en-US" dirty="0" smtClean="0"/>
              <a:t>A series of steps</a:t>
            </a:r>
          </a:p>
          <a:p>
            <a:pPr lvl="1"/>
            <a:r>
              <a:rPr lang="en-US" dirty="0" smtClean="0"/>
              <a:t>At each one the locally optimal choice is made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78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066800"/>
            <a:ext cx="3429000" cy="22098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 smtClean="0">
                <a:latin typeface="Tahoma" charset="0"/>
              </a:rPr>
              <a:t>    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0762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1430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4384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400" dirty="0"/>
          </a:p>
          <a:p>
            <a:r>
              <a:rPr lang="en-US" sz="2400" dirty="0" smtClean="0"/>
              <a:t>Homework 4 due Monday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6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How would this have worked differently if we were only interested in:</a:t>
            </a:r>
          </a:p>
          <a:p>
            <a:pPr lvl="1"/>
            <a:r>
              <a:rPr lang="en-US" dirty="0" smtClean="0"/>
              <a:t>The path from A to G?</a:t>
            </a:r>
          </a:p>
          <a:p>
            <a:pPr lvl="1" eaLnBrk="1" hangingPunct="1"/>
            <a:r>
              <a:rPr lang="en-US" dirty="0" smtClean="0"/>
              <a:t>The path from A to E?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05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242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Important Graph traversal algorithms: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“Depth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 “DFS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recursively explore one part before going back to the other parts not yet </a:t>
            </a:r>
            <a:r>
              <a:rPr lang="en-US" dirty="0" smtClean="0"/>
              <a:t>explored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“Breadth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“BFS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explore areas closer to the start node </a:t>
            </a:r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23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74967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always does 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Another Depth First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7526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and push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228600" y="4876800"/>
            <a:ext cx="807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/>
              <a:t>Could be other correct DFS traversals (e.g. go to right nodes first)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/>
              <a:t>The marking is because we support arbitrary graphs and we want to process each node exactly once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3464" y="48576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46974" y="48576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96864" y="48576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76400" y="48576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81200" y="4857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13774" y="4857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18574" y="48576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9600" y="48576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88342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8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267380" cy="2362200"/>
            <a:chOff x="1219200" y="3103243"/>
            <a:chExt cx="7139489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038544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chemeClr val="accent2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4259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6435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12191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7287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(?)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17526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44464" y="53148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79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7864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7400" y="5314890"/>
            <a:ext cx="369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2200" y="5314890"/>
            <a:ext cx="341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94774" y="531489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99574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0600" y="53148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05666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5235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019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6057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9678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40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≥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7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0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always finds shortest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18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the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22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BFS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316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28780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2733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021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1828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5781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0685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2178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3608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3608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5226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5069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1050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6196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0006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0194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1054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5831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7637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5720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2959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4495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1447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7129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2740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4102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257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038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6478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57720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41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590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0151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1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25953</TotalTime>
  <Words>5131</Words>
  <Application>Microsoft Office PowerPoint</Application>
  <PresentationFormat>On-screen Show (4:3)</PresentationFormat>
  <Paragraphs>1964</Paragraphs>
  <Slides>59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Courier New</vt:lpstr>
      <vt:lpstr>Math1</vt:lpstr>
      <vt:lpstr>Symbol</vt:lpstr>
      <vt:lpstr>Tahoma</vt:lpstr>
      <vt:lpstr>Times New Roman</vt:lpstr>
      <vt:lpstr>dan_design_template</vt:lpstr>
      <vt:lpstr>CSE373: Data Structures &amp; Algorithms  Lecture 16: Shortest Paths</vt:lpstr>
      <vt:lpstr>Announcements</vt:lpstr>
      <vt:lpstr>Graph Traversals</vt:lpstr>
      <vt:lpstr>Example: Another Depth First Search</vt:lpstr>
      <vt:lpstr>Example: Breadth First Search</vt:lpstr>
      <vt:lpstr>Comparison</vt:lpstr>
      <vt:lpstr>Saving the Path</vt:lpstr>
      <vt:lpstr>Example using BFS</vt:lpstr>
      <vt:lpstr>Single source shortest paths</vt:lpstr>
      <vt:lpstr>Applications</vt:lpstr>
      <vt:lpstr>Not as easy as BFS</vt:lpstr>
      <vt:lpstr>Dijkstra’s Algorithm</vt:lpstr>
      <vt:lpstr>Dijkstra’s Algorithm</vt:lpstr>
      <vt:lpstr>Dijkstra’s Algorithm: Idea</vt:lpstr>
      <vt:lpstr>The Algorithm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Efficiency, first approach</vt:lpstr>
      <vt:lpstr>Efficiency, first approach</vt:lpstr>
      <vt:lpstr>Efficiency, first approach</vt:lpstr>
      <vt:lpstr>Efficiency, first approach</vt:lpstr>
      <vt:lpstr>Efficiency, first approach</vt:lpstr>
      <vt:lpstr>Improving asymptotic running time</vt:lpstr>
      <vt:lpstr>Improving (?) asymptotic running time</vt:lpstr>
      <vt:lpstr>Efficiency, second approach</vt:lpstr>
      <vt:lpstr>Efficiency, second approach</vt:lpstr>
      <vt:lpstr>Efficiency, second approach</vt:lpstr>
      <vt:lpstr>Efficiency, second approach</vt:lpstr>
      <vt:lpstr>Efficiency, second approach</vt:lpstr>
      <vt:lpstr>Dense vs. sparse again</vt:lpstr>
      <vt:lpstr>Spanning Trees</vt:lpstr>
      <vt:lpstr>Observations</vt:lpstr>
      <vt:lpstr>Motivation</vt:lpstr>
      <vt:lpstr>Two Approaches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1214</cp:revision>
  <dcterms:created xsi:type="dcterms:W3CDTF">2009-03-13T20:43:19Z</dcterms:created>
  <dcterms:modified xsi:type="dcterms:W3CDTF">2015-07-31T17:43:55Z</dcterms:modified>
</cp:coreProperties>
</file>