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0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66" r:id="rId4"/>
    <p:sldId id="301" r:id="rId5"/>
    <p:sldId id="303" r:id="rId6"/>
    <p:sldId id="304" r:id="rId7"/>
    <p:sldId id="305" r:id="rId8"/>
    <p:sldId id="302" r:id="rId9"/>
    <p:sldId id="271" r:id="rId10"/>
    <p:sldId id="306" r:id="rId11"/>
    <p:sldId id="272" r:id="rId12"/>
    <p:sldId id="275" r:id="rId13"/>
    <p:sldId id="278" r:id="rId14"/>
    <p:sldId id="267" r:id="rId15"/>
    <p:sldId id="279" r:id="rId16"/>
    <p:sldId id="300" r:id="rId17"/>
    <p:sldId id="280" r:id="rId18"/>
    <p:sldId id="281" r:id="rId19"/>
    <p:sldId id="282" r:id="rId20"/>
    <p:sldId id="307" r:id="rId21"/>
    <p:sldId id="293" r:id="rId22"/>
    <p:sldId id="284" r:id="rId23"/>
    <p:sldId id="285" r:id="rId24"/>
    <p:sldId id="298" r:id="rId25"/>
    <p:sldId id="296" r:id="rId26"/>
    <p:sldId id="297" r:id="rId27"/>
    <p:sldId id="286" r:id="rId28"/>
    <p:sldId id="287" r:id="rId29"/>
    <p:sldId id="295" r:id="rId3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0080" autoAdjust="0"/>
  </p:normalViewPr>
  <p:slideViewPr>
    <p:cSldViewPr>
      <p:cViewPr varScale="1">
        <p:scale>
          <a:sx n="105" d="100"/>
          <a:sy n="105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C21D8-2FFA-4588-9929-8032AA922D9F}" type="datetimeFigureOut">
              <a:rPr lang="en-US" smtClean="0"/>
              <a:t>6/21/15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043DD-AB86-4EE7-9D0E-788BD7E2D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237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789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3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95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14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32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Reason in terms of the general abstractions that come up in all non-trivial software systems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</a:rPr>
              <a:t>We use Java as a tool, but the data structures you learn about can be implemented in any language.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48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52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some examples?</a:t>
            </a:r>
            <a:r>
              <a:rPr lang="en-US" baseline="0" dirty="0" smtClean="0"/>
              <a:t> stack, list, queue, array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68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en-US" b="0" dirty="0" smtClean="0"/>
              <a:t>Meaning (what does it do?)</a:t>
            </a:r>
          </a:p>
          <a:p>
            <a:pPr lvl="1">
              <a:buFont typeface="Arial"/>
              <a:buChar char="•"/>
            </a:pPr>
            <a:r>
              <a:rPr lang="en-US" b="0" dirty="0" smtClean="0"/>
              <a:t>Performance (how quickly does it do it?)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68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But there are unavoidable trade-offs: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Time vs. space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One operation more efficient if another less efficient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Generality vs. simplicity vs. performance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ask ourselves questions like:</a:t>
            </a:r>
          </a:p>
          <a:p>
            <a:pPr lvl="1"/>
            <a:r>
              <a:rPr lang="en-US" dirty="0" smtClean="0"/>
              <a:t>Does this support the operations I need efficiently?</a:t>
            </a:r>
          </a:p>
          <a:p>
            <a:pPr lvl="1"/>
            <a:r>
              <a:rPr lang="en-US" dirty="0" smtClean="0"/>
              <a:t>Will it be easy to use (and reuse), implement, and debug?</a:t>
            </a:r>
          </a:p>
          <a:p>
            <a:pPr lvl="1"/>
            <a:r>
              <a:rPr lang="en-US" dirty="0" smtClean="0"/>
              <a:t>What assumptions am I making about how my software will be used? (E.g., more lookups or more inserts?)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30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40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Stack ADT is a useful abstraction because:</a:t>
            </a:r>
          </a:p>
          <a:p>
            <a:r>
              <a:rPr lang="en-US" dirty="0" smtClean="0"/>
              <a:t>It arises </a:t>
            </a:r>
            <a:r>
              <a:rPr lang="en-US" dirty="0" smtClean="0">
                <a:solidFill>
                  <a:schemeClr val="accent2"/>
                </a:solidFill>
              </a:rPr>
              <a:t>all the time</a:t>
            </a:r>
            <a:r>
              <a:rPr lang="en-US" dirty="0" smtClean="0"/>
              <a:t> in programming (e.g., see Weiss 3.6.3)</a:t>
            </a:r>
          </a:p>
          <a:p>
            <a:pPr lvl="1"/>
            <a:r>
              <a:rPr lang="en-US" dirty="0" smtClean="0"/>
              <a:t>Recursive function calls</a:t>
            </a:r>
          </a:p>
          <a:p>
            <a:pPr lvl="1"/>
            <a:r>
              <a:rPr lang="en-US" dirty="0" smtClean="0"/>
              <a:t>Balancing symbols in programming (parentheses)</a:t>
            </a:r>
          </a:p>
          <a:p>
            <a:endParaRPr lang="en-US" dirty="0" smtClean="0"/>
          </a:p>
          <a:p>
            <a:r>
              <a:rPr lang="en-US" dirty="0" smtClean="0"/>
              <a:t>We can code up a </a:t>
            </a:r>
            <a:r>
              <a:rPr lang="en-US" dirty="0" smtClean="0">
                <a:solidFill>
                  <a:schemeClr val="accent2"/>
                </a:solidFill>
              </a:rPr>
              <a:t>reusable library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We can </a:t>
            </a:r>
            <a:r>
              <a:rPr lang="en-US" dirty="0" smtClean="0">
                <a:solidFill>
                  <a:schemeClr val="accent2"/>
                </a:solidFill>
              </a:rPr>
              <a:t>communicate</a:t>
            </a:r>
            <a:r>
              <a:rPr lang="en-US" dirty="0" smtClean="0"/>
              <a:t> in high-level terms</a:t>
            </a:r>
          </a:p>
          <a:p>
            <a:pPr lvl="1"/>
            <a:r>
              <a:rPr lang="en-US" dirty="0" smtClean="0"/>
              <a:t>“Use a stack and push numbers, popping for operators…”</a:t>
            </a:r>
          </a:p>
          <a:p>
            <a:pPr lvl="1"/>
            <a:r>
              <a:rPr lang="en-US" dirty="0" smtClean="0"/>
              <a:t>Rather than, “create an array and keep indices to the…”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5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58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75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8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94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9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03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42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42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42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42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42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42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9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0.xml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20" Type="http://schemas.openxmlformats.org/officeDocument/2006/relationships/tags" Target="../tags/tag23.xml"/><Relationship Id="rId21" Type="http://schemas.openxmlformats.org/officeDocument/2006/relationships/tags" Target="../tags/tag24.xml"/><Relationship Id="rId22" Type="http://schemas.openxmlformats.org/officeDocument/2006/relationships/tags" Target="../tags/tag25.xml"/><Relationship Id="rId23" Type="http://schemas.openxmlformats.org/officeDocument/2006/relationships/tags" Target="../tags/tag26.xml"/><Relationship Id="rId24" Type="http://schemas.openxmlformats.org/officeDocument/2006/relationships/tags" Target="../tags/tag27.xml"/><Relationship Id="rId25" Type="http://schemas.openxmlformats.org/officeDocument/2006/relationships/tags" Target="../tags/tag28.xml"/><Relationship Id="rId26" Type="http://schemas.openxmlformats.org/officeDocument/2006/relationships/tags" Target="../tags/tag29.xml"/><Relationship Id="rId27" Type="http://schemas.openxmlformats.org/officeDocument/2006/relationships/tags" Target="../tags/tag30.xml"/><Relationship Id="rId28" Type="http://schemas.openxmlformats.org/officeDocument/2006/relationships/tags" Target="../tags/tag31.xml"/><Relationship Id="rId29" Type="http://schemas.openxmlformats.org/officeDocument/2006/relationships/tags" Target="../tags/tag32.xml"/><Relationship Id="rId30" Type="http://schemas.openxmlformats.org/officeDocument/2006/relationships/slideLayout" Target="../slideLayouts/slideLayout2.xml"/><Relationship Id="rId31" Type="http://schemas.openxmlformats.org/officeDocument/2006/relationships/notesSlide" Target="../notesSlides/notesSlide21.xml"/><Relationship Id="rId10" Type="http://schemas.openxmlformats.org/officeDocument/2006/relationships/tags" Target="../tags/tag13.xml"/><Relationship Id="rId11" Type="http://schemas.openxmlformats.org/officeDocument/2006/relationships/tags" Target="../tags/tag14.xml"/><Relationship Id="rId12" Type="http://schemas.openxmlformats.org/officeDocument/2006/relationships/tags" Target="../tags/tag15.xml"/><Relationship Id="rId13" Type="http://schemas.openxmlformats.org/officeDocument/2006/relationships/tags" Target="../tags/tag16.xml"/><Relationship Id="rId14" Type="http://schemas.openxmlformats.org/officeDocument/2006/relationships/tags" Target="../tags/tag17.xml"/><Relationship Id="rId15" Type="http://schemas.openxmlformats.org/officeDocument/2006/relationships/tags" Target="../tags/tag18.xml"/><Relationship Id="rId16" Type="http://schemas.openxmlformats.org/officeDocument/2006/relationships/tags" Target="../tags/tag19.xml"/><Relationship Id="rId17" Type="http://schemas.openxmlformats.org/officeDocument/2006/relationships/tags" Target="../tags/tag20.xml"/><Relationship Id="rId18" Type="http://schemas.openxmlformats.org/officeDocument/2006/relationships/tags" Target="../tags/tag21.xml"/><Relationship Id="rId19" Type="http://schemas.openxmlformats.org/officeDocument/2006/relationships/tags" Target="../tags/tag22.xml"/><Relationship Id="rId1" Type="http://schemas.openxmlformats.org/officeDocument/2006/relationships/tags" Target="../tags/tag4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Relationship Id="rId6" Type="http://schemas.openxmlformats.org/officeDocument/2006/relationships/tags" Target="../tags/tag9.xml"/><Relationship Id="rId7" Type="http://schemas.openxmlformats.org/officeDocument/2006/relationships/tags" Target="../tags/tag10.xml"/><Relationship Id="rId8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33.xml"/><Relationship Id="rId2" Type="http://schemas.openxmlformats.org/officeDocument/2006/relationships/tags" Target="../tags/tag34.xml"/><Relationship Id="rId3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20" Type="http://schemas.openxmlformats.org/officeDocument/2006/relationships/tags" Target="../tags/tag54.xml"/><Relationship Id="rId21" Type="http://schemas.openxmlformats.org/officeDocument/2006/relationships/tags" Target="../tags/tag55.xml"/><Relationship Id="rId22" Type="http://schemas.openxmlformats.org/officeDocument/2006/relationships/tags" Target="../tags/tag56.xml"/><Relationship Id="rId23" Type="http://schemas.openxmlformats.org/officeDocument/2006/relationships/tags" Target="../tags/tag57.xml"/><Relationship Id="rId24" Type="http://schemas.openxmlformats.org/officeDocument/2006/relationships/tags" Target="../tags/tag58.xml"/><Relationship Id="rId25" Type="http://schemas.openxmlformats.org/officeDocument/2006/relationships/tags" Target="../tags/tag59.xml"/><Relationship Id="rId26" Type="http://schemas.openxmlformats.org/officeDocument/2006/relationships/tags" Target="../tags/tag60.xml"/><Relationship Id="rId27" Type="http://schemas.openxmlformats.org/officeDocument/2006/relationships/tags" Target="../tags/tag61.xml"/><Relationship Id="rId28" Type="http://schemas.openxmlformats.org/officeDocument/2006/relationships/slideLayout" Target="../slideLayouts/slideLayout2.xml"/><Relationship Id="rId29" Type="http://schemas.openxmlformats.org/officeDocument/2006/relationships/notesSlide" Target="../notesSlides/notesSlide23.xml"/><Relationship Id="rId10" Type="http://schemas.openxmlformats.org/officeDocument/2006/relationships/tags" Target="../tags/tag44.xml"/><Relationship Id="rId11" Type="http://schemas.openxmlformats.org/officeDocument/2006/relationships/tags" Target="../tags/tag45.xml"/><Relationship Id="rId12" Type="http://schemas.openxmlformats.org/officeDocument/2006/relationships/tags" Target="../tags/tag46.xml"/><Relationship Id="rId13" Type="http://schemas.openxmlformats.org/officeDocument/2006/relationships/tags" Target="../tags/tag47.xml"/><Relationship Id="rId14" Type="http://schemas.openxmlformats.org/officeDocument/2006/relationships/tags" Target="../tags/tag48.xml"/><Relationship Id="rId15" Type="http://schemas.openxmlformats.org/officeDocument/2006/relationships/tags" Target="../tags/tag49.xml"/><Relationship Id="rId16" Type="http://schemas.openxmlformats.org/officeDocument/2006/relationships/tags" Target="../tags/tag50.xml"/><Relationship Id="rId17" Type="http://schemas.openxmlformats.org/officeDocument/2006/relationships/tags" Target="../tags/tag51.xml"/><Relationship Id="rId18" Type="http://schemas.openxmlformats.org/officeDocument/2006/relationships/tags" Target="../tags/tag52.xml"/><Relationship Id="rId19" Type="http://schemas.openxmlformats.org/officeDocument/2006/relationships/tags" Target="../tags/tag53.xml"/><Relationship Id="rId1" Type="http://schemas.openxmlformats.org/officeDocument/2006/relationships/tags" Target="../tags/tag35.xml"/><Relationship Id="rId2" Type="http://schemas.openxmlformats.org/officeDocument/2006/relationships/tags" Target="../tags/tag36.xml"/><Relationship Id="rId3" Type="http://schemas.openxmlformats.org/officeDocument/2006/relationships/tags" Target="../tags/tag37.xml"/><Relationship Id="rId4" Type="http://schemas.openxmlformats.org/officeDocument/2006/relationships/tags" Target="../tags/tag38.xml"/><Relationship Id="rId5" Type="http://schemas.openxmlformats.org/officeDocument/2006/relationships/tags" Target="../tags/tag39.xml"/><Relationship Id="rId6" Type="http://schemas.openxmlformats.org/officeDocument/2006/relationships/tags" Target="../tags/tag40.xml"/><Relationship Id="rId7" Type="http://schemas.openxmlformats.org/officeDocument/2006/relationships/tags" Target="../tags/tag41.xml"/><Relationship Id="rId8" Type="http://schemas.openxmlformats.org/officeDocument/2006/relationships/tags" Target="../tags/tag4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pPr algn="ctr"/>
            <a:r>
              <a:rPr lang="en-US" sz="3000" i="0" dirty="0" smtClean="0"/>
              <a:t>CSE373: Data Structures and Algorithms</a:t>
            </a:r>
            <a:br>
              <a:rPr lang="en-US" sz="30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000" i="0" dirty="0" smtClean="0"/>
              <a:t>Lecture 1: Introduction; ADTs; Stacks/Queues</a:t>
            </a:r>
            <a:endParaRPr lang="en-US" sz="30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Lauren Milne</a:t>
            </a:r>
          </a:p>
          <a:p>
            <a:r>
              <a:rPr lang="en-US" sz="2400" dirty="0" smtClean="0"/>
              <a:t>Summer 2015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1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Office Hours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Courier New"/>
              </a:rPr>
              <a:t>M 1:30-2:30 (Lauren) </a:t>
            </a:r>
          </a:p>
          <a:p>
            <a:r>
              <a:rPr lang="en-US" altLang="en-US" dirty="0" err="1" smtClean="0">
                <a:cs typeface="Courier New"/>
              </a:rPr>
              <a:t>Tu</a:t>
            </a:r>
            <a:r>
              <a:rPr lang="en-US" altLang="en-US" dirty="0" smtClean="0">
                <a:cs typeface="Courier New"/>
              </a:rPr>
              <a:t> 12-1 pm (</a:t>
            </a:r>
            <a:r>
              <a:rPr lang="en-US" altLang="en-US" dirty="0" err="1" smtClean="0">
                <a:cs typeface="Courier New"/>
              </a:rPr>
              <a:t>Jiechen</a:t>
            </a:r>
            <a:r>
              <a:rPr lang="en-US" altLang="en-US" dirty="0" smtClean="0">
                <a:cs typeface="Courier New"/>
              </a:rPr>
              <a:t>)</a:t>
            </a:r>
          </a:p>
          <a:p>
            <a:r>
              <a:rPr lang="en-US" altLang="en-US" dirty="0" smtClean="0">
                <a:cs typeface="Courier New"/>
              </a:rPr>
              <a:t>W 12-1 pm (</a:t>
            </a:r>
            <a:r>
              <a:rPr lang="en-US" altLang="en-US" dirty="0" err="1" smtClean="0">
                <a:cs typeface="Courier New"/>
              </a:rPr>
              <a:t>Nao</a:t>
            </a:r>
            <a:r>
              <a:rPr lang="en-US" altLang="en-US" dirty="0" smtClean="0">
                <a:cs typeface="Courier New"/>
              </a:rPr>
              <a:t>)</a:t>
            </a:r>
          </a:p>
          <a:p>
            <a:r>
              <a:rPr lang="en-US" altLang="en-US" dirty="0" smtClean="0">
                <a:cs typeface="Courier New"/>
              </a:rPr>
              <a:t>W 4-5 pm (</a:t>
            </a:r>
            <a:r>
              <a:rPr lang="en-US" altLang="en-US" dirty="0" err="1" smtClean="0">
                <a:cs typeface="Courier New"/>
              </a:rPr>
              <a:t>Mert</a:t>
            </a:r>
            <a:r>
              <a:rPr lang="en-US" altLang="en-US" dirty="0" smtClean="0">
                <a:cs typeface="Courier New"/>
              </a:rPr>
              <a:t>)</a:t>
            </a:r>
          </a:p>
          <a:p>
            <a:r>
              <a:rPr lang="en-US" altLang="en-US" dirty="0" err="1" smtClean="0">
                <a:cs typeface="Courier New"/>
              </a:rPr>
              <a:t>Th</a:t>
            </a:r>
            <a:r>
              <a:rPr lang="en-US" altLang="en-US" dirty="0" smtClean="0">
                <a:cs typeface="Courier New"/>
              </a:rPr>
              <a:t> 9:30-10:30 am (</a:t>
            </a:r>
            <a:r>
              <a:rPr lang="en-US" altLang="en-US" dirty="0" err="1" smtClean="0">
                <a:cs typeface="Courier New"/>
              </a:rPr>
              <a:t>Yanling</a:t>
            </a:r>
            <a:r>
              <a:rPr lang="en-US" altLang="en-US" dirty="0" smtClean="0">
                <a:cs typeface="Courier New"/>
              </a:rPr>
              <a:t>)</a:t>
            </a:r>
          </a:p>
          <a:p>
            <a:r>
              <a:rPr lang="en-US" altLang="en-US" dirty="0" smtClean="0">
                <a:cs typeface="Courier New"/>
              </a:rPr>
              <a:t>F 12-1 pm (Mauricio)</a:t>
            </a:r>
          </a:p>
          <a:p>
            <a:endParaRPr lang="en-US" altLang="en-US" dirty="0">
              <a:cs typeface="Courier New"/>
            </a:endParaRPr>
          </a:p>
          <a:p>
            <a:pPr marL="0" indent="0">
              <a:buNone/>
            </a:pPr>
            <a:r>
              <a:rPr lang="en-US" altLang="en-US" dirty="0" smtClean="0">
                <a:cs typeface="Courier New"/>
              </a:rPr>
              <a:t>Do these work for everyone?</a:t>
            </a:r>
            <a:endParaRPr lang="en-US" altLang="en-US" dirty="0" smtClean="0"/>
          </a:p>
          <a:p>
            <a:pPr lvl="1"/>
            <a:endParaRPr lang="en-US" dirty="0" smtClean="0">
              <a:cs typeface="Courier New"/>
            </a:endParaRPr>
          </a:p>
          <a:p>
            <a:pPr lvl="1"/>
            <a:endParaRPr lang="en-US" sz="1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322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and Academic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DON</a:t>
            </a:r>
            <a:r>
              <a:rPr lang="fr-FR" sz="4000" dirty="0" smtClean="0">
                <a:solidFill>
                  <a:srgbClr val="FF0000"/>
                </a:solidFill>
              </a:rPr>
              <a:t>’</a:t>
            </a:r>
            <a:r>
              <a:rPr lang="en-US" sz="4000" dirty="0" smtClean="0">
                <a:solidFill>
                  <a:srgbClr val="FF0000"/>
                </a:solidFill>
              </a:rPr>
              <a:t>T CHEAT!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Seriously, read the policy online, follow Gilligan’s Island rule.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 this course will cover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/>
              <a:t>Introduction to Algorithm Analysis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Lists, Stacks, Queues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Trees, Hashing, Dictionaries 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Heaps, Priority Queues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Sorting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Disjoint Sets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Graph </a:t>
            </a:r>
            <a:r>
              <a:rPr lang="en-US" altLang="en-US" dirty="0" smtClean="0"/>
              <a:t>Algorithms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Introduction to Parallelism and Concurrency</a:t>
            </a: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Goals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able to </a:t>
            </a:r>
            <a:r>
              <a:rPr lang="en-US" dirty="0" smtClean="0">
                <a:solidFill>
                  <a:schemeClr val="accent2"/>
                </a:solidFill>
              </a:rPr>
              <a:t>make good design choices</a:t>
            </a:r>
            <a:r>
              <a:rPr lang="en-US" dirty="0" smtClean="0"/>
              <a:t> as a developer</a:t>
            </a:r>
          </a:p>
          <a:p>
            <a:endParaRPr lang="en-US" dirty="0" smtClean="0"/>
          </a:p>
          <a:p>
            <a:r>
              <a:rPr lang="en-US" dirty="0" smtClean="0"/>
              <a:t>Be able to </a:t>
            </a:r>
            <a:r>
              <a:rPr lang="en-US" dirty="0" smtClean="0">
                <a:solidFill>
                  <a:schemeClr val="accent2"/>
                </a:solidFill>
              </a:rPr>
              <a:t>justify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communicate</a:t>
            </a:r>
            <a:r>
              <a:rPr lang="en-US" dirty="0" smtClean="0"/>
              <a:t> your design decisions</a:t>
            </a:r>
          </a:p>
          <a:p>
            <a:pPr marL="0" indent="0">
              <a:buNone/>
            </a:pPr>
            <a:endParaRPr lang="en-US" i="1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This is not a course about Java!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o-do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next 24-48 hours:</a:t>
            </a:r>
          </a:p>
          <a:p>
            <a:r>
              <a:rPr lang="en-US" dirty="0" smtClean="0"/>
              <a:t>Read the web page</a:t>
            </a:r>
          </a:p>
          <a:p>
            <a:r>
              <a:rPr lang="en-US" dirty="0" smtClean="0"/>
              <a:t>Read all course policies</a:t>
            </a:r>
          </a:p>
          <a:p>
            <a:r>
              <a:rPr lang="en-US" dirty="0" smtClean="0"/>
              <a:t>Read</a:t>
            </a:r>
            <a:r>
              <a:rPr lang="en-US" dirty="0"/>
              <a:t> </a:t>
            </a:r>
            <a:r>
              <a:rPr lang="en-US" dirty="0" smtClean="0"/>
              <a:t>Chapters 3.1 (lists), 3.6 (stacks) and 3.7 (queues) of the Weiss book</a:t>
            </a:r>
          </a:p>
          <a:p>
            <a:pPr lvl="1"/>
            <a:r>
              <a:rPr lang="en-US" dirty="0" smtClean="0"/>
              <a:t>Relevant to Homework 1, </a:t>
            </a:r>
            <a:r>
              <a:rPr lang="en-US" dirty="0" smtClean="0">
                <a:solidFill>
                  <a:srgbClr val="FF0000"/>
                </a:solidFill>
              </a:rPr>
              <a:t>due next week!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/>
              <a:t>Set up your Java environment for Homework 1</a:t>
            </a:r>
          </a:p>
          <a:p>
            <a:endParaRPr lang="en-US" sz="1000" dirty="0" smtClean="0"/>
          </a:p>
          <a:p>
            <a:pPr algn="ctr">
              <a:buNone/>
            </a:pPr>
            <a:r>
              <a:rPr lang="en-US" dirty="0">
                <a:solidFill>
                  <a:schemeClr val="accent2"/>
                </a:solidFill>
              </a:rPr>
              <a:t>http://</a:t>
            </a:r>
            <a:r>
              <a:rPr lang="en-US" dirty="0" smtClean="0">
                <a:solidFill>
                  <a:schemeClr val="accent2"/>
                </a:solidFill>
              </a:rPr>
              <a:t>courses.cs.washington.edu/courses/cse373/15su/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Data structures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9144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dirty="0"/>
              <a:t>d</a:t>
            </a:r>
            <a:r>
              <a:rPr lang="en-US" dirty="0" smtClean="0"/>
              <a:t>ata structure is a </a:t>
            </a:r>
            <a:r>
              <a:rPr lang="en-US" dirty="0" smtClean="0">
                <a:solidFill>
                  <a:schemeClr val="accent2"/>
                </a:solidFill>
              </a:rPr>
              <a:t>way to organize information</a:t>
            </a:r>
            <a:r>
              <a:rPr lang="en-US" dirty="0" smtClean="0"/>
              <a:t> to enable </a:t>
            </a:r>
            <a:r>
              <a:rPr lang="en-US" i="1" dirty="0" smtClean="0">
                <a:solidFill>
                  <a:schemeClr val="accent2"/>
                </a:solidFill>
              </a:rPr>
              <a:t>efficient</a:t>
            </a:r>
            <a:r>
              <a:rPr lang="en-US" dirty="0" smtClean="0"/>
              <a:t> computation over that information</a:t>
            </a:r>
          </a:p>
          <a:p>
            <a:pPr>
              <a:buNone/>
            </a:pPr>
            <a:r>
              <a:rPr lang="en-US" dirty="0" smtClean="0"/>
              <a:t>What are some examples?</a:t>
            </a:r>
          </a:p>
          <a:p>
            <a:pPr>
              <a:buNone/>
            </a:pPr>
            <a:endParaRPr lang="en-US" sz="1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828800" y="3886200"/>
            <a:ext cx="1295400" cy="22860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28800" y="4191000"/>
            <a:ext cx="1295400" cy="22860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28800" y="4495800"/>
            <a:ext cx="1295400" cy="22860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28800" y="4800600"/>
            <a:ext cx="1295400" cy="22860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28800" y="5105400"/>
            <a:ext cx="1295400" cy="22860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828800" y="5410200"/>
            <a:ext cx="1295400" cy="22860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rot="5400000">
            <a:off x="6172200" y="3352800"/>
            <a:ext cx="1295400" cy="1752600"/>
          </a:xfrm>
          <a:custGeom>
            <a:avLst/>
            <a:gdLst/>
            <a:ahLst/>
            <a:cxnLst/>
            <a:rect l="l" t="t" r="r" b="b"/>
            <a:pathLst>
              <a:path w="1295400" h="1752600">
                <a:moveTo>
                  <a:pt x="0" y="1524000"/>
                </a:moveTo>
                <a:lnTo>
                  <a:pt x="1295400" y="1524000"/>
                </a:lnTo>
                <a:lnTo>
                  <a:pt x="1295400" y="1752600"/>
                </a:lnTo>
                <a:lnTo>
                  <a:pt x="0" y="1752600"/>
                </a:lnTo>
                <a:close/>
                <a:moveTo>
                  <a:pt x="0" y="1219200"/>
                </a:moveTo>
                <a:lnTo>
                  <a:pt x="1295400" y="1219200"/>
                </a:lnTo>
                <a:lnTo>
                  <a:pt x="1295400" y="1447800"/>
                </a:lnTo>
                <a:lnTo>
                  <a:pt x="0" y="1447800"/>
                </a:lnTo>
                <a:close/>
                <a:moveTo>
                  <a:pt x="0" y="914400"/>
                </a:moveTo>
                <a:lnTo>
                  <a:pt x="1295400" y="914400"/>
                </a:lnTo>
                <a:lnTo>
                  <a:pt x="1295400" y="1143000"/>
                </a:lnTo>
                <a:lnTo>
                  <a:pt x="0" y="1143000"/>
                </a:lnTo>
                <a:close/>
                <a:moveTo>
                  <a:pt x="0" y="609600"/>
                </a:moveTo>
                <a:lnTo>
                  <a:pt x="1295400" y="609600"/>
                </a:lnTo>
                <a:lnTo>
                  <a:pt x="1295400" y="838200"/>
                </a:lnTo>
                <a:lnTo>
                  <a:pt x="0" y="838200"/>
                </a:lnTo>
                <a:close/>
                <a:moveTo>
                  <a:pt x="0" y="304800"/>
                </a:moveTo>
                <a:lnTo>
                  <a:pt x="1295400" y="304800"/>
                </a:lnTo>
                <a:lnTo>
                  <a:pt x="1295400" y="533400"/>
                </a:lnTo>
                <a:lnTo>
                  <a:pt x="0" y="533400"/>
                </a:lnTo>
                <a:close/>
                <a:moveTo>
                  <a:pt x="0" y="0"/>
                </a:moveTo>
                <a:lnTo>
                  <a:pt x="1295400" y="0"/>
                </a:lnTo>
                <a:lnTo>
                  <a:pt x="1295400" y="228600"/>
                </a:lnTo>
                <a:lnTo>
                  <a:pt x="0" y="228600"/>
                </a:lnTo>
                <a:close/>
              </a:path>
            </a:pathLst>
          </a:cu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81000" y="3048000"/>
            <a:ext cx="1295400" cy="22860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276600" y="3048000"/>
            <a:ext cx="1295400" cy="22860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16200000">
            <a:off x="4648200" y="4572000"/>
            <a:ext cx="1295400" cy="22860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 rot="16200000">
            <a:off x="7696200" y="4572000"/>
            <a:ext cx="1295400" cy="22860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" name="Curved Connector 22"/>
          <p:cNvCxnSpPr/>
          <p:nvPr/>
        </p:nvCxnSpPr>
        <p:spPr bwMode="auto">
          <a:xfrm>
            <a:off x="1790700" y="3162300"/>
            <a:ext cx="571500" cy="6477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Curved Connector 26"/>
          <p:cNvCxnSpPr/>
          <p:nvPr/>
        </p:nvCxnSpPr>
        <p:spPr bwMode="auto">
          <a:xfrm rot="5400000" flipH="1" flipV="1">
            <a:off x="2476500" y="3162300"/>
            <a:ext cx="647700" cy="7239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914400" y="3352800"/>
            <a:ext cx="81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push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200400" y="3352800"/>
            <a:ext cx="680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5486400" y="4343400"/>
            <a:ext cx="381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7772400" y="4267200"/>
            <a:ext cx="3810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029200" y="5410200"/>
            <a:ext cx="1279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enqueue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239000" y="5410200"/>
            <a:ext cx="1279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dequeue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9" grpId="0"/>
      <p:bldP spid="30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Data structures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9144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dirty="0"/>
              <a:t>d</a:t>
            </a:r>
            <a:r>
              <a:rPr lang="en-US" dirty="0" smtClean="0"/>
              <a:t>ata structure is a </a:t>
            </a:r>
            <a:r>
              <a:rPr lang="en-US" dirty="0" smtClean="0">
                <a:solidFill>
                  <a:schemeClr val="accent2"/>
                </a:solidFill>
              </a:rPr>
              <a:t>way to organize information</a:t>
            </a:r>
            <a:r>
              <a:rPr lang="en-US" dirty="0" smtClean="0"/>
              <a:t> to enable </a:t>
            </a:r>
            <a:r>
              <a:rPr lang="en-US" i="1" dirty="0" smtClean="0">
                <a:solidFill>
                  <a:schemeClr val="accent2"/>
                </a:solidFill>
              </a:rPr>
              <a:t>efficient</a:t>
            </a:r>
            <a:r>
              <a:rPr lang="en-US" dirty="0" smtClean="0"/>
              <a:t> computation over that information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					</a:t>
            </a:r>
          </a:p>
          <a:p>
            <a:pPr>
              <a:buNone/>
            </a:pPr>
            <a:endParaRPr lang="en-US" sz="1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828800" y="3886200"/>
            <a:ext cx="1295400" cy="22860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28800" y="4191000"/>
            <a:ext cx="1295400" cy="22860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28800" y="4495800"/>
            <a:ext cx="1295400" cy="22860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28800" y="4800600"/>
            <a:ext cx="1295400" cy="22860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28800" y="5105400"/>
            <a:ext cx="1295400" cy="22860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828800" y="5410200"/>
            <a:ext cx="1295400" cy="22860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81000" y="3048000"/>
            <a:ext cx="1295400" cy="22860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276600" y="3048000"/>
            <a:ext cx="1295400" cy="22860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" name="Curved Connector 22"/>
          <p:cNvCxnSpPr/>
          <p:nvPr/>
        </p:nvCxnSpPr>
        <p:spPr bwMode="auto">
          <a:xfrm>
            <a:off x="1790700" y="3162300"/>
            <a:ext cx="571500" cy="6477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Curved Connector 26"/>
          <p:cNvCxnSpPr/>
          <p:nvPr/>
        </p:nvCxnSpPr>
        <p:spPr bwMode="auto">
          <a:xfrm rot="5400000" flipH="1" flipV="1">
            <a:off x="2476500" y="3162300"/>
            <a:ext cx="647700" cy="7239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914400" y="3352800"/>
            <a:ext cx="81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push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200400" y="3352800"/>
            <a:ext cx="680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</a:t>
            </a:r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648200" y="2514600"/>
            <a:ext cx="381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b="0" dirty="0" smtClean="0"/>
              <a:t>	It supports certain operations, each with a:</a:t>
            </a:r>
          </a:p>
          <a:p>
            <a:pPr lvl="1">
              <a:buFont typeface="Arial"/>
              <a:buChar char="•"/>
            </a:pPr>
            <a:r>
              <a:rPr lang="en-US" b="0" dirty="0" smtClean="0"/>
              <a:t>Meaning </a:t>
            </a:r>
          </a:p>
          <a:p>
            <a:pPr lvl="1">
              <a:buFont typeface="Arial"/>
              <a:buChar char="•"/>
            </a:pPr>
            <a:endParaRPr lang="en-US" b="0" dirty="0"/>
          </a:p>
          <a:p>
            <a:pPr lvl="1">
              <a:buFont typeface="Arial"/>
              <a:buChar char="•"/>
            </a:pPr>
            <a:endParaRPr lang="en-US" b="0" dirty="0" smtClean="0"/>
          </a:p>
          <a:p>
            <a:pPr lvl="1">
              <a:buFont typeface="Arial"/>
              <a:buChar char="•"/>
            </a:pPr>
            <a:r>
              <a:rPr lang="en-US" b="0" dirty="0" smtClean="0"/>
              <a:t>Performance</a:t>
            </a:r>
          </a:p>
          <a:p>
            <a:pPr marL="457200" lvl="1" indent="0">
              <a:buNone/>
            </a:pPr>
            <a:endParaRPr lang="en-US" b="0" dirty="0" smtClean="0"/>
          </a:p>
          <a:p>
            <a:pPr>
              <a:buFontTx/>
              <a:buNone/>
            </a:pPr>
            <a:r>
              <a:rPr lang="en-US" b="0" dirty="0" smtClean="0"/>
              <a:t>						</a:t>
            </a:r>
          </a:p>
          <a:p>
            <a:pPr>
              <a:buFontTx/>
              <a:buNone/>
            </a:pPr>
            <a:endParaRPr lang="en-US" sz="1000" b="0" dirty="0" smtClean="0"/>
          </a:p>
        </p:txBody>
      </p:sp>
    </p:spTree>
    <p:extLst>
      <p:ext uri="{BB962C8B-B14F-4D97-AF65-F5344CB8AC3E}">
        <p14:creationId xmlns:p14="http://schemas.microsoft.com/office/powerpoint/2010/main" val="22118292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Trade-offs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data structure strives to provide many useful, efficient operations.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But there are unavoidable trade-offs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Time </a:t>
            </a:r>
            <a:r>
              <a:rPr lang="en-US" dirty="0" err="1" smtClean="0"/>
              <a:t>vs</a:t>
            </a:r>
            <a:r>
              <a:rPr lang="en-US" dirty="0" smtClean="0"/>
              <a:t> space</a:t>
            </a:r>
          </a:p>
          <a:p>
            <a:pPr lvl="1"/>
            <a:r>
              <a:rPr lang="en-US" dirty="0" smtClean="0"/>
              <a:t>One operation’s efficiency </a:t>
            </a:r>
            <a:r>
              <a:rPr lang="en-US" dirty="0" err="1" smtClean="0"/>
              <a:t>vs</a:t>
            </a:r>
            <a:r>
              <a:rPr lang="en-US" dirty="0" smtClean="0"/>
              <a:t> another</a:t>
            </a:r>
          </a:p>
          <a:p>
            <a:pPr lvl="1"/>
            <a:r>
              <a:rPr lang="en-US" dirty="0" smtClean="0"/>
              <a:t>Generality </a:t>
            </a:r>
            <a:r>
              <a:rPr lang="en-US" dirty="0" err="1" smtClean="0"/>
              <a:t>vs</a:t>
            </a:r>
            <a:r>
              <a:rPr lang="en-US" dirty="0" smtClean="0"/>
              <a:t> simplicity </a:t>
            </a:r>
            <a:r>
              <a:rPr lang="en-US" dirty="0" err="1" smtClean="0"/>
              <a:t>vs</a:t>
            </a:r>
            <a:r>
              <a:rPr lang="en-US" dirty="0" smtClean="0"/>
              <a:t> performance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So, when should I use different data structures?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Abstract Data Type (ADT)</a:t>
            </a:r>
          </a:p>
          <a:p>
            <a:pPr lvl="1"/>
            <a:r>
              <a:rPr lang="en-US" dirty="0" smtClean="0"/>
              <a:t>Mathematical description of a “thing” with set of operations</a:t>
            </a:r>
          </a:p>
          <a:p>
            <a:pPr lvl="1"/>
            <a:r>
              <a:rPr lang="en-US" dirty="0" smtClean="0"/>
              <a:t>Not concerned with implementation details</a:t>
            </a:r>
          </a:p>
          <a:p>
            <a:pPr lvl="1"/>
            <a:endParaRPr lang="en-US" dirty="0" smtClean="0"/>
          </a:p>
          <a:p>
            <a:r>
              <a:rPr lang="en-US" dirty="0">
                <a:solidFill>
                  <a:schemeClr val="accent6"/>
                </a:solidFill>
              </a:rPr>
              <a:t>Data structure</a:t>
            </a:r>
          </a:p>
          <a:p>
            <a:pPr lvl="1"/>
            <a:r>
              <a:rPr lang="en-US" dirty="0"/>
              <a:t>A specific organization of data and family of algorithms for implementing an ADT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Algorithm</a:t>
            </a:r>
          </a:p>
          <a:p>
            <a:pPr lvl="1"/>
            <a:r>
              <a:rPr lang="en-US" dirty="0" smtClean="0"/>
              <a:t>A high level, language-independent description of a step-by-step process</a:t>
            </a:r>
            <a:endParaRPr lang="en-US" sz="1000" dirty="0" smtClean="0"/>
          </a:p>
          <a:p>
            <a:pPr lvl="1"/>
            <a:endParaRPr lang="en-US" sz="1000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Implementation</a:t>
            </a:r>
            <a:r>
              <a:rPr lang="en-US" dirty="0" smtClean="0"/>
              <a:t> of a data structure</a:t>
            </a:r>
          </a:p>
          <a:p>
            <a:pPr lvl="1"/>
            <a:r>
              <a:rPr lang="en-US" dirty="0" smtClean="0"/>
              <a:t>A specific implementation in a specific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Example: Stacks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i="1" dirty="0" smtClean="0"/>
              <a:t>Stack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ADT</a:t>
            </a:r>
            <a:r>
              <a:rPr lang="en-US" dirty="0" smtClean="0"/>
              <a:t> supports operations: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isEmpty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pop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What else?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 Stack </a:t>
            </a:r>
            <a:r>
              <a:rPr lang="en-US" dirty="0" smtClean="0">
                <a:solidFill>
                  <a:schemeClr val="accent2"/>
                </a:solidFill>
              </a:rPr>
              <a:t>data structure</a:t>
            </a:r>
            <a:r>
              <a:rPr lang="en-US" dirty="0" smtClean="0"/>
              <a:t> could use a linked-list or an array and associated </a:t>
            </a:r>
            <a:r>
              <a:rPr lang="en-US" dirty="0" smtClean="0">
                <a:solidFill>
                  <a:schemeClr val="accent2"/>
                </a:solidFill>
              </a:rPr>
              <a:t>algorithms</a:t>
            </a:r>
            <a:r>
              <a:rPr lang="en-US" dirty="0" smtClean="0"/>
              <a:t> for the operations</a:t>
            </a:r>
          </a:p>
          <a:p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 smtClean="0">
                <a:solidFill>
                  <a:schemeClr val="accent2"/>
                </a:solidFill>
              </a:rPr>
              <a:t>implementation</a:t>
            </a:r>
            <a:r>
              <a:rPr lang="en-US" dirty="0" smtClean="0"/>
              <a:t> is in the library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java.util.Stack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334000" y="1219200"/>
            <a:ext cx="3429000" cy="2286000"/>
            <a:chOff x="4648200" y="762000"/>
            <a:chExt cx="4191000" cy="2590800"/>
          </a:xfrm>
        </p:grpSpPr>
        <p:sp>
          <p:nvSpPr>
            <p:cNvPr id="6" name="Rectangle 5"/>
            <p:cNvSpPr/>
            <p:nvPr/>
          </p:nvSpPr>
          <p:spPr bwMode="auto">
            <a:xfrm>
              <a:off x="6096000" y="1600200"/>
              <a:ext cx="1295400" cy="228600"/>
            </a:xfrm>
            <a:prstGeom prst="rect">
              <a:avLst/>
            </a:prstGeom>
            <a:solidFill>
              <a:srgbClr val="3333CC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096000" y="1905000"/>
              <a:ext cx="1295400" cy="228600"/>
            </a:xfrm>
            <a:prstGeom prst="rect">
              <a:avLst/>
            </a:prstGeom>
            <a:solidFill>
              <a:srgbClr val="3333CC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096000" y="2209800"/>
              <a:ext cx="1295400" cy="228600"/>
            </a:xfrm>
            <a:prstGeom prst="rect">
              <a:avLst/>
            </a:prstGeom>
            <a:solidFill>
              <a:srgbClr val="3333CC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096000" y="2514600"/>
              <a:ext cx="1295400" cy="228600"/>
            </a:xfrm>
            <a:prstGeom prst="rect">
              <a:avLst/>
            </a:prstGeom>
            <a:solidFill>
              <a:srgbClr val="3333CC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096000" y="2819400"/>
              <a:ext cx="1295400" cy="228600"/>
            </a:xfrm>
            <a:prstGeom prst="rect">
              <a:avLst/>
            </a:prstGeom>
            <a:solidFill>
              <a:srgbClr val="3333CC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096000" y="3124200"/>
              <a:ext cx="1295400" cy="228600"/>
            </a:xfrm>
            <a:prstGeom prst="rect">
              <a:avLst/>
            </a:prstGeom>
            <a:solidFill>
              <a:srgbClr val="3333CC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648200" y="762000"/>
              <a:ext cx="1295400" cy="228600"/>
            </a:xfrm>
            <a:prstGeom prst="rect">
              <a:avLst/>
            </a:prstGeom>
            <a:solidFill>
              <a:srgbClr val="3333CC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543800" y="762000"/>
              <a:ext cx="1295400" cy="228600"/>
            </a:xfrm>
            <a:prstGeom prst="rect">
              <a:avLst/>
            </a:prstGeom>
            <a:solidFill>
              <a:srgbClr val="3333CC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" name="Curved Connector 13"/>
            <p:cNvCxnSpPr/>
            <p:nvPr/>
          </p:nvCxnSpPr>
          <p:spPr bwMode="auto">
            <a:xfrm>
              <a:off x="6057900" y="876300"/>
              <a:ext cx="571500" cy="647700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Curved Connector 14"/>
            <p:cNvCxnSpPr/>
            <p:nvPr/>
          </p:nvCxnSpPr>
          <p:spPr bwMode="auto">
            <a:xfrm rot="5400000" flipH="1" flipV="1">
              <a:off x="6743700" y="876300"/>
              <a:ext cx="647700" cy="723900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181600" y="1066800"/>
              <a:ext cx="8179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push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67600" y="1066800"/>
              <a:ext cx="68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pop</a:t>
              </a:r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We will learn </a:t>
            </a:r>
            <a:r>
              <a:rPr lang="en-US" i="1" dirty="0" smtClean="0">
                <a:solidFill>
                  <a:schemeClr val="accent6"/>
                </a:solidFill>
              </a:rPr>
              <a:t>fundamental data structures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2D2DB9"/>
                </a:solidFill>
              </a:rPr>
              <a:t>algorithms</a:t>
            </a:r>
            <a:r>
              <a:rPr lang="en-US" dirty="0" smtClean="0"/>
              <a:t> for organizing and processing information</a:t>
            </a:r>
          </a:p>
          <a:p>
            <a:pPr lvl="1"/>
            <a:r>
              <a:rPr lang="en-US" dirty="0" smtClean="0"/>
              <a:t>“Classic” data structures / algorithms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nalyze efficiency </a:t>
            </a:r>
          </a:p>
          <a:p>
            <a:pPr lvl="1"/>
            <a:r>
              <a:rPr lang="en-US" dirty="0" smtClean="0"/>
              <a:t>When to use them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Today in class:</a:t>
            </a:r>
          </a:p>
          <a:p>
            <a:r>
              <a:rPr lang="en-US" dirty="0" smtClean="0"/>
              <a:t>Introductions and course mechanics</a:t>
            </a:r>
          </a:p>
          <a:p>
            <a:r>
              <a:rPr lang="en-US" dirty="0" smtClean="0"/>
              <a:t>What this course is about</a:t>
            </a:r>
          </a:p>
          <a:p>
            <a:r>
              <a:rPr lang="en-US" dirty="0" smtClean="0"/>
              <a:t>Start </a:t>
            </a:r>
            <a:r>
              <a:rPr lang="en-US" i="1" dirty="0" smtClean="0"/>
              <a:t>abstract </a:t>
            </a:r>
            <a:r>
              <a:rPr lang="en-US" i="1" dirty="0"/>
              <a:t>d</a:t>
            </a:r>
            <a:r>
              <a:rPr lang="en-US" i="1" dirty="0" smtClean="0"/>
              <a:t>ata </a:t>
            </a:r>
            <a:r>
              <a:rPr lang="en-US" i="1" dirty="0"/>
              <a:t>t</a:t>
            </a:r>
            <a:r>
              <a:rPr lang="en-US" i="1" dirty="0" smtClean="0"/>
              <a:t>ypes</a:t>
            </a:r>
            <a:r>
              <a:rPr lang="en-US" dirty="0" smtClean="0"/>
              <a:t> (ADTs), </a:t>
            </a:r>
            <a:r>
              <a:rPr lang="en-US" i="1" dirty="0" smtClean="0"/>
              <a:t>stacks</a:t>
            </a:r>
            <a:r>
              <a:rPr lang="en-US" dirty="0" smtClean="0"/>
              <a:t>, and </a:t>
            </a:r>
            <a:r>
              <a:rPr lang="en-US" i="1" dirty="0" smtClean="0"/>
              <a:t>queues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Stack ADT arises all the time in programming</a:t>
            </a:r>
          </a:p>
          <a:p>
            <a:r>
              <a:rPr lang="en-US" dirty="0" smtClean="0"/>
              <a:t>Recursive function calls</a:t>
            </a:r>
          </a:p>
          <a:p>
            <a:r>
              <a:rPr lang="en-US" dirty="0" smtClean="0"/>
              <a:t>Balancing symbols </a:t>
            </a:r>
            <a:r>
              <a:rPr lang="en-US" smtClean="0"/>
              <a:t>in programming </a:t>
            </a:r>
            <a:r>
              <a:rPr lang="en-US" dirty="0" smtClean="0"/>
              <a:t>(parenthesis)</a:t>
            </a:r>
          </a:p>
          <a:p>
            <a:r>
              <a:rPr lang="en-US" dirty="0" smtClean="0"/>
              <a:t>Evaluating postfix notation: 3 4 + 5 *</a:t>
            </a:r>
          </a:p>
          <a:p>
            <a:r>
              <a:rPr lang="en-US" dirty="0" smtClean="0"/>
              <a:t>Conversion from infix ((3+4)*5) to postfix notation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We can code up a </a:t>
            </a:r>
            <a:r>
              <a:rPr lang="en-US" dirty="0" smtClean="0">
                <a:solidFill>
                  <a:schemeClr val="accent2"/>
                </a:solidFill>
              </a:rPr>
              <a:t>reusable library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can </a:t>
            </a:r>
            <a:r>
              <a:rPr lang="en-US" dirty="0" smtClean="0">
                <a:solidFill>
                  <a:srgbClr val="3333CC"/>
                </a:solidFill>
              </a:rPr>
              <a:t>communicate</a:t>
            </a:r>
            <a:r>
              <a:rPr lang="en-US" dirty="0" smtClean="0"/>
              <a:t> in high-level 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70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Stack Implementations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00200"/>
            <a:ext cx="5410200" cy="4495800"/>
          </a:xfrm>
        </p:spPr>
        <p:txBody>
          <a:bodyPr/>
          <a:lstStyle/>
          <a:p>
            <a:r>
              <a:rPr lang="en-US" dirty="0" smtClean="0"/>
              <a:t>stack as an array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stack as a linked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581400" y="2514600"/>
            <a:ext cx="3962400" cy="685800"/>
            <a:chOff x="838200" y="838200"/>
            <a:chExt cx="3962400" cy="6858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838200" y="838200"/>
              <a:ext cx="3962400" cy="685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1447800" y="8382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2133600" y="8382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2819400" y="8382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3505200" y="8382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4191000" y="8382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TextBox 5"/>
          <p:cNvSpPr txBox="1"/>
          <p:nvPr/>
        </p:nvSpPr>
        <p:spPr>
          <a:xfrm>
            <a:off x="609600" y="1981200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latin typeface="+mn-lt"/>
              </a:rPr>
              <a:t>Initially empty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latin typeface="+mn-lt"/>
              </a:rPr>
              <a:t>Push(‘a’)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latin typeface="+mn-lt"/>
              </a:rPr>
              <a:t>Push(‘b’)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latin typeface="+mn-lt"/>
              </a:rPr>
              <a:t>Pop()</a:t>
            </a:r>
            <a:endParaRPr lang="en-US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08255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Queue ADT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enqueue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dequeue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is_empty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What else?</a:t>
            </a:r>
          </a:p>
          <a:p>
            <a:endParaRPr lang="en-US" dirty="0" smtClean="0"/>
          </a:p>
          <a:p>
            <a:r>
              <a:rPr lang="en-US" dirty="0" smtClean="0"/>
              <a:t>Just like a stack except:</a:t>
            </a:r>
          </a:p>
          <a:p>
            <a:pPr lvl="1"/>
            <a:r>
              <a:rPr lang="en-US" dirty="0" smtClean="0"/>
              <a:t>Stack: LIFO (last-in-first-out)</a:t>
            </a:r>
          </a:p>
          <a:p>
            <a:pPr lvl="1"/>
            <a:r>
              <a:rPr lang="en-US" dirty="0" smtClean="0"/>
              <a:t>Queue: FIFO (first-in-first-out)</a:t>
            </a:r>
          </a:p>
          <a:p>
            <a:endParaRPr lang="en-US" sz="1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5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86400" y="1200090"/>
            <a:ext cx="740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/>
              <a:t>Back</a:t>
            </a:r>
            <a:endParaRPr lang="en-US" altLang="en-US" dirty="0"/>
          </a:p>
        </p:txBody>
      </p:sp>
      <p:sp>
        <p:nvSpPr>
          <p:cNvPr id="16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10400" y="1219200"/>
            <a:ext cx="813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/>
              <a:t>Front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76800" y="1976735"/>
            <a:ext cx="3488966" cy="2290465"/>
            <a:chOff x="5181600" y="4114800"/>
            <a:chExt cx="3488966" cy="2290465"/>
          </a:xfrm>
        </p:grpSpPr>
        <p:sp>
          <p:nvSpPr>
            <p:cNvPr id="26" name="Rectangle 11"/>
            <p:cNvSpPr/>
            <p:nvPr/>
          </p:nvSpPr>
          <p:spPr bwMode="auto">
            <a:xfrm rot="5400000">
              <a:off x="6324600" y="3886200"/>
              <a:ext cx="1295400" cy="1752600"/>
            </a:xfrm>
            <a:custGeom>
              <a:avLst/>
              <a:gdLst/>
              <a:ahLst/>
              <a:cxnLst/>
              <a:rect l="l" t="t" r="r" b="b"/>
              <a:pathLst>
                <a:path w="1295400" h="1752600">
                  <a:moveTo>
                    <a:pt x="0" y="1524000"/>
                  </a:moveTo>
                  <a:lnTo>
                    <a:pt x="1295400" y="1524000"/>
                  </a:lnTo>
                  <a:lnTo>
                    <a:pt x="1295400" y="1752600"/>
                  </a:lnTo>
                  <a:lnTo>
                    <a:pt x="0" y="1752600"/>
                  </a:lnTo>
                  <a:close/>
                  <a:moveTo>
                    <a:pt x="0" y="1219200"/>
                  </a:moveTo>
                  <a:lnTo>
                    <a:pt x="1295400" y="1219200"/>
                  </a:lnTo>
                  <a:lnTo>
                    <a:pt x="1295400" y="1447800"/>
                  </a:lnTo>
                  <a:lnTo>
                    <a:pt x="0" y="1447800"/>
                  </a:lnTo>
                  <a:close/>
                  <a:moveTo>
                    <a:pt x="0" y="914400"/>
                  </a:moveTo>
                  <a:lnTo>
                    <a:pt x="1295400" y="914400"/>
                  </a:lnTo>
                  <a:lnTo>
                    <a:pt x="1295400" y="1143000"/>
                  </a:lnTo>
                  <a:lnTo>
                    <a:pt x="0" y="1143000"/>
                  </a:lnTo>
                  <a:close/>
                  <a:moveTo>
                    <a:pt x="0" y="609600"/>
                  </a:moveTo>
                  <a:lnTo>
                    <a:pt x="1295400" y="609600"/>
                  </a:lnTo>
                  <a:lnTo>
                    <a:pt x="1295400" y="838200"/>
                  </a:lnTo>
                  <a:lnTo>
                    <a:pt x="0" y="838200"/>
                  </a:lnTo>
                  <a:close/>
                  <a:moveTo>
                    <a:pt x="0" y="304800"/>
                  </a:moveTo>
                  <a:lnTo>
                    <a:pt x="1295400" y="304800"/>
                  </a:lnTo>
                  <a:lnTo>
                    <a:pt x="1295400" y="533400"/>
                  </a:lnTo>
                  <a:lnTo>
                    <a:pt x="0" y="533400"/>
                  </a:lnTo>
                  <a:close/>
                  <a:moveTo>
                    <a:pt x="0" y="0"/>
                  </a:moveTo>
                  <a:lnTo>
                    <a:pt x="1295400" y="0"/>
                  </a:lnTo>
                  <a:lnTo>
                    <a:pt x="1295400" y="22860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3333CC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16200000">
              <a:off x="4800600" y="5105400"/>
              <a:ext cx="1295400" cy="228600"/>
            </a:xfrm>
            <a:prstGeom prst="rect">
              <a:avLst/>
            </a:prstGeom>
            <a:solidFill>
              <a:srgbClr val="3333CC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rot="16200000">
              <a:off x="7848600" y="5105400"/>
              <a:ext cx="1295400" cy="228600"/>
            </a:xfrm>
            <a:prstGeom prst="rect">
              <a:avLst/>
            </a:prstGeom>
            <a:solidFill>
              <a:srgbClr val="3333CC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flipV="1">
              <a:off x="5638800" y="4876800"/>
              <a:ext cx="38100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7924800" y="4800600"/>
              <a:ext cx="3810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5181600" y="5943600"/>
              <a:ext cx="12791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enqueue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91400" y="5943600"/>
              <a:ext cx="12791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dequeue</a:t>
              </a:r>
              <a:endParaRPr lang="en-US" dirty="0"/>
            </a:p>
          </p:txBody>
        </p:sp>
      </p:grpSp>
      <p:cxnSp>
        <p:nvCxnSpPr>
          <p:cNvPr id="34" name="Straight Arrow Connector 33"/>
          <p:cNvCxnSpPr>
            <a:stCxn id="15" idx="2"/>
          </p:cNvCxnSpPr>
          <p:nvPr/>
        </p:nvCxnSpPr>
        <p:spPr bwMode="auto">
          <a:xfrm>
            <a:off x="5856629" y="1600200"/>
            <a:ext cx="10771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456829" y="1600200"/>
            <a:ext cx="10771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Circular Array Queue Data Structure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2580966"/>
            <a:ext cx="4572000" cy="183863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// Basic idea only!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enqueue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(x) {</a:t>
            </a:r>
          </a:p>
          <a:p>
            <a:pPr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noProof="0" dirty="0" smtClean="0">
                <a:latin typeface="Courier New" pitchFamily="49" charset="0"/>
              </a:rPr>
              <a:t>  next </a:t>
            </a:r>
            <a:r>
              <a:rPr lang="en-US" sz="2000" kern="0" dirty="0">
                <a:latin typeface="Courier New" pitchFamily="49" charset="0"/>
              </a:rPr>
              <a:t>= (back + 1) % size </a:t>
            </a:r>
            <a:endParaRPr lang="en-US" sz="2000" kern="0" noProof="0" dirty="0" smtClean="0">
              <a:latin typeface="Courier New" pitchFamily="49" charset="0"/>
            </a:endParaRPr>
          </a:p>
          <a:p>
            <a:pPr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Q[next] = x;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back =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next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</p:txBody>
      </p:sp>
      <p:sp>
        <p:nvSpPr>
          <p:cNvPr id="10" name="Text 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4495800"/>
            <a:ext cx="4648200" cy="206723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</a:pP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// Basic idea only!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dequeue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()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 x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=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Q[front];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front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= (front + 1) %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size;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x;</a:t>
            </a:r>
            <a:endParaRPr lang="en-US" sz="2000" dirty="0" smtClean="0">
              <a:latin typeface="Courier New" pitchFamily="49" charset="0"/>
            </a:endParaRP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}</a:t>
            </a:r>
            <a:endParaRPr lang="en-US" sz="20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85800" y="1219200"/>
            <a:ext cx="7772400" cy="1268220"/>
            <a:chOff x="685800" y="1143000"/>
            <a:chExt cx="7772400" cy="126822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85800" y="1143000"/>
              <a:ext cx="7772400" cy="1219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6002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9050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098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5146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8194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242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290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7338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9" name="Rectangle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0386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0" name="Rectangle 1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434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21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482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2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9530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3" name="Rectangle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2578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626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8674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1722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770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7818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866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3914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2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38200" y="1219200"/>
              <a:ext cx="5265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dirty="0" smtClean="0">
                  <a:solidFill>
                    <a:schemeClr val="tx1"/>
                  </a:solidFill>
                </a:rPr>
                <a:t>Q: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 Box 2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592095" y="1219200"/>
              <a:ext cx="3273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0" dirty="0">
                  <a:solidFill>
                    <a:schemeClr val="tx1"/>
                  </a:solidFill>
                  <a:latin typeface="+mn-lt"/>
                </a:rPr>
                <a:t>0</a:t>
              </a:r>
            </a:p>
          </p:txBody>
        </p:sp>
        <p:sp>
          <p:nvSpPr>
            <p:cNvPr id="33" name="Text Box 2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315200" y="1219200"/>
              <a:ext cx="10113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0" dirty="0">
                  <a:solidFill>
                    <a:schemeClr val="tx1"/>
                  </a:solidFill>
                  <a:latin typeface="+mn-lt"/>
                </a:rPr>
                <a:t>size - 1</a:t>
              </a:r>
            </a:p>
          </p:txBody>
        </p:sp>
        <p:cxnSp>
          <p:nvCxnSpPr>
            <p:cNvPr id="34" name="AutoShape 29"/>
            <p:cNvCxnSpPr>
              <a:cxnSpLocks noChangeShapeType="1"/>
              <a:endCxn id="18" idx="2"/>
            </p:cNvCxnSpPr>
            <p:nvPr>
              <p:custDataLst>
                <p:tags r:id="rId26"/>
              </p:custDataLst>
            </p:nvPr>
          </p:nvCxnSpPr>
          <p:spPr bwMode="auto">
            <a:xfrm flipH="1" flipV="1">
              <a:off x="3886200" y="1905000"/>
              <a:ext cx="1588" cy="273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5" name="AutoShape 30"/>
            <p:cNvCxnSpPr>
              <a:cxnSpLocks noChangeShapeType="1"/>
            </p:cNvCxnSpPr>
            <p:nvPr>
              <p:custDataLst>
                <p:tags r:id="rId27"/>
              </p:custDataLst>
            </p:nvPr>
          </p:nvCxnSpPr>
          <p:spPr bwMode="auto">
            <a:xfrm flipV="1">
              <a:off x="5116804" y="1895605"/>
              <a:ext cx="6350" cy="273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" name="Text Box 25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76600" y="1981200"/>
              <a:ext cx="6978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0" dirty="0" smtClean="0">
                  <a:solidFill>
                    <a:schemeClr val="tx1"/>
                  </a:solidFill>
                  <a:latin typeface="+mn-lt"/>
                </a:rPr>
                <a:t>front</a:t>
              </a:r>
              <a:endParaRPr lang="en-US" sz="20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" name="Text Box 25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495800" y="2011110"/>
              <a:ext cx="72643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0" dirty="0" smtClean="0">
                  <a:solidFill>
                    <a:schemeClr val="tx1"/>
                  </a:solidFill>
                  <a:latin typeface="+mn-lt"/>
                </a:rPr>
                <a:t>back</a:t>
              </a:r>
              <a:endParaRPr lang="en-US" sz="2000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5257800" y="2667000"/>
            <a:ext cx="3581400" cy="3581400"/>
          </a:xfrm>
        </p:spPr>
        <p:txBody>
          <a:bodyPr/>
          <a:lstStyle/>
          <a:p>
            <a:r>
              <a:rPr lang="en-US" dirty="0" smtClean="0"/>
              <a:t>What if </a:t>
            </a:r>
            <a:r>
              <a:rPr lang="en-US" b="1" i="1" dirty="0" smtClean="0"/>
              <a:t>queue</a:t>
            </a:r>
            <a:r>
              <a:rPr lang="en-US" dirty="0" smtClean="0"/>
              <a:t> is empty?</a:t>
            </a:r>
          </a:p>
          <a:p>
            <a:r>
              <a:rPr lang="en-US" dirty="0" smtClean="0"/>
              <a:t>What if </a:t>
            </a:r>
            <a:r>
              <a:rPr lang="en-US" b="1" i="1" dirty="0" smtClean="0"/>
              <a:t>array</a:t>
            </a:r>
            <a:r>
              <a:rPr lang="en-US" dirty="0" smtClean="0"/>
              <a:t> is full?</a:t>
            </a:r>
          </a:p>
          <a:p>
            <a:r>
              <a:rPr lang="en-US" dirty="0" smtClean="0"/>
              <a:t>How to </a:t>
            </a:r>
            <a:r>
              <a:rPr lang="en-US" i="1" dirty="0" smtClean="0"/>
              <a:t>test</a:t>
            </a:r>
            <a:r>
              <a:rPr lang="en-US" dirty="0" smtClean="0"/>
              <a:t> for empty?</a:t>
            </a:r>
          </a:p>
          <a:p>
            <a:r>
              <a:rPr lang="en-US" dirty="0" smtClean="0"/>
              <a:t>What is the </a:t>
            </a:r>
            <a:r>
              <a:rPr lang="en-US" i="1" dirty="0" smtClean="0"/>
              <a:t>complexity</a:t>
            </a:r>
            <a:r>
              <a:rPr lang="en-US" dirty="0" smtClean="0"/>
              <a:t> of the operations?</a:t>
            </a:r>
          </a:p>
          <a:p>
            <a:r>
              <a:rPr lang="en-US" dirty="0" smtClean="0"/>
              <a:t>Can you find the </a:t>
            </a:r>
            <a:r>
              <a:rPr lang="en-US" dirty="0" err="1" smtClean="0"/>
              <a:t>k</a:t>
            </a:r>
            <a:r>
              <a:rPr lang="en-US" baseline="30000" dirty="0" err="1" smtClean="0"/>
              <a:t>th</a:t>
            </a:r>
            <a:r>
              <a:rPr lang="en-US" dirty="0" smtClean="0"/>
              <a:t> element in the queue?</a:t>
            </a:r>
          </a:p>
          <a:p>
            <a:r>
              <a:rPr lang="en-US" dirty="0"/>
              <a:t>Why do we use a circular array for a queue </a:t>
            </a:r>
            <a:r>
              <a:rPr lang="en-US" dirty="0" err="1"/>
              <a:t>vs</a:t>
            </a:r>
            <a:r>
              <a:rPr lang="en-US" dirty="0"/>
              <a:t> a standard array for a stack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Class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57799" y="18288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enqueue</a:t>
            </a:r>
            <a:r>
              <a:rPr lang="en-US" dirty="0"/>
              <a:t>(</a:t>
            </a:r>
            <a:r>
              <a:rPr lang="en-US" dirty="0" smtClean="0"/>
              <a:t>‘A’</a:t>
            </a:r>
            <a:r>
              <a:rPr lang="en-US" dirty="0"/>
              <a:t>)</a:t>
            </a:r>
          </a:p>
          <a:p>
            <a:r>
              <a:rPr lang="en-US" dirty="0" err="1" smtClean="0"/>
              <a:t>enqueue</a:t>
            </a:r>
            <a:r>
              <a:rPr lang="en-US" dirty="0"/>
              <a:t>(</a:t>
            </a:r>
            <a:r>
              <a:rPr lang="en-US" dirty="0" smtClean="0"/>
              <a:t>‘B’</a:t>
            </a:r>
            <a:r>
              <a:rPr lang="en-US" dirty="0"/>
              <a:t>)</a:t>
            </a:r>
          </a:p>
          <a:p>
            <a:r>
              <a:rPr lang="en-US" dirty="0" err="1" smtClean="0"/>
              <a:t>enqueue</a:t>
            </a:r>
            <a:r>
              <a:rPr lang="en-US" dirty="0"/>
              <a:t>(</a:t>
            </a:r>
            <a:r>
              <a:rPr lang="en-US" dirty="0" smtClean="0"/>
              <a:t>‘C’</a:t>
            </a:r>
            <a:r>
              <a:rPr lang="en-US" dirty="0"/>
              <a:t>)</a:t>
            </a:r>
          </a:p>
          <a:p>
            <a:r>
              <a:rPr lang="en-US" dirty="0" smtClean="0"/>
              <a:t>o </a:t>
            </a:r>
            <a:r>
              <a:rPr lang="en-US" dirty="0"/>
              <a:t>= </a:t>
            </a:r>
            <a:r>
              <a:rPr lang="en-US" dirty="0" err="1" smtClean="0"/>
              <a:t>dequeue</a:t>
            </a:r>
            <a:r>
              <a:rPr lang="en-US" dirty="0" smtClean="0"/>
              <a:t>()</a:t>
            </a:r>
          </a:p>
          <a:p>
            <a:r>
              <a:rPr lang="en-US" dirty="0"/>
              <a:t>o = </a:t>
            </a:r>
            <a:r>
              <a:rPr lang="en-US" dirty="0" err="1" smtClean="0"/>
              <a:t>dequeue</a:t>
            </a:r>
            <a:r>
              <a:rPr lang="en-US" dirty="0" smtClean="0"/>
              <a:t>()</a:t>
            </a:r>
            <a:endParaRPr lang="en-US" dirty="0"/>
          </a:p>
          <a:p>
            <a:r>
              <a:rPr lang="en-US" dirty="0" err="1" smtClean="0"/>
              <a:t>enqueue</a:t>
            </a:r>
            <a:r>
              <a:rPr lang="en-US" dirty="0"/>
              <a:t>(</a:t>
            </a:r>
            <a:r>
              <a:rPr lang="en-US" dirty="0" smtClean="0"/>
              <a:t>‘D’</a:t>
            </a:r>
            <a:r>
              <a:rPr lang="en-US" dirty="0"/>
              <a:t>)</a:t>
            </a:r>
          </a:p>
          <a:p>
            <a:r>
              <a:rPr lang="en-US" dirty="0" err="1" smtClean="0"/>
              <a:t>enqueue</a:t>
            </a:r>
            <a:r>
              <a:rPr lang="en-US" dirty="0"/>
              <a:t>(</a:t>
            </a:r>
            <a:r>
              <a:rPr lang="en-US" dirty="0" smtClean="0"/>
              <a:t>‘E’</a:t>
            </a:r>
            <a:r>
              <a:rPr lang="en-US" dirty="0"/>
              <a:t>)</a:t>
            </a:r>
          </a:p>
          <a:p>
            <a:r>
              <a:rPr lang="en-US" dirty="0" err="1" smtClean="0"/>
              <a:t>enqueue</a:t>
            </a:r>
            <a:r>
              <a:rPr lang="en-US" dirty="0"/>
              <a:t>(</a:t>
            </a:r>
            <a:r>
              <a:rPr lang="en-US" dirty="0" smtClean="0"/>
              <a:t>‘F’</a:t>
            </a:r>
            <a:r>
              <a:rPr lang="en-US" dirty="0"/>
              <a:t>)</a:t>
            </a:r>
          </a:p>
          <a:p>
            <a:r>
              <a:rPr lang="en-US" dirty="0" err="1" smtClean="0"/>
              <a:t>enqueue</a:t>
            </a:r>
            <a:r>
              <a:rPr lang="en-US" dirty="0"/>
              <a:t>(</a:t>
            </a:r>
            <a:r>
              <a:rPr lang="en-US" dirty="0" smtClean="0"/>
              <a:t>‘G’)</a:t>
            </a:r>
          </a:p>
          <a:p>
            <a:r>
              <a:rPr lang="en-US" dirty="0" err="1"/>
              <a:t>e</a:t>
            </a:r>
            <a:r>
              <a:rPr lang="en-US" dirty="0" err="1" smtClean="0"/>
              <a:t>nqueue</a:t>
            </a:r>
            <a:r>
              <a:rPr lang="en-US" dirty="0" smtClean="0"/>
              <a:t>(‘H’)</a:t>
            </a:r>
            <a:endParaRPr lang="en-US" dirty="0"/>
          </a:p>
          <a:p>
            <a:r>
              <a:rPr lang="en-US" dirty="0" err="1"/>
              <a:t>e</a:t>
            </a:r>
            <a:r>
              <a:rPr lang="en-US" dirty="0" err="1" smtClean="0"/>
              <a:t>nqueue</a:t>
            </a:r>
            <a:r>
              <a:rPr lang="en-US" dirty="0" smtClean="0"/>
              <a:t>(‘I’)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28600" y="1143000"/>
            <a:ext cx="4572000" cy="1371600"/>
            <a:chOff x="-8021" y="1143000"/>
            <a:chExt cx="4732421" cy="1524001"/>
          </a:xfrm>
        </p:grpSpPr>
        <p:grpSp>
          <p:nvGrpSpPr>
            <p:cNvPr id="8" name="Group 7"/>
            <p:cNvGrpSpPr/>
            <p:nvPr/>
          </p:nvGrpSpPr>
          <p:grpSpPr>
            <a:xfrm>
              <a:off x="762000" y="1981201"/>
              <a:ext cx="3962400" cy="685800"/>
              <a:chOff x="838200" y="838200"/>
              <a:chExt cx="3962400" cy="6858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838200" y="838200"/>
                <a:ext cx="3962400" cy="6858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 bwMode="auto">
              <a:xfrm>
                <a:off x="1447800" y="838200"/>
                <a:ext cx="0" cy="685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2133600" y="838200"/>
                <a:ext cx="0" cy="685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2819400" y="838200"/>
                <a:ext cx="0" cy="685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3505200" y="838200"/>
                <a:ext cx="0" cy="685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4191000" y="838200"/>
                <a:ext cx="0" cy="685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1" name="TextBox 20"/>
            <p:cNvSpPr txBox="1"/>
            <p:nvPr/>
          </p:nvSpPr>
          <p:spPr>
            <a:xfrm>
              <a:off x="780716" y="1143000"/>
              <a:ext cx="881393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front</a:t>
              </a:r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8021" y="1143000"/>
              <a:ext cx="854844" cy="762001"/>
              <a:chOff x="118391" y="-685801"/>
              <a:chExt cx="854844" cy="762001"/>
            </a:xfrm>
          </p:grpSpPr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507412" y="-1524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4" name="TextBox 23"/>
              <p:cNvSpPr txBox="1"/>
              <p:nvPr/>
            </p:nvSpPr>
            <p:spPr>
              <a:xfrm>
                <a:off x="118391" y="-685801"/>
                <a:ext cx="854844" cy="51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back</a:t>
                </a:r>
                <a:endParaRPr lang="en-US" dirty="0"/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 bwMode="auto">
            <a:xfrm>
              <a:off x="990600" y="16764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9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2580966"/>
            <a:ext cx="4572000" cy="183863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// Basic idea only!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enqueue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(x) {</a:t>
            </a:r>
          </a:p>
          <a:p>
            <a:pPr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noProof="0" dirty="0" smtClean="0">
                <a:latin typeface="Courier New" pitchFamily="49" charset="0"/>
              </a:rPr>
              <a:t>  next </a:t>
            </a:r>
            <a:r>
              <a:rPr lang="en-US" sz="2000" kern="0" dirty="0">
                <a:latin typeface="Courier New" pitchFamily="49" charset="0"/>
              </a:rPr>
              <a:t>= (back + 1) % size </a:t>
            </a:r>
            <a:endParaRPr lang="en-US" sz="2000" kern="0" noProof="0" dirty="0" smtClean="0">
              <a:latin typeface="Courier New" pitchFamily="49" charset="0"/>
            </a:endParaRPr>
          </a:p>
          <a:p>
            <a:pPr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Q[next] = x;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back =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next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</p:txBody>
      </p:sp>
      <p:sp>
        <p:nvSpPr>
          <p:cNvPr id="30" name="Text 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4495800"/>
            <a:ext cx="4648200" cy="206723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</a:pP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// Basic idea only!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dequeue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()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 x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=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Q[front];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front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= (front + 1) %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size;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x;</a:t>
            </a:r>
            <a:endParaRPr lang="en-US" sz="2000" dirty="0" smtClean="0">
              <a:latin typeface="Courier New" pitchFamily="49" charset="0"/>
            </a:endParaRP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}</a:t>
            </a:r>
            <a:endParaRPr lang="en-US" sz="2000" b="1" dirty="0">
              <a:solidFill>
                <a:schemeClr val="tx1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217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38200" y="838200"/>
            <a:ext cx="3962400" cy="685800"/>
            <a:chOff x="838200" y="838200"/>
            <a:chExt cx="3962400" cy="685800"/>
          </a:xfrm>
        </p:grpSpPr>
        <p:sp>
          <p:nvSpPr>
            <p:cNvPr id="6" name="Rectangle 5"/>
            <p:cNvSpPr/>
            <p:nvPr/>
          </p:nvSpPr>
          <p:spPr bwMode="auto">
            <a:xfrm>
              <a:off x="838200" y="838200"/>
              <a:ext cx="3962400" cy="685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447800" y="8382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2133600" y="8382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819400" y="8382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3505200" y="8382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4191000" y="8382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Rectangle 13"/>
          <p:cNvSpPr/>
          <p:nvPr/>
        </p:nvSpPr>
        <p:spPr bwMode="auto">
          <a:xfrm>
            <a:off x="834483" y="1981200"/>
            <a:ext cx="39624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444083" y="1981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129883" y="1981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2815683" y="1981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501483" y="1981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187283" y="1981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834483" y="3155414"/>
            <a:ext cx="39624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444083" y="3155414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2129883" y="3155414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815683" y="3155414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501483" y="3155414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187283" y="3155414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834483" y="4435207"/>
            <a:ext cx="39624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1444083" y="4435207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129883" y="4435207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2815683" y="4435207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3501483" y="4435207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187283" y="4435207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2" name="Group 31"/>
          <p:cNvGrpSpPr/>
          <p:nvPr/>
        </p:nvGrpSpPr>
        <p:grpSpPr>
          <a:xfrm>
            <a:off x="228600" y="76200"/>
            <a:ext cx="356188" cy="762000"/>
            <a:chOff x="355012" y="76200"/>
            <a:chExt cx="356188" cy="762000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>
              <a:off x="5334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355012" y="762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334000" y="1447800"/>
            <a:ext cx="1967205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dirty="0" err="1" smtClean="0"/>
              <a:t>nqueue</a:t>
            </a:r>
            <a:r>
              <a:rPr lang="en-US" dirty="0" smtClean="0"/>
              <a:t>(‘A’)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/>
              <a:t>e</a:t>
            </a:r>
            <a:r>
              <a:rPr lang="en-US" dirty="0" err="1" smtClean="0"/>
              <a:t>nqueue</a:t>
            </a:r>
            <a:r>
              <a:rPr lang="en-US" dirty="0" smtClean="0"/>
              <a:t>(‘B’)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enqueue</a:t>
            </a:r>
            <a:r>
              <a:rPr lang="en-US" dirty="0" smtClean="0"/>
              <a:t>(‘C’)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 = </a:t>
            </a:r>
            <a:r>
              <a:rPr lang="en-US" dirty="0" err="1" smtClean="0"/>
              <a:t>dequeue</a:t>
            </a:r>
            <a:r>
              <a:rPr lang="en-US" dirty="0" smtClean="0"/>
              <a:t>()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834483" y="5562600"/>
            <a:ext cx="39624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1444083" y="55626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2129883" y="55626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2815683" y="55626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501483" y="55626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187283" y="55626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4" name="Group 33"/>
          <p:cNvGrpSpPr/>
          <p:nvPr/>
        </p:nvGrpSpPr>
        <p:grpSpPr>
          <a:xfrm>
            <a:off x="914400" y="68580"/>
            <a:ext cx="287258" cy="769620"/>
            <a:chOff x="889588" y="68580"/>
            <a:chExt cx="287258" cy="76962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10668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889588" y="68580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14400" y="1440180"/>
            <a:ext cx="287258" cy="769620"/>
            <a:chOff x="889588" y="68580"/>
            <a:chExt cx="287258" cy="769620"/>
          </a:xfrm>
        </p:grpSpPr>
        <p:cxnSp>
          <p:nvCxnSpPr>
            <p:cNvPr id="46" name="Straight Arrow Connector 45"/>
            <p:cNvCxnSpPr/>
            <p:nvPr/>
          </p:nvCxnSpPr>
          <p:spPr bwMode="auto">
            <a:xfrm>
              <a:off x="10668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889588" y="68580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14400" y="2590800"/>
            <a:ext cx="287258" cy="769620"/>
            <a:chOff x="889588" y="68580"/>
            <a:chExt cx="287258" cy="769620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>
              <a:off x="10668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889588" y="68580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14400" y="3802380"/>
            <a:ext cx="287258" cy="769620"/>
            <a:chOff x="889588" y="68580"/>
            <a:chExt cx="287258" cy="769620"/>
          </a:xfrm>
        </p:grpSpPr>
        <p:cxnSp>
          <p:nvCxnSpPr>
            <p:cNvPr id="52" name="Straight Arrow Connector 51"/>
            <p:cNvCxnSpPr/>
            <p:nvPr/>
          </p:nvCxnSpPr>
          <p:spPr bwMode="auto">
            <a:xfrm>
              <a:off x="10668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889588" y="68580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617742" y="5021580"/>
            <a:ext cx="287258" cy="769620"/>
            <a:chOff x="889588" y="68580"/>
            <a:chExt cx="287258" cy="769620"/>
          </a:xfrm>
        </p:grpSpPr>
        <p:cxnSp>
          <p:nvCxnSpPr>
            <p:cNvPr id="55" name="Straight Arrow Connector 54"/>
            <p:cNvCxnSpPr/>
            <p:nvPr/>
          </p:nvCxnSpPr>
          <p:spPr bwMode="auto">
            <a:xfrm>
              <a:off x="10668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889588" y="68580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990600" y="2205335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14400" y="3348335"/>
            <a:ext cx="121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       </a:t>
            </a:r>
            <a:r>
              <a:rPr lang="en-US" dirty="0"/>
              <a:t>B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14400" y="4567535"/>
            <a:ext cx="1894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      </a:t>
            </a:r>
            <a:r>
              <a:rPr lang="en-US" dirty="0"/>
              <a:t>B</a:t>
            </a:r>
            <a:r>
              <a:rPr lang="en-US" dirty="0" smtClean="0"/>
              <a:t>       </a:t>
            </a:r>
            <a:r>
              <a:rPr lang="en-US" dirty="0"/>
              <a:t>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600200" y="5710535"/>
            <a:ext cx="1150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      </a:t>
            </a:r>
            <a:r>
              <a:rPr lang="en-US" dirty="0"/>
              <a:t>C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143000" y="1447800"/>
            <a:ext cx="356188" cy="762000"/>
            <a:chOff x="355012" y="76200"/>
            <a:chExt cx="356188" cy="762000"/>
          </a:xfrm>
        </p:grpSpPr>
        <p:cxnSp>
          <p:nvCxnSpPr>
            <p:cNvPr id="62" name="Straight Arrow Connector 61"/>
            <p:cNvCxnSpPr/>
            <p:nvPr/>
          </p:nvCxnSpPr>
          <p:spPr bwMode="auto">
            <a:xfrm>
              <a:off x="5334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>
              <a:off x="355012" y="762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625012" y="2590800"/>
            <a:ext cx="356188" cy="762000"/>
            <a:chOff x="355012" y="76200"/>
            <a:chExt cx="356188" cy="762000"/>
          </a:xfrm>
        </p:grpSpPr>
        <p:cxnSp>
          <p:nvCxnSpPr>
            <p:cNvPr id="65" name="Straight Arrow Connector 64"/>
            <p:cNvCxnSpPr/>
            <p:nvPr/>
          </p:nvCxnSpPr>
          <p:spPr bwMode="auto">
            <a:xfrm>
              <a:off x="5334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355012" y="762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234612" y="3886200"/>
            <a:ext cx="356188" cy="762000"/>
            <a:chOff x="355012" y="76200"/>
            <a:chExt cx="356188" cy="762000"/>
          </a:xfrm>
        </p:grpSpPr>
        <p:cxnSp>
          <p:nvCxnSpPr>
            <p:cNvPr id="68" name="Straight Arrow Connector 67"/>
            <p:cNvCxnSpPr/>
            <p:nvPr/>
          </p:nvCxnSpPr>
          <p:spPr bwMode="auto">
            <a:xfrm>
              <a:off x="5334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>
              <a:off x="355012" y="762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286000" y="5029200"/>
            <a:ext cx="356188" cy="762000"/>
            <a:chOff x="355012" y="76200"/>
            <a:chExt cx="356188" cy="762000"/>
          </a:xfrm>
        </p:grpSpPr>
        <p:cxnSp>
          <p:nvCxnSpPr>
            <p:cNvPr id="71" name="Straight Arrow Connector 70"/>
            <p:cNvCxnSpPr/>
            <p:nvPr/>
          </p:nvCxnSpPr>
          <p:spPr bwMode="auto">
            <a:xfrm>
              <a:off x="5334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2" name="TextBox 71"/>
            <p:cNvSpPr txBox="1"/>
            <p:nvPr/>
          </p:nvSpPr>
          <p:spPr>
            <a:xfrm>
              <a:off x="355012" y="762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4680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38200" y="838200"/>
            <a:ext cx="39624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447800" y="838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33600" y="838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819400" y="838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505200" y="838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191000" y="838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834483" y="1981200"/>
            <a:ext cx="39624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444083" y="1981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129883" y="1981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2815683" y="1981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501483" y="1981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187283" y="19812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834483" y="3155414"/>
            <a:ext cx="39624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444083" y="3155414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2129883" y="3155414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815683" y="3155414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501483" y="3155414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187283" y="3155414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834483" y="4435207"/>
            <a:ext cx="39624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1444083" y="4435207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129883" y="4435207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2815683" y="4435207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3501483" y="4435207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187283" y="4435207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5257800" y="381000"/>
            <a:ext cx="3826288" cy="6924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 = </a:t>
            </a:r>
            <a:r>
              <a:rPr lang="en-US" dirty="0" err="1"/>
              <a:t>dequeue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enqueue</a:t>
            </a:r>
            <a:r>
              <a:rPr lang="en-US" dirty="0" smtClean="0"/>
              <a:t>(‘D’)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/>
              <a:t>e</a:t>
            </a:r>
            <a:r>
              <a:rPr lang="en-US" dirty="0" err="1" smtClean="0"/>
              <a:t>nqueue</a:t>
            </a:r>
            <a:r>
              <a:rPr lang="en-US" dirty="0" smtClean="0"/>
              <a:t>(‘E’)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r>
              <a:rPr lang="en-US" dirty="0" err="1" smtClean="0"/>
              <a:t>enqueue</a:t>
            </a:r>
            <a:r>
              <a:rPr lang="en-US" dirty="0" smtClean="0"/>
              <a:t>(‘F’)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enqueue</a:t>
            </a:r>
            <a:r>
              <a:rPr lang="en-US" dirty="0" smtClean="0"/>
              <a:t>(‘G’), </a:t>
            </a:r>
            <a:r>
              <a:rPr lang="en-US" dirty="0" err="1" smtClean="0"/>
              <a:t>enqueue</a:t>
            </a:r>
            <a:r>
              <a:rPr lang="en-US" dirty="0" smtClean="0"/>
              <a:t>(‘H’)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enqueue</a:t>
            </a:r>
            <a:r>
              <a:rPr lang="en-US" dirty="0" smtClean="0"/>
              <a:t>(‘</a:t>
            </a:r>
            <a:r>
              <a:rPr lang="en-US" dirty="0" err="1" smtClean="0"/>
              <a:t>i</a:t>
            </a:r>
            <a:r>
              <a:rPr lang="en-US" dirty="0" smtClean="0"/>
              <a:t>’)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2" name="Rectangle 31"/>
          <p:cNvSpPr/>
          <p:nvPr/>
        </p:nvSpPr>
        <p:spPr bwMode="auto">
          <a:xfrm>
            <a:off x="834483" y="5486400"/>
            <a:ext cx="39624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444083" y="54864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2129883" y="54864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2815683" y="54864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3501483" y="54864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4187283" y="54864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2303542" y="76200"/>
            <a:ext cx="287258" cy="769620"/>
            <a:chOff x="889588" y="68580"/>
            <a:chExt cx="287258" cy="769620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>
              <a:off x="10668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889588" y="68580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379742" y="1287780"/>
            <a:ext cx="287258" cy="769620"/>
            <a:chOff x="889588" y="68580"/>
            <a:chExt cx="287258" cy="769620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>
              <a:off x="10668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889588" y="68580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62200" y="2583180"/>
            <a:ext cx="287258" cy="769620"/>
            <a:chOff x="889588" y="68580"/>
            <a:chExt cx="287258" cy="769620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>
              <a:off x="10668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889588" y="68580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362200" y="3802380"/>
            <a:ext cx="287258" cy="769620"/>
            <a:chOff x="889588" y="68580"/>
            <a:chExt cx="287258" cy="76962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10668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889588" y="68580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362200" y="4953000"/>
            <a:ext cx="287258" cy="769620"/>
            <a:chOff x="889588" y="68580"/>
            <a:chExt cx="287258" cy="769620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>
              <a:off x="10668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889588" y="68580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539412" y="76200"/>
            <a:ext cx="356188" cy="762000"/>
            <a:chOff x="355012" y="76200"/>
            <a:chExt cx="356188" cy="762000"/>
          </a:xfrm>
        </p:grpSpPr>
        <p:cxnSp>
          <p:nvCxnSpPr>
            <p:cNvPr id="54" name="Straight Arrow Connector 53"/>
            <p:cNvCxnSpPr/>
            <p:nvPr/>
          </p:nvCxnSpPr>
          <p:spPr bwMode="auto">
            <a:xfrm>
              <a:off x="5334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355012" y="762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600200" y="986135"/>
            <a:ext cx="1176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C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286000" y="2133600"/>
            <a:ext cx="1244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        </a:t>
            </a:r>
            <a:r>
              <a:rPr lang="en-US" dirty="0"/>
              <a:t>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438400" y="3348335"/>
            <a:ext cx="168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      D     </a:t>
            </a:r>
            <a:r>
              <a:rPr lang="en-US" dirty="0"/>
              <a:t>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438400" y="4643735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     </a:t>
            </a:r>
            <a:r>
              <a:rPr lang="en-US" dirty="0"/>
              <a:t>D</a:t>
            </a:r>
            <a:r>
              <a:rPr lang="en-US" dirty="0" smtClean="0"/>
              <a:t>     </a:t>
            </a:r>
            <a:r>
              <a:rPr lang="en-US" dirty="0"/>
              <a:t>E</a:t>
            </a:r>
            <a:r>
              <a:rPr lang="en-US" dirty="0" smtClean="0"/>
              <a:t>       </a:t>
            </a:r>
            <a:r>
              <a:rPr lang="en-US" dirty="0"/>
              <a:t>F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49404" y="5710535"/>
            <a:ext cx="3801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      H      C      </a:t>
            </a:r>
            <a:r>
              <a:rPr lang="en-US" dirty="0"/>
              <a:t>D</a:t>
            </a:r>
            <a:r>
              <a:rPr lang="en-US" dirty="0" smtClean="0"/>
              <a:t>      </a:t>
            </a:r>
            <a:r>
              <a:rPr lang="en-US" dirty="0"/>
              <a:t>E</a:t>
            </a:r>
            <a:r>
              <a:rPr lang="en-US" dirty="0" smtClean="0"/>
              <a:t>      F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2971800" y="1295400"/>
            <a:ext cx="356188" cy="762000"/>
            <a:chOff x="355012" y="76200"/>
            <a:chExt cx="356188" cy="762000"/>
          </a:xfrm>
        </p:grpSpPr>
        <p:cxnSp>
          <p:nvCxnSpPr>
            <p:cNvPr id="62" name="Straight Arrow Connector 61"/>
            <p:cNvCxnSpPr/>
            <p:nvPr/>
          </p:nvCxnSpPr>
          <p:spPr bwMode="auto">
            <a:xfrm>
              <a:off x="5334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>
              <a:off x="355012" y="762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606212" y="2514600"/>
            <a:ext cx="356188" cy="762000"/>
            <a:chOff x="355012" y="76200"/>
            <a:chExt cx="356188" cy="762000"/>
          </a:xfrm>
        </p:grpSpPr>
        <p:cxnSp>
          <p:nvCxnSpPr>
            <p:cNvPr id="65" name="Straight Arrow Connector 64"/>
            <p:cNvCxnSpPr/>
            <p:nvPr/>
          </p:nvCxnSpPr>
          <p:spPr bwMode="auto">
            <a:xfrm>
              <a:off x="5334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355012" y="762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343400" y="3886200"/>
            <a:ext cx="356188" cy="762000"/>
            <a:chOff x="355012" y="76200"/>
            <a:chExt cx="356188" cy="762000"/>
          </a:xfrm>
        </p:grpSpPr>
        <p:cxnSp>
          <p:nvCxnSpPr>
            <p:cNvPr id="68" name="Straight Arrow Connector 67"/>
            <p:cNvCxnSpPr/>
            <p:nvPr/>
          </p:nvCxnSpPr>
          <p:spPr bwMode="auto">
            <a:xfrm>
              <a:off x="5334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>
              <a:off x="355012" y="762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600200" y="4953000"/>
            <a:ext cx="356188" cy="762000"/>
            <a:chOff x="355012" y="76200"/>
            <a:chExt cx="356188" cy="762000"/>
          </a:xfrm>
        </p:grpSpPr>
        <p:cxnSp>
          <p:nvCxnSpPr>
            <p:cNvPr id="71" name="Straight Arrow Connector 70"/>
            <p:cNvCxnSpPr/>
            <p:nvPr/>
          </p:nvCxnSpPr>
          <p:spPr bwMode="auto">
            <a:xfrm>
              <a:off x="5334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2" name="TextBox 71"/>
            <p:cNvSpPr txBox="1"/>
            <p:nvPr/>
          </p:nvSpPr>
          <p:spPr>
            <a:xfrm>
              <a:off x="355012" y="762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312073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List Queue Data Structure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752600" y="1295400"/>
            <a:ext cx="5334000" cy="1143000"/>
            <a:chOff x="1752600" y="1295400"/>
            <a:chExt cx="5334000" cy="11430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1752600" y="1295400"/>
              <a:ext cx="5334000" cy="1143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7" name="Group 29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1905000" y="1371602"/>
              <a:ext cx="4800600" cy="977901"/>
              <a:chOff x="1200" y="1190"/>
              <a:chExt cx="3024" cy="616"/>
            </a:xfrm>
          </p:grpSpPr>
          <p:sp>
            <p:nvSpPr>
              <p:cNvPr id="8" name="Rectangle 3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344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536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440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968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160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064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" name="AutoShape 9"/>
              <p:cNvCxnSpPr>
                <a:cxnSpLocks noChangeShapeType="1"/>
                <a:stCxn id="10" idx="3"/>
                <a:endCxn id="11" idx="1"/>
              </p:cNvCxnSpPr>
              <p:nvPr>
                <p:custDataLst>
                  <p:tags r:id="rId10"/>
                </p:custDataLst>
              </p:nvPr>
            </p:nvCxnSpPr>
            <p:spPr bwMode="auto">
              <a:xfrm>
                <a:off x="1632" y="1286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5" name="Rectangle 1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592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784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688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8" name="AutoShape 13"/>
              <p:cNvCxnSpPr>
                <a:cxnSpLocks noChangeShapeType="1"/>
                <a:stCxn id="13" idx="3"/>
                <a:endCxn id="15" idx="1"/>
              </p:cNvCxnSpPr>
              <p:nvPr>
                <p:custDataLst>
                  <p:tags r:id="rId14"/>
                </p:custDataLst>
              </p:nvPr>
            </p:nvCxnSpPr>
            <p:spPr bwMode="auto">
              <a:xfrm>
                <a:off x="2256" y="1286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9" name="Rectangle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216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408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312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2" name="AutoShape 17"/>
              <p:cNvCxnSpPr>
                <a:cxnSpLocks noChangeShapeType="1"/>
                <a:stCxn id="17" idx="3"/>
                <a:endCxn id="19" idx="1"/>
              </p:cNvCxnSpPr>
              <p:nvPr>
                <p:custDataLst>
                  <p:tags r:id="rId18"/>
                </p:custDataLst>
              </p:nvPr>
            </p:nvCxnSpPr>
            <p:spPr bwMode="auto">
              <a:xfrm>
                <a:off x="2880" y="1286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3" name="Rectangle 18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840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24" name="Rectangle 19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032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2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936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6" name="AutoShape 21"/>
              <p:cNvCxnSpPr>
                <a:cxnSpLocks noChangeShapeType="1"/>
                <a:stCxn id="21" idx="3"/>
                <a:endCxn id="23" idx="1"/>
              </p:cNvCxnSpPr>
              <p:nvPr>
                <p:custDataLst>
                  <p:tags r:id="rId22"/>
                </p:custDataLst>
              </p:nvPr>
            </p:nvCxnSpPr>
            <p:spPr bwMode="auto">
              <a:xfrm>
                <a:off x="3504" y="1286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7" name="Line 22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032" y="1190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200" y="1554"/>
                <a:ext cx="44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00" b="0" dirty="0">
                    <a:solidFill>
                      <a:schemeClr val="tx1"/>
                    </a:solidFill>
                    <a:latin typeface="+mn-lt"/>
                  </a:rPr>
                  <a:t>front</a:t>
                </a:r>
              </a:p>
            </p:txBody>
          </p:sp>
          <p:sp>
            <p:nvSpPr>
              <p:cNvPr id="29" name="Text Box 24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696" y="1554"/>
                <a:ext cx="45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00" b="0" dirty="0">
                    <a:solidFill>
                      <a:schemeClr val="tx1"/>
                    </a:solidFill>
                    <a:latin typeface="+mn-lt"/>
                  </a:rPr>
                  <a:t>back</a:t>
                </a:r>
              </a:p>
            </p:txBody>
          </p:sp>
          <p:cxnSp>
            <p:nvCxnSpPr>
              <p:cNvPr id="30" name="AutoShape 25"/>
              <p:cNvCxnSpPr>
                <a:cxnSpLocks noChangeShapeType="1"/>
                <a:stCxn id="28" idx="0"/>
                <a:endCxn id="8" idx="2"/>
              </p:cNvCxnSpPr>
              <p:nvPr>
                <p:custDataLst>
                  <p:tags r:id="rId26"/>
                </p:custDataLst>
              </p:nvPr>
            </p:nvCxnSpPr>
            <p:spPr bwMode="auto">
              <a:xfrm flipV="1">
                <a:off x="1420" y="1382"/>
                <a:ext cx="20" cy="17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1" name="AutoShape 26"/>
              <p:cNvCxnSpPr>
                <a:cxnSpLocks noChangeShapeType="1"/>
                <a:stCxn id="29" idx="0"/>
                <a:endCxn id="23" idx="2"/>
              </p:cNvCxnSpPr>
              <p:nvPr>
                <p:custDataLst>
                  <p:tags r:id="rId27"/>
                </p:custDataLst>
              </p:nvPr>
            </p:nvCxnSpPr>
            <p:spPr bwMode="auto">
              <a:xfrm flipV="1">
                <a:off x="3925" y="1382"/>
                <a:ext cx="11" cy="17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33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2580966"/>
            <a:ext cx="4495800" cy="1524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// Basic idea only!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enqueue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(x) {</a:t>
            </a:r>
          </a:p>
          <a:p>
            <a:pPr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 smtClean="0">
                <a:latin typeface="Courier New" pitchFamily="49" charset="0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back.next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=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new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Node(x);</a:t>
            </a:r>
          </a:p>
          <a:p>
            <a:pPr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back = </a:t>
            </a:r>
            <a:r>
              <a:rPr lang="en-US" sz="2000" kern="0" dirty="0" err="1" smtClean="0">
                <a:latin typeface="Courier New" pitchFamily="49" charset="0"/>
              </a:rPr>
              <a:t>back.next</a:t>
            </a:r>
            <a:r>
              <a:rPr lang="en-US" sz="2000" kern="0" dirty="0" smtClean="0">
                <a:latin typeface="Courier New" pitchFamily="49" charset="0"/>
              </a:rPr>
              <a:t>;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</p:txBody>
      </p:sp>
      <p:sp>
        <p:nvSpPr>
          <p:cNvPr id="34" name="Text 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4257368"/>
            <a:ext cx="4495800" cy="206723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// Basic idea only!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dequeue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()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 x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= </a:t>
            </a:r>
            <a:r>
              <a:rPr lang="en-US" sz="2000" b="1" dirty="0" err="1" smtClean="0">
                <a:solidFill>
                  <a:schemeClr val="tx1"/>
                </a:solidFill>
                <a:latin typeface="Courier New" pitchFamily="49" charset="0"/>
              </a:rPr>
              <a:t>front.item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;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front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= </a:t>
            </a:r>
            <a:r>
              <a:rPr lang="en-US" sz="2000" b="1" dirty="0" err="1" smtClean="0">
                <a:solidFill>
                  <a:schemeClr val="tx1"/>
                </a:solidFill>
                <a:latin typeface="Courier New" pitchFamily="49" charset="0"/>
              </a:rPr>
              <a:t>front.next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;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x;</a:t>
            </a:r>
            <a:endParaRPr lang="en-US" sz="2000" dirty="0" smtClean="0">
              <a:latin typeface="Courier New" pitchFamily="49" charset="0"/>
            </a:endParaRP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}</a:t>
            </a:r>
            <a:endParaRPr lang="en-US" sz="20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5334000" y="2667000"/>
            <a:ext cx="3581400" cy="3581400"/>
          </a:xfrm>
        </p:spPr>
        <p:txBody>
          <a:bodyPr/>
          <a:lstStyle/>
          <a:p>
            <a:r>
              <a:rPr lang="en-US" dirty="0" smtClean="0"/>
              <a:t>What if </a:t>
            </a:r>
            <a:r>
              <a:rPr lang="en-US" b="1" i="1" dirty="0" smtClean="0"/>
              <a:t>queue</a:t>
            </a:r>
            <a:r>
              <a:rPr lang="en-US" dirty="0" smtClean="0"/>
              <a:t> is empty?</a:t>
            </a:r>
          </a:p>
          <a:p>
            <a:pPr lvl="1"/>
            <a:r>
              <a:rPr lang="en-US" dirty="0" err="1" smtClean="0"/>
              <a:t>Enqueue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Dequeue</a:t>
            </a:r>
            <a:r>
              <a:rPr lang="en-US" dirty="0" smtClean="0"/>
              <a:t>?</a:t>
            </a:r>
          </a:p>
          <a:p>
            <a:r>
              <a:rPr lang="en-US" dirty="0" smtClean="0"/>
              <a:t>Can </a:t>
            </a:r>
            <a:r>
              <a:rPr lang="en-US" b="1" i="1" dirty="0" smtClean="0"/>
              <a:t>list</a:t>
            </a:r>
            <a:r>
              <a:rPr lang="en-US" dirty="0" smtClean="0"/>
              <a:t> be full?</a:t>
            </a:r>
          </a:p>
          <a:p>
            <a:r>
              <a:rPr lang="en-US" dirty="0" smtClean="0"/>
              <a:t>How to </a:t>
            </a:r>
            <a:r>
              <a:rPr lang="en-US" i="1" dirty="0" smtClean="0"/>
              <a:t>test</a:t>
            </a:r>
            <a:r>
              <a:rPr lang="en-US" dirty="0" smtClean="0"/>
              <a:t> for empty?</a:t>
            </a:r>
          </a:p>
          <a:p>
            <a:r>
              <a:rPr lang="en-US" dirty="0" smtClean="0"/>
              <a:t>What is the </a:t>
            </a:r>
            <a:r>
              <a:rPr lang="en-US" i="1" dirty="0" smtClean="0"/>
              <a:t>complexity</a:t>
            </a:r>
            <a:r>
              <a:rPr lang="en-US" dirty="0" smtClean="0"/>
              <a:t> of the operations?</a:t>
            </a:r>
          </a:p>
          <a:p>
            <a:r>
              <a:rPr lang="en-US" dirty="0" smtClean="0"/>
              <a:t>Can you find the </a:t>
            </a:r>
            <a:r>
              <a:rPr lang="en-US" dirty="0" err="1" smtClean="0"/>
              <a:t>k</a:t>
            </a:r>
            <a:r>
              <a:rPr lang="en-US" baseline="30000" dirty="0" err="1" smtClean="0"/>
              <a:t>th</a:t>
            </a:r>
            <a:r>
              <a:rPr lang="en-US" dirty="0" smtClean="0"/>
              <a:t> element in the queue?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Array vs. Linked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3962400"/>
          </a:xfrm>
        </p:spPr>
        <p:txBody>
          <a:bodyPr numCol="2"/>
          <a:lstStyle/>
          <a:p>
            <a:pPr>
              <a:buNone/>
            </a:pPr>
            <a:r>
              <a:rPr lang="en-US" b="1" dirty="0" smtClean="0"/>
              <a:t>Array: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–"/>
            </a:pPr>
            <a:r>
              <a:rPr lang="en-US" dirty="0" smtClean="0">
                <a:solidFill>
                  <a:srgbClr val="000000"/>
                </a:solidFill>
              </a:rPr>
              <a:t>May waste unneeded space or run out of space</a:t>
            </a:r>
          </a:p>
          <a:p>
            <a:pPr>
              <a:buFont typeface="Arial" pitchFamily="34" charset="0"/>
              <a:buChar char="–"/>
            </a:pPr>
            <a:r>
              <a:rPr lang="en-US" dirty="0" smtClean="0">
                <a:solidFill>
                  <a:srgbClr val="000000"/>
                </a:solidFill>
              </a:rPr>
              <a:t>Space per element excellent</a:t>
            </a:r>
          </a:p>
          <a:p>
            <a:pPr>
              <a:buFont typeface="Arial" pitchFamily="34" charset="0"/>
              <a:buChar char="–"/>
            </a:pPr>
            <a:r>
              <a:rPr lang="en-US" dirty="0" smtClean="0">
                <a:solidFill>
                  <a:srgbClr val="000000"/>
                </a:solidFill>
              </a:rPr>
              <a:t>Operations very simple / fast</a:t>
            </a:r>
          </a:p>
          <a:p>
            <a:pPr>
              <a:buFont typeface="Arial" pitchFamily="34" charset="0"/>
              <a:buChar char="–"/>
            </a:pPr>
            <a:r>
              <a:rPr lang="en-US" dirty="0" smtClean="0">
                <a:solidFill>
                  <a:srgbClr val="000000"/>
                </a:solidFill>
              </a:rPr>
              <a:t>Constant-time access to </a:t>
            </a:r>
            <a:r>
              <a:rPr lang="en-US" dirty="0" err="1" smtClean="0">
                <a:solidFill>
                  <a:srgbClr val="000000"/>
                </a:solidFill>
              </a:rPr>
              <a:t>k</a:t>
            </a:r>
            <a:r>
              <a:rPr lang="en-US" baseline="30000" dirty="0" err="1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element</a:t>
            </a:r>
          </a:p>
          <a:p>
            <a:pPr>
              <a:buFont typeface="Arial" pitchFamily="34" charset="0"/>
              <a:buChar char="–"/>
            </a:pPr>
            <a:r>
              <a:rPr lang="en-US" dirty="0" smtClean="0">
                <a:solidFill>
                  <a:srgbClr val="000000"/>
                </a:solidFill>
              </a:rPr>
              <a:t>For operation </a:t>
            </a:r>
            <a:r>
              <a:rPr lang="en-US" dirty="0" err="1" smtClean="0">
                <a:solidFill>
                  <a:srgbClr val="000000"/>
                </a:solidFill>
              </a:rPr>
              <a:t>insertAtPosition</a:t>
            </a:r>
            <a:r>
              <a:rPr lang="en-US" dirty="0" smtClean="0">
                <a:solidFill>
                  <a:srgbClr val="000000"/>
                </a:solidFill>
              </a:rPr>
              <a:t>, must shift all later elements</a:t>
            </a:r>
          </a:p>
          <a:p>
            <a:pPr lvl="1">
              <a:buFont typeface="Arial" pitchFamily="34" charset="0"/>
              <a:buChar char="–"/>
            </a:pPr>
            <a:r>
              <a:rPr lang="en-US" dirty="0" smtClean="0">
                <a:solidFill>
                  <a:srgbClr val="000000"/>
                </a:solidFill>
              </a:rPr>
              <a:t>Not in Queue ADT</a:t>
            </a:r>
          </a:p>
          <a:p>
            <a:pPr lvl="1">
              <a:buFont typeface="Arial" pitchFamily="34" charset="0"/>
              <a:buChar char="–"/>
            </a:pPr>
            <a:endParaRPr lang="en-US" dirty="0" smtClean="0">
              <a:solidFill>
                <a:srgbClr val="000000"/>
              </a:solidFill>
            </a:endParaRPr>
          </a:p>
          <a:p>
            <a:pPr lvl="0"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List:</a:t>
            </a:r>
          </a:p>
          <a:p>
            <a:pPr lvl="0"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Always just enough </a:t>
            </a:r>
            <a:r>
              <a:rPr lang="en-US" dirty="0" smtClean="0">
                <a:solidFill>
                  <a:srgbClr val="000000"/>
                </a:solidFill>
              </a:rPr>
              <a:t>space</a:t>
            </a:r>
          </a:p>
          <a:p>
            <a:pPr lvl="0">
              <a:buFont typeface="Arial" pitchFamily="34" charset="0"/>
              <a:buChar char="–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But more space per element</a:t>
            </a:r>
          </a:p>
          <a:p>
            <a:pPr lvl="0"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Operations very simple / fast</a:t>
            </a:r>
          </a:p>
          <a:p>
            <a:pPr lvl="0"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</a:rPr>
              <a:t>No constant-time access to </a:t>
            </a:r>
            <a:r>
              <a:rPr lang="en-US" dirty="0" err="1" smtClean="0">
                <a:solidFill>
                  <a:srgbClr val="000000"/>
                </a:solidFill>
              </a:rPr>
              <a:t>k</a:t>
            </a:r>
            <a:r>
              <a:rPr lang="en-US" baseline="30000" dirty="0" err="1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element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</a:rPr>
              <a:t>For operation </a:t>
            </a:r>
            <a:r>
              <a:rPr lang="en-US" dirty="0" err="1" smtClean="0">
                <a:solidFill>
                  <a:srgbClr val="000000"/>
                </a:solidFill>
              </a:rPr>
              <a:t>insertAtPosition</a:t>
            </a:r>
            <a:r>
              <a:rPr lang="en-US" dirty="0" smtClean="0">
                <a:solidFill>
                  <a:srgbClr val="000000"/>
                </a:solidFill>
              </a:rPr>
              <a:t> must traverse all earlier elements</a:t>
            </a:r>
          </a:p>
          <a:p>
            <a:pPr marL="800100" lvl="1" indent="-342900">
              <a:buFont typeface="Arial" pitchFamily="34" charset="0"/>
              <a:buChar char="–"/>
            </a:pPr>
            <a:r>
              <a:rPr lang="en-US" dirty="0" smtClean="0">
                <a:solidFill>
                  <a:srgbClr val="000000"/>
                </a:solidFill>
              </a:rPr>
              <a:t>Not in Queue ADT</a:t>
            </a:r>
          </a:p>
          <a:p>
            <a:pPr>
              <a:buFont typeface="Arial" pitchFamily="34" charset="0"/>
              <a:buChar char="–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 data structures allow us to define a new data type and its operations.</a:t>
            </a:r>
          </a:p>
          <a:p>
            <a:endParaRPr lang="en-US" dirty="0" smtClean="0"/>
          </a:p>
          <a:p>
            <a:r>
              <a:rPr lang="en-US" dirty="0" smtClean="0"/>
              <a:t>Each abstraction will have one or more implementations.</a:t>
            </a:r>
          </a:p>
          <a:p>
            <a:endParaRPr lang="en-US" dirty="0" smtClean="0"/>
          </a:p>
          <a:p>
            <a:r>
              <a:rPr lang="en-US" dirty="0" smtClean="0"/>
              <a:t>Which implementation to use depends on the application, the expected operations, the memory and time requirements.</a:t>
            </a:r>
          </a:p>
          <a:p>
            <a:endParaRPr lang="en-US" dirty="0" smtClean="0"/>
          </a:p>
          <a:p>
            <a:r>
              <a:rPr lang="en-US" dirty="0" smtClean="0"/>
              <a:t>Both stacks and queues have array and linked implementations. </a:t>
            </a:r>
          </a:p>
          <a:p>
            <a:endParaRPr lang="en-US" dirty="0" smtClean="0"/>
          </a:p>
          <a:p>
            <a:r>
              <a:rPr lang="en-US" dirty="0" smtClean="0"/>
              <a:t>We’ll look at other ordered-queue implementations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690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Course staff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81400" y="1905000"/>
            <a:ext cx="500649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+mn-lt"/>
              </a:rPr>
              <a:t>Lauren Milne</a:t>
            </a:r>
          </a:p>
          <a:p>
            <a:pPr>
              <a:buNone/>
            </a:pPr>
            <a:r>
              <a:rPr lang="en-US" sz="2000" b="0" kern="0" dirty="0" smtClean="0">
                <a:latin typeface="+mn-lt"/>
              </a:rPr>
              <a:t>3</a:t>
            </a:r>
            <a:r>
              <a:rPr lang="en-US" sz="2000" b="0" kern="0" baseline="30000" dirty="0" smtClean="0">
                <a:latin typeface="+mn-lt"/>
              </a:rPr>
              <a:t>rd</a:t>
            </a:r>
            <a:r>
              <a:rPr lang="en-US" sz="2000" b="0" kern="0" dirty="0" smtClean="0">
                <a:latin typeface="+mn-lt"/>
              </a:rPr>
              <a:t> Year CSE Ph.D. Grad Student</a:t>
            </a:r>
          </a:p>
          <a:p>
            <a:pPr>
              <a:buNone/>
            </a:pPr>
            <a:r>
              <a:rPr lang="en-US" sz="2000" b="0" kern="0" dirty="0" smtClean="0">
                <a:latin typeface="+mn-lt"/>
              </a:rPr>
              <a:t>Works with Richard Ladner in Accessibility</a:t>
            </a:r>
          </a:p>
          <a:p>
            <a:pPr>
              <a:buNone/>
            </a:pPr>
            <a:r>
              <a:rPr lang="en-US" sz="2000" b="0" kern="0" dirty="0" smtClean="0">
                <a:latin typeface="+mn-lt"/>
              </a:rPr>
              <a:t>Does triathlons and skijoring in free time</a:t>
            </a:r>
          </a:p>
          <a:p>
            <a:pPr>
              <a:buNone/>
            </a:pPr>
            <a:endParaRPr lang="en-US" sz="2000" b="0" kern="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97739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DSC_035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8" r="41689" b="51535"/>
          <a:stretch/>
        </p:blipFill>
        <p:spPr>
          <a:xfrm>
            <a:off x="533400" y="1660640"/>
            <a:ext cx="2713845" cy="2911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257800"/>
            <a:ext cx="5725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milnel2@cs.washington.edu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cse373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-staff@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cs.washington.edu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Course staff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81400" y="1905000"/>
            <a:ext cx="438954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err="1" smtClean="0">
                <a:latin typeface="+mn-lt"/>
              </a:rPr>
              <a:t>Jiechen</a:t>
            </a:r>
            <a:r>
              <a:rPr lang="en-US" sz="2000" dirty="0" smtClean="0">
                <a:latin typeface="+mn-lt"/>
              </a:rPr>
              <a:t> Chen</a:t>
            </a:r>
          </a:p>
          <a:p>
            <a:pPr>
              <a:buNone/>
            </a:pPr>
            <a:r>
              <a:rPr lang="en-US" sz="2000" b="0" kern="0" dirty="0" smtClean="0">
                <a:latin typeface="+mn-lt"/>
              </a:rPr>
              <a:t>2</a:t>
            </a:r>
            <a:r>
              <a:rPr lang="en-US" sz="2000" b="0" kern="0" baseline="30000" dirty="0" smtClean="0">
                <a:latin typeface="+mn-lt"/>
              </a:rPr>
              <a:t>nd</a:t>
            </a:r>
            <a:r>
              <a:rPr lang="en-US" sz="2000" b="0" kern="0" dirty="0" smtClean="0">
                <a:latin typeface="+mn-lt"/>
              </a:rPr>
              <a:t> Year CSE Ph.D. Grad Student</a:t>
            </a:r>
          </a:p>
          <a:p>
            <a:pPr>
              <a:buNone/>
            </a:pPr>
            <a:r>
              <a:rPr lang="en-US" sz="2000" b="0" kern="0" dirty="0" smtClean="0">
                <a:latin typeface="+mn-lt"/>
              </a:rPr>
              <a:t>Works in Theory. She moved 7 times</a:t>
            </a:r>
          </a:p>
          <a:p>
            <a:pPr>
              <a:buNone/>
            </a:pPr>
            <a:r>
              <a:rPr lang="en-US" sz="2000" b="0" kern="0" dirty="0" smtClean="0">
                <a:latin typeface="+mn-lt"/>
              </a:rPr>
              <a:t>Before graduating from college!</a:t>
            </a:r>
          </a:p>
          <a:p>
            <a:pPr>
              <a:buNone/>
            </a:pPr>
            <a:endParaRPr lang="en-US" sz="2000" b="0" kern="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97739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5257800"/>
            <a:ext cx="5725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cse373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-staff@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cs.washington.edu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" descr="picture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190649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801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Course staff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81400" y="1905000"/>
            <a:ext cx="37899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err="1" smtClean="0">
                <a:latin typeface="+mn-lt"/>
              </a:rPr>
              <a:t>Yanling</a:t>
            </a:r>
            <a:r>
              <a:rPr lang="en-US" sz="2000" dirty="0" smtClean="0">
                <a:latin typeface="+mn-lt"/>
              </a:rPr>
              <a:t> He</a:t>
            </a:r>
          </a:p>
          <a:p>
            <a:pPr>
              <a:buNone/>
            </a:pPr>
            <a:r>
              <a:rPr lang="en-US" sz="2000" b="0" kern="0" dirty="0" smtClean="0">
                <a:latin typeface="+mn-lt"/>
              </a:rPr>
              <a:t>5</a:t>
            </a:r>
            <a:r>
              <a:rPr lang="en-US" sz="2000" b="0" kern="0" baseline="30000" dirty="0" smtClean="0">
                <a:latin typeface="+mn-lt"/>
              </a:rPr>
              <a:t>th</a:t>
            </a:r>
            <a:r>
              <a:rPr lang="en-US" sz="2000" b="0" kern="0" dirty="0" smtClean="0">
                <a:latin typeface="+mn-lt"/>
              </a:rPr>
              <a:t> Year CSE Masters Student,</a:t>
            </a:r>
          </a:p>
          <a:p>
            <a:pPr>
              <a:buNone/>
            </a:pPr>
            <a:r>
              <a:rPr lang="en-US" sz="2000" b="0" kern="0" dirty="0" smtClean="0">
                <a:latin typeface="+mn-lt"/>
              </a:rPr>
              <a:t>Who loves climbing and caving.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97739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5257800"/>
            <a:ext cx="5725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cse373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-staff@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cs.washington.edu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" descr="DSC0054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23622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328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Course staff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81400" y="1905000"/>
            <a:ext cx="2507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err="1" smtClean="0">
                <a:latin typeface="+mn-lt"/>
              </a:rPr>
              <a:t>Naozumi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Hiranuma</a:t>
            </a:r>
            <a:endParaRPr lang="en-US" sz="2000" dirty="0" smtClean="0">
              <a:latin typeface="+mn-lt"/>
            </a:endParaRPr>
          </a:p>
          <a:p>
            <a:pPr>
              <a:buNone/>
            </a:pPr>
            <a:endParaRPr lang="en-US" sz="2000" b="0" kern="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97739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5257800"/>
            <a:ext cx="5725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cse373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-staff@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cs.washington.edu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" descr="na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2051794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328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Course staff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81400" y="1905000"/>
            <a:ext cx="40387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err="1" smtClean="0">
                <a:latin typeface="+mn-lt"/>
              </a:rPr>
              <a:t>Mert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Saglam</a:t>
            </a:r>
            <a:endParaRPr lang="en-US" sz="2000" dirty="0" smtClean="0">
              <a:latin typeface="+mn-lt"/>
            </a:endParaRPr>
          </a:p>
          <a:p>
            <a:pPr>
              <a:buNone/>
            </a:pPr>
            <a:r>
              <a:rPr lang="en-US" sz="2000" b="0" kern="0" dirty="0" smtClean="0">
                <a:latin typeface="+mn-lt"/>
              </a:rPr>
              <a:t>2</a:t>
            </a:r>
            <a:r>
              <a:rPr lang="en-US" sz="2000" b="0" kern="0" baseline="30000" dirty="0" smtClean="0">
                <a:latin typeface="+mn-lt"/>
              </a:rPr>
              <a:t>nd</a:t>
            </a:r>
            <a:r>
              <a:rPr lang="en-US" sz="2000" b="0" kern="0" dirty="0" smtClean="0">
                <a:latin typeface="+mn-lt"/>
              </a:rPr>
              <a:t> Year CSE Ph.D. Grad Student</a:t>
            </a:r>
          </a:p>
          <a:p>
            <a:pPr>
              <a:buNone/>
            </a:pPr>
            <a:r>
              <a:rPr lang="en-US" sz="2000" b="0" kern="0" dirty="0" smtClean="0">
                <a:latin typeface="+mn-lt"/>
              </a:rPr>
              <a:t>Works in Complexity Theory</a:t>
            </a:r>
          </a:p>
          <a:p>
            <a:pPr>
              <a:buNone/>
            </a:pPr>
            <a:endParaRPr lang="en-US" sz="2000" b="0" kern="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97739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5257800"/>
            <a:ext cx="5725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cse373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-staff@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cs.washington.edu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" descr="me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200"/>
            <a:ext cx="213360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328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Course staff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81400" y="1905000"/>
            <a:ext cx="51599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+mn-lt"/>
              </a:rPr>
              <a:t>Mauricio Hernandez</a:t>
            </a:r>
          </a:p>
          <a:p>
            <a:pPr>
              <a:buNone/>
            </a:pPr>
            <a:r>
              <a:rPr lang="en-US" sz="2000" b="0" kern="0" dirty="0" smtClean="0">
                <a:latin typeface="+mn-lt"/>
              </a:rPr>
              <a:t>Junior majoring in Electrical Engineering </a:t>
            </a:r>
          </a:p>
          <a:p>
            <a:pPr>
              <a:buNone/>
            </a:pPr>
            <a:r>
              <a:rPr lang="en-US" sz="2000" b="0" kern="0" dirty="0" smtClean="0">
                <a:latin typeface="+mn-lt"/>
              </a:rPr>
              <a:t>With a concentration in Embedded Systems</a:t>
            </a:r>
          </a:p>
          <a:p>
            <a:pPr>
              <a:buNone/>
            </a:pPr>
            <a:r>
              <a:rPr lang="en-US" sz="2000" b="0" kern="0" dirty="0" smtClean="0">
                <a:latin typeface="+mn-lt"/>
              </a:rPr>
              <a:t>Originally from Tabasco, Mexico!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97739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5257800"/>
            <a:ext cx="5725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cse373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-staff@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cs.washington.edu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5" descr="UW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3" t="22999" r="20483" b="18787"/>
          <a:stretch/>
        </p:blipFill>
        <p:spPr>
          <a:xfrm>
            <a:off x="457200" y="1752900"/>
            <a:ext cx="2819400" cy="28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770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Course Information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http://</a:t>
            </a:r>
            <a:r>
              <a:rPr lang="en-US" dirty="0" err="1" smtClean="0">
                <a:solidFill>
                  <a:schemeClr val="accent2"/>
                </a:solidFill>
              </a:rPr>
              <a:t>courses.cs.washington.edu</a:t>
            </a:r>
            <a:r>
              <a:rPr lang="en-US" dirty="0" smtClean="0">
                <a:solidFill>
                  <a:schemeClr val="accent2"/>
                </a:solidFill>
              </a:rPr>
              <a:t>/courses/cse373/15su/</a:t>
            </a:r>
          </a:p>
          <a:p>
            <a:pPr marL="0" indent="0">
              <a:buNone/>
            </a:pPr>
            <a:endParaRPr lang="en-US" dirty="0">
              <a:cs typeface="Courier New"/>
            </a:endParaRPr>
          </a:p>
          <a:p>
            <a:r>
              <a:rPr lang="en-US" dirty="0">
                <a:cs typeface="Courier New"/>
              </a:rPr>
              <a:t>Textbook: Weiss 3</a:t>
            </a:r>
            <a:r>
              <a:rPr lang="en-US" baseline="30000" dirty="0">
                <a:cs typeface="Courier New"/>
              </a:rPr>
              <a:t>rd</a:t>
            </a:r>
            <a:r>
              <a:rPr lang="en-US" dirty="0">
                <a:cs typeface="Courier New"/>
              </a:rPr>
              <a:t> Edition in </a:t>
            </a:r>
            <a:r>
              <a:rPr lang="en-US" dirty="0" smtClean="0">
                <a:cs typeface="Courier New"/>
              </a:rPr>
              <a:t>Java</a:t>
            </a:r>
          </a:p>
          <a:p>
            <a:endParaRPr lang="en-US" dirty="0" smtClean="0">
              <a:cs typeface="Courier New"/>
            </a:endParaRPr>
          </a:p>
          <a:p>
            <a:r>
              <a:rPr lang="en-US" dirty="0" smtClean="0">
                <a:cs typeface="Courier New"/>
              </a:rPr>
              <a:t>Course email list: </a:t>
            </a:r>
            <a:r>
              <a:rPr lang="en-US" b="1" dirty="0" smtClean="0">
                <a:cs typeface="Courier New"/>
              </a:rPr>
              <a:t>cse373a_15sp@u.washington.edu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College </a:t>
            </a:r>
            <a:r>
              <a:rPr lang="en-US" altLang="en-US" dirty="0"/>
              <a:t>of Arts &amp; Sciences Instructional Computing Lab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http://</a:t>
            </a:r>
            <a:r>
              <a:rPr lang="en-US" altLang="en-US" dirty="0" err="1"/>
              <a:t>depts.washington.edu</a:t>
            </a:r>
            <a:r>
              <a:rPr lang="en-US" altLang="en-US" dirty="0"/>
              <a:t>/</a:t>
            </a:r>
            <a:r>
              <a:rPr lang="en-US" altLang="en-US" dirty="0" err="1"/>
              <a:t>aslab</a:t>
            </a:r>
            <a:r>
              <a:rPr lang="en-US" altLang="en-US" dirty="0"/>
              <a:t>/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Or your own machine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Will use Java for the programming assignments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Eclipse is recommended programming environment</a:t>
            </a:r>
            <a:endParaRPr lang="en-US" altLang="en-US" dirty="0">
              <a:solidFill>
                <a:schemeClr val="accent2"/>
              </a:solidFill>
            </a:endParaRPr>
          </a:p>
          <a:p>
            <a:pPr lvl="1"/>
            <a:endParaRPr lang="en-US" dirty="0" smtClean="0">
              <a:cs typeface="Courier New"/>
            </a:endParaRPr>
          </a:p>
          <a:p>
            <a:pPr lvl="1"/>
            <a:endParaRPr lang="en-US" sz="1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|15.1|16|6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22346</TotalTime>
  <Words>1692</Words>
  <Application>Microsoft Macintosh PowerPoint</Application>
  <PresentationFormat>On-screen Show (4:3)</PresentationFormat>
  <Paragraphs>416</Paragraphs>
  <Slides>29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dan_design_template</vt:lpstr>
      <vt:lpstr>CSE373: Data Structures and Algorithms  Lecture 1: Introduction; ADTs; Stacks/Queues</vt:lpstr>
      <vt:lpstr>Welcome!</vt:lpstr>
      <vt:lpstr>Course staff</vt:lpstr>
      <vt:lpstr>Course staff</vt:lpstr>
      <vt:lpstr>Course staff</vt:lpstr>
      <vt:lpstr>Course staff</vt:lpstr>
      <vt:lpstr>Course staff</vt:lpstr>
      <vt:lpstr>Course staff</vt:lpstr>
      <vt:lpstr>Course Information</vt:lpstr>
      <vt:lpstr>Office Hours</vt:lpstr>
      <vt:lpstr>Collaboration and Academic Integrity</vt:lpstr>
      <vt:lpstr>What this course will cover</vt:lpstr>
      <vt:lpstr>Goals</vt:lpstr>
      <vt:lpstr>To-do list</vt:lpstr>
      <vt:lpstr>Data structures</vt:lpstr>
      <vt:lpstr>Data structures</vt:lpstr>
      <vt:lpstr>Trade-offs</vt:lpstr>
      <vt:lpstr>Terminology</vt:lpstr>
      <vt:lpstr>Example: Stacks</vt:lpstr>
      <vt:lpstr>Why Useful</vt:lpstr>
      <vt:lpstr>Stack Implementations</vt:lpstr>
      <vt:lpstr>The Queue ADT</vt:lpstr>
      <vt:lpstr>Circular Array Queue Data Structure</vt:lpstr>
      <vt:lpstr>In Class Practice</vt:lpstr>
      <vt:lpstr>PowerPoint Presentation</vt:lpstr>
      <vt:lpstr>PowerPoint Presentation</vt:lpstr>
      <vt:lpstr>Linked List Queue Data Structure</vt:lpstr>
      <vt:lpstr>Circular Array vs. Linked List</vt:lpstr>
      <vt:lpstr>Conclusion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Lauren Milne</cp:lastModifiedBy>
  <cp:revision>822</cp:revision>
  <cp:lastPrinted>2014-01-06T20:40:38Z</cp:lastPrinted>
  <dcterms:created xsi:type="dcterms:W3CDTF">2009-03-13T20:43:19Z</dcterms:created>
  <dcterms:modified xsi:type="dcterms:W3CDTF">2015-06-22T04:17:47Z</dcterms:modified>
</cp:coreProperties>
</file>