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3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4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15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16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17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18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19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20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13.xml" ContentType="application/vnd.openxmlformats-officedocument.presentationml.tags+xml"/>
  <Override PartName="/ppt/notesSlides/notesSlide24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25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26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notesSlides/notesSlide27.xml" ContentType="application/vnd.openxmlformats-officedocument.presentationml.notesSlide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28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notesSlides/notesSlide29.xml" ContentType="application/vnd.openxmlformats-officedocument.presentationml.notesSlide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notesSlides/notesSlide30.xml" ContentType="application/vnd.openxmlformats-officedocument.presentationml.notesSlide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notesSlides/notesSlide31.xml" ContentType="application/vnd.openxmlformats-officedocument.presentationml.notesSlide+xml"/>
  <Override PartName="/ppt/tags/tag513.xml" ContentType="application/vnd.openxmlformats-officedocument.presentationml.tags+xml"/>
  <Override PartName="/ppt/notesSlides/notesSlide32.xml" ContentType="application/vnd.openxmlformats-officedocument.presentationml.notesSlide+xml"/>
  <Override PartName="/ppt/tags/tag514.xml" ContentType="application/vnd.openxmlformats-officedocument.presentationml.tags+xml"/>
  <Override PartName="/ppt/notesSlides/notesSlide33.xml" ContentType="application/vnd.openxmlformats-officedocument.presentationml.notesSlide+xml"/>
  <Override PartName="/ppt/tags/tag515.xml" ContentType="application/vnd.openxmlformats-officedocument.presentationml.tags+xml"/>
  <Override PartName="/ppt/notesSlides/notesSlide34.xml" ContentType="application/vnd.openxmlformats-officedocument.presentationml.notesSlide+xml"/>
  <Override PartName="/ppt/tags/tag516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326" r:id="rId3"/>
    <p:sldId id="314" r:id="rId4"/>
    <p:sldId id="315" r:id="rId5"/>
    <p:sldId id="316" r:id="rId6"/>
    <p:sldId id="317" r:id="rId7"/>
    <p:sldId id="318" r:id="rId8"/>
    <p:sldId id="320" r:id="rId9"/>
    <p:sldId id="321" r:id="rId10"/>
    <p:sldId id="322" r:id="rId11"/>
    <p:sldId id="284" r:id="rId12"/>
    <p:sldId id="286" r:id="rId13"/>
    <p:sldId id="287" r:id="rId14"/>
    <p:sldId id="288" r:id="rId15"/>
    <p:sldId id="289" r:id="rId16"/>
    <p:sldId id="308" r:id="rId17"/>
    <p:sldId id="309" r:id="rId18"/>
    <p:sldId id="310" r:id="rId19"/>
    <p:sldId id="311" r:id="rId20"/>
    <p:sldId id="312" r:id="rId21"/>
    <p:sldId id="325" r:id="rId22"/>
    <p:sldId id="324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>
      <p:cViewPr varScale="1">
        <p:scale>
          <a:sx n="89" d="100"/>
          <a:sy n="89" d="100"/>
        </p:scale>
        <p:origin x="1374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60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Left child of node I = 2 * I</a:t>
            </a:r>
          </a:p>
          <a:p>
            <a:r>
              <a:rPr lang="en-US"/>
              <a:t>Right child  I = (2*i) +1</a:t>
            </a:r>
          </a:p>
          <a:p>
            <a:r>
              <a:rPr lang="en-US"/>
              <a:t>Parent of node I is at i/2 (floor)</a:t>
            </a:r>
          </a:p>
        </p:txBody>
      </p:sp>
    </p:spTree>
    <p:extLst>
      <p:ext uri="{BB962C8B-B14F-4D97-AF65-F5344CB8AC3E}">
        <p14:creationId xmlns:p14="http://schemas.microsoft.com/office/powerpoint/2010/main" val="2058682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17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27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9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78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095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52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34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26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325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70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756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67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169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292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568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188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702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660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4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59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210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7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32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197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179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7229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0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81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36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94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18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9" Type="http://schemas.openxmlformats.org/officeDocument/2006/relationships/tags" Target="../tags/tag56.xml"/><Relationship Id="rId3" Type="http://schemas.openxmlformats.org/officeDocument/2006/relationships/tags" Target="../tags/tag20.xml"/><Relationship Id="rId21" Type="http://schemas.openxmlformats.org/officeDocument/2006/relationships/tags" Target="../tags/tag38.xml"/><Relationship Id="rId34" Type="http://schemas.openxmlformats.org/officeDocument/2006/relationships/tags" Target="../tags/tag51.xml"/><Relationship Id="rId42" Type="http://schemas.openxmlformats.org/officeDocument/2006/relationships/tags" Target="../tags/tag59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38" Type="http://schemas.openxmlformats.org/officeDocument/2006/relationships/tags" Target="../tags/tag55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29" Type="http://schemas.openxmlformats.org/officeDocument/2006/relationships/tags" Target="../tags/tag46.xml"/><Relationship Id="rId41" Type="http://schemas.openxmlformats.org/officeDocument/2006/relationships/tags" Target="../tags/tag58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32" Type="http://schemas.openxmlformats.org/officeDocument/2006/relationships/tags" Target="../tags/tag49.xml"/><Relationship Id="rId37" Type="http://schemas.openxmlformats.org/officeDocument/2006/relationships/tags" Target="../tags/tag54.xml"/><Relationship Id="rId40" Type="http://schemas.openxmlformats.org/officeDocument/2006/relationships/tags" Target="../tags/tag57.xml"/><Relationship Id="rId45" Type="http://schemas.openxmlformats.org/officeDocument/2006/relationships/notesSlide" Target="../notesSlides/notesSlide10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36" Type="http://schemas.openxmlformats.org/officeDocument/2006/relationships/tags" Target="../tags/tag53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31" Type="http://schemas.openxmlformats.org/officeDocument/2006/relationships/tags" Target="../tags/tag48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tags" Target="../tags/tag47.xml"/><Relationship Id="rId35" Type="http://schemas.openxmlformats.org/officeDocument/2006/relationships/tags" Target="../tags/tag52.xml"/><Relationship Id="rId43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3" Type="http://schemas.openxmlformats.org/officeDocument/2006/relationships/tags" Target="../tags/tag8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tags" Target="../tags/tag100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2" Type="http://schemas.openxmlformats.org/officeDocument/2006/relationships/tags" Target="../tags/tag102.xml"/><Relationship Id="rId16" Type="http://schemas.openxmlformats.org/officeDocument/2006/relationships/notesSlide" Target="../notesSlides/notesSlide14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10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tags" Target="../tags/tag127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12" Type="http://schemas.openxmlformats.org/officeDocument/2006/relationships/tags" Target="../tags/tag126.xml"/><Relationship Id="rId2" Type="http://schemas.openxmlformats.org/officeDocument/2006/relationships/tags" Target="../tags/tag116.xml"/><Relationship Id="rId16" Type="http://schemas.openxmlformats.org/officeDocument/2006/relationships/notesSlide" Target="../notesSlides/notesSlide15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5" Type="http://schemas.openxmlformats.org/officeDocument/2006/relationships/tags" Target="../tags/tag11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24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tags" Target="../tags/tag12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tags" Target="../tags/tag141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2" Type="http://schemas.openxmlformats.org/officeDocument/2006/relationships/tags" Target="../tags/tag130.xml"/><Relationship Id="rId16" Type="http://schemas.openxmlformats.org/officeDocument/2006/relationships/notesSlide" Target="../notesSlides/notesSlide16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tags" Target="../tags/tag155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2" Type="http://schemas.openxmlformats.org/officeDocument/2006/relationships/tags" Target="../tags/tag144.xml"/><Relationship Id="rId16" Type="http://schemas.openxmlformats.org/officeDocument/2006/relationships/notesSlide" Target="../notesSlides/notesSlide17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5" Type="http://schemas.openxmlformats.org/officeDocument/2006/relationships/tags" Target="../tags/tag14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52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tags" Target="../tags/tag15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tags" Target="../tags/tag169.xml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12" Type="http://schemas.openxmlformats.org/officeDocument/2006/relationships/tags" Target="../tags/tag168.xml"/><Relationship Id="rId2" Type="http://schemas.openxmlformats.org/officeDocument/2006/relationships/tags" Target="../tags/tag158.xml"/><Relationship Id="rId16" Type="http://schemas.openxmlformats.org/officeDocument/2006/relationships/notesSlide" Target="../notesSlides/notesSlide18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5" Type="http://schemas.openxmlformats.org/officeDocument/2006/relationships/tags" Target="../tags/tag16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66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tags" Target="../tags/tag17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tags" Target="../tags/tag183.xml"/><Relationship Id="rId3" Type="http://schemas.openxmlformats.org/officeDocument/2006/relationships/tags" Target="../tags/tag173.xml"/><Relationship Id="rId7" Type="http://schemas.openxmlformats.org/officeDocument/2006/relationships/tags" Target="../tags/tag177.xml"/><Relationship Id="rId12" Type="http://schemas.openxmlformats.org/officeDocument/2006/relationships/tags" Target="../tags/tag182.xml"/><Relationship Id="rId2" Type="http://schemas.openxmlformats.org/officeDocument/2006/relationships/tags" Target="../tags/tag172.xml"/><Relationship Id="rId16" Type="http://schemas.openxmlformats.org/officeDocument/2006/relationships/notesSlide" Target="../notesSlides/notesSlide19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5" Type="http://schemas.openxmlformats.org/officeDocument/2006/relationships/tags" Target="../tags/tag17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80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tags" Target="../tags/tag18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tags" Target="../tags/tag197.xml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2" Type="http://schemas.openxmlformats.org/officeDocument/2006/relationships/tags" Target="../tags/tag186.xml"/><Relationship Id="rId16" Type="http://schemas.openxmlformats.org/officeDocument/2006/relationships/notesSlide" Target="../notesSlides/notesSlide20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94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3" Type="http://schemas.openxmlformats.org/officeDocument/2006/relationships/tags" Target="../tags/tag201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2" Type="http://schemas.openxmlformats.org/officeDocument/2006/relationships/tags" Target="../tags/tag200.xml"/><Relationship Id="rId16" Type="http://schemas.openxmlformats.org/officeDocument/2006/relationships/notesSlide" Target="../notesSlides/notesSlide21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5" Type="http://schemas.openxmlformats.org/officeDocument/2006/relationships/tags" Target="../tags/tag20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08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3" Type="http://schemas.openxmlformats.org/officeDocument/2006/relationships/tags" Target="../tags/tag216.xml"/><Relationship Id="rId21" Type="http://schemas.openxmlformats.org/officeDocument/2006/relationships/tags" Target="../tags/tag234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notesSlide" Target="../notesSlides/notesSlide25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0" Type="http://schemas.openxmlformats.org/officeDocument/2006/relationships/tags" Target="../tags/tag233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44.xml"/><Relationship Id="rId13" Type="http://schemas.openxmlformats.org/officeDocument/2006/relationships/tags" Target="../tags/tag249.xml"/><Relationship Id="rId18" Type="http://schemas.openxmlformats.org/officeDocument/2006/relationships/tags" Target="../tags/tag254.xml"/><Relationship Id="rId26" Type="http://schemas.openxmlformats.org/officeDocument/2006/relationships/tags" Target="../tags/tag262.xml"/><Relationship Id="rId39" Type="http://schemas.openxmlformats.org/officeDocument/2006/relationships/tags" Target="../tags/tag275.xml"/><Relationship Id="rId3" Type="http://schemas.openxmlformats.org/officeDocument/2006/relationships/tags" Target="../tags/tag239.xml"/><Relationship Id="rId21" Type="http://schemas.openxmlformats.org/officeDocument/2006/relationships/tags" Target="../tags/tag257.xml"/><Relationship Id="rId34" Type="http://schemas.openxmlformats.org/officeDocument/2006/relationships/tags" Target="../tags/tag270.xml"/><Relationship Id="rId42" Type="http://schemas.openxmlformats.org/officeDocument/2006/relationships/tags" Target="../tags/tag278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243.xml"/><Relationship Id="rId12" Type="http://schemas.openxmlformats.org/officeDocument/2006/relationships/tags" Target="../tags/tag248.xml"/><Relationship Id="rId17" Type="http://schemas.openxmlformats.org/officeDocument/2006/relationships/tags" Target="../tags/tag253.xml"/><Relationship Id="rId25" Type="http://schemas.openxmlformats.org/officeDocument/2006/relationships/tags" Target="../tags/tag261.xml"/><Relationship Id="rId33" Type="http://schemas.openxmlformats.org/officeDocument/2006/relationships/tags" Target="../tags/tag269.xml"/><Relationship Id="rId38" Type="http://schemas.openxmlformats.org/officeDocument/2006/relationships/tags" Target="../tags/tag274.xml"/><Relationship Id="rId46" Type="http://schemas.openxmlformats.org/officeDocument/2006/relationships/tags" Target="../tags/tag282.xml"/><Relationship Id="rId2" Type="http://schemas.openxmlformats.org/officeDocument/2006/relationships/tags" Target="../tags/tag238.xml"/><Relationship Id="rId16" Type="http://schemas.openxmlformats.org/officeDocument/2006/relationships/tags" Target="../tags/tag252.xml"/><Relationship Id="rId20" Type="http://schemas.openxmlformats.org/officeDocument/2006/relationships/tags" Target="../tags/tag256.xml"/><Relationship Id="rId29" Type="http://schemas.openxmlformats.org/officeDocument/2006/relationships/tags" Target="../tags/tag265.xml"/><Relationship Id="rId41" Type="http://schemas.openxmlformats.org/officeDocument/2006/relationships/tags" Target="../tags/tag277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1" Type="http://schemas.openxmlformats.org/officeDocument/2006/relationships/tags" Target="../tags/tag247.xml"/><Relationship Id="rId24" Type="http://schemas.openxmlformats.org/officeDocument/2006/relationships/tags" Target="../tags/tag260.xml"/><Relationship Id="rId32" Type="http://schemas.openxmlformats.org/officeDocument/2006/relationships/tags" Target="../tags/tag268.xml"/><Relationship Id="rId37" Type="http://schemas.openxmlformats.org/officeDocument/2006/relationships/tags" Target="../tags/tag273.xml"/><Relationship Id="rId40" Type="http://schemas.openxmlformats.org/officeDocument/2006/relationships/tags" Target="../tags/tag276.xml"/><Relationship Id="rId45" Type="http://schemas.openxmlformats.org/officeDocument/2006/relationships/tags" Target="../tags/tag281.xml"/><Relationship Id="rId5" Type="http://schemas.openxmlformats.org/officeDocument/2006/relationships/tags" Target="../tags/tag241.xml"/><Relationship Id="rId15" Type="http://schemas.openxmlformats.org/officeDocument/2006/relationships/tags" Target="../tags/tag251.xml"/><Relationship Id="rId23" Type="http://schemas.openxmlformats.org/officeDocument/2006/relationships/tags" Target="../tags/tag259.xml"/><Relationship Id="rId28" Type="http://schemas.openxmlformats.org/officeDocument/2006/relationships/tags" Target="../tags/tag264.xml"/><Relationship Id="rId36" Type="http://schemas.openxmlformats.org/officeDocument/2006/relationships/tags" Target="../tags/tag272.xml"/><Relationship Id="rId10" Type="http://schemas.openxmlformats.org/officeDocument/2006/relationships/tags" Target="../tags/tag246.xml"/><Relationship Id="rId19" Type="http://schemas.openxmlformats.org/officeDocument/2006/relationships/tags" Target="../tags/tag255.xml"/><Relationship Id="rId31" Type="http://schemas.openxmlformats.org/officeDocument/2006/relationships/tags" Target="../tags/tag267.xml"/><Relationship Id="rId44" Type="http://schemas.openxmlformats.org/officeDocument/2006/relationships/tags" Target="../tags/tag280.xml"/><Relationship Id="rId4" Type="http://schemas.openxmlformats.org/officeDocument/2006/relationships/tags" Target="../tags/tag240.xml"/><Relationship Id="rId9" Type="http://schemas.openxmlformats.org/officeDocument/2006/relationships/tags" Target="../tags/tag245.xml"/><Relationship Id="rId14" Type="http://schemas.openxmlformats.org/officeDocument/2006/relationships/tags" Target="../tags/tag250.xml"/><Relationship Id="rId22" Type="http://schemas.openxmlformats.org/officeDocument/2006/relationships/tags" Target="../tags/tag258.xml"/><Relationship Id="rId27" Type="http://schemas.openxmlformats.org/officeDocument/2006/relationships/tags" Target="../tags/tag263.xml"/><Relationship Id="rId30" Type="http://schemas.openxmlformats.org/officeDocument/2006/relationships/tags" Target="../tags/tag266.xml"/><Relationship Id="rId35" Type="http://schemas.openxmlformats.org/officeDocument/2006/relationships/tags" Target="../tags/tag271.xml"/><Relationship Id="rId43" Type="http://schemas.openxmlformats.org/officeDocument/2006/relationships/tags" Target="../tags/tag279.xml"/><Relationship Id="rId48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90.xml"/><Relationship Id="rId13" Type="http://schemas.openxmlformats.org/officeDocument/2006/relationships/tags" Target="../tags/tag295.xml"/><Relationship Id="rId18" Type="http://schemas.openxmlformats.org/officeDocument/2006/relationships/tags" Target="../tags/tag300.xml"/><Relationship Id="rId26" Type="http://schemas.openxmlformats.org/officeDocument/2006/relationships/tags" Target="../tags/tag308.xml"/><Relationship Id="rId39" Type="http://schemas.openxmlformats.org/officeDocument/2006/relationships/tags" Target="../tags/tag321.xml"/><Relationship Id="rId3" Type="http://schemas.openxmlformats.org/officeDocument/2006/relationships/tags" Target="../tags/tag285.xml"/><Relationship Id="rId21" Type="http://schemas.openxmlformats.org/officeDocument/2006/relationships/tags" Target="../tags/tag303.xml"/><Relationship Id="rId34" Type="http://schemas.openxmlformats.org/officeDocument/2006/relationships/tags" Target="../tags/tag316.xml"/><Relationship Id="rId42" Type="http://schemas.openxmlformats.org/officeDocument/2006/relationships/tags" Target="../tags/tag324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289.xml"/><Relationship Id="rId12" Type="http://schemas.openxmlformats.org/officeDocument/2006/relationships/tags" Target="../tags/tag294.xml"/><Relationship Id="rId17" Type="http://schemas.openxmlformats.org/officeDocument/2006/relationships/tags" Target="../tags/tag299.xml"/><Relationship Id="rId25" Type="http://schemas.openxmlformats.org/officeDocument/2006/relationships/tags" Target="../tags/tag307.xml"/><Relationship Id="rId33" Type="http://schemas.openxmlformats.org/officeDocument/2006/relationships/tags" Target="../tags/tag315.xml"/><Relationship Id="rId38" Type="http://schemas.openxmlformats.org/officeDocument/2006/relationships/tags" Target="../tags/tag320.xml"/><Relationship Id="rId46" Type="http://schemas.openxmlformats.org/officeDocument/2006/relationships/tags" Target="../tags/tag328.xml"/><Relationship Id="rId2" Type="http://schemas.openxmlformats.org/officeDocument/2006/relationships/tags" Target="../tags/tag284.xml"/><Relationship Id="rId16" Type="http://schemas.openxmlformats.org/officeDocument/2006/relationships/tags" Target="../tags/tag298.xml"/><Relationship Id="rId20" Type="http://schemas.openxmlformats.org/officeDocument/2006/relationships/tags" Target="../tags/tag302.xml"/><Relationship Id="rId29" Type="http://schemas.openxmlformats.org/officeDocument/2006/relationships/tags" Target="../tags/tag311.xml"/><Relationship Id="rId41" Type="http://schemas.openxmlformats.org/officeDocument/2006/relationships/tags" Target="../tags/tag323.xml"/><Relationship Id="rId1" Type="http://schemas.openxmlformats.org/officeDocument/2006/relationships/tags" Target="../tags/tag283.xml"/><Relationship Id="rId6" Type="http://schemas.openxmlformats.org/officeDocument/2006/relationships/tags" Target="../tags/tag288.xml"/><Relationship Id="rId11" Type="http://schemas.openxmlformats.org/officeDocument/2006/relationships/tags" Target="../tags/tag293.xml"/><Relationship Id="rId24" Type="http://schemas.openxmlformats.org/officeDocument/2006/relationships/tags" Target="../tags/tag306.xml"/><Relationship Id="rId32" Type="http://schemas.openxmlformats.org/officeDocument/2006/relationships/tags" Target="../tags/tag314.xml"/><Relationship Id="rId37" Type="http://schemas.openxmlformats.org/officeDocument/2006/relationships/tags" Target="../tags/tag319.xml"/><Relationship Id="rId40" Type="http://schemas.openxmlformats.org/officeDocument/2006/relationships/tags" Target="../tags/tag322.xml"/><Relationship Id="rId45" Type="http://schemas.openxmlformats.org/officeDocument/2006/relationships/tags" Target="../tags/tag327.xml"/><Relationship Id="rId5" Type="http://schemas.openxmlformats.org/officeDocument/2006/relationships/tags" Target="../tags/tag287.xml"/><Relationship Id="rId15" Type="http://schemas.openxmlformats.org/officeDocument/2006/relationships/tags" Target="../tags/tag297.xml"/><Relationship Id="rId23" Type="http://schemas.openxmlformats.org/officeDocument/2006/relationships/tags" Target="../tags/tag305.xml"/><Relationship Id="rId28" Type="http://schemas.openxmlformats.org/officeDocument/2006/relationships/tags" Target="../tags/tag310.xml"/><Relationship Id="rId36" Type="http://schemas.openxmlformats.org/officeDocument/2006/relationships/tags" Target="../tags/tag318.xml"/><Relationship Id="rId10" Type="http://schemas.openxmlformats.org/officeDocument/2006/relationships/tags" Target="../tags/tag292.xml"/><Relationship Id="rId19" Type="http://schemas.openxmlformats.org/officeDocument/2006/relationships/tags" Target="../tags/tag301.xml"/><Relationship Id="rId31" Type="http://schemas.openxmlformats.org/officeDocument/2006/relationships/tags" Target="../tags/tag313.xml"/><Relationship Id="rId44" Type="http://schemas.openxmlformats.org/officeDocument/2006/relationships/tags" Target="../tags/tag326.xml"/><Relationship Id="rId4" Type="http://schemas.openxmlformats.org/officeDocument/2006/relationships/tags" Target="../tags/tag286.xml"/><Relationship Id="rId9" Type="http://schemas.openxmlformats.org/officeDocument/2006/relationships/tags" Target="../tags/tag291.xml"/><Relationship Id="rId14" Type="http://schemas.openxmlformats.org/officeDocument/2006/relationships/tags" Target="../tags/tag296.xml"/><Relationship Id="rId22" Type="http://schemas.openxmlformats.org/officeDocument/2006/relationships/tags" Target="../tags/tag304.xml"/><Relationship Id="rId27" Type="http://schemas.openxmlformats.org/officeDocument/2006/relationships/tags" Target="../tags/tag309.xml"/><Relationship Id="rId30" Type="http://schemas.openxmlformats.org/officeDocument/2006/relationships/tags" Target="../tags/tag312.xml"/><Relationship Id="rId35" Type="http://schemas.openxmlformats.org/officeDocument/2006/relationships/tags" Target="../tags/tag317.xml"/><Relationship Id="rId43" Type="http://schemas.openxmlformats.org/officeDocument/2006/relationships/tags" Target="../tags/tag325.xml"/><Relationship Id="rId48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36.xml"/><Relationship Id="rId13" Type="http://schemas.openxmlformats.org/officeDocument/2006/relationships/tags" Target="../tags/tag341.xml"/><Relationship Id="rId18" Type="http://schemas.openxmlformats.org/officeDocument/2006/relationships/tags" Target="../tags/tag346.xml"/><Relationship Id="rId26" Type="http://schemas.openxmlformats.org/officeDocument/2006/relationships/tags" Target="../tags/tag354.xml"/><Relationship Id="rId39" Type="http://schemas.openxmlformats.org/officeDocument/2006/relationships/tags" Target="../tags/tag367.xml"/><Relationship Id="rId3" Type="http://schemas.openxmlformats.org/officeDocument/2006/relationships/tags" Target="../tags/tag331.xml"/><Relationship Id="rId21" Type="http://schemas.openxmlformats.org/officeDocument/2006/relationships/tags" Target="../tags/tag349.xml"/><Relationship Id="rId34" Type="http://schemas.openxmlformats.org/officeDocument/2006/relationships/tags" Target="../tags/tag362.xml"/><Relationship Id="rId42" Type="http://schemas.openxmlformats.org/officeDocument/2006/relationships/tags" Target="../tags/tag370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335.xml"/><Relationship Id="rId12" Type="http://schemas.openxmlformats.org/officeDocument/2006/relationships/tags" Target="../tags/tag340.xml"/><Relationship Id="rId17" Type="http://schemas.openxmlformats.org/officeDocument/2006/relationships/tags" Target="../tags/tag345.xml"/><Relationship Id="rId25" Type="http://schemas.openxmlformats.org/officeDocument/2006/relationships/tags" Target="../tags/tag353.xml"/><Relationship Id="rId33" Type="http://schemas.openxmlformats.org/officeDocument/2006/relationships/tags" Target="../tags/tag361.xml"/><Relationship Id="rId38" Type="http://schemas.openxmlformats.org/officeDocument/2006/relationships/tags" Target="../tags/tag366.xml"/><Relationship Id="rId46" Type="http://schemas.openxmlformats.org/officeDocument/2006/relationships/tags" Target="../tags/tag374.xml"/><Relationship Id="rId2" Type="http://schemas.openxmlformats.org/officeDocument/2006/relationships/tags" Target="../tags/tag330.xml"/><Relationship Id="rId16" Type="http://schemas.openxmlformats.org/officeDocument/2006/relationships/tags" Target="../tags/tag344.xml"/><Relationship Id="rId20" Type="http://schemas.openxmlformats.org/officeDocument/2006/relationships/tags" Target="../tags/tag348.xml"/><Relationship Id="rId29" Type="http://schemas.openxmlformats.org/officeDocument/2006/relationships/tags" Target="../tags/tag357.xml"/><Relationship Id="rId41" Type="http://schemas.openxmlformats.org/officeDocument/2006/relationships/tags" Target="../tags/tag369.xml"/><Relationship Id="rId1" Type="http://schemas.openxmlformats.org/officeDocument/2006/relationships/tags" Target="../tags/tag329.xml"/><Relationship Id="rId6" Type="http://schemas.openxmlformats.org/officeDocument/2006/relationships/tags" Target="../tags/tag334.xml"/><Relationship Id="rId11" Type="http://schemas.openxmlformats.org/officeDocument/2006/relationships/tags" Target="../tags/tag339.xml"/><Relationship Id="rId24" Type="http://schemas.openxmlformats.org/officeDocument/2006/relationships/tags" Target="../tags/tag352.xml"/><Relationship Id="rId32" Type="http://schemas.openxmlformats.org/officeDocument/2006/relationships/tags" Target="../tags/tag360.xml"/><Relationship Id="rId37" Type="http://schemas.openxmlformats.org/officeDocument/2006/relationships/tags" Target="../tags/tag365.xml"/><Relationship Id="rId40" Type="http://schemas.openxmlformats.org/officeDocument/2006/relationships/tags" Target="../tags/tag368.xml"/><Relationship Id="rId45" Type="http://schemas.openxmlformats.org/officeDocument/2006/relationships/tags" Target="../tags/tag373.xml"/><Relationship Id="rId5" Type="http://schemas.openxmlformats.org/officeDocument/2006/relationships/tags" Target="../tags/tag333.xml"/><Relationship Id="rId15" Type="http://schemas.openxmlformats.org/officeDocument/2006/relationships/tags" Target="../tags/tag343.xml"/><Relationship Id="rId23" Type="http://schemas.openxmlformats.org/officeDocument/2006/relationships/tags" Target="../tags/tag351.xml"/><Relationship Id="rId28" Type="http://schemas.openxmlformats.org/officeDocument/2006/relationships/tags" Target="../tags/tag356.xml"/><Relationship Id="rId36" Type="http://schemas.openxmlformats.org/officeDocument/2006/relationships/tags" Target="../tags/tag364.xml"/><Relationship Id="rId10" Type="http://schemas.openxmlformats.org/officeDocument/2006/relationships/tags" Target="../tags/tag338.xml"/><Relationship Id="rId19" Type="http://schemas.openxmlformats.org/officeDocument/2006/relationships/tags" Target="../tags/tag347.xml"/><Relationship Id="rId31" Type="http://schemas.openxmlformats.org/officeDocument/2006/relationships/tags" Target="../tags/tag359.xml"/><Relationship Id="rId44" Type="http://schemas.openxmlformats.org/officeDocument/2006/relationships/tags" Target="../tags/tag372.xml"/><Relationship Id="rId4" Type="http://schemas.openxmlformats.org/officeDocument/2006/relationships/tags" Target="../tags/tag332.xml"/><Relationship Id="rId9" Type="http://schemas.openxmlformats.org/officeDocument/2006/relationships/tags" Target="../tags/tag337.xml"/><Relationship Id="rId14" Type="http://schemas.openxmlformats.org/officeDocument/2006/relationships/tags" Target="../tags/tag342.xml"/><Relationship Id="rId22" Type="http://schemas.openxmlformats.org/officeDocument/2006/relationships/tags" Target="../tags/tag350.xml"/><Relationship Id="rId27" Type="http://schemas.openxmlformats.org/officeDocument/2006/relationships/tags" Target="../tags/tag355.xml"/><Relationship Id="rId30" Type="http://schemas.openxmlformats.org/officeDocument/2006/relationships/tags" Target="../tags/tag358.xml"/><Relationship Id="rId35" Type="http://schemas.openxmlformats.org/officeDocument/2006/relationships/tags" Target="../tags/tag363.xml"/><Relationship Id="rId43" Type="http://schemas.openxmlformats.org/officeDocument/2006/relationships/tags" Target="../tags/tag371.xml"/><Relationship Id="rId48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82.xml"/><Relationship Id="rId13" Type="http://schemas.openxmlformats.org/officeDocument/2006/relationships/tags" Target="../tags/tag387.xml"/><Relationship Id="rId18" Type="http://schemas.openxmlformats.org/officeDocument/2006/relationships/tags" Target="../tags/tag392.xml"/><Relationship Id="rId26" Type="http://schemas.openxmlformats.org/officeDocument/2006/relationships/tags" Target="../tags/tag400.xml"/><Relationship Id="rId39" Type="http://schemas.openxmlformats.org/officeDocument/2006/relationships/tags" Target="../tags/tag413.xml"/><Relationship Id="rId3" Type="http://schemas.openxmlformats.org/officeDocument/2006/relationships/tags" Target="../tags/tag377.xml"/><Relationship Id="rId21" Type="http://schemas.openxmlformats.org/officeDocument/2006/relationships/tags" Target="../tags/tag395.xml"/><Relationship Id="rId34" Type="http://schemas.openxmlformats.org/officeDocument/2006/relationships/tags" Target="../tags/tag408.xml"/><Relationship Id="rId42" Type="http://schemas.openxmlformats.org/officeDocument/2006/relationships/tags" Target="../tags/tag416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381.xml"/><Relationship Id="rId12" Type="http://schemas.openxmlformats.org/officeDocument/2006/relationships/tags" Target="../tags/tag386.xml"/><Relationship Id="rId17" Type="http://schemas.openxmlformats.org/officeDocument/2006/relationships/tags" Target="../tags/tag391.xml"/><Relationship Id="rId25" Type="http://schemas.openxmlformats.org/officeDocument/2006/relationships/tags" Target="../tags/tag399.xml"/><Relationship Id="rId33" Type="http://schemas.openxmlformats.org/officeDocument/2006/relationships/tags" Target="../tags/tag407.xml"/><Relationship Id="rId38" Type="http://schemas.openxmlformats.org/officeDocument/2006/relationships/tags" Target="../tags/tag412.xml"/><Relationship Id="rId46" Type="http://schemas.openxmlformats.org/officeDocument/2006/relationships/tags" Target="../tags/tag420.xml"/><Relationship Id="rId2" Type="http://schemas.openxmlformats.org/officeDocument/2006/relationships/tags" Target="../tags/tag376.xml"/><Relationship Id="rId16" Type="http://schemas.openxmlformats.org/officeDocument/2006/relationships/tags" Target="../tags/tag390.xml"/><Relationship Id="rId20" Type="http://schemas.openxmlformats.org/officeDocument/2006/relationships/tags" Target="../tags/tag394.xml"/><Relationship Id="rId29" Type="http://schemas.openxmlformats.org/officeDocument/2006/relationships/tags" Target="../tags/tag403.xml"/><Relationship Id="rId41" Type="http://schemas.openxmlformats.org/officeDocument/2006/relationships/tags" Target="../tags/tag415.xml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11" Type="http://schemas.openxmlformats.org/officeDocument/2006/relationships/tags" Target="../tags/tag385.xml"/><Relationship Id="rId24" Type="http://schemas.openxmlformats.org/officeDocument/2006/relationships/tags" Target="../tags/tag398.xml"/><Relationship Id="rId32" Type="http://schemas.openxmlformats.org/officeDocument/2006/relationships/tags" Target="../tags/tag406.xml"/><Relationship Id="rId37" Type="http://schemas.openxmlformats.org/officeDocument/2006/relationships/tags" Target="../tags/tag411.xml"/><Relationship Id="rId40" Type="http://schemas.openxmlformats.org/officeDocument/2006/relationships/tags" Target="../tags/tag414.xml"/><Relationship Id="rId45" Type="http://schemas.openxmlformats.org/officeDocument/2006/relationships/tags" Target="../tags/tag419.xml"/><Relationship Id="rId5" Type="http://schemas.openxmlformats.org/officeDocument/2006/relationships/tags" Target="../tags/tag379.xml"/><Relationship Id="rId15" Type="http://schemas.openxmlformats.org/officeDocument/2006/relationships/tags" Target="../tags/tag389.xml"/><Relationship Id="rId23" Type="http://schemas.openxmlformats.org/officeDocument/2006/relationships/tags" Target="../tags/tag397.xml"/><Relationship Id="rId28" Type="http://schemas.openxmlformats.org/officeDocument/2006/relationships/tags" Target="../tags/tag402.xml"/><Relationship Id="rId36" Type="http://schemas.openxmlformats.org/officeDocument/2006/relationships/tags" Target="../tags/tag410.xml"/><Relationship Id="rId10" Type="http://schemas.openxmlformats.org/officeDocument/2006/relationships/tags" Target="../tags/tag384.xml"/><Relationship Id="rId19" Type="http://schemas.openxmlformats.org/officeDocument/2006/relationships/tags" Target="../tags/tag393.xml"/><Relationship Id="rId31" Type="http://schemas.openxmlformats.org/officeDocument/2006/relationships/tags" Target="../tags/tag405.xml"/><Relationship Id="rId44" Type="http://schemas.openxmlformats.org/officeDocument/2006/relationships/tags" Target="../tags/tag418.xml"/><Relationship Id="rId4" Type="http://schemas.openxmlformats.org/officeDocument/2006/relationships/tags" Target="../tags/tag378.xml"/><Relationship Id="rId9" Type="http://schemas.openxmlformats.org/officeDocument/2006/relationships/tags" Target="../tags/tag383.xml"/><Relationship Id="rId14" Type="http://schemas.openxmlformats.org/officeDocument/2006/relationships/tags" Target="../tags/tag388.xml"/><Relationship Id="rId22" Type="http://schemas.openxmlformats.org/officeDocument/2006/relationships/tags" Target="../tags/tag396.xml"/><Relationship Id="rId27" Type="http://schemas.openxmlformats.org/officeDocument/2006/relationships/tags" Target="../tags/tag401.xml"/><Relationship Id="rId30" Type="http://schemas.openxmlformats.org/officeDocument/2006/relationships/tags" Target="../tags/tag404.xml"/><Relationship Id="rId35" Type="http://schemas.openxmlformats.org/officeDocument/2006/relationships/tags" Target="../tags/tag409.xml"/><Relationship Id="rId43" Type="http://schemas.openxmlformats.org/officeDocument/2006/relationships/tags" Target="../tags/tag417.xml"/><Relationship Id="rId48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428.xml"/><Relationship Id="rId13" Type="http://schemas.openxmlformats.org/officeDocument/2006/relationships/tags" Target="../tags/tag433.xml"/><Relationship Id="rId18" Type="http://schemas.openxmlformats.org/officeDocument/2006/relationships/tags" Target="../tags/tag438.xml"/><Relationship Id="rId26" Type="http://schemas.openxmlformats.org/officeDocument/2006/relationships/tags" Target="../tags/tag446.xml"/><Relationship Id="rId39" Type="http://schemas.openxmlformats.org/officeDocument/2006/relationships/tags" Target="../tags/tag459.xml"/><Relationship Id="rId3" Type="http://schemas.openxmlformats.org/officeDocument/2006/relationships/tags" Target="../tags/tag423.xml"/><Relationship Id="rId21" Type="http://schemas.openxmlformats.org/officeDocument/2006/relationships/tags" Target="../tags/tag441.xml"/><Relationship Id="rId34" Type="http://schemas.openxmlformats.org/officeDocument/2006/relationships/tags" Target="../tags/tag454.xml"/><Relationship Id="rId42" Type="http://schemas.openxmlformats.org/officeDocument/2006/relationships/tags" Target="../tags/tag462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427.xml"/><Relationship Id="rId12" Type="http://schemas.openxmlformats.org/officeDocument/2006/relationships/tags" Target="../tags/tag432.xml"/><Relationship Id="rId17" Type="http://schemas.openxmlformats.org/officeDocument/2006/relationships/tags" Target="../tags/tag437.xml"/><Relationship Id="rId25" Type="http://schemas.openxmlformats.org/officeDocument/2006/relationships/tags" Target="../tags/tag445.xml"/><Relationship Id="rId33" Type="http://schemas.openxmlformats.org/officeDocument/2006/relationships/tags" Target="../tags/tag453.xml"/><Relationship Id="rId38" Type="http://schemas.openxmlformats.org/officeDocument/2006/relationships/tags" Target="../tags/tag458.xml"/><Relationship Id="rId46" Type="http://schemas.openxmlformats.org/officeDocument/2006/relationships/tags" Target="../tags/tag466.xml"/><Relationship Id="rId2" Type="http://schemas.openxmlformats.org/officeDocument/2006/relationships/tags" Target="../tags/tag422.xml"/><Relationship Id="rId16" Type="http://schemas.openxmlformats.org/officeDocument/2006/relationships/tags" Target="../tags/tag436.xml"/><Relationship Id="rId20" Type="http://schemas.openxmlformats.org/officeDocument/2006/relationships/tags" Target="../tags/tag440.xml"/><Relationship Id="rId29" Type="http://schemas.openxmlformats.org/officeDocument/2006/relationships/tags" Target="../tags/tag449.xml"/><Relationship Id="rId41" Type="http://schemas.openxmlformats.org/officeDocument/2006/relationships/tags" Target="../tags/tag461.xml"/><Relationship Id="rId1" Type="http://schemas.openxmlformats.org/officeDocument/2006/relationships/tags" Target="../tags/tag421.xml"/><Relationship Id="rId6" Type="http://schemas.openxmlformats.org/officeDocument/2006/relationships/tags" Target="../tags/tag426.xml"/><Relationship Id="rId11" Type="http://schemas.openxmlformats.org/officeDocument/2006/relationships/tags" Target="../tags/tag431.xml"/><Relationship Id="rId24" Type="http://schemas.openxmlformats.org/officeDocument/2006/relationships/tags" Target="../tags/tag444.xml"/><Relationship Id="rId32" Type="http://schemas.openxmlformats.org/officeDocument/2006/relationships/tags" Target="../tags/tag452.xml"/><Relationship Id="rId37" Type="http://schemas.openxmlformats.org/officeDocument/2006/relationships/tags" Target="../tags/tag457.xml"/><Relationship Id="rId40" Type="http://schemas.openxmlformats.org/officeDocument/2006/relationships/tags" Target="../tags/tag460.xml"/><Relationship Id="rId45" Type="http://schemas.openxmlformats.org/officeDocument/2006/relationships/tags" Target="../tags/tag465.xml"/><Relationship Id="rId5" Type="http://schemas.openxmlformats.org/officeDocument/2006/relationships/tags" Target="../tags/tag425.xml"/><Relationship Id="rId15" Type="http://schemas.openxmlformats.org/officeDocument/2006/relationships/tags" Target="../tags/tag435.xml"/><Relationship Id="rId23" Type="http://schemas.openxmlformats.org/officeDocument/2006/relationships/tags" Target="../tags/tag443.xml"/><Relationship Id="rId28" Type="http://schemas.openxmlformats.org/officeDocument/2006/relationships/tags" Target="../tags/tag448.xml"/><Relationship Id="rId36" Type="http://schemas.openxmlformats.org/officeDocument/2006/relationships/tags" Target="../tags/tag456.xml"/><Relationship Id="rId10" Type="http://schemas.openxmlformats.org/officeDocument/2006/relationships/tags" Target="../tags/tag430.xml"/><Relationship Id="rId19" Type="http://schemas.openxmlformats.org/officeDocument/2006/relationships/tags" Target="../tags/tag439.xml"/><Relationship Id="rId31" Type="http://schemas.openxmlformats.org/officeDocument/2006/relationships/tags" Target="../tags/tag451.xml"/><Relationship Id="rId44" Type="http://schemas.openxmlformats.org/officeDocument/2006/relationships/tags" Target="../tags/tag464.xml"/><Relationship Id="rId4" Type="http://schemas.openxmlformats.org/officeDocument/2006/relationships/tags" Target="../tags/tag424.xml"/><Relationship Id="rId9" Type="http://schemas.openxmlformats.org/officeDocument/2006/relationships/tags" Target="../tags/tag429.xml"/><Relationship Id="rId14" Type="http://schemas.openxmlformats.org/officeDocument/2006/relationships/tags" Target="../tags/tag434.xml"/><Relationship Id="rId22" Type="http://schemas.openxmlformats.org/officeDocument/2006/relationships/tags" Target="../tags/tag442.xml"/><Relationship Id="rId27" Type="http://schemas.openxmlformats.org/officeDocument/2006/relationships/tags" Target="../tags/tag447.xml"/><Relationship Id="rId30" Type="http://schemas.openxmlformats.org/officeDocument/2006/relationships/tags" Target="../tags/tag450.xml"/><Relationship Id="rId35" Type="http://schemas.openxmlformats.org/officeDocument/2006/relationships/tags" Target="../tags/tag455.xml"/><Relationship Id="rId43" Type="http://schemas.openxmlformats.org/officeDocument/2006/relationships/tags" Target="../tags/tag463.xml"/><Relationship Id="rId48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74.xml"/><Relationship Id="rId13" Type="http://schemas.openxmlformats.org/officeDocument/2006/relationships/tags" Target="../tags/tag479.xml"/><Relationship Id="rId18" Type="http://schemas.openxmlformats.org/officeDocument/2006/relationships/tags" Target="../tags/tag484.xml"/><Relationship Id="rId26" Type="http://schemas.openxmlformats.org/officeDocument/2006/relationships/tags" Target="../tags/tag492.xml"/><Relationship Id="rId39" Type="http://schemas.openxmlformats.org/officeDocument/2006/relationships/tags" Target="../tags/tag505.xml"/><Relationship Id="rId3" Type="http://schemas.openxmlformats.org/officeDocument/2006/relationships/tags" Target="../tags/tag469.xml"/><Relationship Id="rId21" Type="http://schemas.openxmlformats.org/officeDocument/2006/relationships/tags" Target="../tags/tag487.xml"/><Relationship Id="rId34" Type="http://schemas.openxmlformats.org/officeDocument/2006/relationships/tags" Target="../tags/tag500.xml"/><Relationship Id="rId42" Type="http://schemas.openxmlformats.org/officeDocument/2006/relationships/tags" Target="../tags/tag508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473.xml"/><Relationship Id="rId12" Type="http://schemas.openxmlformats.org/officeDocument/2006/relationships/tags" Target="../tags/tag478.xml"/><Relationship Id="rId17" Type="http://schemas.openxmlformats.org/officeDocument/2006/relationships/tags" Target="../tags/tag483.xml"/><Relationship Id="rId25" Type="http://schemas.openxmlformats.org/officeDocument/2006/relationships/tags" Target="../tags/tag491.xml"/><Relationship Id="rId33" Type="http://schemas.openxmlformats.org/officeDocument/2006/relationships/tags" Target="../tags/tag499.xml"/><Relationship Id="rId38" Type="http://schemas.openxmlformats.org/officeDocument/2006/relationships/tags" Target="../tags/tag504.xml"/><Relationship Id="rId46" Type="http://schemas.openxmlformats.org/officeDocument/2006/relationships/tags" Target="../tags/tag512.xml"/><Relationship Id="rId2" Type="http://schemas.openxmlformats.org/officeDocument/2006/relationships/tags" Target="../tags/tag468.xml"/><Relationship Id="rId16" Type="http://schemas.openxmlformats.org/officeDocument/2006/relationships/tags" Target="../tags/tag482.xml"/><Relationship Id="rId20" Type="http://schemas.openxmlformats.org/officeDocument/2006/relationships/tags" Target="../tags/tag486.xml"/><Relationship Id="rId29" Type="http://schemas.openxmlformats.org/officeDocument/2006/relationships/tags" Target="../tags/tag495.xml"/><Relationship Id="rId41" Type="http://schemas.openxmlformats.org/officeDocument/2006/relationships/tags" Target="../tags/tag507.xml"/><Relationship Id="rId1" Type="http://schemas.openxmlformats.org/officeDocument/2006/relationships/tags" Target="../tags/tag467.xml"/><Relationship Id="rId6" Type="http://schemas.openxmlformats.org/officeDocument/2006/relationships/tags" Target="../tags/tag472.xml"/><Relationship Id="rId11" Type="http://schemas.openxmlformats.org/officeDocument/2006/relationships/tags" Target="../tags/tag477.xml"/><Relationship Id="rId24" Type="http://schemas.openxmlformats.org/officeDocument/2006/relationships/tags" Target="../tags/tag490.xml"/><Relationship Id="rId32" Type="http://schemas.openxmlformats.org/officeDocument/2006/relationships/tags" Target="../tags/tag498.xml"/><Relationship Id="rId37" Type="http://schemas.openxmlformats.org/officeDocument/2006/relationships/tags" Target="../tags/tag503.xml"/><Relationship Id="rId40" Type="http://schemas.openxmlformats.org/officeDocument/2006/relationships/tags" Target="../tags/tag506.xml"/><Relationship Id="rId45" Type="http://schemas.openxmlformats.org/officeDocument/2006/relationships/tags" Target="../tags/tag511.xml"/><Relationship Id="rId5" Type="http://schemas.openxmlformats.org/officeDocument/2006/relationships/tags" Target="../tags/tag471.xml"/><Relationship Id="rId15" Type="http://schemas.openxmlformats.org/officeDocument/2006/relationships/tags" Target="../tags/tag481.xml"/><Relationship Id="rId23" Type="http://schemas.openxmlformats.org/officeDocument/2006/relationships/tags" Target="../tags/tag489.xml"/><Relationship Id="rId28" Type="http://schemas.openxmlformats.org/officeDocument/2006/relationships/tags" Target="../tags/tag494.xml"/><Relationship Id="rId36" Type="http://schemas.openxmlformats.org/officeDocument/2006/relationships/tags" Target="../tags/tag502.xml"/><Relationship Id="rId10" Type="http://schemas.openxmlformats.org/officeDocument/2006/relationships/tags" Target="../tags/tag476.xml"/><Relationship Id="rId19" Type="http://schemas.openxmlformats.org/officeDocument/2006/relationships/tags" Target="../tags/tag485.xml"/><Relationship Id="rId31" Type="http://schemas.openxmlformats.org/officeDocument/2006/relationships/tags" Target="../tags/tag497.xml"/><Relationship Id="rId44" Type="http://schemas.openxmlformats.org/officeDocument/2006/relationships/tags" Target="../tags/tag510.xml"/><Relationship Id="rId4" Type="http://schemas.openxmlformats.org/officeDocument/2006/relationships/tags" Target="../tags/tag470.xml"/><Relationship Id="rId9" Type="http://schemas.openxmlformats.org/officeDocument/2006/relationships/tags" Target="../tags/tag475.xml"/><Relationship Id="rId14" Type="http://schemas.openxmlformats.org/officeDocument/2006/relationships/tags" Target="../tags/tag480.xml"/><Relationship Id="rId22" Type="http://schemas.openxmlformats.org/officeDocument/2006/relationships/tags" Target="../tags/tag488.xml"/><Relationship Id="rId27" Type="http://schemas.openxmlformats.org/officeDocument/2006/relationships/tags" Target="../tags/tag493.xml"/><Relationship Id="rId30" Type="http://schemas.openxmlformats.org/officeDocument/2006/relationships/tags" Target="../tags/tag496.xml"/><Relationship Id="rId35" Type="http://schemas.openxmlformats.org/officeDocument/2006/relationships/tags" Target="../tags/tag501.xml"/><Relationship Id="rId43" Type="http://schemas.openxmlformats.org/officeDocument/2006/relationships/tags" Target="../tags/tag509.xml"/><Relationship Id="rId48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notesSlide" Target="../notesSlides/notesSlide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9: Priority Queues and Binary Heaps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  <a:endParaRPr lang="en-US" sz="2400" dirty="0" smtClean="0"/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Insert: </a:t>
            </a:r>
            <a:r>
              <a:rPr lang="en-US" dirty="0" smtClean="0"/>
              <a:t>Restore the heap property</a:t>
            </a:r>
            <a:endParaRPr lang="en-US" dirty="0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40528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5191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31242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504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47228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4429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5038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47228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47228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4722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4189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4189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4189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41894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3579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35798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295400" y="1219200"/>
            <a:ext cx="7007046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</a:t>
            </a:r>
            <a:r>
              <a:rPr lang="en-US" sz="2000" b="0" dirty="0" smtClean="0">
                <a:latin typeface="Arial" charset="0"/>
              </a:rPr>
              <a:t>is less important, 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is more important than item </a:t>
            </a:r>
            <a:r>
              <a:rPr lang="en-US" sz="2000" b="0" dirty="0">
                <a:latin typeface="Arial" charset="0"/>
                <a:sym typeface="Symbol" pitchFamily="18" charset="2"/>
              </a:rPr>
              <a:t>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52133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4733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52673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47323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4810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40481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34385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3286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sp>
        <p:nvSpPr>
          <p:cNvPr id="85" name="Oval 61"/>
          <p:cNvSpPr>
            <a:spLocks noChangeArrowheads="1"/>
          </p:cNvSpPr>
          <p:nvPr/>
        </p:nvSpPr>
        <p:spPr bwMode="auto">
          <a:xfrm>
            <a:off x="6934200" y="3886200"/>
            <a:ext cx="344488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56388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+mj-lt"/>
              </a:rPr>
              <a:t>What is the running time?</a:t>
            </a:r>
          </a:p>
          <a:p>
            <a:r>
              <a:rPr lang="en-US" sz="2000" b="0" dirty="0" smtClean="0">
                <a:latin typeface="+mj-lt"/>
              </a:rPr>
              <a:t>Like</a:t>
            </a:r>
            <a:r>
              <a:rPr lang="en-US" sz="2000" b="0" dirty="0" smtClean="0"/>
              <a:t> </a:t>
            </a:r>
            <a:r>
              <a:rPr lang="en-US" sz="2000" b="0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b="0" dirty="0"/>
              <a:t>, </a:t>
            </a:r>
            <a:r>
              <a:rPr lang="en-US" sz="2000" b="0" dirty="0">
                <a:latin typeface="+mj-lt"/>
              </a:rPr>
              <a:t>worst-case time proportional to tree </a:t>
            </a:r>
            <a:r>
              <a:rPr lang="en-US" sz="2000" b="0" dirty="0" smtClean="0">
                <a:latin typeface="+mj-lt"/>
              </a:rPr>
              <a:t>height: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>
                <a:latin typeface="+mj-lt"/>
              </a:rPr>
              <a:t>(</a:t>
            </a:r>
            <a:r>
              <a:rPr lang="en-US" sz="2000" b="0" dirty="0">
                <a:latin typeface="+mj-lt"/>
                <a:cs typeface="Courier New" pitchFamily="49" charset="0"/>
              </a:rPr>
              <a:t>log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sz="2000" b="0" dirty="0">
                <a:latin typeface="+mj-lt"/>
              </a:rPr>
              <a:t>)</a:t>
            </a:r>
            <a:endParaRPr lang="en-US" sz="2000" b="0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2311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4" grpId="0"/>
      <p:bldP spid="112645" grpId="0" animBg="1"/>
      <p:bldP spid="112646" grpId="0" animBg="1"/>
      <p:bldP spid="112648" grpId="0" animBg="1"/>
      <p:bldP spid="112649" grpId="0" animBg="1"/>
      <p:bldP spid="112650" grpId="0" animBg="1"/>
      <p:bldP spid="112651" grpId="0" animBg="1"/>
      <p:bldP spid="112652" grpId="0" animBg="1"/>
      <p:bldP spid="112653" grpId="0" animBg="1"/>
      <p:bldP spid="112654" grpId="0" animBg="1"/>
      <p:bldP spid="112655" grpId="0" animBg="1"/>
      <p:bldP spid="112656" grpId="0" animBg="1"/>
      <p:bldP spid="112666" grpId="0" animBg="1"/>
      <p:bldP spid="112667" grpId="0"/>
      <p:bldP spid="112669" grpId="0"/>
      <p:bldP spid="112670" grpId="0"/>
      <p:bldP spid="112671" grpId="0" animBg="1"/>
      <p:bldP spid="112672" grpId="0" animBg="1"/>
      <p:bldP spid="112674" grpId="0" animBg="1"/>
      <p:bldP spid="112675" grpId="0" animBg="1"/>
      <p:bldP spid="112676" grpId="0" animBg="1"/>
      <p:bldP spid="112677" grpId="0" animBg="1"/>
      <p:bldP spid="112678" grpId="0" animBg="1"/>
      <p:bldP spid="112679" grpId="0" animBg="1"/>
      <p:bldP spid="112680" grpId="0" animBg="1"/>
      <p:bldP spid="112681" grpId="0" animBg="1"/>
      <p:bldP spid="112682" grpId="0" animBg="1"/>
      <p:bldP spid="112692" grpId="0" animBg="1"/>
      <p:bldP spid="112694" grpId="0"/>
      <p:bldP spid="112695" grpId="0" animBg="1"/>
      <p:bldP spid="112696" grpId="0"/>
      <p:bldP spid="112697" grpId="0" animBg="1"/>
      <p:bldP spid="112698" grpId="0" animBg="1"/>
      <p:bldP spid="112700" grpId="0" animBg="1"/>
      <p:bldP spid="112701" grpId="0" animBg="1"/>
      <p:bldP spid="112702" grpId="0" animBg="1"/>
      <p:bldP spid="112703" grpId="0" animBg="1"/>
      <p:bldP spid="112704" grpId="0" animBg="1"/>
      <p:bldP spid="112705" grpId="0" animBg="1"/>
      <p:bldP spid="112706" grpId="0" animBg="1"/>
      <p:bldP spid="112707" grpId="0" animBg="1"/>
      <p:bldP spid="112708" grpId="0" animBg="1"/>
      <p:bldP spid="112718" grpId="0" animBg="1"/>
      <p:bldP spid="112720" grpId="0"/>
      <p:bldP spid="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/>
          <a:lstStyle/>
          <a:p>
            <a:r>
              <a:rPr lang="en-US" dirty="0" smtClean="0"/>
              <a:t>Array Representation of Binary Trees</a:t>
            </a:r>
            <a:endParaRPr lang="en-US" dirty="0"/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1828800"/>
            <a:ext cx="2459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>
                <a:latin typeface="+mn-lt"/>
              </a:rPr>
              <a:t>From node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>:</a:t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convenient for the index arithmetic)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9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the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Plusses:</a:t>
            </a:r>
          </a:p>
          <a:p>
            <a:r>
              <a:rPr lang="en-US" dirty="0" smtClean="0"/>
              <a:t>Non-data space: just index 0 and unused space on right</a:t>
            </a:r>
          </a:p>
          <a:p>
            <a:pPr lvl="1"/>
            <a:r>
              <a:rPr lang="en-US" dirty="0" smtClean="0"/>
              <a:t>In conventional tree representation, one edge per node (except for root), so </a:t>
            </a:r>
            <a:r>
              <a:rPr lang="en-US" i="1" dirty="0" smtClean="0"/>
              <a:t>n</a:t>
            </a:r>
            <a:r>
              <a:rPr lang="en-US" dirty="0" smtClean="0"/>
              <a:t>-1 wasted space (like linked lists)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Array would waste more space if tree were not complete</a:t>
            </a:r>
          </a:p>
          <a:p>
            <a:r>
              <a:rPr lang="en-US" dirty="0" smtClean="0"/>
              <a:t>Multiplying and dividing by 2 is very fast (shift operations in hardware)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Last used position is just index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r>
              <a:rPr lang="en-US" dirty="0" smtClean="0"/>
              <a:t>Same might-be-empty or might-get-full problems we saw with stacks and queues (resize by doubling as necessary)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Plusses outweigh minuses: “this is how people do it”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06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insert into binary heap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419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(size==arr.length-1)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resize();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size++;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size,val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219200"/>
            <a:ext cx="4493538" cy="22852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percolateUp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dirty="0">
                <a:latin typeface="Courier New" pitchFamily="49" charset="0"/>
              </a:rPr>
              <a:t>,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b="1" dirty="0" smtClean="0">
                <a:latin typeface="Courier New" pitchFamily="49" charset="0"/>
              </a:rPr>
              <a:t>(hole </a:t>
            </a:r>
            <a:r>
              <a:rPr lang="en-US" sz="2000" b="1" dirty="0">
                <a:latin typeface="Courier New" pitchFamily="49" charset="0"/>
              </a:rPr>
              <a:t>&gt; 1 &amp;&amp;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</a:t>
            </a:r>
            <a:r>
              <a:rPr lang="en-US" sz="2000" b="1" dirty="0">
                <a:latin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hole </a:t>
            </a:r>
            <a:r>
              <a:rPr lang="en-US" sz="2000" b="1" dirty="0" smtClean="0">
                <a:latin typeface="Courier New" pitchFamily="49" charset="0"/>
              </a:rPr>
              <a:t>= hole / 2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2001" y="3962400"/>
            <a:ext cx="2494547" cy="1295400"/>
            <a:chOff x="4267200" y="2930525"/>
            <a:chExt cx="3510842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	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5321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953000" y="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0" dirty="0" smtClean="0"/>
              <a:t>This </a:t>
            </a:r>
            <a:r>
              <a:rPr lang="en-US" sz="1600" b="0" dirty="0" err="1" smtClean="0"/>
              <a:t>pseudocode</a:t>
            </a:r>
            <a:r>
              <a:rPr lang="en-US" sz="1600" b="0" dirty="0" smtClean="0"/>
              <a:t> uses </a:t>
            </a:r>
            <a:r>
              <a:rPr lang="en-US" sz="1600" b="0" dirty="0" err="1" smtClean="0"/>
              <a:t>ints</a:t>
            </a:r>
            <a:r>
              <a:rPr lang="en-US" sz="1600" b="0" dirty="0" smtClean="0"/>
              <a:t>.  In real use, you will have data nodes with priorities.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654396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</a:t>
            </a:r>
            <a:r>
              <a:rPr lang="en-US" dirty="0" err="1" smtClean="0"/>
              <a:t>deleteMin</a:t>
            </a:r>
            <a:r>
              <a:rPr lang="en-US" dirty="0"/>
              <a:t> from binary heap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143000"/>
            <a:ext cx="4114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isEmpty</a:t>
            </a:r>
            <a:r>
              <a:rPr lang="en-US" sz="2000" dirty="0" smtClean="0">
                <a:latin typeface="Courier New" pitchFamily="49" charset="0"/>
              </a:rPr>
              <a:t>())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throw</a:t>
            </a:r>
            <a:r>
              <a:rPr lang="en-US" sz="2000" dirty="0" smtClean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[1];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endParaRPr lang="en-US" sz="20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   (1,arr[size]);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[size];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size--;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1143000"/>
            <a:ext cx="4648002" cy="448883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,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</a:rPr>
              <a:t>(2*hole &lt;= size)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</a:rPr>
              <a:t>  = 2*hole;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</a:rPr>
              <a:t> = left + 1;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(right &gt; </a:t>
            </a:r>
            <a:r>
              <a:rPr lang="en-US" sz="2000" dirty="0" smtClean="0">
                <a:latin typeface="Courier New" pitchFamily="49" charset="0"/>
              </a:rPr>
              <a:t>size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|</a:t>
            </a:r>
            <a:endParaRPr lang="en-US" sz="2000" dirty="0" smtClean="0">
              <a:latin typeface="Courier New" pitchFamily="49" charset="0"/>
            </a:endParaRP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[left] &lt;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[right</a:t>
            </a:r>
            <a:r>
              <a:rPr lang="en-US" sz="2000" dirty="0" smtClean="0">
                <a:latin typeface="Courier New" pitchFamily="49" charset="0"/>
              </a:rPr>
              <a:t>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left;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right;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 &lt; </a:t>
            </a:r>
            <a:r>
              <a:rPr lang="en-US" sz="2000" dirty="0" err="1" smtClean="0"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hole = target;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break;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5800" y="4114800"/>
            <a:ext cx="2570747" cy="1295400"/>
            <a:chOff x="4267200" y="2930525"/>
            <a:chExt cx="3618087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351621" y="3736706"/>
              <a:ext cx="270449" cy="288886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40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6845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508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8753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90516153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064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00030803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9536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11605285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7055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14860219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3200278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 is out and due Wednesday April 29</a:t>
            </a:r>
            <a:r>
              <a:rPr lang="en-US" baseline="30000" dirty="0" smtClean="0"/>
              <a:t>th</a:t>
            </a:r>
            <a:r>
              <a:rPr lang="en-US" dirty="0" smtClean="0"/>
              <a:t> at 11pm</a:t>
            </a:r>
          </a:p>
          <a:p>
            <a:r>
              <a:rPr lang="en-US" dirty="0" smtClean="0"/>
              <a:t>Office Hours are updated - Check the website</a:t>
            </a:r>
          </a:p>
          <a:p>
            <a:r>
              <a:rPr lang="en-US" dirty="0" smtClean="0"/>
              <a:t>Lauren will be teaching next week while Catie is out of town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72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8319366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65781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0075965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43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785079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8927514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24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43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623805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: given pointer to object in priority queue (e.g., its array index), lower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up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increaseKey</a:t>
            </a:r>
            <a:r>
              <a:rPr lang="en-US" dirty="0" smtClean="0"/>
              <a:t>: given pointer to object in priority queue (e.g., its array index), raise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down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 smtClean="0"/>
              <a:t>: given pointer to </a:t>
            </a:r>
            <a:r>
              <a:rPr lang="en-US" dirty="0"/>
              <a:t>object in priority queue (e.g., its array index), </a:t>
            </a:r>
            <a:r>
              <a:rPr lang="en-US" dirty="0" smtClean="0"/>
              <a:t>remove it from the queue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with </a:t>
            </a:r>
            <a:r>
              <a:rPr lang="en-US" i="1" dirty="0" smtClean="0"/>
              <a:t>p</a:t>
            </a:r>
            <a:r>
              <a:rPr lang="en-US" dirty="0" smtClean="0"/>
              <a:t> = </a:t>
            </a:r>
            <a:r>
              <a:rPr lang="en-US" sz="2400" b="1" dirty="0" smtClean="0">
                <a:sym typeface="Symbol"/>
              </a:rPr>
              <a:t>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Running time for all these operations?</a:t>
            </a:r>
          </a:p>
          <a:p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74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Suppose you have </a:t>
            </a:r>
            <a:r>
              <a:rPr lang="en-US" i="1" dirty="0" smtClean="0"/>
              <a:t>n</a:t>
            </a:r>
            <a:r>
              <a:rPr lang="en-US" dirty="0" smtClean="0"/>
              <a:t> items to put in a new (empty) priority queue</a:t>
            </a:r>
          </a:p>
          <a:p>
            <a:pPr lvl="1"/>
            <a:r>
              <a:rPr lang="en-US" dirty="0" smtClean="0"/>
              <a:t>Call this operation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s works</a:t>
            </a:r>
          </a:p>
          <a:p>
            <a:pPr lvl="1"/>
            <a:r>
              <a:rPr lang="en-US" dirty="0" smtClean="0"/>
              <a:t>Only choice if ADT doesn’t provide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explicitly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would an ADT provide this unnecessary operation?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Efficiency: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algorithm called Floyd’s Method</a:t>
            </a:r>
          </a:p>
          <a:p>
            <a:pPr lvl="1"/>
            <a:r>
              <a:rPr lang="en-US" dirty="0" smtClean="0"/>
              <a:t>Common issue in ADT design: how many specialized operations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67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/>
              <a:t>n</a:t>
            </a:r>
            <a:r>
              <a:rPr lang="en-US" dirty="0" smtClean="0"/>
              <a:t> items to make any complete tree you want</a:t>
            </a:r>
          </a:p>
          <a:p>
            <a:pPr marL="857250" lvl="1" indent="-457200"/>
            <a:r>
              <a:rPr lang="en-US" dirty="0" smtClean="0"/>
              <a:t>That is, put them in array indices 1,…,</a:t>
            </a:r>
            <a:r>
              <a:rPr lang="en-US" i="1" dirty="0" smtClean="0"/>
              <a:t>n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Treat it as a heap and fix the heap-order property</a:t>
            </a:r>
          </a:p>
          <a:p>
            <a:pPr marL="857250" lvl="1" indent="-457200"/>
            <a:r>
              <a:rPr lang="en-US" dirty="0" smtClean="0"/>
              <a:t>Bottom-up: leaves are already in heap order, work up toward the root one level at a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810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019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4191000" cy="2133600"/>
          </a:xfrm>
        </p:spPr>
        <p:txBody>
          <a:bodyPr/>
          <a:lstStyle/>
          <a:p>
            <a:r>
              <a:rPr lang="en-US" dirty="0" smtClean="0"/>
              <a:t>In tree form for readability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Purple</a:t>
            </a:r>
            <a:r>
              <a:rPr lang="en-US" dirty="0" smtClean="0"/>
              <a:t> for node not less than descendants </a:t>
            </a:r>
          </a:p>
          <a:p>
            <a:pPr lvl="2"/>
            <a:r>
              <a:rPr lang="en-US" dirty="0" smtClean="0"/>
              <a:t>heap-order problem</a:t>
            </a:r>
          </a:p>
          <a:p>
            <a:pPr lvl="1"/>
            <a:r>
              <a:rPr lang="en-US" dirty="0" smtClean="0"/>
              <a:t>Notice no leaves are </a:t>
            </a:r>
            <a:r>
              <a:rPr lang="en-US" dirty="0" smtClean="0">
                <a:solidFill>
                  <a:srgbClr val="7030A0"/>
                </a:solidFill>
              </a:rPr>
              <a:t>purple</a:t>
            </a:r>
          </a:p>
          <a:p>
            <a:pPr lvl="1"/>
            <a:r>
              <a:rPr lang="en-US" dirty="0" smtClean="0"/>
              <a:t>Check/fix each non-leaf bottom-up (6 steps here)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515100" y="4724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9817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4483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149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8486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715000" y="383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248400" y="2057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5372100" y="2401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6573838" y="2401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69723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76406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67056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48387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55070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45720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49736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56388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60404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3434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0387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2009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667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13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60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534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4008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334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8001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8674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9342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35"/>
            </p:custDataLst>
          </p:nvPr>
        </p:nvCxnSpPr>
        <p:spPr bwMode="auto">
          <a:xfrm flipH="1">
            <a:off x="60579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36"/>
            </p:custDataLst>
          </p:nvPr>
        </p:nvCxnSpPr>
        <p:spPr bwMode="auto">
          <a:xfrm>
            <a:off x="72596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37"/>
            </p:custDataLst>
          </p:nvPr>
        </p:nvCxnSpPr>
        <p:spPr bwMode="auto">
          <a:xfrm flipH="1">
            <a:off x="7658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38"/>
            </p:custDataLst>
          </p:nvPr>
        </p:nvCxnSpPr>
        <p:spPr bwMode="auto">
          <a:xfrm>
            <a:off x="8326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39"/>
            </p:custDataLst>
          </p:nvPr>
        </p:nvCxnSpPr>
        <p:spPr bwMode="auto">
          <a:xfrm flipH="1">
            <a:off x="7391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40"/>
            </p:custDataLst>
          </p:nvPr>
        </p:nvCxnSpPr>
        <p:spPr bwMode="auto">
          <a:xfrm flipH="1">
            <a:off x="55245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41"/>
            </p:custDataLst>
          </p:nvPr>
        </p:nvCxnSpPr>
        <p:spPr bwMode="auto">
          <a:xfrm>
            <a:off x="61928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42"/>
            </p:custDataLst>
          </p:nvPr>
        </p:nvCxnSpPr>
        <p:spPr bwMode="auto">
          <a:xfrm flipH="1">
            <a:off x="52578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43"/>
            </p:custDataLst>
          </p:nvPr>
        </p:nvCxnSpPr>
        <p:spPr bwMode="auto">
          <a:xfrm>
            <a:off x="56594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44"/>
            </p:custDataLst>
          </p:nvPr>
        </p:nvCxnSpPr>
        <p:spPr bwMode="auto">
          <a:xfrm flipH="1">
            <a:off x="6324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45"/>
            </p:custDataLst>
          </p:nvPr>
        </p:nvCxnSpPr>
        <p:spPr bwMode="auto">
          <a:xfrm>
            <a:off x="6726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50292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1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Happens to already be less than children (</a:t>
            </a:r>
            <a:r>
              <a:rPr lang="en-US" dirty="0" err="1" smtClean="0"/>
              <a:t>er</a:t>
            </a:r>
            <a:r>
              <a:rPr lang="en-US" dirty="0" smtClean="0"/>
              <a:t>, child)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11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2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(notice that moves 1 up)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89129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3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Another nothing-to-do step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6203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49530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priority queue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holds </a:t>
            </a:r>
            <a:r>
              <a:rPr lang="en-US" i="1" dirty="0">
                <a:solidFill>
                  <a:srgbClr val="0000FF"/>
                </a:solidFill>
              </a:rPr>
              <a:t>compare-able </a:t>
            </a:r>
            <a:r>
              <a:rPr lang="en-US" dirty="0" smtClean="0"/>
              <a:t>items</a:t>
            </a:r>
            <a:endParaRPr lang="en-US" dirty="0"/>
          </a:p>
          <a:p>
            <a:r>
              <a:rPr lang="en-US" dirty="0"/>
              <a:t>Each item in the priority queue has a “</a:t>
            </a:r>
            <a:r>
              <a:rPr lang="en-US" dirty="0">
                <a:solidFill>
                  <a:srgbClr val="0000FF"/>
                </a:solidFill>
              </a:rPr>
              <a:t>priority</a:t>
            </a:r>
            <a:r>
              <a:rPr lang="en-US" dirty="0"/>
              <a:t>” and “</a:t>
            </a:r>
            <a:r>
              <a:rPr lang="en-US" dirty="0">
                <a:solidFill>
                  <a:srgbClr val="0000FF"/>
                </a:solidFill>
              </a:rPr>
              <a:t>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 our examples, the </a:t>
            </a:r>
            <a:r>
              <a:rPr lang="en-US" i="1" dirty="0" smtClean="0"/>
              <a:t>lesser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nsert: </a:t>
            </a:r>
            <a:r>
              <a:rPr lang="en-US" i="1" dirty="0" smtClean="0">
                <a:solidFill>
                  <a:srgbClr val="0000FF"/>
                </a:solidFill>
                <a:latin typeface="+mj-lt"/>
                <a:cs typeface="Courier New" pitchFamily="49" charset="0"/>
              </a:rPr>
              <a:t>adds</a:t>
            </a:r>
            <a:r>
              <a:rPr lang="en-US" dirty="0" smtClean="0">
                <a:latin typeface="+mj-lt"/>
                <a:cs typeface="Courier New" pitchFamily="49" charset="0"/>
              </a:rPr>
              <a:t> an element to the priority queue</a:t>
            </a:r>
            <a:endParaRPr lang="en-US" dirty="0" smtClean="0">
              <a:latin typeface="+mj-lt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Our data structure: A </a:t>
            </a:r>
            <a:r>
              <a:rPr lang="en-US" i="1" dirty="0"/>
              <a:t>binary min-heap</a:t>
            </a:r>
            <a:r>
              <a:rPr lang="en-US" dirty="0"/>
              <a:t> (or </a:t>
            </a:r>
            <a:r>
              <a:rPr lang="en-US" i="1" dirty="0" smtClean="0"/>
              <a:t>binary </a:t>
            </a:r>
            <a:r>
              <a:rPr lang="en-US" i="1" dirty="0"/>
              <a:t>heap</a:t>
            </a:r>
            <a:r>
              <a:rPr lang="en-US" dirty="0"/>
              <a:t> or </a:t>
            </a:r>
            <a:r>
              <a:rPr lang="en-US" i="1" dirty="0" smtClean="0"/>
              <a:t>heap</a:t>
            </a:r>
            <a:r>
              <a:rPr lang="en-US" dirty="0"/>
              <a:t>) has: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Structure property:</a:t>
            </a:r>
            <a:r>
              <a:rPr lang="en-US" dirty="0"/>
              <a:t> A </a:t>
            </a:r>
            <a:r>
              <a:rPr lang="en-US" i="1" dirty="0"/>
              <a:t>complet</a:t>
            </a:r>
            <a:r>
              <a:rPr lang="en-US" dirty="0"/>
              <a:t>e binary tree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Heap property: </a:t>
            </a:r>
            <a:r>
              <a:rPr lang="en-US" dirty="0"/>
              <a:t>The priority of every (non-root) node is less important than the priority of its </a:t>
            </a:r>
            <a:r>
              <a:rPr lang="en-US" dirty="0" smtClean="0"/>
              <a:t>parent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>
                <a:solidFill>
                  <a:srgbClr val="FF0000"/>
                </a:solidFill>
              </a:rPr>
              <a:t> a </a:t>
            </a:r>
            <a:r>
              <a:rPr lang="en-US" i="1" dirty="0">
                <a:solidFill>
                  <a:srgbClr val="FF0000"/>
                </a:solidFill>
              </a:rPr>
              <a:t>binary search </a:t>
            </a:r>
            <a:r>
              <a:rPr lang="en-US" i="1" dirty="0" smtClean="0">
                <a:solidFill>
                  <a:srgbClr val="FF0000"/>
                </a:solidFill>
              </a:rPr>
              <a:t>tree)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96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4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as necessary (steps 4a and 4b)</a:t>
            </a:r>
          </a:p>
          <a:p>
            <a:endParaRPr lang="en-US" dirty="0"/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2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3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5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6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08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10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11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12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3" name="AutoShape 15"/>
          <p:cNvCxnSpPr>
            <a:cxnSpLocks noChangeShapeType="1"/>
            <a:stCxn id="112" idx="3"/>
            <a:endCxn id="111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6"/>
          <p:cNvCxnSpPr>
            <a:cxnSpLocks noChangeShapeType="1"/>
            <a:stCxn id="112" idx="5"/>
            <a:endCxn id="110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7"/>
          <p:cNvCxnSpPr>
            <a:cxnSpLocks noChangeShapeType="1"/>
            <a:stCxn id="110" idx="3"/>
            <a:endCxn id="107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18"/>
          <p:cNvCxnSpPr>
            <a:cxnSpLocks noChangeShapeType="1"/>
            <a:stCxn id="110" idx="5"/>
            <a:endCxn id="106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19"/>
          <p:cNvCxnSpPr>
            <a:cxnSpLocks noChangeShapeType="1"/>
            <a:stCxn id="107" idx="3"/>
            <a:endCxn id="102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0"/>
          <p:cNvCxnSpPr>
            <a:cxnSpLocks noChangeShapeType="1"/>
            <a:stCxn id="111" idx="3"/>
            <a:endCxn id="109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1"/>
          <p:cNvCxnSpPr>
            <a:cxnSpLocks noChangeShapeType="1"/>
            <a:stCxn id="111" idx="5"/>
            <a:endCxn id="108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2"/>
          <p:cNvCxnSpPr>
            <a:cxnSpLocks noChangeShapeType="1"/>
            <a:stCxn id="109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3"/>
          <p:cNvCxnSpPr>
            <a:cxnSpLocks noChangeShapeType="1"/>
            <a:stCxn id="109" idx="5"/>
            <a:endCxn id="105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" name="AutoShape 24"/>
          <p:cNvCxnSpPr>
            <a:cxnSpLocks noChangeShapeType="1"/>
            <a:stCxn id="108" idx="3"/>
            <a:endCxn id="104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" name="AutoShape 25"/>
          <p:cNvCxnSpPr>
            <a:cxnSpLocks noChangeShapeType="1"/>
            <a:stCxn id="108" idx="5"/>
            <a:endCxn id="103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4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79167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5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6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7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8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9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0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1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2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4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6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7" name="AutoShape 15"/>
          <p:cNvCxnSpPr>
            <a:cxnSpLocks noChangeShapeType="1"/>
            <a:stCxn id="66" idx="3"/>
            <a:endCxn id="65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6"/>
          <p:cNvCxnSpPr>
            <a:cxnSpLocks noChangeShapeType="1"/>
            <a:stCxn id="66" idx="5"/>
            <a:endCxn id="64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7"/>
          <p:cNvCxnSpPr>
            <a:cxnSpLocks noChangeShapeType="1"/>
            <a:stCxn id="64" idx="3"/>
            <a:endCxn id="61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8"/>
          <p:cNvCxnSpPr>
            <a:cxnSpLocks noChangeShapeType="1"/>
            <a:stCxn id="64" idx="5"/>
            <a:endCxn id="60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19"/>
          <p:cNvCxnSpPr>
            <a:cxnSpLocks noChangeShapeType="1"/>
            <a:stCxn id="61" idx="3"/>
            <a:endCxn id="56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0"/>
          <p:cNvCxnSpPr>
            <a:cxnSpLocks noChangeShapeType="1"/>
            <a:stCxn id="65" idx="3"/>
            <a:endCxn id="63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1"/>
          <p:cNvCxnSpPr>
            <a:cxnSpLocks noChangeShapeType="1"/>
            <a:stCxn id="65" idx="5"/>
            <a:endCxn id="62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2"/>
          <p:cNvCxnSpPr>
            <a:cxnSpLocks noChangeShapeType="1"/>
            <a:stCxn id="63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3"/>
          <p:cNvCxnSpPr>
            <a:cxnSpLocks noChangeShapeType="1"/>
            <a:stCxn id="63" idx="5"/>
            <a:endCxn id="59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4"/>
          <p:cNvCxnSpPr>
            <a:cxnSpLocks noChangeShapeType="1"/>
            <a:stCxn id="62" idx="3"/>
            <a:endCxn id="58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AutoShape 25"/>
          <p:cNvCxnSpPr>
            <a:cxnSpLocks noChangeShapeType="1"/>
            <a:stCxn id="62" idx="5"/>
            <a:endCxn id="57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44798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6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4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5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1" name="AutoShape 15"/>
          <p:cNvCxnSpPr>
            <a:cxnSpLocks noChangeShapeType="1"/>
            <a:stCxn id="110" idx="3"/>
            <a:endCxn id="109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6"/>
          <p:cNvCxnSpPr>
            <a:cxnSpLocks noChangeShapeType="1"/>
            <a:stCxn id="110" idx="5"/>
            <a:endCxn id="108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7"/>
          <p:cNvCxnSpPr>
            <a:cxnSpLocks noChangeShapeType="1"/>
            <a:stCxn id="108" idx="3"/>
            <a:endCxn id="105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8"/>
          <p:cNvCxnSpPr>
            <a:cxnSpLocks noChangeShapeType="1"/>
            <a:stCxn id="108" idx="5"/>
            <a:endCxn id="104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9"/>
          <p:cNvCxnSpPr>
            <a:cxnSpLocks noChangeShapeType="1"/>
            <a:stCxn id="105" idx="3"/>
            <a:endCxn id="54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0"/>
          <p:cNvCxnSpPr>
            <a:cxnSpLocks noChangeShapeType="1"/>
            <a:stCxn id="109" idx="3"/>
            <a:endCxn id="107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1"/>
          <p:cNvCxnSpPr>
            <a:cxnSpLocks noChangeShapeType="1"/>
            <a:stCxn id="109" idx="5"/>
            <a:endCxn id="106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2"/>
          <p:cNvCxnSpPr>
            <a:cxnSpLocks noChangeShapeType="1"/>
            <a:stCxn id="107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3"/>
          <p:cNvCxnSpPr>
            <a:cxnSpLocks noChangeShapeType="1"/>
            <a:stCxn id="107" idx="5"/>
            <a:endCxn id="103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4"/>
          <p:cNvCxnSpPr>
            <a:cxnSpLocks noChangeShapeType="1"/>
            <a:stCxn id="106" idx="3"/>
            <a:endCxn id="102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5"/>
          <p:cNvCxnSpPr>
            <a:cxnSpLocks noChangeShapeType="1"/>
            <a:stCxn id="106" idx="5"/>
            <a:endCxn id="55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78164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 it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dirty="0" smtClean="0"/>
              <a:t>“Seems to work”</a:t>
            </a:r>
          </a:p>
          <a:p>
            <a:pPr lvl="1"/>
            <a:r>
              <a:rPr lang="en-US" dirty="0" smtClean="0"/>
              <a:t>Let’s </a:t>
            </a:r>
            <a:r>
              <a:rPr lang="en-US" i="1" dirty="0" smtClean="0"/>
              <a:t>prove</a:t>
            </a:r>
            <a:r>
              <a:rPr lang="en-US" dirty="0" smtClean="0"/>
              <a:t> it restores the heap property (correctness)</a:t>
            </a:r>
          </a:p>
          <a:p>
            <a:pPr lvl="1"/>
            <a:r>
              <a:rPr lang="en-US" dirty="0" smtClean="0"/>
              <a:t>Then let’s </a:t>
            </a:r>
            <a:r>
              <a:rPr lang="en-US" i="1" dirty="0" smtClean="0"/>
              <a:t>prove</a:t>
            </a:r>
            <a:r>
              <a:rPr lang="en-US" dirty="0" smtClean="0"/>
              <a:t> its running time (efficiency)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048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720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Loop Invariant:</a:t>
            </a:r>
            <a:r>
              <a:rPr lang="en-US" dirty="0" smtClean="0"/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  <a:r>
              <a:rPr lang="en-US" dirty="0" smtClean="0"/>
              <a:t> is less than its children</a:t>
            </a:r>
          </a:p>
          <a:p>
            <a:r>
              <a:rPr lang="en-US" dirty="0" smtClean="0"/>
              <a:t>True initially: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&gt; size/2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is  a leaf</a:t>
            </a:r>
          </a:p>
          <a:p>
            <a:pPr lvl="1"/>
            <a:r>
              <a:rPr lang="en-US" dirty="0" smtClean="0"/>
              <a:t>Otherwise its left child would be at position 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dirty="0" smtClean="0"/>
              <a:t>True after one more iteration: loop body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/>
              <a:t>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less than children without breaking the property for any descendants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So after the loop finishes, all nodes are less than their children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503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Easy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loop iterations</a:t>
            </a:r>
          </a:p>
          <a:p>
            <a:r>
              <a:rPr lang="en-US" dirty="0" smtClean="0">
                <a:cs typeface="Courier New" pitchFamily="49" charset="0"/>
              </a:rPr>
              <a:t>Each iteration does 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>
                <a:cs typeface="Courier New" pitchFamily="49" charset="0"/>
              </a:rPr>
              <a:t>, each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This is correct, but there is a more precise (“tighter”) analysis of the algorithm…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013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0"/>
            <a:ext cx="8001000" cy="2971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Better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total loop iterations: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>
                <a:cs typeface="Courier New" pitchFamily="49" charset="0"/>
              </a:rPr>
              <a:t>1/2 the loop iterations percolate at most 1 step</a:t>
            </a:r>
          </a:p>
          <a:p>
            <a:r>
              <a:rPr lang="en-US" dirty="0" smtClean="0">
                <a:cs typeface="Courier New" pitchFamily="49" charset="0"/>
              </a:rPr>
              <a:t>1/4 the loop iterations percolate at most 2 steps</a:t>
            </a:r>
          </a:p>
          <a:p>
            <a:r>
              <a:rPr lang="en-US" dirty="0" smtClean="0">
                <a:cs typeface="Courier New" pitchFamily="49" charset="0"/>
              </a:rPr>
              <a:t>1/8 the loop iterations percolate at most 3 steps</a:t>
            </a:r>
            <a:endParaRPr lang="en-US" dirty="0" smtClean="0"/>
          </a:p>
          <a:p>
            <a:r>
              <a:rPr lang="en-US" dirty="0" smtClean="0">
                <a:cs typeface="Courier New" pitchFamily="49" charset="0"/>
              </a:rPr>
              <a:t>…</a:t>
            </a:r>
          </a:p>
          <a:p>
            <a:r>
              <a:rPr lang="en-US" dirty="0" smtClean="0">
                <a:cs typeface="Courier New" pitchFamily="49" charset="0"/>
              </a:rPr>
              <a:t>((1/2) + (2/4) + (3/8) + (4/16) + (5/32) + …) &lt; 2  (page 4 of Weiss)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 at most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2(size/2)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total</a:t>
            </a:r>
            <a:r>
              <a:rPr lang="en-US" dirty="0" smtClean="0">
                <a:cs typeface="Courier New" pitchFamily="49" charset="0"/>
              </a:rPr>
              <a:t> percolate steps: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1430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773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Without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, our ADT already let clients implement their own in</a:t>
            </a:r>
            <a:r>
              <a:rPr lang="en-US" i="1" dirty="0" smtClean="0">
                <a:sym typeface="Symbol"/>
              </a:rPr>
              <a:t>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By providing a specialized operation internal to the data structure (with access to the internal data), we can do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Intuition: Most data is near a leaf, so better to percolate down</a:t>
            </a:r>
          </a:p>
          <a:p>
            <a:endParaRPr lang="en-US" sz="1000" dirty="0" smtClean="0"/>
          </a:p>
          <a:p>
            <a:r>
              <a:rPr lang="en-US" dirty="0" smtClean="0"/>
              <a:t>Can analyze this algorithm for:</a:t>
            </a:r>
          </a:p>
          <a:p>
            <a:pPr lvl="1"/>
            <a:r>
              <a:rPr lang="en-US" dirty="0" smtClean="0"/>
              <a:t>Correctness: </a:t>
            </a:r>
          </a:p>
          <a:p>
            <a:pPr lvl="2"/>
            <a:r>
              <a:rPr lang="en-US" dirty="0" smtClean="0"/>
              <a:t>Non-trivial inductive proof using loop invariant</a:t>
            </a:r>
          </a:p>
          <a:p>
            <a:pPr lvl="1"/>
            <a:r>
              <a:rPr lang="en-US" dirty="0" smtClean="0"/>
              <a:t>Efficiency:</a:t>
            </a:r>
          </a:p>
          <a:p>
            <a:pPr lvl="2"/>
            <a:r>
              <a:rPr lang="en-US" dirty="0" smtClean="0"/>
              <a:t>First analysis easily proved it was 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Tighter analysis shows same algorithm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87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branching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i="1" dirty="0" smtClean="0"/>
              <a:t>d</a:t>
            </a:r>
            <a:r>
              <a:rPr lang="en-US" dirty="0" smtClean="0"/>
              <a:t>-heaps: have </a:t>
            </a:r>
            <a:r>
              <a:rPr lang="en-US" i="1" dirty="0" smtClean="0"/>
              <a:t>d</a:t>
            </a:r>
            <a:r>
              <a:rPr lang="en-US" dirty="0" smtClean="0"/>
              <a:t> children instead of 2</a:t>
            </a:r>
          </a:p>
          <a:p>
            <a:pPr lvl="1"/>
            <a:r>
              <a:rPr lang="en-US" dirty="0" smtClean="0"/>
              <a:t>Makes heaps shallower, useful for heaps too big for memory (or cache)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Homework: Implement a </a:t>
            </a:r>
            <a:r>
              <a:rPr lang="en-US" dirty="0" smtClean="0">
                <a:solidFill>
                  <a:schemeClr val="accent2"/>
                </a:solidFill>
              </a:rPr>
              <a:t>3-heap</a:t>
            </a:r>
          </a:p>
          <a:p>
            <a:pPr lvl="1"/>
            <a:r>
              <a:rPr lang="en-US" dirty="0" smtClean="0"/>
              <a:t>Just have three children instead of 2</a:t>
            </a:r>
          </a:p>
          <a:p>
            <a:pPr lvl="1"/>
            <a:r>
              <a:rPr lang="en-US" dirty="0" smtClean="0"/>
              <a:t>Still use an array with all positions from 1…heap-size used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71127"/>
              </p:ext>
            </p:extLst>
          </p:nvPr>
        </p:nvGraphicFramePr>
        <p:xfrm>
          <a:off x="3276600" y="3733800"/>
          <a:ext cx="304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 Indices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2,3,4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5,6,7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8,9,10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11,12,13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14,15,16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95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Remove root node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083295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</a:t>
            </a: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5011737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3713162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53530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46672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4094162" y="34210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32956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43227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39052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34845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30670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3240087" y="371475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3589337" y="371475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4078287" y="371475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4387850" y="371475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3468687" y="318135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4006850" y="318135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4840287" y="318135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5305425" y="318135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3886200" y="259080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4656137" y="259080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5486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4362450" y="227806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30480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sp>
        <p:nvSpPr>
          <p:cNvPr id="30" name="Oval 4"/>
          <p:cNvSpPr>
            <a:spLocks noChangeArrowheads="1"/>
          </p:cNvSpPr>
          <p:nvPr/>
        </p:nvSpPr>
        <p:spPr bwMode="auto">
          <a:xfrm>
            <a:off x="4362450" y="2317750"/>
            <a:ext cx="344488" cy="2682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6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DeleteMin</a:t>
            </a:r>
            <a:r>
              <a:rPr lang="en-US" dirty="0" smtClean="0"/>
              <a:t>: Keep the </a:t>
            </a:r>
            <a:r>
              <a:rPr lang="en-US" dirty="0"/>
              <a:t>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6388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Keep structure property</a:t>
            </a:r>
            <a:r>
              <a:rPr lang="en-US" dirty="0" smtClean="0"/>
              <a:t>: When </a:t>
            </a:r>
            <a:r>
              <a:rPr lang="en-US" dirty="0"/>
              <a:t>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</a:t>
            </a:r>
            <a:r>
              <a:rPr lang="en-US" dirty="0" smtClean="0"/>
              <a:t>complete</a:t>
            </a:r>
          </a:p>
          <a:p>
            <a:endParaRPr lang="en-US" dirty="0"/>
          </a:p>
          <a:p>
            <a:r>
              <a:rPr lang="en-US" dirty="0" smtClean="0"/>
              <a:t>Pick the last node on the bottom row of the tree and move it to the “hole”</a:t>
            </a:r>
            <a:endParaRPr lang="en-US" dirty="0"/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7" grpId="0" animBg="1"/>
      <p:bldP spid="105498" grpId="0" animBg="1"/>
      <p:bldP spid="105499" grpId="0" animBg="1"/>
      <p:bldP spid="105500" grpId="0" animBg="1"/>
      <p:bldP spid="105501" grpId="0" animBg="1"/>
      <p:bldP spid="105502" grpId="0" animBg="1"/>
      <p:bldP spid="105503" grpId="0" animBg="1"/>
      <p:bldP spid="105504" grpId="0" animBg="1"/>
      <p:bldP spid="105505" grpId="0" animBg="1"/>
      <p:bldP spid="105506" grpId="0" animBg="1"/>
      <p:bldP spid="1055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err="1"/>
              <a:t>DeleteMin</a:t>
            </a:r>
            <a:r>
              <a:rPr lang="en-US" dirty="0"/>
              <a:t>: Restore </a:t>
            </a:r>
            <a:r>
              <a:rPr lang="en-US" dirty="0" smtClean="0"/>
              <a:t>the Heap Property</a:t>
            </a:r>
            <a:endParaRPr lang="en-US" dirty="0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3905250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3890963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78486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down</a:t>
            </a:r>
            <a:r>
              <a:rPr lang="en-US" sz="2000" b="0" dirty="0" smtClean="0">
                <a:latin typeface="Arial" charset="0"/>
              </a:rPr>
              <a:t>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Keep </a:t>
            </a:r>
            <a:r>
              <a:rPr lang="en-US" sz="2000" b="0" dirty="0">
                <a:latin typeface="Arial" charset="0"/>
              </a:rPr>
              <a:t>comparing </a:t>
            </a:r>
            <a:r>
              <a:rPr lang="en-US" sz="2000" b="0" dirty="0" smtClean="0">
                <a:latin typeface="Arial" charset="0"/>
              </a:rPr>
              <a:t>priority of item with both children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If priority is less important, swap with the most important child </a:t>
            </a:r>
            <a:r>
              <a:rPr lang="en-US" sz="2000" b="0" dirty="0">
                <a:latin typeface="Arial" charset="0"/>
              </a:rPr>
              <a:t>and </a:t>
            </a:r>
            <a:r>
              <a:rPr lang="en-US" sz="2000" b="0" dirty="0" smtClean="0">
                <a:latin typeface="Arial" charset="0"/>
              </a:rPr>
              <a:t>	go </a:t>
            </a:r>
            <a:r>
              <a:rPr lang="en-US" sz="2000" b="0" dirty="0">
                <a:latin typeface="Arial" charset="0"/>
              </a:rPr>
              <a:t>down one level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less important than the </a:t>
            </a:r>
            <a:r>
              <a:rPr lang="en-US" sz="2000" b="0" dirty="0">
                <a:latin typeface="Arial" charset="0"/>
                <a:sym typeface="Symbol" pitchFamily="18" charset="2"/>
              </a:rPr>
              <a:t>item or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we’ve 	reached </a:t>
            </a:r>
            <a:r>
              <a:rPr lang="en-US" sz="2000" b="0" dirty="0">
                <a:latin typeface="Arial" charset="0"/>
                <a:sym typeface="Symbol" pitchFamily="18" charset="2"/>
              </a:rPr>
              <a:t>a leaf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node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3886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3886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4419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2895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5029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47132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47132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47132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41798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41798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41798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41798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35702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35702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3276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3200400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3886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3886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4419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4419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4419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096000" y="31242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10</a:t>
            </a:r>
            <a:endParaRPr lang="en-US" dirty="0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5029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5029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47132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47132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47132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41798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41798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41798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41798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35702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357028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3276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3429000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3884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3884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4418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4418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4418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4418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5027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5027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5027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4711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4711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4711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4178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4178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4178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4178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3568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3568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3275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29718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3276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 373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33400" y="5410200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+mj-lt"/>
              </a:rPr>
              <a:t>Run time? </a:t>
            </a:r>
          </a:p>
          <a:p>
            <a:pPr lvl="1"/>
            <a:r>
              <a:rPr lang="en-US" sz="2000" b="0" dirty="0">
                <a:latin typeface="+mj-lt"/>
              </a:rPr>
              <a:t>Runtime is O(height of heap) </a:t>
            </a:r>
          </a:p>
          <a:p>
            <a:pPr lvl="1"/>
            <a:r>
              <a:rPr lang="en-US" sz="2000" b="0" dirty="0">
                <a:latin typeface="+mj-lt"/>
              </a:rPr>
              <a:t>Height of a complete binary tree of </a:t>
            </a:r>
            <a:r>
              <a:rPr lang="en-US" sz="2000" b="0" i="1" dirty="0">
                <a:latin typeface="+mj-lt"/>
              </a:rPr>
              <a:t>n</a:t>
            </a:r>
            <a:r>
              <a:rPr lang="en-US" sz="2000" b="0" dirty="0">
                <a:latin typeface="+mj-lt"/>
              </a:rPr>
              <a:t> nodes </a:t>
            </a:r>
            <a:r>
              <a:rPr lang="en-US" sz="2000" b="0" dirty="0">
                <a:latin typeface="+mj-lt"/>
                <a:sym typeface="Symbol" pitchFamily="18" charset="2"/>
              </a:rPr>
              <a:t>= </a:t>
            </a:r>
            <a:r>
              <a:rPr lang="en-US" sz="2000" b="0" dirty="0">
                <a:latin typeface="+mj-lt"/>
                <a:sym typeface="Symbol"/>
              </a:rPr>
              <a:t> </a:t>
            </a:r>
            <a:r>
              <a:rPr lang="en-US" sz="2000" b="0" dirty="0">
                <a:latin typeface="+mj-lt"/>
                <a:cs typeface="Courier New" pitchFamily="49" charset="0"/>
              </a:rPr>
              <a:t>log</a:t>
            </a:r>
            <a:r>
              <a:rPr lang="en-US" sz="2000" b="0" baseline="-25000" dirty="0">
                <a:latin typeface="+mj-lt"/>
              </a:rPr>
              <a:t>2</a:t>
            </a:r>
            <a:r>
              <a:rPr lang="en-US" sz="2000" b="0" dirty="0">
                <a:latin typeface="+mj-lt"/>
              </a:rPr>
              <a:t>(</a:t>
            </a:r>
            <a:r>
              <a:rPr lang="en-US" sz="2000" b="0" i="1" dirty="0">
                <a:latin typeface="+mj-lt"/>
              </a:rPr>
              <a:t>n</a:t>
            </a:r>
            <a:r>
              <a:rPr lang="en-US" sz="2000" b="0" dirty="0">
                <a:latin typeface="+mj-lt"/>
              </a:rPr>
              <a:t>) </a:t>
            </a:r>
            <a:r>
              <a:rPr lang="en-US" sz="2000" b="0" dirty="0" smtClean="0">
                <a:latin typeface="+mj-lt"/>
                <a:sym typeface="Symbol"/>
              </a:rPr>
              <a:t></a:t>
            </a:r>
            <a:endParaRPr lang="en-US" sz="2000" b="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0" y="56388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0" i="1" dirty="0">
                <a:solidFill>
                  <a:srgbClr val="0000FF"/>
                </a:solidFill>
              </a:rPr>
              <a:t>O</a:t>
            </a:r>
            <a:r>
              <a:rPr lang="en-US" b="0" dirty="0">
                <a:solidFill>
                  <a:srgbClr val="0000FF"/>
                </a:solidFill>
              </a:rPr>
              <a:t>(</a:t>
            </a:r>
            <a:r>
              <a:rPr lang="en-US" b="0" dirty="0">
                <a:solidFill>
                  <a:srgbClr val="0000FF"/>
                </a:solidFill>
                <a:cs typeface="Courier New" pitchFamily="49" charset="0"/>
              </a:rPr>
              <a:t>log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i="1" dirty="0">
                <a:solidFill>
                  <a:srgbClr val="0000FF"/>
                </a:solidFill>
              </a:rPr>
              <a:t>n</a:t>
            </a:r>
            <a:r>
              <a:rPr lang="en-US" b="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5688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  <p:bldP spid="107524" grpId="0" animBg="1"/>
      <p:bldP spid="107526" grpId="0" animBg="1"/>
      <p:bldP spid="107527" grpId="0" animBg="1"/>
      <p:bldP spid="107528" grpId="0" animBg="1"/>
      <p:bldP spid="107529" grpId="0" animBg="1"/>
      <p:bldP spid="107530" grpId="0" animBg="1"/>
      <p:bldP spid="107531" grpId="0" animBg="1"/>
      <p:bldP spid="107532" grpId="0"/>
      <p:bldP spid="107533" grpId="0" animBg="1"/>
      <p:bldP spid="107534" grpId="0" animBg="1"/>
      <p:bldP spid="107535" grpId="0" animBg="1"/>
      <p:bldP spid="107545" grpId="0" animBg="1"/>
      <p:bldP spid="107547" grpId="0" animBg="1"/>
      <p:bldP spid="107548" grpId="0" animBg="1"/>
      <p:bldP spid="107549" grpId="0" animBg="1"/>
      <p:bldP spid="107550" grpId="0" animBg="1"/>
      <p:bldP spid="107551" grpId="0" animBg="1"/>
      <p:bldP spid="107552" grpId="0" animBg="1"/>
      <p:bldP spid="107553" grpId="0"/>
      <p:bldP spid="107554" grpId="0" animBg="1"/>
      <p:bldP spid="107555" grpId="0" animBg="1"/>
      <p:bldP spid="107556" grpId="0" animBg="1"/>
      <p:bldP spid="107566" grpId="0" animBg="1"/>
      <p:bldP spid="107568" grpId="0" animBg="1"/>
      <p:bldP spid="107569" grpId="0" animBg="1"/>
      <p:bldP spid="107570" grpId="0" animBg="1"/>
      <p:bldP spid="107571" grpId="0" animBg="1"/>
      <p:bldP spid="107572" grpId="0" animBg="1"/>
      <p:bldP spid="107573" grpId="0" animBg="1"/>
      <p:bldP spid="107574" grpId="0" animBg="1"/>
      <p:bldP spid="107575" grpId="0" animBg="1"/>
      <p:bldP spid="107576" grpId="0" animBg="1"/>
      <p:bldP spid="107586" grpId="0" animBg="1"/>
      <p:bldP spid="107587" grpId="0"/>
      <p:bldP spid="107588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correct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>
          <a:xfrm>
            <a:off x="2743200" y="62484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Maintain </a:t>
            </a:r>
            <a:r>
              <a:rPr lang="en-US" dirty="0"/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1905000"/>
          </a:xfrm>
        </p:spPr>
        <p:txBody>
          <a:bodyPr/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25222</TotalTime>
  <Words>2419</Words>
  <Application>Microsoft Office PowerPoint</Application>
  <PresentationFormat>On-screen Show (4:3)</PresentationFormat>
  <Paragraphs>984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Courier New</vt:lpstr>
      <vt:lpstr>Symbol</vt:lpstr>
      <vt:lpstr>Times New Roman</vt:lpstr>
      <vt:lpstr>dan_design_template</vt:lpstr>
      <vt:lpstr>CSE373: Data Structures &amp; Algorithms  Lecture 9: Priority Queues and Binary Heaps</vt:lpstr>
      <vt:lpstr>Announcements</vt:lpstr>
      <vt:lpstr>Priority Queue ADT</vt:lpstr>
      <vt:lpstr>Operations: basic idea</vt:lpstr>
      <vt:lpstr>DeleteMin</vt:lpstr>
      <vt:lpstr>DeleteMin: Keep the Structure Property</vt:lpstr>
      <vt:lpstr>DeleteMin: Restore the Heap Property</vt:lpstr>
      <vt:lpstr>Insert</vt:lpstr>
      <vt:lpstr>Insert: Maintain the Structure Property</vt:lpstr>
      <vt:lpstr>Insert: Restore the heap property</vt:lpstr>
      <vt:lpstr>Array Representation of Binary Trees</vt:lpstr>
      <vt:lpstr>Judging the array implementation</vt:lpstr>
      <vt:lpstr>Pseudocode: insert into binary heap</vt:lpstr>
      <vt:lpstr>Pseudocode: deleteMin from binary heap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Other operations</vt:lpstr>
      <vt:lpstr>Build Heap</vt:lpstr>
      <vt:lpstr>Floyd’s Method</vt:lpstr>
      <vt:lpstr>Example</vt:lpstr>
      <vt:lpstr>Example</vt:lpstr>
      <vt:lpstr>Example</vt:lpstr>
      <vt:lpstr>Example</vt:lpstr>
      <vt:lpstr>Example</vt:lpstr>
      <vt:lpstr>Example</vt:lpstr>
      <vt:lpstr>Example</vt:lpstr>
      <vt:lpstr>But is it right?</vt:lpstr>
      <vt:lpstr>Correctness</vt:lpstr>
      <vt:lpstr>Efficiency</vt:lpstr>
      <vt:lpstr>Efficiency</vt:lpstr>
      <vt:lpstr>Lessons from buildHeap</vt:lpstr>
      <vt:lpstr>Other branching factors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1102</cp:revision>
  <dcterms:created xsi:type="dcterms:W3CDTF">2009-03-13T20:43:19Z</dcterms:created>
  <dcterms:modified xsi:type="dcterms:W3CDTF">2015-04-17T20:36:25Z</dcterms:modified>
</cp:coreProperties>
</file>