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6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7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8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9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10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notesSlides/notesSlide11.xml" ContentType="application/vnd.openxmlformats-officedocument.presentationml.notesSlide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notesSlides/notesSlide12.xml" ContentType="application/vnd.openxmlformats-officedocument.presentationml.notesSlide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notesSlides/notesSlide22.xml" ContentType="application/vnd.openxmlformats-officedocument.presentationml.notesSlide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307" r:id="rId3"/>
    <p:sldId id="330" r:id="rId4"/>
    <p:sldId id="317" r:id="rId5"/>
    <p:sldId id="318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1" r:id="rId17"/>
    <p:sldId id="314" r:id="rId18"/>
    <p:sldId id="315" r:id="rId19"/>
    <p:sldId id="316" r:id="rId20"/>
    <p:sldId id="263" r:id="rId21"/>
    <p:sldId id="265" r:id="rId22"/>
    <p:sldId id="266" r:id="rId23"/>
    <p:sldId id="269" r:id="rId24"/>
    <p:sldId id="270" r:id="rId25"/>
    <p:sldId id="272" r:id="rId26"/>
    <p:sldId id="273" r:id="rId27"/>
    <p:sldId id="275" r:id="rId28"/>
    <p:sldId id="276" r:id="rId29"/>
    <p:sldId id="277" r:id="rId30"/>
    <p:sldId id="278" r:id="rId31"/>
    <p:sldId id="280" r:id="rId32"/>
    <p:sldId id="283" r:id="rId3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CC0000"/>
    <a:srgbClr val="D6009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0" autoAdjust="0"/>
    <p:restoredTop sz="94660"/>
  </p:normalViewPr>
  <p:slideViewPr>
    <p:cSldViewPr>
      <p:cViewPr varScale="1">
        <p:scale>
          <a:sx n="92" d="100"/>
          <a:sy n="92" d="100"/>
        </p:scale>
        <p:origin x="8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858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461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58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206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03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942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28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881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457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982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847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70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86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017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721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068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414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191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072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53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763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388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848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90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81A65-8E08-4F19-9984-9A65BDFEC1D5}" type="slidenum">
              <a:rPr lang="en-US"/>
              <a:pPr/>
              <a:t>3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3738"/>
            <a:ext cx="4608512" cy="3455987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9" y="4379913"/>
            <a:ext cx="5089525" cy="4146550"/>
          </a:xfrm>
        </p:spPr>
        <p:txBody>
          <a:bodyPr/>
          <a:lstStyle/>
          <a:p>
            <a:r>
              <a:rPr lang="en-US"/>
              <a:t>So, </a:t>
            </a:r>
            <a:r>
              <a:rPr lang="en-US" b="1"/>
              <a:t>AVL trees will be Binary Search Trees </a:t>
            </a:r>
            <a:r>
              <a:rPr lang="en-US"/>
              <a:t>with </a:t>
            </a:r>
            <a:r>
              <a:rPr lang="en-US" b="1"/>
              <a:t>one extra feature</a:t>
            </a:r>
            <a:r>
              <a:rPr lang="en-US"/>
              <a:t>:</a:t>
            </a:r>
          </a:p>
          <a:p>
            <a:endParaRPr lang="en-US"/>
          </a:p>
          <a:p>
            <a:r>
              <a:rPr lang="en-US" b="1"/>
              <a:t>They balance themselves</a:t>
            </a:r>
            <a:r>
              <a:rPr lang="en-US"/>
              <a:t>!</a:t>
            </a:r>
          </a:p>
          <a:p>
            <a:endParaRPr lang="en-US"/>
          </a:p>
          <a:p>
            <a:r>
              <a:rPr lang="en-US"/>
              <a:t>The result is that</a:t>
            </a:r>
            <a:r>
              <a:rPr lang="en-US" b="1"/>
              <a:t> all AVL trees at any point </a:t>
            </a:r>
            <a:r>
              <a:rPr lang="en-US"/>
              <a:t>will have a </a:t>
            </a:r>
            <a:r>
              <a:rPr lang="en-US" b="1"/>
              <a:t>logarithmic asymptotic bound </a:t>
            </a:r>
            <a:r>
              <a:rPr lang="en-US"/>
              <a:t>on their depths</a:t>
            </a:r>
          </a:p>
        </p:txBody>
      </p:sp>
    </p:spTree>
    <p:extLst>
      <p:ext uri="{BB962C8B-B14F-4D97-AF65-F5344CB8AC3E}">
        <p14:creationId xmlns:p14="http://schemas.microsoft.com/office/powerpoint/2010/main" val="11297244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575B7-6F0B-47B9-BEDA-887CB52A271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772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85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72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6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50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59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05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77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09.xml"/><Relationship Id="rId13" Type="http://schemas.openxmlformats.org/officeDocument/2006/relationships/tags" Target="../tags/tag114.xml"/><Relationship Id="rId18" Type="http://schemas.openxmlformats.org/officeDocument/2006/relationships/tags" Target="../tags/tag119.xml"/><Relationship Id="rId26" Type="http://schemas.openxmlformats.org/officeDocument/2006/relationships/tags" Target="../tags/tag127.xml"/><Relationship Id="rId3" Type="http://schemas.openxmlformats.org/officeDocument/2006/relationships/tags" Target="../tags/tag104.xml"/><Relationship Id="rId21" Type="http://schemas.openxmlformats.org/officeDocument/2006/relationships/tags" Target="../tags/tag122.xml"/><Relationship Id="rId7" Type="http://schemas.openxmlformats.org/officeDocument/2006/relationships/tags" Target="../tags/tag108.xml"/><Relationship Id="rId12" Type="http://schemas.openxmlformats.org/officeDocument/2006/relationships/tags" Target="../tags/tag113.xml"/><Relationship Id="rId17" Type="http://schemas.openxmlformats.org/officeDocument/2006/relationships/tags" Target="../tags/tag118.xml"/><Relationship Id="rId25" Type="http://schemas.openxmlformats.org/officeDocument/2006/relationships/tags" Target="../tags/tag126.xml"/><Relationship Id="rId2" Type="http://schemas.openxmlformats.org/officeDocument/2006/relationships/tags" Target="../tags/tag103.xml"/><Relationship Id="rId16" Type="http://schemas.openxmlformats.org/officeDocument/2006/relationships/tags" Target="../tags/tag117.xml"/><Relationship Id="rId20" Type="http://schemas.openxmlformats.org/officeDocument/2006/relationships/tags" Target="../tags/tag121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11" Type="http://schemas.openxmlformats.org/officeDocument/2006/relationships/tags" Target="../tags/tag112.xml"/><Relationship Id="rId24" Type="http://schemas.openxmlformats.org/officeDocument/2006/relationships/tags" Target="../tags/tag125.xml"/><Relationship Id="rId5" Type="http://schemas.openxmlformats.org/officeDocument/2006/relationships/tags" Target="../tags/tag106.xml"/><Relationship Id="rId15" Type="http://schemas.openxmlformats.org/officeDocument/2006/relationships/tags" Target="../tags/tag116.xml"/><Relationship Id="rId23" Type="http://schemas.openxmlformats.org/officeDocument/2006/relationships/tags" Target="../tags/tag124.xml"/><Relationship Id="rId28" Type="http://schemas.openxmlformats.org/officeDocument/2006/relationships/notesSlide" Target="../notesSlides/notesSlide10.xml"/><Relationship Id="rId10" Type="http://schemas.openxmlformats.org/officeDocument/2006/relationships/tags" Target="../tags/tag111.xml"/><Relationship Id="rId19" Type="http://schemas.openxmlformats.org/officeDocument/2006/relationships/tags" Target="../tags/tag120.xml"/><Relationship Id="rId4" Type="http://schemas.openxmlformats.org/officeDocument/2006/relationships/tags" Target="../tags/tag105.xml"/><Relationship Id="rId9" Type="http://schemas.openxmlformats.org/officeDocument/2006/relationships/tags" Target="../tags/tag110.xml"/><Relationship Id="rId14" Type="http://schemas.openxmlformats.org/officeDocument/2006/relationships/tags" Target="../tags/tag115.xml"/><Relationship Id="rId22" Type="http://schemas.openxmlformats.org/officeDocument/2006/relationships/tags" Target="../tags/tag123.xml"/><Relationship Id="rId27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40.xml"/><Relationship Id="rId18" Type="http://schemas.openxmlformats.org/officeDocument/2006/relationships/tags" Target="../tags/tag145.xml"/><Relationship Id="rId26" Type="http://schemas.openxmlformats.org/officeDocument/2006/relationships/tags" Target="../tags/tag153.xml"/><Relationship Id="rId39" Type="http://schemas.openxmlformats.org/officeDocument/2006/relationships/tags" Target="../tags/tag166.xml"/><Relationship Id="rId21" Type="http://schemas.openxmlformats.org/officeDocument/2006/relationships/tags" Target="../tags/tag148.xml"/><Relationship Id="rId34" Type="http://schemas.openxmlformats.org/officeDocument/2006/relationships/tags" Target="../tags/tag161.xml"/><Relationship Id="rId42" Type="http://schemas.openxmlformats.org/officeDocument/2006/relationships/tags" Target="../tags/tag169.xml"/><Relationship Id="rId47" Type="http://schemas.openxmlformats.org/officeDocument/2006/relationships/tags" Target="../tags/tag174.xml"/><Relationship Id="rId50" Type="http://schemas.openxmlformats.org/officeDocument/2006/relationships/tags" Target="../tags/tag177.xml"/><Relationship Id="rId55" Type="http://schemas.openxmlformats.org/officeDocument/2006/relationships/tags" Target="../tags/tag182.xml"/><Relationship Id="rId63" Type="http://schemas.openxmlformats.org/officeDocument/2006/relationships/tags" Target="../tags/tag190.xml"/><Relationship Id="rId68" Type="http://schemas.openxmlformats.org/officeDocument/2006/relationships/tags" Target="../tags/tag195.xml"/><Relationship Id="rId7" Type="http://schemas.openxmlformats.org/officeDocument/2006/relationships/tags" Target="../tags/tag134.xml"/><Relationship Id="rId2" Type="http://schemas.openxmlformats.org/officeDocument/2006/relationships/tags" Target="../tags/tag129.xml"/><Relationship Id="rId16" Type="http://schemas.openxmlformats.org/officeDocument/2006/relationships/tags" Target="../tags/tag143.xml"/><Relationship Id="rId29" Type="http://schemas.openxmlformats.org/officeDocument/2006/relationships/tags" Target="../tags/tag156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11" Type="http://schemas.openxmlformats.org/officeDocument/2006/relationships/tags" Target="../tags/tag138.xml"/><Relationship Id="rId24" Type="http://schemas.openxmlformats.org/officeDocument/2006/relationships/tags" Target="../tags/tag151.xml"/><Relationship Id="rId32" Type="http://schemas.openxmlformats.org/officeDocument/2006/relationships/tags" Target="../tags/tag159.xml"/><Relationship Id="rId37" Type="http://schemas.openxmlformats.org/officeDocument/2006/relationships/tags" Target="../tags/tag164.xml"/><Relationship Id="rId40" Type="http://schemas.openxmlformats.org/officeDocument/2006/relationships/tags" Target="../tags/tag167.xml"/><Relationship Id="rId45" Type="http://schemas.openxmlformats.org/officeDocument/2006/relationships/tags" Target="../tags/tag172.xml"/><Relationship Id="rId53" Type="http://schemas.openxmlformats.org/officeDocument/2006/relationships/tags" Target="../tags/tag180.xml"/><Relationship Id="rId58" Type="http://schemas.openxmlformats.org/officeDocument/2006/relationships/tags" Target="../tags/tag185.xml"/><Relationship Id="rId66" Type="http://schemas.openxmlformats.org/officeDocument/2006/relationships/tags" Target="../tags/tag193.xml"/><Relationship Id="rId5" Type="http://schemas.openxmlformats.org/officeDocument/2006/relationships/tags" Target="../tags/tag132.xml"/><Relationship Id="rId15" Type="http://schemas.openxmlformats.org/officeDocument/2006/relationships/tags" Target="../tags/tag142.xml"/><Relationship Id="rId23" Type="http://schemas.openxmlformats.org/officeDocument/2006/relationships/tags" Target="../tags/tag150.xml"/><Relationship Id="rId28" Type="http://schemas.openxmlformats.org/officeDocument/2006/relationships/tags" Target="../tags/tag155.xml"/><Relationship Id="rId36" Type="http://schemas.openxmlformats.org/officeDocument/2006/relationships/tags" Target="../tags/tag163.xml"/><Relationship Id="rId49" Type="http://schemas.openxmlformats.org/officeDocument/2006/relationships/tags" Target="../tags/tag176.xml"/><Relationship Id="rId57" Type="http://schemas.openxmlformats.org/officeDocument/2006/relationships/tags" Target="../tags/tag184.xml"/><Relationship Id="rId61" Type="http://schemas.openxmlformats.org/officeDocument/2006/relationships/tags" Target="../tags/tag188.xml"/><Relationship Id="rId10" Type="http://schemas.openxmlformats.org/officeDocument/2006/relationships/tags" Target="../tags/tag137.xml"/><Relationship Id="rId19" Type="http://schemas.openxmlformats.org/officeDocument/2006/relationships/tags" Target="../tags/tag146.xml"/><Relationship Id="rId31" Type="http://schemas.openxmlformats.org/officeDocument/2006/relationships/tags" Target="../tags/tag158.xml"/><Relationship Id="rId44" Type="http://schemas.openxmlformats.org/officeDocument/2006/relationships/tags" Target="../tags/tag171.xml"/><Relationship Id="rId52" Type="http://schemas.openxmlformats.org/officeDocument/2006/relationships/tags" Target="../tags/tag179.xml"/><Relationship Id="rId60" Type="http://schemas.openxmlformats.org/officeDocument/2006/relationships/tags" Target="../tags/tag187.xml"/><Relationship Id="rId65" Type="http://schemas.openxmlformats.org/officeDocument/2006/relationships/tags" Target="../tags/tag192.xml"/><Relationship Id="rId4" Type="http://schemas.openxmlformats.org/officeDocument/2006/relationships/tags" Target="../tags/tag131.xml"/><Relationship Id="rId9" Type="http://schemas.openxmlformats.org/officeDocument/2006/relationships/tags" Target="../tags/tag136.xml"/><Relationship Id="rId14" Type="http://schemas.openxmlformats.org/officeDocument/2006/relationships/tags" Target="../tags/tag141.xml"/><Relationship Id="rId22" Type="http://schemas.openxmlformats.org/officeDocument/2006/relationships/tags" Target="../tags/tag149.xml"/><Relationship Id="rId27" Type="http://schemas.openxmlformats.org/officeDocument/2006/relationships/tags" Target="../tags/tag154.xml"/><Relationship Id="rId30" Type="http://schemas.openxmlformats.org/officeDocument/2006/relationships/tags" Target="../tags/tag157.xml"/><Relationship Id="rId35" Type="http://schemas.openxmlformats.org/officeDocument/2006/relationships/tags" Target="../tags/tag162.xml"/><Relationship Id="rId43" Type="http://schemas.openxmlformats.org/officeDocument/2006/relationships/tags" Target="../tags/tag170.xml"/><Relationship Id="rId48" Type="http://schemas.openxmlformats.org/officeDocument/2006/relationships/tags" Target="../tags/tag175.xml"/><Relationship Id="rId56" Type="http://schemas.openxmlformats.org/officeDocument/2006/relationships/tags" Target="../tags/tag183.xml"/><Relationship Id="rId64" Type="http://schemas.openxmlformats.org/officeDocument/2006/relationships/tags" Target="../tags/tag191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135.xml"/><Relationship Id="rId51" Type="http://schemas.openxmlformats.org/officeDocument/2006/relationships/tags" Target="../tags/tag178.xml"/><Relationship Id="rId3" Type="http://schemas.openxmlformats.org/officeDocument/2006/relationships/tags" Target="../tags/tag130.xml"/><Relationship Id="rId12" Type="http://schemas.openxmlformats.org/officeDocument/2006/relationships/tags" Target="../tags/tag139.xml"/><Relationship Id="rId17" Type="http://schemas.openxmlformats.org/officeDocument/2006/relationships/tags" Target="../tags/tag144.xml"/><Relationship Id="rId25" Type="http://schemas.openxmlformats.org/officeDocument/2006/relationships/tags" Target="../tags/tag152.xml"/><Relationship Id="rId33" Type="http://schemas.openxmlformats.org/officeDocument/2006/relationships/tags" Target="../tags/tag160.xml"/><Relationship Id="rId38" Type="http://schemas.openxmlformats.org/officeDocument/2006/relationships/tags" Target="../tags/tag165.xml"/><Relationship Id="rId46" Type="http://schemas.openxmlformats.org/officeDocument/2006/relationships/tags" Target="../tags/tag173.xml"/><Relationship Id="rId59" Type="http://schemas.openxmlformats.org/officeDocument/2006/relationships/tags" Target="../tags/tag186.xml"/><Relationship Id="rId67" Type="http://schemas.openxmlformats.org/officeDocument/2006/relationships/tags" Target="../tags/tag194.xml"/><Relationship Id="rId20" Type="http://schemas.openxmlformats.org/officeDocument/2006/relationships/tags" Target="../tags/tag147.xml"/><Relationship Id="rId41" Type="http://schemas.openxmlformats.org/officeDocument/2006/relationships/tags" Target="../tags/tag168.xml"/><Relationship Id="rId54" Type="http://schemas.openxmlformats.org/officeDocument/2006/relationships/tags" Target="../tags/tag181.xml"/><Relationship Id="rId62" Type="http://schemas.openxmlformats.org/officeDocument/2006/relationships/tags" Target="../tags/tag189.xml"/><Relationship Id="rId70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03.xml"/><Relationship Id="rId13" Type="http://schemas.openxmlformats.org/officeDocument/2006/relationships/tags" Target="../tags/tag208.xml"/><Relationship Id="rId18" Type="http://schemas.openxmlformats.org/officeDocument/2006/relationships/tags" Target="../tags/tag213.xml"/><Relationship Id="rId26" Type="http://schemas.openxmlformats.org/officeDocument/2006/relationships/tags" Target="../tags/tag221.xml"/><Relationship Id="rId39" Type="http://schemas.openxmlformats.org/officeDocument/2006/relationships/tags" Target="../tags/tag234.xml"/><Relationship Id="rId3" Type="http://schemas.openxmlformats.org/officeDocument/2006/relationships/tags" Target="../tags/tag198.xml"/><Relationship Id="rId21" Type="http://schemas.openxmlformats.org/officeDocument/2006/relationships/tags" Target="../tags/tag216.xml"/><Relationship Id="rId34" Type="http://schemas.openxmlformats.org/officeDocument/2006/relationships/tags" Target="../tags/tag229.xml"/><Relationship Id="rId42" Type="http://schemas.openxmlformats.org/officeDocument/2006/relationships/tags" Target="../tags/tag237.xml"/><Relationship Id="rId47" Type="http://schemas.openxmlformats.org/officeDocument/2006/relationships/notesSlide" Target="../notesSlides/notesSlide12.xml"/><Relationship Id="rId7" Type="http://schemas.openxmlformats.org/officeDocument/2006/relationships/tags" Target="../tags/tag202.xml"/><Relationship Id="rId12" Type="http://schemas.openxmlformats.org/officeDocument/2006/relationships/tags" Target="../tags/tag207.xml"/><Relationship Id="rId17" Type="http://schemas.openxmlformats.org/officeDocument/2006/relationships/tags" Target="../tags/tag212.xml"/><Relationship Id="rId25" Type="http://schemas.openxmlformats.org/officeDocument/2006/relationships/tags" Target="../tags/tag220.xml"/><Relationship Id="rId33" Type="http://schemas.openxmlformats.org/officeDocument/2006/relationships/tags" Target="../tags/tag228.xml"/><Relationship Id="rId38" Type="http://schemas.openxmlformats.org/officeDocument/2006/relationships/tags" Target="../tags/tag233.xml"/><Relationship Id="rId46" Type="http://schemas.openxmlformats.org/officeDocument/2006/relationships/slideLayout" Target="../slideLayouts/slideLayout2.xml"/><Relationship Id="rId2" Type="http://schemas.openxmlformats.org/officeDocument/2006/relationships/tags" Target="../tags/tag197.xml"/><Relationship Id="rId16" Type="http://schemas.openxmlformats.org/officeDocument/2006/relationships/tags" Target="../tags/tag211.xml"/><Relationship Id="rId20" Type="http://schemas.openxmlformats.org/officeDocument/2006/relationships/tags" Target="../tags/tag215.xml"/><Relationship Id="rId29" Type="http://schemas.openxmlformats.org/officeDocument/2006/relationships/tags" Target="../tags/tag224.xml"/><Relationship Id="rId41" Type="http://schemas.openxmlformats.org/officeDocument/2006/relationships/tags" Target="../tags/tag236.xml"/><Relationship Id="rId1" Type="http://schemas.openxmlformats.org/officeDocument/2006/relationships/tags" Target="../tags/tag196.xml"/><Relationship Id="rId6" Type="http://schemas.openxmlformats.org/officeDocument/2006/relationships/tags" Target="../tags/tag201.xml"/><Relationship Id="rId11" Type="http://schemas.openxmlformats.org/officeDocument/2006/relationships/tags" Target="../tags/tag206.xml"/><Relationship Id="rId24" Type="http://schemas.openxmlformats.org/officeDocument/2006/relationships/tags" Target="../tags/tag219.xml"/><Relationship Id="rId32" Type="http://schemas.openxmlformats.org/officeDocument/2006/relationships/tags" Target="../tags/tag227.xml"/><Relationship Id="rId37" Type="http://schemas.openxmlformats.org/officeDocument/2006/relationships/tags" Target="../tags/tag232.xml"/><Relationship Id="rId40" Type="http://schemas.openxmlformats.org/officeDocument/2006/relationships/tags" Target="../tags/tag235.xml"/><Relationship Id="rId45" Type="http://schemas.openxmlformats.org/officeDocument/2006/relationships/tags" Target="../tags/tag240.xml"/><Relationship Id="rId5" Type="http://schemas.openxmlformats.org/officeDocument/2006/relationships/tags" Target="../tags/tag200.xml"/><Relationship Id="rId15" Type="http://schemas.openxmlformats.org/officeDocument/2006/relationships/tags" Target="../tags/tag210.xml"/><Relationship Id="rId23" Type="http://schemas.openxmlformats.org/officeDocument/2006/relationships/tags" Target="../tags/tag218.xml"/><Relationship Id="rId28" Type="http://schemas.openxmlformats.org/officeDocument/2006/relationships/tags" Target="../tags/tag223.xml"/><Relationship Id="rId36" Type="http://schemas.openxmlformats.org/officeDocument/2006/relationships/tags" Target="../tags/tag231.xml"/><Relationship Id="rId10" Type="http://schemas.openxmlformats.org/officeDocument/2006/relationships/tags" Target="../tags/tag205.xml"/><Relationship Id="rId19" Type="http://schemas.openxmlformats.org/officeDocument/2006/relationships/tags" Target="../tags/tag214.xml"/><Relationship Id="rId31" Type="http://schemas.openxmlformats.org/officeDocument/2006/relationships/tags" Target="../tags/tag226.xml"/><Relationship Id="rId44" Type="http://schemas.openxmlformats.org/officeDocument/2006/relationships/tags" Target="../tags/tag239.xml"/><Relationship Id="rId4" Type="http://schemas.openxmlformats.org/officeDocument/2006/relationships/tags" Target="../tags/tag199.xml"/><Relationship Id="rId9" Type="http://schemas.openxmlformats.org/officeDocument/2006/relationships/tags" Target="../tags/tag204.xml"/><Relationship Id="rId14" Type="http://schemas.openxmlformats.org/officeDocument/2006/relationships/tags" Target="../tags/tag209.xml"/><Relationship Id="rId22" Type="http://schemas.openxmlformats.org/officeDocument/2006/relationships/tags" Target="../tags/tag217.xml"/><Relationship Id="rId27" Type="http://schemas.openxmlformats.org/officeDocument/2006/relationships/tags" Target="../tags/tag222.xml"/><Relationship Id="rId30" Type="http://schemas.openxmlformats.org/officeDocument/2006/relationships/tags" Target="../tags/tag225.xml"/><Relationship Id="rId35" Type="http://schemas.openxmlformats.org/officeDocument/2006/relationships/tags" Target="../tags/tag230.xml"/><Relationship Id="rId43" Type="http://schemas.openxmlformats.org/officeDocument/2006/relationships/tags" Target="../tags/tag23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48.xml"/><Relationship Id="rId13" Type="http://schemas.openxmlformats.org/officeDocument/2006/relationships/tags" Target="../tags/tag253.xml"/><Relationship Id="rId18" Type="http://schemas.openxmlformats.org/officeDocument/2006/relationships/tags" Target="../tags/tag258.xml"/><Relationship Id="rId26" Type="http://schemas.openxmlformats.org/officeDocument/2006/relationships/tags" Target="../tags/tag266.xml"/><Relationship Id="rId39" Type="http://schemas.openxmlformats.org/officeDocument/2006/relationships/tags" Target="../tags/tag279.xml"/><Relationship Id="rId3" Type="http://schemas.openxmlformats.org/officeDocument/2006/relationships/tags" Target="../tags/tag243.xml"/><Relationship Id="rId21" Type="http://schemas.openxmlformats.org/officeDocument/2006/relationships/tags" Target="../tags/tag261.xml"/><Relationship Id="rId34" Type="http://schemas.openxmlformats.org/officeDocument/2006/relationships/tags" Target="../tags/tag274.xml"/><Relationship Id="rId42" Type="http://schemas.openxmlformats.org/officeDocument/2006/relationships/tags" Target="../tags/tag282.xml"/><Relationship Id="rId47" Type="http://schemas.openxmlformats.org/officeDocument/2006/relationships/notesSlide" Target="../notesSlides/notesSlide13.xml"/><Relationship Id="rId7" Type="http://schemas.openxmlformats.org/officeDocument/2006/relationships/tags" Target="../tags/tag247.xml"/><Relationship Id="rId12" Type="http://schemas.openxmlformats.org/officeDocument/2006/relationships/tags" Target="../tags/tag252.xml"/><Relationship Id="rId17" Type="http://schemas.openxmlformats.org/officeDocument/2006/relationships/tags" Target="../tags/tag257.xml"/><Relationship Id="rId25" Type="http://schemas.openxmlformats.org/officeDocument/2006/relationships/tags" Target="../tags/tag265.xml"/><Relationship Id="rId33" Type="http://schemas.openxmlformats.org/officeDocument/2006/relationships/tags" Target="../tags/tag273.xml"/><Relationship Id="rId38" Type="http://schemas.openxmlformats.org/officeDocument/2006/relationships/tags" Target="../tags/tag278.xml"/><Relationship Id="rId46" Type="http://schemas.openxmlformats.org/officeDocument/2006/relationships/slideLayout" Target="../slideLayouts/slideLayout2.xml"/><Relationship Id="rId2" Type="http://schemas.openxmlformats.org/officeDocument/2006/relationships/tags" Target="../tags/tag242.xml"/><Relationship Id="rId16" Type="http://schemas.openxmlformats.org/officeDocument/2006/relationships/tags" Target="../tags/tag256.xml"/><Relationship Id="rId20" Type="http://schemas.openxmlformats.org/officeDocument/2006/relationships/tags" Target="../tags/tag260.xml"/><Relationship Id="rId29" Type="http://schemas.openxmlformats.org/officeDocument/2006/relationships/tags" Target="../tags/tag269.xml"/><Relationship Id="rId41" Type="http://schemas.openxmlformats.org/officeDocument/2006/relationships/tags" Target="../tags/tag281.xml"/><Relationship Id="rId1" Type="http://schemas.openxmlformats.org/officeDocument/2006/relationships/tags" Target="../tags/tag241.xml"/><Relationship Id="rId6" Type="http://schemas.openxmlformats.org/officeDocument/2006/relationships/tags" Target="../tags/tag246.xml"/><Relationship Id="rId11" Type="http://schemas.openxmlformats.org/officeDocument/2006/relationships/tags" Target="../tags/tag251.xml"/><Relationship Id="rId24" Type="http://schemas.openxmlformats.org/officeDocument/2006/relationships/tags" Target="../tags/tag264.xml"/><Relationship Id="rId32" Type="http://schemas.openxmlformats.org/officeDocument/2006/relationships/tags" Target="../tags/tag272.xml"/><Relationship Id="rId37" Type="http://schemas.openxmlformats.org/officeDocument/2006/relationships/tags" Target="../tags/tag277.xml"/><Relationship Id="rId40" Type="http://schemas.openxmlformats.org/officeDocument/2006/relationships/tags" Target="../tags/tag280.xml"/><Relationship Id="rId45" Type="http://schemas.openxmlformats.org/officeDocument/2006/relationships/tags" Target="../tags/tag285.xml"/><Relationship Id="rId5" Type="http://schemas.openxmlformats.org/officeDocument/2006/relationships/tags" Target="../tags/tag245.xml"/><Relationship Id="rId15" Type="http://schemas.openxmlformats.org/officeDocument/2006/relationships/tags" Target="../tags/tag255.xml"/><Relationship Id="rId23" Type="http://schemas.openxmlformats.org/officeDocument/2006/relationships/tags" Target="../tags/tag263.xml"/><Relationship Id="rId28" Type="http://schemas.openxmlformats.org/officeDocument/2006/relationships/tags" Target="../tags/tag268.xml"/><Relationship Id="rId36" Type="http://schemas.openxmlformats.org/officeDocument/2006/relationships/tags" Target="../tags/tag276.xml"/><Relationship Id="rId10" Type="http://schemas.openxmlformats.org/officeDocument/2006/relationships/tags" Target="../tags/tag250.xml"/><Relationship Id="rId19" Type="http://schemas.openxmlformats.org/officeDocument/2006/relationships/tags" Target="../tags/tag259.xml"/><Relationship Id="rId31" Type="http://schemas.openxmlformats.org/officeDocument/2006/relationships/tags" Target="../tags/tag271.xml"/><Relationship Id="rId44" Type="http://schemas.openxmlformats.org/officeDocument/2006/relationships/tags" Target="../tags/tag284.xml"/><Relationship Id="rId4" Type="http://schemas.openxmlformats.org/officeDocument/2006/relationships/tags" Target="../tags/tag244.xml"/><Relationship Id="rId9" Type="http://schemas.openxmlformats.org/officeDocument/2006/relationships/tags" Target="../tags/tag249.xml"/><Relationship Id="rId14" Type="http://schemas.openxmlformats.org/officeDocument/2006/relationships/tags" Target="../tags/tag254.xml"/><Relationship Id="rId22" Type="http://schemas.openxmlformats.org/officeDocument/2006/relationships/tags" Target="../tags/tag262.xml"/><Relationship Id="rId27" Type="http://schemas.openxmlformats.org/officeDocument/2006/relationships/tags" Target="../tags/tag267.xml"/><Relationship Id="rId30" Type="http://schemas.openxmlformats.org/officeDocument/2006/relationships/tags" Target="../tags/tag270.xml"/><Relationship Id="rId35" Type="http://schemas.openxmlformats.org/officeDocument/2006/relationships/tags" Target="../tags/tag275.xml"/><Relationship Id="rId43" Type="http://schemas.openxmlformats.org/officeDocument/2006/relationships/tags" Target="../tags/tag28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7.xml"/><Relationship Id="rId3" Type="http://schemas.openxmlformats.org/officeDocument/2006/relationships/tags" Target="../tags/tag28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87.xml"/><Relationship Id="rId1" Type="http://schemas.openxmlformats.org/officeDocument/2006/relationships/tags" Target="../tags/tag286.xml"/><Relationship Id="rId6" Type="http://schemas.openxmlformats.org/officeDocument/2006/relationships/tags" Target="../tags/tag291.xml"/><Relationship Id="rId5" Type="http://schemas.openxmlformats.org/officeDocument/2006/relationships/tags" Target="../tags/tag290.xml"/><Relationship Id="rId4" Type="http://schemas.openxmlformats.org/officeDocument/2006/relationships/tags" Target="../tags/tag28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99.xml"/><Relationship Id="rId13" Type="http://schemas.openxmlformats.org/officeDocument/2006/relationships/tags" Target="../tags/tag304.xml"/><Relationship Id="rId18" Type="http://schemas.openxmlformats.org/officeDocument/2006/relationships/tags" Target="../tags/tag309.xml"/><Relationship Id="rId26" Type="http://schemas.openxmlformats.org/officeDocument/2006/relationships/tags" Target="../tags/tag317.xml"/><Relationship Id="rId3" Type="http://schemas.openxmlformats.org/officeDocument/2006/relationships/tags" Target="../tags/tag294.xml"/><Relationship Id="rId21" Type="http://schemas.openxmlformats.org/officeDocument/2006/relationships/tags" Target="../tags/tag312.xml"/><Relationship Id="rId7" Type="http://schemas.openxmlformats.org/officeDocument/2006/relationships/tags" Target="../tags/tag298.xml"/><Relationship Id="rId12" Type="http://schemas.openxmlformats.org/officeDocument/2006/relationships/tags" Target="../tags/tag303.xml"/><Relationship Id="rId17" Type="http://schemas.openxmlformats.org/officeDocument/2006/relationships/tags" Target="../tags/tag308.xml"/><Relationship Id="rId25" Type="http://schemas.openxmlformats.org/officeDocument/2006/relationships/tags" Target="../tags/tag316.xml"/><Relationship Id="rId2" Type="http://schemas.openxmlformats.org/officeDocument/2006/relationships/tags" Target="../tags/tag293.xml"/><Relationship Id="rId16" Type="http://schemas.openxmlformats.org/officeDocument/2006/relationships/tags" Target="../tags/tag307.xml"/><Relationship Id="rId20" Type="http://schemas.openxmlformats.org/officeDocument/2006/relationships/tags" Target="../tags/tag311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92.xml"/><Relationship Id="rId6" Type="http://schemas.openxmlformats.org/officeDocument/2006/relationships/tags" Target="../tags/tag297.xml"/><Relationship Id="rId11" Type="http://schemas.openxmlformats.org/officeDocument/2006/relationships/tags" Target="../tags/tag302.xml"/><Relationship Id="rId24" Type="http://schemas.openxmlformats.org/officeDocument/2006/relationships/tags" Target="../tags/tag315.xml"/><Relationship Id="rId5" Type="http://schemas.openxmlformats.org/officeDocument/2006/relationships/tags" Target="../tags/tag296.xml"/><Relationship Id="rId15" Type="http://schemas.openxmlformats.org/officeDocument/2006/relationships/tags" Target="../tags/tag306.xml"/><Relationship Id="rId23" Type="http://schemas.openxmlformats.org/officeDocument/2006/relationships/tags" Target="../tags/tag314.xml"/><Relationship Id="rId28" Type="http://schemas.openxmlformats.org/officeDocument/2006/relationships/tags" Target="../tags/tag319.xml"/><Relationship Id="rId10" Type="http://schemas.openxmlformats.org/officeDocument/2006/relationships/tags" Target="../tags/tag301.xml"/><Relationship Id="rId19" Type="http://schemas.openxmlformats.org/officeDocument/2006/relationships/tags" Target="../tags/tag310.xml"/><Relationship Id="rId4" Type="http://schemas.openxmlformats.org/officeDocument/2006/relationships/tags" Target="../tags/tag295.xml"/><Relationship Id="rId9" Type="http://schemas.openxmlformats.org/officeDocument/2006/relationships/tags" Target="../tags/tag300.xml"/><Relationship Id="rId14" Type="http://schemas.openxmlformats.org/officeDocument/2006/relationships/tags" Target="../tags/tag305.xml"/><Relationship Id="rId22" Type="http://schemas.openxmlformats.org/officeDocument/2006/relationships/tags" Target="../tags/tag313.xml"/><Relationship Id="rId27" Type="http://schemas.openxmlformats.org/officeDocument/2006/relationships/tags" Target="../tags/tag318.xml"/><Relationship Id="rId30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327.xml"/><Relationship Id="rId13" Type="http://schemas.openxmlformats.org/officeDocument/2006/relationships/tags" Target="../tags/tag332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22.xml"/><Relationship Id="rId7" Type="http://schemas.openxmlformats.org/officeDocument/2006/relationships/tags" Target="../tags/tag326.xml"/><Relationship Id="rId12" Type="http://schemas.openxmlformats.org/officeDocument/2006/relationships/tags" Target="../tags/tag331.xml"/><Relationship Id="rId17" Type="http://schemas.openxmlformats.org/officeDocument/2006/relationships/tags" Target="../tags/tag336.xml"/><Relationship Id="rId2" Type="http://schemas.openxmlformats.org/officeDocument/2006/relationships/tags" Target="../tags/tag321.xml"/><Relationship Id="rId16" Type="http://schemas.openxmlformats.org/officeDocument/2006/relationships/tags" Target="../tags/tag335.xml"/><Relationship Id="rId1" Type="http://schemas.openxmlformats.org/officeDocument/2006/relationships/tags" Target="../tags/tag320.xml"/><Relationship Id="rId6" Type="http://schemas.openxmlformats.org/officeDocument/2006/relationships/tags" Target="../tags/tag325.xml"/><Relationship Id="rId11" Type="http://schemas.openxmlformats.org/officeDocument/2006/relationships/tags" Target="../tags/tag330.xml"/><Relationship Id="rId5" Type="http://schemas.openxmlformats.org/officeDocument/2006/relationships/tags" Target="../tags/tag324.xml"/><Relationship Id="rId15" Type="http://schemas.openxmlformats.org/officeDocument/2006/relationships/tags" Target="../tags/tag334.xml"/><Relationship Id="rId10" Type="http://schemas.openxmlformats.org/officeDocument/2006/relationships/tags" Target="../tags/tag329.xml"/><Relationship Id="rId19" Type="http://schemas.openxmlformats.org/officeDocument/2006/relationships/notesSlide" Target="../notesSlides/notesSlide23.xml"/><Relationship Id="rId4" Type="http://schemas.openxmlformats.org/officeDocument/2006/relationships/tags" Target="../tags/tag323.xml"/><Relationship Id="rId9" Type="http://schemas.openxmlformats.org/officeDocument/2006/relationships/tags" Target="../tags/tag328.xml"/><Relationship Id="rId14" Type="http://schemas.openxmlformats.org/officeDocument/2006/relationships/tags" Target="../tags/tag33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344.xml"/><Relationship Id="rId13" Type="http://schemas.openxmlformats.org/officeDocument/2006/relationships/tags" Target="../tags/tag349.xml"/><Relationship Id="rId18" Type="http://schemas.openxmlformats.org/officeDocument/2006/relationships/tags" Target="../tags/tag354.xml"/><Relationship Id="rId3" Type="http://schemas.openxmlformats.org/officeDocument/2006/relationships/tags" Target="../tags/tag339.xml"/><Relationship Id="rId21" Type="http://schemas.openxmlformats.org/officeDocument/2006/relationships/tags" Target="../tags/tag357.xml"/><Relationship Id="rId7" Type="http://schemas.openxmlformats.org/officeDocument/2006/relationships/tags" Target="../tags/tag343.xml"/><Relationship Id="rId12" Type="http://schemas.openxmlformats.org/officeDocument/2006/relationships/tags" Target="../tags/tag348.xml"/><Relationship Id="rId17" Type="http://schemas.openxmlformats.org/officeDocument/2006/relationships/tags" Target="../tags/tag353.xml"/><Relationship Id="rId25" Type="http://schemas.openxmlformats.org/officeDocument/2006/relationships/notesSlide" Target="../notesSlides/notesSlide31.xml"/><Relationship Id="rId2" Type="http://schemas.openxmlformats.org/officeDocument/2006/relationships/tags" Target="../tags/tag338.xml"/><Relationship Id="rId16" Type="http://schemas.openxmlformats.org/officeDocument/2006/relationships/tags" Target="../tags/tag352.xml"/><Relationship Id="rId20" Type="http://schemas.openxmlformats.org/officeDocument/2006/relationships/tags" Target="../tags/tag356.xml"/><Relationship Id="rId1" Type="http://schemas.openxmlformats.org/officeDocument/2006/relationships/tags" Target="../tags/tag337.xml"/><Relationship Id="rId6" Type="http://schemas.openxmlformats.org/officeDocument/2006/relationships/tags" Target="../tags/tag342.xml"/><Relationship Id="rId11" Type="http://schemas.openxmlformats.org/officeDocument/2006/relationships/tags" Target="../tags/tag347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341.xml"/><Relationship Id="rId15" Type="http://schemas.openxmlformats.org/officeDocument/2006/relationships/tags" Target="../tags/tag351.xml"/><Relationship Id="rId23" Type="http://schemas.openxmlformats.org/officeDocument/2006/relationships/tags" Target="../tags/tag359.xml"/><Relationship Id="rId10" Type="http://schemas.openxmlformats.org/officeDocument/2006/relationships/tags" Target="../tags/tag346.xml"/><Relationship Id="rId19" Type="http://schemas.openxmlformats.org/officeDocument/2006/relationships/tags" Target="../tags/tag355.xml"/><Relationship Id="rId4" Type="http://schemas.openxmlformats.org/officeDocument/2006/relationships/tags" Target="../tags/tag340.xml"/><Relationship Id="rId9" Type="http://schemas.openxmlformats.org/officeDocument/2006/relationships/tags" Target="../tags/tag345.xml"/><Relationship Id="rId14" Type="http://schemas.openxmlformats.org/officeDocument/2006/relationships/tags" Target="../tags/tag350.xml"/><Relationship Id="rId22" Type="http://schemas.openxmlformats.org/officeDocument/2006/relationships/tags" Target="../tags/tag35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tags" Target="../tags/tag28.xml"/><Relationship Id="rId3" Type="http://schemas.openxmlformats.org/officeDocument/2006/relationships/tags" Target="../tags/tag5.xml"/><Relationship Id="rId21" Type="http://schemas.openxmlformats.org/officeDocument/2006/relationships/tags" Target="../tags/tag23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33" Type="http://schemas.openxmlformats.org/officeDocument/2006/relationships/tags" Target="../tags/tag35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29" Type="http://schemas.openxmlformats.org/officeDocument/2006/relationships/tags" Target="../tags/tag31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32" Type="http://schemas.openxmlformats.org/officeDocument/2006/relationships/tags" Target="../tags/tag34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tags" Target="../tags/tag30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31" Type="http://schemas.openxmlformats.org/officeDocument/2006/relationships/tags" Target="../tags/tag33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tags" Target="../tags/tag29.xml"/><Relationship Id="rId30" Type="http://schemas.openxmlformats.org/officeDocument/2006/relationships/tags" Target="../tags/tag32.xml"/><Relationship Id="rId35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tags" Target="../tags/tag48.xml"/><Relationship Id="rId18" Type="http://schemas.openxmlformats.org/officeDocument/2006/relationships/tags" Target="../tags/tag53.xml"/><Relationship Id="rId26" Type="http://schemas.openxmlformats.org/officeDocument/2006/relationships/tags" Target="../tags/tag61.xml"/><Relationship Id="rId3" Type="http://schemas.openxmlformats.org/officeDocument/2006/relationships/tags" Target="../tags/tag38.xml"/><Relationship Id="rId21" Type="http://schemas.openxmlformats.org/officeDocument/2006/relationships/tags" Target="../tags/tag56.xml"/><Relationship Id="rId34" Type="http://schemas.openxmlformats.org/officeDocument/2006/relationships/notesSlide" Target="../notesSlides/notesSlide7.xml"/><Relationship Id="rId7" Type="http://schemas.openxmlformats.org/officeDocument/2006/relationships/tags" Target="../tags/tag42.xml"/><Relationship Id="rId12" Type="http://schemas.openxmlformats.org/officeDocument/2006/relationships/tags" Target="../tags/tag47.xml"/><Relationship Id="rId17" Type="http://schemas.openxmlformats.org/officeDocument/2006/relationships/tags" Target="../tags/tag52.xml"/><Relationship Id="rId25" Type="http://schemas.openxmlformats.org/officeDocument/2006/relationships/tags" Target="../tags/tag60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6" Type="http://schemas.openxmlformats.org/officeDocument/2006/relationships/tags" Target="../tags/tag51.xml"/><Relationship Id="rId20" Type="http://schemas.openxmlformats.org/officeDocument/2006/relationships/tags" Target="../tags/tag55.xml"/><Relationship Id="rId29" Type="http://schemas.openxmlformats.org/officeDocument/2006/relationships/tags" Target="../tags/tag64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24" Type="http://schemas.openxmlformats.org/officeDocument/2006/relationships/tags" Target="../tags/tag59.xml"/><Relationship Id="rId32" Type="http://schemas.openxmlformats.org/officeDocument/2006/relationships/tags" Target="../tags/tag67.xml"/><Relationship Id="rId5" Type="http://schemas.openxmlformats.org/officeDocument/2006/relationships/tags" Target="../tags/tag40.xml"/><Relationship Id="rId15" Type="http://schemas.openxmlformats.org/officeDocument/2006/relationships/tags" Target="../tags/tag50.xml"/><Relationship Id="rId23" Type="http://schemas.openxmlformats.org/officeDocument/2006/relationships/tags" Target="../tags/tag58.xml"/><Relationship Id="rId28" Type="http://schemas.openxmlformats.org/officeDocument/2006/relationships/tags" Target="../tags/tag63.xml"/><Relationship Id="rId10" Type="http://schemas.openxmlformats.org/officeDocument/2006/relationships/tags" Target="../tags/tag45.xml"/><Relationship Id="rId19" Type="http://schemas.openxmlformats.org/officeDocument/2006/relationships/tags" Target="../tags/tag54.xml"/><Relationship Id="rId31" Type="http://schemas.openxmlformats.org/officeDocument/2006/relationships/tags" Target="../tags/tag66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tags" Target="../tags/tag49.xml"/><Relationship Id="rId22" Type="http://schemas.openxmlformats.org/officeDocument/2006/relationships/tags" Target="../tags/tag57.xml"/><Relationship Id="rId27" Type="http://schemas.openxmlformats.org/officeDocument/2006/relationships/tags" Target="../tags/tag62.xml"/><Relationship Id="rId30" Type="http://schemas.openxmlformats.org/officeDocument/2006/relationships/tags" Target="../tags/tag6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tags" Target="../tags/tag84.xml"/><Relationship Id="rId2" Type="http://schemas.openxmlformats.org/officeDocument/2006/relationships/tags" Target="../tags/tag69.xml"/><Relationship Id="rId16" Type="http://schemas.openxmlformats.org/officeDocument/2006/relationships/tags" Target="../tags/tag83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5" Type="http://schemas.openxmlformats.org/officeDocument/2006/relationships/tags" Target="../tags/tag72.xml"/><Relationship Id="rId15" Type="http://schemas.openxmlformats.org/officeDocument/2006/relationships/tags" Target="../tags/tag82.xml"/><Relationship Id="rId10" Type="http://schemas.openxmlformats.org/officeDocument/2006/relationships/tags" Target="../tags/tag77.xml"/><Relationship Id="rId19" Type="http://schemas.openxmlformats.org/officeDocument/2006/relationships/notesSlide" Target="../notesSlides/notesSlide8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13" Type="http://schemas.openxmlformats.org/officeDocument/2006/relationships/tags" Target="../tags/tag97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87.xml"/><Relationship Id="rId7" Type="http://schemas.openxmlformats.org/officeDocument/2006/relationships/tags" Target="../tags/tag91.xml"/><Relationship Id="rId12" Type="http://schemas.openxmlformats.org/officeDocument/2006/relationships/tags" Target="../tags/tag96.xml"/><Relationship Id="rId17" Type="http://schemas.openxmlformats.org/officeDocument/2006/relationships/tags" Target="../tags/tag101.xml"/><Relationship Id="rId2" Type="http://schemas.openxmlformats.org/officeDocument/2006/relationships/tags" Target="../tags/tag86.xml"/><Relationship Id="rId16" Type="http://schemas.openxmlformats.org/officeDocument/2006/relationships/tags" Target="../tags/tag100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tags" Target="../tags/tag95.xml"/><Relationship Id="rId5" Type="http://schemas.openxmlformats.org/officeDocument/2006/relationships/tags" Target="../tags/tag89.xml"/><Relationship Id="rId15" Type="http://schemas.openxmlformats.org/officeDocument/2006/relationships/tags" Target="../tags/tag99.xml"/><Relationship Id="rId10" Type="http://schemas.openxmlformats.org/officeDocument/2006/relationships/tags" Target="../tags/tag94.xml"/><Relationship Id="rId19" Type="http://schemas.openxmlformats.org/officeDocument/2006/relationships/notesSlide" Target="../notesSlides/notesSlide9.xml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4" Type="http://schemas.openxmlformats.org/officeDocument/2006/relationships/tags" Target="../tags/tag9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6002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8: AVL Trees and Priority Queues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Catie Baker</a:t>
            </a:r>
          </a:p>
          <a:p>
            <a:r>
              <a:rPr lang="en-US" sz="2400" dirty="0" smtClean="0"/>
              <a:t>Spring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Sometimes two wrongs make a right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743200"/>
          </a:xfrm>
        </p:spPr>
        <p:txBody>
          <a:bodyPr/>
          <a:lstStyle/>
          <a:p>
            <a:r>
              <a:rPr lang="en-US" dirty="0" smtClean="0"/>
              <a:t>First idea violated the order property</a:t>
            </a:r>
          </a:p>
          <a:p>
            <a:r>
              <a:rPr lang="en-US" dirty="0" smtClean="0"/>
              <a:t>Second idea didn’t fix balance</a:t>
            </a:r>
          </a:p>
          <a:p>
            <a:r>
              <a:rPr lang="en-US" dirty="0" smtClean="0"/>
              <a:t>But if we do both single rotations, starting with the second, it works!  (And not just for this example.)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Double rotation: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Rotate problematic child and grandchild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Then rotate between self and new child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066800" y="3932238"/>
            <a:ext cx="1479550" cy="2314575"/>
            <a:chOff x="1066800" y="3932238"/>
            <a:chExt cx="1479550" cy="2314575"/>
          </a:xfrm>
        </p:grpSpPr>
        <p:grpSp>
          <p:nvGrpSpPr>
            <p:cNvPr id="27" name="Group 26"/>
            <p:cNvGrpSpPr/>
            <p:nvPr/>
          </p:nvGrpSpPr>
          <p:grpSpPr>
            <a:xfrm>
              <a:off x="1066800" y="4206875"/>
              <a:ext cx="1479550" cy="2039938"/>
              <a:chOff x="1066800" y="4206875"/>
              <a:chExt cx="1479550" cy="2039938"/>
            </a:xfrm>
          </p:grpSpPr>
          <p:sp>
            <p:nvSpPr>
              <p:cNvPr id="8" name="Oval 13" descr="50%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295400" y="5761038"/>
                <a:ext cx="487362" cy="485775"/>
              </a:xfrm>
              <a:prstGeom prst="ellipse">
                <a:avLst/>
              </a:prstGeom>
              <a:pattFill prst="pct50">
                <a:fgClr>
                  <a:srgbClr val="008000"/>
                </a:fgClr>
                <a:bgClr>
                  <a:schemeClr val="bg1"/>
                </a:bgClr>
              </a:pattFill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dirty="0"/>
                  <a:t>3</a:t>
                </a:r>
              </a:p>
            </p:txBody>
          </p:sp>
          <p:sp>
            <p:nvSpPr>
              <p:cNvPr id="9" name="Oval 14" descr="50%"/>
              <p:cNvSpPr>
                <a:spLocks noChangeAspect="1"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752600" y="4951413"/>
                <a:ext cx="487363" cy="487362"/>
              </a:xfrm>
              <a:prstGeom prst="ellipse">
                <a:avLst/>
              </a:prstGeom>
              <a:pattFill prst="pct50">
                <a:fgClr>
                  <a:srgbClr val="0000FF"/>
                </a:fgClr>
                <a:bgClr>
                  <a:schemeClr val="bg1"/>
                </a:bgClr>
              </a:patt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/>
                  <a:t>6</a:t>
                </a:r>
              </a:p>
            </p:txBody>
          </p:sp>
          <p:sp>
            <p:nvSpPr>
              <p:cNvPr id="10" name="Oval 15" descr="50%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066800" y="4206875"/>
                <a:ext cx="487362" cy="487363"/>
              </a:xfrm>
              <a:prstGeom prst="ellipse">
                <a:avLst/>
              </a:prstGeom>
              <a:pattFill prst="pct50">
                <a:fgClr>
                  <a:srgbClr val="CC9900"/>
                </a:fgClr>
                <a:bgClr>
                  <a:srgbClr val="FFFFFF"/>
                </a:bgClr>
              </a:pattFill>
              <a:ln w="38100">
                <a:solidFill>
                  <a:srgbClr val="C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dirty="0"/>
                  <a:t>1</a:t>
                </a:r>
              </a:p>
            </p:txBody>
          </p:sp>
          <p:cxnSp>
            <p:nvCxnSpPr>
              <p:cNvPr id="11" name="AutoShape 16"/>
              <p:cNvCxnSpPr>
                <a:cxnSpLocks noChangeAspect="1" noChangeShapeType="1"/>
                <a:stCxn id="10" idx="5"/>
                <a:endCxn id="9" idx="0"/>
              </p:cNvCxnSpPr>
              <p:nvPr>
                <p:custDataLst>
                  <p:tags r:id="rId23"/>
                </p:custDataLst>
              </p:nvPr>
            </p:nvCxnSpPr>
            <p:spPr bwMode="auto">
              <a:xfrm rot="16200000" flipH="1">
                <a:off x="1575261" y="4530392"/>
                <a:ext cx="328548" cy="51349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2" name="AutoShape 17"/>
              <p:cNvCxnSpPr>
                <a:cxnSpLocks noChangeAspect="1" noChangeShapeType="1"/>
                <a:stCxn id="9" idx="3"/>
                <a:endCxn id="8" idx="0"/>
              </p:cNvCxnSpPr>
              <p:nvPr>
                <p:custDataLst>
                  <p:tags r:id="rId24"/>
                </p:custDataLst>
              </p:nvPr>
            </p:nvCxnSpPr>
            <p:spPr bwMode="auto">
              <a:xfrm rot="5400000">
                <a:off x="1484710" y="5421774"/>
                <a:ext cx="393635" cy="28489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13" name="Text Box 18"/>
              <p:cNvSpPr txBox="1">
                <a:spLocks noChangeAspect="1"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752600" y="5608638"/>
                <a:ext cx="336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0</a:t>
                </a:r>
              </a:p>
            </p:txBody>
          </p:sp>
          <p:sp>
            <p:nvSpPr>
              <p:cNvPr id="14" name="Text Box 19"/>
              <p:cNvSpPr txBox="1">
                <a:spLocks noChangeAspect="1"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2209800" y="4770438"/>
                <a:ext cx="336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</p:grpSp>
        <p:sp>
          <p:nvSpPr>
            <p:cNvPr id="15" name="Text Box 20"/>
            <p:cNvSpPr txBox="1"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431925" y="3932238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 2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743200" y="3932238"/>
            <a:ext cx="2546350" cy="2468562"/>
            <a:chOff x="2743200" y="3932238"/>
            <a:chExt cx="2546350" cy="2468562"/>
          </a:xfrm>
        </p:grpSpPr>
        <p:sp>
          <p:nvSpPr>
            <p:cNvPr id="7" name="AutoShape 11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743200" y="5011738"/>
              <a:ext cx="852488" cy="304800"/>
            </a:xfrm>
            <a:prstGeom prst="rightArrow">
              <a:avLst>
                <a:gd name="adj1" fmla="val 50000"/>
                <a:gd name="adj2" fmla="val 6992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21" descr="50%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648200" y="5913438"/>
              <a:ext cx="487362" cy="487362"/>
            </a:xfrm>
            <a:prstGeom prst="ellipse">
              <a:avLst/>
            </a:prstGeom>
            <a:pattFill prst="pct50">
              <a:fgClr>
                <a:srgbClr val="0000FF"/>
              </a:fgClr>
              <a:bgClr>
                <a:schemeClr val="bg1"/>
              </a:bgClr>
            </a:pattFill>
            <a:ln w="381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dirty="0"/>
                <a:t>6</a:t>
              </a:r>
            </a:p>
          </p:txBody>
        </p:sp>
        <p:sp>
          <p:nvSpPr>
            <p:cNvPr id="17" name="Oval 22" descr="50%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191000" y="5075238"/>
              <a:ext cx="487363" cy="485775"/>
            </a:xfrm>
            <a:prstGeom prst="ellipse">
              <a:avLst/>
            </a:prstGeom>
            <a:pattFill prst="pct50">
              <a:fgClr>
                <a:srgbClr val="008000"/>
              </a:fgClr>
              <a:bgClr>
                <a:schemeClr val="bg1"/>
              </a:bgClr>
            </a:pattFill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3</a:t>
              </a:r>
            </a:p>
          </p:txBody>
        </p:sp>
        <p:sp>
          <p:nvSpPr>
            <p:cNvPr id="18" name="Oval 23" descr="50%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581400" y="4283075"/>
              <a:ext cx="487362" cy="487363"/>
            </a:xfrm>
            <a:prstGeom prst="ellipse">
              <a:avLst/>
            </a:prstGeom>
            <a:pattFill prst="pct50">
              <a:fgClr>
                <a:srgbClr val="CC9900"/>
              </a:fgClr>
              <a:bgClr>
                <a:srgbClr val="FFFFFF"/>
              </a:bgClr>
            </a:pattFill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/>
                <a:t>1</a:t>
              </a:r>
            </a:p>
          </p:txBody>
        </p:sp>
        <p:cxnSp>
          <p:nvCxnSpPr>
            <p:cNvPr id="19" name="AutoShape 24"/>
            <p:cNvCxnSpPr>
              <a:cxnSpLocks noChangeAspect="1" noChangeShapeType="1"/>
              <a:stCxn id="18" idx="5"/>
              <a:endCxn id="17" idx="0"/>
            </p:cNvCxnSpPr>
            <p:nvPr>
              <p:custDataLst>
                <p:tags r:id="rId14"/>
              </p:custDataLst>
            </p:nvPr>
          </p:nvCxnSpPr>
          <p:spPr bwMode="auto">
            <a:xfrm rot="16200000" flipH="1">
              <a:off x="4027949" y="4668504"/>
              <a:ext cx="376173" cy="43729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25"/>
            <p:cNvCxnSpPr>
              <a:cxnSpLocks noChangeAspect="1" noChangeShapeType="1"/>
              <a:stCxn id="17" idx="5"/>
              <a:endCxn id="16" idx="0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4537653" y="5559209"/>
              <a:ext cx="423565" cy="28489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26"/>
            <p:cNvSpPr txBox="1"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953000" y="5608638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22" name="Text Box 27"/>
            <p:cNvSpPr txBox="1"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691062" y="4967288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 1</a:t>
              </a:r>
            </a:p>
          </p:txBody>
        </p:sp>
        <p:sp>
          <p:nvSpPr>
            <p:cNvPr id="23" name="Text Box 28"/>
            <p:cNvSpPr txBox="1"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838575" y="3932238"/>
              <a:ext cx="4127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 2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319712" y="4422775"/>
            <a:ext cx="3125788" cy="1825625"/>
            <a:chOff x="5319712" y="4422775"/>
            <a:chExt cx="3125788" cy="1825625"/>
          </a:xfrm>
        </p:grpSpPr>
        <p:sp>
          <p:nvSpPr>
            <p:cNvPr id="32" name="Text Box 10"/>
            <p:cNvSpPr txBox="1"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488238" y="4422775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FF"/>
                  </a:solidFill>
                </a:rPr>
                <a:t>1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5319712" y="4770437"/>
              <a:ext cx="3125788" cy="1477963"/>
              <a:chOff x="5319712" y="4770437"/>
              <a:chExt cx="3125788" cy="1477963"/>
            </a:xfrm>
          </p:grpSpPr>
          <p:sp>
            <p:nvSpPr>
              <p:cNvPr id="24" name="AutoShape 11"/>
              <p:cNvSpPr>
                <a:spLocks noChangeAspect="1"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5319712" y="5029200"/>
                <a:ext cx="852488" cy="304800"/>
              </a:xfrm>
              <a:prstGeom prst="rightArrow">
                <a:avLst>
                  <a:gd name="adj1" fmla="val 50000"/>
                  <a:gd name="adj2" fmla="val 69922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8" name="AutoShape 6"/>
              <p:cNvCxnSpPr>
                <a:cxnSpLocks noChangeAspect="1" noChangeShapeType="1"/>
                <a:stCxn id="34" idx="3"/>
                <a:endCxn id="33" idx="0"/>
              </p:cNvCxnSpPr>
              <p:nvPr>
                <p:custDataLst>
                  <p:tags r:id="rId3"/>
                </p:custDataLst>
              </p:nvPr>
            </p:nvCxnSpPr>
            <p:spPr bwMode="auto">
              <a:xfrm rot="5400000">
                <a:off x="6668014" y="5239327"/>
                <a:ext cx="575965" cy="46745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9" name="AutoShape 7"/>
              <p:cNvCxnSpPr>
                <a:cxnSpLocks noChangeAspect="1" noChangeShapeType="1"/>
                <a:stCxn id="34" idx="5"/>
                <a:endCxn id="35" idx="0"/>
              </p:cNvCxnSpPr>
              <p:nvPr>
                <p:custDataLst>
                  <p:tags r:id="rId4"/>
                </p:custDataLst>
              </p:nvPr>
            </p:nvCxnSpPr>
            <p:spPr bwMode="auto">
              <a:xfrm rot="16200000" flipH="1">
                <a:off x="7465003" y="5254408"/>
                <a:ext cx="575965" cy="43729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30" name="Text Box 8"/>
              <p:cNvSpPr txBox="1">
                <a:spLocks noChangeAspect="1"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8108950" y="5456237"/>
                <a:ext cx="336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0</a:t>
                </a:r>
              </a:p>
            </p:txBody>
          </p:sp>
          <p:sp>
            <p:nvSpPr>
              <p:cNvPr id="31" name="Text Box 9"/>
              <p:cNvSpPr txBox="1">
                <a:spLocks noChangeAspect="1"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6172200" y="5532437"/>
                <a:ext cx="336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0</a:t>
                </a:r>
              </a:p>
            </p:txBody>
          </p:sp>
          <p:sp>
            <p:nvSpPr>
              <p:cNvPr id="33" name="Oval 23" descr="50%"/>
              <p:cNvSpPr>
                <a:spLocks noChangeAspect="1"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6478588" y="5761037"/>
                <a:ext cx="487362" cy="487363"/>
              </a:xfrm>
              <a:prstGeom prst="ellipse">
                <a:avLst/>
              </a:prstGeom>
              <a:pattFill prst="pct50">
                <a:fgClr>
                  <a:srgbClr val="CC9900"/>
                </a:fgClr>
                <a:bgClr>
                  <a:srgbClr val="FFFFFF"/>
                </a:bgClr>
              </a:pattFill>
              <a:ln w="38100">
                <a:solidFill>
                  <a:srgbClr val="C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dirty="0"/>
                  <a:t>1</a:t>
                </a:r>
              </a:p>
            </p:txBody>
          </p:sp>
          <p:sp>
            <p:nvSpPr>
              <p:cNvPr id="34" name="Oval 22" descr="50%"/>
              <p:cNvSpPr>
                <a:spLocks noChangeAspect="1"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7118350" y="4770437"/>
                <a:ext cx="487363" cy="485775"/>
              </a:xfrm>
              <a:prstGeom prst="ellipse">
                <a:avLst/>
              </a:prstGeom>
              <a:pattFill prst="pct50">
                <a:fgClr>
                  <a:srgbClr val="008000"/>
                </a:fgClr>
                <a:bgClr>
                  <a:schemeClr val="bg1"/>
                </a:bgClr>
              </a:pattFill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/>
                  <a:t>3</a:t>
                </a:r>
              </a:p>
            </p:txBody>
          </p:sp>
          <p:sp>
            <p:nvSpPr>
              <p:cNvPr id="35" name="Oval 21" descr="50%"/>
              <p:cNvSpPr>
                <a:spLocks noChangeAspect="1"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7727950" y="5761037"/>
                <a:ext cx="487362" cy="487362"/>
              </a:xfrm>
              <a:prstGeom prst="ellipse">
                <a:avLst/>
              </a:prstGeom>
              <a:pattFill prst="pct50">
                <a:fgClr>
                  <a:srgbClr val="0000FF"/>
                </a:fgClr>
                <a:bgClr>
                  <a:schemeClr val="bg1"/>
                </a:bgClr>
              </a:pattFill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3200" dirty="0"/>
                  <a:t>6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5998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right-left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533400" y="1219200"/>
            <a:ext cx="4267200" cy="2619375"/>
            <a:chOff x="533400" y="381000"/>
            <a:chExt cx="4267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47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49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10"/>
            <p:cNvCxnSpPr>
              <a:cxnSpLocks noChangeShapeType="1"/>
              <a:stCxn id="11" idx="6"/>
              <a:endCxn id="35" idx="0"/>
            </p:cNvCxnSpPr>
            <p:nvPr>
              <p:custDataLst>
                <p:tags r:id="rId52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3"/>
              <a:endCxn id="24" idx="0"/>
            </p:cNvCxnSpPr>
            <p:nvPr>
              <p:custDataLst>
                <p:tags r:id="rId54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4" idx="5"/>
              <a:endCxn id="22" idx="0"/>
            </p:cNvCxnSpPr>
            <p:nvPr>
              <p:custDataLst>
                <p:tags r:id="rId55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20" name="AutoShape 40"/>
            <p:cNvCxnSpPr>
              <a:cxnSpLocks noChangeShapeType="1"/>
              <a:stCxn id="11" idx="2"/>
              <a:endCxn id="14" idx="7"/>
            </p:cNvCxnSpPr>
            <p:nvPr>
              <p:custDataLst>
                <p:tags r:id="rId59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4" name="AutoShape 5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5" name="Oval 5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55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62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8" name="Text Box 63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54438" y="738188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9" name="Text Box 64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35" name="AutoShape 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sp>
        <p:nvSpPr>
          <p:cNvPr id="3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5400000">
            <a:off x="259556" y="3612356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304800" y="3885334"/>
            <a:ext cx="4284336" cy="2591666"/>
            <a:chOff x="304800" y="3885334"/>
            <a:chExt cx="4284336" cy="2591666"/>
          </a:xfrm>
        </p:grpSpPr>
        <p:cxnSp>
          <p:nvCxnSpPr>
            <p:cNvPr id="38" name="AutoShape 3"/>
            <p:cNvCxnSpPr>
              <a:cxnSpLocks noChangeShapeType="1"/>
              <a:stCxn id="39" idx="6"/>
              <a:endCxn id="42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122488" y="4306022"/>
              <a:ext cx="606425" cy="2936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544638" y="4142509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40" name="AutoShape 5"/>
            <p:cNvCxnSpPr>
              <a:cxnSpLocks noChangeShapeType="1"/>
              <a:stCxn id="39" idx="2"/>
              <a:endCxn id="41" idx="0"/>
            </p:cNvCxnSpPr>
            <p:nvPr>
              <p:custDataLst>
                <p:tags r:id="rId27"/>
              </p:custDataLst>
            </p:nvPr>
          </p:nvCxnSpPr>
          <p:spPr bwMode="auto">
            <a:xfrm rot="10800000" flipV="1">
              <a:off x="782638" y="4306021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AutoShape 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5438" y="4752109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42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38400" y="4599709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43" name="AutoShape 10"/>
            <p:cNvCxnSpPr>
              <a:cxnSpLocks noChangeShapeType="1"/>
              <a:stCxn id="42" idx="6"/>
              <a:endCxn id="61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3019425" y="4762428"/>
              <a:ext cx="394494" cy="2667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12"/>
            <p:cNvCxnSpPr>
              <a:cxnSpLocks noChangeShapeType="1"/>
              <a:stCxn id="42" idx="3"/>
              <a:endCxn id="53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81685" y="4791304"/>
              <a:ext cx="255621" cy="4279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3"/>
            <p:cNvCxnSpPr>
              <a:cxnSpLocks noChangeShapeType="1"/>
              <a:stCxn id="61" idx="3"/>
              <a:endCxn id="52" idx="0"/>
            </p:cNvCxnSpPr>
            <p:nvPr>
              <p:custDataLst>
                <p:tags r:id="rId32"/>
              </p:custDataLst>
            </p:nvPr>
          </p:nvCxnSpPr>
          <p:spPr bwMode="auto">
            <a:xfrm rot="5400000">
              <a:off x="2968491" y="5273543"/>
              <a:ext cx="205776" cy="2753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438400" y="51816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48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657599" y="4828309"/>
              <a:ext cx="93153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49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655762" y="4876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1" name="Text Box 4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04800" y="4523509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2" name="AutoShape 5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514600" y="5514109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53" name="AutoShape 5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5133109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54" name="Oval 5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96681" y="5881255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5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800840" y="5715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6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95600" y="43275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58" name="Text Box 6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017588" y="3885334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59" name="AutoShape 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715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61" name="Oval 11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124200" y="50292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63" name="AutoShape 10"/>
            <p:cNvCxnSpPr>
              <a:cxnSpLocks noChangeShapeType="1"/>
              <a:stCxn id="61" idx="5"/>
              <a:endCxn id="59" idx="0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3511057" y="5416056"/>
              <a:ext cx="406667" cy="1912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9" name="Text Box 1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937000" y="54864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93" name="AutoShape 11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962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4876800" y="3505200"/>
            <a:ext cx="4267200" cy="2286000"/>
            <a:chOff x="4876800" y="3505200"/>
            <a:chExt cx="4267200" cy="2286000"/>
          </a:xfrm>
        </p:grpSpPr>
        <p:sp>
          <p:nvSpPr>
            <p:cNvPr id="72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73" name="AutoShape 5"/>
            <p:cNvCxnSpPr>
              <a:cxnSpLocks noChangeShapeType="1"/>
              <a:stCxn id="72" idx="3"/>
              <a:endCxn id="94" idx="0"/>
            </p:cNvCxnSpPr>
            <p:nvPr>
              <p:custDataLst>
                <p:tags r:id="rId4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4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76" name="AutoShape 10"/>
            <p:cNvCxnSpPr>
              <a:cxnSpLocks noChangeShapeType="1"/>
              <a:stCxn id="72" idx="5"/>
              <a:endCxn id="9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" name="AutoShape 12"/>
            <p:cNvCxnSpPr>
              <a:cxnSpLocks noChangeShapeType="1"/>
              <a:stCxn id="94" idx="5"/>
              <a:endCxn id="84" idx="0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" name="AutoShape 13"/>
            <p:cNvCxnSpPr>
              <a:cxnSpLocks noChangeShapeType="1"/>
              <a:stCxn id="90" idx="3"/>
              <a:endCxn id="83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9" name="Text Box 1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80" name="Text Box 1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305800" y="4191000"/>
              <a:ext cx="838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1" name="Text Box 1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82" name="Text Box 4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3" name="AutoShape 5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84" name="AutoShape 5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85" name="Oval 5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5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91400" y="35052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89" name="AutoShape 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0" name="Oval 1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91" name="AutoShape 10"/>
            <p:cNvCxnSpPr>
              <a:cxnSpLocks noChangeShapeType="1"/>
              <a:stCxn id="90" idx="5"/>
              <a:endCxn id="89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94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99" name="AutoShape 3"/>
            <p:cNvCxnSpPr>
              <a:cxnSpLocks noChangeShapeType="1"/>
              <a:stCxn id="94" idx="3"/>
              <a:endCxn id="74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" name="Text Box 1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94624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9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524000"/>
          </a:xfrm>
        </p:spPr>
        <p:txBody>
          <a:bodyPr/>
          <a:lstStyle/>
          <a:p>
            <a:r>
              <a:rPr lang="en-US" dirty="0" smtClean="0"/>
              <a:t>Like in the left-left and right-right cases, the height of the </a:t>
            </a:r>
            <a:r>
              <a:rPr lang="en-US" dirty="0" err="1" smtClean="0"/>
              <a:t>subtree</a:t>
            </a:r>
            <a:r>
              <a:rPr lang="en-US" dirty="0" smtClean="0"/>
              <a:t> after rebalancing is the same as before the insert</a:t>
            </a:r>
          </a:p>
          <a:p>
            <a:pPr lvl="1"/>
            <a:r>
              <a:rPr lang="en-US" sz="1800" dirty="0" smtClean="0"/>
              <a:t>So no ancestor in the tree will need rebalancing</a:t>
            </a:r>
          </a:p>
          <a:p>
            <a:r>
              <a:rPr lang="en-US" dirty="0" smtClean="0"/>
              <a:t>Does not have to be implemented as two rotations; can just do: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228600" y="2714625"/>
            <a:ext cx="8839200" cy="2619375"/>
            <a:chOff x="228600" y="2714625"/>
            <a:chExt cx="8839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1"/>
              </p:custDataLst>
            </p:nvPr>
          </p:nvCxnSpPr>
          <p:spPr bwMode="auto">
            <a:xfrm>
              <a:off x="2046288" y="3135313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468438" y="2971800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3"/>
              </p:custDataLst>
            </p:nvPr>
          </p:nvCxnSpPr>
          <p:spPr bwMode="auto">
            <a:xfrm rot="10800000" flipV="1">
              <a:off x="706438" y="3135312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49238" y="35814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048000" y="3429000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2" name="AutoShape 10"/>
            <p:cNvCxnSpPr>
              <a:cxnSpLocks noChangeShapeType="1"/>
              <a:stCxn id="11" idx="6"/>
              <a:endCxn id="28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3629025" y="3591719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Oval 11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171700" y="3835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4" name="AutoShape 12"/>
            <p:cNvCxnSpPr>
              <a:cxnSpLocks noChangeShapeType="1"/>
              <a:stCxn id="13" idx="3"/>
              <a:endCxn id="22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1909196" y="4072238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3"/>
            <p:cNvCxnSpPr>
              <a:cxnSpLocks noChangeShapeType="1"/>
              <a:stCxn id="13" idx="5"/>
              <a:endCxn id="21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2685557" y="4095256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6" name="Text Box 16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971800" y="4098925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38600" y="3657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8" name="Text Box 1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447800" y="40259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19" name="AutoShape 40"/>
            <p:cNvCxnSpPr>
              <a:cxnSpLocks noChangeShapeType="1"/>
              <a:stCxn id="11" idx="2"/>
              <a:endCxn id="13" idx="7"/>
            </p:cNvCxnSpPr>
            <p:nvPr>
              <p:custDataLst>
                <p:tags r:id="rId13"/>
              </p:custDataLst>
            </p:nvPr>
          </p:nvCxnSpPr>
          <p:spPr bwMode="auto">
            <a:xfrm rot="10800000" flipV="1">
              <a:off x="2666282" y="3591718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0" name="Text Box 42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28600" y="3352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1" name="AutoShape 51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514600" y="4343400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2" name="AutoShape 53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371600" y="44196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3" name="Oval 5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001481" y="51469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55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109396" y="50292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6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976438" y="34766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6" name="Text Box 63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449638" y="3071813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7" name="Text Box 64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941388" y="27146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28" name="AutoShape 6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581400" y="40386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29" name="Oval 4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6813550" y="30480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30" name="AutoShape 5"/>
            <p:cNvCxnSpPr>
              <a:cxnSpLocks noChangeShapeType="1"/>
              <a:stCxn id="29" idx="3"/>
              <a:endCxn id="49" idx="0"/>
            </p:cNvCxnSpPr>
            <p:nvPr>
              <p:custDataLst>
                <p:tags r:id="rId24"/>
              </p:custDataLst>
            </p:nvPr>
          </p:nvCxnSpPr>
          <p:spPr bwMode="auto">
            <a:xfrm rot="5400000">
              <a:off x="6273117" y="30881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1" name="AutoShape 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876800" y="4267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32" name="AutoShape 10"/>
            <p:cNvCxnSpPr>
              <a:cxnSpLocks noChangeShapeType="1"/>
              <a:stCxn id="29" idx="5"/>
              <a:endCxn id="45" idx="0"/>
            </p:cNvCxnSpPr>
            <p:nvPr>
              <p:custDataLst>
                <p:tags r:id="rId26"/>
              </p:custDataLst>
            </p:nvPr>
          </p:nvCxnSpPr>
          <p:spPr bwMode="auto">
            <a:xfrm rot="16200000" flipH="1">
              <a:off x="7496195" y="31377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12"/>
            <p:cNvCxnSpPr>
              <a:cxnSpLocks noChangeShapeType="1"/>
              <a:stCxn id="49" idx="5"/>
              <a:endCxn id="40" idx="0"/>
            </p:cNvCxnSpPr>
            <p:nvPr>
              <p:custDataLst>
                <p:tags r:id="rId27"/>
              </p:custDataLst>
            </p:nvPr>
          </p:nvCxnSpPr>
          <p:spPr bwMode="auto">
            <a:xfrm rot="16200000" flipH="1">
              <a:off x="6315376" y="39150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13"/>
            <p:cNvCxnSpPr>
              <a:cxnSpLocks noChangeShapeType="1"/>
              <a:stCxn id="45" idx="3"/>
              <a:endCxn id="39" idx="0"/>
            </p:cNvCxnSpPr>
            <p:nvPr>
              <p:custDataLst>
                <p:tags r:id="rId28"/>
              </p:custDataLst>
            </p:nvPr>
          </p:nvCxnSpPr>
          <p:spPr bwMode="auto">
            <a:xfrm rot="5400000">
              <a:off x="7536883" y="40579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" name="Text Box 16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7086600" y="41918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36" name="Text Box 17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8305800" y="35052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7" name="Text Box 19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608762" y="38862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38" name="Text Box 42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342153" y="34290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39" name="AutoShape 51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7239000" y="43322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40" name="AutoShape 53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096000" y="41910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41" name="Oval 54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6324600" y="49183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55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6428759" y="47521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63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7391400" y="28194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44" name="AutoShape 6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8153400" y="43434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45" name="Oval 11"/>
            <p:cNvSpPr>
              <a:spLocks noChangeAspect="1"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7726362" y="36576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46" name="AutoShape 10"/>
            <p:cNvCxnSpPr>
              <a:cxnSpLocks noChangeShapeType="1"/>
              <a:stCxn id="45" idx="5"/>
              <a:endCxn id="44" idx="0"/>
            </p:cNvCxnSpPr>
            <p:nvPr>
              <p:custDataLst>
                <p:tags r:id="rId40"/>
              </p:custDataLst>
            </p:nvPr>
          </p:nvCxnSpPr>
          <p:spPr bwMode="auto">
            <a:xfrm rot="16200000" flipH="1">
              <a:off x="8212438" y="39452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7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8661400" y="41148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48" name="AutoShape 11"/>
            <p:cNvSpPr>
              <a:spLocks noChangeAspect="1"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4405312" y="3048000"/>
              <a:ext cx="852488" cy="304800"/>
            </a:xfrm>
            <a:prstGeom prst="rightArrow">
              <a:avLst>
                <a:gd name="adj1" fmla="val 50000"/>
                <a:gd name="adj2" fmla="val 69922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Oval 7"/>
            <p:cNvSpPr>
              <a:spLocks noChangeAspect="1"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5743575" y="37131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50" name="AutoShape 3"/>
            <p:cNvCxnSpPr>
              <a:cxnSpLocks noChangeShapeType="1"/>
              <a:stCxn id="49" idx="3"/>
              <a:endCxn id="31" idx="0"/>
            </p:cNvCxnSpPr>
            <p:nvPr>
              <p:custDataLst>
                <p:tags r:id="rId44"/>
              </p:custDataLst>
            </p:nvPr>
          </p:nvCxnSpPr>
          <p:spPr bwMode="auto">
            <a:xfrm rot="5400000">
              <a:off x="5443203" y="38817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51" name="Text Box 19"/>
            <p:cNvSpPr txBox="1"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4953000" y="40386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685800" y="532362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Easier to remember than you may think: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b="0" kern="0" dirty="0" smtClean="0">
                <a:latin typeface="+mn-lt"/>
              </a:rPr>
              <a:t>Move c to grandparent’s position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b="0" kern="0" dirty="0" smtClean="0">
                <a:latin typeface="+mn-lt"/>
              </a:rPr>
              <a:t>Put a, b, X, U, V, and Z in the only legal positions for a BST</a:t>
            </a:r>
            <a:endParaRPr lang="en-US" sz="2000" b="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57266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last case: left-right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90600"/>
          </a:xfrm>
        </p:spPr>
        <p:txBody>
          <a:bodyPr/>
          <a:lstStyle/>
          <a:p>
            <a:r>
              <a:rPr lang="en-US" dirty="0" smtClean="0"/>
              <a:t>Mirror image of right-left</a:t>
            </a:r>
          </a:p>
          <a:p>
            <a:pPr lvl="1"/>
            <a:r>
              <a:rPr lang="en-US" dirty="0" smtClean="0"/>
              <a:t>Again, no new concepts, only new code to write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317750" y="2847975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3"/>
            <a:endCxn id="31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652698" y="2679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9" idx="5"/>
            <a:endCxn id="29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69042" y="2969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32" idx="3"/>
            <a:endCxn id="23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702027" y="41778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3"/>
          <p:cNvCxnSpPr>
            <a:cxnSpLocks noChangeShapeType="1"/>
            <a:stCxn id="32" idx="5"/>
            <a:endCxn id="22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325854" y="4193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4419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18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3352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9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43000" y="4267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20" name="AutoShape 40"/>
          <p:cNvCxnSpPr>
            <a:cxnSpLocks noChangeShapeType="1"/>
            <a:stCxn id="31" idx="5"/>
            <a:endCxn id="32" idx="1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563421" y="3553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4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" y="4114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22" name="AutoShape 5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0" y="4572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23" name="AutoShape 5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44196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24" name="Oval 5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9081" y="51469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956996" y="5029200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6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581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27" name="Text Box 6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3400" y="3124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28" name="Text Box 6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76400" y="2590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29" name="AutoShap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24200" y="3581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0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24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1" name="Oval 7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914400" y="3429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32" name="Oval 11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858962" y="3886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36" name="AutoShape 12"/>
          <p:cNvCxnSpPr>
            <a:cxnSpLocks noChangeShapeType="1"/>
            <a:stCxn id="31" idx="3"/>
            <a:endCxn id="30" idx="0"/>
          </p:cNvCxnSpPr>
          <p:nvPr>
            <p:custDataLst>
              <p:tags r:id="rId22"/>
            </p:custDataLst>
          </p:nvPr>
        </p:nvCxnSpPr>
        <p:spPr bwMode="auto">
          <a:xfrm rot="5400000">
            <a:off x="524335" y="3792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AutoShape 1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267200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737350" y="3048000"/>
            <a:ext cx="577850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51" name="AutoShape 5"/>
          <p:cNvCxnSpPr>
            <a:cxnSpLocks noChangeShapeType="1"/>
            <a:stCxn id="50" idx="3"/>
            <a:endCxn id="70" idx="0"/>
          </p:cNvCxnSpPr>
          <p:nvPr>
            <p:custDataLst>
              <p:tags r:id="rId25"/>
            </p:custDataLst>
          </p:nvPr>
        </p:nvCxnSpPr>
        <p:spPr bwMode="auto">
          <a:xfrm rot="5400000">
            <a:off x="6196917" y="30881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AutoShape 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8006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53" name="AutoShape 10"/>
          <p:cNvCxnSpPr>
            <a:cxnSpLocks noChangeShapeType="1"/>
            <a:stCxn id="50" idx="5"/>
            <a:endCxn id="66" idx="0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7419995" y="31377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12"/>
          <p:cNvCxnSpPr>
            <a:cxnSpLocks noChangeShapeType="1"/>
            <a:stCxn id="70" idx="5"/>
            <a:endCxn id="61" idx="0"/>
          </p:cNvCxnSpPr>
          <p:nvPr>
            <p:custDataLst>
              <p:tags r:id="rId28"/>
            </p:custDataLst>
          </p:nvPr>
        </p:nvCxnSpPr>
        <p:spPr bwMode="auto">
          <a:xfrm rot="16200000" flipH="1">
            <a:off x="6239176" y="39150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3"/>
          <p:cNvCxnSpPr>
            <a:cxnSpLocks noChangeShapeType="1"/>
            <a:stCxn id="66" idx="3"/>
            <a:endCxn id="60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460683" y="40579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" name="Text Box 1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010400" y="41918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57" name="Text Box 17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229600" y="35052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532562" y="38862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9" name="Text Box 4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5953" y="3429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0" name="AutoShape 51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162800" y="43322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61" name="AutoShape 5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41910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62" name="Oval 5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48400" y="49183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6352559" y="4752109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Text Box 6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315200" y="2819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65" name="AutoShape 6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4343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6" name="Oval 11"/>
          <p:cNvSpPr>
            <a:spLocks noChangeAspect="1" noChangeArrowheads="1"/>
          </p:cNvSpPr>
          <p:nvPr>
            <p:custDataLst>
              <p:tags r:id="rId40"/>
            </p:custDataLst>
          </p:nvPr>
        </p:nvSpPr>
        <p:spPr bwMode="auto">
          <a:xfrm>
            <a:off x="7650162" y="3657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67" name="AutoShape 10"/>
          <p:cNvCxnSpPr>
            <a:cxnSpLocks noChangeShapeType="1"/>
            <a:stCxn id="66" idx="5"/>
            <a:endCxn id="65" idx="0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8136238" y="39452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85200" y="4114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70" name="Oval 7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667375" y="37131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1" name="AutoShape 3"/>
          <p:cNvCxnSpPr>
            <a:cxnSpLocks noChangeShapeType="1"/>
            <a:stCxn id="70" idx="3"/>
            <a:endCxn id="52" idx="0"/>
          </p:cNvCxnSpPr>
          <p:nvPr>
            <p:custDataLst>
              <p:tags r:id="rId44"/>
            </p:custDataLst>
          </p:nvPr>
        </p:nvCxnSpPr>
        <p:spPr bwMode="auto">
          <a:xfrm rot="5400000">
            <a:off x="5367003" y="38817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2" name="Text Box 1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876800" y="4038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3336980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0" grpId="0" animBg="1"/>
      <p:bldP spid="52" grpId="0" animBg="1"/>
      <p:bldP spid="56" grpId="0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/>
      <p:bldP spid="65" grpId="0" animBg="1"/>
      <p:bldP spid="66" grpId="0" animBg="1"/>
      <p:bldP spid="68" grpId="0"/>
      <p:bldP spid="70" grpId="0" animBg="1"/>
      <p:bldP spid="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Trees: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is balanced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starts balanced</a:t>
            </a:r>
          </a:p>
          <a:p>
            <a:pPr lvl="1"/>
            <a:r>
              <a:rPr lang="en-US" dirty="0" smtClean="0"/>
              <a:t>A rotation is </a:t>
            </a:r>
            <a:r>
              <a:rPr lang="en-US" i="1" dirty="0" smtClean="0"/>
              <a:t>O</a:t>
            </a:r>
            <a:r>
              <a:rPr lang="en-US" dirty="0" smtClean="0"/>
              <a:t>(1) and there’s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path to root</a:t>
            </a:r>
          </a:p>
          <a:p>
            <a:pPr lvl="1"/>
            <a:r>
              <a:rPr lang="en-US" dirty="0" smtClean="0"/>
              <a:t>Tree ends balanced</a:t>
            </a:r>
          </a:p>
          <a:p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Takes some more rotation action to handle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303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AVL Trees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295400"/>
            <a:ext cx="83185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000" b="0" dirty="0">
                <a:latin typeface="+mj-lt"/>
              </a:rPr>
              <a:t>Arguments for AVL trees: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All operations logarithmic worst-case because trees </a:t>
            </a:r>
            <a:r>
              <a:rPr lang="en-US" sz="2000" b="0" dirty="0">
                <a:latin typeface="+mj-lt"/>
              </a:rPr>
              <a:t>are </a:t>
            </a:r>
            <a:r>
              <a:rPr lang="en-US" sz="2000" b="0" i="1" dirty="0">
                <a:latin typeface="+mj-lt"/>
              </a:rPr>
              <a:t>always</a:t>
            </a:r>
            <a:r>
              <a:rPr lang="en-US" sz="2000" b="0" dirty="0">
                <a:latin typeface="+mj-lt"/>
              </a:rPr>
              <a:t> </a:t>
            </a:r>
            <a:r>
              <a:rPr lang="en-US" sz="2000" b="0" dirty="0" smtClean="0">
                <a:latin typeface="+mj-lt"/>
              </a:rPr>
              <a:t> balanced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Height </a:t>
            </a:r>
            <a:r>
              <a:rPr lang="en-US" sz="2000" b="0" dirty="0">
                <a:latin typeface="+mj-lt"/>
              </a:rPr>
              <a:t>balancing adds no more than a constant factor to the speed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0" dirty="0" smtClean="0">
                <a:latin typeface="+mj-lt"/>
              </a:rPr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sz="2000" b="0" dirty="0">
              <a:latin typeface="+mj-lt"/>
            </a:endParaRP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/>
            <a:r>
              <a:rPr lang="en-US" sz="2000" b="0" dirty="0">
                <a:latin typeface="+mj-lt"/>
              </a:rPr>
              <a:t>Arguments against </a:t>
            </a:r>
            <a:r>
              <a:rPr lang="en-US" sz="2000" b="0" dirty="0" smtClean="0">
                <a:latin typeface="+mj-lt"/>
              </a:rPr>
              <a:t>AVL </a:t>
            </a:r>
            <a:r>
              <a:rPr lang="en-US" sz="2000" b="0" dirty="0">
                <a:latin typeface="+mj-lt"/>
              </a:rPr>
              <a:t>trees</a:t>
            </a:r>
            <a:r>
              <a:rPr lang="en-US" sz="2000" b="0" dirty="0" smtClean="0">
                <a:latin typeface="+mj-lt"/>
              </a:rPr>
              <a:t>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Difficult to program &amp; </a:t>
            </a:r>
            <a:r>
              <a:rPr lang="en-US" sz="2000" b="0" dirty="0" smtClean="0">
                <a:latin typeface="+mj-lt"/>
              </a:rPr>
              <a:t>debug [but done once in a library!]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More </a:t>
            </a:r>
            <a:r>
              <a:rPr lang="en-US" sz="2000" b="0" dirty="0">
                <a:latin typeface="+mj-lt"/>
              </a:rPr>
              <a:t>space for height </a:t>
            </a:r>
            <a:r>
              <a:rPr lang="en-US" sz="2000" b="0" dirty="0" smtClean="0">
                <a:latin typeface="+mj-lt"/>
              </a:rPr>
              <a:t>field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Asymptotically faster but rebalancing </a:t>
            </a:r>
            <a:r>
              <a:rPr lang="en-US" sz="2000" b="0" dirty="0" smtClean="0">
                <a:latin typeface="+mj-lt"/>
              </a:rPr>
              <a:t>takes a little time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If </a:t>
            </a:r>
            <a:r>
              <a:rPr lang="en-US" sz="2000" b="0" i="1" dirty="0" smtClean="0">
                <a:latin typeface="+mj-lt"/>
              </a:rPr>
              <a:t>amortized</a:t>
            </a:r>
            <a:r>
              <a:rPr lang="en-US" sz="2000" b="0" dirty="0" smtClean="0">
                <a:latin typeface="+mj-lt"/>
              </a:rPr>
              <a:t> (later, I promise) logarithmic time is enough, use splay trees (in the text)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1679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5029200"/>
          </a:xfrm>
        </p:spPr>
        <p:txBody>
          <a:bodyPr/>
          <a:lstStyle/>
          <a:p>
            <a:r>
              <a:rPr lang="en-US" sz="2800" i="0" dirty="0" smtClean="0"/>
              <a:t>Done with AVL Trees (….phew!)</a:t>
            </a:r>
            <a:r>
              <a:rPr lang="en-US" sz="2800" i="0" dirty="0"/>
              <a:t/>
            </a:r>
            <a:br>
              <a:rPr lang="en-US" sz="2800" i="0" dirty="0"/>
            </a:br>
            <a:r>
              <a:rPr lang="en-US" sz="2800" i="0" dirty="0" smtClean="0"/>
              <a:t/>
            </a:r>
            <a:br>
              <a:rPr lang="en-US" sz="2800" i="0" dirty="0" smtClean="0"/>
            </a:br>
            <a:r>
              <a:rPr lang="en-US" sz="2800" i="0" dirty="0" smtClean="0"/>
              <a:t>next up…</a:t>
            </a:r>
            <a:br>
              <a:rPr lang="en-US" sz="2800" i="0" dirty="0" smtClean="0"/>
            </a:br>
            <a:r>
              <a:rPr lang="en-US" sz="2800" i="0" dirty="0"/>
              <a:t/>
            </a:r>
            <a:br>
              <a:rPr lang="en-US" sz="2800" i="0" dirty="0"/>
            </a:br>
            <a:r>
              <a:rPr lang="en-US" sz="2800" i="0" dirty="0" smtClean="0"/>
              <a:t>Priority Queues ADT</a:t>
            </a:r>
            <a:br>
              <a:rPr lang="en-US" sz="2800" i="0" dirty="0" smtClean="0"/>
            </a:br>
            <a:r>
              <a:rPr lang="en-US" sz="2800" i="0" dirty="0" smtClean="0"/>
              <a:t>(Homework 3 </a:t>
            </a:r>
            <a:r>
              <a:rPr lang="en-US" sz="2800" i="0" dirty="0" smtClean="0">
                <a:sym typeface="Wingdings"/>
              </a:rPr>
              <a:t></a:t>
            </a:r>
            <a:r>
              <a:rPr lang="en-US" sz="2800" i="0" dirty="0" smtClean="0"/>
              <a:t>)</a:t>
            </a:r>
            <a:endParaRPr lang="en-US" sz="2800" i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16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ADT: Priority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priority queue</a:t>
            </a:r>
            <a:r>
              <a:rPr lang="en-US" dirty="0" smtClean="0"/>
              <a:t> holds </a:t>
            </a:r>
            <a:r>
              <a:rPr lang="en-US" i="1" dirty="0" smtClean="0">
                <a:solidFill>
                  <a:srgbClr val="0000FF"/>
                </a:solidFill>
              </a:rPr>
              <a:t>compare-able data</a:t>
            </a:r>
          </a:p>
          <a:p>
            <a:pPr marL="0" indent="0">
              <a:buNone/>
            </a:pPr>
            <a:endParaRPr lang="en-US" i="1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Like dictionaries, we need to </a:t>
            </a:r>
            <a:r>
              <a:rPr lang="en-US" i="1" dirty="0" smtClean="0">
                <a:solidFill>
                  <a:srgbClr val="0000FF"/>
                </a:solidFill>
              </a:rPr>
              <a:t>compare items</a:t>
            </a:r>
          </a:p>
          <a:p>
            <a:pPr lvl="2"/>
            <a:r>
              <a:rPr lang="en-US" dirty="0" smtClean="0"/>
              <a:t>Given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, is </a:t>
            </a:r>
            <a:r>
              <a:rPr lang="en-US" i="1" dirty="0" smtClean="0"/>
              <a:t>x</a:t>
            </a:r>
            <a:r>
              <a:rPr lang="en-US" dirty="0" smtClean="0"/>
              <a:t> less than, equal to, or greater than </a:t>
            </a:r>
            <a:r>
              <a:rPr lang="en-US" i="1" dirty="0" smtClean="0"/>
              <a:t>y</a:t>
            </a:r>
          </a:p>
          <a:p>
            <a:pPr lvl="2"/>
            <a:r>
              <a:rPr lang="en-US" dirty="0"/>
              <a:t>Meaning of the ordering can depend on your data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 smtClean="0"/>
              <a:t>Integers are comparable, so will use them in examples</a:t>
            </a:r>
          </a:p>
          <a:p>
            <a:pPr lvl="2"/>
            <a:r>
              <a:rPr lang="en-US" dirty="0" smtClean="0"/>
              <a:t>But the priority queue ADT is much more general</a:t>
            </a:r>
          </a:p>
          <a:p>
            <a:pPr lvl="2"/>
            <a:r>
              <a:rPr lang="en-US" dirty="0" smtClean="0"/>
              <a:t>Typically two fields, </a:t>
            </a:r>
            <a:r>
              <a:rPr lang="en-US" dirty="0"/>
              <a:t>the </a:t>
            </a:r>
            <a:r>
              <a:rPr lang="en-US" i="1" dirty="0">
                <a:solidFill>
                  <a:schemeClr val="accent6"/>
                </a:solidFill>
              </a:rPr>
              <a:t>priority </a:t>
            </a:r>
            <a:r>
              <a:rPr lang="en-US" dirty="0"/>
              <a:t>and the </a:t>
            </a:r>
            <a:r>
              <a:rPr lang="en-US" i="1" dirty="0">
                <a:solidFill>
                  <a:schemeClr val="accent6"/>
                </a:solidFill>
              </a:rPr>
              <a:t>data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4296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953000"/>
          </a:xfrm>
        </p:spPr>
        <p:txBody>
          <a:bodyPr/>
          <a:lstStyle/>
          <a:p>
            <a:r>
              <a:rPr lang="en-US" dirty="0" smtClean="0"/>
              <a:t>Each item has a “priority”</a:t>
            </a:r>
          </a:p>
          <a:p>
            <a:pPr lvl="1"/>
            <a:r>
              <a:rPr lang="en-US" dirty="0" smtClean="0"/>
              <a:t>In our examples, the </a:t>
            </a:r>
            <a:r>
              <a:rPr lang="en-US" i="1" dirty="0" smtClean="0"/>
              <a:t>lesser</a:t>
            </a:r>
            <a:r>
              <a:rPr lang="en-US" dirty="0" smtClean="0"/>
              <a:t> item is the one with the </a:t>
            </a:r>
            <a:r>
              <a:rPr lang="en-US" i="1" dirty="0" smtClean="0"/>
              <a:t>greater</a:t>
            </a:r>
            <a:r>
              <a:rPr lang="en-US" dirty="0" smtClean="0"/>
              <a:t> priority</a:t>
            </a:r>
          </a:p>
          <a:p>
            <a:pPr lvl="1"/>
            <a:r>
              <a:rPr lang="en-US" dirty="0" smtClean="0"/>
              <a:t>So “priority 1” is more important than “priority 4”</a:t>
            </a:r>
          </a:p>
          <a:p>
            <a:pPr lvl="1"/>
            <a:r>
              <a:rPr lang="en-US" dirty="0" smtClean="0"/>
              <a:t>(Just a convention, think “first is best”)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Operations: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dirty="0" smtClean="0"/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Key property: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 </a:t>
            </a:r>
            <a:r>
              <a:rPr lang="en-US" i="1" dirty="0" smtClean="0">
                <a:solidFill>
                  <a:schemeClr val="accent2"/>
                </a:solidFill>
              </a:rPr>
              <a:t>returns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chemeClr val="accent2"/>
                </a:solidFill>
              </a:rPr>
              <a:t>deletes</a:t>
            </a:r>
            <a:r>
              <a:rPr lang="en-US" dirty="0" smtClean="0"/>
              <a:t> the item with greatest priority (lowest priority value)</a:t>
            </a:r>
          </a:p>
          <a:p>
            <a:pPr lvl="1"/>
            <a:r>
              <a:rPr lang="en-US" dirty="0" smtClean="0"/>
              <a:t>Can resolve ties arbitrarily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810000" y="2963862"/>
            <a:ext cx="4876800" cy="1760538"/>
            <a:chOff x="3810000" y="2735262"/>
            <a:chExt cx="4876800" cy="1760538"/>
          </a:xfrm>
        </p:grpSpPr>
        <p:sp>
          <p:nvSpPr>
            <p:cNvPr id="7" name="Line 71"/>
            <p:cNvSpPr>
              <a:spLocks noChangeShapeType="1"/>
            </p:cNvSpPr>
            <p:nvPr>
              <p:custDataLst>
                <p:tags r:id="rId1"/>
              </p:custDataLst>
            </p:nvPr>
          </p:nvSpPr>
          <p:spPr bwMode="auto">
            <a:xfrm flipV="1">
              <a:off x="3810000" y="3878262"/>
              <a:ext cx="8382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Text Box 72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10000" y="3497262"/>
              <a:ext cx="8032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>
                  <a:solidFill>
                    <a:schemeClr val="accent2"/>
                  </a:solidFill>
                </a:rPr>
                <a:t>insert</a:t>
              </a:r>
            </a:p>
          </p:txBody>
        </p:sp>
        <p:sp>
          <p:nvSpPr>
            <p:cNvPr id="9" name="Line 73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 flipV="1">
              <a:off x="7467600" y="3878262"/>
              <a:ext cx="1219200" cy="190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74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391400" y="3573462"/>
              <a:ext cx="12684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 dirty="0" err="1">
                  <a:solidFill>
                    <a:schemeClr val="accent2"/>
                  </a:solidFill>
                </a:rPr>
                <a:t>deleteMin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11" name="Freeform 80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4679950" y="2735262"/>
              <a:ext cx="3135313" cy="1760538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81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953000" y="2943761"/>
              <a:ext cx="2286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 </a:t>
              </a:r>
              <a:r>
                <a:rPr lang="en-US" sz="2000" dirty="0" smtClean="0">
                  <a:solidFill>
                    <a:srgbClr val="119F33"/>
                  </a:solidFill>
                </a:rPr>
                <a:t>       6        2</a:t>
              </a:r>
              <a:endParaRPr lang="en-US" sz="20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  15  </a:t>
              </a:r>
              <a:r>
                <a:rPr lang="en-US" sz="2000" dirty="0" smtClean="0">
                  <a:solidFill>
                    <a:srgbClr val="119F33"/>
                  </a:solidFill>
                </a:rPr>
                <a:t>      23</a:t>
              </a:r>
              <a:endParaRPr lang="en-US" sz="20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2000" dirty="0" smtClean="0">
                  <a:solidFill>
                    <a:srgbClr val="119F33"/>
                  </a:solidFill>
                </a:rPr>
                <a:t>          12   </a:t>
              </a:r>
              <a:r>
                <a:rPr lang="en-US" sz="2000" dirty="0">
                  <a:solidFill>
                    <a:srgbClr val="119F33"/>
                  </a:solidFill>
                </a:rPr>
                <a:t>18</a:t>
              </a:r>
            </a:p>
            <a:p>
              <a:pPr marL="457200" indent="-457200"/>
              <a:r>
                <a:rPr lang="en-US" sz="2000" dirty="0">
                  <a:solidFill>
                    <a:srgbClr val="119F33"/>
                  </a:solidFill>
                </a:rPr>
                <a:t>45   3    7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43557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x1</a:t>
            </a:r>
            <a:r>
              <a:rPr lang="en-US" dirty="0" smtClean="0"/>
              <a:t> with priority </a:t>
            </a:r>
            <a:r>
              <a:rPr lang="en-US" i="1" dirty="0" smtClean="0"/>
              <a:t>5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x2</a:t>
            </a:r>
            <a:r>
              <a:rPr lang="en-US" dirty="0" smtClean="0"/>
              <a:t> with priority </a:t>
            </a:r>
            <a:r>
              <a:rPr lang="en-US" i="1" dirty="0" smtClean="0"/>
              <a:t>3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x3</a:t>
            </a:r>
            <a:r>
              <a:rPr lang="en-US" dirty="0" smtClean="0"/>
              <a:t> with priority </a:t>
            </a:r>
            <a:r>
              <a:rPr lang="en-US" i="1" dirty="0" smtClean="0"/>
              <a:t>4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x2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x3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x4</a:t>
            </a:r>
            <a:r>
              <a:rPr lang="en-US" dirty="0" smtClean="0"/>
              <a:t> with priority </a:t>
            </a:r>
            <a:r>
              <a:rPr lang="en-US" i="1" dirty="0" smtClean="0"/>
              <a:t>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</a:t>
            </a:r>
            <a:r>
              <a:rPr lang="en-US" i="1" dirty="0" smtClean="0"/>
              <a:t>x5</a:t>
            </a:r>
            <a:r>
              <a:rPr lang="en-US" dirty="0" smtClean="0"/>
              <a:t> with priority </a:t>
            </a:r>
            <a:r>
              <a:rPr lang="en-US" i="1" dirty="0" smtClean="0"/>
              <a:t>6</a:t>
            </a:r>
          </a:p>
          <a:p>
            <a:pPr>
              <a:buNone/>
            </a:pPr>
            <a:r>
              <a:rPr lang="en-US" dirty="0" smtClean="0"/>
              <a:t>	c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// x4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d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x1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Analogy: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is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But the whole point is to use priorities instead of FIFO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15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r>
              <a:rPr lang="en-US" dirty="0"/>
              <a:t>2 due </a:t>
            </a:r>
            <a:r>
              <a:rPr lang="en-US" dirty="0" smtClean="0"/>
              <a:t>NOW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a few minutes ago</a:t>
            </a:r>
            <a:r>
              <a:rPr lang="en-US" dirty="0" smtClean="0">
                <a:solidFill>
                  <a:srgbClr val="FF0000"/>
                </a:solidFill>
              </a:rPr>
              <a:t>!!!)</a:t>
            </a:r>
          </a:p>
          <a:p>
            <a:r>
              <a:rPr lang="en-US" dirty="0" smtClean="0"/>
              <a:t>Homework 3 out today (due </a:t>
            </a:r>
            <a:r>
              <a:rPr lang="en-US" smtClean="0"/>
              <a:t>April </a:t>
            </a:r>
            <a:r>
              <a:rPr lang="en-US" smtClean="0"/>
              <a:t>29</a:t>
            </a:r>
            <a:r>
              <a:rPr lang="en-US" baseline="30000" smtClean="0"/>
              <a:t>th</a:t>
            </a:r>
            <a:r>
              <a:rPr lang="en-US" dirty="0" smtClean="0"/>
              <a:t>) </a:t>
            </a:r>
            <a:r>
              <a:rPr lang="en-US" dirty="0" smtClean="0">
                <a:sym typeface="Wingdings"/>
              </a:rPr>
              <a:t>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Today</a:t>
            </a:r>
          </a:p>
          <a:p>
            <a:pPr lvl="1"/>
            <a:r>
              <a:rPr lang="en-US" dirty="0" smtClean="0">
                <a:sym typeface="Wingdings"/>
              </a:rPr>
              <a:t>Finish AVL Trees</a:t>
            </a:r>
          </a:p>
          <a:p>
            <a:pPr lvl="1"/>
            <a:r>
              <a:rPr lang="en-US" dirty="0" smtClean="0">
                <a:sym typeface="Wingdings"/>
              </a:rPr>
              <a:t>Start Priority Queues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28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Like all good ADTs, the priority queue arises often</a:t>
            </a:r>
          </a:p>
          <a:p>
            <a:pPr lvl="1"/>
            <a:r>
              <a:rPr lang="en-US" dirty="0" smtClean="0"/>
              <a:t>Sometimes blatant, sometimes less obvious</a:t>
            </a:r>
          </a:p>
          <a:p>
            <a:pPr lvl="1"/>
            <a:endParaRPr lang="en-US" dirty="0" smtClean="0"/>
          </a:p>
          <a:p>
            <a:pPr>
              <a:lnSpc>
                <a:spcPts val="2000"/>
              </a:lnSpc>
            </a:pPr>
            <a:r>
              <a:rPr lang="en-US" dirty="0" smtClean="0"/>
              <a:t>Run multiple programs in the operating system</a:t>
            </a:r>
          </a:p>
          <a:p>
            <a:pPr lvl="1">
              <a:lnSpc>
                <a:spcPts val="2000"/>
              </a:lnSpc>
            </a:pPr>
            <a:r>
              <a:rPr lang="en-US" dirty="0" smtClean="0"/>
              <a:t>“critical” before “interactive” before “compute-intensive”</a:t>
            </a:r>
          </a:p>
          <a:p>
            <a:pPr lvl="1">
              <a:lnSpc>
                <a:spcPts val="2000"/>
              </a:lnSpc>
            </a:pPr>
            <a:r>
              <a:rPr lang="en-US" dirty="0" smtClean="0"/>
              <a:t>Maybe let users set priority level</a:t>
            </a:r>
          </a:p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US" dirty="0" smtClean="0"/>
              <a:t>Treat hospital patients in order of severity (or triage)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Select print jobs in order of decreasing length?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Forward network packets in order of urgency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Select most frequent symbols for data compression 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Sort (first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all, then repeatedly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Much like Homework 1 uses a stack to implement reverse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good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Will show an efficient, non-obvious data structure for this ADT</a:t>
            </a:r>
          </a:p>
          <a:p>
            <a:pPr lvl="1"/>
            <a:r>
              <a:rPr lang="en-US" dirty="0" smtClean="0"/>
              <a:t>But first let’s analyze some “obvious” ideas for </a:t>
            </a:r>
            <a:r>
              <a:rPr lang="en-US" i="1" dirty="0" smtClean="0"/>
              <a:t>n</a:t>
            </a:r>
            <a:r>
              <a:rPr lang="en-US" dirty="0" smtClean="0"/>
              <a:t> data items</a:t>
            </a:r>
          </a:p>
          <a:p>
            <a:pPr lvl="1"/>
            <a:r>
              <a:rPr lang="en-US" dirty="0" smtClean="0"/>
              <a:t>All times worst-case; assume arrays “have room”</a:t>
            </a:r>
          </a:p>
          <a:p>
            <a:pPr lvl="1"/>
            <a:endParaRPr lang="en-US" dirty="0" smtClean="0"/>
          </a:p>
          <a:p>
            <a:pPr>
              <a:lnSpc>
                <a:spcPts val="2800"/>
              </a:lnSpc>
              <a:buNone/>
            </a:pPr>
            <a:r>
              <a:rPr lang="en-US" i="1" dirty="0" smtClean="0"/>
              <a:t>data</a:t>
            </a:r>
            <a:r>
              <a:rPr lang="en-US" dirty="0" smtClean="0"/>
              <a:t>	  	     </a:t>
            </a:r>
            <a:r>
              <a:rPr lang="en-US" i="1" dirty="0" smtClean="0"/>
              <a:t>insert algorithm / time</a:t>
            </a:r>
            <a:r>
              <a:rPr lang="en-US" dirty="0" smtClean="0"/>
              <a:t>      </a:t>
            </a:r>
            <a:r>
              <a:rPr lang="en-US" i="1" dirty="0" err="1" smtClean="0"/>
              <a:t>deleteMin</a:t>
            </a:r>
            <a:r>
              <a:rPr lang="en-US" i="1" dirty="0" smtClean="0"/>
              <a:t> algorithm / time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array	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unsorted linked list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sorted circular array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sorted linked list	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binary search tree</a:t>
            </a:r>
          </a:p>
          <a:p>
            <a:pPr>
              <a:lnSpc>
                <a:spcPts val="2800"/>
              </a:lnSpc>
              <a:buNone/>
            </a:pPr>
            <a:r>
              <a:rPr lang="en-US" dirty="0" smtClean="0"/>
              <a:t>AVL tree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71800" y="3505200"/>
            <a:ext cx="5791200" cy="2545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add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at end   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(1)     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    search         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add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at front  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(1)     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    search         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search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/ shift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        </a:t>
            </a:r>
            <a:r>
              <a:rPr lang="en-US" sz="1000" b="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0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move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front   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(1)</a:t>
            </a:r>
          </a:p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put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in right place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        </a:t>
            </a:r>
            <a:r>
              <a:rPr lang="en-US" sz="1000" b="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0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remove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at front  </a:t>
            </a:r>
            <a:r>
              <a:rPr lang="en-US" sz="1000" b="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(1)</a:t>
            </a:r>
          </a:p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put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in right place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	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     leftmost              </a:t>
            </a:r>
            <a:r>
              <a:rPr lang="en-US" sz="1000" b="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342900" lvl="0" indent="-342900">
              <a:lnSpc>
                <a:spcPts val="2800"/>
              </a:lnSpc>
              <a:spcBef>
                <a:spcPct val="20000"/>
              </a:spcBef>
            </a:pP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put 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in right place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0" i="1" kern="0" dirty="0" smtClean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 smtClean="0">
                <a:solidFill>
                  <a:srgbClr val="000000"/>
                </a:solidFill>
                <a:latin typeface="Arial"/>
              </a:rPr>
              <a:t>)  leftmost      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O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1000" kern="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0" i="1" kern="0" dirty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2000" b="0" kern="0" dirty="0">
                <a:solidFill>
                  <a:srgbClr val="000000"/>
                </a:solidFill>
                <a:latin typeface="Arial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05800" cy="4648200"/>
          </a:xfrm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One more idea: if priorities are 0, 1, …, </a:t>
            </a:r>
            <a:r>
              <a:rPr lang="en-US" i="1" dirty="0"/>
              <a:t>k</a:t>
            </a:r>
            <a:r>
              <a:rPr lang="en-US" dirty="0"/>
              <a:t> can </a:t>
            </a:r>
            <a:r>
              <a:rPr lang="en-US" dirty="0" smtClean="0"/>
              <a:t>use an </a:t>
            </a:r>
            <a:r>
              <a:rPr lang="en-US" dirty="0"/>
              <a:t>array of </a:t>
            </a:r>
            <a:r>
              <a:rPr lang="en-US" dirty="0" smtClean="0"/>
              <a:t>k </a:t>
            </a:r>
            <a:r>
              <a:rPr lang="en-US" dirty="0"/>
              <a:t>lists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: add to front of list at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[priority]</a:t>
            </a:r>
            <a:r>
              <a:rPr lang="en-US" dirty="0"/>
              <a:t>, </a:t>
            </a:r>
            <a:r>
              <a:rPr lang="en-US" i="1" dirty="0"/>
              <a:t>O</a:t>
            </a:r>
            <a:r>
              <a:rPr lang="en-US" dirty="0"/>
              <a:t>(1)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: remove from lowest non-empty list </a:t>
            </a:r>
            <a:r>
              <a:rPr lang="en-US" i="1" dirty="0"/>
              <a:t>O(k)</a:t>
            </a:r>
          </a:p>
          <a:p>
            <a:endParaRPr lang="en-US" sz="1000" dirty="0" smtClean="0"/>
          </a:p>
          <a:p>
            <a:r>
              <a:rPr lang="en-US" dirty="0" smtClean="0"/>
              <a:t>We are about to see a data structure called a “binary heap”</a:t>
            </a:r>
          </a:p>
          <a:p>
            <a:pPr lvl="1"/>
            <a:r>
              <a:rPr lang="en-US" dirty="0" smtClean="0"/>
              <a:t>Another binary tree structure with specific properties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</a:t>
            </a:r>
            <a:r>
              <a:rPr lang="en-US" i="1" dirty="0" smtClean="0"/>
              <a:t>worst-case</a:t>
            </a:r>
          </a:p>
          <a:p>
            <a:pPr lvl="2"/>
            <a:r>
              <a:rPr lang="en-US" dirty="0" smtClean="0"/>
              <a:t>Possible because we don’t support unneeded operations; no need to maintain a full sort</a:t>
            </a:r>
          </a:p>
          <a:p>
            <a:pPr lvl="1"/>
            <a:r>
              <a:rPr lang="en-US" i="1" dirty="0" smtClean="0"/>
              <a:t>Very</a:t>
            </a:r>
            <a:r>
              <a:rPr lang="en-US" dirty="0" smtClean="0"/>
              <a:t> good constant factors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items arrive in random order,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(1) on </a:t>
            </a:r>
            <a:r>
              <a:rPr lang="en-US" i="1" dirty="0" smtClean="0"/>
              <a:t>average</a:t>
            </a:r>
          </a:p>
          <a:p>
            <a:pPr lvl="2"/>
            <a:r>
              <a:rPr lang="en-US" dirty="0" smtClean="0"/>
              <a:t>Because 75% of nodes in bottom two rows 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52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binary min-heap</a:t>
            </a:r>
            <a:r>
              <a:rPr lang="en-US" dirty="0" smtClean="0"/>
              <a:t> (or just </a:t>
            </a:r>
            <a:r>
              <a:rPr lang="en-US" i="1" dirty="0" smtClean="0"/>
              <a:t>binary heap</a:t>
            </a:r>
            <a:r>
              <a:rPr lang="en-US" dirty="0" smtClean="0"/>
              <a:t> or just </a:t>
            </a:r>
            <a:r>
              <a:rPr lang="en-US" i="1" dirty="0" smtClean="0"/>
              <a:t>heap</a:t>
            </a:r>
            <a:r>
              <a:rPr lang="en-US" dirty="0" smtClean="0"/>
              <a:t>) has: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Structure property:</a:t>
            </a:r>
            <a:r>
              <a:rPr lang="en-US" dirty="0" smtClean="0"/>
              <a:t> A </a:t>
            </a:r>
            <a:r>
              <a:rPr lang="en-US" i="1" dirty="0" smtClean="0"/>
              <a:t>complet</a:t>
            </a:r>
            <a:r>
              <a:rPr lang="en-US" dirty="0" smtClean="0"/>
              <a:t>e binary tree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Heap </a:t>
            </a:r>
            <a:r>
              <a:rPr lang="en-US" dirty="0">
                <a:solidFill>
                  <a:schemeClr val="accent2"/>
                </a:solidFill>
              </a:rPr>
              <a:t>property: </a:t>
            </a:r>
            <a:r>
              <a:rPr lang="en-US" dirty="0"/>
              <a:t>The priority of every </a:t>
            </a:r>
            <a:r>
              <a:rPr lang="en-US" dirty="0" smtClean="0"/>
              <a:t>(non-root) </a:t>
            </a:r>
            <a:r>
              <a:rPr lang="en-US" dirty="0"/>
              <a:t>node is </a:t>
            </a:r>
            <a:r>
              <a:rPr lang="en-US" dirty="0" smtClean="0"/>
              <a:t>less important than </a:t>
            </a:r>
            <a:r>
              <a:rPr lang="en-US" dirty="0"/>
              <a:t>the priority of its </a:t>
            </a:r>
            <a:r>
              <a:rPr lang="en-US" dirty="0" smtClean="0"/>
              <a:t>parent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Not</a:t>
            </a:r>
            <a:r>
              <a:rPr lang="en-US" i="1" dirty="0" smtClean="0">
                <a:solidFill>
                  <a:srgbClr val="FF0000"/>
                </a:solidFill>
              </a:rPr>
              <a:t> a binary search tree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33400" y="3390900"/>
            <a:ext cx="2717800" cy="1543050"/>
            <a:chOff x="533400" y="3390900"/>
            <a:chExt cx="2717800" cy="1543050"/>
          </a:xfrm>
        </p:grpSpPr>
        <p:sp>
          <p:nvSpPr>
            <p:cNvPr id="7" name="Oval 4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133600" y="4648200"/>
              <a:ext cx="508000" cy="28575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15</a:t>
              </a:r>
            </a:p>
          </p:txBody>
        </p:sp>
        <p:sp>
          <p:nvSpPr>
            <p:cNvPr id="8" name="Oval 5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219200" y="46482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30</a:t>
              </a:r>
            </a:p>
          </p:txBody>
        </p:sp>
        <p:sp>
          <p:nvSpPr>
            <p:cNvPr id="9" name="Oval 6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743200" y="40767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80</a:t>
              </a:r>
            </a:p>
          </p:txBody>
        </p:sp>
        <p:sp>
          <p:nvSpPr>
            <p:cNvPr id="10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625600" y="4076700"/>
              <a:ext cx="508000" cy="285750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11" name="Oval 8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235200" y="3505200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10</a:t>
              </a:r>
            </a:p>
          </p:txBody>
        </p:sp>
        <p:cxnSp>
          <p:nvCxnSpPr>
            <p:cNvPr id="12" name="AutoShape 9"/>
            <p:cNvCxnSpPr>
              <a:cxnSpLocks noChangeShapeType="1"/>
              <a:stCxn id="11" idx="3"/>
              <a:endCxn id="10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1879600" y="3768725"/>
              <a:ext cx="4302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" name="AutoShape 10"/>
            <p:cNvCxnSpPr>
              <a:cxnSpLocks noChangeShapeType="1"/>
              <a:stCxn id="11" idx="5"/>
              <a:endCxn id="9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668588" y="3768725"/>
              <a:ext cx="3286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4" name="AutoShape 11"/>
            <p:cNvCxnSpPr>
              <a:cxnSpLocks noChangeShapeType="1"/>
              <a:stCxn id="10" idx="3"/>
              <a:endCxn id="8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1473200" y="4340225"/>
              <a:ext cx="2270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5" name="AutoShape 12"/>
            <p:cNvCxnSpPr>
              <a:cxnSpLocks noChangeShapeType="1"/>
              <a:stCxn id="10" idx="5"/>
              <a:endCxn id="7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2058988" y="4340225"/>
              <a:ext cx="3286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3" name="Text Box 30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33400" y="3390900"/>
              <a:ext cx="15494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+mn-lt"/>
                </a:rPr>
                <a:t>not a heap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267200" y="3276600"/>
            <a:ext cx="3556000" cy="1946275"/>
            <a:chOff x="4267200" y="3276600"/>
            <a:chExt cx="3556000" cy="1946275"/>
          </a:xfrm>
        </p:grpSpPr>
        <p:grpSp>
          <p:nvGrpSpPr>
            <p:cNvPr id="36" name="Group 35"/>
            <p:cNvGrpSpPr/>
            <p:nvPr/>
          </p:nvGrpSpPr>
          <p:grpSpPr>
            <a:xfrm>
              <a:off x="4267200" y="3276600"/>
              <a:ext cx="3556000" cy="1946275"/>
              <a:chOff x="4267200" y="2930525"/>
              <a:chExt cx="3556000" cy="1946275"/>
            </a:xfrm>
          </p:grpSpPr>
          <p:sp>
            <p:nvSpPr>
              <p:cNvPr id="16" name="Oval 13"/>
              <p:cNvSpPr>
                <a:spLocks noChangeAspect="1"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>
                <a:off x="7315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99</a:t>
                </a:r>
              </a:p>
            </p:txBody>
          </p:sp>
          <p:sp>
            <p:nvSpPr>
              <p:cNvPr id="17" name="Oval 14"/>
              <p:cNvSpPr>
                <a:spLocks noChangeAspect="1"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5791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60</a:t>
                </a:r>
              </a:p>
            </p:txBody>
          </p:sp>
          <p:sp>
            <p:nvSpPr>
              <p:cNvPr id="18" name="Oval 15"/>
              <p:cNvSpPr>
                <a:spLocks noChangeAspect="1"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4775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40</a:t>
                </a:r>
              </a:p>
            </p:txBody>
          </p:sp>
          <p:sp>
            <p:nvSpPr>
              <p:cNvPr id="19" name="Oval 16"/>
              <p:cNvSpPr>
                <a:spLocks noChangeAspect="1"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6908800" y="350202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80</a:t>
                </a:r>
              </a:p>
            </p:txBody>
          </p:sp>
          <p:sp>
            <p:nvSpPr>
              <p:cNvPr id="20" name="Oval 17"/>
              <p:cNvSpPr>
                <a:spLocks noChangeAspect="1"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5384800" y="350202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20</a:t>
                </a:r>
              </a:p>
            </p:txBody>
          </p:sp>
          <p:sp>
            <p:nvSpPr>
              <p:cNvPr id="21" name="Oval 18"/>
              <p:cNvSpPr>
                <a:spLocks noChangeAspect="1"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6096000" y="293052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10</a:t>
                </a:r>
              </a:p>
            </p:txBody>
          </p:sp>
          <p:cxnSp>
            <p:nvCxnSpPr>
              <p:cNvPr id="22" name="AutoShape 19"/>
              <p:cNvCxnSpPr>
                <a:cxnSpLocks noChangeShapeType="1"/>
                <a:stCxn id="21" idx="3"/>
                <a:endCxn id="20" idx="0"/>
              </p:cNvCxnSpPr>
              <p:nvPr>
                <p:custDataLst>
                  <p:tags r:id="rId8"/>
                </p:custDataLst>
              </p:nvPr>
            </p:nvCxnSpPr>
            <p:spPr bwMode="auto">
              <a:xfrm flipH="1">
                <a:off x="5638800" y="3194050"/>
                <a:ext cx="531813" cy="28892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3" name="AutoShape 20"/>
              <p:cNvCxnSpPr>
                <a:cxnSpLocks noChangeShapeType="1"/>
                <a:stCxn id="21" idx="5"/>
                <a:endCxn id="19" idx="0"/>
              </p:cNvCxnSpPr>
              <p:nvPr>
                <p:custDataLst>
                  <p:tags r:id="rId9"/>
                </p:custDataLst>
              </p:nvPr>
            </p:nvCxnSpPr>
            <p:spPr bwMode="auto">
              <a:xfrm>
                <a:off x="6529388" y="3194050"/>
                <a:ext cx="633412" cy="28892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4" name="AutoShape 21"/>
              <p:cNvCxnSpPr>
                <a:cxnSpLocks noChangeShapeType="1"/>
                <a:stCxn id="19" idx="5"/>
                <a:endCxn id="16" idx="0"/>
              </p:cNvCxnSpPr>
              <p:nvPr>
                <p:custDataLst>
                  <p:tags r:id="rId10"/>
                </p:custDataLst>
              </p:nvPr>
            </p:nvCxnSpPr>
            <p:spPr bwMode="auto">
              <a:xfrm rot="16200000" flipH="1">
                <a:off x="7320579" y="3767753"/>
                <a:ext cx="270447" cy="22679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5" name="AutoShape 22"/>
              <p:cNvCxnSpPr>
                <a:cxnSpLocks noChangeShapeType="1"/>
                <a:stCxn id="20" idx="3"/>
                <a:endCxn id="18" idx="0"/>
              </p:cNvCxnSpPr>
              <p:nvPr>
                <p:custDataLst>
                  <p:tags r:id="rId11"/>
                </p:custDataLst>
              </p:nvPr>
            </p:nvCxnSpPr>
            <p:spPr bwMode="auto">
              <a:xfrm flipH="1">
                <a:off x="5029200" y="3765550"/>
                <a:ext cx="430213" cy="2317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26" name="AutoShape 23"/>
              <p:cNvCxnSpPr>
                <a:cxnSpLocks noChangeShapeType="1"/>
                <a:stCxn id="20" idx="5"/>
                <a:endCxn id="17" idx="0"/>
              </p:cNvCxnSpPr>
              <p:nvPr>
                <p:custDataLst>
                  <p:tags r:id="rId12"/>
                </p:custDataLst>
              </p:nvPr>
            </p:nvCxnSpPr>
            <p:spPr bwMode="auto">
              <a:xfrm>
                <a:off x="5818188" y="3765550"/>
                <a:ext cx="227012" cy="2317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27" name="Oval 24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267200" y="4505325"/>
                <a:ext cx="660400" cy="371475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50</a:t>
                </a:r>
              </a:p>
            </p:txBody>
          </p:sp>
          <p:cxnSp>
            <p:nvCxnSpPr>
              <p:cNvPr id="28" name="AutoShape 25"/>
              <p:cNvCxnSpPr>
                <a:cxnSpLocks noChangeShapeType="1"/>
                <a:stCxn id="18" idx="3"/>
                <a:endCxn id="27" idx="0"/>
              </p:cNvCxnSpPr>
              <p:nvPr>
                <p:custDataLst>
                  <p:tags r:id="rId14"/>
                </p:custDataLst>
              </p:nvPr>
            </p:nvCxnSpPr>
            <p:spPr bwMode="auto">
              <a:xfrm flipH="1">
                <a:off x="4597400" y="4279900"/>
                <a:ext cx="252413" cy="2063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29" name="Oval 26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5130800" y="4505325"/>
                <a:ext cx="660400" cy="371475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700</a:t>
                </a:r>
              </a:p>
            </p:txBody>
          </p:sp>
          <p:cxnSp>
            <p:nvCxnSpPr>
              <p:cNvPr id="30" name="AutoShape 27"/>
              <p:cNvCxnSpPr>
                <a:cxnSpLocks noChangeShapeType="1"/>
                <a:stCxn id="18" idx="5"/>
                <a:endCxn id="29" idx="0"/>
              </p:cNvCxnSpPr>
              <p:nvPr>
                <p:custDataLst>
                  <p:tags r:id="rId16"/>
                </p:custDataLst>
              </p:nvPr>
            </p:nvCxnSpPr>
            <p:spPr bwMode="auto">
              <a:xfrm>
                <a:off x="5208588" y="4279900"/>
                <a:ext cx="252412" cy="20637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31" name="Oval 28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6553200" y="4016375"/>
                <a:ext cx="508000" cy="285750"/>
              </a:xfrm>
              <a:prstGeom prst="ellipse">
                <a:avLst/>
              </a:pr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000" dirty="0"/>
                  <a:t>85</a:t>
                </a:r>
              </a:p>
            </p:txBody>
          </p:sp>
          <p:cxnSp>
            <p:nvCxnSpPr>
              <p:cNvPr id="32" name="AutoShape 29"/>
              <p:cNvCxnSpPr>
                <a:cxnSpLocks noChangeShapeType="1"/>
                <a:stCxn id="19" idx="3"/>
                <a:endCxn id="31" idx="0"/>
              </p:cNvCxnSpPr>
              <p:nvPr>
                <p:custDataLst>
                  <p:tags r:id="rId18"/>
                </p:custDataLst>
              </p:nvPr>
            </p:nvCxnSpPr>
            <p:spPr bwMode="auto">
              <a:xfrm rot="5400000">
                <a:off x="6759975" y="3793154"/>
                <a:ext cx="270447" cy="175995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</p:cxnSp>
        </p:grpSp>
        <p:sp>
          <p:nvSpPr>
            <p:cNvPr id="34" name="Text Box 30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572000" y="3314700"/>
              <a:ext cx="990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000" dirty="0" smtClean="0">
                  <a:latin typeface="+mn-lt"/>
                </a:rPr>
                <a:t>a </a:t>
              </a:r>
              <a:r>
                <a:rPr lang="en-US" sz="2000" dirty="0">
                  <a:latin typeface="+mn-lt"/>
                </a:rPr>
                <a:t>heap</a:t>
              </a:r>
            </a:p>
          </p:txBody>
        </p:sp>
      </p:grp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685800" y="5105400"/>
            <a:ext cx="777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Where is the highest-priority item?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height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a heap with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items?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Operations: 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8006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 smtClean="0"/>
              <a:t>: return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root.data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answer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root.data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Move right-most node in last row to root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“Percolate down” to restore heap property</a:t>
            </a:r>
          </a:p>
          <a:p>
            <a:pPr marL="514350" indent="-45720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Put new node in next position on bottom row to restore structure property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“Percolate up” to restore heap property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054600" y="1828800"/>
            <a:ext cx="3556000" cy="1946275"/>
            <a:chOff x="4267200" y="2930525"/>
            <a:chExt cx="3556000" cy="1946275"/>
          </a:xfrm>
        </p:grpSpPr>
        <p:sp>
          <p:nvSpPr>
            <p:cNvPr id="26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1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99</a:t>
              </a:r>
            </a:p>
          </p:txBody>
        </p:sp>
        <p:sp>
          <p:nvSpPr>
            <p:cNvPr id="27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60</a:t>
              </a:r>
            </a:p>
          </p:txBody>
        </p:sp>
        <p:sp>
          <p:nvSpPr>
            <p:cNvPr id="28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775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40</a:t>
              </a:r>
            </a:p>
          </p:txBody>
        </p:sp>
        <p:sp>
          <p:nvSpPr>
            <p:cNvPr id="29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dirty="0"/>
                <a:t>80</a:t>
              </a:r>
            </a:p>
          </p:txBody>
        </p:sp>
        <p:sp>
          <p:nvSpPr>
            <p:cNvPr id="30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20</a:t>
              </a:r>
            </a:p>
          </p:txBody>
        </p:sp>
        <p:sp>
          <p:nvSpPr>
            <p:cNvPr id="31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10</a:t>
              </a:r>
              <a:endParaRPr lang="en-US" sz="2000" dirty="0"/>
            </a:p>
          </p:txBody>
        </p:sp>
        <p:cxnSp>
          <p:nvCxnSpPr>
            <p:cNvPr id="32" name="AutoShape 19"/>
            <p:cNvCxnSpPr>
              <a:cxnSpLocks noChangeShapeType="1"/>
              <a:stCxn id="31" idx="3"/>
              <a:endCxn id="30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0"/>
            <p:cNvCxnSpPr>
              <a:cxnSpLocks noChangeShapeType="1"/>
              <a:stCxn id="31" idx="5"/>
              <a:endCxn id="29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1"/>
            <p:cNvCxnSpPr>
              <a:cxnSpLocks noChangeShapeType="1"/>
              <a:stCxn id="29" idx="5"/>
              <a:endCxn id="26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320579" y="3767753"/>
              <a:ext cx="270447" cy="2267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22"/>
            <p:cNvCxnSpPr>
              <a:cxnSpLocks noChangeShapeType="1"/>
              <a:stCxn id="30" idx="3"/>
              <a:endCxn id="28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5029200" y="3765550"/>
              <a:ext cx="430213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23"/>
            <p:cNvCxnSpPr>
              <a:cxnSpLocks noChangeShapeType="1"/>
              <a:stCxn id="30" idx="5"/>
              <a:endCxn id="27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2672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50</a:t>
              </a:r>
            </a:p>
          </p:txBody>
        </p:sp>
        <p:cxnSp>
          <p:nvCxnSpPr>
            <p:cNvPr id="38" name="AutoShape 25"/>
            <p:cNvCxnSpPr>
              <a:cxnSpLocks noChangeShapeType="1"/>
              <a:stCxn id="28" idx="3"/>
              <a:endCxn id="37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4597400" y="4279900"/>
              <a:ext cx="252413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30800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/>
                <a:t>700</a:t>
              </a:r>
            </a:p>
          </p:txBody>
        </p:sp>
        <p:cxnSp>
          <p:nvCxnSpPr>
            <p:cNvPr id="40" name="AutoShape 27"/>
            <p:cNvCxnSpPr>
              <a:cxnSpLocks noChangeShapeType="1"/>
              <a:stCxn id="28" idx="5"/>
              <a:endCxn id="39" idx="0"/>
            </p:cNvCxnSpPr>
            <p:nvPr>
              <p:custDataLst>
                <p:tags r:id="rId15"/>
              </p:custDataLst>
            </p:nvPr>
          </p:nvCxnSpPr>
          <p:spPr bwMode="auto">
            <a:xfrm>
              <a:off x="5208588" y="4279900"/>
              <a:ext cx="252412" cy="2063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53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000" dirty="0" smtClean="0"/>
                <a:t>85</a:t>
              </a:r>
              <a:endParaRPr lang="en-US" sz="2000" dirty="0"/>
            </a:p>
          </p:txBody>
        </p:sp>
        <p:cxnSp>
          <p:nvCxnSpPr>
            <p:cNvPr id="42" name="AutoShape 29"/>
            <p:cNvCxnSpPr>
              <a:cxnSpLocks noChangeShapeType="1"/>
              <a:stCxn id="29" idx="3"/>
              <a:endCxn id="41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59975" y="3793154"/>
              <a:ext cx="270447" cy="17599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43" name="Content Placeholder 1"/>
          <p:cNvSpPr txBox="1">
            <a:spLocks/>
          </p:cNvSpPr>
          <p:nvPr/>
        </p:nvSpPr>
        <p:spPr>
          <a:xfrm>
            <a:off x="5181600" y="4267200"/>
            <a:ext cx="3708400" cy="1524000"/>
          </a:xfrm>
          <a:prstGeom prst="rect">
            <a:avLst/>
          </a:prstGeom>
          <a:solidFill>
            <a:srgbClr val="FFC000"/>
          </a:solidFill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i="1" dirty="0" smtClean="0"/>
              <a:t>Overall strategy:</a:t>
            </a:r>
          </a:p>
          <a:p>
            <a:r>
              <a:rPr lang="en-US" b="0" i="1" dirty="0" smtClean="0"/>
              <a:t>Preserve structure property</a:t>
            </a:r>
          </a:p>
          <a:p>
            <a:r>
              <a:rPr lang="en-US" b="0" i="1" dirty="0" smtClean="0"/>
              <a:t>Break and restore heap property</a:t>
            </a:r>
            <a:endParaRPr lang="en-US" b="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699C598-D809-4461-B38F-8A778A0F98E8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DeleteMin</a:t>
            </a:r>
          </a:p>
        </p:txBody>
      </p:sp>
      <p:sp>
        <p:nvSpPr>
          <p:cNvPr id="104451" name="Oval 3"/>
          <p:cNvSpPr>
            <a:spLocks noChangeArrowheads="1"/>
          </p:cNvSpPr>
          <p:nvPr/>
        </p:nvSpPr>
        <p:spPr bwMode="auto">
          <a:xfrm>
            <a:off x="5011737" y="28876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4452" name="Oval 4"/>
          <p:cNvSpPr>
            <a:spLocks noChangeArrowheads="1"/>
          </p:cNvSpPr>
          <p:nvPr/>
        </p:nvSpPr>
        <p:spPr bwMode="auto">
          <a:xfrm>
            <a:off x="3713162" y="28876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4</a:t>
            </a:r>
          </a:p>
        </p:txBody>
      </p:sp>
      <p:sp>
        <p:nvSpPr>
          <p:cNvPr id="104453" name="Oval 5"/>
          <p:cNvSpPr>
            <a:spLocks noChangeArrowheads="1"/>
          </p:cNvSpPr>
          <p:nvPr/>
        </p:nvSpPr>
        <p:spPr bwMode="auto">
          <a:xfrm>
            <a:off x="5353050" y="34210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54" name="Oval 6"/>
          <p:cNvSpPr>
            <a:spLocks noChangeArrowheads="1"/>
          </p:cNvSpPr>
          <p:nvPr/>
        </p:nvSpPr>
        <p:spPr bwMode="auto">
          <a:xfrm>
            <a:off x="4667250" y="34210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4455" name="Oval 7"/>
          <p:cNvSpPr>
            <a:spLocks noChangeArrowheads="1"/>
          </p:cNvSpPr>
          <p:nvPr/>
        </p:nvSpPr>
        <p:spPr bwMode="auto">
          <a:xfrm>
            <a:off x="4094162" y="34210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4456" name="Oval 8"/>
          <p:cNvSpPr>
            <a:spLocks noChangeArrowheads="1"/>
          </p:cNvSpPr>
          <p:nvPr/>
        </p:nvSpPr>
        <p:spPr bwMode="auto">
          <a:xfrm>
            <a:off x="3295650" y="34210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4457" name="Oval 9"/>
          <p:cNvSpPr>
            <a:spLocks noChangeArrowheads="1"/>
          </p:cNvSpPr>
          <p:nvPr/>
        </p:nvSpPr>
        <p:spPr bwMode="auto">
          <a:xfrm>
            <a:off x="4322762" y="40306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4458" name="Oval 10"/>
          <p:cNvSpPr>
            <a:spLocks noChangeArrowheads="1"/>
          </p:cNvSpPr>
          <p:nvPr/>
        </p:nvSpPr>
        <p:spPr bwMode="auto">
          <a:xfrm>
            <a:off x="3905250" y="40306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4459" name="Oval 11"/>
          <p:cNvSpPr>
            <a:spLocks noChangeArrowheads="1"/>
          </p:cNvSpPr>
          <p:nvPr/>
        </p:nvSpPr>
        <p:spPr bwMode="auto">
          <a:xfrm>
            <a:off x="3484562" y="403066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4460" name="Oval 12"/>
          <p:cNvSpPr>
            <a:spLocks noChangeArrowheads="1"/>
          </p:cNvSpPr>
          <p:nvPr/>
        </p:nvSpPr>
        <p:spPr bwMode="auto">
          <a:xfrm>
            <a:off x="3067050" y="403066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4461" name="AutoShape 13"/>
          <p:cNvCxnSpPr>
            <a:cxnSpLocks noChangeShapeType="1"/>
            <a:stCxn id="104456" idx="3"/>
            <a:endCxn id="104460" idx="0"/>
          </p:cNvCxnSpPr>
          <p:nvPr/>
        </p:nvCxnSpPr>
        <p:spPr bwMode="auto">
          <a:xfrm flipH="1">
            <a:off x="3240087" y="3714750"/>
            <a:ext cx="1063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2" name="AutoShape 14"/>
          <p:cNvCxnSpPr>
            <a:cxnSpLocks noChangeShapeType="1"/>
            <a:stCxn id="104456" idx="5"/>
            <a:endCxn id="104459" idx="0"/>
          </p:cNvCxnSpPr>
          <p:nvPr/>
        </p:nvCxnSpPr>
        <p:spPr bwMode="auto">
          <a:xfrm>
            <a:off x="3589337" y="3714750"/>
            <a:ext cx="68263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3" name="AutoShape 15"/>
          <p:cNvCxnSpPr>
            <a:cxnSpLocks noChangeShapeType="1"/>
            <a:stCxn id="104455" idx="3"/>
            <a:endCxn id="104458" idx="0"/>
          </p:cNvCxnSpPr>
          <p:nvPr/>
        </p:nvCxnSpPr>
        <p:spPr bwMode="auto">
          <a:xfrm flipH="1">
            <a:off x="4078287" y="371475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4" name="AutoShape 16"/>
          <p:cNvCxnSpPr>
            <a:cxnSpLocks noChangeShapeType="1"/>
            <a:stCxn id="104455" idx="5"/>
            <a:endCxn id="104457" idx="0"/>
          </p:cNvCxnSpPr>
          <p:nvPr/>
        </p:nvCxnSpPr>
        <p:spPr bwMode="auto">
          <a:xfrm>
            <a:off x="4387850" y="3714750"/>
            <a:ext cx="1079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5" name="AutoShape 17"/>
          <p:cNvCxnSpPr>
            <a:cxnSpLocks noChangeShapeType="1"/>
            <a:stCxn id="104452" idx="3"/>
            <a:endCxn id="104456" idx="0"/>
          </p:cNvCxnSpPr>
          <p:nvPr/>
        </p:nvCxnSpPr>
        <p:spPr bwMode="auto">
          <a:xfrm flipH="1">
            <a:off x="3468687" y="318135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6" name="AutoShape 18"/>
          <p:cNvCxnSpPr>
            <a:cxnSpLocks noChangeShapeType="1"/>
            <a:stCxn id="104452" idx="5"/>
            <a:endCxn id="104455" idx="0"/>
          </p:cNvCxnSpPr>
          <p:nvPr/>
        </p:nvCxnSpPr>
        <p:spPr bwMode="auto">
          <a:xfrm>
            <a:off x="4006850" y="318135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7" name="AutoShape 19"/>
          <p:cNvCxnSpPr>
            <a:cxnSpLocks noChangeShapeType="1"/>
            <a:stCxn id="104451" idx="3"/>
            <a:endCxn id="104454" idx="0"/>
          </p:cNvCxnSpPr>
          <p:nvPr/>
        </p:nvCxnSpPr>
        <p:spPr bwMode="auto">
          <a:xfrm flipH="1">
            <a:off x="4840287" y="318135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8" name="AutoShape 20"/>
          <p:cNvCxnSpPr>
            <a:cxnSpLocks noChangeShapeType="1"/>
            <a:stCxn id="104451" idx="5"/>
            <a:endCxn id="104453" idx="0"/>
          </p:cNvCxnSpPr>
          <p:nvPr/>
        </p:nvCxnSpPr>
        <p:spPr bwMode="auto">
          <a:xfrm>
            <a:off x="5305425" y="3181350"/>
            <a:ext cx="220662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69" name="AutoShape 21"/>
          <p:cNvCxnSpPr>
            <a:cxnSpLocks noChangeShapeType="1"/>
            <a:stCxn id="104472" idx="3"/>
            <a:endCxn id="104452" idx="0"/>
          </p:cNvCxnSpPr>
          <p:nvPr/>
        </p:nvCxnSpPr>
        <p:spPr bwMode="auto">
          <a:xfrm flipH="1">
            <a:off x="3886200" y="2590800"/>
            <a:ext cx="527050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4470" name="AutoShape 22"/>
          <p:cNvCxnSpPr>
            <a:cxnSpLocks noChangeShapeType="1"/>
            <a:stCxn id="104472" idx="5"/>
            <a:endCxn id="104451" idx="0"/>
          </p:cNvCxnSpPr>
          <p:nvPr/>
        </p:nvCxnSpPr>
        <p:spPr bwMode="auto">
          <a:xfrm>
            <a:off x="4656137" y="2590800"/>
            <a:ext cx="528638" cy="2968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4471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5486400" cy="1905000"/>
          </a:xfrm>
          <a:noFill/>
          <a:ln/>
        </p:spPr>
        <p:txBody>
          <a:bodyPr/>
          <a:lstStyle/>
          <a:p>
            <a:pPr>
              <a:buNone/>
            </a:pPr>
            <a:r>
              <a:rPr lang="en-US" dirty="0" smtClean="0"/>
              <a:t>Delete </a:t>
            </a:r>
            <a:r>
              <a:rPr lang="en-US" dirty="0"/>
              <a:t>(and </a:t>
            </a:r>
            <a:r>
              <a:rPr lang="en-US" dirty="0" smtClean="0"/>
              <a:t>later return</a:t>
            </a:r>
            <a:r>
              <a:rPr lang="en-US" dirty="0"/>
              <a:t>) value at root node</a:t>
            </a:r>
          </a:p>
        </p:txBody>
      </p:sp>
      <p:sp>
        <p:nvSpPr>
          <p:cNvPr id="104472" name="Oval 24"/>
          <p:cNvSpPr>
            <a:spLocks noChangeArrowheads="1"/>
          </p:cNvSpPr>
          <p:nvPr/>
        </p:nvSpPr>
        <p:spPr bwMode="auto">
          <a:xfrm>
            <a:off x="4362450" y="2278063"/>
            <a:ext cx="344487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>
          <a:xfrm>
            <a:off x="3048000" y="6400800"/>
            <a:ext cx="3429000" cy="457200"/>
          </a:xfrm>
        </p:spPr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  <p:sp>
        <p:nvSpPr>
          <p:cNvPr id="30" name="Oval 4"/>
          <p:cNvSpPr>
            <a:spLocks noChangeArrowheads="1"/>
          </p:cNvSpPr>
          <p:nvPr/>
        </p:nvSpPr>
        <p:spPr bwMode="auto">
          <a:xfrm>
            <a:off x="4362450" y="2317750"/>
            <a:ext cx="344488" cy="2682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6400800"/>
            <a:ext cx="3429000" cy="457200"/>
          </a:xfrm>
        </p:spPr>
        <p:txBody>
          <a:bodyPr/>
          <a:lstStyle/>
          <a:p>
            <a:fld id="{6B0B4DB8-D656-4835-AC7E-8CF80E7E268E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DeleteMin</a:t>
            </a:r>
            <a:r>
              <a:rPr lang="en-US" dirty="0" smtClean="0"/>
              <a:t>: Keep the </a:t>
            </a:r>
            <a:r>
              <a:rPr lang="en-US" dirty="0"/>
              <a:t>Structure Property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638800" cy="4114800"/>
          </a:xfrm>
        </p:spPr>
        <p:txBody>
          <a:bodyPr/>
          <a:lstStyle/>
          <a:p>
            <a:r>
              <a:rPr lang="en-US" dirty="0"/>
              <a:t>We now have a </a:t>
            </a:r>
            <a:r>
              <a:rPr lang="en-US" dirty="0" smtClean="0"/>
              <a:t>“hole</a:t>
            </a:r>
            <a:r>
              <a:rPr lang="en-US" dirty="0"/>
              <a:t>” at the root</a:t>
            </a:r>
          </a:p>
          <a:p>
            <a:pPr lvl="1"/>
            <a:r>
              <a:rPr lang="en-US" dirty="0"/>
              <a:t>Need to fill the hole with another </a:t>
            </a:r>
            <a:r>
              <a:rPr lang="en-US" dirty="0" smtClean="0"/>
              <a:t>value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Keep structure property</a:t>
            </a:r>
            <a:r>
              <a:rPr lang="en-US" dirty="0" smtClean="0"/>
              <a:t>: When </a:t>
            </a:r>
            <a:r>
              <a:rPr lang="en-US" dirty="0"/>
              <a:t>we </a:t>
            </a:r>
            <a:r>
              <a:rPr lang="en-US" dirty="0" smtClean="0"/>
              <a:t>are </a:t>
            </a:r>
            <a:r>
              <a:rPr lang="en-US" dirty="0"/>
              <a:t>done, the tree will have one less node and must still be </a:t>
            </a:r>
            <a:r>
              <a:rPr lang="en-US" dirty="0" smtClean="0"/>
              <a:t>complete</a:t>
            </a:r>
          </a:p>
          <a:p>
            <a:endParaRPr lang="en-US" dirty="0"/>
          </a:p>
          <a:p>
            <a:r>
              <a:rPr lang="en-US" dirty="0" smtClean="0"/>
              <a:t>Pick the last node on the bottom row of the tree and move it to the “hole”</a:t>
            </a:r>
            <a:endParaRPr lang="en-US" dirty="0"/>
          </a:p>
        </p:txBody>
      </p:sp>
      <p:sp>
        <p:nvSpPr>
          <p:cNvPr id="105476" name="Oval 4"/>
          <p:cNvSpPr>
            <a:spLocks noChangeArrowheads="1"/>
          </p:cNvSpPr>
          <p:nvPr/>
        </p:nvSpPr>
        <p:spPr bwMode="auto">
          <a:xfrm>
            <a:off x="8305800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5477" name="Oval 5"/>
          <p:cNvSpPr>
            <a:spLocks noChangeArrowheads="1"/>
          </p:cNvSpPr>
          <p:nvPr/>
        </p:nvSpPr>
        <p:spPr bwMode="auto">
          <a:xfrm>
            <a:off x="7007225" y="2438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5478" name="Oval 6"/>
          <p:cNvSpPr>
            <a:spLocks noChangeArrowheads="1"/>
          </p:cNvSpPr>
          <p:nvPr/>
        </p:nvSpPr>
        <p:spPr bwMode="auto">
          <a:xfrm>
            <a:off x="86471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79" name="Oval 7"/>
          <p:cNvSpPr>
            <a:spLocks noChangeArrowheads="1"/>
          </p:cNvSpPr>
          <p:nvPr/>
        </p:nvSpPr>
        <p:spPr bwMode="auto">
          <a:xfrm>
            <a:off x="79613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5480" name="Oval 8"/>
          <p:cNvSpPr>
            <a:spLocks noChangeArrowheads="1"/>
          </p:cNvSpPr>
          <p:nvPr/>
        </p:nvSpPr>
        <p:spPr bwMode="auto">
          <a:xfrm>
            <a:off x="7388225" y="29718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5481" name="Oval 9"/>
          <p:cNvSpPr>
            <a:spLocks noChangeArrowheads="1"/>
          </p:cNvSpPr>
          <p:nvPr/>
        </p:nvSpPr>
        <p:spPr bwMode="auto">
          <a:xfrm>
            <a:off x="6589713" y="29718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5482" name="Oval 10"/>
          <p:cNvSpPr>
            <a:spLocks noChangeArrowheads="1"/>
          </p:cNvSpPr>
          <p:nvPr/>
        </p:nvSpPr>
        <p:spPr bwMode="auto">
          <a:xfrm>
            <a:off x="76168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5483" name="Oval 11"/>
          <p:cNvSpPr>
            <a:spLocks noChangeArrowheads="1"/>
          </p:cNvSpPr>
          <p:nvPr/>
        </p:nvSpPr>
        <p:spPr bwMode="auto">
          <a:xfrm>
            <a:off x="71993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5484" name="Oval 12"/>
          <p:cNvSpPr>
            <a:spLocks noChangeArrowheads="1"/>
          </p:cNvSpPr>
          <p:nvPr/>
        </p:nvSpPr>
        <p:spPr bwMode="auto">
          <a:xfrm>
            <a:off x="6778625" y="35814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485" name="Oval 13"/>
          <p:cNvSpPr>
            <a:spLocks noChangeArrowheads="1"/>
          </p:cNvSpPr>
          <p:nvPr/>
        </p:nvSpPr>
        <p:spPr bwMode="auto">
          <a:xfrm>
            <a:off x="6361113" y="35814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5486" name="AutoShape 14"/>
          <p:cNvCxnSpPr>
            <a:cxnSpLocks noChangeShapeType="1"/>
            <a:stCxn id="105481" idx="3"/>
            <a:endCxn id="105485" idx="0"/>
          </p:cNvCxnSpPr>
          <p:nvPr/>
        </p:nvCxnSpPr>
        <p:spPr bwMode="auto">
          <a:xfrm flipH="1">
            <a:off x="6534150" y="326548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7" name="AutoShape 15"/>
          <p:cNvCxnSpPr>
            <a:cxnSpLocks noChangeShapeType="1"/>
            <a:stCxn id="105481" idx="5"/>
            <a:endCxn id="105484" idx="0"/>
          </p:cNvCxnSpPr>
          <p:nvPr/>
        </p:nvCxnSpPr>
        <p:spPr bwMode="auto">
          <a:xfrm>
            <a:off x="6883400" y="326548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8" name="AutoShape 16"/>
          <p:cNvCxnSpPr>
            <a:cxnSpLocks noChangeShapeType="1"/>
            <a:stCxn id="105480" idx="3"/>
            <a:endCxn id="105483" idx="0"/>
          </p:cNvCxnSpPr>
          <p:nvPr/>
        </p:nvCxnSpPr>
        <p:spPr bwMode="auto">
          <a:xfrm flipH="1">
            <a:off x="7372350" y="32654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89" name="AutoShape 17"/>
          <p:cNvCxnSpPr>
            <a:cxnSpLocks noChangeShapeType="1"/>
            <a:stCxn id="105480" idx="5"/>
            <a:endCxn id="105482" idx="0"/>
          </p:cNvCxnSpPr>
          <p:nvPr/>
        </p:nvCxnSpPr>
        <p:spPr bwMode="auto">
          <a:xfrm>
            <a:off x="7681913" y="3265488"/>
            <a:ext cx="1079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0" name="AutoShape 18"/>
          <p:cNvCxnSpPr>
            <a:cxnSpLocks noChangeShapeType="1"/>
            <a:stCxn id="105477" idx="3"/>
            <a:endCxn id="105481" idx="0"/>
          </p:cNvCxnSpPr>
          <p:nvPr/>
        </p:nvCxnSpPr>
        <p:spPr bwMode="auto">
          <a:xfrm flipH="1">
            <a:off x="6762750" y="27320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1" name="AutoShape 19"/>
          <p:cNvCxnSpPr>
            <a:cxnSpLocks noChangeShapeType="1"/>
            <a:stCxn id="105477" idx="5"/>
            <a:endCxn id="105480" idx="0"/>
          </p:cNvCxnSpPr>
          <p:nvPr/>
        </p:nvCxnSpPr>
        <p:spPr bwMode="auto">
          <a:xfrm>
            <a:off x="7300913" y="27320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2" name="AutoShape 20"/>
          <p:cNvCxnSpPr>
            <a:cxnSpLocks noChangeShapeType="1"/>
            <a:stCxn id="105476" idx="3"/>
            <a:endCxn id="105479" idx="0"/>
          </p:cNvCxnSpPr>
          <p:nvPr/>
        </p:nvCxnSpPr>
        <p:spPr bwMode="auto">
          <a:xfrm flipH="1">
            <a:off x="8134350" y="27320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3" name="AutoShape 21"/>
          <p:cNvCxnSpPr>
            <a:cxnSpLocks noChangeShapeType="1"/>
            <a:stCxn id="105476" idx="5"/>
            <a:endCxn id="105478" idx="0"/>
          </p:cNvCxnSpPr>
          <p:nvPr/>
        </p:nvCxnSpPr>
        <p:spPr bwMode="auto">
          <a:xfrm>
            <a:off x="8599488" y="273208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4" name="AutoShape 22"/>
          <p:cNvCxnSpPr>
            <a:cxnSpLocks noChangeShapeType="1"/>
            <a:stCxn id="105496" idx="3"/>
            <a:endCxn id="105477" idx="0"/>
          </p:cNvCxnSpPr>
          <p:nvPr/>
        </p:nvCxnSpPr>
        <p:spPr bwMode="auto">
          <a:xfrm flipH="1">
            <a:off x="7180263" y="2141538"/>
            <a:ext cx="527050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495" name="AutoShape 23"/>
          <p:cNvCxnSpPr>
            <a:cxnSpLocks noChangeShapeType="1"/>
            <a:stCxn id="105496" idx="5"/>
            <a:endCxn id="105476" idx="0"/>
          </p:cNvCxnSpPr>
          <p:nvPr/>
        </p:nvCxnSpPr>
        <p:spPr bwMode="auto">
          <a:xfrm>
            <a:off x="7950200" y="2141538"/>
            <a:ext cx="528638" cy="296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5496" name="Oval 24"/>
          <p:cNvSpPr>
            <a:spLocks noChangeArrowheads="1"/>
          </p:cNvSpPr>
          <p:nvPr/>
        </p:nvSpPr>
        <p:spPr bwMode="auto">
          <a:xfrm>
            <a:off x="7656513" y="1828800"/>
            <a:ext cx="344487" cy="34448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5497" name="Oval 25"/>
          <p:cNvSpPr>
            <a:spLocks noChangeArrowheads="1"/>
          </p:cNvSpPr>
          <p:nvPr/>
        </p:nvSpPr>
        <p:spPr bwMode="auto">
          <a:xfrm>
            <a:off x="8040688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105498" name="Oval 26"/>
          <p:cNvSpPr>
            <a:spLocks noChangeArrowheads="1"/>
          </p:cNvSpPr>
          <p:nvPr/>
        </p:nvSpPr>
        <p:spPr bwMode="auto">
          <a:xfrm>
            <a:off x="6742113" y="4800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5499" name="Oval 27"/>
          <p:cNvSpPr>
            <a:spLocks noChangeArrowheads="1"/>
          </p:cNvSpPr>
          <p:nvPr/>
        </p:nvSpPr>
        <p:spPr bwMode="auto">
          <a:xfrm>
            <a:off x="83820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500" name="Oval 28"/>
          <p:cNvSpPr>
            <a:spLocks noChangeArrowheads="1"/>
          </p:cNvSpPr>
          <p:nvPr/>
        </p:nvSpPr>
        <p:spPr bwMode="auto">
          <a:xfrm>
            <a:off x="76962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5501" name="Oval 29"/>
          <p:cNvSpPr>
            <a:spLocks noChangeArrowheads="1"/>
          </p:cNvSpPr>
          <p:nvPr/>
        </p:nvSpPr>
        <p:spPr bwMode="auto">
          <a:xfrm>
            <a:off x="7123113" y="5334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5502" name="Oval 30"/>
          <p:cNvSpPr>
            <a:spLocks noChangeArrowheads="1"/>
          </p:cNvSpPr>
          <p:nvPr/>
        </p:nvSpPr>
        <p:spPr bwMode="auto">
          <a:xfrm>
            <a:off x="6324600" y="5334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5503" name="Oval 31"/>
          <p:cNvSpPr>
            <a:spLocks noChangeArrowheads="1"/>
          </p:cNvSpPr>
          <p:nvPr/>
        </p:nvSpPr>
        <p:spPr bwMode="auto">
          <a:xfrm>
            <a:off x="7391400" y="5943600"/>
            <a:ext cx="344488" cy="344488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5504" name="Oval 32"/>
          <p:cNvSpPr>
            <a:spLocks noChangeArrowheads="1"/>
          </p:cNvSpPr>
          <p:nvPr/>
        </p:nvSpPr>
        <p:spPr bwMode="auto">
          <a:xfrm>
            <a:off x="69342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5505" name="Oval 33"/>
          <p:cNvSpPr>
            <a:spLocks noChangeArrowheads="1"/>
          </p:cNvSpPr>
          <p:nvPr/>
        </p:nvSpPr>
        <p:spPr bwMode="auto">
          <a:xfrm>
            <a:off x="6513513" y="5943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5506" name="Oval 34"/>
          <p:cNvSpPr>
            <a:spLocks noChangeArrowheads="1"/>
          </p:cNvSpPr>
          <p:nvPr/>
        </p:nvSpPr>
        <p:spPr bwMode="auto">
          <a:xfrm>
            <a:off x="6096000" y="5943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5507" name="AutoShape 35"/>
          <p:cNvCxnSpPr>
            <a:cxnSpLocks noChangeShapeType="1"/>
            <a:stCxn id="105502" idx="3"/>
            <a:endCxn id="105506" idx="0"/>
          </p:cNvCxnSpPr>
          <p:nvPr/>
        </p:nvCxnSpPr>
        <p:spPr bwMode="auto">
          <a:xfrm flipH="1">
            <a:off x="6269038" y="5627688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08" name="AutoShape 36"/>
          <p:cNvCxnSpPr>
            <a:cxnSpLocks noChangeShapeType="1"/>
            <a:stCxn id="105502" idx="5"/>
            <a:endCxn id="105505" idx="0"/>
          </p:cNvCxnSpPr>
          <p:nvPr/>
        </p:nvCxnSpPr>
        <p:spPr bwMode="auto">
          <a:xfrm>
            <a:off x="6618288" y="5627688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09" name="AutoShape 37"/>
          <p:cNvCxnSpPr>
            <a:cxnSpLocks noChangeShapeType="1"/>
            <a:stCxn id="105501" idx="3"/>
            <a:endCxn id="105504" idx="0"/>
          </p:cNvCxnSpPr>
          <p:nvPr/>
        </p:nvCxnSpPr>
        <p:spPr bwMode="auto">
          <a:xfrm flipH="1">
            <a:off x="7107238" y="56276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0" name="AutoShape 38"/>
          <p:cNvCxnSpPr>
            <a:cxnSpLocks noChangeShapeType="1"/>
            <a:stCxn id="105501" idx="5"/>
            <a:endCxn id="105503" idx="0"/>
          </p:cNvCxnSpPr>
          <p:nvPr/>
        </p:nvCxnSpPr>
        <p:spPr bwMode="auto">
          <a:xfrm>
            <a:off x="7416800" y="5627688"/>
            <a:ext cx="147638" cy="3032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105511" name="AutoShape 39"/>
          <p:cNvCxnSpPr>
            <a:cxnSpLocks noChangeShapeType="1"/>
            <a:stCxn id="105498" idx="3"/>
            <a:endCxn id="105502" idx="0"/>
          </p:cNvCxnSpPr>
          <p:nvPr/>
        </p:nvCxnSpPr>
        <p:spPr bwMode="auto">
          <a:xfrm flipH="1">
            <a:off x="6497638" y="50942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2" name="AutoShape 40"/>
          <p:cNvCxnSpPr>
            <a:cxnSpLocks noChangeShapeType="1"/>
            <a:stCxn id="105498" idx="5"/>
            <a:endCxn id="105501" idx="0"/>
          </p:cNvCxnSpPr>
          <p:nvPr/>
        </p:nvCxnSpPr>
        <p:spPr bwMode="auto">
          <a:xfrm>
            <a:off x="7035800" y="50942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3" name="AutoShape 41"/>
          <p:cNvCxnSpPr>
            <a:cxnSpLocks noChangeShapeType="1"/>
            <a:stCxn id="105497" idx="3"/>
            <a:endCxn id="105500" idx="0"/>
          </p:cNvCxnSpPr>
          <p:nvPr/>
        </p:nvCxnSpPr>
        <p:spPr bwMode="auto">
          <a:xfrm flipH="1">
            <a:off x="7869238" y="50942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4" name="AutoShape 42"/>
          <p:cNvCxnSpPr>
            <a:cxnSpLocks noChangeShapeType="1"/>
            <a:stCxn id="105497" idx="5"/>
            <a:endCxn id="105499" idx="0"/>
          </p:cNvCxnSpPr>
          <p:nvPr/>
        </p:nvCxnSpPr>
        <p:spPr bwMode="auto">
          <a:xfrm>
            <a:off x="8334375" y="5094288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5" name="AutoShape 43"/>
          <p:cNvCxnSpPr>
            <a:cxnSpLocks noChangeShapeType="1"/>
            <a:stCxn id="105517" idx="3"/>
            <a:endCxn id="105498" idx="0"/>
          </p:cNvCxnSpPr>
          <p:nvPr/>
        </p:nvCxnSpPr>
        <p:spPr bwMode="auto">
          <a:xfrm flipH="1">
            <a:off x="6915150" y="44846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5516" name="AutoShape 44"/>
          <p:cNvCxnSpPr>
            <a:cxnSpLocks noChangeShapeType="1"/>
            <a:stCxn id="105517" idx="5"/>
            <a:endCxn id="105497" idx="0"/>
          </p:cNvCxnSpPr>
          <p:nvPr/>
        </p:nvCxnSpPr>
        <p:spPr bwMode="auto">
          <a:xfrm>
            <a:off x="7685088" y="4484688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5517" name="Oval 45"/>
          <p:cNvSpPr>
            <a:spLocks noChangeArrowheads="1"/>
          </p:cNvSpPr>
          <p:nvPr/>
        </p:nvSpPr>
        <p:spPr bwMode="auto">
          <a:xfrm>
            <a:off x="7391400" y="4191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97" grpId="0" animBg="1"/>
      <p:bldP spid="105498" grpId="0" animBg="1"/>
      <p:bldP spid="105499" grpId="0" animBg="1"/>
      <p:bldP spid="105500" grpId="0" animBg="1"/>
      <p:bldP spid="105501" grpId="0" animBg="1"/>
      <p:bldP spid="105502" grpId="0" animBg="1"/>
      <p:bldP spid="105503" grpId="0" animBg="1"/>
      <p:bldP spid="105504" grpId="0" animBg="1"/>
      <p:bldP spid="105505" grpId="0" animBg="1"/>
      <p:bldP spid="105506" grpId="0" animBg="1"/>
      <p:bldP spid="1055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FF255F93-BC14-4D8A-8D46-D4531050C23C}" type="slidenum">
              <a:rPr lang="en-US"/>
              <a:pPr/>
              <a:t>27</a:t>
            </a:fld>
            <a:endParaRPr lang="en-US" dirty="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DeleteMin</a:t>
            </a:r>
            <a:r>
              <a:rPr lang="en-US" dirty="0"/>
              <a:t>: Restore </a:t>
            </a:r>
            <a:r>
              <a:rPr lang="en-US" dirty="0" smtClean="0"/>
              <a:t>the Heap Property</a:t>
            </a:r>
            <a:endParaRPr lang="en-US" dirty="0"/>
          </a:p>
        </p:txBody>
      </p:sp>
      <p:sp>
        <p:nvSpPr>
          <p:cNvPr id="107523" name="Line 3"/>
          <p:cNvSpPr>
            <a:spLocks noChangeShapeType="1"/>
          </p:cNvSpPr>
          <p:nvPr/>
        </p:nvSpPr>
        <p:spPr bwMode="auto">
          <a:xfrm>
            <a:off x="3067050" y="4057650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5962650" y="4043363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609600" y="1219200"/>
            <a:ext cx="7848600" cy="1938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b="0" dirty="0" smtClean="0">
                <a:solidFill>
                  <a:srgbClr val="0000FF"/>
                </a:solidFill>
                <a:latin typeface="Arial" charset="0"/>
              </a:rPr>
              <a:t>Percolate down</a:t>
            </a:r>
            <a:r>
              <a:rPr lang="en-US" sz="2000" b="0" dirty="0" smtClean="0">
                <a:latin typeface="Arial" charset="0"/>
              </a:rPr>
              <a:t>: 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Keep </a:t>
            </a:r>
            <a:r>
              <a:rPr lang="en-US" sz="2000" b="0" dirty="0">
                <a:latin typeface="Arial" charset="0"/>
              </a:rPr>
              <a:t>comparing </a:t>
            </a:r>
            <a:r>
              <a:rPr lang="en-US" sz="2000" b="0" dirty="0" smtClean="0">
                <a:latin typeface="Arial" charset="0"/>
              </a:rPr>
              <a:t>priority of item with both children 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If priority is less important, swap with the most important child </a:t>
            </a:r>
            <a:r>
              <a:rPr lang="en-US" sz="2000" b="0" dirty="0">
                <a:latin typeface="Arial" charset="0"/>
              </a:rPr>
              <a:t>and </a:t>
            </a:r>
            <a:r>
              <a:rPr lang="en-US" sz="2000" b="0" dirty="0" smtClean="0">
                <a:latin typeface="Arial" charset="0"/>
              </a:rPr>
              <a:t>	go </a:t>
            </a:r>
            <a:r>
              <a:rPr lang="en-US" sz="2000" b="0" dirty="0">
                <a:latin typeface="Arial" charset="0"/>
              </a:rPr>
              <a:t>down one level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</a:t>
            </a:r>
            <a:r>
              <a:rPr lang="en-US" sz="2000" b="0" dirty="0">
                <a:latin typeface="Arial" charset="0"/>
              </a:rPr>
              <a:t>Done if both children are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less important than the </a:t>
            </a:r>
            <a:r>
              <a:rPr lang="en-US" sz="2000" b="0" dirty="0">
                <a:latin typeface="Arial" charset="0"/>
                <a:sym typeface="Symbol" pitchFamily="18" charset="2"/>
              </a:rPr>
              <a:t>item or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we’ve 	reached </a:t>
            </a:r>
            <a:r>
              <a:rPr lang="en-US" sz="2000" b="0" dirty="0">
                <a:latin typeface="Arial" charset="0"/>
                <a:sym typeface="Symbol" pitchFamily="18" charset="2"/>
              </a:rPr>
              <a:t>a leaf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node</a:t>
            </a:r>
            <a:endParaRPr lang="en-US" sz="2000" b="0" dirty="0">
              <a:latin typeface="Arial" charset="0"/>
            </a:endParaRPr>
          </a:p>
        </p:txBody>
      </p:sp>
      <p:sp>
        <p:nvSpPr>
          <p:cNvPr id="107526" name="Oval 6"/>
          <p:cNvSpPr>
            <a:spLocks noChangeArrowheads="1"/>
          </p:cNvSpPr>
          <p:nvPr/>
        </p:nvSpPr>
        <p:spPr bwMode="auto">
          <a:xfrm>
            <a:off x="2249488" y="4038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527" name="Oval 7"/>
          <p:cNvSpPr>
            <a:spLocks noChangeArrowheads="1"/>
          </p:cNvSpPr>
          <p:nvPr/>
        </p:nvSpPr>
        <p:spPr bwMode="auto">
          <a:xfrm>
            <a:off x="950913" y="4038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28" name="Oval 8"/>
          <p:cNvSpPr>
            <a:spLocks noChangeArrowheads="1"/>
          </p:cNvSpPr>
          <p:nvPr/>
        </p:nvSpPr>
        <p:spPr bwMode="auto">
          <a:xfrm>
            <a:off x="2590800" y="4572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1905000" y="4572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>
            <a:off x="1331913" y="4572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31" name="Oval 11"/>
          <p:cNvSpPr>
            <a:spLocks noChangeArrowheads="1"/>
          </p:cNvSpPr>
          <p:nvPr/>
        </p:nvSpPr>
        <p:spPr bwMode="auto">
          <a:xfrm>
            <a:off x="533400" y="4572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32" name="Oval 12"/>
          <p:cNvSpPr>
            <a:spLocks noChangeArrowheads="1"/>
          </p:cNvSpPr>
          <p:nvPr/>
        </p:nvSpPr>
        <p:spPr bwMode="auto">
          <a:xfrm>
            <a:off x="2895600" y="30480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33" name="Oval 13"/>
          <p:cNvSpPr>
            <a:spLocks noChangeArrowheads="1"/>
          </p:cNvSpPr>
          <p:nvPr/>
        </p:nvSpPr>
        <p:spPr bwMode="auto">
          <a:xfrm>
            <a:off x="1143000" y="5181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34" name="Oval 14"/>
          <p:cNvSpPr>
            <a:spLocks noChangeArrowheads="1"/>
          </p:cNvSpPr>
          <p:nvPr/>
        </p:nvSpPr>
        <p:spPr bwMode="auto">
          <a:xfrm>
            <a:off x="722313" y="5181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35" name="Oval 15"/>
          <p:cNvSpPr>
            <a:spLocks noChangeArrowheads="1"/>
          </p:cNvSpPr>
          <p:nvPr/>
        </p:nvSpPr>
        <p:spPr bwMode="auto">
          <a:xfrm>
            <a:off x="304800" y="5181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36" name="AutoShape 16"/>
          <p:cNvCxnSpPr>
            <a:cxnSpLocks noChangeShapeType="1"/>
            <a:stCxn id="107531" idx="3"/>
            <a:endCxn id="107535" idx="0"/>
          </p:cNvCxnSpPr>
          <p:nvPr/>
        </p:nvCxnSpPr>
        <p:spPr bwMode="auto">
          <a:xfrm flipH="1">
            <a:off x="477838" y="4865688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7" name="AutoShape 17"/>
          <p:cNvCxnSpPr>
            <a:cxnSpLocks noChangeShapeType="1"/>
            <a:stCxn id="107531" idx="5"/>
            <a:endCxn id="107534" idx="0"/>
          </p:cNvCxnSpPr>
          <p:nvPr/>
        </p:nvCxnSpPr>
        <p:spPr bwMode="auto">
          <a:xfrm>
            <a:off x="827088" y="4865688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8" name="AutoShape 18"/>
          <p:cNvCxnSpPr>
            <a:cxnSpLocks noChangeShapeType="1"/>
            <a:stCxn id="107530" idx="3"/>
            <a:endCxn id="107533" idx="0"/>
          </p:cNvCxnSpPr>
          <p:nvPr/>
        </p:nvCxnSpPr>
        <p:spPr bwMode="auto">
          <a:xfrm flipH="1">
            <a:off x="1316038" y="48656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39" name="AutoShape 19"/>
          <p:cNvCxnSpPr>
            <a:cxnSpLocks noChangeShapeType="1"/>
            <a:stCxn id="107527" idx="3"/>
            <a:endCxn id="107531" idx="0"/>
          </p:cNvCxnSpPr>
          <p:nvPr/>
        </p:nvCxnSpPr>
        <p:spPr bwMode="auto">
          <a:xfrm flipH="1">
            <a:off x="706438" y="43322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0" name="AutoShape 20"/>
          <p:cNvCxnSpPr>
            <a:cxnSpLocks noChangeShapeType="1"/>
            <a:stCxn id="107527" idx="5"/>
            <a:endCxn id="107530" idx="0"/>
          </p:cNvCxnSpPr>
          <p:nvPr/>
        </p:nvCxnSpPr>
        <p:spPr bwMode="auto">
          <a:xfrm>
            <a:off x="1244600" y="43322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1" name="AutoShape 21"/>
          <p:cNvCxnSpPr>
            <a:cxnSpLocks noChangeShapeType="1"/>
            <a:stCxn id="107526" idx="3"/>
            <a:endCxn id="107529" idx="0"/>
          </p:cNvCxnSpPr>
          <p:nvPr/>
        </p:nvCxnSpPr>
        <p:spPr bwMode="auto">
          <a:xfrm flipH="1">
            <a:off x="2078038" y="43322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2" name="AutoShape 22"/>
          <p:cNvCxnSpPr>
            <a:cxnSpLocks noChangeShapeType="1"/>
            <a:stCxn id="107526" idx="5"/>
            <a:endCxn id="107528" idx="0"/>
          </p:cNvCxnSpPr>
          <p:nvPr/>
        </p:nvCxnSpPr>
        <p:spPr bwMode="auto">
          <a:xfrm>
            <a:off x="2543175" y="4332288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3" name="AutoShape 23"/>
          <p:cNvCxnSpPr>
            <a:cxnSpLocks noChangeShapeType="1"/>
            <a:stCxn id="107545" idx="3"/>
            <a:endCxn id="107527" idx="0"/>
          </p:cNvCxnSpPr>
          <p:nvPr/>
        </p:nvCxnSpPr>
        <p:spPr bwMode="auto">
          <a:xfrm flipH="1">
            <a:off x="1123950" y="37226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44" name="AutoShape 24"/>
          <p:cNvCxnSpPr>
            <a:cxnSpLocks noChangeShapeType="1"/>
            <a:stCxn id="107545" idx="5"/>
            <a:endCxn id="107526" idx="0"/>
          </p:cNvCxnSpPr>
          <p:nvPr/>
        </p:nvCxnSpPr>
        <p:spPr bwMode="auto">
          <a:xfrm>
            <a:off x="1893888" y="3722688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45" name="Oval 25"/>
          <p:cNvSpPr>
            <a:spLocks noChangeArrowheads="1"/>
          </p:cNvSpPr>
          <p:nvPr/>
        </p:nvSpPr>
        <p:spPr bwMode="auto">
          <a:xfrm>
            <a:off x="1600200" y="3429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07546" name="AutoShape 26"/>
          <p:cNvCxnSpPr>
            <a:cxnSpLocks noChangeShapeType="1"/>
            <a:endCxn id="107545" idx="6"/>
          </p:cNvCxnSpPr>
          <p:nvPr/>
        </p:nvCxnSpPr>
        <p:spPr bwMode="auto">
          <a:xfrm flipH="1">
            <a:off x="1944688" y="3352800"/>
            <a:ext cx="798512" cy="2492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47" name="Oval 27"/>
          <p:cNvSpPr>
            <a:spLocks noChangeArrowheads="1"/>
          </p:cNvSpPr>
          <p:nvPr/>
        </p:nvSpPr>
        <p:spPr bwMode="auto">
          <a:xfrm>
            <a:off x="5181600" y="4038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7548" name="Oval 28"/>
          <p:cNvSpPr>
            <a:spLocks noChangeArrowheads="1"/>
          </p:cNvSpPr>
          <p:nvPr/>
        </p:nvSpPr>
        <p:spPr bwMode="auto">
          <a:xfrm>
            <a:off x="3883025" y="4038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49" name="Oval 29"/>
          <p:cNvSpPr>
            <a:spLocks noChangeArrowheads="1"/>
          </p:cNvSpPr>
          <p:nvPr/>
        </p:nvSpPr>
        <p:spPr bwMode="auto">
          <a:xfrm>
            <a:off x="5522913" y="4572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0" name="Oval 30"/>
          <p:cNvSpPr>
            <a:spLocks noChangeArrowheads="1"/>
          </p:cNvSpPr>
          <p:nvPr/>
        </p:nvSpPr>
        <p:spPr bwMode="auto">
          <a:xfrm>
            <a:off x="4837113" y="4572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51" name="Oval 31"/>
          <p:cNvSpPr>
            <a:spLocks noChangeArrowheads="1"/>
          </p:cNvSpPr>
          <p:nvPr/>
        </p:nvSpPr>
        <p:spPr bwMode="auto">
          <a:xfrm>
            <a:off x="4264025" y="45720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52" name="Oval 32"/>
          <p:cNvSpPr>
            <a:spLocks noChangeArrowheads="1"/>
          </p:cNvSpPr>
          <p:nvPr/>
        </p:nvSpPr>
        <p:spPr bwMode="auto">
          <a:xfrm>
            <a:off x="3465513" y="4572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53" name="Oval 33"/>
          <p:cNvSpPr>
            <a:spLocks noChangeArrowheads="1"/>
          </p:cNvSpPr>
          <p:nvPr/>
        </p:nvSpPr>
        <p:spPr bwMode="auto">
          <a:xfrm>
            <a:off x="6096000" y="32766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chemeClr val="accent2"/>
                </a:solidFill>
              </a:rPr>
              <a:t>10</a:t>
            </a:r>
            <a:endParaRPr lang="en-US" dirty="0"/>
          </a:p>
        </p:txBody>
      </p:sp>
      <p:sp>
        <p:nvSpPr>
          <p:cNvPr id="107554" name="Oval 34"/>
          <p:cNvSpPr>
            <a:spLocks noChangeArrowheads="1"/>
          </p:cNvSpPr>
          <p:nvPr/>
        </p:nvSpPr>
        <p:spPr bwMode="auto">
          <a:xfrm>
            <a:off x="4075113" y="5181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55" name="Oval 35"/>
          <p:cNvSpPr>
            <a:spLocks noChangeArrowheads="1"/>
          </p:cNvSpPr>
          <p:nvPr/>
        </p:nvSpPr>
        <p:spPr bwMode="auto">
          <a:xfrm>
            <a:off x="3654425" y="518160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56" name="Oval 36"/>
          <p:cNvSpPr>
            <a:spLocks noChangeArrowheads="1"/>
          </p:cNvSpPr>
          <p:nvPr/>
        </p:nvSpPr>
        <p:spPr bwMode="auto">
          <a:xfrm>
            <a:off x="3236913" y="51816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57" name="AutoShape 37"/>
          <p:cNvCxnSpPr>
            <a:cxnSpLocks noChangeShapeType="1"/>
            <a:stCxn id="107552" idx="3"/>
            <a:endCxn id="107556" idx="0"/>
          </p:cNvCxnSpPr>
          <p:nvPr/>
        </p:nvCxnSpPr>
        <p:spPr bwMode="auto">
          <a:xfrm flipH="1">
            <a:off x="3409950" y="486568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8" name="AutoShape 38"/>
          <p:cNvCxnSpPr>
            <a:cxnSpLocks noChangeShapeType="1"/>
            <a:stCxn id="107552" idx="5"/>
            <a:endCxn id="107555" idx="0"/>
          </p:cNvCxnSpPr>
          <p:nvPr/>
        </p:nvCxnSpPr>
        <p:spPr bwMode="auto">
          <a:xfrm>
            <a:off x="3759200" y="486568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59" name="AutoShape 39"/>
          <p:cNvCxnSpPr>
            <a:cxnSpLocks noChangeShapeType="1"/>
            <a:stCxn id="107551" idx="3"/>
            <a:endCxn id="107554" idx="0"/>
          </p:cNvCxnSpPr>
          <p:nvPr/>
        </p:nvCxnSpPr>
        <p:spPr bwMode="auto">
          <a:xfrm flipH="1">
            <a:off x="4248150" y="486568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0" name="AutoShape 40"/>
          <p:cNvCxnSpPr>
            <a:cxnSpLocks noChangeShapeType="1"/>
            <a:stCxn id="107548" idx="3"/>
            <a:endCxn id="107552" idx="0"/>
          </p:cNvCxnSpPr>
          <p:nvPr/>
        </p:nvCxnSpPr>
        <p:spPr bwMode="auto">
          <a:xfrm flipH="1">
            <a:off x="3638550" y="433228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1" name="AutoShape 41"/>
          <p:cNvCxnSpPr>
            <a:cxnSpLocks noChangeShapeType="1"/>
            <a:stCxn id="107548" idx="5"/>
            <a:endCxn id="107551" idx="0"/>
          </p:cNvCxnSpPr>
          <p:nvPr/>
        </p:nvCxnSpPr>
        <p:spPr bwMode="auto">
          <a:xfrm>
            <a:off x="4176713" y="433228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2" name="AutoShape 42"/>
          <p:cNvCxnSpPr>
            <a:cxnSpLocks noChangeShapeType="1"/>
            <a:stCxn id="107547" idx="3"/>
            <a:endCxn id="107550" idx="0"/>
          </p:cNvCxnSpPr>
          <p:nvPr/>
        </p:nvCxnSpPr>
        <p:spPr bwMode="auto">
          <a:xfrm flipH="1">
            <a:off x="5010150" y="433228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3" name="AutoShape 43"/>
          <p:cNvCxnSpPr>
            <a:cxnSpLocks noChangeShapeType="1"/>
            <a:stCxn id="107547" idx="5"/>
            <a:endCxn id="107549" idx="0"/>
          </p:cNvCxnSpPr>
          <p:nvPr/>
        </p:nvCxnSpPr>
        <p:spPr bwMode="auto">
          <a:xfrm>
            <a:off x="5475288" y="433228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4" name="AutoShape 44"/>
          <p:cNvCxnSpPr>
            <a:cxnSpLocks noChangeShapeType="1"/>
            <a:stCxn id="107566" idx="3"/>
            <a:endCxn id="107548" idx="0"/>
          </p:cNvCxnSpPr>
          <p:nvPr/>
        </p:nvCxnSpPr>
        <p:spPr bwMode="auto">
          <a:xfrm flipH="1">
            <a:off x="4056063" y="372268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65" name="AutoShape 45"/>
          <p:cNvCxnSpPr>
            <a:cxnSpLocks noChangeShapeType="1"/>
            <a:stCxn id="107566" idx="5"/>
            <a:endCxn id="107547" idx="0"/>
          </p:cNvCxnSpPr>
          <p:nvPr/>
        </p:nvCxnSpPr>
        <p:spPr bwMode="auto">
          <a:xfrm>
            <a:off x="4826000" y="372268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66" name="Oval 46"/>
          <p:cNvSpPr>
            <a:spLocks noChangeArrowheads="1"/>
          </p:cNvSpPr>
          <p:nvPr/>
        </p:nvSpPr>
        <p:spPr bwMode="auto">
          <a:xfrm>
            <a:off x="4532313" y="342900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07567" name="AutoShape 47"/>
          <p:cNvCxnSpPr>
            <a:cxnSpLocks noChangeShapeType="1"/>
          </p:cNvCxnSpPr>
          <p:nvPr/>
        </p:nvCxnSpPr>
        <p:spPr bwMode="auto">
          <a:xfrm flipH="1">
            <a:off x="5486400" y="3581400"/>
            <a:ext cx="609600" cy="457200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07568" name="Oval 48"/>
          <p:cNvSpPr>
            <a:spLocks noChangeArrowheads="1"/>
          </p:cNvSpPr>
          <p:nvPr/>
        </p:nvSpPr>
        <p:spPr bwMode="auto">
          <a:xfrm>
            <a:off x="8116888" y="4037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7569" name="Oval 49"/>
          <p:cNvSpPr>
            <a:spLocks noChangeArrowheads="1"/>
          </p:cNvSpPr>
          <p:nvPr/>
        </p:nvSpPr>
        <p:spPr bwMode="auto">
          <a:xfrm>
            <a:off x="6818313" y="4037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7570" name="Oval 50"/>
          <p:cNvSpPr>
            <a:spLocks noChangeArrowheads="1"/>
          </p:cNvSpPr>
          <p:nvPr/>
        </p:nvSpPr>
        <p:spPr bwMode="auto">
          <a:xfrm>
            <a:off x="8458200" y="45704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1" name="Oval 51"/>
          <p:cNvSpPr>
            <a:spLocks noChangeArrowheads="1"/>
          </p:cNvSpPr>
          <p:nvPr/>
        </p:nvSpPr>
        <p:spPr bwMode="auto">
          <a:xfrm>
            <a:off x="7772400" y="45704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10</a:t>
            </a:r>
            <a:endParaRPr lang="en-US"/>
          </a:p>
        </p:txBody>
      </p:sp>
      <p:sp>
        <p:nvSpPr>
          <p:cNvPr id="107572" name="Oval 52"/>
          <p:cNvSpPr>
            <a:spLocks noChangeArrowheads="1"/>
          </p:cNvSpPr>
          <p:nvPr/>
        </p:nvSpPr>
        <p:spPr bwMode="auto">
          <a:xfrm>
            <a:off x="7199313" y="45704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7573" name="Oval 53"/>
          <p:cNvSpPr>
            <a:spLocks noChangeArrowheads="1"/>
          </p:cNvSpPr>
          <p:nvPr/>
        </p:nvSpPr>
        <p:spPr bwMode="auto">
          <a:xfrm>
            <a:off x="6400800" y="45704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7574" name="Oval 54"/>
          <p:cNvSpPr>
            <a:spLocks noChangeArrowheads="1"/>
          </p:cNvSpPr>
          <p:nvPr/>
        </p:nvSpPr>
        <p:spPr bwMode="auto">
          <a:xfrm>
            <a:off x="7010400" y="5180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7575" name="Oval 55"/>
          <p:cNvSpPr>
            <a:spLocks noChangeArrowheads="1"/>
          </p:cNvSpPr>
          <p:nvPr/>
        </p:nvSpPr>
        <p:spPr bwMode="auto">
          <a:xfrm>
            <a:off x="6589713" y="5180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7576" name="Oval 56"/>
          <p:cNvSpPr>
            <a:spLocks noChangeArrowheads="1"/>
          </p:cNvSpPr>
          <p:nvPr/>
        </p:nvSpPr>
        <p:spPr bwMode="auto">
          <a:xfrm>
            <a:off x="6172200" y="5180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7577" name="AutoShape 57"/>
          <p:cNvCxnSpPr>
            <a:cxnSpLocks noChangeShapeType="1"/>
            <a:stCxn id="107573" idx="3"/>
            <a:endCxn id="107576" idx="0"/>
          </p:cNvCxnSpPr>
          <p:nvPr/>
        </p:nvCxnSpPr>
        <p:spPr bwMode="auto">
          <a:xfrm flipH="1">
            <a:off x="6345238" y="4864100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8" name="AutoShape 58"/>
          <p:cNvCxnSpPr>
            <a:cxnSpLocks noChangeShapeType="1"/>
            <a:stCxn id="107573" idx="5"/>
            <a:endCxn id="107575" idx="0"/>
          </p:cNvCxnSpPr>
          <p:nvPr/>
        </p:nvCxnSpPr>
        <p:spPr bwMode="auto">
          <a:xfrm>
            <a:off x="6694488" y="4864100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79" name="AutoShape 59"/>
          <p:cNvCxnSpPr>
            <a:cxnSpLocks noChangeShapeType="1"/>
            <a:stCxn id="107572" idx="3"/>
            <a:endCxn id="107574" idx="0"/>
          </p:cNvCxnSpPr>
          <p:nvPr/>
        </p:nvCxnSpPr>
        <p:spPr bwMode="auto">
          <a:xfrm flipH="1">
            <a:off x="7183438" y="48641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0" name="AutoShape 60"/>
          <p:cNvCxnSpPr>
            <a:cxnSpLocks noChangeShapeType="1"/>
            <a:stCxn id="107569" idx="3"/>
            <a:endCxn id="107573" idx="0"/>
          </p:cNvCxnSpPr>
          <p:nvPr/>
        </p:nvCxnSpPr>
        <p:spPr bwMode="auto">
          <a:xfrm flipH="1">
            <a:off x="6573838" y="43307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1" name="AutoShape 61"/>
          <p:cNvCxnSpPr>
            <a:cxnSpLocks noChangeShapeType="1"/>
            <a:stCxn id="107569" idx="5"/>
            <a:endCxn id="107572" idx="0"/>
          </p:cNvCxnSpPr>
          <p:nvPr/>
        </p:nvCxnSpPr>
        <p:spPr bwMode="auto">
          <a:xfrm>
            <a:off x="7112000" y="43307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2" name="AutoShape 62"/>
          <p:cNvCxnSpPr>
            <a:cxnSpLocks noChangeShapeType="1"/>
            <a:stCxn id="107568" idx="3"/>
            <a:endCxn id="107571" idx="0"/>
          </p:cNvCxnSpPr>
          <p:nvPr/>
        </p:nvCxnSpPr>
        <p:spPr bwMode="auto">
          <a:xfrm flipH="1">
            <a:off x="7945438" y="43307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3" name="AutoShape 63"/>
          <p:cNvCxnSpPr>
            <a:cxnSpLocks noChangeShapeType="1"/>
            <a:stCxn id="107568" idx="5"/>
            <a:endCxn id="107570" idx="0"/>
          </p:cNvCxnSpPr>
          <p:nvPr/>
        </p:nvCxnSpPr>
        <p:spPr bwMode="auto">
          <a:xfrm>
            <a:off x="8410575" y="4330700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4" name="AutoShape 64"/>
          <p:cNvCxnSpPr>
            <a:cxnSpLocks noChangeShapeType="1"/>
            <a:stCxn id="107586" idx="3"/>
            <a:endCxn id="107569" idx="0"/>
          </p:cNvCxnSpPr>
          <p:nvPr/>
        </p:nvCxnSpPr>
        <p:spPr bwMode="auto">
          <a:xfrm flipH="1">
            <a:off x="6991350" y="3721100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7585" name="AutoShape 65"/>
          <p:cNvCxnSpPr>
            <a:cxnSpLocks noChangeShapeType="1"/>
            <a:stCxn id="107586" idx="5"/>
            <a:endCxn id="107568" idx="0"/>
          </p:cNvCxnSpPr>
          <p:nvPr/>
        </p:nvCxnSpPr>
        <p:spPr bwMode="auto">
          <a:xfrm>
            <a:off x="7761288" y="3721100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7586" name="Oval 66"/>
          <p:cNvSpPr>
            <a:spLocks noChangeArrowheads="1"/>
          </p:cNvSpPr>
          <p:nvPr/>
        </p:nvSpPr>
        <p:spPr bwMode="auto">
          <a:xfrm>
            <a:off x="7467600" y="34274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587" name="Oval 67"/>
          <p:cNvSpPr>
            <a:spLocks noChangeArrowheads="1"/>
          </p:cNvSpPr>
          <p:nvPr/>
        </p:nvSpPr>
        <p:spPr bwMode="auto">
          <a:xfrm>
            <a:off x="2209800" y="31242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07588" name="Oval 68"/>
          <p:cNvSpPr>
            <a:spLocks noChangeArrowheads="1"/>
          </p:cNvSpPr>
          <p:nvPr/>
        </p:nvSpPr>
        <p:spPr bwMode="auto">
          <a:xfrm>
            <a:off x="5486400" y="3429000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70" name="Date Placeholder 6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72" name="Footer Placeholder 71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dirty="0" smtClean="0"/>
              <a:t>CSE 373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5715000"/>
            <a:ext cx="388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000" b="0" dirty="0" smtClean="0">
                <a:latin typeface="Arial" charset="0"/>
              </a:rPr>
              <a:t>Why </a:t>
            </a:r>
            <a:r>
              <a:rPr lang="en-US" sz="2000" b="0" dirty="0">
                <a:latin typeface="Arial" charset="0"/>
              </a:rPr>
              <a:t>is this correct?  </a:t>
            </a:r>
          </a:p>
          <a:p>
            <a:pPr eaLnBrk="0" hangingPunct="0"/>
            <a:r>
              <a:rPr lang="en-US" sz="2000" b="0" dirty="0">
                <a:latin typeface="Arial" charset="0"/>
              </a:rPr>
              <a:t>What is the run time?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animBg="1"/>
      <p:bldP spid="107524" grpId="0" animBg="1"/>
      <p:bldP spid="107526" grpId="0" animBg="1"/>
      <p:bldP spid="107527" grpId="0" animBg="1"/>
      <p:bldP spid="107528" grpId="0" animBg="1"/>
      <p:bldP spid="107529" grpId="0" animBg="1"/>
      <p:bldP spid="107530" grpId="0" animBg="1"/>
      <p:bldP spid="107531" grpId="0" animBg="1"/>
      <p:bldP spid="107532" grpId="0"/>
      <p:bldP spid="107533" grpId="0" animBg="1"/>
      <p:bldP spid="107534" grpId="0" animBg="1"/>
      <p:bldP spid="107535" grpId="0" animBg="1"/>
      <p:bldP spid="107545" grpId="0" animBg="1"/>
      <p:bldP spid="107547" grpId="0" animBg="1"/>
      <p:bldP spid="107548" grpId="0" animBg="1"/>
      <p:bldP spid="107549" grpId="0" animBg="1"/>
      <p:bldP spid="107550" grpId="0" animBg="1"/>
      <p:bldP spid="107551" grpId="0" animBg="1"/>
      <p:bldP spid="107552" grpId="0" animBg="1"/>
      <p:bldP spid="107553" grpId="0"/>
      <p:bldP spid="107554" grpId="0" animBg="1"/>
      <p:bldP spid="107555" grpId="0" animBg="1"/>
      <p:bldP spid="107556" grpId="0" animBg="1"/>
      <p:bldP spid="107566" grpId="0" animBg="1"/>
      <p:bldP spid="107568" grpId="0" animBg="1"/>
      <p:bldP spid="107569" grpId="0" animBg="1"/>
      <p:bldP spid="107570" grpId="0" animBg="1"/>
      <p:bldP spid="107571" grpId="0" animBg="1"/>
      <p:bldP spid="107572" grpId="0" animBg="1"/>
      <p:bldP spid="107573" grpId="0" animBg="1"/>
      <p:bldP spid="107574" grpId="0" animBg="1"/>
      <p:bldP spid="107575" grpId="0" animBg="1"/>
      <p:bldP spid="107576" grpId="0" animBg="1"/>
      <p:bldP spid="107586" grpId="0" animBg="1"/>
      <p:bldP spid="107587" grpId="0"/>
      <p:bldP spid="10758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96D65E4D-2BB0-41FB-ACAE-9AEDEB73E334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DeleteMin: Run Time Analysis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 time is </a:t>
            </a:r>
            <a:r>
              <a:rPr lang="en-US" i="1" dirty="0" smtClean="0"/>
              <a:t>O</a:t>
            </a:r>
            <a:r>
              <a:rPr lang="en-US" dirty="0" smtClean="0"/>
              <a:t>(height </a:t>
            </a:r>
            <a:r>
              <a:rPr lang="en-US" dirty="0"/>
              <a:t>of heap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A heap is a complete binary </a:t>
            </a:r>
            <a:r>
              <a:rPr lang="en-US" dirty="0" smtClean="0"/>
              <a:t>tree</a:t>
            </a:r>
          </a:p>
          <a:p>
            <a:endParaRPr lang="en-US" dirty="0"/>
          </a:p>
          <a:p>
            <a:r>
              <a:rPr lang="en-US" dirty="0" smtClean="0"/>
              <a:t>Height </a:t>
            </a:r>
            <a:r>
              <a:rPr lang="en-US" dirty="0"/>
              <a:t>of a complete binary tree of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nodes?</a:t>
            </a:r>
          </a:p>
          <a:p>
            <a:pPr lvl="1"/>
            <a:r>
              <a:rPr lang="en-US" dirty="0" smtClean="0">
                <a:sym typeface="Symbol" pitchFamily="18" charset="2"/>
              </a:rPr>
              <a:t>height = </a:t>
            </a:r>
            <a:r>
              <a:rPr lang="en-US" b="1" dirty="0" smtClean="0">
                <a:sym typeface="Symbol"/>
              </a:rPr>
              <a:t>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ym typeface="Symbol"/>
              </a:rPr>
              <a:t></a:t>
            </a:r>
            <a:endParaRPr lang="en-US" b="1" dirty="0" smtClean="0">
              <a:sym typeface="Symbol" pitchFamily="18" charset="2"/>
            </a:endParaRP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Run </a:t>
            </a:r>
            <a:r>
              <a:rPr lang="en-US" dirty="0"/>
              <a:t>time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eleteMin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i="1" dirty="0">
                <a:solidFill>
                  <a:srgbClr val="0000FF"/>
                </a:solidFill>
              </a:rPr>
              <a:t>O</a:t>
            </a:r>
            <a:r>
              <a:rPr lang="en-US" dirty="0">
                <a:solidFill>
                  <a:srgbClr val="0000FF"/>
                </a:solidFill>
              </a:rPr>
              <a:t>(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29400" y="6400800"/>
            <a:ext cx="3429000" cy="457200"/>
          </a:xfrm>
        </p:spPr>
        <p:txBody>
          <a:bodyPr/>
          <a:lstStyle/>
          <a:p>
            <a:fld id="{222B9E54-1AB9-4CC4-A89F-76C08BC2B024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800600" cy="4114800"/>
          </a:xfrm>
        </p:spPr>
        <p:txBody>
          <a:bodyPr/>
          <a:lstStyle/>
          <a:p>
            <a:r>
              <a:rPr lang="en-US" dirty="0"/>
              <a:t>Add a value to the </a:t>
            </a:r>
            <a:r>
              <a:rPr lang="en-US" dirty="0" smtClean="0"/>
              <a:t>tree</a:t>
            </a:r>
          </a:p>
          <a:p>
            <a:endParaRPr lang="en-US" dirty="0"/>
          </a:p>
          <a:p>
            <a:r>
              <a:rPr lang="en-US" dirty="0"/>
              <a:t>Afterwards, structure and heap properties must still be correct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9572" name="Oval 4"/>
          <p:cNvSpPr>
            <a:spLocks noChangeArrowheads="1"/>
          </p:cNvSpPr>
          <p:nvPr/>
        </p:nvSpPr>
        <p:spPr bwMode="auto">
          <a:xfrm>
            <a:off x="8116888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09573" name="Oval 5"/>
          <p:cNvSpPr>
            <a:spLocks noChangeArrowheads="1"/>
          </p:cNvSpPr>
          <p:nvPr/>
        </p:nvSpPr>
        <p:spPr bwMode="auto">
          <a:xfrm>
            <a:off x="6818313" y="3503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09574" name="Oval 6"/>
          <p:cNvSpPr>
            <a:spLocks noChangeArrowheads="1"/>
          </p:cNvSpPr>
          <p:nvPr/>
        </p:nvSpPr>
        <p:spPr bwMode="auto">
          <a:xfrm>
            <a:off x="84582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75" name="Oval 7"/>
          <p:cNvSpPr>
            <a:spLocks noChangeArrowheads="1"/>
          </p:cNvSpPr>
          <p:nvPr/>
        </p:nvSpPr>
        <p:spPr bwMode="auto">
          <a:xfrm>
            <a:off x="77724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09576" name="Oval 8"/>
          <p:cNvSpPr>
            <a:spLocks noChangeArrowheads="1"/>
          </p:cNvSpPr>
          <p:nvPr/>
        </p:nvSpPr>
        <p:spPr bwMode="auto">
          <a:xfrm>
            <a:off x="7199313" y="40370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09577" name="Oval 9"/>
          <p:cNvSpPr>
            <a:spLocks noChangeArrowheads="1"/>
          </p:cNvSpPr>
          <p:nvPr/>
        </p:nvSpPr>
        <p:spPr bwMode="auto">
          <a:xfrm>
            <a:off x="6400800" y="4037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09578" name="Oval 10"/>
          <p:cNvSpPr>
            <a:spLocks noChangeArrowheads="1"/>
          </p:cNvSpPr>
          <p:nvPr/>
        </p:nvSpPr>
        <p:spPr bwMode="auto">
          <a:xfrm>
            <a:off x="70104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09579" name="Oval 11"/>
          <p:cNvSpPr>
            <a:spLocks noChangeArrowheads="1"/>
          </p:cNvSpPr>
          <p:nvPr/>
        </p:nvSpPr>
        <p:spPr bwMode="auto">
          <a:xfrm>
            <a:off x="6589713" y="46466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09580" name="Oval 12"/>
          <p:cNvSpPr>
            <a:spLocks noChangeArrowheads="1"/>
          </p:cNvSpPr>
          <p:nvPr/>
        </p:nvSpPr>
        <p:spPr bwMode="auto">
          <a:xfrm>
            <a:off x="6172200" y="46466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09581" name="AutoShape 13"/>
          <p:cNvCxnSpPr>
            <a:cxnSpLocks noChangeShapeType="1"/>
            <a:stCxn id="109577" idx="3"/>
            <a:endCxn id="109580" idx="0"/>
          </p:cNvCxnSpPr>
          <p:nvPr/>
        </p:nvCxnSpPr>
        <p:spPr bwMode="auto">
          <a:xfrm flipH="1">
            <a:off x="6345238" y="4330700"/>
            <a:ext cx="1063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2" name="AutoShape 14"/>
          <p:cNvCxnSpPr>
            <a:cxnSpLocks noChangeShapeType="1"/>
            <a:stCxn id="109577" idx="5"/>
            <a:endCxn id="109579" idx="0"/>
          </p:cNvCxnSpPr>
          <p:nvPr/>
        </p:nvCxnSpPr>
        <p:spPr bwMode="auto">
          <a:xfrm>
            <a:off x="6694488" y="4330700"/>
            <a:ext cx="68262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3" name="AutoShape 15"/>
          <p:cNvCxnSpPr>
            <a:cxnSpLocks noChangeShapeType="1"/>
            <a:stCxn id="109576" idx="3"/>
            <a:endCxn id="109578" idx="0"/>
          </p:cNvCxnSpPr>
          <p:nvPr/>
        </p:nvCxnSpPr>
        <p:spPr bwMode="auto">
          <a:xfrm flipH="1">
            <a:off x="7183438" y="4330700"/>
            <a:ext cx="66675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4" name="AutoShape 16"/>
          <p:cNvCxnSpPr>
            <a:cxnSpLocks noChangeShapeType="1"/>
            <a:stCxn id="109573" idx="3"/>
            <a:endCxn id="109577" idx="0"/>
          </p:cNvCxnSpPr>
          <p:nvPr/>
        </p:nvCxnSpPr>
        <p:spPr bwMode="auto">
          <a:xfrm flipH="1">
            <a:off x="6573838" y="3797300"/>
            <a:ext cx="295275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5" name="AutoShape 17"/>
          <p:cNvCxnSpPr>
            <a:cxnSpLocks noChangeShapeType="1"/>
            <a:stCxn id="109573" idx="5"/>
            <a:endCxn id="109576" idx="0"/>
          </p:cNvCxnSpPr>
          <p:nvPr/>
        </p:nvCxnSpPr>
        <p:spPr bwMode="auto">
          <a:xfrm>
            <a:off x="7112000" y="3797300"/>
            <a:ext cx="2603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6" name="AutoShape 18"/>
          <p:cNvCxnSpPr>
            <a:cxnSpLocks noChangeShapeType="1"/>
            <a:stCxn id="109572" idx="3"/>
            <a:endCxn id="109575" idx="0"/>
          </p:cNvCxnSpPr>
          <p:nvPr/>
        </p:nvCxnSpPr>
        <p:spPr bwMode="auto">
          <a:xfrm flipH="1">
            <a:off x="7945438" y="3797300"/>
            <a:ext cx="222250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7" name="AutoShape 19"/>
          <p:cNvCxnSpPr>
            <a:cxnSpLocks noChangeShapeType="1"/>
            <a:stCxn id="109572" idx="5"/>
            <a:endCxn id="109574" idx="0"/>
          </p:cNvCxnSpPr>
          <p:nvPr/>
        </p:nvCxnSpPr>
        <p:spPr bwMode="auto">
          <a:xfrm>
            <a:off x="8410575" y="3797300"/>
            <a:ext cx="220663" cy="239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8" name="AutoShape 20"/>
          <p:cNvCxnSpPr>
            <a:cxnSpLocks noChangeShapeType="1"/>
            <a:stCxn id="109590" idx="3"/>
            <a:endCxn id="109573" idx="0"/>
          </p:cNvCxnSpPr>
          <p:nvPr/>
        </p:nvCxnSpPr>
        <p:spPr bwMode="auto">
          <a:xfrm flipH="1">
            <a:off x="6991350" y="3187700"/>
            <a:ext cx="527050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9589" name="AutoShape 21"/>
          <p:cNvCxnSpPr>
            <a:cxnSpLocks noChangeShapeType="1"/>
            <a:stCxn id="109590" idx="5"/>
            <a:endCxn id="109572" idx="0"/>
          </p:cNvCxnSpPr>
          <p:nvPr/>
        </p:nvCxnSpPr>
        <p:spPr bwMode="auto">
          <a:xfrm>
            <a:off x="7761288" y="3187700"/>
            <a:ext cx="528637" cy="3159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9590" name="Oval 22"/>
          <p:cNvSpPr>
            <a:spLocks noChangeArrowheads="1"/>
          </p:cNvSpPr>
          <p:nvPr/>
        </p:nvSpPr>
        <p:spPr bwMode="auto">
          <a:xfrm>
            <a:off x="7467600" y="2894013"/>
            <a:ext cx="344488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9591" name="AutoShape 23"/>
          <p:cNvSpPr>
            <a:spLocks noChangeArrowheads="1"/>
          </p:cNvSpPr>
          <p:nvPr/>
        </p:nvSpPr>
        <p:spPr bwMode="auto">
          <a:xfrm>
            <a:off x="5943600" y="1981200"/>
            <a:ext cx="838200" cy="762000"/>
          </a:xfrm>
          <a:prstGeom prst="cloudCallout">
            <a:avLst>
              <a:gd name="adj1" fmla="val 82009"/>
              <a:gd name="adj2" fmla="val 90833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2"/>
          </p:nvPr>
        </p:nvSpPr>
        <p:spPr>
          <a:xfrm>
            <a:off x="2743200" y="6248400"/>
            <a:ext cx="3429000" cy="457200"/>
          </a:xfrm>
        </p:spPr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3FB4-0CEE-4CDE-9E9E-CFB7392ADB87}" type="slidenum">
              <a:rPr lang="en-US"/>
              <a:pPr/>
              <a:t>3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AVL Tree </a:t>
            </a:r>
            <a:r>
              <a:rPr lang="en-US" dirty="0"/>
              <a:t>Data Structure</a:t>
            </a:r>
          </a:p>
        </p:txBody>
      </p:sp>
      <p:sp>
        <p:nvSpPr>
          <p:cNvPr id="238618" name="Rectangle 26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85800" y="1371600"/>
            <a:ext cx="7353300" cy="4953000"/>
          </a:xfrm>
        </p:spPr>
        <p:txBody>
          <a:bodyPr/>
          <a:lstStyle/>
          <a:p>
            <a:pPr marL="457200" indent="-457200">
              <a:buNone/>
            </a:pPr>
            <a:r>
              <a:rPr lang="en-US" sz="2000" dirty="0"/>
              <a:t>An AVL tree is a </a:t>
            </a:r>
            <a:r>
              <a:rPr lang="en-US" sz="2000" dirty="0">
                <a:solidFill>
                  <a:srgbClr val="0000FF"/>
                </a:solidFill>
              </a:rPr>
              <a:t>self-balancing </a:t>
            </a:r>
            <a:r>
              <a:rPr lang="en-US" sz="2000" dirty="0"/>
              <a:t>binary search tree.</a:t>
            </a:r>
          </a:p>
          <a:p>
            <a:pPr marL="457200" indent="-457200">
              <a:buFontTx/>
              <a:buNone/>
            </a:pPr>
            <a:endParaRPr lang="en-US" sz="2000" i="1" dirty="0" smtClean="0"/>
          </a:p>
          <a:p>
            <a:pPr marL="457200" indent="-457200">
              <a:buFontTx/>
              <a:buNone/>
            </a:pPr>
            <a:r>
              <a:rPr lang="en-US" sz="2000" i="1" dirty="0" smtClean="0"/>
              <a:t>Structural </a:t>
            </a:r>
            <a:r>
              <a:rPr lang="en-US" sz="2000" i="1" dirty="0"/>
              <a:t>properties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rgbClr val="0000FF"/>
                </a:solidFill>
              </a:rPr>
              <a:t>Binary tree </a:t>
            </a:r>
            <a:r>
              <a:rPr lang="en-US" sz="2000" dirty="0" smtClean="0"/>
              <a:t>property (</a:t>
            </a:r>
            <a:r>
              <a:rPr lang="en-US" sz="2000" dirty="0"/>
              <a:t>same as BST</a:t>
            </a:r>
            <a:r>
              <a:rPr lang="en-US" sz="2000" dirty="0" smtClean="0"/>
              <a:t>)</a:t>
            </a:r>
            <a:endParaRPr lang="en-US" sz="2000" dirty="0"/>
          </a:p>
          <a:p>
            <a:pPr marL="838200" lvl="1" indent="-381000">
              <a:buFontTx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Order</a:t>
            </a:r>
            <a:r>
              <a:rPr lang="en-US" sz="2000" dirty="0" smtClean="0"/>
              <a:t> property </a:t>
            </a:r>
            <a:r>
              <a:rPr lang="en-US" sz="2000" dirty="0" smtClean="0">
                <a:sym typeface="Symbol" pitchFamily="18" charset="2"/>
              </a:rPr>
              <a:t>(same </a:t>
            </a:r>
            <a:r>
              <a:rPr lang="en-US" sz="2000" dirty="0">
                <a:sym typeface="Symbol" pitchFamily="18" charset="2"/>
              </a:rPr>
              <a:t>as for </a:t>
            </a:r>
            <a:r>
              <a:rPr lang="en-US" sz="2000" dirty="0" smtClean="0">
                <a:sym typeface="Symbol" pitchFamily="18" charset="2"/>
              </a:rPr>
              <a:t>BST)</a:t>
            </a:r>
            <a:endParaRPr lang="en-US" sz="2000" dirty="0"/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rgbClr val="0000FF"/>
                </a:solidFill>
              </a:rPr>
              <a:t>Balance property: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/>
              <a:t>balance of every node </a:t>
            </a:r>
            <a:r>
              <a:rPr lang="en-US" sz="2000" dirty="0" smtClean="0"/>
              <a:t>is between </a:t>
            </a:r>
            <a:r>
              <a:rPr lang="en-US" sz="2000" dirty="0"/>
              <a:t>-1 and </a:t>
            </a:r>
            <a:r>
              <a:rPr lang="en-US" sz="2000" dirty="0" smtClean="0"/>
              <a:t>1</a:t>
            </a:r>
            <a:endParaRPr lang="en-US" sz="2000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Need to keep track of height of every node and maintain balance as we perform operations.</a:t>
            </a:r>
            <a:endParaRPr lang="en-US" sz="2000" dirty="0"/>
          </a:p>
          <a:p>
            <a:pPr marL="838200" lvl="1" indent="-381000">
              <a:buFontTx/>
              <a:buNone/>
            </a:pPr>
            <a:endParaRPr lang="en-US" sz="2000" b="1" dirty="0" smtClean="0">
              <a:solidFill>
                <a:srgbClr val="0000FF"/>
              </a:solidFill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1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18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3429000" cy="457200"/>
          </a:xfrm>
        </p:spPr>
        <p:txBody>
          <a:bodyPr/>
          <a:lstStyle/>
          <a:p>
            <a:fld id="{B52FE642-435B-447A-AD28-259004DD214A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Maintain </a:t>
            </a:r>
            <a:r>
              <a:rPr lang="en-US" dirty="0"/>
              <a:t>the Structure Property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5029200" cy="1905000"/>
          </a:xfrm>
        </p:spPr>
        <p:txBody>
          <a:bodyPr/>
          <a:lstStyle/>
          <a:p>
            <a:r>
              <a:rPr lang="en-US" dirty="0" smtClean="0"/>
              <a:t>There is only one valid tree shape after we add one more node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put our new data there and then focus on restoring the heap property</a:t>
            </a:r>
            <a:endParaRPr lang="en-US" dirty="0"/>
          </a:p>
        </p:txBody>
      </p:sp>
      <p:sp>
        <p:nvSpPr>
          <p:cNvPr id="110596" name="Oval 4"/>
          <p:cNvSpPr>
            <a:spLocks noChangeArrowheads="1"/>
          </p:cNvSpPr>
          <p:nvPr/>
        </p:nvSpPr>
        <p:spPr bwMode="auto">
          <a:xfrm>
            <a:off x="7239000" y="4532313"/>
            <a:ext cx="344488" cy="344487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10597" name="AutoShape 5"/>
          <p:cNvCxnSpPr>
            <a:cxnSpLocks noChangeShapeType="1"/>
            <a:stCxn id="110602" idx="5"/>
            <a:endCxn id="110596" idx="0"/>
          </p:cNvCxnSpPr>
          <p:nvPr/>
        </p:nvCxnSpPr>
        <p:spPr bwMode="auto">
          <a:xfrm>
            <a:off x="7264400" y="4214813"/>
            <a:ext cx="147638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598" name="Oval 6"/>
          <p:cNvSpPr>
            <a:spLocks noChangeArrowheads="1"/>
          </p:cNvSpPr>
          <p:nvPr/>
        </p:nvSpPr>
        <p:spPr bwMode="auto">
          <a:xfrm>
            <a:off x="7888288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6589713" y="3387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>
            <a:off x="82296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1" name="Oval 9"/>
          <p:cNvSpPr>
            <a:spLocks noChangeArrowheads="1"/>
          </p:cNvSpPr>
          <p:nvPr/>
        </p:nvSpPr>
        <p:spPr bwMode="auto">
          <a:xfrm>
            <a:off x="75438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0602" name="Oval 10"/>
          <p:cNvSpPr>
            <a:spLocks noChangeArrowheads="1"/>
          </p:cNvSpPr>
          <p:nvPr/>
        </p:nvSpPr>
        <p:spPr bwMode="auto">
          <a:xfrm>
            <a:off x="6970713" y="3921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0603" name="Oval 11"/>
          <p:cNvSpPr>
            <a:spLocks noChangeArrowheads="1"/>
          </p:cNvSpPr>
          <p:nvPr/>
        </p:nvSpPr>
        <p:spPr bwMode="auto">
          <a:xfrm>
            <a:off x="6172200" y="3921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0604" name="Oval 12"/>
          <p:cNvSpPr>
            <a:spLocks noChangeArrowheads="1"/>
          </p:cNvSpPr>
          <p:nvPr/>
        </p:nvSpPr>
        <p:spPr bwMode="auto">
          <a:xfrm>
            <a:off x="67818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0605" name="Oval 13"/>
          <p:cNvSpPr>
            <a:spLocks noChangeArrowheads="1"/>
          </p:cNvSpPr>
          <p:nvPr/>
        </p:nvSpPr>
        <p:spPr bwMode="auto">
          <a:xfrm>
            <a:off x="6361113" y="4530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0606" name="Oval 14"/>
          <p:cNvSpPr>
            <a:spLocks noChangeArrowheads="1"/>
          </p:cNvSpPr>
          <p:nvPr/>
        </p:nvSpPr>
        <p:spPr bwMode="auto">
          <a:xfrm>
            <a:off x="5943600" y="4530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0607" name="AutoShape 15"/>
          <p:cNvCxnSpPr>
            <a:cxnSpLocks noChangeShapeType="1"/>
            <a:stCxn id="110603" idx="3"/>
            <a:endCxn id="110606" idx="0"/>
          </p:cNvCxnSpPr>
          <p:nvPr/>
        </p:nvCxnSpPr>
        <p:spPr bwMode="auto">
          <a:xfrm flipH="1">
            <a:off x="6116638" y="4214813"/>
            <a:ext cx="1063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8" name="AutoShape 16"/>
          <p:cNvCxnSpPr>
            <a:cxnSpLocks noChangeShapeType="1"/>
            <a:stCxn id="110603" idx="5"/>
            <a:endCxn id="110605" idx="0"/>
          </p:cNvCxnSpPr>
          <p:nvPr/>
        </p:nvCxnSpPr>
        <p:spPr bwMode="auto">
          <a:xfrm>
            <a:off x="6465888" y="4214813"/>
            <a:ext cx="68262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09" name="AutoShape 17"/>
          <p:cNvCxnSpPr>
            <a:cxnSpLocks noChangeShapeType="1"/>
            <a:stCxn id="110602" idx="3"/>
            <a:endCxn id="110604" idx="0"/>
          </p:cNvCxnSpPr>
          <p:nvPr/>
        </p:nvCxnSpPr>
        <p:spPr bwMode="auto">
          <a:xfrm flipH="1">
            <a:off x="6954838" y="42148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0" name="AutoShape 18"/>
          <p:cNvCxnSpPr>
            <a:cxnSpLocks noChangeShapeType="1"/>
            <a:stCxn id="110599" idx="3"/>
            <a:endCxn id="110603" idx="0"/>
          </p:cNvCxnSpPr>
          <p:nvPr/>
        </p:nvCxnSpPr>
        <p:spPr bwMode="auto">
          <a:xfrm flipH="1">
            <a:off x="6345238" y="36814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1" name="AutoShape 19"/>
          <p:cNvCxnSpPr>
            <a:cxnSpLocks noChangeShapeType="1"/>
            <a:stCxn id="110599" idx="5"/>
            <a:endCxn id="110602" idx="0"/>
          </p:cNvCxnSpPr>
          <p:nvPr/>
        </p:nvCxnSpPr>
        <p:spPr bwMode="auto">
          <a:xfrm>
            <a:off x="6883400" y="36814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2" name="AutoShape 20"/>
          <p:cNvCxnSpPr>
            <a:cxnSpLocks noChangeShapeType="1"/>
            <a:stCxn id="110598" idx="3"/>
            <a:endCxn id="110601" idx="0"/>
          </p:cNvCxnSpPr>
          <p:nvPr/>
        </p:nvCxnSpPr>
        <p:spPr bwMode="auto">
          <a:xfrm flipH="1">
            <a:off x="7716838" y="36814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3" name="AutoShape 21"/>
          <p:cNvCxnSpPr>
            <a:cxnSpLocks noChangeShapeType="1"/>
            <a:stCxn id="110598" idx="5"/>
            <a:endCxn id="110600" idx="0"/>
          </p:cNvCxnSpPr>
          <p:nvPr/>
        </p:nvCxnSpPr>
        <p:spPr bwMode="auto">
          <a:xfrm>
            <a:off x="8181975" y="3681413"/>
            <a:ext cx="220663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4" name="AutoShape 22"/>
          <p:cNvCxnSpPr>
            <a:cxnSpLocks noChangeShapeType="1"/>
            <a:stCxn id="110616" idx="3"/>
            <a:endCxn id="110599" idx="0"/>
          </p:cNvCxnSpPr>
          <p:nvPr/>
        </p:nvCxnSpPr>
        <p:spPr bwMode="auto">
          <a:xfrm flipH="1">
            <a:off x="6762750" y="30718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0615" name="AutoShape 23"/>
          <p:cNvCxnSpPr>
            <a:cxnSpLocks noChangeShapeType="1"/>
            <a:stCxn id="110616" idx="5"/>
            <a:endCxn id="110598" idx="0"/>
          </p:cNvCxnSpPr>
          <p:nvPr/>
        </p:nvCxnSpPr>
        <p:spPr bwMode="auto">
          <a:xfrm>
            <a:off x="7532688" y="3071813"/>
            <a:ext cx="528637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0616" name="Oval 24"/>
          <p:cNvSpPr>
            <a:spLocks noChangeArrowheads="1"/>
          </p:cNvSpPr>
          <p:nvPr/>
        </p:nvSpPr>
        <p:spPr bwMode="auto">
          <a:xfrm>
            <a:off x="7239000" y="2778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0617" name="AutoShape 25"/>
          <p:cNvSpPr>
            <a:spLocks noChangeArrowheads="1"/>
          </p:cNvSpPr>
          <p:nvPr/>
        </p:nvSpPr>
        <p:spPr bwMode="auto">
          <a:xfrm>
            <a:off x="6172200" y="1905000"/>
            <a:ext cx="838200" cy="762000"/>
          </a:xfrm>
          <a:prstGeom prst="cloudCallout">
            <a:avLst>
              <a:gd name="adj1" fmla="val 27463"/>
              <a:gd name="adj2" fmla="val 85625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429000" cy="457200"/>
          </a:xfrm>
        </p:spPr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400800"/>
            <a:ext cx="3429000" cy="457200"/>
          </a:xfrm>
        </p:spPr>
        <p:txBody>
          <a:bodyPr/>
          <a:lstStyle/>
          <a:p>
            <a:fld id="{CF5B3B2F-6E0C-4736-AFC0-466C1FAD8AF8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Insert: </a:t>
            </a:r>
            <a:r>
              <a:rPr lang="en-US" dirty="0" smtClean="0"/>
              <a:t>Restore the heap property</a:t>
            </a:r>
            <a:endParaRPr lang="en-US" dirty="0"/>
          </a:p>
        </p:txBody>
      </p:sp>
      <p:sp>
        <p:nvSpPr>
          <p:cNvPr id="112643" name="Line 3"/>
          <p:cNvSpPr>
            <a:spLocks noChangeShapeType="1"/>
          </p:cNvSpPr>
          <p:nvPr/>
        </p:nvSpPr>
        <p:spPr bwMode="auto">
          <a:xfrm>
            <a:off x="5962650" y="4052888"/>
            <a:ext cx="523875" cy="1587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4" name="Oval 4"/>
          <p:cNvSpPr>
            <a:spLocks noChangeArrowheads="1"/>
          </p:cNvSpPr>
          <p:nvPr/>
        </p:nvSpPr>
        <p:spPr bwMode="auto">
          <a:xfrm>
            <a:off x="2438400" y="51911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45" name="Freeform 5"/>
          <p:cNvSpPr>
            <a:spLocks/>
          </p:cNvSpPr>
          <p:nvPr/>
        </p:nvSpPr>
        <p:spPr bwMode="auto">
          <a:xfrm>
            <a:off x="773113" y="3124200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6" name="Oval 6"/>
          <p:cNvSpPr>
            <a:spLocks noChangeArrowheads="1"/>
          </p:cNvSpPr>
          <p:nvPr/>
        </p:nvSpPr>
        <p:spPr bwMode="auto">
          <a:xfrm>
            <a:off x="1636713" y="5040313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cxnSp>
        <p:nvCxnSpPr>
          <p:cNvPr id="112647" name="AutoShape 7"/>
          <p:cNvCxnSpPr>
            <a:cxnSpLocks noChangeShapeType="1"/>
            <a:stCxn id="112652" idx="5"/>
            <a:endCxn id="112646" idx="0"/>
          </p:cNvCxnSpPr>
          <p:nvPr/>
        </p:nvCxnSpPr>
        <p:spPr bwMode="auto">
          <a:xfrm>
            <a:off x="1662113" y="4722813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48" name="Oval 8"/>
          <p:cNvSpPr>
            <a:spLocks noChangeArrowheads="1"/>
          </p:cNvSpPr>
          <p:nvPr/>
        </p:nvSpPr>
        <p:spPr bwMode="auto">
          <a:xfrm>
            <a:off x="2286000" y="3895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49" name="Oval 9"/>
          <p:cNvSpPr>
            <a:spLocks noChangeArrowheads="1"/>
          </p:cNvSpPr>
          <p:nvPr/>
        </p:nvSpPr>
        <p:spPr bwMode="auto">
          <a:xfrm>
            <a:off x="987425" y="3895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50" name="Oval 10"/>
          <p:cNvSpPr>
            <a:spLocks noChangeArrowheads="1"/>
          </p:cNvSpPr>
          <p:nvPr/>
        </p:nvSpPr>
        <p:spPr bwMode="auto">
          <a:xfrm>
            <a:off x="2627313" y="4429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1" name="Oval 11"/>
          <p:cNvSpPr>
            <a:spLocks noChangeArrowheads="1"/>
          </p:cNvSpPr>
          <p:nvPr/>
        </p:nvSpPr>
        <p:spPr bwMode="auto">
          <a:xfrm>
            <a:off x="1941513" y="4429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52" name="Oval 12"/>
          <p:cNvSpPr>
            <a:spLocks noChangeArrowheads="1"/>
          </p:cNvSpPr>
          <p:nvPr/>
        </p:nvSpPr>
        <p:spPr bwMode="auto">
          <a:xfrm>
            <a:off x="1368425" y="44291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112653" name="Oval 13"/>
          <p:cNvSpPr>
            <a:spLocks noChangeArrowheads="1"/>
          </p:cNvSpPr>
          <p:nvPr/>
        </p:nvSpPr>
        <p:spPr bwMode="auto">
          <a:xfrm>
            <a:off x="569913" y="4429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54" name="Oval 14"/>
          <p:cNvSpPr>
            <a:spLocks noChangeArrowheads="1"/>
          </p:cNvSpPr>
          <p:nvPr/>
        </p:nvSpPr>
        <p:spPr bwMode="auto">
          <a:xfrm>
            <a:off x="1179513" y="5038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55" name="Oval 15"/>
          <p:cNvSpPr>
            <a:spLocks noChangeArrowheads="1"/>
          </p:cNvSpPr>
          <p:nvPr/>
        </p:nvSpPr>
        <p:spPr bwMode="auto">
          <a:xfrm>
            <a:off x="758825" y="5038725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56" name="Oval 16"/>
          <p:cNvSpPr>
            <a:spLocks noChangeArrowheads="1"/>
          </p:cNvSpPr>
          <p:nvPr/>
        </p:nvSpPr>
        <p:spPr bwMode="auto">
          <a:xfrm>
            <a:off x="341313" y="50387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57" name="AutoShape 17"/>
          <p:cNvCxnSpPr>
            <a:cxnSpLocks noChangeShapeType="1"/>
            <a:stCxn id="112653" idx="3"/>
            <a:endCxn id="112656" idx="0"/>
          </p:cNvCxnSpPr>
          <p:nvPr/>
        </p:nvCxnSpPr>
        <p:spPr bwMode="auto">
          <a:xfrm flipH="1">
            <a:off x="514350" y="4722813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8" name="AutoShape 18"/>
          <p:cNvCxnSpPr>
            <a:cxnSpLocks noChangeShapeType="1"/>
            <a:stCxn id="112653" idx="5"/>
            <a:endCxn id="112655" idx="0"/>
          </p:cNvCxnSpPr>
          <p:nvPr/>
        </p:nvCxnSpPr>
        <p:spPr bwMode="auto">
          <a:xfrm>
            <a:off x="863600" y="4722813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59" name="AutoShape 19"/>
          <p:cNvCxnSpPr>
            <a:cxnSpLocks noChangeShapeType="1"/>
            <a:stCxn id="112652" idx="3"/>
            <a:endCxn id="112654" idx="0"/>
          </p:cNvCxnSpPr>
          <p:nvPr/>
        </p:nvCxnSpPr>
        <p:spPr bwMode="auto">
          <a:xfrm flipH="1">
            <a:off x="1352550" y="4722813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0" name="AutoShape 20"/>
          <p:cNvCxnSpPr>
            <a:cxnSpLocks noChangeShapeType="1"/>
            <a:stCxn id="112649" idx="3"/>
            <a:endCxn id="112653" idx="0"/>
          </p:cNvCxnSpPr>
          <p:nvPr/>
        </p:nvCxnSpPr>
        <p:spPr bwMode="auto">
          <a:xfrm flipH="1">
            <a:off x="742950" y="4189413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1" name="AutoShape 21"/>
          <p:cNvCxnSpPr>
            <a:cxnSpLocks noChangeShapeType="1"/>
            <a:stCxn id="112649" idx="5"/>
            <a:endCxn id="112652" idx="0"/>
          </p:cNvCxnSpPr>
          <p:nvPr/>
        </p:nvCxnSpPr>
        <p:spPr bwMode="auto">
          <a:xfrm>
            <a:off x="1281113" y="4189413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2" name="AutoShape 22"/>
          <p:cNvCxnSpPr>
            <a:cxnSpLocks noChangeShapeType="1"/>
            <a:stCxn id="112648" idx="3"/>
            <a:endCxn id="112651" idx="0"/>
          </p:cNvCxnSpPr>
          <p:nvPr/>
        </p:nvCxnSpPr>
        <p:spPr bwMode="auto">
          <a:xfrm flipH="1">
            <a:off x="2114550" y="4189413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3" name="AutoShape 23"/>
          <p:cNvCxnSpPr>
            <a:cxnSpLocks noChangeShapeType="1"/>
            <a:stCxn id="112648" idx="5"/>
            <a:endCxn id="112650" idx="0"/>
          </p:cNvCxnSpPr>
          <p:nvPr/>
        </p:nvCxnSpPr>
        <p:spPr bwMode="auto">
          <a:xfrm>
            <a:off x="2579688" y="4189413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4" name="AutoShape 24"/>
          <p:cNvCxnSpPr>
            <a:cxnSpLocks noChangeShapeType="1"/>
            <a:stCxn id="112666" idx="3"/>
            <a:endCxn id="112649" idx="0"/>
          </p:cNvCxnSpPr>
          <p:nvPr/>
        </p:nvCxnSpPr>
        <p:spPr bwMode="auto">
          <a:xfrm flipH="1">
            <a:off x="1160463" y="3579813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65" name="AutoShape 25"/>
          <p:cNvCxnSpPr>
            <a:cxnSpLocks noChangeShapeType="1"/>
            <a:stCxn id="112666" idx="5"/>
            <a:endCxn id="112648" idx="0"/>
          </p:cNvCxnSpPr>
          <p:nvPr/>
        </p:nvCxnSpPr>
        <p:spPr bwMode="auto">
          <a:xfrm>
            <a:off x="1930400" y="3579813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66" name="Oval 26"/>
          <p:cNvSpPr>
            <a:spLocks noChangeArrowheads="1"/>
          </p:cNvSpPr>
          <p:nvPr/>
        </p:nvSpPr>
        <p:spPr bwMode="auto">
          <a:xfrm>
            <a:off x="1636713" y="3286125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1295400" y="1219200"/>
            <a:ext cx="7007046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0" dirty="0" smtClean="0">
                <a:solidFill>
                  <a:srgbClr val="0000FF"/>
                </a:solidFill>
                <a:latin typeface="Arial" charset="0"/>
              </a:rPr>
              <a:t>Percolate up:</a:t>
            </a: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Put new data in new location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>
                <a:latin typeface="Arial" charset="0"/>
              </a:rPr>
              <a:t> </a:t>
            </a:r>
            <a:r>
              <a:rPr lang="en-US" sz="2000" b="0" dirty="0" smtClean="0">
                <a:latin typeface="Arial" charset="0"/>
              </a:rPr>
              <a:t> If </a:t>
            </a:r>
            <a:r>
              <a:rPr lang="en-US" sz="2000" b="0" dirty="0">
                <a:latin typeface="Arial" charset="0"/>
              </a:rPr>
              <a:t>parent </a:t>
            </a:r>
            <a:r>
              <a:rPr lang="en-US" sz="2000" b="0" dirty="0" smtClean="0">
                <a:latin typeface="Arial" charset="0"/>
              </a:rPr>
              <a:t>is less important, swap with parent, and continue</a:t>
            </a:r>
            <a:endParaRPr lang="en-US" sz="2000" b="0" dirty="0">
              <a:latin typeface="Arial" charset="0"/>
            </a:endParaRPr>
          </a:p>
          <a:p>
            <a:pPr eaLnBrk="0" hangingPunct="0">
              <a:buFontTx/>
              <a:buChar char="•"/>
            </a:pPr>
            <a:r>
              <a:rPr lang="en-US" sz="2000" b="0" dirty="0" smtClean="0">
                <a:latin typeface="Arial" charset="0"/>
              </a:rPr>
              <a:t>  </a:t>
            </a:r>
            <a:r>
              <a:rPr lang="en-US" sz="2000" b="0" dirty="0">
                <a:latin typeface="Arial" charset="0"/>
              </a:rPr>
              <a:t>Done if </a:t>
            </a:r>
            <a:r>
              <a:rPr lang="en-US" sz="2000" b="0" dirty="0">
                <a:latin typeface="Arial" charset="0"/>
                <a:sym typeface="Symbol" pitchFamily="18" charset="2"/>
              </a:rPr>
              <a:t>parent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is more important than item </a:t>
            </a:r>
            <a:r>
              <a:rPr lang="en-US" sz="2000" b="0" dirty="0">
                <a:latin typeface="Arial" charset="0"/>
                <a:sym typeface="Symbol" pitchFamily="18" charset="2"/>
              </a:rPr>
              <a:t>or reached </a:t>
            </a:r>
            <a:r>
              <a:rPr lang="en-US" sz="2000" b="0" dirty="0" smtClean="0">
                <a:latin typeface="Arial" charset="0"/>
                <a:sym typeface="Symbol" pitchFamily="18" charset="2"/>
              </a:rPr>
              <a:t>root</a:t>
            </a:r>
            <a:endParaRPr lang="en-US" sz="2000" b="0" dirty="0">
              <a:latin typeface="Arial" charset="0"/>
              <a:sym typeface="Symbol" pitchFamily="18" charset="2"/>
            </a:endParaRPr>
          </a:p>
        </p:txBody>
      </p:sp>
      <p:cxnSp>
        <p:nvCxnSpPr>
          <p:cNvPr id="112668" name="AutoShape 28"/>
          <p:cNvCxnSpPr>
            <a:cxnSpLocks noChangeShapeType="1"/>
            <a:stCxn id="112644" idx="1"/>
            <a:endCxn id="112646" idx="6"/>
          </p:cNvCxnSpPr>
          <p:nvPr/>
        </p:nvCxnSpPr>
        <p:spPr bwMode="auto">
          <a:xfrm flipH="1" flipV="1">
            <a:off x="1981200" y="5213350"/>
            <a:ext cx="508000" cy="2857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69" name="Oval 29"/>
          <p:cNvSpPr>
            <a:spLocks noChangeArrowheads="1"/>
          </p:cNvSpPr>
          <p:nvPr/>
        </p:nvSpPr>
        <p:spPr bwMode="auto">
          <a:xfrm>
            <a:off x="2133600" y="47339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12670" name="Oval 30"/>
          <p:cNvSpPr>
            <a:spLocks noChangeArrowheads="1"/>
          </p:cNvSpPr>
          <p:nvPr/>
        </p:nvSpPr>
        <p:spPr bwMode="auto">
          <a:xfrm>
            <a:off x="5334000" y="52673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71" name="Freeform 31"/>
          <p:cNvSpPr>
            <a:spLocks/>
          </p:cNvSpPr>
          <p:nvPr/>
        </p:nvSpPr>
        <p:spPr bwMode="auto">
          <a:xfrm>
            <a:off x="3897313" y="313372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2" name="Oval 32"/>
          <p:cNvSpPr>
            <a:spLocks noChangeArrowheads="1"/>
          </p:cNvSpPr>
          <p:nvPr/>
        </p:nvSpPr>
        <p:spPr bwMode="auto">
          <a:xfrm>
            <a:off x="4760913" y="50498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73" name="AutoShape 33"/>
          <p:cNvCxnSpPr>
            <a:cxnSpLocks noChangeShapeType="1"/>
            <a:stCxn id="112678" idx="5"/>
            <a:endCxn id="112672" idx="0"/>
          </p:cNvCxnSpPr>
          <p:nvPr/>
        </p:nvCxnSpPr>
        <p:spPr bwMode="auto">
          <a:xfrm>
            <a:off x="4786313" y="47323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74" name="Oval 34"/>
          <p:cNvSpPr>
            <a:spLocks noChangeArrowheads="1"/>
          </p:cNvSpPr>
          <p:nvPr/>
        </p:nvSpPr>
        <p:spPr bwMode="auto">
          <a:xfrm>
            <a:off x="5410200" y="3905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675" name="Oval 35"/>
          <p:cNvSpPr>
            <a:spLocks noChangeArrowheads="1"/>
          </p:cNvSpPr>
          <p:nvPr/>
        </p:nvSpPr>
        <p:spPr bwMode="auto">
          <a:xfrm>
            <a:off x="4111625" y="3905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676" name="Oval 36"/>
          <p:cNvSpPr>
            <a:spLocks noChangeArrowheads="1"/>
          </p:cNvSpPr>
          <p:nvPr/>
        </p:nvSpPr>
        <p:spPr bwMode="auto">
          <a:xfrm>
            <a:off x="57515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77" name="Oval 37"/>
          <p:cNvSpPr>
            <a:spLocks noChangeArrowheads="1"/>
          </p:cNvSpPr>
          <p:nvPr/>
        </p:nvSpPr>
        <p:spPr bwMode="auto">
          <a:xfrm>
            <a:off x="50657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678" name="Oval 38"/>
          <p:cNvSpPr>
            <a:spLocks noChangeArrowheads="1"/>
          </p:cNvSpPr>
          <p:nvPr/>
        </p:nvSpPr>
        <p:spPr bwMode="auto">
          <a:xfrm>
            <a:off x="4492625" y="44386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2679" name="Oval 39"/>
          <p:cNvSpPr>
            <a:spLocks noChangeArrowheads="1"/>
          </p:cNvSpPr>
          <p:nvPr/>
        </p:nvSpPr>
        <p:spPr bwMode="auto">
          <a:xfrm>
            <a:off x="36941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680" name="Oval 40"/>
          <p:cNvSpPr>
            <a:spLocks noChangeArrowheads="1"/>
          </p:cNvSpPr>
          <p:nvPr/>
        </p:nvSpPr>
        <p:spPr bwMode="auto">
          <a:xfrm>
            <a:off x="4303713" y="50482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681" name="Oval 41"/>
          <p:cNvSpPr>
            <a:spLocks noChangeArrowheads="1"/>
          </p:cNvSpPr>
          <p:nvPr/>
        </p:nvSpPr>
        <p:spPr bwMode="auto">
          <a:xfrm>
            <a:off x="3883025" y="5048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682" name="Oval 42"/>
          <p:cNvSpPr>
            <a:spLocks noChangeArrowheads="1"/>
          </p:cNvSpPr>
          <p:nvPr/>
        </p:nvSpPr>
        <p:spPr bwMode="auto">
          <a:xfrm>
            <a:off x="3465513" y="50482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683" name="AutoShape 43"/>
          <p:cNvCxnSpPr>
            <a:cxnSpLocks noChangeShapeType="1"/>
            <a:stCxn id="112679" idx="3"/>
            <a:endCxn id="112682" idx="0"/>
          </p:cNvCxnSpPr>
          <p:nvPr/>
        </p:nvCxnSpPr>
        <p:spPr bwMode="auto">
          <a:xfrm flipH="1">
            <a:off x="3638550" y="47323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4" name="AutoShape 44"/>
          <p:cNvCxnSpPr>
            <a:cxnSpLocks noChangeShapeType="1"/>
            <a:stCxn id="112679" idx="5"/>
            <a:endCxn id="112681" idx="0"/>
          </p:cNvCxnSpPr>
          <p:nvPr/>
        </p:nvCxnSpPr>
        <p:spPr bwMode="auto">
          <a:xfrm>
            <a:off x="3987800" y="47323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5" name="AutoShape 45"/>
          <p:cNvCxnSpPr>
            <a:cxnSpLocks noChangeShapeType="1"/>
            <a:stCxn id="112678" idx="3"/>
            <a:endCxn id="112680" idx="0"/>
          </p:cNvCxnSpPr>
          <p:nvPr/>
        </p:nvCxnSpPr>
        <p:spPr bwMode="auto">
          <a:xfrm flipH="1">
            <a:off x="4476750" y="47323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6" name="AutoShape 46"/>
          <p:cNvCxnSpPr>
            <a:cxnSpLocks noChangeShapeType="1"/>
            <a:stCxn id="112675" idx="3"/>
            <a:endCxn id="112679" idx="0"/>
          </p:cNvCxnSpPr>
          <p:nvPr/>
        </p:nvCxnSpPr>
        <p:spPr bwMode="auto">
          <a:xfrm flipH="1">
            <a:off x="3867150" y="41989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7" name="AutoShape 47"/>
          <p:cNvCxnSpPr>
            <a:cxnSpLocks noChangeShapeType="1"/>
            <a:stCxn id="112675" idx="5"/>
            <a:endCxn id="112678" idx="0"/>
          </p:cNvCxnSpPr>
          <p:nvPr/>
        </p:nvCxnSpPr>
        <p:spPr bwMode="auto">
          <a:xfrm>
            <a:off x="4405313" y="41989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8" name="AutoShape 48"/>
          <p:cNvCxnSpPr>
            <a:cxnSpLocks noChangeShapeType="1"/>
            <a:stCxn id="112674" idx="3"/>
            <a:endCxn id="112677" idx="0"/>
          </p:cNvCxnSpPr>
          <p:nvPr/>
        </p:nvCxnSpPr>
        <p:spPr bwMode="auto">
          <a:xfrm flipH="1">
            <a:off x="5238750" y="41989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89" name="AutoShape 49"/>
          <p:cNvCxnSpPr>
            <a:cxnSpLocks noChangeShapeType="1"/>
            <a:stCxn id="112674" idx="5"/>
            <a:endCxn id="112676" idx="0"/>
          </p:cNvCxnSpPr>
          <p:nvPr/>
        </p:nvCxnSpPr>
        <p:spPr bwMode="auto">
          <a:xfrm>
            <a:off x="5703888" y="41989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0" name="AutoShape 50"/>
          <p:cNvCxnSpPr>
            <a:cxnSpLocks noChangeShapeType="1"/>
            <a:stCxn id="112692" idx="3"/>
            <a:endCxn id="112675" idx="0"/>
          </p:cNvCxnSpPr>
          <p:nvPr/>
        </p:nvCxnSpPr>
        <p:spPr bwMode="auto">
          <a:xfrm flipH="1">
            <a:off x="4284663" y="35893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691" name="AutoShape 51"/>
          <p:cNvCxnSpPr>
            <a:cxnSpLocks noChangeShapeType="1"/>
            <a:stCxn id="112692" idx="5"/>
            <a:endCxn id="112674" idx="0"/>
          </p:cNvCxnSpPr>
          <p:nvPr/>
        </p:nvCxnSpPr>
        <p:spPr bwMode="auto">
          <a:xfrm>
            <a:off x="5054600" y="35893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692" name="Oval 52"/>
          <p:cNvSpPr>
            <a:spLocks noChangeArrowheads="1"/>
          </p:cNvSpPr>
          <p:nvPr/>
        </p:nvSpPr>
        <p:spPr bwMode="auto">
          <a:xfrm>
            <a:off x="4760913" y="3295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2693" name="AutoShape 53"/>
          <p:cNvCxnSpPr>
            <a:cxnSpLocks noChangeShapeType="1"/>
            <a:stCxn id="112678" idx="5"/>
          </p:cNvCxnSpPr>
          <p:nvPr/>
        </p:nvCxnSpPr>
        <p:spPr bwMode="auto">
          <a:xfrm>
            <a:off x="4786313" y="4732338"/>
            <a:ext cx="606425" cy="606425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694" name="Oval 54"/>
          <p:cNvSpPr>
            <a:spLocks noChangeArrowheads="1"/>
          </p:cNvSpPr>
          <p:nvPr/>
        </p:nvSpPr>
        <p:spPr bwMode="auto">
          <a:xfrm>
            <a:off x="5181600" y="48101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112695" name="Line 55"/>
          <p:cNvSpPr>
            <a:spLocks noChangeShapeType="1"/>
          </p:cNvSpPr>
          <p:nvPr/>
        </p:nvSpPr>
        <p:spPr bwMode="auto">
          <a:xfrm>
            <a:off x="3048000" y="4048125"/>
            <a:ext cx="523875" cy="1588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96" name="Oval 56"/>
          <p:cNvSpPr>
            <a:spLocks noChangeArrowheads="1"/>
          </p:cNvSpPr>
          <p:nvPr/>
        </p:nvSpPr>
        <p:spPr bwMode="auto">
          <a:xfrm>
            <a:off x="6477000" y="31337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2</a:t>
            </a:r>
            <a:endParaRPr lang="en-US"/>
          </a:p>
        </p:txBody>
      </p:sp>
      <p:sp>
        <p:nvSpPr>
          <p:cNvPr id="112697" name="Freeform 57"/>
          <p:cNvSpPr>
            <a:spLocks/>
          </p:cNvSpPr>
          <p:nvPr/>
        </p:nvSpPr>
        <p:spPr bwMode="auto">
          <a:xfrm>
            <a:off x="6716713" y="3133725"/>
            <a:ext cx="1393825" cy="2460625"/>
          </a:xfrm>
          <a:custGeom>
            <a:avLst/>
            <a:gdLst/>
            <a:ahLst/>
            <a:cxnLst>
              <a:cxn ang="0">
                <a:pos x="837" y="97"/>
              </a:cxn>
              <a:cxn ang="0">
                <a:pos x="657" y="20"/>
              </a:cxn>
              <a:cxn ang="0">
                <a:pos x="383" y="217"/>
              </a:cxn>
              <a:cxn ang="0">
                <a:pos x="134" y="389"/>
              </a:cxn>
              <a:cxn ang="0">
                <a:pos x="14" y="526"/>
              </a:cxn>
              <a:cxn ang="0">
                <a:pos x="49" y="689"/>
              </a:cxn>
              <a:cxn ang="0">
                <a:pos x="220" y="834"/>
              </a:cxn>
              <a:cxn ang="0">
                <a:pos x="451" y="1143"/>
              </a:cxn>
              <a:cxn ang="0">
                <a:pos x="554" y="1469"/>
              </a:cxn>
              <a:cxn ang="0">
                <a:pos x="751" y="1529"/>
              </a:cxn>
              <a:cxn ang="0">
                <a:pos x="846" y="1340"/>
              </a:cxn>
              <a:cxn ang="0">
                <a:pos x="674" y="877"/>
              </a:cxn>
              <a:cxn ang="0">
                <a:pos x="469" y="663"/>
              </a:cxn>
              <a:cxn ang="0">
                <a:pos x="486" y="466"/>
              </a:cxn>
              <a:cxn ang="0">
                <a:pos x="820" y="320"/>
              </a:cxn>
              <a:cxn ang="0">
                <a:pos x="837" y="97"/>
              </a:cxn>
            </a:cxnLst>
            <a:rect l="0" t="0" r="r" b="b"/>
            <a:pathLst>
              <a:path w="878" h="1550">
                <a:moveTo>
                  <a:pt x="837" y="97"/>
                </a:moveTo>
                <a:cubicBezTo>
                  <a:pt x="810" y="47"/>
                  <a:pt x="733" y="0"/>
                  <a:pt x="657" y="20"/>
                </a:cubicBezTo>
                <a:cubicBezTo>
                  <a:pt x="581" y="40"/>
                  <a:pt x="470" y="156"/>
                  <a:pt x="383" y="217"/>
                </a:cubicBezTo>
                <a:cubicBezTo>
                  <a:pt x="296" y="278"/>
                  <a:pt x="196" y="338"/>
                  <a:pt x="134" y="389"/>
                </a:cubicBezTo>
                <a:cubicBezTo>
                  <a:pt x="72" y="440"/>
                  <a:pt x="28" y="476"/>
                  <a:pt x="14" y="526"/>
                </a:cubicBezTo>
                <a:cubicBezTo>
                  <a:pt x="0" y="576"/>
                  <a:pt x="15" y="638"/>
                  <a:pt x="49" y="689"/>
                </a:cubicBezTo>
                <a:cubicBezTo>
                  <a:pt x="83" y="740"/>
                  <a:pt x="153" y="758"/>
                  <a:pt x="220" y="834"/>
                </a:cubicBezTo>
                <a:cubicBezTo>
                  <a:pt x="287" y="910"/>
                  <a:pt x="395" y="1037"/>
                  <a:pt x="451" y="1143"/>
                </a:cubicBezTo>
                <a:cubicBezTo>
                  <a:pt x="507" y="1249"/>
                  <a:pt x="504" y="1405"/>
                  <a:pt x="554" y="1469"/>
                </a:cubicBezTo>
                <a:cubicBezTo>
                  <a:pt x="604" y="1533"/>
                  <a:pt x="702" y="1550"/>
                  <a:pt x="751" y="1529"/>
                </a:cubicBezTo>
                <a:cubicBezTo>
                  <a:pt x="800" y="1508"/>
                  <a:pt x="859" y="1449"/>
                  <a:pt x="846" y="1340"/>
                </a:cubicBezTo>
                <a:cubicBezTo>
                  <a:pt x="833" y="1231"/>
                  <a:pt x="737" y="990"/>
                  <a:pt x="674" y="877"/>
                </a:cubicBezTo>
                <a:cubicBezTo>
                  <a:pt x="611" y="764"/>
                  <a:pt x="500" y="731"/>
                  <a:pt x="469" y="663"/>
                </a:cubicBezTo>
                <a:cubicBezTo>
                  <a:pt x="438" y="595"/>
                  <a:pt x="428" y="523"/>
                  <a:pt x="486" y="466"/>
                </a:cubicBezTo>
                <a:cubicBezTo>
                  <a:pt x="544" y="409"/>
                  <a:pt x="762" y="381"/>
                  <a:pt x="820" y="320"/>
                </a:cubicBezTo>
                <a:cubicBezTo>
                  <a:pt x="878" y="259"/>
                  <a:pt x="864" y="147"/>
                  <a:pt x="837" y="97"/>
                </a:cubicBezTo>
                <a:close/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8" name="Oval 58"/>
          <p:cNvSpPr>
            <a:spLocks noChangeArrowheads="1"/>
          </p:cNvSpPr>
          <p:nvPr/>
        </p:nvSpPr>
        <p:spPr bwMode="auto">
          <a:xfrm>
            <a:off x="7580313" y="5049838"/>
            <a:ext cx="344487" cy="3444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cxnSp>
        <p:nvCxnSpPr>
          <p:cNvPr id="112699" name="AutoShape 59"/>
          <p:cNvCxnSpPr>
            <a:cxnSpLocks noChangeShapeType="1"/>
            <a:stCxn id="112704" idx="5"/>
            <a:endCxn id="112698" idx="0"/>
          </p:cNvCxnSpPr>
          <p:nvPr/>
        </p:nvCxnSpPr>
        <p:spPr bwMode="auto">
          <a:xfrm>
            <a:off x="7605713" y="4732338"/>
            <a:ext cx="147637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00" name="Oval 60"/>
          <p:cNvSpPr>
            <a:spLocks noChangeArrowheads="1"/>
          </p:cNvSpPr>
          <p:nvPr/>
        </p:nvSpPr>
        <p:spPr bwMode="auto">
          <a:xfrm>
            <a:off x="8229600" y="3905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112701" name="Oval 61"/>
          <p:cNvSpPr>
            <a:spLocks noChangeArrowheads="1"/>
          </p:cNvSpPr>
          <p:nvPr/>
        </p:nvSpPr>
        <p:spPr bwMode="auto">
          <a:xfrm>
            <a:off x="6931025" y="3905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/>
          </a:p>
        </p:txBody>
      </p:sp>
      <p:sp>
        <p:nvSpPr>
          <p:cNvPr id="112702" name="Oval 62"/>
          <p:cNvSpPr>
            <a:spLocks noChangeArrowheads="1"/>
          </p:cNvSpPr>
          <p:nvPr/>
        </p:nvSpPr>
        <p:spPr bwMode="auto">
          <a:xfrm>
            <a:off x="85709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3" name="Oval 63"/>
          <p:cNvSpPr>
            <a:spLocks noChangeArrowheads="1"/>
          </p:cNvSpPr>
          <p:nvPr/>
        </p:nvSpPr>
        <p:spPr bwMode="auto">
          <a:xfrm>
            <a:off x="78851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112704" name="Oval 64"/>
          <p:cNvSpPr>
            <a:spLocks noChangeArrowheads="1"/>
          </p:cNvSpPr>
          <p:nvPr/>
        </p:nvSpPr>
        <p:spPr bwMode="auto">
          <a:xfrm>
            <a:off x="7312025" y="44386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112705" name="Oval 65"/>
          <p:cNvSpPr>
            <a:spLocks noChangeArrowheads="1"/>
          </p:cNvSpPr>
          <p:nvPr/>
        </p:nvSpPr>
        <p:spPr bwMode="auto">
          <a:xfrm>
            <a:off x="6513513" y="4438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112706" name="Oval 66"/>
          <p:cNvSpPr>
            <a:spLocks noChangeArrowheads="1"/>
          </p:cNvSpPr>
          <p:nvPr/>
        </p:nvSpPr>
        <p:spPr bwMode="auto">
          <a:xfrm>
            <a:off x="7123113" y="50482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112707" name="Oval 67"/>
          <p:cNvSpPr>
            <a:spLocks noChangeArrowheads="1"/>
          </p:cNvSpPr>
          <p:nvPr/>
        </p:nvSpPr>
        <p:spPr bwMode="auto">
          <a:xfrm>
            <a:off x="6702425" y="5048250"/>
            <a:ext cx="344488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112708" name="Oval 68"/>
          <p:cNvSpPr>
            <a:spLocks noChangeArrowheads="1"/>
          </p:cNvSpPr>
          <p:nvPr/>
        </p:nvSpPr>
        <p:spPr bwMode="auto">
          <a:xfrm>
            <a:off x="6284913" y="50482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cxnSp>
        <p:nvCxnSpPr>
          <p:cNvPr id="112709" name="AutoShape 69"/>
          <p:cNvCxnSpPr>
            <a:cxnSpLocks noChangeShapeType="1"/>
            <a:stCxn id="112705" idx="3"/>
            <a:endCxn id="112708" idx="0"/>
          </p:cNvCxnSpPr>
          <p:nvPr/>
        </p:nvCxnSpPr>
        <p:spPr bwMode="auto">
          <a:xfrm flipH="1">
            <a:off x="6457950" y="4732338"/>
            <a:ext cx="1063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0" name="AutoShape 70"/>
          <p:cNvCxnSpPr>
            <a:cxnSpLocks noChangeShapeType="1"/>
            <a:stCxn id="112705" idx="5"/>
            <a:endCxn id="112707" idx="0"/>
          </p:cNvCxnSpPr>
          <p:nvPr/>
        </p:nvCxnSpPr>
        <p:spPr bwMode="auto">
          <a:xfrm>
            <a:off x="6807200" y="4732338"/>
            <a:ext cx="68263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1" name="AutoShape 71"/>
          <p:cNvCxnSpPr>
            <a:cxnSpLocks noChangeShapeType="1"/>
            <a:stCxn id="112704" idx="3"/>
            <a:endCxn id="112706" idx="0"/>
          </p:cNvCxnSpPr>
          <p:nvPr/>
        </p:nvCxnSpPr>
        <p:spPr bwMode="auto">
          <a:xfrm flipH="1">
            <a:off x="7296150" y="4732338"/>
            <a:ext cx="66675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2" name="AutoShape 72"/>
          <p:cNvCxnSpPr>
            <a:cxnSpLocks noChangeShapeType="1"/>
            <a:stCxn id="112701" idx="3"/>
            <a:endCxn id="112705" idx="0"/>
          </p:cNvCxnSpPr>
          <p:nvPr/>
        </p:nvCxnSpPr>
        <p:spPr bwMode="auto">
          <a:xfrm flipH="1">
            <a:off x="6686550" y="4198938"/>
            <a:ext cx="295275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3" name="AutoShape 73"/>
          <p:cNvCxnSpPr>
            <a:cxnSpLocks noChangeShapeType="1"/>
            <a:stCxn id="112701" idx="5"/>
            <a:endCxn id="112704" idx="0"/>
          </p:cNvCxnSpPr>
          <p:nvPr/>
        </p:nvCxnSpPr>
        <p:spPr bwMode="auto">
          <a:xfrm>
            <a:off x="7224713" y="4198938"/>
            <a:ext cx="2603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4" name="AutoShape 74"/>
          <p:cNvCxnSpPr>
            <a:cxnSpLocks noChangeShapeType="1"/>
            <a:stCxn id="112700" idx="3"/>
            <a:endCxn id="112703" idx="0"/>
          </p:cNvCxnSpPr>
          <p:nvPr/>
        </p:nvCxnSpPr>
        <p:spPr bwMode="auto">
          <a:xfrm flipH="1">
            <a:off x="8058150" y="4198938"/>
            <a:ext cx="222250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5" name="AutoShape 75"/>
          <p:cNvCxnSpPr>
            <a:cxnSpLocks noChangeShapeType="1"/>
            <a:stCxn id="112700" idx="5"/>
            <a:endCxn id="112702" idx="0"/>
          </p:cNvCxnSpPr>
          <p:nvPr/>
        </p:nvCxnSpPr>
        <p:spPr bwMode="auto">
          <a:xfrm>
            <a:off x="8523288" y="4198938"/>
            <a:ext cx="220662" cy="239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6" name="AutoShape 76"/>
          <p:cNvCxnSpPr>
            <a:cxnSpLocks noChangeShapeType="1"/>
            <a:stCxn id="112718" idx="3"/>
            <a:endCxn id="112701" idx="0"/>
          </p:cNvCxnSpPr>
          <p:nvPr/>
        </p:nvCxnSpPr>
        <p:spPr bwMode="auto">
          <a:xfrm flipH="1">
            <a:off x="7104063" y="3589338"/>
            <a:ext cx="527050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12717" name="AutoShape 77"/>
          <p:cNvCxnSpPr>
            <a:cxnSpLocks noChangeShapeType="1"/>
            <a:stCxn id="112718" idx="5"/>
            <a:endCxn id="112700" idx="0"/>
          </p:cNvCxnSpPr>
          <p:nvPr/>
        </p:nvCxnSpPr>
        <p:spPr bwMode="auto">
          <a:xfrm>
            <a:off x="7874000" y="3589338"/>
            <a:ext cx="528638" cy="315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718" name="Oval 78"/>
          <p:cNvSpPr>
            <a:spLocks noChangeArrowheads="1"/>
          </p:cNvSpPr>
          <p:nvPr/>
        </p:nvSpPr>
        <p:spPr bwMode="auto">
          <a:xfrm>
            <a:off x="7580313" y="3295650"/>
            <a:ext cx="344487" cy="3444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12719" name="AutoShape 79"/>
          <p:cNvCxnSpPr>
            <a:cxnSpLocks noChangeShapeType="1"/>
          </p:cNvCxnSpPr>
          <p:nvPr/>
        </p:nvCxnSpPr>
        <p:spPr bwMode="auto">
          <a:xfrm>
            <a:off x="6705600" y="3438525"/>
            <a:ext cx="327025" cy="452438"/>
          </a:xfrm>
          <a:prstGeom prst="straightConnector1">
            <a:avLst/>
          </a:prstGeom>
          <a:noFill/>
          <a:ln w="25400">
            <a:solidFill>
              <a:srgbClr val="0000FF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12720" name="Oval 80"/>
          <p:cNvSpPr>
            <a:spLocks noChangeArrowheads="1"/>
          </p:cNvSpPr>
          <p:nvPr/>
        </p:nvSpPr>
        <p:spPr bwMode="auto">
          <a:xfrm>
            <a:off x="6858000" y="3286125"/>
            <a:ext cx="344488" cy="344488"/>
          </a:xfrm>
          <a:prstGeom prst="ellipse">
            <a:avLst/>
          </a:prstGeom>
          <a:noFill/>
          <a:ln w="9525">
            <a:noFill/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>
                <a:solidFill>
                  <a:schemeClr val="accent2"/>
                </a:solidFill>
              </a:rPr>
              <a:t>?</a:t>
            </a:r>
            <a:endParaRPr lang="en-US"/>
          </a:p>
        </p:txBody>
      </p:sp>
      <p:sp>
        <p:nvSpPr>
          <p:cNvPr id="82" name="Date Placeholder 8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4" name="Footer Placeholder 83"/>
          <p:cNvSpPr>
            <a:spLocks noGrp="1"/>
          </p:cNvSpPr>
          <p:nvPr>
            <p:ph type="ftr" sz="quarter" idx="12"/>
          </p:nvPr>
        </p:nvSpPr>
        <p:spPr>
          <a:xfrm>
            <a:off x="2971800" y="6400800"/>
            <a:ext cx="3429000" cy="457200"/>
          </a:xfrm>
        </p:spPr>
        <p:txBody>
          <a:bodyPr/>
          <a:lstStyle/>
          <a:p>
            <a:r>
              <a:rPr lang="en-US" smtClean="0"/>
              <a:t>CSE 373</a:t>
            </a:r>
            <a:endParaRPr lang="en-US" dirty="0"/>
          </a:p>
        </p:txBody>
      </p:sp>
      <p:sp>
        <p:nvSpPr>
          <p:cNvPr id="85" name="Oval 61"/>
          <p:cNvSpPr>
            <a:spLocks noChangeArrowheads="1"/>
          </p:cNvSpPr>
          <p:nvPr/>
        </p:nvSpPr>
        <p:spPr bwMode="auto">
          <a:xfrm>
            <a:off x="6934200" y="3886200"/>
            <a:ext cx="344488" cy="381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5638800"/>
            <a:ext cx="8077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 smtClean="0">
                <a:latin typeface="+mj-lt"/>
              </a:rPr>
              <a:t>What is the running time?</a:t>
            </a:r>
          </a:p>
          <a:p>
            <a:r>
              <a:rPr lang="en-US" sz="2000" b="0" dirty="0" smtClean="0">
                <a:latin typeface="+mj-lt"/>
              </a:rPr>
              <a:t>Like</a:t>
            </a:r>
            <a:r>
              <a:rPr lang="en-US" sz="2000" b="0" dirty="0" smtClean="0"/>
              <a:t> </a:t>
            </a:r>
            <a:r>
              <a:rPr lang="en-US" sz="2000" b="0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b="0" dirty="0"/>
              <a:t>, </a:t>
            </a:r>
            <a:r>
              <a:rPr lang="en-US" sz="2000" b="0" dirty="0">
                <a:latin typeface="+mj-lt"/>
              </a:rPr>
              <a:t>worst-case time proportional to tree </a:t>
            </a:r>
            <a:r>
              <a:rPr lang="en-US" sz="2000" b="0" dirty="0" smtClean="0">
                <a:latin typeface="+mj-lt"/>
              </a:rPr>
              <a:t>height: </a:t>
            </a:r>
            <a:r>
              <a:rPr lang="en-US" sz="2000" b="0" i="1" dirty="0" smtClean="0">
                <a:latin typeface="+mj-lt"/>
              </a:rPr>
              <a:t>O</a:t>
            </a:r>
            <a:r>
              <a:rPr lang="en-US" sz="2000" b="0" dirty="0">
                <a:latin typeface="+mj-lt"/>
              </a:rPr>
              <a:t>(</a:t>
            </a:r>
            <a:r>
              <a:rPr lang="en-US" sz="2000" b="0" dirty="0">
                <a:latin typeface="+mj-lt"/>
                <a:cs typeface="Courier New" pitchFamily="49" charset="0"/>
              </a:rPr>
              <a:t>log</a:t>
            </a:r>
            <a:r>
              <a:rPr lang="en-US" sz="2000" b="0" dirty="0">
                <a:latin typeface="+mj-lt"/>
              </a:rPr>
              <a:t> </a:t>
            </a:r>
            <a:r>
              <a:rPr lang="en-US" sz="2000" b="0" i="1" dirty="0">
                <a:latin typeface="+mj-lt"/>
              </a:rPr>
              <a:t>n</a:t>
            </a:r>
            <a:r>
              <a:rPr lang="en-US" sz="2000" b="0" dirty="0">
                <a:latin typeface="+mj-lt"/>
              </a:rPr>
              <a:t>)</a:t>
            </a:r>
            <a:endParaRPr lang="en-US" sz="2000" b="0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nimBg="1"/>
      <p:bldP spid="112644" grpId="0"/>
      <p:bldP spid="112645" grpId="0" animBg="1"/>
      <p:bldP spid="112646" grpId="0" animBg="1"/>
      <p:bldP spid="112648" grpId="0" animBg="1"/>
      <p:bldP spid="112649" grpId="0" animBg="1"/>
      <p:bldP spid="112650" grpId="0" animBg="1"/>
      <p:bldP spid="112651" grpId="0" animBg="1"/>
      <p:bldP spid="112652" grpId="0" animBg="1"/>
      <p:bldP spid="112653" grpId="0" animBg="1"/>
      <p:bldP spid="112654" grpId="0" animBg="1"/>
      <p:bldP spid="112655" grpId="0" animBg="1"/>
      <p:bldP spid="112656" grpId="0" animBg="1"/>
      <p:bldP spid="112666" grpId="0" animBg="1"/>
      <p:bldP spid="112667" grpId="0"/>
      <p:bldP spid="112669" grpId="0"/>
      <p:bldP spid="112670" grpId="0"/>
      <p:bldP spid="112671" grpId="0" animBg="1"/>
      <p:bldP spid="112672" grpId="0" animBg="1"/>
      <p:bldP spid="112674" grpId="0" animBg="1"/>
      <p:bldP spid="112675" grpId="0" animBg="1"/>
      <p:bldP spid="112676" grpId="0" animBg="1"/>
      <p:bldP spid="112677" grpId="0" animBg="1"/>
      <p:bldP spid="112678" grpId="0" animBg="1"/>
      <p:bldP spid="112679" grpId="0" animBg="1"/>
      <p:bldP spid="112680" grpId="0" animBg="1"/>
      <p:bldP spid="112681" grpId="0" animBg="1"/>
      <p:bldP spid="112682" grpId="0" animBg="1"/>
      <p:bldP spid="112692" grpId="0" animBg="1"/>
      <p:bldP spid="112694" grpId="0"/>
      <p:bldP spid="112695" grpId="0" animBg="1"/>
      <p:bldP spid="112696" grpId="0"/>
      <p:bldP spid="112697" grpId="0" animBg="1"/>
      <p:bldP spid="112698" grpId="0" animBg="1"/>
      <p:bldP spid="112700" grpId="0" animBg="1"/>
      <p:bldP spid="112701" grpId="0" animBg="1"/>
      <p:bldP spid="112702" grpId="0" animBg="1"/>
      <p:bldP spid="112703" grpId="0" animBg="1"/>
      <p:bldP spid="112704" grpId="0" animBg="1"/>
      <p:bldP spid="112705" grpId="0" animBg="1"/>
      <p:bldP spid="112706" grpId="0" animBg="1"/>
      <p:bldP spid="112707" grpId="0" animBg="1"/>
      <p:bldP spid="112708" grpId="0" animBg="1"/>
      <p:bldP spid="112718" grpId="0" animBg="1"/>
      <p:bldP spid="112720" grpId="0"/>
      <p:bldP spid="8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3820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Priority Queue ADT</a:t>
            </a:r>
            <a:r>
              <a:rPr lang="en-US" dirty="0" smtClean="0"/>
              <a:t>: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comparable object, 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Binary heap</a:t>
            </a:r>
            <a:r>
              <a:rPr lang="en-US" dirty="0" smtClean="0"/>
              <a:t> data structure: </a:t>
            </a:r>
          </a:p>
          <a:p>
            <a:pPr lvl="1"/>
            <a:r>
              <a:rPr lang="en-US" dirty="0" smtClean="0"/>
              <a:t>Complete binary tree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ach node has less important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priority value than its parent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 </a:t>
            </a:r>
            <a:r>
              <a:rPr lang="en-US" dirty="0" smtClean="0"/>
              <a:t>operations = </a:t>
            </a:r>
            <a:r>
              <a:rPr lang="en-US" i="1" dirty="0" smtClean="0"/>
              <a:t>O</a:t>
            </a:r>
            <a:r>
              <a:rPr lang="en-US" dirty="0" smtClean="0"/>
              <a:t>(height-of-tree)=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       put at new last position in tree and percolate-up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: </a:t>
            </a:r>
            <a:r>
              <a:rPr lang="en-US" sz="1000" dirty="0" smtClean="0"/>
              <a:t> </a:t>
            </a:r>
            <a:r>
              <a:rPr lang="en-US" dirty="0" smtClean="0"/>
              <a:t>remove root, put last element at root and  		                   </a:t>
            </a:r>
            <a:r>
              <a:rPr lang="en-US" sz="1000" dirty="0" smtClean="0"/>
              <a:t> </a:t>
            </a:r>
            <a:r>
              <a:rPr lang="en-US" dirty="0" smtClean="0"/>
              <a:t>percolate-down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800600" y="1371600"/>
            <a:ext cx="3810000" cy="1295400"/>
            <a:chOff x="3810000" y="2735262"/>
            <a:chExt cx="4876800" cy="1760538"/>
          </a:xfrm>
        </p:grpSpPr>
        <p:sp>
          <p:nvSpPr>
            <p:cNvPr id="8" name="Line 7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V="1">
              <a:off x="3810000" y="3878262"/>
              <a:ext cx="8382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7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810000" y="3497262"/>
              <a:ext cx="798578" cy="418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dirty="0">
                  <a:solidFill>
                    <a:schemeClr val="accent2"/>
                  </a:solidFill>
                </a:rPr>
                <a:t>insert</a:t>
              </a:r>
            </a:p>
          </p:txBody>
        </p:sp>
        <p:sp>
          <p:nvSpPr>
            <p:cNvPr id="10" name="Line 7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7467600" y="3878262"/>
              <a:ext cx="1219200" cy="190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74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391400" y="3573462"/>
              <a:ext cx="1219206" cy="418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dirty="0" err="1">
                  <a:solidFill>
                    <a:schemeClr val="accent2"/>
                  </a:solidFill>
                </a:rPr>
                <a:t>deleteMin</a:t>
              </a:r>
              <a:endParaRPr lang="en-US" sz="1400" b="1" dirty="0">
                <a:solidFill>
                  <a:schemeClr val="accent2"/>
                </a:solidFill>
              </a:endParaRPr>
            </a:p>
          </p:txBody>
        </p:sp>
        <p:sp>
          <p:nvSpPr>
            <p:cNvPr id="12" name="Freeform 80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4679950" y="2735262"/>
              <a:ext cx="3135313" cy="1760538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81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53000" y="2943761"/>
              <a:ext cx="2286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1400" dirty="0">
                  <a:solidFill>
                    <a:srgbClr val="119F33"/>
                  </a:solidFill>
                </a:rPr>
                <a:t> </a:t>
              </a:r>
              <a:r>
                <a:rPr lang="en-US" sz="1400" dirty="0" smtClean="0">
                  <a:solidFill>
                    <a:srgbClr val="119F33"/>
                  </a:solidFill>
                </a:rPr>
                <a:t>       6        2</a:t>
              </a:r>
              <a:endParaRPr lang="en-US" sz="14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1400" dirty="0">
                  <a:solidFill>
                    <a:srgbClr val="119F33"/>
                  </a:solidFill>
                </a:rPr>
                <a:t>  15  </a:t>
              </a:r>
              <a:r>
                <a:rPr lang="en-US" sz="1400" dirty="0" smtClean="0">
                  <a:solidFill>
                    <a:srgbClr val="119F33"/>
                  </a:solidFill>
                </a:rPr>
                <a:t>      23</a:t>
              </a:r>
              <a:endParaRPr lang="en-US" sz="14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1400" dirty="0" smtClean="0">
                  <a:solidFill>
                    <a:srgbClr val="119F33"/>
                  </a:solidFill>
                </a:rPr>
                <a:t>          12   </a:t>
              </a:r>
              <a:r>
                <a:rPr lang="en-US" sz="1400" dirty="0">
                  <a:solidFill>
                    <a:srgbClr val="119F33"/>
                  </a:solidFill>
                </a:rPr>
                <a:t>18</a:t>
              </a:r>
            </a:p>
            <a:p>
              <a:pPr marL="457200" indent="-457200"/>
              <a:r>
                <a:rPr lang="en-US" sz="1400" dirty="0">
                  <a:solidFill>
                    <a:srgbClr val="119F33"/>
                  </a:solidFill>
                </a:rPr>
                <a:t>45   3    7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181600" y="3048000"/>
            <a:ext cx="2418347" cy="1295400"/>
            <a:chOff x="4374444" y="2930525"/>
            <a:chExt cx="3403598" cy="1946275"/>
          </a:xfrm>
        </p:grpSpPr>
        <p:sp>
          <p:nvSpPr>
            <p:cNvPr id="15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27004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6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7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938888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8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9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20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21" name="AutoShape 19"/>
            <p:cNvCxnSpPr>
              <a:cxnSpLocks noChangeShapeType="1"/>
              <a:stCxn id="20" idx="3"/>
              <a:endCxn id="19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20"/>
            <p:cNvCxnSpPr>
              <a:cxnSpLocks noChangeShapeType="1"/>
              <a:stCxn id="20" idx="5"/>
              <a:endCxn id="18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1"/>
            <p:cNvCxnSpPr>
              <a:cxnSpLocks noChangeShapeType="1"/>
              <a:stCxn id="18" idx="5"/>
              <a:endCxn id="15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297997" y="3790328"/>
              <a:ext cx="270449" cy="18164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2"/>
            <p:cNvCxnSpPr>
              <a:cxnSpLocks noChangeShapeType="1"/>
              <a:stCxn id="19" idx="3"/>
              <a:endCxn id="17" idx="0"/>
            </p:cNvCxnSpPr>
            <p:nvPr>
              <p:custDataLst>
                <p:tags r:id="rId10"/>
              </p:custDataLst>
            </p:nvPr>
          </p:nvCxnSpPr>
          <p:spPr bwMode="auto">
            <a:xfrm rot="5400000">
              <a:off x="5190818" y="3747998"/>
              <a:ext cx="270449" cy="26630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3"/>
            <p:cNvCxnSpPr>
              <a:cxnSpLocks noChangeShapeType="1"/>
              <a:stCxn id="19" idx="5"/>
              <a:endCxn id="16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6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74444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700	</a:t>
              </a:r>
              <a:endParaRPr lang="en-US" sz="1400" dirty="0"/>
            </a:p>
          </p:txBody>
        </p:sp>
        <p:cxnSp>
          <p:nvCxnSpPr>
            <p:cNvPr id="27" name="AutoShape 25"/>
            <p:cNvCxnSpPr>
              <a:cxnSpLocks noChangeShapeType="1"/>
              <a:stCxn id="17" idx="3"/>
              <a:endCxn id="26" idx="0"/>
            </p:cNvCxnSpPr>
            <p:nvPr>
              <p:custDataLst>
                <p:tags r:id="rId13"/>
              </p:custDataLst>
            </p:nvPr>
          </p:nvCxnSpPr>
          <p:spPr bwMode="auto">
            <a:xfrm rot="5400000">
              <a:off x="4736441" y="4228481"/>
              <a:ext cx="245048" cy="30864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215464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9" name="AutoShape 27"/>
            <p:cNvCxnSpPr>
              <a:cxnSpLocks noChangeShapeType="1"/>
              <a:stCxn id="17" idx="5"/>
              <a:endCxn id="28" idx="0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5336554" y="4296214"/>
              <a:ext cx="245048" cy="17317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1933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31" name="AutoShape 29"/>
            <p:cNvCxnSpPr>
              <a:cxnSpLocks noChangeShapeType="1"/>
              <a:stCxn id="18" idx="3"/>
              <a:endCxn id="30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43041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071002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Trees: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as in a BST (add a leaf in appropriate position)</a:t>
            </a:r>
          </a:p>
          <a:p>
            <a:endParaRPr lang="en-US" sz="1000" dirty="0" smtClean="0"/>
          </a:p>
          <a:p>
            <a:r>
              <a:rPr lang="en-US" dirty="0" smtClean="0"/>
              <a:t>Check back up path for imbalance, which will be 1 of 4 cases:</a:t>
            </a:r>
          </a:p>
          <a:p>
            <a:pPr lvl="1"/>
            <a:r>
              <a:rPr lang="en-US" dirty="0" smtClean="0"/>
              <a:t>Unbalanced node’s left-left grandchild is too tall</a:t>
            </a:r>
          </a:p>
          <a:p>
            <a:pPr lvl="1"/>
            <a:r>
              <a:rPr lang="en-US" dirty="0"/>
              <a:t>Unbalanced node’s left</a:t>
            </a:r>
            <a:r>
              <a:rPr lang="en-US" dirty="0" smtClean="0"/>
              <a:t>-right grandchild is too tall</a:t>
            </a:r>
          </a:p>
          <a:p>
            <a:pPr lvl="1"/>
            <a:r>
              <a:rPr lang="en-US" dirty="0"/>
              <a:t>Unbalanced node’s right</a:t>
            </a:r>
            <a:r>
              <a:rPr lang="en-US" dirty="0" smtClean="0"/>
              <a:t>-left grandchild is too tall</a:t>
            </a:r>
          </a:p>
          <a:p>
            <a:pPr lvl="1"/>
            <a:r>
              <a:rPr lang="en-US" dirty="0"/>
              <a:t>Unbalanced node’s right</a:t>
            </a:r>
            <a:r>
              <a:rPr lang="en-US" dirty="0" smtClean="0"/>
              <a:t>-right grandchild is too tall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Only one case occurs because tree was balanced before insert</a:t>
            </a:r>
          </a:p>
          <a:p>
            <a:endParaRPr lang="en-US" sz="1000" dirty="0" smtClean="0"/>
          </a:p>
          <a:p>
            <a:r>
              <a:rPr lang="en-US" dirty="0" smtClean="0"/>
              <a:t>After the appropriate single or double rotation, the smallest-unbalanced </a:t>
            </a:r>
            <a:r>
              <a:rPr lang="en-US" dirty="0" err="1" smtClean="0"/>
              <a:t>subtree</a:t>
            </a:r>
            <a:r>
              <a:rPr lang="en-US" dirty="0" smtClean="0"/>
              <a:t> has the same height as before the insertion</a:t>
            </a:r>
          </a:p>
          <a:p>
            <a:pPr lvl="1"/>
            <a:r>
              <a:rPr lang="en-US" dirty="0" smtClean="0"/>
              <a:t>So all ancestors are now balanced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248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AVL Trees: Single 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2133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Single rotation: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basic operation we’ll use to rebalance an AVL Tree</a:t>
            </a:r>
          </a:p>
          <a:p>
            <a:pPr lvl="1"/>
            <a:r>
              <a:rPr lang="en-US" dirty="0" smtClean="0"/>
              <a:t>Move child of unbalanced node into parent position</a:t>
            </a:r>
          </a:p>
          <a:p>
            <a:pPr lvl="1"/>
            <a:r>
              <a:rPr lang="en-US" dirty="0" smtClean="0"/>
              <a:t>Parent becomes the “other” child (always okay in a BST!)</a:t>
            </a:r>
          </a:p>
          <a:p>
            <a:pPr lvl="1"/>
            <a:r>
              <a:rPr lang="en-US" dirty="0" smtClean="0"/>
              <a:t>Other sub-trees move in only way BST allows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437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00"/>
            <a:ext cx="7772400" cy="1143000"/>
          </a:xfrm>
        </p:spPr>
        <p:txBody>
          <a:bodyPr/>
          <a:lstStyle/>
          <a:p>
            <a:r>
              <a:rPr lang="en-US" dirty="0" smtClean="0"/>
              <a:t>The general left-left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62500"/>
            <a:ext cx="8229600" cy="1447800"/>
          </a:xfrm>
        </p:spPr>
        <p:txBody>
          <a:bodyPr/>
          <a:lstStyle/>
          <a:p>
            <a:r>
              <a:rPr lang="en-US" dirty="0"/>
              <a:t>Insertion into </a:t>
            </a:r>
            <a:r>
              <a:rPr lang="en-US" dirty="0">
                <a:solidFill>
                  <a:srgbClr val="0000FF"/>
                </a:solidFill>
              </a:rPr>
              <a:t>left-left </a:t>
            </a:r>
            <a:r>
              <a:rPr lang="en-US" dirty="0"/>
              <a:t>grandchild causes an </a:t>
            </a:r>
            <a:r>
              <a:rPr lang="en-US" dirty="0" smtClean="0"/>
              <a:t>imbalance at node </a:t>
            </a:r>
            <a:r>
              <a:rPr lang="en-US" b="1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sz="1800" dirty="0" smtClean="0"/>
              <a:t>Move </a:t>
            </a:r>
            <a:r>
              <a:rPr lang="en-US" sz="1800" dirty="0"/>
              <a:t>child of unbalanced node into parent position</a:t>
            </a:r>
          </a:p>
          <a:p>
            <a:pPr lvl="1"/>
            <a:r>
              <a:rPr lang="en-US" sz="1800" dirty="0"/>
              <a:t>Parent becomes the “other” </a:t>
            </a:r>
            <a:r>
              <a:rPr lang="en-US" sz="1800" dirty="0" smtClean="0"/>
              <a:t>child</a:t>
            </a:r>
          </a:p>
          <a:p>
            <a:pPr lvl="1"/>
            <a:r>
              <a:rPr lang="en-US" sz="1800" dirty="0" smtClean="0">
                <a:solidFill>
                  <a:schemeClr val="accent2"/>
                </a:solidFill>
                <a:cs typeface="Courier New" pitchFamily="49" charset="0"/>
              </a:rPr>
              <a:t>Other sub-trees move in the only way BST allows: </a:t>
            </a:r>
          </a:p>
          <a:p>
            <a:pPr lvl="2"/>
            <a:r>
              <a:rPr lang="en-US" sz="1800" dirty="0" smtClean="0">
                <a:solidFill>
                  <a:schemeClr val="accent2"/>
                </a:solidFill>
                <a:cs typeface="Courier New" pitchFamily="49" charset="0"/>
              </a:rPr>
              <a:t>using BST facts: X &lt; b &lt; Y &lt; a &lt; Z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536868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single rotation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restores balance at the node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same height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as before insertion,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so ancestors now balanced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"/>
            </p:custDataLst>
          </p:nvPr>
        </p:nvCxnSpPr>
        <p:spPr bwMode="auto">
          <a:xfrm rot="5400000">
            <a:off x="1978608" y="312704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292104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87780" y="310846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366399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78000" y="412119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354969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17805" y="381649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412119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05379" y="376569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2600" y="379734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385766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347666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22363" y="316075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286706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08065" y="272400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66800" y="514989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1219200" y="499749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8" name="AutoShape 3"/>
          <p:cNvCxnSpPr>
            <a:cxnSpLocks noChangeShapeType="1"/>
            <a:stCxn id="49" idx="5"/>
            <a:endCxn id="53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7321654" y="319419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" name="Oval 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292103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50" name="AutoShape 5"/>
          <p:cNvCxnSpPr>
            <a:cxnSpLocks noChangeShapeType="1"/>
            <a:stCxn id="53" idx="5"/>
            <a:endCxn id="51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7778855" y="384189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AutoShape 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17834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2" name="AutoShap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17834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3" name="Oval 8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315200" y="349254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7" name="Text Box 1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30800" y="379733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8" name="Text Box 1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629400" y="372114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59" name="Text Box 1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208962" y="385766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60" name="Text Box 5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924800" y="334014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1" name="Text Box 5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467600" y="2867064"/>
            <a:ext cx="6337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62" name="AutoShape 3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 rot="5400000">
            <a:off x="6927665" y="272400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5410200" y="3873540"/>
            <a:ext cx="1143000" cy="1238250"/>
            <a:chOff x="5410200" y="4191000"/>
            <a:chExt cx="1143000" cy="1238250"/>
          </a:xfrm>
        </p:grpSpPr>
        <p:sp>
          <p:nvSpPr>
            <p:cNvPr id="55" name="AutoShape 10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410200" y="419100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63" name="Oval 1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486400" y="5257800"/>
              <a:ext cx="304800" cy="17145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9"/>
            <p:cNvSpPr>
              <a:spLocks noChangeShapeType="1"/>
            </p:cNvSpPr>
            <p:nvPr/>
          </p:nvSpPr>
          <p:spPr bwMode="auto">
            <a:xfrm>
              <a:off x="5638800" y="5105400"/>
              <a:ext cx="0" cy="1524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1" name="AutoShape 5"/>
          <p:cNvCxnSpPr>
            <a:cxnSpLocks noChangeShapeType="1"/>
            <a:stCxn id="53" idx="3"/>
            <a:endCxn id="52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004529" y="377839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3"/>
          <p:cNvCxnSpPr>
            <a:cxnSpLocks noChangeShapeType="1"/>
            <a:stCxn id="49" idx="3"/>
          </p:cNvCxnSpPr>
          <p:nvPr>
            <p:custDataLst>
              <p:tags r:id="rId30"/>
            </p:custDataLst>
          </p:nvPr>
        </p:nvCxnSpPr>
        <p:spPr bwMode="auto">
          <a:xfrm rot="5400000">
            <a:off x="6115528" y="311799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AutoShape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4176712" y="326394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154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9" grpId="0" animBg="1"/>
      <p:bldP spid="51" grpId="0" animBg="1"/>
      <p:bldP spid="52" grpId="0" animBg="1"/>
      <p:bldP spid="53" grpId="0" animBg="1"/>
      <p:bldP spid="57" grpId="0"/>
      <p:bldP spid="58" grpId="0"/>
      <p:bldP spid="59" grpId="0"/>
      <p:bldP spid="60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right-right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Mirror image to left-left case, so you rotate the other way</a:t>
            </a:r>
          </a:p>
          <a:p>
            <a:pPr lvl="1"/>
            <a:r>
              <a:rPr lang="en-US" dirty="0" smtClean="0"/>
              <a:t>Exact same concept, but need different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C00000"/>
                </a:solidFill>
              </a:rPr>
              <a:t>a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9" name="AutoShape 5"/>
          <p:cNvCxnSpPr>
            <a:cxnSpLocks noChangeShapeType="1"/>
            <a:stCxn id="8" idx="5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2254355" y="3397354"/>
            <a:ext cx="431219" cy="6988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AutoShap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46482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1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05000" y="46482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cxnSp>
        <p:nvCxnSpPr>
          <p:cNvPr id="13" name="AutoShape 9"/>
          <p:cNvCxnSpPr>
            <a:cxnSpLocks noChangeShapeType="1"/>
            <a:stCxn id="45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2413479" y="4153004"/>
            <a:ext cx="431217" cy="559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38290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5" name="AutoShape 11"/>
          <p:cNvCxnSpPr>
            <a:cxnSpLocks noChangeShapeType="1"/>
            <a:stCxn id="8" idx="3"/>
            <a:endCxn id="14" idx="0"/>
          </p:cNvCxnSpPr>
          <p:nvPr>
            <p:custDataLst>
              <p:tags r:id="rId7"/>
            </p:custDataLst>
          </p:nvPr>
        </p:nvCxnSpPr>
        <p:spPr bwMode="auto">
          <a:xfrm rot="5400000">
            <a:off x="1210154" y="3349729"/>
            <a:ext cx="2978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3581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09800" y="42513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7600" y="446087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0" name="Text Box 5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3048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2" name="Oval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56959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3810000" y="55435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819400" y="3924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46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70163" y="353536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48" name="AutoShape 5"/>
          <p:cNvCxnSpPr>
            <a:cxnSpLocks noChangeShapeType="1"/>
            <a:endCxn id="10" idx="0"/>
          </p:cNvCxnSpPr>
          <p:nvPr>
            <p:custDataLst>
              <p:tags r:id="rId15"/>
            </p:custDataLst>
          </p:nvPr>
        </p:nvCxnSpPr>
        <p:spPr bwMode="auto">
          <a:xfrm rot="16200000" flipH="1">
            <a:off x="3219450" y="4324350"/>
            <a:ext cx="381000" cy="2666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3"/>
          <p:cNvCxnSpPr>
            <a:cxnSpLocks noChangeShapeType="1"/>
            <a:stCxn id="69" idx="3"/>
            <a:endCxn id="73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626808" y="36731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010400" y="34671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0" name="AutoShape 5"/>
          <p:cNvCxnSpPr>
            <a:cxnSpLocks noChangeShapeType="1"/>
            <a:stCxn id="69" idx="5"/>
            <a:endCxn id="71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635980" y="36545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4210050"/>
            <a:ext cx="1143000" cy="10477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72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26200" y="46672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73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019800" y="40957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74" name="AutoShape 9"/>
          <p:cNvCxnSpPr>
            <a:cxnSpLocks noChangeShapeType="1"/>
            <a:stCxn id="73" idx="5"/>
            <a:endCxn id="72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566005" y="43625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4667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76" name="AutoShape 11"/>
          <p:cNvCxnSpPr>
            <a:cxnSpLocks noChangeShapeType="1"/>
            <a:stCxn id="73" idx="3"/>
            <a:endCxn id="7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753579" y="43117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30800" y="4343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8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10400" y="44037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79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05800" y="40227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0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770563" y="37068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1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96200" y="3413125"/>
            <a:ext cx="63375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82" name="AutoShape 3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7156265" y="32700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5" name="Oval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382000" y="541020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39"/>
          <p:cNvSpPr>
            <a:spLocks noChangeShapeType="1"/>
          </p:cNvSpPr>
          <p:nvPr/>
        </p:nvSpPr>
        <p:spPr bwMode="auto">
          <a:xfrm>
            <a:off x="8534400" y="525780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" name="AutoShape 11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4252912" y="3733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530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10" grpId="0" animBg="1"/>
      <p:bldP spid="11" grpId="0" animBg="1"/>
      <p:bldP spid="14" grpId="0" animBg="1"/>
      <p:bldP spid="16" grpId="0"/>
      <p:bldP spid="17" grpId="0"/>
      <p:bldP spid="18" grpId="0"/>
      <p:bldP spid="20" grpId="0"/>
      <p:bldP spid="42" grpId="0" animBg="1"/>
      <p:bldP spid="43" grpId="0" animBg="1"/>
      <p:bldP spid="45" grpId="0" animBg="1"/>
      <p:bldP spid="46" grpId="0"/>
      <p:bldP spid="69" grpId="0" animBg="1"/>
      <p:bldP spid="71" grpId="0" animBg="1"/>
      <p:bldP spid="72" grpId="0" animBg="1"/>
      <p:bldP spid="73" grpId="0" animBg="1"/>
      <p:bldP spid="75" grpId="0" animBg="1"/>
      <p:bldP spid="77" grpId="0"/>
      <p:bldP spid="78" grpId="0"/>
      <p:bldP spid="79" grpId="0"/>
      <p:bldP spid="80" grpId="0"/>
      <p:bldP spid="81" grpId="0"/>
      <p:bldP spid="85" grpId="0" animBg="1"/>
      <p:bldP spid="86" grpId="0" animBg="1"/>
      <p:bldP spid="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cases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Unfortunately, single rotations are not enough for insertions in the left-right </a:t>
            </a:r>
            <a:r>
              <a:rPr lang="en-US" dirty="0" err="1" smtClean="0"/>
              <a:t>subtree</a:t>
            </a:r>
            <a:r>
              <a:rPr lang="en-US" dirty="0" smtClean="0"/>
              <a:t> or the right-left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Simple example: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(1),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(6),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(3)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First wrong idea:</a:t>
            </a:r>
            <a:r>
              <a:rPr lang="en-US" dirty="0" smtClean="0"/>
              <a:t> single rotation like we did for left-left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821112" y="46609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6005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489661" y="41795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399110" y="50709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9" name="Oval 13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975350" y="41910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0" name="Oval 15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029200" y="5181600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21" name="AutoShape 16"/>
          <p:cNvCxnSpPr>
            <a:cxnSpLocks noChangeAspect="1" noChangeShapeType="1"/>
            <a:endCxn id="20" idx="0"/>
          </p:cNvCxnSpPr>
          <p:nvPr>
            <p:custDataLst>
              <p:tags r:id="rId12"/>
            </p:custDataLst>
          </p:nvPr>
        </p:nvCxnSpPr>
        <p:spPr bwMode="auto">
          <a:xfrm flipH="1">
            <a:off x="5273675" y="4506913"/>
            <a:ext cx="741363" cy="655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Oval 22" descr="50%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011987" y="5164138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cxnSp>
        <p:nvCxnSpPr>
          <p:cNvPr id="23" name="AutoShape 24"/>
          <p:cNvCxnSpPr>
            <a:cxnSpLocks noChangeAspect="1" noChangeShapeType="1"/>
            <a:endCxn id="22" idx="0"/>
          </p:cNvCxnSpPr>
          <p:nvPr>
            <p:custDataLst>
              <p:tags r:id="rId14"/>
            </p:custDataLst>
          </p:nvPr>
        </p:nvCxnSpPr>
        <p:spPr bwMode="auto">
          <a:xfrm>
            <a:off x="6454775" y="4438650"/>
            <a:ext cx="801687" cy="709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9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432550" y="3886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5" name="Text Box 18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51815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 Box 1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46760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14606" y="3918083"/>
            <a:ext cx="17753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Violates order 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property!</a:t>
            </a:r>
          </a:p>
        </p:txBody>
      </p:sp>
    </p:spTree>
    <p:extLst>
      <p:ext uri="{BB962C8B-B14F-4D97-AF65-F5344CB8AC3E}">
        <p14:creationId xmlns:p14="http://schemas.microsoft.com/office/powerpoint/2010/main" val="18821261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  <p:bldP spid="9" grpId="0" animBg="1"/>
      <p:bldP spid="10" grpId="0" animBg="1"/>
      <p:bldP spid="13" grpId="0"/>
      <p:bldP spid="14" grpId="0"/>
      <p:bldP spid="15" grpId="0"/>
      <p:bldP spid="19" grpId="0" animBg="1"/>
      <p:bldP spid="20" grpId="0" animBg="1"/>
      <p:bldP spid="22" grpId="0" animBg="1"/>
      <p:bldP spid="24" grpId="0"/>
      <p:bldP spid="25" grpId="0"/>
      <p:bldP spid="2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cases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Unfortunately, single rotations are not enough for insertions in the left-right </a:t>
            </a:r>
            <a:r>
              <a:rPr lang="en-US" dirty="0" err="1" smtClean="0"/>
              <a:t>subtree</a:t>
            </a:r>
            <a:r>
              <a:rPr lang="en-US" dirty="0" smtClean="0"/>
              <a:t> or the right-left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Simple example: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(1),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(6),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(3)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Second wrong idea:</a:t>
            </a:r>
            <a:r>
              <a:rPr lang="en-US" dirty="0" smtClean="0"/>
              <a:t> single rotation on the child of the unbalanced node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46609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6005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489661" y="41795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399110" y="50709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7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477000" y="5486400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8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019800" y="4648200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29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30" name="AutoShape 24"/>
          <p:cNvCxnSpPr>
            <a:cxnSpLocks noChangeAspect="1" noChangeShapeType="1"/>
            <a:stCxn id="29" idx="5"/>
            <a:endCxn id="28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856749" y="4241466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5"/>
          <p:cNvCxnSpPr>
            <a:cxnSpLocks noChangeAspect="1" noChangeShapeType="1"/>
            <a:stCxn id="28" idx="5"/>
            <a:endCxn id="27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6366453" y="5132171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781800" y="518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3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519862" y="454025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34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67375" y="35052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25986" y="3918083"/>
            <a:ext cx="20668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Still </a:t>
            </a:r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unbalanced!</a:t>
            </a:r>
          </a:p>
        </p:txBody>
      </p:sp>
    </p:spTree>
    <p:extLst>
      <p:ext uri="{BB962C8B-B14F-4D97-AF65-F5344CB8AC3E}">
        <p14:creationId xmlns:p14="http://schemas.microsoft.com/office/powerpoint/2010/main" val="8558935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7" grpId="0" animBg="1"/>
      <p:bldP spid="28" grpId="0" animBg="1"/>
      <p:bldP spid="29" grpId="0" animBg="1"/>
      <p:bldP spid="32" grpId="0"/>
      <p:bldP spid="33" grpId="0"/>
      <p:bldP spid="34" grpId="0"/>
      <p:bldP spid="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24383</TotalTime>
  <Words>2161</Words>
  <Application>Microsoft Office PowerPoint</Application>
  <PresentationFormat>On-screen Show (4:3)</PresentationFormat>
  <Paragraphs>738</Paragraphs>
  <Slides>32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Courier New</vt:lpstr>
      <vt:lpstr>Symbol</vt:lpstr>
      <vt:lpstr>Times New Roman</vt:lpstr>
      <vt:lpstr>Wingdings</vt:lpstr>
      <vt:lpstr>dan_design_template</vt:lpstr>
      <vt:lpstr>CSE373: Data Structures &amp; Algorithms  Lecture 8: AVL Trees and Priority Queues</vt:lpstr>
      <vt:lpstr>Announcements</vt:lpstr>
      <vt:lpstr>The AVL Tree Data Structure</vt:lpstr>
      <vt:lpstr>AVL Trees: Insert</vt:lpstr>
      <vt:lpstr>AVL Trees: Single rotation</vt:lpstr>
      <vt:lpstr>The general left-left case</vt:lpstr>
      <vt:lpstr>The general right-right case</vt:lpstr>
      <vt:lpstr>Two cases to go</vt:lpstr>
      <vt:lpstr>Two cases to go</vt:lpstr>
      <vt:lpstr>Sometimes two wrongs make a right </vt:lpstr>
      <vt:lpstr>The general right-left case</vt:lpstr>
      <vt:lpstr>Comments</vt:lpstr>
      <vt:lpstr>The last case: left-right</vt:lpstr>
      <vt:lpstr>AVL Trees: efficiency</vt:lpstr>
      <vt:lpstr>Pros and Cons of AVL Trees</vt:lpstr>
      <vt:lpstr>Done with AVL Trees (….phew!)  next up…  Priority Queues ADT (Homework 3 )</vt:lpstr>
      <vt:lpstr>A new ADT: Priority Queue</vt:lpstr>
      <vt:lpstr>Priorities</vt:lpstr>
      <vt:lpstr>Example</vt:lpstr>
      <vt:lpstr>Applications</vt:lpstr>
      <vt:lpstr>Finding a good data structure</vt:lpstr>
      <vt:lpstr>More on possibilities</vt:lpstr>
      <vt:lpstr>Our data structure</vt:lpstr>
      <vt:lpstr>Operations: basic idea</vt:lpstr>
      <vt:lpstr>DeleteMin</vt:lpstr>
      <vt:lpstr>DeleteMin: Keep the Structure Property</vt:lpstr>
      <vt:lpstr>DeleteMin: Restore the Heap Property</vt:lpstr>
      <vt:lpstr>DeleteMin: Run Time Analysis</vt:lpstr>
      <vt:lpstr>Insert</vt:lpstr>
      <vt:lpstr>Insert: Maintain the Structure Property</vt:lpstr>
      <vt:lpstr>Insert: Restore the heap property</vt:lpstr>
      <vt:lpstr>Summary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A. Conrad Nied</cp:lastModifiedBy>
  <cp:revision>1104</cp:revision>
  <dcterms:created xsi:type="dcterms:W3CDTF">2009-03-13T20:43:19Z</dcterms:created>
  <dcterms:modified xsi:type="dcterms:W3CDTF">2015-04-15T23:00:32Z</dcterms:modified>
</cp:coreProperties>
</file>