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2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3.xml" ContentType="application/vnd.openxmlformats-officedocument.presentationml.notesSlide+xml"/>
  <Override PartName="/ppt/tags/tag112.xml" ContentType="application/vnd.openxmlformats-officedocument.presentationml.tags+xml"/>
  <Override PartName="/ppt/notesSlides/notesSlide14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notesSlides/notesSlide15.xml" ContentType="application/vnd.openxmlformats-officedocument.presentationml.notesSlide+xml"/>
  <Override PartName="/ppt/tags/tag154.xml" ContentType="application/vnd.openxmlformats-officedocument.presentationml.tags+xml"/>
  <Override PartName="/ppt/notesSlides/notesSlide16.xml" ContentType="application/vnd.openxmlformats-officedocument.presentationml.notesSlide+xml"/>
  <Override PartName="/ppt/tags/tag155.xml" ContentType="application/vnd.openxmlformats-officedocument.presentationml.tags+xml"/>
  <Override PartName="/ppt/notesSlides/notesSlide17.xml" ContentType="application/vnd.openxmlformats-officedocument.presentationml.notesSlide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8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notesSlides/notesSlide19.xml" ContentType="application/vnd.openxmlformats-officedocument.presentationml.notesSlide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notesSlides/notesSlide20.xml" ContentType="application/vnd.openxmlformats-officedocument.presentationml.notesSlide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21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notesSlides/notesSlide22.xml" ContentType="application/vnd.openxmlformats-officedocument.presentationml.notesSlide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notesSlides/notesSlide23.xml" ContentType="application/vnd.openxmlformats-officedocument.presentationml.notesSlide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notesSlides/notesSlide24.xml" ContentType="application/vnd.openxmlformats-officedocument.presentationml.notesSlide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notesSlides/notesSlide25.xml" ContentType="application/vnd.openxmlformats-officedocument.presentationml.notesSlide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notesSlides/notesSlide26.xml" ContentType="application/vnd.openxmlformats-officedocument.presentationml.notesSlide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notesSlides/notesSlide27.xml" ContentType="application/vnd.openxmlformats-officedocument.presentationml.notesSlide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notesSlides/notesSlide28.xml" ContentType="application/vnd.openxmlformats-officedocument.presentationml.notesSlide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6" r:id="rId2"/>
    <p:sldId id="283" r:id="rId3"/>
    <p:sldId id="352" r:id="rId4"/>
    <p:sldId id="355" r:id="rId5"/>
    <p:sldId id="356" r:id="rId6"/>
    <p:sldId id="357" r:id="rId7"/>
    <p:sldId id="285" r:id="rId8"/>
    <p:sldId id="286" r:id="rId9"/>
    <p:sldId id="320" r:id="rId10"/>
    <p:sldId id="321" r:id="rId11"/>
    <p:sldId id="319" r:id="rId12"/>
    <p:sldId id="328" r:id="rId13"/>
    <p:sldId id="322" r:id="rId14"/>
    <p:sldId id="329" r:id="rId15"/>
    <p:sldId id="288" r:id="rId16"/>
    <p:sldId id="351" r:id="rId17"/>
    <p:sldId id="334" r:id="rId18"/>
    <p:sldId id="324" r:id="rId19"/>
    <p:sldId id="323" r:id="rId20"/>
    <p:sldId id="358" r:id="rId21"/>
    <p:sldId id="340" r:id="rId22"/>
    <p:sldId id="341" r:id="rId23"/>
    <p:sldId id="350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36" r:id="rId32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504D"/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57" autoAdjust="0"/>
    <p:restoredTop sz="87500" autoAdjust="0"/>
  </p:normalViewPr>
  <p:slideViewPr>
    <p:cSldViewPr>
      <p:cViewPr varScale="1">
        <p:scale>
          <a:sx n="100" d="100"/>
          <a:sy n="100" d="100"/>
        </p:scale>
        <p:origin x="62" y="13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6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160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470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240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1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72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89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5741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DC6826-9909-4381-820A-1A18B7ADEB82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301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224471-CBD9-43E2-97A0-C47258C8443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099" y="5448578"/>
            <a:ext cx="6248003" cy="3504835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41875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D3EF31CF-DBC3-4232-86E0-4840F0E14BEB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26B6E-DE37-48DB-9E31-39383C2EE0B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Some tree calculations, for tree of height h:</a:t>
            </a:r>
            <a:br>
              <a:rPr lang="en-US" dirty="0" smtClean="0"/>
            </a:br>
            <a:r>
              <a:rPr lang="en-US" dirty="0" smtClean="0"/>
              <a:t>  - Max number of leaves (perfect tree): 2^h</a:t>
            </a:r>
          </a:p>
          <a:p>
            <a:r>
              <a:rPr lang="en-US" dirty="0" smtClean="0"/>
              <a:t>  - Max number of nodes (perfect tree): 2^(h+1) - 1</a:t>
            </a:r>
          </a:p>
          <a:p>
            <a:r>
              <a:rPr lang="en-US" dirty="0" smtClean="0"/>
              <a:t>  - Min number of nodes/leaves (degenerate tree): h-1/1</a:t>
            </a:r>
          </a:p>
          <a:p>
            <a:r>
              <a:rPr lang="en-US" dirty="0" smtClean="0"/>
              <a:t>  - What fraction of the tree is located in the last level of a perfect tree? 1/2</a:t>
            </a:r>
          </a:p>
          <a:p>
            <a:r>
              <a:rPr lang="en-US" dirty="0" smtClean="0"/>
              <a:t>  - Average depth for N nodes: </a:t>
            </a:r>
            <a:r>
              <a:rPr lang="en-US" dirty="0" err="1" smtClean="0"/>
              <a:t>sqrt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(We won’t go into this, but if you take N nodes and assume all distinct trees of the nodes are equally likely, you get an average depth of SQRT(N).  Is that bigger or smaller than log n?</a:t>
            </a:r>
          </a:p>
          <a:p>
            <a:r>
              <a:rPr lang="en-US" dirty="0" smtClean="0"/>
              <a:t>Bigger, so it’s not good enough!)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2604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40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13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6646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4431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78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5744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12360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24337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76675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0726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65983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62606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58165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2ACD44-6515-4439-B0FC-0F48A639E12C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A17656-AAB9-4E81-9289-20E5C895A82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460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68531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B124CCF6-5C28-4006-828E-2425B0D5BE82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505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2B47E-7266-4C42-8217-A9AD27EA4F1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4506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47467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16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1035C4-0900-4AC4-AB20-9BDB4455411A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A3AF7-1B0A-4FB0-BEBB-C53D9019264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1088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F663F1E-6428-482C-B65B-39CBDC20A3EA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5F3278-C466-43FE-A3A5-46A437F211E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8506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4/8/2015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2542" y="4379901"/>
            <a:ext cx="5086284" cy="4148175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  <p:extLst>
      <p:ext uri="{BB962C8B-B14F-4D97-AF65-F5344CB8AC3E}">
        <p14:creationId xmlns:p14="http://schemas.microsoft.com/office/powerpoint/2010/main" val="1965984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00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8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18" Type="http://schemas.openxmlformats.org/officeDocument/2006/relationships/tags" Target="../tags/tag33.xml"/><Relationship Id="rId26" Type="http://schemas.openxmlformats.org/officeDocument/2006/relationships/tags" Target="../tags/tag41.xml"/><Relationship Id="rId3" Type="http://schemas.openxmlformats.org/officeDocument/2006/relationships/tags" Target="../tags/tag18.xml"/><Relationship Id="rId21" Type="http://schemas.openxmlformats.org/officeDocument/2006/relationships/tags" Target="../tags/tag36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17" Type="http://schemas.openxmlformats.org/officeDocument/2006/relationships/tags" Target="../tags/tag32.xml"/><Relationship Id="rId25" Type="http://schemas.openxmlformats.org/officeDocument/2006/relationships/tags" Target="../tags/tag40.xml"/><Relationship Id="rId2" Type="http://schemas.openxmlformats.org/officeDocument/2006/relationships/tags" Target="../tags/tag17.xml"/><Relationship Id="rId16" Type="http://schemas.openxmlformats.org/officeDocument/2006/relationships/tags" Target="../tags/tag31.xml"/><Relationship Id="rId20" Type="http://schemas.openxmlformats.org/officeDocument/2006/relationships/tags" Target="../tags/tag35.xml"/><Relationship Id="rId29" Type="http://schemas.openxmlformats.org/officeDocument/2006/relationships/tags" Target="../tags/tag44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24" Type="http://schemas.openxmlformats.org/officeDocument/2006/relationships/tags" Target="../tags/tag39.xml"/><Relationship Id="rId32" Type="http://schemas.openxmlformats.org/officeDocument/2006/relationships/notesSlide" Target="../notesSlides/notesSlide10.xml"/><Relationship Id="rId5" Type="http://schemas.openxmlformats.org/officeDocument/2006/relationships/tags" Target="../tags/tag20.xml"/><Relationship Id="rId15" Type="http://schemas.openxmlformats.org/officeDocument/2006/relationships/tags" Target="../tags/tag30.xml"/><Relationship Id="rId23" Type="http://schemas.openxmlformats.org/officeDocument/2006/relationships/tags" Target="../tags/tag38.xml"/><Relationship Id="rId28" Type="http://schemas.openxmlformats.org/officeDocument/2006/relationships/tags" Target="../tags/tag43.xml"/><Relationship Id="rId10" Type="http://schemas.openxmlformats.org/officeDocument/2006/relationships/tags" Target="../tags/tag25.xml"/><Relationship Id="rId19" Type="http://schemas.openxmlformats.org/officeDocument/2006/relationships/tags" Target="../tags/tag34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tags" Target="../tags/tag29.xml"/><Relationship Id="rId22" Type="http://schemas.openxmlformats.org/officeDocument/2006/relationships/tags" Target="../tags/tag37.xml"/><Relationship Id="rId27" Type="http://schemas.openxmlformats.org/officeDocument/2006/relationships/tags" Target="../tags/tag42.xml"/><Relationship Id="rId30" Type="http://schemas.openxmlformats.org/officeDocument/2006/relationships/tags" Target="../tags/tag4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26" Type="http://schemas.openxmlformats.org/officeDocument/2006/relationships/tags" Target="../tags/tag71.xml"/><Relationship Id="rId39" Type="http://schemas.openxmlformats.org/officeDocument/2006/relationships/tags" Target="../tags/tag84.xml"/><Relationship Id="rId3" Type="http://schemas.openxmlformats.org/officeDocument/2006/relationships/tags" Target="../tags/tag48.xml"/><Relationship Id="rId21" Type="http://schemas.openxmlformats.org/officeDocument/2006/relationships/tags" Target="../tags/tag66.xml"/><Relationship Id="rId34" Type="http://schemas.openxmlformats.org/officeDocument/2006/relationships/tags" Target="../tags/tag79.xml"/><Relationship Id="rId42" Type="http://schemas.openxmlformats.org/officeDocument/2006/relationships/notesSlide" Target="../notesSlides/notesSlide12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5" Type="http://schemas.openxmlformats.org/officeDocument/2006/relationships/tags" Target="../tags/tag70.xml"/><Relationship Id="rId33" Type="http://schemas.openxmlformats.org/officeDocument/2006/relationships/tags" Target="../tags/tag78.xml"/><Relationship Id="rId38" Type="http://schemas.openxmlformats.org/officeDocument/2006/relationships/tags" Target="../tags/tag83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0" Type="http://schemas.openxmlformats.org/officeDocument/2006/relationships/tags" Target="../tags/tag65.xml"/><Relationship Id="rId29" Type="http://schemas.openxmlformats.org/officeDocument/2006/relationships/tags" Target="../tags/tag7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tags" Target="../tags/tag69.xml"/><Relationship Id="rId32" Type="http://schemas.openxmlformats.org/officeDocument/2006/relationships/tags" Target="../tags/tag77.xml"/><Relationship Id="rId37" Type="http://schemas.openxmlformats.org/officeDocument/2006/relationships/tags" Target="../tags/tag82.xml"/><Relationship Id="rId40" Type="http://schemas.openxmlformats.org/officeDocument/2006/relationships/tags" Target="../tags/tag85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28" Type="http://schemas.openxmlformats.org/officeDocument/2006/relationships/tags" Target="../tags/tag73.xml"/><Relationship Id="rId36" Type="http://schemas.openxmlformats.org/officeDocument/2006/relationships/tags" Target="../tags/tag81.xml"/><Relationship Id="rId10" Type="http://schemas.openxmlformats.org/officeDocument/2006/relationships/tags" Target="../tags/tag55.xml"/><Relationship Id="rId19" Type="http://schemas.openxmlformats.org/officeDocument/2006/relationships/tags" Target="../tags/tag64.xml"/><Relationship Id="rId31" Type="http://schemas.openxmlformats.org/officeDocument/2006/relationships/tags" Target="../tags/tag76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tags" Target="../tags/tag67.xml"/><Relationship Id="rId27" Type="http://schemas.openxmlformats.org/officeDocument/2006/relationships/tags" Target="../tags/tag72.xml"/><Relationship Id="rId30" Type="http://schemas.openxmlformats.org/officeDocument/2006/relationships/tags" Target="../tags/tag75.xml"/><Relationship Id="rId35" Type="http://schemas.openxmlformats.org/officeDocument/2006/relationships/tags" Target="../tags/tag80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93.xml"/><Relationship Id="rId13" Type="http://schemas.openxmlformats.org/officeDocument/2006/relationships/tags" Target="../tags/tag98.xml"/><Relationship Id="rId18" Type="http://schemas.openxmlformats.org/officeDocument/2006/relationships/tags" Target="../tags/tag103.xml"/><Relationship Id="rId26" Type="http://schemas.openxmlformats.org/officeDocument/2006/relationships/tags" Target="../tags/tag111.xml"/><Relationship Id="rId3" Type="http://schemas.openxmlformats.org/officeDocument/2006/relationships/tags" Target="../tags/tag88.xml"/><Relationship Id="rId21" Type="http://schemas.openxmlformats.org/officeDocument/2006/relationships/tags" Target="../tags/tag106.xml"/><Relationship Id="rId7" Type="http://schemas.openxmlformats.org/officeDocument/2006/relationships/tags" Target="../tags/tag92.xml"/><Relationship Id="rId12" Type="http://schemas.openxmlformats.org/officeDocument/2006/relationships/tags" Target="../tags/tag97.xml"/><Relationship Id="rId17" Type="http://schemas.openxmlformats.org/officeDocument/2006/relationships/tags" Target="../tags/tag102.xml"/><Relationship Id="rId25" Type="http://schemas.openxmlformats.org/officeDocument/2006/relationships/tags" Target="../tags/tag110.xml"/><Relationship Id="rId2" Type="http://schemas.openxmlformats.org/officeDocument/2006/relationships/tags" Target="../tags/tag87.xml"/><Relationship Id="rId16" Type="http://schemas.openxmlformats.org/officeDocument/2006/relationships/tags" Target="../tags/tag101.xml"/><Relationship Id="rId20" Type="http://schemas.openxmlformats.org/officeDocument/2006/relationships/tags" Target="../tags/tag105.xml"/><Relationship Id="rId1" Type="http://schemas.openxmlformats.org/officeDocument/2006/relationships/tags" Target="../tags/tag86.xml"/><Relationship Id="rId6" Type="http://schemas.openxmlformats.org/officeDocument/2006/relationships/tags" Target="../tags/tag91.xml"/><Relationship Id="rId11" Type="http://schemas.openxmlformats.org/officeDocument/2006/relationships/tags" Target="../tags/tag96.xml"/><Relationship Id="rId24" Type="http://schemas.openxmlformats.org/officeDocument/2006/relationships/tags" Target="../tags/tag109.xml"/><Relationship Id="rId5" Type="http://schemas.openxmlformats.org/officeDocument/2006/relationships/tags" Target="../tags/tag90.xml"/><Relationship Id="rId15" Type="http://schemas.openxmlformats.org/officeDocument/2006/relationships/tags" Target="../tags/tag100.xml"/><Relationship Id="rId23" Type="http://schemas.openxmlformats.org/officeDocument/2006/relationships/tags" Target="../tags/tag108.xml"/><Relationship Id="rId28" Type="http://schemas.openxmlformats.org/officeDocument/2006/relationships/notesSlide" Target="../notesSlides/notesSlide13.xml"/><Relationship Id="rId10" Type="http://schemas.openxmlformats.org/officeDocument/2006/relationships/tags" Target="../tags/tag95.xml"/><Relationship Id="rId19" Type="http://schemas.openxmlformats.org/officeDocument/2006/relationships/tags" Target="../tags/tag104.xml"/><Relationship Id="rId4" Type="http://schemas.openxmlformats.org/officeDocument/2006/relationships/tags" Target="../tags/tag89.xml"/><Relationship Id="rId9" Type="http://schemas.openxmlformats.org/officeDocument/2006/relationships/tags" Target="../tags/tag94.xml"/><Relationship Id="rId14" Type="http://schemas.openxmlformats.org/officeDocument/2006/relationships/tags" Target="../tags/tag99.xml"/><Relationship Id="rId22" Type="http://schemas.openxmlformats.org/officeDocument/2006/relationships/tags" Target="../tags/tag107.xml"/><Relationship Id="rId27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26" Type="http://schemas.openxmlformats.org/officeDocument/2006/relationships/tags" Target="../tags/tag138.xml"/><Relationship Id="rId39" Type="http://schemas.openxmlformats.org/officeDocument/2006/relationships/tags" Target="../tags/tag151.xml"/><Relationship Id="rId3" Type="http://schemas.openxmlformats.org/officeDocument/2006/relationships/tags" Target="../tags/tag115.xml"/><Relationship Id="rId21" Type="http://schemas.openxmlformats.org/officeDocument/2006/relationships/tags" Target="../tags/tag133.xml"/><Relationship Id="rId34" Type="http://schemas.openxmlformats.org/officeDocument/2006/relationships/tags" Target="../tags/tag146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0" Type="http://schemas.openxmlformats.org/officeDocument/2006/relationships/tags" Target="../tags/tag132.xml"/><Relationship Id="rId29" Type="http://schemas.openxmlformats.org/officeDocument/2006/relationships/tags" Target="../tags/tag141.xml"/><Relationship Id="rId41" Type="http://schemas.openxmlformats.org/officeDocument/2006/relationships/tags" Target="../tags/tag153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40" Type="http://schemas.openxmlformats.org/officeDocument/2006/relationships/tags" Target="../tags/tag152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31" Type="http://schemas.openxmlformats.org/officeDocument/2006/relationships/tags" Target="../tags/tag143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43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3.xml"/><Relationship Id="rId13" Type="http://schemas.openxmlformats.org/officeDocument/2006/relationships/tags" Target="../tags/tag168.xml"/><Relationship Id="rId3" Type="http://schemas.openxmlformats.org/officeDocument/2006/relationships/tags" Target="../tags/tag158.xml"/><Relationship Id="rId7" Type="http://schemas.openxmlformats.org/officeDocument/2006/relationships/tags" Target="../tags/tag162.xml"/><Relationship Id="rId12" Type="http://schemas.openxmlformats.org/officeDocument/2006/relationships/tags" Target="../tags/tag167.xml"/><Relationship Id="rId2" Type="http://schemas.openxmlformats.org/officeDocument/2006/relationships/tags" Target="../tags/tag157.xml"/><Relationship Id="rId1" Type="http://schemas.openxmlformats.org/officeDocument/2006/relationships/tags" Target="../tags/tag156.xml"/><Relationship Id="rId6" Type="http://schemas.openxmlformats.org/officeDocument/2006/relationships/tags" Target="../tags/tag161.xml"/><Relationship Id="rId11" Type="http://schemas.openxmlformats.org/officeDocument/2006/relationships/tags" Target="../tags/tag166.xml"/><Relationship Id="rId5" Type="http://schemas.openxmlformats.org/officeDocument/2006/relationships/tags" Target="../tags/tag160.xml"/><Relationship Id="rId15" Type="http://schemas.openxmlformats.org/officeDocument/2006/relationships/notesSlide" Target="../notesSlides/notesSlide18.xml"/><Relationship Id="rId10" Type="http://schemas.openxmlformats.org/officeDocument/2006/relationships/tags" Target="../tags/tag165.xml"/><Relationship Id="rId4" Type="http://schemas.openxmlformats.org/officeDocument/2006/relationships/tags" Target="../tags/tag159.xml"/><Relationship Id="rId9" Type="http://schemas.openxmlformats.org/officeDocument/2006/relationships/tags" Target="../tags/tag164.xml"/><Relationship Id="rId1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76.xml"/><Relationship Id="rId13" Type="http://schemas.openxmlformats.org/officeDocument/2006/relationships/tags" Target="../tags/tag181.xml"/><Relationship Id="rId18" Type="http://schemas.openxmlformats.org/officeDocument/2006/relationships/tags" Target="../tags/tag186.xml"/><Relationship Id="rId3" Type="http://schemas.openxmlformats.org/officeDocument/2006/relationships/tags" Target="../tags/tag171.xml"/><Relationship Id="rId7" Type="http://schemas.openxmlformats.org/officeDocument/2006/relationships/tags" Target="../tags/tag175.xml"/><Relationship Id="rId12" Type="http://schemas.openxmlformats.org/officeDocument/2006/relationships/tags" Target="../tags/tag180.xml"/><Relationship Id="rId17" Type="http://schemas.openxmlformats.org/officeDocument/2006/relationships/tags" Target="../tags/tag185.xml"/><Relationship Id="rId2" Type="http://schemas.openxmlformats.org/officeDocument/2006/relationships/tags" Target="../tags/tag170.xml"/><Relationship Id="rId16" Type="http://schemas.openxmlformats.org/officeDocument/2006/relationships/tags" Target="../tags/tag184.xml"/><Relationship Id="rId20" Type="http://schemas.openxmlformats.org/officeDocument/2006/relationships/notesSlide" Target="../notesSlides/notesSlide19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11" Type="http://schemas.openxmlformats.org/officeDocument/2006/relationships/tags" Target="../tags/tag179.xml"/><Relationship Id="rId5" Type="http://schemas.openxmlformats.org/officeDocument/2006/relationships/tags" Target="../tags/tag173.xml"/><Relationship Id="rId15" Type="http://schemas.openxmlformats.org/officeDocument/2006/relationships/tags" Target="../tags/tag183.xml"/><Relationship Id="rId10" Type="http://schemas.openxmlformats.org/officeDocument/2006/relationships/tags" Target="../tags/tag178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72.xml"/><Relationship Id="rId9" Type="http://schemas.openxmlformats.org/officeDocument/2006/relationships/tags" Target="../tags/tag177.xml"/><Relationship Id="rId14" Type="http://schemas.openxmlformats.org/officeDocument/2006/relationships/tags" Target="../tags/tag18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94.xml"/><Relationship Id="rId13" Type="http://schemas.openxmlformats.org/officeDocument/2006/relationships/tags" Target="../tags/tag199.xml"/><Relationship Id="rId18" Type="http://schemas.openxmlformats.org/officeDocument/2006/relationships/tags" Target="../tags/tag204.xml"/><Relationship Id="rId3" Type="http://schemas.openxmlformats.org/officeDocument/2006/relationships/tags" Target="../tags/tag189.xml"/><Relationship Id="rId21" Type="http://schemas.openxmlformats.org/officeDocument/2006/relationships/tags" Target="../tags/tag207.xml"/><Relationship Id="rId7" Type="http://schemas.openxmlformats.org/officeDocument/2006/relationships/tags" Target="../tags/tag193.xml"/><Relationship Id="rId12" Type="http://schemas.openxmlformats.org/officeDocument/2006/relationships/tags" Target="../tags/tag198.xml"/><Relationship Id="rId17" Type="http://schemas.openxmlformats.org/officeDocument/2006/relationships/tags" Target="../tags/tag203.xml"/><Relationship Id="rId2" Type="http://schemas.openxmlformats.org/officeDocument/2006/relationships/tags" Target="../tags/tag188.xml"/><Relationship Id="rId16" Type="http://schemas.openxmlformats.org/officeDocument/2006/relationships/tags" Target="../tags/tag202.xml"/><Relationship Id="rId20" Type="http://schemas.openxmlformats.org/officeDocument/2006/relationships/tags" Target="../tags/tag206.xml"/><Relationship Id="rId1" Type="http://schemas.openxmlformats.org/officeDocument/2006/relationships/tags" Target="../tags/tag187.xml"/><Relationship Id="rId6" Type="http://schemas.openxmlformats.org/officeDocument/2006/relationships/tags" Target="../tags/tag192.xml"/><Relationship Id="rId11" Type="http://schemas.openxmlformats.org/officeDocument/2006/relationships/tags" Target="../tags/tag197.xml"/><Relationship Id="rId5" Type="http://schemas.openxmlformats.org/officeDocument/2006/relationships/tags" Target="../tags/tag191.xml"/><Relationship Id="rId15" Type="http://schemas.openxmlformats.org/officeDocument/2006/relationships/tags" Target="../tags/tag201.xml"/><Relationship Id="rId23" Type="http://schemas.openxmlformats.org/officeDocument/2006/relationships/notesSlide" Target="../notesSlides/notesSlide20.xml"/><Relationship Id="rId10" Type="http://schemas.openxmlformats.org/officeDocument/2006/relationships/tags" Target="../tags/tag196.xml"/><Relationship Id="rId19" Type="http://schemas.openxmlformats.org/officeDocument/2006/relationships/tags" Target="../tags/tag205.xml"/><Relationship Id="rId4" Type="http://schemas.openxmlformats.org/officeDocument/2006/relationships/tags" Target="../tags/tag190.xml"/><Relationship Id="rId9" Type="http://schemas.openxmlformats.org/officeDocument/2006/relationships/tags" Target="../tags/tag195.xml"/><Relationship Id="rId14" Type="http://schemas.openxmlformats.org/officeDocument/2006/relationships/tags" Target="../tags/tag200.xml"/><Relationship Id="rId2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13" Type="http://schemas.openxmlformats.org/officeDocument/2006/relationships/tags" Target="../tags/tag220.xml"/><Relationship Id="rId18" Type="http://schemas.openxmlformats.org/officeDocument/2006/relationships/tags" Target="../tags/tag225.xml"/><Relationship Id="rId3" Type="http://schemas.openxmlformats.org/officeDocument/2006/relationships/tags" Target="../tags/tag210.xml"/><Relationship Id="rId21" Type="http://schemas.openxmlformats.org/officeDocument/2006/relationships/tags" Target="../tags/tag228.xml"/><Relationship Id="rId7" Type="http://schemas.openxmlformats.org/officeDocument/2006/relationships/tags" Target="../tags/tag214.xml"/><Relationship Id="rId12" Type="http://schemas.openxmlformats.org/officeDocument/2006/relationships/tags" Target="../tags/tag219.xml"/><Relationship Id="rId17" Type="http://schemas.openxmlformats.org/officeDocument/2006/relationships/tags" Target="../tags/tag224.xml"/><Relationship Id="rId2" Type="http://schemas.openxmlformats.org/officeDocument/2006/relationships/tags" Target="../tags/tag209.xml"/><Relationship Id="rId16" Type="http://schemas.openxmlformats.org/officeDocument/2006/relationships/tags" Target="../tags/tag223.xml"/><Relationship Id="rId20" Type="http://schemas.openxmlformats.org/officeDocument/2006/relationships/tags" Target="../tags/tag227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11" Type="http://schemas.openxmlformats.org/officeDocument/2006/relationships/tags" Target="../tags/tag218.xml"/><Relationship Id="rId5" Type="http://schemas.openxmlformats.org/officeDocument/2006/relationships/tags" Target="../tags/tag212.xml"/><Relationship Id="rId15" Type="http://schemas.openxmlformats.org/officeDocument/2006/relationships/tags" Target="../tags/tag222.xml"/><Relationship Id="rId23" Type="http://schemas.openxmlformats.org/officeDocument/2006/relationships/notesSlide" Target="../notesSlides/notesSlide21.xml"/><Relationship Id="rId10" Type="http://schemas.openxmlformats.org/officeDocument/2006/relationships/tags" Target="../tags/tag217.xml"/><Relationship Id="rId19" Type="http://schemas.openxmlformats.org/officeDocument/2006/relationships/tags" Target="../tags/tag226.xml"/><Relationship Id="rId4" Type="http://schemas.openxmlformats.org/officeDocument/2006/relationships/tags" Target="../tags/tag211.xml"/><Relationship Id="rId9" Type="http://schemas.openxmlformats.org/officeDocument/2006/relationships/tags" Target="../tags/tag216.xml"/><Relationship Id="rId14" Type="http://schemas.openxmlformats.org/officeDocument/2006/relationships/tags" Target="../tags/tag221.xml"/><Relationship Id="rId2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36.xml"/><Relationship Id="rId13" Type="http://schemas.openxmlformats.org/officeDocument/2006/relationships/tags" Target="../tags/tag241.xml"/><Relationship Id="rId18" Type="http://schemas.openxmlformats.org/officeDocument/2006/relationships/tags" Target="../tags/tag246.xml"/><Relationship Id="rId3" Type="http://schemas.openxmlformats.org/officeDocument/2006/relationships/tags" Target="../tags/tag231.xml"/><Relationship Id="rId21" Type="http://schemas.openxmlformats.org/officeDocument/2006/relationships/tags" Target="../tags/tag249.xml"/><Relationship Id="rId7" Type="http://schemas.openxmlformats.org/officeDocument/2006/relationships/tags" Target="../tags/tag235.xml"/><Relationship Id="rId12" Type="http://schemas.openxmlformats.org/officeDocument/2006/relationships/tags" Target="../tags/tag240.xml"/><Relationship Id="rId17" Type="http://schemas.openxmlformats.org/officeDocument/2006/relationships/tags" Target="../tags/tag245.xml"/><Relationship Id="rId2" Type="http://schemas.openxmlformats.org/officeDocument/2006/relationships/tags" Target="../tags/tag230.xml"/><Relationship Id="rId16" Type="http://schemas.openxmlformats.org/officeDocument/2006/relationships/tags" Target="../tags/tag244.xml"/><Relationship Id="rId20" Type="http://schemas.openxmlformats.org/officeDocument/2006/relationships/tags" Target="../tags/tag248.xml"/><Relationship Id="rId1" Type="http://schemas.openxmlformats.org/officeDocument/2006/relationships/tags" Target="../tags/tag229.xml"/><Relationship Id="rId6" Type="http://schemas.openxmlformats.org/officeDocument/2006/relationships/tags" Target="../tags/tag234.xml"/><Relationship Id="rId11" Type="http://schemas.openxmlformats.org/officeDocument/2006/relationships/tags" Target="../tags/tag239.xml"/><Relationship Id="rId5" Type="http://schemas.openxmlformats.org/officeDocument/2006/relationships/tags" Target="../tags/tag233.xml"/><Relationship Id="rId15" Type="http://schemas.openxmlformats.org/officeDocument/2006/relationships/tags" Target="../tags/tag243.xml"/><Relationship Id="rId23" Type="http://schemas.openxmlformats.org/officeDocument/2006/relationships/notesSlide" Target="../notesSlides/notesSlide22.xml"/><Relationship Id="rId10" Type="http://schemas.openxmlformats.org/officeDocument/2006/relationships/tags" Target="../tags/tag238.xml"/><Relationship Id="rId19" Type="http://schemas.openxmlformats.org/officeDocument/2006/relationships/tags" Target="../tags/tag247.xml"/><Relationship Id="rId4" Type="http://schemas.openxmlformats.org/officeDocument/2006/relationships/tags" Target="../tags/tag232.xml"/><Relationship Id="rId9" Type="http://schemas.openxmlformats.org/officeDocument/2006/relationships/tags" Target="../tags/tag237.xml"/><Relationship Id="rId14" Type="http://schemas.openxmlformats.org/officeDocument/2006/relationships/tags" Target="../tags/tag242.xml"/><Relationship Id="rId2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57.xml"/><Relationship Id="rId13" Type="http://schemas.openxmlformats.org/officeDocument/2006/relationships/tags" Target="../tags/tag262.xml"/><Relationship Id="rId18" Type="http://schemas.openxmlformats.org/officeDocument/2006/relationships/tags" Target="../tags/tag267.xml"/><Relationship Id="rId3" Type="http://schemas.openxmlformats.org/officeDocument/2006/relationships/tags" Target="../tags/tag252.xml"/><Relationship Id="rId21" Type="http://schemas.openxmlformats.org/officeDocument/2006/relationships/tags" Target="../tags/tag270.xml"/><Relationship Id="rId7" Type="http://schemas.openxmlformats.org/officeDocument/2006/relationships/tags" Target="../tags/tag256.xml"/><Relationship Id="rId12" Type="http://schemas.openxmlformats.org/officeDocument/2006/relationships/tags" Target="../tags/tag261.xml"/><Relationship Id="rId17" Type="http://schemas.openxmlformats.org/officeDocument/2006/relationships/tags" Target="../tags/tag266.xml"/><Relationship Id="rId2" Type="http://schemas.openxmlformats.org/officeDocument/2006/relationships/tags" Target="../tags/tag251.xml"/><Relationship Id="rId16" Type="http://schemas.openxmlformats.org/officeDocument/2006/relationships/tags" Target="../tags/tag265.xml"/><Relationship Id="rId20" Type="http://schemas.openxmlformats.org/officeDocument/2006/relationships/tags" Target="../tags/tag269.xml"/><Relationship Id="rId1" Type="http://schemas.openxmlformats.org/officeDocument/2006/relationships/tags" Target="../tags/tag250.xml"/><Relationship Id="rId6" Type="http://schemas.openxmlformats.org/officeDocument/2006/relationships/tags" Target="../tags/tag255.xml"/><Relationship Id="rId11" Type="http://schemas.openxmlformats.org/officeDocument/2006/relationships/tags" Target="../tags/tag260.xml"/><Relationship Id="rId5" Type="http://schemas.openxmlformats.org/officeDocument/2006/relationships/tags" Target="../tags/tag254.xml"/><Relationship Id="rId15" Type="http://schemas.openxmlformats.org/officeDocument/2006/relationships/tags" Target="../tags/tag264.xml"/><Relationship Id="rId23" Type="http://schemas.openxmlformats.org/officeDocument/2006/relationships/notesSlide" Target="../notesSlides/notesSlide23.xml"/><Relationship Id="rId10" Type="http://schemas.openxmlformats.org/officeDocument/2006/relationships/tags" Target="../tags/tag259.xml"/><Relationship Id="rId19" Type="http://schemas.openxmlformats.org/officeDocument/2006/relationships/tags" Target="../tags/tag268.xml"/><Relationship Id="rId4" Type="http://schemas.openxmlformats.org/officeDocument/2006/relationships/tags" Target="../tags/tag253.xml"/><Relationship Id="rId9" Type="http://schemas.openxmlformats.org/officeDocument/2006/relationships/tags" Target="../tags/tag258.xml"/><Relationship Id="rId14" Type="http://schemas.openxmlformats.org/officeDocument/2006/relationships/tags" Target="../tags/tag263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78.xml"/><Relationship Id="rId13" Type="http://schemas.openxmlformats.org/officeDocument/2006/relationships/tags" Target="../tags/tag283.xml"/><Relationship Id="rId18" Type="http://schemas.openxmlformats.org/officeDocument/2006/relationships/tags" Target="../tags/tag288.xml"/><Relationship Id="rId3" Type="http://schemas.openxmlformats.org/officeDocument/2006/relationships/tags" Target="../tags/tag273.xml"/><Relationship Id="rId21" Type="http://schemas.openxmlformats.org/officeDocument/2006/relationships/tags" Target="../tags/tag291.xml"/><Relationship Id="rId7" Type="http://schemas.openxmlformats.org/officeDocument/2006/relationships/tags" Target="../tags/tag277.xml"/><Relationship Id="rId12" Type="http://schemas.openxmlformats.org/officeDocument/2006/relationships/tags" Target="../tags/tag282.xml"/><Relationship Id="rId17" Type="http://schemas.openxmlformats.org/officeDocument/2006/relationships/tags" Target="../tags/tag287.xml"/><Relationship Id="rId2" Type="http://schemas.openxmlformats.org/officeDocument/2006/relationships/tags" Target="../tags/tag272.xml"/><Relationship Id="rId16" Type="http://schemas.openxmlformats.org/officeDocument/2006/relationships/tags" Target="../tags/tag286.xml"/><Relationship Id="rId20" Type="http://schemas.openxmlformats.org/officeDocument/2006/relationships/tags" Target="../tags/tag290.xml"/><Relationship Id="rId1" Type="http://schemas.openxmlformats.org/officeDocument/2006/relationships/tags" Target="../tags/tag271.xml"/><Relationship Id="rId6" Type="http://schemas.openxmlformats.org/officeDocument/2006/relationships/tags" Target="../tags/tag276.xml"/><Relationship Id="rId11" Type="http://schemas.openxmlformats.org/officeDocument/2006/relationships/tags" Target="../tags/tag281.xml"/><Relationship Id="rId5" Type="http://schemas.openxmlformats.org/officeDocument/2006/relationships/tags" Target="../tags/tag275.xml"/><Relationship Id="rId15" Type="http://schemas.openxmlformats.org/officeDocument/2006/relationships/tags" Target="../tags/tag285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280.xml"/><Relationship Id="rId19" Type="http://schemas.openxmlformats.org/officeDocument/2006/relationships/tags" Target="../tags/tag289.xml"/><Relationship Id="rId4" Type="http://schemas.openxmlformats.org/officeDocument/2006/relationships/tags" Target="../tags/tag274.xml"/><Relationship Id="rId9" Type="http://schemas.openxmlformats.org/officeDocument/2006/relationships/tags" Target="../tags/tag279.xml"/><Relationship Id="rId14" Type="http://schemas.openxmlformats.org/officeDocument/2006/relationships/tags" Target="../tags/tag284.xml"/><Relationship Id="rId2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99.xml"/><Relationship Id="rId13" Type="http://schemas.openxmlformats.org/officeDocument/2006/relationships/tags" Target="../tags/tag304.xml"/><Relationship Id="rId18" Type="http://schemas.openxmlformats.org/officeDocument/2006/relationships/tags" Target="../tags/tag309.xml"/><Relationship Id="rId3" Type="http://schemas.openxmlformats.org/officeDocument/2006/relationships/tags" Target="../tags/tag294.xml"/><Relationship Id="rId21" Type="http://schemas.openxmlformats.org/officeDocument/2006/relationships/tags" Target="../tags/tag312.xml"/><Relationship Id="rId7" Type="http://schemas.openxmlformats.org/officeDocument/2006/relationships/tags" Target="../tags/tag298.xml"/><Relationship Id="rId12" Type="http://schemas.openxmlformats.org/officeDocument/2006/relationships/tags" Target="../tags/tag303.xml"/><Relationship Id="rId17" Type="http://schemas.openxmlformats.org/officeDocument/2006/relationships/tags" Target="../tags/tag308.xml"/><Relationship Id="rId2" Type="http://schemas.openxmlformats.org/officeDocument/2006/relationships/tags" Target="../tags/tag293.xml"/><Relationship Id="rId16" Type="http://schemas.openxmlformats.org/officeDocument/2006/relationships/tags" Target="../tags/tag307.xml"/><Relationship Id="rId20" Type="http://schemas.openxmlformats.org/officeDocument/2006/relationships/tags" Target="../tags/tag311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11" Type="http://schemas.openxmlformats.org/officeDocument/2006/relationships/tags" Target="../tags/tag302.xml"/><Relationship Id="rId5" Type="http://schemas.openxmlformats.org/officeDocument/2006/relationships/tags" Target="../tags/tag296.xml"/><Relationship Id="rId15" Type="http://schemas.openxmlformats.org/officeDocument/2006/relationships/tags" Target="../tags/tag306.xml"/><Relationship Id="rId23" Type="http://schemas.openxmlformats.org/officeDocument/2006/relationships/notesSlide" Target="../notesSlides/notesSlide25.xml"/><Relationship Id="rId10" Type="http://schemas.openxmlformats.org/officeDocument/2006/relationships/tags" Target="../tags/tag301.xml"/><Relationship Id="rId19" Type="http://schemas.openxmlformats.org/officeDocument/2006/relationships/tags" Target="../tags/tag310.xml"/><Relationship Id="rId4" Type="http://schemas.openxmlformats.org/officeDocument/2006/relationships/tags" Target="../tags/tag295.xml"/><Relationship Id="rId9" Type="http://schemas.openxmlformats.org/officeDocument/2006/relationships/tags" Target="../tags/tag300.xml"/><Relationship Id="rId14" Type="http://schemas.openxmlformats.org/officeDocument/2006/relationships/tags" Target="../tags/tag305.xml"/><Relationship Id="rId2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320.xml"/><Relationship Id="rId13" Type="http://schemas.openxmlformats.org/officeDocument/2006/relationships/tags" Target="../tags/tag325.xml"/><Relationship Id="rId18" Type="http://schemas.openxmlformats.org/officeDocument/2006/relationships/tags" Target="../tags/tag330.xml"/><Relationship Id="rId3" Type="http://schemas.openxmlformats.org/officeDocument/2006/relationships/tags" Target="../tags/tag315.xml"/><Relationship Id="rId21" Type="http://schemas.openxmlformats.org/officeDocument/2006/relationships/tags" Target="../tags/tag333.xml"/><Relationship Id="rId7" Type="http://schemas.openxmlformats.org/officeDocument/2006/relationships/tags" Target="../tags/tag319.xml"/><Relationship Id="rId12" Type="http://schemas.openxmlformats.org/officeDocument/2006/relationships/tags" Target="../tags/tag324.xml"/><Relationship Id="rId17" Type="http://schemas.openxmlformats.org/officeDocument/2006/relationships/tags" Target="../tags/tag329.xml"/><Relationship Id="rId2" Type="http://schemas.openxmlformats.org/officeDocument/2006/relationships/tags" Target="../tags/tag314.xml"/><Relationship Id="rId16" Type="http://schemas.openxmlformats.org/officeDocument/2006/relationships/tags" Target="../tags/tag328.xml"/><Relationship Id="rId20" Type="http://schemas.openxmlformats.org/officeDocument/2006/relationships/tags" Target="../tags/tag332.xml"/><Relationship Id="rId1" Type="http://schemas.openxmlformats.org/officeDocument/2006/relationships/tags" Target="../tags/tag313.xml"/><Relationship Id="rId6" Type="http://schemas.openxmlformats.org/officeDocument/2006/relationships/tags" Target="../tags/tag318.xml"/><Relationship Id="rId11" Type="http://schemas.openxmlformats.org/officeDocument/2006/relationships/tags" Target="../tags/tag323.xml"/><Relationship Id="rId5" Type="http://schemas.openxmlformats.org/officeDocument/2006/relationships/tags" Target="../tags/tag317.xml"/><Relationship Id="rId15" Type="http://schemas.openxmlformats.org/officeDocument/2006/relationships/tags" Target="../tags/tag327.xml"/><Relationship Id="rId23" Type="http://schemas.openxmlformats.org/officeDocument/2006/relationships/notesSlide" Target="../notesSlides/notesSlide26.xml"/><Relationship Id="rId10" Type="http://schemas.openxmlformats.org/officeDocument/2006/relationships/tags" Target="../tags/tag322.xml"/><Relationship Id="rId19" Type="http://schemas.openxmlformats.org/officeDocument/2006/relationships/tags" Target="../tags/tag331.xml"/><Relationship Id="rId4" Type="http://schemas.openxmlformats.org/officeDocument/2006/relationships/tags" Target="../tags/tag316.xml"/><Relationship Id="rId9" Type="http://schemas.openxmlformats.org/officeDocument/2006/relationships/tags" Target="../tags/tag321.xml"/><Relationship Id="rId14" Type="http://schemas.openxmlformats.org/officeDocument/2006/relationships/tags" Target="../tags/tag326.xml"/><Relationship Id="rId2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341.xml"/><Relationship Id="rId13" Type="http://schemas.openxmlformats.org/officeDocument/2006/relationships/tags" Target="../tags/tag346.xml"/><Relationship Id="rId18" Type="http://schemas.openxmlformats.org/officeDocument/2006/relationships/tags" Target="../tags/tag351.xml"/><Relationship Id="rId3" Type="http://schemas.openxmlformats.org/officeDocument/2006/relationships/tags" Target="../tags/tag336.xml"/><Relationship Id="rId21" Type="http://schemas.openxmlformats.org/officeDocument/2006/relationships/tags" Target="../tags/tag354.xml"/><Relationship Id="rId7" Type="http://schemas.openxmlformats.org/officeDocument/2006/relationships/tags" Target="../tags/tag340.xml"/><Relationship Id="rId12" Type="http://schemas.openxmlformats.org/officeDocument/2006/relationships/tags" Target="../tags/tag345.xml"/><Relationship Id="rId17" Type="http://schemas.openxmlformats.org/officeDocument/2006/relationships/tags" Target="../tags/tag350.xml"/><Relationship Id="rId2" Type="http://schemas.openxmlformats.org/officeDocument/2006/relationships/tags" Target="../tags/tag335.xml"/><Relationship Id="rId16" Type="http://schemas.openxmlformats.org/officeDocument/2006/relationships/tags" Target="../tags/tag349.xml"/><Relationship Id="rId20" Type="http://schemas.openxmlformats.org/officeDocument/2006/relationships/tags" Target="../tags/tag353.xml"/><Relationship Id="rId1" Type="http://schemas.openxmlformats.org/officeDocument/2006/relationships/tags" Target="../tags/tag334.xml"/><Relationship Id="rId6" Type="http://schemas.openxmlformats.org/officeDocument/2006/relationships/tags" Target="../tags/tag339.xml"/><Relationship Id="rId11" Type="http://schemas.openxmlformats.org/officeDocument/2006/relationships/tags" Target="../tags/tag344.xml"/><Relationship Id="rId5" Type="http://schemas.openxmlformats.org/officeDocument/2006/relationships/tags" Target="../tags/tag338.xml"/><Relationship Id="rId15" Type="http://schemas.openxmlformats.org/officeDocument/2006/relationships/tags" Target="../tags/tag348.xml"/><Relationship Id="rId23" Type="http://schemas.openxmlformats.org/officeDocument/2006/relationships/notesSlide" Target="../notesSlides/notesSlide27.xml"/><Relationship Id="rId10" Type="http://schemas.openxmlformats.org/officeDocument/2006/relationships/tags" Target="../tags/tag343.xml"/><Relationship Id="rId19" Type="http://schemas.openxmlformats.org/officeDocument/2006/relationships/tags" Target="../tags/tag352.xml"/><Relationship Id="rId4" Type="http://schemas.openxmlformats.org/officeDocument/2006/relationships/tags" Target="../tags/tag337.xml"/><Relationship Id="rId9" Type="http://schemas.openxmlformats.org/officeDocument/2006/relationships/tags" Target="../tags/tag342.xml"/><Relationship Id="rId14" Type="http://schemas.openxmlformats.org/officeDocument/2006/relationships/tags" Target="../tags/tag347.xml"/><Relationship Id="rId2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62.xml"/><Relationship Id="rId13" Type="http://schemas.openxmlformats.org/officeDocument/2006/relationships/tags" Target="../tags/tag367.xml"/><Relationship Id="rId18" Type="http://schemas.openxmlformats.org/officeDocument/2006/relationships/tags" Target="../tags/tag372.xml"/><Relationship Id="rId3" Type="http://schemas.openxmlformats.org/officeDocument/2006/relationships/tags" Target="../tags/tag357.xml"/><Relationship Id="rId21" Type="http://schemas.openxmlformats.org/officeDocument/2006/relationships/tags" Target="../tags/tag375.xml"/><Relationship Id="rId7" Type="http://schemas.openxmlformats.org/officeDocument/2006/relationships/tags" Target="../tags/tag361.xml"/><Relationship Id="rId12" Type="http://schemas.openxmlformats.org/officeDocument/2006/relationships/tags" Target="../tags/tag366.xml"/><Relationship Id="rId17" Type="http://schemas.openxmlformats.org/officeDocument/2006/relationships/tags" Target="../tags/tag371.xml"/><Relationship Id="rId2" Type="http://schemas.openxmlformats.org/officeDocument/2006/relationships/tags" Target="../tags/tag356.xml"/><Relationship Id="rId16" Type="http://schemas.openxmlformats.org/officeDocument/2006/relationships/tags" Target="../tags/tag370.xml"/><Relationship Id="rId20" Type="http://schemas.openxmlformats.org/officeDocument/2006/relationships/tags" Target="../tags/tag374.xml"/><Relationship Id="rId1" Type="http://schemas.openxmlformats.org/officeDocument/2006/relationships/tags" Target="../tags/tag355.xml"/><Relationship Id="rId6" Type="http://schemas.openxmlformats.org/officeDocument/2006/relationships/tags" Target="../tags/tag360.xml"/><Relationship Id="rId11" Type="http://schemas.openxmlformats.org/officeDocument/2006/relationships/tags" Target="../tags/tag365.xml"/><Relationship Id="rId5" Type="http://schemas.openxmlformats.org/officeDocument/2006/relationships/tags" Target="../tags/tag359.xml"/><Relationship Id="rId15" Type="http://schemas.openxmlformats.org/officeDocument/2006/relationships/tags" Target="../tags/tag369.xml"/><Relationship Id="rId23" Type="http://schemas.openxmlformats.org/officeDocument/2006/relationships/notesSlide" Target="../notesSlides/notesSlide28.xml"/><Relationship Id="rId10" Type="http://schemas.openxmlformats.org/officeDocument/2006/relationships/tags" Target="../tags/tag364.xml"/><Relationship Id="rId19" Type="http://schemas.openxmlformats.org/officeDocument/2006/relationships/tags" Target="../tags/tag373.xml"/><Relationship Id="rId4" Type="http://schemas.openxmlformats.org/officeDocument/2006/relationships/tags" Target="../tags/tag358.xml"/><Relationship Id="rId9" Type="http://schemas.openxmlformats.org/officeDocument/2006/relationships/tags" Target="../tags/tag363.xml"/><Relationship Id="rId14" Type="http://schemas.openxmlformats.org/officeDocument/2006/relationships/tags" Target="../tags/tag368.xml"/><Relationship Id="rId22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83.xml"/><Relationship Id="rId13" Type="http://schemas.openxmlformats.org/officeDocument/2006/relationships/tags" Target="../tags/tag388.xml"/><Relationship Id="rId3" Type="http://schemas.openxmlformats.org/officeDocument/2006/relationships/tags" Target="../tags/tag378.xml"/><Relationship Id="rId7" Type="http://schemas.openxmlformats.org/officeDocument/2006/relationships/tags" Target="../tags/tag382.xml"/><Relationship Id="rId12" Type="http://schemas.openxmlformats.org/officeDocument/2006/relationships/tags" Target="../tags/tag387.xml"/><Relationship Id="rId2" Type="http://schemas.openxmlformats.org/officeDocument/2006/relationships/tags" Target="../tags/tag377.xml"/><Relationship Id="rId1" Type="http://schemas.openxmlformats.org/officeDocument/2006/relationships/tags" Target="../tags/tag376.xml"/><Relationship Id="rId6" Type="http://schemas.openxmlformats.org/officeDocument/2006/relationships/tags" Target="../tags/tag381.xml"/><Relationship Id="rId11" Type="http://schemas.openxmlformats.org/officeDocument/2006/relationships/tags" Target="../tags/tag386.xml"/><Relationship Id="rId5" Type="http://schemas.openxmlformats.org/officeDocument/2006/relationships/tags" Target="../tags/tag380.xml"/><Relationship Id="rId15" Type="http://schemas.openxmlformats.org/officeDocument/2006/relationships/notesSlide" Target="../notesSlides/notesSlide29.xml"/><Relationship Id="rId10" Type="http://schemas.openxmlformats.org/officeDocument/2006/relationships/tags" Target="../tags/tag385.xml"/><Relationship Id="rId4" Type="http://schemas.openxmlformats.org/officeDocument/2006/relationships/tags" Target="../tags/tag379.xml"/><Relationship Id="rId9" Type="http://schemas.openxmlformats.org/officeDocument/2006/relationships/tags" Target="../tags/tag384.xml"/><Relationship Id="rId1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5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5: Dictionary ADTs; Binary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Catie Baker</a:t>
            </a:r>
          </a:p>
          <a:p>
            <a:r>
              <a:rPr lang="en-US" sz="2400" dirty="0" smtClean="0"/>
              <a:t>Spring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1600200" y="990600"/>
            <a:ext cx="5867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Lazy 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</a:t>
            </a:r>
            <a:r>
              <a:rPr lang="en-US" i="1" dirty="0" smtClean="0"/>
              <a:t>general technique</a:t>
            </a:r>
            <a:r>
              <a:rPr lang="en-US" dirty="0" smtClean="0"/>
              <a:t> for making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as fast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Instead of actually removing the item just mark it deleted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Plusses:</a:t>
            </a:r>
          </a:p>
          <a:p>
            <a:pPr lvl="1"/>
            <a:r>
              <a:rPr lang="en-US" dirty="0" smtClean="0"/>
              <a:t>Simpler</a:t>
            </a:r>
          </a:p>
          <a:p>
            <a:pPr lvl="1"/>
            <a:r>
              <a:rPr lang="en-US" dirty="0" smtClean="0"/>
              <a:t>Can do removals later in batches</a:t>
            </a:r>
          </a:p>
          <a:p>
            <a:pPr lvl="1"/>
            <a:r>
              <a:rPr lang="en-US" dirty="0" smtClean="0"/>
              <a:t>If re-added soon thereafter, just unmark the deletion</a:t>
            </a:r>
          </a:p>
          <a:p>
            <a:pPr lvl="1"/>
            <a:endParaRPr lang="en-US" sz="600" dirty="0" smtClean="0"/>
          </a:p>
          <a:p>
            <a:pPr>
              <a:buNone/>
            </a:pPr>
            <a:r>
              <a:rPr lang="en-US" dirty="0" smtClean="0"/>
              <a:t>Minuses:</a:t>
            </a:r>
          </a:p>
          <a:p>
            <a:pPr lvl="1"/>
            <a:r>
              <a:rPr lang="en-US" dirty="0" smtClean="0"/>
              <a:t>Extra </a:t>
            </a:r>
            <a:r>
              <a:rPr lang="en-US" i="1" dirty="0" smtClean="0"/>
              <a:t>space</a:t>
            </a:r>
            <a:r>
              <a:rPr lang="en-US" dirty="0" smtClean="0"/>
              <a:t> for the “is-it-deleted” flag</a:t>
            </a:r>
          </a:p>
          <a:p>
            <a:pPr lvl="1"/>
            <a:r>
              <a:rPr lang="en-US" dirty="0" smtClean="0"/>
              <a:t>Data structure full of deleted nodes wastes </a:t>
            </a:r>
            <a:r>
              <a:rPr lang="en-US" i="1" dirty="0" smtClean="0"/>
              <a:t>space</a:t>
            </a:r>
            <a:endParaRPr lang="en-US" b="1" i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May complicate other operations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aphicFrame>
        <p:nvGraphicFramePr>
          <p:cNvPr id="8" name="Group 19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28800" y="1066800"/>
          <a:ext cx="5486400" cy="79248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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9F33"/>
                          </a:solidFill>
                          <a:effectLst/>
                          <a:latin typeface="Times New Roman" pitchFamily="18" charset="0"/>
                          <a:sym typeface="Wingdings"/>
                        </a:rPr>
                        <a:t>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9F33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dictionary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There are many good data structures for (large) dictionaries</a:t>
            </a:r>
          </a:p>
          <a:p>
            <a:pPr>
              <a:buNone/>
            </a:pPr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Binary trees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AVL trees</a:t>
            </a:r>
          </a:p>
          <a:p>
            <a:pPr marL="857250" lvl="1" indent="-457200"/>
            <a:r>
              <a:rPr lang="en-US" dirty="0" smtClean="0"/>
              <a:t>Binary search trees with </a:t>
            </a:r>
            <a:r>
              <a:rPr lang="en-US" i="1" dirty="0" smtClean="0"/>
              <a:t>guaranteed balancing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B-Trees</a:t>
            </a:r>
          </a:p>
          <a:p>
            <a:pPr marL="857250" lvl="1" indent="-457200"/>
            <a:r>
              <a:rPr lang="en-US" dirty="0" smtClean="0"/>
              <a:t>Also always balanced, but different and shallower</a:t>
            </a:r>
          </a:p>
          <a:p>
            <a:pPr marL="857250" lvl="1" indent="-457200"/>
            <a:r>
              <a:rPr lang="en-US" dirty="0" smtClean="0"/>
              <a:t>B-Trees are not the same as Binary Trees </a:t>
            </a:r>
          </a:p>
          <a:p>
            <a:pPr marL="1257300" lvl="2" indent="-457200"/>
            <a:r>
              <a:rPr lang="en-US" dirty="0" smtClean="0"/>
              <a:t>B-Trees generally have large branching factor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Hashtables</a:t>
            </a:r>
            <a:endParaRPr lang="en-US" dirty="0" smtClean="0"/>
          </a:p>
          <a:p>
            <a:pPr marL="857250" lvl="1" indent="-457200"/>
            <a:r>
              <a:rPr lang="en-US" dirty="0" smtClean="0"/>
              <a:t>Not tree-like at all</a:t>
            </a:r>
          </a:p>
          <a:p>
            <a:pPr marL="857250" lvl="1" indent="-457200"/>
            <a:endParaRPr lang="en-US" sz="1000" dirty="0" smtClean="0"/>
          </a:p>
          <a:p>
            <a:pPr marL="457200" indent="-457200">
              <a:buNone/>
            </a:pPr>
            <a:r>
              <a:rPr lang="en-US" dirty="0" smtClean="0"/>
              <a:t>Skipping: Other balanced trees (e.g., red-black, splay)</a:t>
            </a:r>
          </a:p>
          <a:p>
            <a:pPr marL="457200" indent="-45720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terms (review?)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605463" y="1600200"/>
            <a:ext cx="2849562" cy="4038600"/>
            <a:chOff x="5605463" y="1600200"/>
            <a:chExt cx="2849562" cy="4038600"/>
          </a:xfrm>
        </p:grpSpPr>
        <p:sp>
          <p:nvSpPr>
            <p:cNvPr id="7" name="Oval 3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6781800" y="16002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cxnSp>
          <p:nvCxnSpPr>
            <p:cNvPr id="8" name="AutoShape 4"/>
            <p:cNvCxnSpPr>
              <a:cxnSpLocks noChangeShapeType="1"/>
              <a:stCxn id="7" idx="3"/>
              <a:endCxn id="11" idx="0"/>
            </p:cNvCxnSpPr>
            <p:nvPr>
              <p:custDataLst>
                <p:tags r:id="rId5"/>
              </p:custDataLst>
            </p:nvPr>
          </p:nvCxnSpPr>
          <p:spPr bwMode="auto">
            <a:xfrm flipH="1">
              <a:off x="6367463" y="2009775"/>
              <a:ext cx="481012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9" name="AutoShape 5"/>
            <p:cNvCxnSpPr>
              <a:cxnSpLocks noChangeShapeType="1"/>
              <a:stCxn id="7" idx="5"/>
              <a:endCxn id="17" idx="0"/>
            </p:cNvCxnSpPr>
            <p:nvPr>
              <p:custDataLst>
                <p:tags r:id="rId6"/>
              </p:custDataLst>
            </p:nvPr>
          </p:nvCxnSpPr>
          <p:spPr bwMode="auto">
            <a:xfrm>
              <a:off x="7172325" y="2009775"/>
              <a:ext cx="481013" cy="4857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Oval 6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388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E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138863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B</a:t>
              </a:r>
            </a:p>
          </p:txBody>
        </p:sp>
        <p:cxnSp>
          <p:nvCxnSpPr>
            <p:cNvPr id="12" name="AutoShape 8"/>
            <p:cNvCxnSpPr>
              <a:cxnSpLocks noChangeShapeType="1"/>
              <a:stCxn id="11" idx="4"/>
              <a:endCxn id="10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6367463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" name="Oval 9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56054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D</a:t>
              </a:r>
            </a:p>
          </p:txBody>
        </p:sp>
        <p:sp>
          <p:nvSpPr>
            <p:cNvPr id="14" name="Oval 10"/>
            <p:cNvSpPr>
              <a:spLocks noChangeAspect="1"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72263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F</a:t>
              </a:r>
            </a:p>
          </p:txBody>
        </p:sp>
        <p:cxnSp>
          <p:nvCxnSpPr>
            <p:cNvPr id="15" name="AutoShape 11"/>
            <p:cNvCxnSpPr>
              <a:cxnSpLocks noChangeShapeType="1"/>
              <a:stCxn id="11" idx="5"/>
              <a:endCxn id="14" idx="0"/>
            </p:cNvCxnSpPr>
            <p:nvPr>
              <p:custDataLst>
                <p:tags r:id="rId12"/>
              </p:custDataLst>
            </p:nvPr>
          </p:nvCxnSpPr>
          <p:spPr bwMode="auto">
            <a:xfrm>
              <a:off x="6529388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2"/>
            <p:cNvCxnSpPr>
              <a:cxnSpLocks noChangeShapeType="1"/>
              <a:stCxn id="11" idx="3"/>
              <a:endCxn id="13" idx="0"/>
            </p:cNvCxnSpPr>
            <p:nvPr>
              <p:custDataLst>
                <p:tags r:id="rId13"/>
              </p:custDataLst>
            </p:nvPr>
          </p:nvCxnSpPr>
          <p:spPr bwMode="auto">
            <a:xfrm flipH="1">
              <a:off x="5834063" y="2924175"/>
              <a:ext cx="371475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13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7424738" y="2514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C</a:t>
              </a:r>
            </a:p>
          </p:txBody>
        </p:sp>
        <p:sp>
          <p:nvSpPr>
            <p:cNvPr id="18" name="Oval 14"/>
            <p:cNvSpPr>
              <a:spLocks noChangeAspect="1"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7424738" y="33528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G</a:t>
              </a:r>
            </a:p>
          </p:txBody>
        </p:sp>
        <p:cxnSp>
          <p:nvCxnSpPr>
            <p:cNvPr id="19" name="AutoShape 15"/>
            <p:cNvCxnSpPr>
              <a:cxnSpLocks noChangeShapeType="1"/>
              <a:stCxn id="17" idx="4"/>
              <a:endCxn id="18" idx="0"/>
            </p:cNvCxnSpPr>
            <p:nvPr>
              <p:custDataLst>
                <p:tags r:id="rId16"/>
              </p:custDataLst>
            </p:nvPr>
          </p:nvCxnSpPr>
          <p:spPr bwMode="auto">
            <a:xfrm>
              <a:off x="7653338" y="2990850"/>
              <a:ext cx="0" cy="3429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0" name="AutoShape 16"/>
            <p:cNvCxnSpPr>
              <a:cxnSpLocks noChangeShapeType="1"/>
              <a:stCxn id="18" idx="3"/>
              <a:endCxn id="23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7080250" y="3762375"/>
              <a:ext cx="411163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Oval 17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997825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I</a:t>
              </a:r>
            </a:p>
          </p:txBody>
        </p:sp>
        <p:cxnSp>
          <p:nvCxnSpPr>
            <p:cNvPr id="22" name="AutoShape 18"/>
            <p:cNvCxnSpPr>
              <a:cxnSpLocks noChangeShapeType="1"/>
              <a:stCxn id="18" idx="5"/>
              <a:endCxn id="21" idx="0"/>
            </p:cNvCxnSpPr>
            <p:nvPr>
              <p:custDataLst>
                <p:tags r:id="rId19"/>
              </p:custDataLst>
            </p:nvPr>
          </p:nvCxnSpPr>
          <p:spPr bwMode="auto">
            <a:xfrm>
              <a:off x="7815263" y="3762375"/>
              <a:ext cx="411162" cy="4095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3" name="Oval 1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851650" y="41910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H</a:t>
              </a:r>
            </a:p>
          </p:txBody>
        </p:sp>
        <p:sp>
          <p:nvSpPr>
            <p:cNvPr id="24" name="Oval 2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6858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L</a:t>
              </a:r>
            </a:p>
          </p:txBody>
        </p:sp>
        <p:sp>
          <p:nvSpPr>
            <p:cNvPr id="25" name="Oval 21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853113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J</a:t>
              </a:r>
            </a:p>
          </p:txBody>
        </p:sp>
        <p:sp>
          <p:nvSpPr>
            <p:cNvPr id="26" name="Oval 22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734695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M</a:t>
              </a:r>
            </a:p>
          </p:txBody>
        </p:sp>
        <p:sp>
          <p:nvSpPr>
            <p:cNvPr id="27" name="Oval 23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6350000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K</a:t>
              </a:r>
            </a:p>
          </p:txBody>
        </p:sp>
        <p:sp>
          <p:nvSpPr>
            <p:cNvPr id="28" name="Oval 2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845425" y="5181600"/>
              <a:ext cx="457200" cy="4572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/>
                <a:t>N</a:t>
              </a:r>
            </a:p>
          </p:txBody>
        </p:sp>
        <p:cxnSp>
          <p:nvCxnSpPr>
            <p:cNvPr id="29" name="AutoShape 25"/>
            <p:cNvCxnSpPr>
              <a:cxnSpLocks noChangeShapeType="1"/>
              <a:stCxn id="23" idx="2"/>
              <a:endCxn id="25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6081713" y="4419600"/>
              <a:ext cx="750887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0" name="AutoShape 26"/>
            <p:cNvCxnSpPr>
              <a:cxnSpLocks noChangeShapeType="1"/>
              <a:stCxn id="23" idx="3"/>
              <a:endCxn id="27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6578600" y="4600575"/>
              <a:ext cx="33972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27"/>
            <p:cNvCxnSpPr>
              <a:cxnSpLocks noChangeShapeType="1"/>
              <a:stCxn id="23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7080250" y="4667250"/>
              <a:ext cx="6350" cy="495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28"/>
            <p:cNvCxnSpPr>
              <a:cxnSpLocks noChangeShapeType="1"/>
              <a:stCxn id="23" idx="5"/>
              <a:endCxn id="26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7242175" y="4600575"/>
              <a:ext cx="333375" cy="5619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29"/>
            <p:cNvCxnSpPr>
              <a:cxnSpLocks noChangeShapeType="1"/>
              <a:stCxn id="23" idx="6"/>
              <a:endCxn id="28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7327900" y="4419600"/>
              <a:ext cx="746125" cy="7429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34" name="Text Box 3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0" y="1295400"/>
            <a:ext cx="1020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Tree </a:t>
            </a:r>
            <a:r>
              <a:rPr lang="en-US" b="1"/>
              <a:t>T</a:t>
            </a:r>
          </a:p>
        </p:txBody>
      </p:sp>
      <p:sp>
        <p:nvSpPr>
          <p:cNvPr id="35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2193191"/>
            <a:ext cx="24384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Root 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Leaves </a:t>
            </a:r>
            <a:r>
              <a:rPr lang="en-US" sz="2000" dirty="0" smtClean="0">
                <a:solidFill>
                  <a:schemeClr val="accent2"/>
                </a:solidFill>
              </a:rPr>
              <a:t>(</a:t>
            </a:r>
            <a:r>
              <a:rPr lang="en-US" sz="2000" dirty="0">
                <a:solidFill>
                  <a:schemeClr val="accent2"/>
                </a:solidFill>
              </a:rPr>
              <a:t>tree</a:t>
            </a:r>
            <a:r>
              <a:rPr lang="en-US" sz="2000" dirty="0" smtClean="0">
                <a:solidFill>
                  <a:schemeClr val="accent2"/>
                </a:solidFill>
              </a:rPr>
              <a:t>)</a:t>
            </a:r>
            <a:endParaRPr lang="en-US" sz="2000" i="1" dirty="0" smtClean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Children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Parent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Siblings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Ancestors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Descendents</a:t>
            </a:r>
            <a:r>
              <a:rPr lang="en-US" sz="2000" i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err="1" smtClean="0">
                <a:solidFill>
                  <a:schemeClr val="accent2"/>
                </a:solidFill>
              </a:rPr>
              <a:t>Subtree</a:t>
            </a:r>
            <a:r>
              <a:rPr lang="en-US" sz="2000" i="1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sp>
        <p:nvSpPr>
          <p:cNvPr id="36" name="Text Box 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2209800"/>
            <a:ext cx="28956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Depth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Height 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 smtClean="0">
                <a:solidFill>
                  <a:schemeClr val="accent2"/>
                </a:solidFill>
              </a:rPr>
              <a:t>Degree </a:t>
            </a:r>
            <a:r>
              <a:rPr lang="en-US" sz="2000" dirty="0" smtClean="0">
                <a:solidFill>
                  <a:schemeClr val="accent2"/>
                </a:solidFill>
              </a:rPr>
              <a:t>(node)</a:t>
            </a:r>
            <a:endParaRPr lang="en-US" sz="2000" i="1" dirty="0">
              <a:solidFill>
                <a:schemeClr val="accent2"/>
              </a:solidFill>
            </a:endParaRPr>
          </a:p>
          <a:p>
            <a:pPr eaLnBrk="0" hangingPunct="0">
              <a:lnSpc>
                <a:spcPct val="130000"/>
              </a:lnSpc>
            </a:pPr>
            <a:r>
              <a:rPr lang="en-US" sz="2000" i="1" dirty="0">
                <a:solidFill>
                  <a:schemeClr val="accent2"/>
                </a:solidFill>
              </a:rPr>
              <a:t>B</a:t>
            </a:r>
            <a:r>
              <a:rPr lang="en-US" sz="2000" i="1" dirty="0" smtClean="0">
                <a:solidFill>
                  <a:schemeClr val="accent2"/>
                </a:solidFill>
              </a:rPr>
              <a:t>ranching factor </a:t>
            </a:r>
            <a:r>
              <a:rPr lang="en-US" sz="2000" dirty="0" smtClean="0">
                <a:solidFill>
                  <a:schemeClr val="accent2"/>
                </a:solidFill>
              </a:rPr>
              <a:t>(tree)</a:t>
            </a:r>
          </a:p>
        </p:txBody>
      </p:sp>
    </p:spTree>
    <p:extLst>
      <p:ext uri="{BB962C8B-B14F-4D97-AF65-F5344CB8AC3E}">
        <p14:creationId xmlns:p14="http://schemas.microsoft.com/office/powerpoint/2010/main" val="189844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build="p"/>
      <p:bldP spid="3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tree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kinds of trees</a:t>
            </a:r>
          </a:p>
          <a:p>
            <a:pPr lvl="1"/>
            <a:r>
              <a:rPr lang="en-US" dirty="0" smtClean="0"/>
              <a:t>Every binary tree is a tree</a:t>
            </a:r>
          </a:p>
          <a:p>
            <a:pPr lvl="1"/>
            <a:r>
              <a:rPr lang="en-US" dirty="0" smtClean="0"/>
              <a:t>Every list is kind of a tree (think of “next” as the one child)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There are many kinds of binary trees</a:t>
            </a:r>
          </a:p>
          <a:p>
            <a:pPr lvl="1"/>
            <a:r>
              <a:rPr lang="en-US" dirty="0" smtClean="0"/>
              <a:t>Every binary search tree is a binary tree</a:t>
            </a:r>
          </a:p>
          <a:p>
            <a:pPr lvl="1"/>
            <a:r>
              <a:rPr lang="en-US" dirty="0" smtClean="0"/>
              <a:t>Later: A binary heap is a different kind of binary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tree can be balanced or not</a:t>
            </a:r>
          </a:p>
          <a:p>
            <a:pPr lvl="1"/>
            <a:r>
              <a:rPr lang="en-US" dirty="0" smtClean="0"/>
              <a:t>A balanced tree with </a:t>
            </a:r>
            <a:r>
              <a:rPr lang="en-US" i="1" dirty="0" smtClean="0"/>
              <a:t>n</a:t>
            </a:r>
            <a:r>
              <a:rPr lang="en-US" dirty="0" smtClean="0"/>
              <a:t> nodes has a height of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Different tree data structures have different “balance conditions” to achieve this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Certain terms define trees with specific structure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Binary tree</a:t>
            </a:r>
            <a:r>
              <a:rPr lang="en-US" dirty="0" smtClean="0"/>
              <a:t>:  Each node has at most 2 children (branching factor 2)</a:t>
            </a:r>
          </a:p>
          <a:p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-</a:t>
            </a:r>
            <a:r>
              <a:rPr lang="en-US" dirty="0" err="1" smtClean="0">
                <a:solidFill>
                  <a:schemeClr val="accent2"/>
                </a:solidFill>
              </a:rPr>
              <a:t>ary</a:t>
            </a:r>
            <a:r>
              <a:rPr lang="en-US" dirty="0" smtClean="0">
                <a:solidFill>
                  <a:schemeClr val="accent2"/>
                </a:solidFill>
              </a:rPr>
              <a:t> tree</a:t>
            </a:r>
            <a:r>
              <a:rPr lang="en-US" dirty="0" smtClean="0"/>
              <a:t>:    Each node has at most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children (branching factor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chemeClr val="accent2"/>
                </a:solidFill>
              </a:rPr>
              <a:t>Perfect </a:t>
            </a:r>
            <a:r>
              <a:rPr lang="en-US" dirty="0"/>
              <a:t>tree: </a:t>
            </a:r>
            <a:r>
              <a:rPr lang="en-US" dirty="0" smtClean="0"/>
              <a:t>Each </a:t>
            </a:r>
            <a:r>
              <a:rPr lang="en-US" dirty="0"/>
              <a:t>row </a:t>
            </a:r>
            <a:r>
              <a:rPr lang="en-US" dirty="0" smtClean="0"/>
              <a:t>completely full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Complete tree</a:t>
            </a:r>
            <a:r>
              <a:rPr lang="en-US" dirty="0" smtClean="0"/>
              <a:t>:  Each row completely full except maybe the bottom row, which is filled from left to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625600" y="4191000"/>
            <a:ext cx="2489200" cy="1143000"/>
            <a:chOff x="1625600" y="4267200"/>
            <a:chExt cx="2489200" cy="1143000"/>
          </a:xfrm>
        </p:grpSpPr>
        <p:sp>
          <p:nvSpPr>
            <p:cNvPr id="7" name="Oval 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0" name="AutoShape 7"/>
            <p:cNvCxnSpPr>
              <a:cxnSpLocks noChangeShapeType="1"/>
              <a:stCxn id="7" idx="4"/>
              <a:endCxn id="8" idx="0"/>
            </p:cNvCxnSpPr>
            <p:nvPr>
              <p:custDataLst>
                <p:tags r:id="rId21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1" name="AutoShape 8"/>
            <p:cNvCxnSpPr>
              <a:cxnSpLocks noChangeShapeType="1"/>
              <a:stCxn id="7" idx="4"/>
              <a:endCxn id="9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" name="Oval 29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3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3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5" name="AutoShape 32"/>
            <p:cNvCxnSpPr>
              <a:cxnSpLocks noChangeShapeType="1"/>
              <a:stCxn id="12" idx="4"/>
              <a:endCxn id="13" idx="0"/>
            </p:cNvCxnSpPr>
            <p:nvPr>
              <p:custDataLst>
                <p:tags r:id="rId26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33"/>
            <p:cNvCxnSpPr>
              <a:cxnSpLocks noChangeShapeType="1"/>
              <a:stCxn id="12" idx="4"/>
              <a:endCxn id="14" idx="0"/>
            </p:cNvCxnSpPr>
            <p:nvPr>
              <p:custDataLst>
                <p:tags r:id="rId27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Oval 34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35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36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37"/>
            <p:cNvCxnSpPr>
              <a:cxnSpLocks noChangeShapeType="1"/>
              <a:stCxn id="17" idx="4"/>
              <a:endCxn id="18" idx="0"/>
            </p:cNvCxnSpPr>
            <p:nvPr>
              <p:custDataLst>
                <p:tags r:id="rId31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38"/>
            <p:cNvCxnSpPr>
              <a:cxnSpLocks noChangeShapeType="1"/>
              <a:stCxn id="17" idx="4"/>
              <a:endCxn id="19" idx="0"/>
            </p:cNvCxnSpPr>
            <p:nvPr>
              <p:custDataLst>
                <p:tags r:id="rId32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2" name="AutoShape 39"/>
            <p:cNvCxnSpPr>
              <a:cxnSpLocks noChangeShapeType="1"/>
              <a:stCxn id="8" idx="4"/>
              <a:endCxn id="12" idx="0"/>
            </p:cNvCxnSpPr>
            <p:nvPr>
              <p:custDataLst>
                <p:tags r:id="rId33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3" name="AutoShape 40"/>
            <p:cNvCxnSpPr>
              <a:cxnSpLocks noChangeShapeType="1"/>
              <a:stCxn id="8" idx="4"/>
              <a:endCxn id="17" idx="1"/>
            </p:cNvCxnSpPr>
            <p:nvPr>
              <p:custDataLst>
                <p:tags r:id="rId34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4" name="Oval 41"/>
            <p:cNvSpPr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42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7" name="AutoShape 44"/>
            <p:cNvCxnSpPr>
              <a:cxnSpLocks noChangeShapeType="1"/>
              <a:stCxn id="24" idx="4"/>
              <a:endCxn id="25" idx="0"/>
            </p:cNvCxnSpPr>
            <p:nvPr>
              <p:custDataLst>
                <p:tags r:id="rId37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9" name="Oval 46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51"/>
            <p:cNvCxnSpPr>
              <a:cxnSpLocks noChangeShapeType="1"/>
              <a:stCxn id="9" idx="4"/>
              <a:endCxn id="24" idx="0"/>
            </p:cNvCxnSpPr>
            <p:nvPr>
              <p:custDataLst>
                <p:tags r:id="rId39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52"/>
            <p:cNvCxnSpPr>
              <a:cxnSpLocks noChangeShapeType="1"/>
              <a:stCxn id="9" idx="4"/>
              <a:endCxn id="29" idx="0"/>
            </p:cNvCxnSpPr>
            <p:nvPr>
              <p:custDataLst>
                <p:tags r:id="rId40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78400" y="4191000"/>
            <a:ext cx="2616200" cy="1143000"/>
            <a:chOff x="1854200" y="4572000"/>
            <a:chExt cx="2616200" cy="1143000"/>
          </a:xfrm>
        </p:grpSpPr>
        <p:sp>
          <p:nvSpPr>
            <p:cNvPr id="32" name="Oval 53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149600" y="45720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4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438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5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962400" y="4914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5" name="AutoShape 56"/>
            <p:cNvCxnSpPr>
              <a:cxnSpLocks noChangeShapeType="1"/>
              <a:stCxn id="32" idx="4"/>
              <a:endCxn id="33" idx="0"/>
            </p:cNvCxnSpPr>
            <p:nvPr>
              <p:custDataLst>
                <p:tags r:id="rId4"/>
              </p:custDataLst>
            </p:nvPr>
          </p:nvCxnSpPr>
          <p:spPr bwMode="auto">
            <a:xfrm flipH="1">
              <a:off x="2540000" y="46863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6" name="AutoShape 57"/>
            <p:cNvCxnSpPr>
              <a:cxnSpLocks noChangeShapeType="1"/>
              <a:stCxn id="32" idx="4"/>
              <a:endCxn id="34" idx="0"/>
            </p:cNvCxnSpPr>
            <p:nvPr>
              <p:custDataLst>
                <p:tags r:id="rId5"/>
              </p:custDataLst>
            </p:nvPr>
          </p:nvCxnSpPr>
          <p:spPr bwMode="auto">
            <a:xfrm>
              <a:off x="3251200" y="46863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58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0828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59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542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6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311400" y="56007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0" name="AutoShape 61"/>
            <p:cNvCxnSpPr>
              <a:cxnSpLocks noChangeShapeType="1"/>
              <a:stCxn id="37" idx="4"/>
              <a:endCxn id="38" idx="0"/>
            </p:cNvCxnSpPr>
            <p:nvPr>
              <p:custDataLst>
                <p:tags r:id="rId9"/>
              </p:custDataLst>
            </p:nvPr>
          </p:nvCxnSpPr>
          <p:spPr bwMode="auto">
            <a:xfrm flipH="1">
              <a:off x="19558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1" name="AutoShape 62"/>
            <p:cNvCxnSpPr>
              <a:cxnSpLocks noChangeShapeType="1"/>
              <a:stCxn id="37" idx="4"/>
              <a:endCxn id="39" idx="0"/>
            </p:cNvCxnSpPr>
            <p:nvPr>
              <p:custDataLst>
                <p:tags r:id="rId10"/>
              </p:custDataLst>
            </p:nvPr>
          </p:nvCxnSpPr>
          <p:spPr bwMode="auto">
            <a:xfrm>
              <a:off x="2184400" y="54292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2" name="Oval 63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8194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3" name="AutoShape 68"/>
            <p:cNvCxnSpPr>
              <a:cxnSpLocks noChangeShapeType="1"/>
              <a:stCxn id="33" idx="4"/>
              <a:endCxn id="37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184400" y="5029200"/>
              <a:ext cx="355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4" name="AutoShape 69"/>
            <p:cNvCxnSpPr>
              <a:cxnSpLocks noChangeShapeType="1"/>
              <a:stCxn id="33" idx="4"/>
              <a:endCxn id="42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0000" y="5029200"/>
              <a:ext cx="3091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5" name="Oval 7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6576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7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267200" y="53149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7" name="AutoShape 76"/>
            <p:cNvCxnSpPr>
              <a:cxnSpLocks noChangeShapeType="1"/>
              <a:stCxn id="34" idx="4"/>
              <a:endCxn id="45" idx="0"/>
            </p:cNvCxnSpPr>
            <p:nvPr>
              <p:custDataLst>
                <p:tags r:id="rId16"/>
              </p:custDataLst>
            </p:nvPr>
          </p:nvCxnSpPr>
          <p:spPr bwMode="auto">
            <a:xfrm flipH="1">
              <a:off x="37592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8" name="AutoShape 77"/>
            <p:cNvCxnSpPr>
              <a:cxnSpLocks noChangeShapeType="1"/>
              <a:stCxn id="34" idx="4"/>
              <a:endCxn id="46" idx="0"/>
            </p:cNvCxnSpPr>
            <p:nvPr>
              <p:custDataLst>
                <p:tags r:id="rId17"/>
              </p:custDataLst>
            </p:nvPr>
          </p:nvCxnSpPr>
          <p:spPr bwMode="auto">
            <a:xfrm>
              <a:off x="4064000" y="50292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56" name="Content Placeholder 2"/>
          <p:cNvSpPr txBox="1">
            <a:spLocks/>
          </p:cNvSpPr>
          <p:nvPr/>
        </p:nvSpPr>
        <p:spPr bwMode="auto">
          <a:xfrm>
            <a:off x="685800" y="5486400"/>
            <a:ext cx="77724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What is the height of 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perfect binary </a:t>
            </a:r>
            <a:r>
              <a:rPr lang="en-US" sz="2000" b="0" kern="0" dirty="0" smtClean="0">
                <a:latin typeface="+mn-lt"/>
              </a:rPr>
              <a:t>tree with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n </a:t>
            </a:r>
            <a:r>
              <a:rPr lang="en-US" sz="2000" b="0" kern="0" dirty="0" smtClean="0">
                <a:latin typeface="+mn-lt"/>
              </a:rPr>
              <a:t>nodes?  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A </a:t>
            </a:r>
            <a:r>
              <a:rPr lang="en-US" sz="2000" b="0" kern="0" dirty="0" smtClean="0">
                <a:solidFill>
                  <a:schemeClr val="accent6"/>
                </a:solidFill>
                <a:latin typeface="+mn-lt"/>
              </a:rPr>
              <a:t>complete binary</a:t>
            </a:r>
            <a:r>
              <a:rPr lang="en-US" sz="2000" b="0" kern="0" dirty="0" smtClean="0">
                <a:latin typeface="+mn-lt"/>
              </a:rPr>
              <a:t> tree?</a:t>
            </a:r>
            <a:endParaRPr lang="en-US" sz="20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490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Binary Trees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9600" y="1447800"/>
            <a:ext cx="8229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Binary tree</a:t>
            </a:r>
            <a:r>
              <a:rPr lang="en-US" dirty="0"/>
              <a:t>:  Each node has at most 2 children (branching factor 2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Binary tree 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root </a:t>
            </a:r>
            <a:r>
              <a:rPr lang="en-US" i="1" dirty="0" smtClean="0"/>
              <a:t>(with data)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 left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 right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i="1" dirty="0" smtClean="0"/>
              <a:t>(may be empty)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Representation:</a:t>
            </a:r>
          </a:p>
        </p:txBody>
      </p:sp>
      <p:sp>
        <p:nvSpPr>
          <p:cNvPr id="10244" name="Oval 1028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6632575" y="19812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cxnSp>
        <p:nvCxnSpPr>
          <p:cNvPr id="10245" name="AutoShape 1029"/>
          <p:cNvCxnSpPr>
            <a:cxnSpLocks noChangeShapeType="1"/>
            <a:stCxn id="10244" idx="3"/>
            <a:endCxn id="10247" idx="0"/>
          </p:cNvCxnSpPr>
          <p:nvPr>
            <p:custDataLst>
              <p:tags r:id="rId4"/>
            </p:custDataLst>
          </p:nvPr>
        </p:nvCxnSpPr>
        <p:spPr bwMode="auto">
          <a:xfrm flipH="1">
            <a:off x="6218238" y="2390775"/>
            <a:ext cx="481012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46" name="AutoShape 1030"/>
          <p:cNvCxnSpPr>
            <a:cxnSpLocks noChangeShapeType="1"/>
            <a:stCxn id="10244" idx="5"/>
            <a:endCxn id="10252" idx="0"/>
          </p:cNvCxnSpPr>
          <p:nvPr>
            <p:custDataLst>
              <p:tags r:id="rId5"/>
            </p:custDataLst>
          </p:nvPr>
        </p:nvCxnSpPr>
        <p:spPr bwMode="auto">
          <a:xfrm>
            <a:off x="7023100" y="2390775"/>
            <a:ext cx="481013" cy="485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47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5989638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10248" name="Oval 1034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54562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D</a:t>
            </a:r>
          </a:p>
        </p:txBody>
      </p:sp>
      <p:sp>
        <p:nvSpPr>
          <p:cNvPr id="10249" name="Oval 1035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6523038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cxnSp>
        <p:nvCxnSpPr>
          <p:cNvPr id="10250" name="AutoShape 1036"/>
          <p:cNvCxnSpPr>
            <a:cxnSpLocks noChangeShapeType="1"/>
            <a:stCxn id="10247" idx="5"/>
            <a:endCxn id="10249" idx="0"/>
          </p:cNvCxnSpPr>
          <p:nvPr>
            <p:custDataLst>
              <p:tags r:id="rId9"/>
            </p:custDataLst>
          </p:nvPr>
        </p:nvCxnSpPr>
        <p:spPr bwMode="auto">
          <a:xfrm>
            <a:off x="6380163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1" name="AutoShape 1037"/>
          <p:cNvCxnSpPr>
            <a:cxnSpLocks noChangeShapeType="1"/>
            <a:stCxn id="10247" idx="3"/>
            <a:endCxn id="10248" idx="0"/>
          </p:cNvCxnSpPr>
          <p:nvPr>
            <p:custDataLst>
              <p:tags r:id="rId10"/>
            </p:custDataLst>
          </p:nvPr>
        </p:nvCxnSpPr>
        <p:spPr bwMode="auto">
          <a:xfrm flipH="1">
            <a:off x="5684838" y="3305175"/>
            <a:ext cx="371475" cy="409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2" name="Oval 1038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275513" y="2895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C</a:t>
            </a:r>
          </a:p>
        </p:txBody>
      </p:sp>
      <p:sp>
        <p:nvSpPr>
          <p:cNvPr id="10253" name="Oval 1039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620000" y="37338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cxnSp>
        <p:nvCxnSpPr>
          <p:cNvPr id="10254" name="AutoShape 1040"/>
          <p:cNvCxnSpPr>
            <a:cxnSpLocks noChangeShapeType="1"/>
            <a:stCxn id="10252" idx="4"/>
            <a:endCxn id="10253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7485856" y="3371056"/>
            <a:ext cx="381000" cy="3444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55" name="AutoShape 1041"/>
          <p:cNvCxnSpPr>
            <a:cxnSpLocks noChangeShapeType="1"/>
            <a:stCxn id="10253" idx="3"/>
            <a:endCxn id="10258" idx="0"/>
          </p:cNvCxnSpPr>
          <p:nvPr>
            <p:custDataLst>
              <p:tags r:id="rId14"/>
            </p:custDataLst>
          </p:nvPr>
        </p:nvCxnSpPr>
        <p:spPr bwMode="auto">
          <a:xfrm rot="5400000">
            <a:off x="7161213" y="4046257"/>
            <a:ext cx="447955" cy="6035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6" name="Oval 1042"/>
          <p:cNvSpPr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H</a:t>
            </a:r>
          </a:p>
        </p:txBody>
      </p:sp>
      <p:cxnSp>
        <p:nvCxnSpPr>
          <p:cNvPr id="10257" name="AutoShape 1043"/>
          <p:cNvCxnSpPr>
            <a:cxnSpLocks noChangeShapeType="1"/>
            <a:endCxn id="10256" idx="0"/>
          </p:cNvCxnSpPr>
          <p:nvPr>
            <p:custDataLst>
              <p:tags r:id="rId16"/>
            </p:custDataLst>
          </p:nvPr>
        </p:nvCxnSpPr>
        <p:spPr bwMode="auto">
          <a:xfrm>
            <a:off x="8001000" y="4124044"/>
            <a:ext cx="457200" cy="44795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0258" name="Oval 1044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6854825" y="45720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sp>
        <p:nvSpPr>
          <p:cNvPr id="10259" name="Oval 1047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735012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J</a:t>
            </a:r>
          </a:p>
        </p:txBody>
      </p:sp>
      <p:sp>
        <p:nvSpPr>
          <p:cNvPr id="10260" name="Oval 1048"/>
          <p:cNvSpPr>
            <a:spLocks noChangeAspect="1" noChangeArrowheads="1"/>
          </p:cNvSpPr>
          <p:nvPr>
            <p:custDataLst>
              <p:tags r:id="rId19"/>
            </p:custDataLst>
          </p:nvPr>
        </p:nvSpPr>
        <p:spPr bwMode="auto">
          <a:xfrm>
            <a:off x="6353175" y="5562600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I</a:t>
            </a:r>
          </a:p>
        </p:txBody>
      </p:sp>
      <p:cxnSp>
        <p:nvCxnSpPr>
          <p:cNvPr id="10261" name="AutoShape 1051"/>
          <p:cNvCxnSpPr>
            <a:cxnSpLocks noChangeShapeType="1"/>
            <a:stCxn id="10258" idx="3"/>
            <a:endCxn id="10260" idx="0"/>
          </p:cNvCxnSpPr>
          <p:nvPr>
            <p:custDataLst>
              <p:tags r:id="rId20"/>
            </p:custDataLst>
          </p:nvPr>
        </p:nvCxnSpPr>
        <p:spPr bwMode="auto">
          <a:xfrm flipH="1">
            <a:off x="6581775" y="4981575"/>
            <a:ext cx="33972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0262" name="AutoShape 1053"/>
          <p:cNvCxnSpPr>
            <a:cxnSpLocks noChangeShapeType="1"/>
            <a:stCxn id="10258" idx="5"/>
            <a:endCxn id="10259" idx="0"/>
          </p:cNvCxnSpPr>
          <p:nvPr>
            <p:custDataLst>
              <p:tags r:id="rId21"/>
            </p:custDataLst>
          </p:nvPr>
        </p:nvCxnSpPr>
        <p:spPr bwMode="auto">
          <a:xfrm>
            <a:off x="7245350" y="4981575"/>
            <a:ext cx="333375" cy="561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grpSp>
        <p:nvGrpSpPr>
          <p:cNvPr id="2" name="Group 1059"/>
          <p:cNvGrpSpPr>
            <a:grpSpLocks/>
          </p:cNvGrpSpPr>
          <p:nvPr>
            <p:custDataLst>
              <p:tags r:id="rId22"/>
            </p:custDataLst>
          </p:nvPr>
        </p:nvGrpSpPr>
        <p:grpSpPr bwMode="auto">
          <a:xfrm>
            <a:off x="2209800" y="4191000"/>
            <a:ext cx="1447800" cy="1266825"/>
            <a:chOff x="2256" y="3408"/>
            <a:chExt cx="768" cy="672"/>
          </a:xfrm>
        </p:grpSpPr>
        <p:sp>
          <p:nvSpPr>
            <p:cNvPr id="10264" name="Rectangle 1055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256" y="3408"/>
              <a:ext cx="76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Data</a:t>
              </a:r>
            </a:p>
          </p:txBody>
        </p:sp>
        <p:sp>
          <p:nvSpPr>
            <p:cNvPr id="10265" name="Rectangle 1057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640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right </a:t>
              </a:r>
            </a:p>
            <a:p>
              <a:pPr algn="ctr"/>
              <a:r>
                <a:rPr lang="en-US" sz="1600" dirty="0"/>
                <a:t>pointer</a:t>
              </a:r>
            </a:p>
          </p:txBody>
        </p:sp>
        <p:sp>
          <p:nvSpPr>
            <p:cNvPr id="10266" name="Rectangle 105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256" y="3744"/>
              <a:ext cx="3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left</a:t>
              </a:r>
            </a:p>
            <a:p>
              <a:pPr algn="ctr"/>
              <a:r>
                <a:rPr lang="en-US" sz="1600"/>
                <a:t>pointer</a:t>
              </a:r>
            </a:p>
          </p:txBody>
        </p:sp>
      </p:grpSp>
      <p:sp>
        <p:nvSpPr>
          <p:cNvPr id="27" name="Rectangle 1027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62000" y="5486400"/>
            <a:ext cx="4495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dictionary, 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will include a key and a value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Tree Representation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pic>
        <p:nvPicPr>
          <p:cNvPr id="4" name="Picture 3" descr="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00" y="1143000"/>
            <a:ext cx="85217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9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Binary Trees: Some Numbers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04800" y="1295400"/>
            <a:ext cx="8153400" cy="4800600"/>
          </a:xfrm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Recall: height of a tree = longest path from root to leaf (count edges)</a:t>
            </a:r>
          </a:p>
          <a:p>
            <a:pPr>
              <a:buFontTx/>
              <a:buNone/>
            </a:pP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For binary tree of height </a:t>
            </a:r>
            <a:r>
              <a:rPr lang="en-US" i="1" dirty="0" smtClean="0"/>
              <a:t>h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max # of leaves: 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max # of nodes: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leaves: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min # of nodes: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  <p:sp>
        <p:nvSpPr>
          <p:cNvPr id="292868" name="AutoShape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19800" y="29718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/>
              <a:t>, for perfect tree</a:t>
            </a:r>
            <a:endParaRPr lang="en-US" sz="2000" i="1" baseline="30000"/>
          </a:p>
        </p:txBody>
      </p:sp>
      <p:sp>
        <p:nvSpPr>
          <p:cNvPr id="292869" name="AutoShape 5" hidden="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19800" y="38100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2</a:t>
            </a:r>
            <a:r>
              <a:rPr lang="en-US" sz="2000" i="1" baseline="30000"/>
              <a:t>h</a:t>
            </a:r>
            <a:r>
              <a:rPr lang="en-US" sz="2000" baseline="30000"/>
              <a:t>+1</a:t>
            </a:r>
            <a:r>
              <a:rPr lang="en-US" sz="2000"/>
              <a:t> – 1, for perfect tree</a:t>
            </a:r>
          </a:p>
        </p:txBody>
      </p:sp>
      <p:sp>
        <p:nvSpPr>
          <p:cNvPr id="292870" name="AutoShape 6" hidden="1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019800" y="4648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/>
              <a:t>1, for “list” tree</a:t>
            </a:r>
            <a:endParaRPr lang="en-US" sz="2000" i="1" baseline="30000"/>
          </a:p>
        </p:txBody>
      </p:sp>
      <p:sp>
        <p:nvSpPr>
          <p:cNvPr id="292871" name="AutoShape 7" hidden="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19800" y="5410200"/>
            <a:ext cx="2362200" cy="304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i="1"/>
              <a:t>h</a:t>
            </a:r>
            <a:r>
              <a:rPr lang="en-US" sz="2000"/>
              <a:t>+1, for “list” tree</a:t>
            </a:r>
            <a:endParaRPr lang="en-US" sz="2000" i="1" baseline="30000"/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819400" y="2667000"/>
            <a:ext cx="1066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h</a:t>
            </a:r>
          </a:p>
        </p:txBody>
      </p:sp>
      <p:sp>
        <p:nvSpPr>
          <p:cNvPr id="9" name="Text Box 4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667000" y="33782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2</a:t>
            </a:r>
            <a:r>
              <a:rPr lang="en-US" sz="3200" i="1" baseline="30000" dirty="0">
                <a:solidFill>
                  <a:schemeClr val="accent2"/>
                </a:solidFill>
              </a:rPr>
              <a:t>(h + 1)</a:t>
            </a:r>
            <a:r>
              <a:rPr lang="en-US" sz="3200" i="1" dirty="0">
                <a:solidFill>
                  <a:schemeClr val="accent2"/>
                </a:solidFill>
              </a:rPr>
              <a:t> - 1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140200"/>
            <a:ext cx="990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362200" y="4902200"/>
            <a:ext cx="243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i="1" dirty="0">
                <a:solidFill>
                  <a:schemeClr val="accent2"/>
                </a:solidFill>
              </a:rPr>
              <a:t>h </a:t>
            </a:r>
            <a:r>
              <a:rPr lang="en-US" sz="3200" i="1" dirty="0" smtClean="0">
                <a:solidFill>
                  <a:schemeClr val="accent2"/>
                </a:solidFill>
              </a:rPr>
              <a:t>+ </a:t>
            </a:r>
            <a:r>
              <a:rPr lang="en-US" sz="3200" i="1" dirty="0">
                <a:solidFill>
                  <a:schemeClr val="accent2"/>
                </a:solidFill>
              </a:rPr>
              <a:t>1</a:t>
            </a:r>
            <a:endParaRPr lang="en-US" sz="3200" i="1" baseline="30000" dirty="0">
              <a:solidFill>
                <a:schemeClr val="accent2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04800" y="5486400"/>
            <a:ext cx="64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i="1" dirty="0" smtClean="0">
                <a:solidFill>
                  <a:schemeClr val="accent2"/>
                </a:solidFill>
              </a:rPr>
              <a:t>For n nodes, we cannot </a:t>
            </a:r>
            <a:r>
              <a:rPr lang="en-US" i="1" dirty="0">
                <a:solidFill>
                  <a:schemeClr val="accent2"/>
                </a:solidFill>
              </a:rPr>
              <a:t>do better than </a:t>
            </a:r>
            <a:r>
              <a:rPr lang="en-US" i="1" dirty="0" smtClean="0">
                <a:solidFill>
                  <a:schemeClr val="accent2"/>
                </a:solidFill>
              </a:rPr>
              <a:t>O(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>
                <a:solidFill>
                  <a:schemeClr val="accent2"/>
                </a:solidFill>
              </a:rPr>
              <a:t> n) height and </a:t>
            </a:r>
            <a:r>
              <a:rPr lang="en-US" i="1" dirty="0">
                <a:solidFill>
                  <a:schemeClr val="accent2"/>
                </a:solidFill>
              </a:rPr>
              <a:t>we </a:t>
            </a:r>
            <a:r>
              <a:rPr lang="en-US" i="1" dirty="0" smtClean="0">
                <a:solidFill>
                  <a:schemeClr val="accent2"/>
                </a:solidFill>
              </a:rPr>
              <a:t>want to avoid O(n) height</a:t>
            </a:r>
            <a:endParaRPr lang="en-US" i="1" baseline="30000" dirty="0">
              <a:solidFill>
                <a:schemeClr val="accent2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715000" y="2286000"/>
            <a:ext cx="2717800" cy="2209800"/>
            <a:chOff x="1625600" y="4267200"/>
            <a:chExt cx="2489200" cy="1143000"/>
          </a:xfrm>
        </p:grpSpPr>
        <p:sp>
          <p:nvSpPr>
            <p:cNvPr id="17" name="Oval 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159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683000" y="46101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0" name="AutoShape 7"/>
            <p:cNvCxnSpPr>
              <a:cxnSpLocks noChangeShapeType="1"/>
              <a:stCxn id="17" idx="4"/>
              <a:endCxn id="18" idx="0"/>
            </p:cNvCxnSpPr>
            <p:nvPr>
              <p:custDataLst>
                <p:tags r:id="rId22"/>
              </p:custDataLst>
            </p:nvPr>
          </p:nvCxnSpPr>
          <p:spPr bwMode="auto">
            <a:xfrm flipH="1">
              <a:off x="2260600" y="4381500"/>
              <a:ext cx="7112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1" name="AutoShape 8"/>
            <p:cNvCxnSpPr>
              <a:cxnSpLocks noChangeShapeType="1"/>
              <a:stCxn id="17" idx="4"/>
              <a:endCxn id="19" idx="0"/>
            </p:cNvCxnSpPr>
            <p:nvPr>
              <p:custDataLst>
                <p:tags r:id="rId23"/>
              </p:custDataLst>
            </p:nvPr>
          </p:nvCxnSpPr>
          <p:spPr bwMode="auto">
            <a:xfrm>
              <a:off x="2971800" y="4381500"/>
              <a:ext cx="81280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2" name="Oval 2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854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30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625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3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2006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5" name="AutoShape 32"/>
            <p:cNvCxnSpPr>
              <a:cxnSpLocks noChangeShapeType="1"/>
              <a:stCxn id="22" idx="4"/>
              <a:endCxn id="23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1727200" y="5124450"/>
              <a:ext cx="2286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26" name="AutoShape 33"/>
            <p:cNvCxnSpPr>
              <a:cxnSpLocks noChangeShapeType="1"/>
              <a:stCxn id="22" idx="4"/>
              <a:endCxn id="24" idx="0"/>
            </p:cNvCxnSpPr>
            <p:nvPr>
              <p:custDataLst>
                <p:tags r:id="rId28"/>
              </p:custDataLst>
            </p:nvPr>
          </p:nvCxnSpPr>
          <p:spPr bwMode="auto">
            <a:xfrm>
              <a:off x="1955800" y="5124450"/>
              <a:ext cx="1524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7" name="Oval 34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638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5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2606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6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2667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0" name="AutoShape 37"/>
            <p:cNvCxnSpPr>
              <a:cxnSpLocks noChangeShapeType="1"/>
              <a:stCxn id="27" idx="4"/>
              <a:endCxn id="28" idx="0"/>
            </p:cNvCxnSpPr>
            <p:nvPr>
              <p:custDataLst>
                <p:tags r:id="rId32"/>
              </p:custDataLst>
            </p:nvPr>
          </p:nvCxnSpPr>
          <p:spPr bwMode="auto">
            <a:xfrm flipH="1">
              <a:off x="23622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1" name="AutoShape 38"/>
            <p:cNvCxnSpPr>
              <a:cxnSpLocks noChangeShapeType="1"/>
              <a:stCxn id="27" idx="4"/>
              <a:endCxn id="29" idx="0"/>
            </p:cNvCxnSpPr>
            <p:nvPr>
              <p:custDataLst>
                <p:tags r:id="rId33"/>
              </p:custDataLst>
            </p:nvPr>
          </p:nvCxnSpPr>
          <p:spPr bwMode="auto">
            <a:xfrm>
              <a:off x="25654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9"/>
            <p:cNvCxnSpPr>
              <a:cxnSpLocks noChangeShapeType="1"/>
              <a:stCxn id="18" idx="4"/>
              <a:endCxn id="22" idx="0"/>
            </p:cNvCxnSpPr>
            <p:nvPr>
              <p:custDataLst>
                <p:tags r:id="rId34"/>
              </p:custDataLst>
            </p:nvPr>
          </p:nvCxnSpPr>
          <p:spPr bwMode="auto">
            <a:xfrm flipH="1">
              <a:off x="1955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3" name="AutoShape 40"/>
            <p:cNvCxnSpPr>
              <a:cxnSpLocks noChangeShapeType="1"/>
              <a:stCxn id="18" idx="4"/>
              <a:endCxn id="27" idx="1"/>
            </p:cNvCxnSpPr>
            <p:nvPr>
              <p:custDataLst>
                <p:tags r:id="rId35"/>
              </p:custDataLst>
            </p:nvPr>
          </p:nvCxnSpPr>
          <p:spPr bwMode="auto">
            <a:xfrm>
              <a:off x="2260600" y="4724400"/>
              <a:ext cx="232958" cy="3024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4" name="Oval 41"/>
            <p:cNvSpPr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3782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2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3175000" y="52959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6" name="AutoShape 44"/>
            <p:cNvCxnSpPr>
              <a:cxnSpLocks noChangeShapeType="1"/>
              <a:stCxn id="34" idx="4"/>
              <a:endCxn id="35" idx="0"/>
            </p:cNvCxnSpPr>
            <p:nvPr>
              <p:custDataLst>
                <p:tags r:id="rId38"/>
              </p:custDataLst>
            </p:nvPr>
          </p:nvCxnSpPr>
          <p:spPr bwMode="auto">
            <a:xfrm flipH="1">
              <a:off x="3276600" y="5124450"/>
              <a:ext cx="203200" cy="1714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7" name="Oval 46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3911600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38" name="AutoShape 51"/>
            <p:cNvCxnSpPr>
              <a:cxnSpLocks noChangeShapeType="1"/>
              <a:stCxn id="19" idx="4"/>
              <a:endCxn id="34" idx="0"/>
            </p:cNvCxnSpPr>
            <p:nvPr>
              <p:custDataLst>
                <p:tags r:id="rId40"/>
              </p:custDataLst>
            </p:nvPr>
          </p:nvCxnSpPr>
          <p:spPr bwMode="auto">
            <a:xfrm flipH="1">
              <a:off x="3479800" y="4724400"/>
              <a:ext cx="3048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52"/>
            <p:cNvCxnSpPr>
              <a:cxnSpLocks noChangeShapeType="1"/>
              <a:stCxn id="19" idx="4"/>
              <a:endCxn id="37" idx="0"/>
            </p:cNvCxnSpPr>
            <p:nvPr>
              <p:custDataLst>
                <p:tags r:id="rId41"/>
              </p:custDataLst>
            </p:nvPr>
          </p:nvCxnSpPr>
          <p:spPr bwMode="auto">
            <a:xfrm>
              <a:off x="3784600" y="4724400"/>
              <a:ext cx="228600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6553200" y="4953000"/>
            <a:ext cx="1219200" cy="1676400"/>
            <a:chOff x="1897062" y="4267200"/>
            <a:chExt cx="1176338" cy="1200150"/>
          </a:xfrm>
        </p:grpSpPr>
        <p:sp>
          <p:nvSpPr>
            <p:cNvPr id="41" name="Oval 4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2870200" y="426720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5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30474" y="46672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4" name="AutoShape 7"/>
            <p:cNvCxnSpPr>
              <a:cxnSpLocks noChangeShapeType="1"/>
              <a:stCxn id="41" idx="4"/>
              <a:endCxn id="42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2632074" y="4381500"/>
              <a:ext cx="339726" cy="2857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6" name="Oval 2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259012" y="50101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3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897062" y="5353050"/>
              <a:ext cx="203200" cy="1143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" name="AutoShape 32"/>
            <p:cNvCxnSpPr>
              <a:cxnSpLocks noChangeShapeType="1"/>
              <a:stCxn id="46" idx="4"/>
              <a:endCxn id="47" idx="0"/>
            </p:cNvCxnSpPr>
            <p:nvPr>
              <p:custDataLst>
                <p:tags r:id="rId17"/>
              </p:custDataLst>
            </p:nvPr>
          </p:nvCxnSpPr>
          <p:spPr bwMode="auto">
            <a:xfrm flipH="1">
              <a:off x="1998662" y="5124450"/>
              <a:ext cx="36195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56" name="AutoShape 39"/>
            <p:cNvCxnSpPr>
              <a:cxnSpLocks noChangeShapeType="1"/>
              <a:stCxn id="42" idx="4"/>
              <a:endCxn id="46" idx="0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2360612" y="4781550"/>
              <a:ext cx="271462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7668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8" grpId="0" animBg="1"/>
      <p:bldP spid="292869" grpId="0" animBg="1"/>
      <p:bldP spid="292870" grpId="0" animBg="1"/>
      <p:bldP spid="8" grpId="0"/>
      <p:bldP spid="9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21336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			</a:t>
            </a:r>
            <a:r>
              <a:rPr lang="en-US" sz="2000" i="1" kern="0" dirty="0" smtClean="0">
                <a:latin typeface="Courier New" pitchFamily="49" charset="0"/>
              </a:rPr>
              <a:t>???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What is the height of a tree with root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905000"/>
            <a:ext cx="6477000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int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(Node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119F33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 {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(root ==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return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-1;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baseline="0" dirty="0" smtClean="0">
                <a:latin typeface="Courier New" pitchFamily="49" charset="0"/>
              </a:rPr>
              <a:t>  </a:t>
            </a:r>
            <a:r>
              <a:rPr lang="en-US" sz="2000" kern="0" baseline="0" dirty="0" smtClean="0">
                <a:solidFill>
                  <a:schemeClr val="accent2"/>
                </a:solidFill>
                <a:latin typeface="Courier New" pitchFamily="49" charset="0"/>
              </a:rPr>
              <a:t>return</a:t>
            </a:r>
            <a:r>
              <a:rPr lang="en-US" sz="2000" kern="0" baseline="0" dirty="0" smtClean="0">
                <a:latin typeface="Courier New" pitchFamily="49" charset="0"/>
              </a:rPr>
              <a:t> 1 + max(</a:t>
            </a:r>
            <a:r>
              <a:rPr lang="en-US" sz="2000" kern="0" baseline="0" dirty="0" err="1" smtClean="0">
                <a:latin typeface="Courier New" pitchFamily="49" charset="0"/>
              </a:rPr>
              <a:t>treeHeight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root.left</a:t>
            </a:r>
            <a:r>
              <a:rPr lang="en-US" sz="2000" kern="0" dirty="0" smtClean="0">
                <a:latin typeface="Courier New" pitchFamily="49" charset="0"/>
              </a:rPr>
              <a:t>),</a:t>
            </a:r>
          </a:p>
          <a:p>
            <a:pPr marL="342900" marR="0" lvl="0" indent="-342900" algn="l" defTabSz="914400" rtl="0" eaLnBrk="1" fontAlgn="base" latinLnBrk="0" hangingPunct="1">
              <a:lnSpc>
                <a:spcPts val="19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                 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treeHeight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</a:t>
            </a:r>
            <a:r>
              <a:rPr kumimoji="0" lang="en-US" sz="2000" b="1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root.right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));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342900" lvl="0" indent="-342900">
              <a:lnSpc>
                <a:spcPts val="1900"/>
              </a:lnSpc>
              <a:spcBef>
                <a:spcPct val="200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196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Running time for tree with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nodes: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– single pass over tree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1000" b="0" kern="0" dirty="0" smtClean="0"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Note: non-recursive is painful – need your own stack of pending nodes; much easier to use recursion’s call stack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Announcements</a:t>
            </a:r>
          </a:p>
          <a:p>
            <a:pPr>
              <a:buFontTx/>
              <a:buChar char="-"/>
            </a:pPr>
            <a:r>
              <a:rPr lang="en-US" dirty="0" smtClean="0"/>
              <a:t>Homework 1 due </a:t>
            </a:r>
            <a:r>
              <a:rPr lang="en-US" dirty="0" smtClean="0">
                <a:solidFill>
                  <a:srgbClr val="0000FF"/>
                </a:solidFill>
              </a:rPr>
              <a:t>TODAY</a:t>
            </a:r>
            <a:r>
              <a:rPr lang="en-US" dirty="0" smtClean="0"/>
              <a:t> at </a:t>
            </a:r>
            <a:r>
              <a:rPr lang="en-US" dirty="0" smtClean="0"/>
              <a:t>11:59pm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Homework 2 out</a:t>
            </a:r>
          </a:p>
          <a:p>
            <a:pPr lvl="1">
              <a:buFontTx/>
              <a:buChar char="-"/>
            </a:pPr>
            <a:r>
              <a:rPr lang="en-US" dirty="0" smtClean="0"/>
              <a:t>Due </a:t>
            </a:r>
            <a:r>
              <a:rPr lang="en-US" dirty="0" smtClean="0"/>
              <a:t>online</a:t>
            </a:r>
            <a:r>
              <a:rPr lang="en-US" dirty="0" smtClean="0"/>
              <a:t> </a:t>
            </a:r>
            <a:r>
              <a:rPr lang="en-US" dirty="0" smtClean="0"/>
              <a:t>Wednesday April </a:t>
            </a:r>
            <a:r>
              <a:rPr lang="en-US" dirty="0" smtClean="0"/>
              <a:t>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at the </a:t>
            </a:r>
            <a:r>
              <a:rPr lang="en-US" dirty="0" smtClean="0">
                <a:solidFill>
                  <a:srgbClr val="0000FF"/>
                </a:solidFill>
              </a:rPr>
              <a:t>START</a:t>
            </a:r>
            <a:r>
              <a:rPr lang="en-US" dirty="0" smtClean="0"/>
              <a:t> of class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b="1" dirty="0" smtClean="0"/>
              <a:t>Today’s Topics</a:t>
            </a:r>
            <a:endParaRPr lang="en-US" sz="1000" dirty="0" smtClean="0"/>
          </a:p>
          <a:p>
            <a:r>
              <a:rPr lang="en-US" dirty="0" smtClean="0"/>
              <a:t>Finish Asymptotic Analysis</a:t>
            </a:r>
          </a:p>
          <a:p>
            <a:r>
              <a:rPr lang="en-US" dirty="0" smtClean="0"/>
              <a:t>Dictionary ADT (a.k.a. Map): associate keys with values</a:t>
            </a:r>
          </a:p>
          <a:p>
            <a:pPr lvl="1"/>
            <a:r>
              <a:rPr lang="en-US" dirty="0" smtClean="0"/>
              <a:t>Extremely common</a:t>
            </a:r>
          </a:p>
          <a:p>
            <a:r>
              <a:rPr lang="en-US" dirty="0" smtClean="0"/>
              <a:t>Binary Trees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endParaRPr lang="en-US" dirty="0" smtClean="0">
              <a:solidFill>
                <a:schemeClr val="accent2"/>
              </a:solidFill>
            </a:endParaRP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5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2" name="TextBox 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26" name="Oval 1029"/>
            <p:cNvSpPr>
              <a:spLocks noChangeAspect="1"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7" name="Oval 1029"/>
            <p:cNvSpPr>
              <a:spLocks noChangeAspect="1"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8" name="Oval 1029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49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56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3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2" name="TextBox 31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5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64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1" name="TextBox 30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036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07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4751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341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rgbClr val="C1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62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Asymptotic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Analysis </a:t>
            </a:r>
            <a:r>
              <a:rPr lang="en-US" dirty="0" smtClean="0"/>
              <a:t>can </a:t>
            </a:r>
            <a:r>
              <a:rPr lang="en-US" dirty="0"/>
              <a:t>be about:</a:t>
            </a:r>
          </a:p>
          <a:p>
            <a:pPr>
              <a:lnSpc>
                <a:spcPct val="150000"/>
              </a:lnSpc>
            </a:pPr>
            <a:r>
              <a:rPr lang="en-US" dirty="0"/>
              <a:t>The problem or the algorithm (usually algorithm)</a:t>
            </a:r>
          </a:p>
          <a:p>
            <a:pPr>
              <a:lnSpc>
                <a:spcPct val="150000"/>
              </a:lnSpc>
            </a:pPr>
            <a:r>
              <a:rPr lang="en-US" dirty="0"/>
              <a:t>Time or space (usually time)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Or power or dollars or …</a:t>
            </a:r>
          </a:p>
          <a:p>
            <a:pPr>
              <a:lnSpc>
                <a:spcPct val="150000"/>
              </a:lnSpc>
            </a:pPr>
            <a:r>
              <a:rPr lang="en-US" dirty="0"/>
              <a:t>Best-, worst-, or average-case (usually worst)</a:t>
            </a:r>
          </a:p>
          <a:p>
            <a:pPr>
              <a:lnSpc>
                <a:spcPct val="150000"/>
              </a:lnSpc>
            </a:pPr>
            <a:r>
              <a:rPr lang="en-US" dirty="0"/>
              <a:t>Upper-, lower-, or tight-bound  (usually </a:t>
            </a:r>
            <a:r>
              <a:rPr lang="en-US" dirty="0" smtClean="0"/>
              <a:t>upper)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most common thing we will do is give an O </a:t>
            </a:r>
            <a:r>
              <a:rPr lang="en-US" dirty="0" smtClean="0">
                <a:solidFill>
                  <a:schemeClr val="accent2"/>
                </a:solidFill>
              </a:rPr>
              <a:t>upper bound</a:t>
            </a:r>
            <a:r>
              <a:rPr lang="en-US" dirty="0" smtClean="0"/>
              <a:t> to the </a:t>
            </a:r>
            <a:r>
              <a:rPr lang="en-US" dirty="0" smtClean="0">
                <a:solidFill>
                  <a:schemeClr val="accent2"/>
                </a:solidFill>
              </a:rPr>
              <a:t>worst-case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running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time</a:t>
            </a:r>
            <a:r>
              <a:rPr lang="en-US" dirty="0" smtClean="0"/>
              <a:t> of an </a:t>
            </a:r>
            <a:r>
              <a:rPr lang="en-US" dirty="0" smtClean="0">
                <a:solidFill>
                  <a:schemeClr val="accent2"/>
                </a:solidFill>
              </a:rPr>
              <a:t>algorithm.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96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More on  traversals</a:t>
            </a:r>
          </a:p>
        </p:txBody>
      </p:sp>
      <p:sp>
        <p:nvSpPr>
          <p:cNvPr id="4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295400"/>
            <a:ext cx="4953000" cy="2286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void </a:t>
            </a:r>
            <a:r>
              <a:rPr lang="en-US" sz="2000" dirty="0" err="1" smtClean="0">
                <a:solidFill>
                  <a:srgbClr val="119F33"/>
                </a:solidFill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(Node </a:t>
            </a:r>
            <a:r>
              <a:rPr lang="en-US" sz="2000" dirty="0" smtClean="0">
                <a:solidFill>
                  <a:srgbClr val="119F33"/>
                </a:solidFill>
                <a:latin typeface="Courier New" pitchFamily="49" charset="0"/>
              </a:rPr>
              <a:t>t</a:t>
            </a:r>
            <a:r>
              <a:rPr lang="en-US" sz="2000" dirty="0" smtClean="0">
                <a:latin typeface="Courier New" pitchFamily="49" charset="0"/>
              </a:rPr>
              <a:t>){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</a:rPr>
              <a:t>(t != 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null</a:t>
            </a:r>
            <a:r>
              <a:rPr lang="en-US" sz="2000" dirty="0" smtClean="0">
                <a:latin typeface="Courier New" pitchFamily="49" charset="0"/>
              </a:rPr>
              <a:t>) {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t.left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process(</a:t>
            </a:r>
            <a:r>
              <a:rPr lang="en-US" sz="2000" dirty="0" err="1" smtClean="0">
                <a:latin typeface="Courier New" pitchFamily="49" charset="0"/>
              </a:rPr>
              <a:t>t.element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</a:rPr>
              <a:t>inOrderTraversal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t.right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9" name="Oval 1029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7272338" y="12954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cxnSp>
        <p:nvCxnSpPr>
          <p:cNvPr id="10" name="AutoShape 1030"/>
          <p:cNvCxnSpPr>
            <a:cxnSpLocks noChangeShapeType="1"/>
            <a:stCxn id="9" idx="3"/>
            <a:endCxn id="12" idx="0"/>
          </p:cNvCxnSpPr>
          <p:nvPr>
            <p:custDataLst>
              <p:tags r:id="rId4"/>
            </p:custDataLst>
          </p:nvPr>
        </p:nvCxnSpPr>
        <p:spPr bwMode="auto">
          <a:xfrm flipH="1">
            <a:off x="7010400" y="1676400"/>
            <a:ext cx="328613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" name="AutoShape 1031"/>
          <p:cNvCxnSpPr>
            <a:cxnSpLocks noChangeShapeType="1"/>
            <a:stCxn id="9" idx="5"/>
            <a:endCxn id="17" idx="0"/>
          </p:cNvCxnSpPr>
          <p:nvPr>
            <p:custDataLst>
              <p:tags r:id="rId5"/>
            </p:custDataLst>
          </p:nvPr>
        </p:nvCxnSpPr>
        <p:spPr bwMode="auto">
          <a:xfrm>
            <a:off x="7662863" y="1676400"/>
            <a:ext cx="338138" cy="4524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2" name="Oval 1032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67818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13" name="Oval 1033"/>
          <p:cNvSpPr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64770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4" name="Oval 1034"/>
          <p:cNvSpPr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7010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E</a:t>
            </a:r>
            <a:endParaRPr lang="en-US" sz="2000" dirty="0"/>
          </a:p>
        </p:txBody>
      </p:sp>
      <p:cxnSp>
        <p:nvCxnSpPr>
          <p:cNvPr id="15" name="AutoShape 1035"/>
          <p:cNvCxnSpPr>
            <a:cxnSpLocks noChangeShapeType="1"/>
            <a:stCxn id="12" idx="5"/>
            <a:endCxn id="14" idx="0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6996569" y="2684919"/>
            <a:ext cx="417906" cy="669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6" name="AutoShape 1036"/>
          <p:cNvCxnSpPr>
            <a:cxnSpLocks noChangeShapeType="1"/>
            <a:stCxn id="12" idx="3"/>
            <a:endCxn id="13" idx="0"/>
          </p:cNvCxnSpPr>
          <p:nvPr>
            <p:custDataLst>
              <p:tags r:id="rId10"/>
            </p:custDataLst>
          </p:nvPr>
        </p:nvCxnSpPr>
        <p:spPr bwMode="auto">
          <a:xfrm flipH="1">
            <a:off x="67056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7" name="Oval 1037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7772400" y="214630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8" name="Oval 1033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75438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F</a:t>
            </a:r>
            <a:endParaRPr lang="en-US" sz="2000" dirty="0"/>
          </a:p>
        </p:txBody>
      </p:sp>
      <p:sp>
        <p:nvSpPr>
          <p:cNvPr id="19" name="Oval 103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8153400" y="2927350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G</a:t>
            </a:r>
            <a:endParaRPr lang="en-US" sz="2000" dirty="0"/>
          </a:p>
        </p:txBody>
      </p:sp>
      <p:cxnSp>
        <p:nvCxnSpPr>
          <p:cNvPr id="20" name="AutoShape 1035"/>
          <p:cNvCxnSpPr>
            <a:cxnSpLocks noChangeShapeType="1"/>
            <a:stCxn id="17" idx="5"/>
            <a:endCxn id="19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8063369" y="2608719"/>
            <a:ext cx="417906" cy="219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" name="AutoShape 1036"/>
          <p:cNvCxnSpPr>
            <a:cxnSpLocks noChangeShapeType="1"/>
            <a:endCxn id="18" idx="0"/>
          </p:cNvCxnSpPr>
          <p:nvPr>
            <p:custDataLst>
              <p:tags r:id="rId15"/>
            </p:custDataLst>
          </p:nvPr>
        </p:nvCxnSpPr>
        <p:spPr bwMode="auto">
          <a:xfrm flipH="1">
            <a:off x="7772400" y="2527300"/>
            <a:ext cx="142875" cy="382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85800" y="38862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   = current node	= processing (on the call stack)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</a:t>
            </a:r>
          </a:p>
          <a:p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   = completed node</a:t>
            </a:r>
          </a:p>
        </p:txBody>
      </p:sp>
      <p:sp>
        <p:nvSpPr>
          <p:cNvPr id="26" name="Oval 1029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12859" y="3880042"/>
            <a:ext cx="457200" cy="425450"/>
          </a:xfrm>
          <a:prstGeom prst="ellipse">
            <a:avLst/>
          </a:prstGeom>
          <a:solidFill>
            <a:srgbClr val="C0504D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7" name="Oval 1029"/>
          <p:cNvSpPr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2982047" y="3878503"/>
            <a:ext cx="457200" cy="425450"/>
          </a:xfrm>
          <a:prstGeom prst="ellipse">
            <a:avLst/>
          </a:prstGeom>
          <a:solidFill>
            <a:srgbClr val="3366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28" name="Oval 10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19016" y="4478866"/>
            <a:ext cx="457200" cy="425450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A</a:t>
            </a:r>
            <a:endParaRPr lang="en-US" sz="2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512859" y="3878503"/>
            <a:ext cx="6649941" cy="1025813"/>
            <a:chOff x="512859" y="3878503"/>
            <a:chExt cx="6649941" cy="1025813"/>
          </a:xfrm>
        </p:grpSpPr>
        <p:sp>
          <p:nvSpPr>
            <p:cNvPr id="30" name="TextBox 29"/>
            <p:cNvSpPr txBox="1"/>
            <p:nvPr/>
          </p:nvSpPr>
          <p:spPr>
            <a:xfrm>
              <a:off x="685800" y="3886200"/>
              <a:ext cx="6477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 smtClean="0">
                  <a:latin typeface="+mn-lt"/>
                </a:rPr>
                <a:t>    = current node	= processing (on the call stack)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</a:t>
              </a:r>
            </a:p>
            <a:p>
              <a:r>
                <a:rPr lang="en-US" sz="2000" b="0" dirty="0">
                  <a:latin typeface="+mn-lt"/>
                </a:rPr>
                <a:t> </a:t>
              </a:r>
              <a:r>
                <a:rPr lang="en-US" sz="2000" b="0" dirty="0" smtClean="0">
                  <a:latin typeface="+mn-lt"/>
                </a:rPr>
                <a:t>   = completed node	= element has been processed</a:t>
              </a:r>
            </a:p>
          </p:txBody>
        </p:sp>
        <p:sp>
          <p:nvSpPr>
            <p:cNvPr id="31" name="Oval 1029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512859" y="3880042"/>
              <a:ext cx="457200" cy="425450"/>
            </a:xfrm>
            <a:prstGeom prst="ellipse">
              <a:avLst/>
            </a:prstGeom>
            <a:solidFill>
              <a:srgbClr val="C0504D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2" name="Oval 1029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82047" y="3878503"/>
              <a:ext cx="457200" cy="425450"/>
            </a:xfrm>
            <a:prstGeom prst="ellipse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3" name="Oval 1029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19016" y="4478866"/>
              <a:ext cx="457200" cy="425450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200400" y="4495800"/>
              <a:ext cx="304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0" dirty="0">
                  <a:latin typeface="Zapf Dingbats"/>
                  <a:ea typeface="Zapf Dingbats"/>
                  <a:cs typeface="Zapf Dingbats"/>
                </a:rPr>
                <a:t>✓</a:t>
              </a:r>
              <a:endParaRPr lang="en-US" sz="2000" b="0" dirty="0" smtClean="0">
                <a:latin typeface="+mn-lt"/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7162800" y="19812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818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15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20000" y="10668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153400" y="196209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888624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458200" y="2667000"/>
            <a:ext cx="30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Zapf Dingbats"/>
                <a:ea typeface="Zapf Dingbats"/>
                <a:cs typeface="Zapf Dingbats"/>
              </a:rPr>
              <a:t>✓</a:t>
            </a:r>
            <a:endParaRPr lang="en-US" sz="2000" b="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79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28600"/>
            <a:ext cx="7772400" cy="1447800"/>
          </a:xfrm>
        </p:spPr>
        <p:txBody>
          <a:bodyPr/>
          <a:lstStyle/>
          <a:p>
            <a:r>
              <a:rPr lang="en-US" dirty="0" smtClean="0"/>
              <a:t>Tree Traversals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524000"/>
            <a:ext cx="65532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 </a:t>
            </a:r>
            <a:r>
              <a:rPr lang="en-US" i="1" dirty="0" smtClean="0"/>
              <a:t>traversal</a:t>
            </a:r>
            <a:r>
              <a:rPr lang="en-US" dirty="0" smtClean="0"/>
              <a:t> is an order for visiting all the nodes of a tree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i="1" dirty="0" smtClean="0"/>
              <a:t>Pre-order</a:t>
            </a:r>
            <a:r>
              <a:rPr lang="en-US" dirty="0" smtClean="0"/>
              <a:t>:	root, 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+ * 2 4 5</a:t>
            </a:r>
          </a:p>
          <a:p>
            <a:endParaRPr lang="en-US" sz="1000" dirty="0" smtClean="0"/>
          </a:p>
          <a:p>
            <a:r>
              <a:rPr lang="en-US" i="1" dirty="0" smtClean="0"/>
              <a:t>In-order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root, right </a:t>
            </a:r>
            <a:r>
              <a:rPr lang="en-US" dirty="0" err="1" smtClean="0"/>
              <a:t>subtree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	2 * 4 + 5</a:t>
            </a:r>
          </a:p>
          <a:p>
            <a:endParaRPr lang="en-US" sz="1000" dirty="0" smtClean="0"/>
          </a:p>
          <a:p>
            <a:r>
              <a:rPr lang="en-US" i="1" dirty="0" smtClean="0"/>
              <a:t>Post-order</a:t>
            </a:r>
            <a:r>
              <a:rPr lang="en-US" dirty="0" smtClean="0"/>
              <a:t>:	left </a:t>
            </a:r>
            <a:r>
              <a:rPr lang="en-US" dirty="0" err="1" smtClean="0"/>
              <a:t>subtree</a:t>
            </a:r>
            <a:r>
              <a:rPr lang="en-US" dirty="0" smtClean="0"/>
              <a:t>, right </a:t>
            </a:r>
            <a:r>
              <a:rPr lang="en-US" dirty="0" err="1" smtClean="0"/>
              <a:t>subtree</a:t>
            </a:r>
            <a:r>
              <a:rPr lang="en-US" dirty="0" smtClean="0"/>
              <a:t>, root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2 4 * 5 +</a:t>
            </a:r>
          </a:p>
        </p:txBody>
      </p:sp>
      <p:grpSp>
        <p:nvGrpSpPr>
          <p:cNvPr id="2" name="Group 1028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6599238" y="2362200"/>
            <a:ext cx="1752600" cy="2057400"/>
            <a:chOff x="3792" y="1728"/>
            <a:chExt cx="1104" cy="1296"/>
          </a:xfrm>
        </p:grpSpPr>
        <p:sp>
          <p:nvSpPr>
            <p:cNvPr id="12294" name="Oval 1029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293" y="1728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+</a:t>
              </a:r>
            </a:p>
          </p:txBody>
        </p:sp>
        <p:cxnSp>
          <p:nvCxnSpPr>
            <p:cNvPr id="12295" name="AutoShape 1030"/>
            <p:cNvCxnSpPr>
              <a:cxnSpLocks noChangeShapeType="1"/>
              <a:stCxn id="12294" idx="3"/>
              <a:endCxn id="12297" idx="0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128" y="1968"/>
              <a:ext cx="207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296" name="AutoShape 1031"/>
            <p:cNvCxnSpPr>
              <a:cxnSpLocks noChangeShapeType="1"/>
              <a:stCxn id="12294" idx="5"/>
              <a:endCxn id="12302" idx="0"/>
            </p:cNvCxnSpPr>
            <p:nvPr>
              <p:custDataLst>
                <p:tags r:id="rId7"/>
              </p:custDataLst>
            </p:nvPr>
          </p:nvCxnSpPr>
          <p:spPr bwMode="auto">
            <a:xfrm>
              <a:off x="4539" y="1968"/>
              <a:ext cx="213" cy="28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297" name="Oval 1032"/>
            <p:cNvSpPr>
              <a:spLocks noChangeAspect="1"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984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*</a:t>
              </a:r>
            </a:p>
          </p:txBody>
        </p:sp>
        <p:sp>
          <p:nvSpPr>
            <p:cNvPr id="12298" name="Oval 1033"/>
            <p:cNvSpPr>
              <a:spLocks noChangeAspect="1"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92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12299" name="Oval 1034"/>
            <p:cNvSpPr>
              <a:spLocks noChangeAspect="1"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176" y="2756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cxnSp>
          <p:nvCxnSpPr>
            <p:cNvPr id="12300" name="AutoShape 1035"/>
            <p:cNvCxnSpPr>
              <a:cxnSpLocks noChangeShapeType="1"/>
              <a:stCxn id="12297" idx="5"/>
              <a:endCxn id="12299" idx="0"/>
            </p:cNvCxnSpPr>
            <p:nvPr>
              <p:custDataLst>
                <p:tags r:id="rId11"/>
              </p:custDataLst>
            </p:nvPr>
          </p:nvCxnSpPr>
          <p:spPr bwMode="auto">
            <a:xfrm>
              <a:off x="4230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12301" name="AutoShape 1036"/>
            <p:cNvCxnSpPr>
              <a:cxnSpLocks noChangeShapeType="1"/>
              <a:stCxn id="12297" idx="3"/>
              <a:endCxn id="1229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3936" y="2504"/>
              <a:ext cx="90" cy="24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12302" name="Oval 1037"/>
            <p:cNvSpPr>
              <a:spLocks noChangeAspect="1"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08" y="2264"/>
              <a:ext cx="288" cy="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</p:grpSp>
      <p:sp>
        <p:nvSpPr>
          <p:cNvPr id="12293" name="Text Box 103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096000" y="4648200"/>
            <a:ext cx="2586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(an expression tree)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6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Big-Oh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Asymptotic complexity focuses on behavior for large </a:t>
            </a:r>
            <a:r>
              <a:rPr lang="en-US" i="1" dirty="0" smtClean="0"/>
              <a:t>n</a:t>
            </a:r>
            <a:r>
              <a:rPr lang="en-US" dirty="0" smtClean="0"/>
              <a:t> and is independent of any computer / coding trick</a:t>
            </a:r>
          </a:p>
          <a:p>
            <a:endParaRPr lang="en-US" sz="1000" dirty="0" smtClean="0"/>
          </a:p>
          <a:p>
            <a:r>
              <a:rPr lang="en-US" dirty="0" smtClean="0"/>
              <a:t>But you can “abuse” it to be misled about trade-offs</a:t>
            </a:r>
          </a:p>
          <a:p>
            <a:endParaRPr lang="en-US" sz="1000" dirty="0" smtClean="0"/>
          </a:p>
          <a:p>
            <a:r>
              <a:rPr lang="en-US" dirty="0" smtClean="0"/>
              <a:t>Example: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vs.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Asymptotically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  <a:r>
              <a:rPr lang="en-US" dirty="0" smtClean="0"/>
              <a:t> grows more quickly</a:t>
            </a:r>
          </a:p>
          <a:p>
            <a:pPr lvl="1"/>
            <a:r>
              <a:rPr lang="en-US" dirty="0" smtClean="0"/>
              <a:t>But the “cross-over” point is around 5 * 10</a:t>
            </a:r>
            <a:r>
              <a:rPr lang="en-US" baseline="30000" dirty="0" smtClean="0"/>
              <a:t>17</a:t>
            </a:r>
          </a:p>
          <a:p>
            <a:pPr lvl="1"/>
            <a:r>
              <a:rPr lang="en-US" dirty="0" smtClean="0"/>
              <a:t>So if you have input size less than 2</a:t>
            </a:r>
            <a:r>
              <a:rPr lang="en-US" baseline="30000" dirty="0" smtClean="0"/>
              <a:t>58</a:t>
            </a:r>
            <a:r>
              <a:rPr lang="en-US" dirty="0" smtClean="0"/>
              <a:t>, prefer </a:t>
            </a:r>
            <a:r>
              <a:rPr lang="en-US" i="1" dirty="0" smtClean="0"/>
              <a:t>n</a:t>
            </a:r>
            <a:r>
              <a:rPr lang="en-US" baseline="30000" dirty="0" smtClean="0"/>
              <a:t>1/10</a:t>
            </a:r>
          </a:p>
          <a:p>
            <a:pPr lvl="1"/>
            <a:endParaRPr lang="en-US" sz="1000" baseline="30000" dirty="0"/>
          </a:p>
          <a:p>
            <a:r>
              <a:rPr lang="en-US" dirty="0" smtClean="0"/>
              <a:t>For </a:t>
            </a:r>
            <a:r>
              <a:rPr lang="en-US" i="1" dirty="0" smtClean="0"/>
              <a:t>small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, an algorithm with worse asymptotic complexity might be faster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you care about performance for small </a:t>
            </a:r>
            <a:r>
              <a:rPr lang="en-US" i="1" dirty="0" smtClean="0"/>
              <a:t>n </a:t>
            </a:r>
            <a:r>
              <a:rPr lang="en-US" dirty="0" smtClean="0"/>
              <a:t>then </a:t>
            </a:r>
            <a:r>
              <a:rPr lang="en-US" dirty="0"/>
              <a:t>the constant factors can matter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190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Addendum: Timing vs. Big-Oh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Big-oh is an essential part of computer science’s mathematical foundation</a:t>
            </a:r>
          </a:p>
          <a:p>
            <a:pPr lvl="1"/>
            <a:r>
              <a:rPr lang="en-US" dirty="0" smtClean="0"/>
              <a:t>Examine the algorithm itself, not the implementation</a:t>
            </a:r>
          </a:p>
          <a:p>
            <a:pPr lvl="1"/>
            <a:r>
              <a:rPr lang="en-US" dirty="0" smtClean="0"/>
              <a:t>Reason about (even prove) performance as a function of </a:t>
            </a:r>
            <a:r>
              <a:rPr lang="en-US" i="1" dirty="0" smtClean="0"/>
              <a:t>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Timing also has its place</a:t>
            </a:r>
          </a:p>
          <a:p>
            <a:pPr lvl="1"/>
            <a:r>
              <a:rPr lang="en-US" dirty="0" smtClean="0"/>
              <a:t>Compare implementations</a:t>
            </a:r>
          </a:p>
          <a:p>
            <a:pPr lvl="1"/>
            <a:r>
              <a:rPr lang="en-US" dirty="0" smtClean="0"/>
              <a:t>Focus on data sets you care about (versus worst case)</a:t>
            </a:r>
          </a:p>
          <a:p>
            <a:pPr lvl="1"/>
            <a:r>
              <a:rPr lang="en-US" dirty="0" smtClean="0"/>
              <a:t>Determine what the constant factors “really are”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674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dirty="0" smtClean="0"/>
              <a:t>Let’s take a breath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we’ve covered</a:t>
            </a:r>
          </a:p>
          <a:p>
            <a:pPr lvl="1"/>
            <a:r>
              <a:rPr lang="en-US" dirty="0" smtClean="0"/>
              <a:t>Some simple ADTs: stacks, queues, lists</a:t>
            </a:r>
          </a:p>
          <a:p>
            <a:pPr lvl="1"/>
            <a:r>
              <a:rPr lang="en-US" dirty="0" smtClean="0"/>
              <a:t>Some math (proof by induction)</a:t>
            </a:r>
          </a:p>
          <a:p>
            <a:pPr lvl="1"/>
            <a:r>
              <a:rPr lang="en-US" dirty="0" smtClean="0"/>
              <a:t>How to analyze algorithms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symptotic notation (Big-Oh)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Coming up….</a:t>
            </a:r>
            <a:endParaRPr lang="en-US" dirty="0"/>
          </a:p>
          <a:p>
            <a:pPr lvl="1"/>
            <a:r>
              <a:rPr lang="en-US" dirty="0" smtClean="0"/>
              <a:t>Many more ADTs</a:t>
            </a:r>
          </a:p>
          <a:p>
            <a:pPr lvl="2"/>
            <a:r>
              <a:rPr lang="en-US" dirty="0" smtClean="0"/>
              <a:t>Starting with dictionaries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41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457200"/>
            <a:ext cx="7772400" cy="762000"/>
          </a:xfrm>
        </p:spPr>
        <p:txBody>
          <a:bodyPr/>
          <a:lstStyle/>
          <a:p>
            <a:r>
              <a:rPr lang="en-US" dirty="0" smtClean="0"/>
              <a:t>The Dictionary (a.k.a. Map) ADT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447800"/>
            <a:ext cx="3962400" cy="4953000"/>
          </a:xfrm>
        </p:spPr>
        <p:txBody>
          <a:bodyPr/>
          <a:lstStyle/>
          <a:p>
            <a:r>
              <a:rPr lang="en-US" dirty="0" smtClean="0"/>
              <a:t>Data:</a:t>
            </a:r>
          </a:p>
          <a:p>
            <a:pPr lvl="1"/>
            <a:r>
              <a:rPr lang="en-US" dirty="0" smtClean="0"/>
              <a:t>set of (key, value) pairs</a:t>
            </a:r>
          </a:p>
          <a:p>
            <a:pPr lvl="1"/>
            <a:r>
              <a:rPr lang="en-US" dirty="0" smtClean="0"/>
              <a:t>keys must be comparable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Operations: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key,value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delete(key)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</p:txBody>
      </p:sp>
      <p:sp>
        <p:nvSpPr>
          <p:cNvPr id="410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5181600"/>
            <a:ext cx="4191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 i="1" dirty="0" smtClean="0">
                <a:latin typeface="+mn-lt"/>
              </a:rPr>
              <a:t>Will </a:t>
            </a:r>
            <a:r>
              <a:rPr lang="en-US" sz="2000" b="0" i="1" dirty="0">
                <a:latin typeface="+mn-lt"/>
              </a:rPr>
              <a:t>tend to emphasize the </a:t>
            </a:r>
            <a:r>
              <a:rPr lang="en-US" sz="2000" b="0" i="1" dirty="0" smtClean="0">
                <a:solidFill>
                  <a:srgbClr val="0000FF"/>
                </a:solidFill>
                <a:latin typeface="+mn-lt"/>
              </a:rPr>
              <a:t>keys</a:t>
            </a:r>
            <a:r>
              <a:rPr lang="en-US" sz="2000" b="0" i="1" dirty="0" smtClean="0">
                <a:latin typeface="+mn-lt"/>
              </a:rPr>
              <a:t>; </a:t>
            </a:r>
            <a:r>
              <a:rPr lang="en-US" sz="2000" b="0" i="1" dirty="0">
                <a:latin typeface="+mn-lt"/>
              </a:rPr>
              <a:t>don’t forget about the stored values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3733800" y="1676400"/>
            <a:ext cx="5105400" cy="4495800"/>
            <a:chOff x="3733800" y="1676400"/>
            <a:chExt cx="5105400" cy="4495800"/>
          </a:xfrm>
        </p:grpSpPr>
        <p:sp>
          <p:nvSpPr>
            <p:cNvPr id="17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715000" y="1676400"/>
              <a:ext cx="3124200" cy="4495800"/>
            </a:xfrm>
            <a:prstGeom prst="rect">
              <a:avLst/>
            </a:prstGeom>
            <a:noFill/>
            <a:ln w="50800" cap="rnd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catie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Catie Baker</a:t>
              </a: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Wed 11.00-12.00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rama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Rama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Gokhale</a:t>
              </a:r>
              <a:endParaRPr lang="en-US" sz="1800" dirty="0" smtClean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</a:t>
              </a:r>
              <a:r>
                <a:rPr lang="en-US" sz="1800" dirty="0" smtClean="0">
                  <a:solidFill>
                    <a:srgbClr val="339933"/>
                  </a:solidFill>
                </a:rPr>
                <a:t>     OH: Fri 3.30-4.30</a:t>
              </a:r>
            </a:p>
            <a:p>
              <a:pPr marL="342900" indent="-342900"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	…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–"/>
              </a:pPr>
              <a:endParaRPr lang="en-US" sz="1800" dirty="0">
                <a:solidFill>
                  <a:schemeClr val="accent2"/>
                </a:solidFill>
              </a:endParaRPr>
            </a:p>
            <a:p>
              <a:pPr marL="342900" indent="-342900">
                <a:spcBef>
                  <a:spcPct val="20000"/>
                </a:spcBef>
                <a:buFontTx/>
                <a:buChar char="•"/>
              </a:pPr>
              <a:r>
                <a:rPr lang="en-US" sz="1800" dirty="0" err="1" smtClean="0">
                  <a:solidFill>
                    <a:srgbClr val="9900CC"/>
                  </a:solidFill>
                </a:rPr>
                <a:t>conrad</a:t>
              </a:r>
              <a:r>
                <a:rPr lang="en-US" sz="1800" dirty="0">
                  <a:solidFill>
                    <a:schemeClr val="accent2"/>
                  </a:solidFill>
                </a:rPr>
                <a:t/>
              </a:r>
              <a:br>
                <a:rPr lang="en-US" sz="1800" dirty="0">
                  <a:solidFill>
                    <a:schemeClr val="accent2"/>
                  </a:solidFill>
                </a:rPr>
              </a:br>
              <a:r>
                <a:rPr lang="en-US" sz="1800" dirty="0" smtClean="0">
                  <a:solidFill>
                    <a:srgbClr val="339933"/>
                  </a:solidFill>
                </a:rPr>
                <a:t>Conrad </a:t>
              </a:r>
              <a:r>
                <a:rPr lang="en-US" sz="1800" dirty="0" err="1">
                  <a:solidFill>
                    <a:srgbClr val="339933"/>
                  </a:solidFill>
                </a:rPr>
                <a:t>N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ied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>
                  <a:solidFill>
                    <a:srgbClr val="339933"/>
                  </a:solidFill>
                </a:rPr>
                <a:t>      OH: </a:t>
              </a:r>
              <a:r>
                <a:rPr lang="en-US" sz="1800" dirty="0" smtClean="0">
                  <a:solidFill>
                    <a:srgbClr val="339933"/>
                  </a:solidFill>
                </a:rPr>
                <a:t>Wed 4:00-5:00</a:t>
              </a:r>
              <a:endParaRPr lang="en-US" sz="1800" dirty="0">
                <a:solidFill>
                  <a:srgbClr val="339933"/>
                </a:solidFill>
              </a:endParaRPr>
            </a:p>
            <a:p>
              <a:pPr>
                <a:spcBef>
                  <a:spcPct val="20000"/>
                </a:spcBef>
              </a:pPr>
              <a:r>
                <a:rPr lang="en-US" sz="1800" dirty="0" smtClean="0">
                  <a:solidFill>
                    <a:srgbClr val="339933"/>
                  </a:solidFill>
                </a:rPr>
                <a:t>       …</a:t>
              </a:r>
              <a:r>
                <a:rPr lang="en-US" sz="1800" dirty="0">
                  <a:solidFill>
                    <a:srgbClr val="339933"/>
                  </a:solidFill>
                </a:rPr>
                <a:t/>
              </a:r>
              <a:br>
                <a:rPr lang="en-US" sz="1800" dirty="0">
                  <a:solidFill>
                    <a:srgbClr val="339933"/>
                  </a:solidFill>
                </a:rPr>
              </a:br>
              <a:endParaRPr lang="en-US" sz="1800" dirty="0">
                <a:solidFill>
                  <a:srgbClr val="339933"/>
                </a:solidFill>
              </a:endParaRPr>
            </a:p>
          </p:txBody>
        </p:sp>
        <p:sp>
          <p:nvSpPr>
            <p:cNvPr id="18" name="Line 6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3810000" y="2971800"/>
              <a:ext cx="19050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7"/>
            <p:cNvSpPr txBox="1"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733800" y="2590800"/>
              <a:ext cx="193995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insert(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catie</a:t>
              </a:r>
              <a:r>
                <a:rPr lang="en-US" sz="2000" dirty="0" smtClean="0">
                  <a:solidFill>
                    <a:srgbClr val="9900CC"/>
                  </a:solidFill>
                </a:rPr>
                <a:t>, </a:t>
              </a:r>
              <a:r>
                <a:rPr lang="en-US" sz="2000" dirty="0">
                  <a:solidFill>
                    <a:srgbClr val="9900CC"/>
                  </a:solidFill>
                </a:rPr>
                <a:t>….</a:t>
              </a:r>
              <a:r>
                <a:rPr lang="en-US" sz="2000" dirty="0">
                  <a:solidFill>
                    <a:schemeClr val="accent2"/>
                  </a:solidFill>
                </a:rPr>
                <a:t>)</a:t>
              </a:r>
            </a:p>
          </p:txBody>
        </p:sp>
        <p:sp>
          <p:nvSpPr>
            <p:cNvPr id="20" name="Line 8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 flipH="1">
              <a:off x="3733800" y="4572000"/>
              <a:ext cx="19812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 Box 9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886200" y="4191000"/>
              <a:ext cx="137890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accent2"/>
                  </a:solidFill>
                </a:rPr>
                <a:t>find(</a:t>
              </a:r>
              <a:r>
                <a:rPr lang="en-US" sz="2000" dirty="0" err="1" smtClean="0">
                  <a:solidFill>
                    <a:srgbClr val="9900CC"/>
                  </a:solidFill>
                </a:rPr>
                <a:t>rama</a:t>
              </a:r>
              <a:r>
                <a:rPr lang="en-US" sz="2000" dirty="0" smtClean="0">
                  <a:solidFill>
                    <a:schemeClr val="accent2"/>
                  </a:solidFill>
                </a:rPr>
                <a:t>)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22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733800" y="4572000"/>
              <a:ext cx="32766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rgbClr val="339933"/>
                  </a:solidFill>
                </a:rPr>
                <a:t>Rama </a:t>
              </a:r>
              <a:r>
                <a:rPr lang="en-US" sz="1800" dirty="0" err="1" smtClean="0">
                  <a:solidFill>
                    <a:srgbClr val="339933"/>
                  </a:solidFill>
                </a:rPr>
                <a:t>Gokhale</a:t>
              </a:r>
              <a:r>
                <a:rPr lang="en-US" sz="1800" dirty="0" smtClean="0">
                  <a:solidFill>
                    <a:srgbClr val="339933"/>
                  </a:solidFill>
                </a:rPr>
                <a:t>, …</a:t>
              </a:r>
              <a:endParaRPr lang="en-US" sz="1800" dirty="0">
                <a:solidFill>
                  <a:srgbClr val="3399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2"/>
      <p:bldP spid="41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 Modest Few Uses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Any time you want to store information according to some key and be able to retrieve it efficiently</a:t>
            </a:r>
          </a:p>
          <a:p>
            <a:pPr lvl="1"/>
            <a:r>
              <a:rPr lang="en-US" dirty="0" smtClean="0"/>
              <a:t>Lots of programs do that!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Search:		inverted indexes, phone directories, 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Networks: 		router tables</a:t>
            </a:r>
          </a:p>
          <a:p>
            <a:r>
              <a:rPr lang="en-US" dirty="0" smtClean="0"/>
              <a:t>Operating systems: 	page tables</a:t>
            </a:r>
          </a:p>
          <a:p>
            <a:r>
              <a:rPr lang="en-US" dirty="0" smtClean="0"/>
              <a:t>Compilers: 		symbol tables</a:t>
            </a:r>
          </a:p>
          <a:p>
            <a:r>
              <a:rPr lang="en-US" dirty="0" smtClean="0"/>
              <a:t>Databases: 		dictionaries with other nice properties</a:t>
            </a:r>
          </a:p>
          <a:p>
            <a:r>
              <a:rPr lang="en-US" dirty="0" smtClean="0"/>
              <a:t>Biology:		genome maps</a:t>
            </a:r>
          </a:p>
          <a:p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	Possibly the most widely used ADT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implementations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295400"/>
            <a:ext cx="74676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dictionary with </a:t>
            </a:r>
            <a:r>
              <a:rPr lang="en-US" i="1" dirty="0" smtClean="0"/>
              <a:t>n</a:t>
            </a:r>
            <a:r>
              <a:rPr lang="en-US" dirty="0" smtClean="0"/>
              <a:t> key/value pairs</a:t>
            </a:r>
          </a:p>
          <a:p>
            <a:pPr>
              <a:buNone/>
            </a:pPr>
            <a:endParaRPr lang="en-US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find    delete</a:t>
            </a:r>
          </a:p>
          <a:p>
            <a:r>
              <a:rPr lang="en-US" dirty="0" smtClean="0"/>
              <a:t>Unsorted linked-list 			</a:t>
            </a:r>
          </a:p>
          <a:p>
            <a:endParaRPr lang="en-US" dirty="0" smtClean="0"/>
          </a:p>
          <a:p>
            <a:r>
              <a:rPr lang="en-US" dirty="0" smtClean="0"/>
              <a:t>Unsorted array</a:t>
            </a:r>
          </a:p>
          <a:p>
            <a:endParaRPr lang="en-US" dirty="0" smtClean="0"/>
          </a:p>
          <a:p>
            <a:r>
              <a:rPr lang="en-US" dirty="0" smtClean="0"/>
              <a:t>Sorted linked list                </a:t>
            </a:r>
          </a:p>
          <a:p>
            <a:endParaRPr lang="en-US" dirty="0"/>
          </a:p>
          <a:p>
            <a:r>
              <a:rPr lang="en-US" dirty="0" smtClean="0"/>
              <a:t>Sorted array                      </a:t>
            </a:r>
            <a:r>
              <a:rPr lang="en-US" i="1" dirty="0"/>
              <a:t>	</a:t>
            </a:r>
            <a:r>
              <a:rPr lang="en-US" dirty="0" smtClean="0"/>
              <a:t>               </a:t>
            </a:r>
          </a:p>
          <a:p>
            <a:pPr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* Unless we need to check for duplicates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We’ll see a Binary Search Tree (BST) probably does better </a:t>
            </a:r>
          </a:p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dirty="0" smtClean="0">
                <a:solidFill>
                  <a:srgbClr val="0000FF"/>
                </a:solidFill>
              </a:rPr>
              <a:t>but not in the worst case (unless we keep it balanced)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373 Algorithms and Data Structures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4087065" y="2286000"/>
            <a:ext cx="942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/>
              <a:t>(1)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5257800" y="2286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629400" y="2286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90471" y="3048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629400" y="3048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114800" y="3805535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290471" y="3810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29400" y="3810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087065" y="3048000"/>
            <a:ext cx="9421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/>
              <a:t>(1)</a:t>
            </a:r>
            <a:r>
              <a:rPr lang="en-US" dirty="0">
                <a:solidFill>
                  <a:srgbClr val="FF0000"/>
                </a:solidFill>
              </a:rPr>
              <a:t>*</a:t>
            </a:r>
            <a:r>
              <a:rPr lang="en-US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14800" y="4567535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629400" y="4572000"/>
            <a:ext cx="8055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(n)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105400" y="4572000"/>
            <a:ext cx="1275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O</a:t>
            </a:r>
            <a:r>
              <a:rPr lang="en-US" dirty="0" smtClean="0"/>
              <a:t>(log n)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42893</TotalTime>
  <Words>2089</Words>
  <Application>Microsoft Office PowerPoint</Application>
  <PresentationFormat>On-screen Show (4:3)</PresentationFormat>
  <Paragraphs>769</Paragraphs>
  <Slides>31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Courier New</vt:lpstr>
      <vt:lpstr>Times New Roman</vt:lpstr>
      <vt:lpstr>Wingdings</vt:lpstr>
      <vt:lpstr>Zapf Dingbats</vt:lpstr>
      <vt:lpstr>dan_design_template</vt:lpstr>
      <vt:lpstr>CSE373: Data Structures &amp; Algorithms  Lecture 5: Dictionary ADTs; Binary Trees</vt:lpstr>
      <vt:lpstr>Today’s Outline</vt:lpstr>
      <vt:lpstr>Summary of Asymptotic Analysis</vt:lpstr>
      <vt:lpstr>Big-Oh Caveats</vt:lpstr>
      <vt:lpstr>Addendum: Timing vs. Big-Oh Summary</vt:lpstr>
      <vt:lpstr>Let’s take a breath</vt:lpstr>
      <vt:lpstr>The Dictionary (a.k.a. Map) ADT</vt:lpstr>
      <vt:lpstr>A Modest Few Uses</vt:lpstr>
      <vt:lpstr>Simple implementations</vt:lpstr>
      <vt:lpstr>Lazy Deletion</vt:lpstr>
      <vt:lpstr>Better dictionary data structures</vt:lpstr>
      <vt:lpstr>Tree terms (review?)</vt:lpstr>
      <vt:lpstr>More tree terms</vt:lpstr>
      <vt:lpstr>Kinds of trees</vt:lpstr>
      <vt:lpstr>Binary Trees</vt:lpstr>
      <vt:lpstr>Binary Tree Representation</vt:lpstr>
      <vt:lpstr>Binary Trees: Some Numbers</vt:lpstr>
      <vt:lpstr>Calculating height</vt:lpstr>
      <vt:lpstr>Calculating height</vt:lpstr>
      <vt:lpstr>Tree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More on  traversals</vt:lpstr>
      <vt:lpstr>Tree Traversals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Catie Baker</cp:lastModifiedBy>
  <cp:revision>1382</cp:revision>
  <dcterms:created xsi:type="dcterms:W3CDTF">2009-03-13T20:43:19Z</dcterms:created>
  <dcterms:modified xsi:type="dcterms:W3CDTF">2015-04-08T20:02:00Z</dcterms:modified>
</cp:coreProperties>
</file>