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tags/tag6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8" r:id="rId3"/>
    <p:sldId id="280" r:id="rId4"/>
    <p:sldId id="258" r:id="rId5"/>
    <p:sldId id="28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82" r:id="rId16"/>
    <p:sldId id="283" r:id="rId17"/>
    <p:sldId id="284" r:id="rId18"/>
    <p:sldId id="281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90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>
      <p:cViewPr varScale="1">
        <p:scale>
          <a:sx n="89" d="100"/>
          <a:sy n="89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3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2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21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7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4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3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00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12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9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4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56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" Type="http://schemas.openxmlformats.org/officeDocument/2006/relationships/tags" Target="../tags/tag2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c1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>
                <a:solidFill>
                  <a:srgbClr val="FF0000"/>
                </a:solidFill>
              </a:rPr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c2 +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c2(k)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>
                <a:solidFill>
                  <a:srgbClr val="FF0000"/>
                </a:solidFill>
              </a:rPr>
              <a:t>the number of expansions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a value (e.g. 1)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T(1)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 = </a:t>
            </a:r>
            <a:r>
              <a:rPr lang="en-US" dirty="0" smtClean="0">
                <a:solidFill>
                  <a:schemeClr val="accent2"/>
                </a:solidFill>
              </a:rPr>
              <a:t>c2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dirty="0" smtClean="0">
                <a:solidFill>
                  <a:schemeClr val="accent2"/>
                </a:solidFill>
              </a:rPr>
              <a:t>c1  </a:t>
            </a:r>
            <a:r>
              <a:rPr lang="en-US" dirty="0">
                <a:solidFill>
                  <a:schemeClr val="accent2"/>
                </a:solidFill>
              </a:rPr>
              <a:t>(get to base case and do it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overhead unrelated to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2014 model vs. 1994)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19800" y="990600"/>
            <a:ext cx="2958504" cy="2438400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 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constant factors”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g(</a:t>
            </a:r>
            <a:r>
              <a:rPr lang="en-US" i="1" dirty="0" smtClean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=5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r>
              <a:rPr lang="en-US" dirty="0" smtClean="0"/>
              <a:t>		(3*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)+17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5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baseline="30000" dirty="0" smtClean="0"/>
              <a:t>2	</a:t>
            </a:r>
            <a:r>
              <a:rPr lang="en-US" dirty="0" smtClean="0"/>
              <a:t>so 	</a:t>
            </a:r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</a:t>
            </a:r>
            <a:r>
              <a:rPr lang="en-US" dirty="0" smtClean="0"/>
              <a:t>is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  <a:p>
            <a:pPr lvl="2"/>
            <a:r>
              <a:rPr lang="en-US" dirty="0" smtClean="0">
                <a:solidFill>
                  <a:srgbClr val="119F33"/>
                </a:solidFill>
              </a:rPr>
              <a:t>But usually we’re interested in the tightest upper bound.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1219200"/>
            <a:ext cx="5410200" cy="17526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 smtClean="0"/>
              <a:t>, find a valid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 1000*1000 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= 1000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 &amp; Algorithms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/>
              <a:t>, find a valid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20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vs.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*2</a:t>
            </a:r>
            <a:r>
              <a:rPr lang="en-US" baseline="30000" dirty="0" smtClean="0">
                <a:solidFill>
                  <a:srgbClr val="008000"/>
                </a:solidFill>
              </a:rPr>
              <a:t>20</a:t>
            </a:r>
          </a:p>
          <a:p>
            <a:pPr marL="457200" lvl="1" indent="0">
              <a:buNone/>
            </a:pPr>
            <a:r>
              <a:rPr lang="en-US" baseline="30000" dirty="0" smtClean="0"/>
              <a:t>	</a:t>
            </a:r>
            <a:endParaRPr lang="en-US" i="1" dirty="0"/>
          </a:p>
          <a:p>
            <a:r>
              <a:rPr lang="en-US" dirty="0" smtClean="0"/>
              <a:t>Note: There are many correct possible choices of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Consider: </a:t>
            </a:r>
          </a:p>
          <a:p>
            <a:pPr marL="400050" lvl="2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</a:p>
          <a:p>
            <a:pPr marL="400050" lvl="2" indent="0"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</a:p>
          <a:p>
            <a:pPr marL="342900" lvl="1" indent="-342900"/>
            <a:r>
              <a:rPr lang="en-US" dirty="0" smtClean="0"/>
              <a:t>These have the same asymptotic behavior (linear)</a:t>
            </a:r>
          </a:p>
          <a:p>
            <a:pPr marL="742950" lvl="2" indent="-342900"/>
            <a:r>
              <a:rPr lang="en-US" dirty="0" smtClean="0"/>
              <a:t>So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 </a:t>
            </a:r>
            <a:r>
              <a:rPr lang="en-US" dirty="0" smtClean="0">
                <a:sym typeface="Symbol" pitchFamily="18" charset="2"/>
              </a:rPr>
              <a:t>even through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 smtClean="0">
                <a:sym typeface="Symbol" pitchFamily="18" charset="2"/>
              </a:rPr>
              <a:t> is always larger</a:t>
            </a:r>
          </a:p>
          <a:p>
            <a:pPr marL="742950" lvl="2" indent="-342900"/>
            <a:r>
              <a:rPr lang="en-US" dirty="0" smtClean="0">
                <a:sym typeface="Symbol" pitchFamily="18" charset="2"/>
              </a:rPr>
              <a:t>The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allows us to provide a coefficient so that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 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marL="400050" lvl="2" indent="0">
              <a:buNone/>
            </a:pPr>
            <a:endParaRPr lang="en-US" dirty="0"/>
          </a:p>
          <a:p>
            <a:pPr marL="342900" lvl="1" indent="-342900"/>
            <a:r>
              <a:rPr lang="en-US" dirty="0" smtClean="0"/>
              <a:t>In this example: </a:t>
            </a:r>
          </a:p>
          <a:p>
            <a:pPr marL="742950" lvl="2" indent="-342900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, have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ym typeface="Symbol" pitchFamily="18" charset="2"/>
              </a:rPr>
              <a:t> 12,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= 1</a:t>
            </a:r>
            <a:endParaRPr lang="en-US" i="1" baseline="30000" dirty="0"/>
          </a:p>
          <a:p>
            <a:pPr marL="457200" lvl="1" indent="0">
              <a:buNone/>
            </a:pPr>
            <a:r>
              <a:rPr lang="en-US" dirty="0" smtClean="0"/>
              <a:t>	(7*1)+5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 12*1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 </a:t>
            </a:r>
            <a:r>
              <a:rPr lang="en-US" b="1" u="sng" dirty="0" smtClean="0">
                <a:sym typeface="Symbol" pitchFamily="18" charset="2"/>
              </a:rPr>
              <a:t>both</a:t>
            </a:r>
            <a:r>
              <a:rPr lang="en-US" dirty="0" smtClean="0">
                <a:sym typeface="Symbol" pitchFamily="18" charset="2"/>
              </a:rPr>
              <a:t> 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b="1" u="sng" dirty="0" smtClean="0">
                <a:sym typeface="Symbol" pitchFamily="18" charset="2"/>
              </a:rPr>
              <a:t>and</a:t>
            </a:r>
          </a:p>
          <a:p>
            <a:pPr marL="457200" lvl="1" indent="0">
              <a:buNone/>
            </a:pPr>
            <a:r>
              <a:rPr lang="en-US" i="1" dirty="0" smtClean="0">
                <a:sym typeface="Symbol" pitchFamily="18" charset="2"/>
              </a:rPr>
              <a:t>		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an algorithm to be </a:t>
            </a:r>
            <a:r>
              <a:rPr lang="en-US" i="1" dirty="0" smtClean="0">
                <a:solidFill>
                  <a:srgbClr val="3333CC"/>
                </a:solidFill>
              </a:rPr>
              <a:t>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primarily care about </a:t>
            </a:r>
            <a:r>
              <a:rPr lang="en-US" i="1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(and sometimes </a:t>
            </a:r>
            <a:r>
              <a:rPr lang="en-US" i="1" dirty="0" smtClean="0">
                <a:solidFill>
                  <a:srgbClr val="3333CC"/>
                </a:solidFill>
              </a:rPr>
              <a:t>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 following a good definition?</a:t>
            </a:r>
          </a:p>
          <a:p>
            <a:pPr lvl="1"/>
            <a:r>
              <a:rPr lang="en-US" dirty="0" smtClean="0"/>
              <a:t>“An algorithm is efficient if, when implemented, it runs quickly on real input instances”</a:t>
            </a:r>
          </a:p>
          <a:p>
            <a:pPr lvl="1"/>
            <a:r>
              <a:rPr lang="en-US" dirty="0" smtClean="0"/>
              <a:t>Where and how well is it implemented?</a:t>
            </a:r>
          </a:p>
          <a:p>
            <a:pPr lvl="1"/>
            <a:r>
              <a:rPr lang="en-US" dirty="0" smtClean="0"/>
              <a:t>What constitutes “real input?”</a:t>
            </a:r>
          </a:p>
          <a:p>
            <a:pPr lvl="1"/>
            <a:r>
              <a:rPr lang="en-US" dirty="0" smtClean="0"/>
              <a:t>How does the algorithm </a:t>
            </a:r>
            <a:r>
              <a:rPr lang="en-US" i="1" dirty="0" smtClean="0">
                <a:solidFill>
                  <a:srgbClr val="3333CC"/>
                </a:solidFill>
              </a:rPr>
              <a:t>scale</a:t>
            </a:r>
            <a:r>
              <a:rPr lang="en-US" dirty="0" smtClean="0"/>
              <a:t> as input size changes?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3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i="1" dirty="0" smtClean="0"/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make a slower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</a:t>
            </a:r>
            <a:r>
              <a:rPr lang="en-US" dirty="0"/>
              <a:t>the constant factors can matter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CSE 373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5758308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private static void </a:t>
            </a:r>
            <a:r>
              <a:rPr lang="en-US" sz="2000" b="0" dirty="0" err="1">
                <a:solidFill>
                  <a:srgbClr val="C00000"/>
                </a:solidFill>
                <a:latin typeface="+mn-lt"/>
              </a:rPr>
              <a:t>bubbleSort</a:t>
            </a:r>
            <a:r>
              <a:rPr lang="en-US" sz="2000" b="0" dirty="0">
                <a:latin typeface="+mn-lt"/>
              </a:rPr>
              <a:t>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[]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) </a:t>
            </a:r>
            <a:r>
              <a:rPr lang="en-US" sz="2000" b="0" dirty="0" smtClean="0">
                <a:latin typeface="+mn-lt"/>
              </a:rPr>
              <a:t>{</a:t>
            </a:r>
          </a:p>
          <a:p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n = </a:t>
            </a:r>
            <a:r>
              <a:rPr lang="en-US" sz="2000" b="0" dirty="0" err="1">
                <a:latin typeface="+mn-lt"/>
              </a:rPr>
              <a:t>intArray.length</a:t>
            </a:r>
            <a:r>
              <a:rPr lang="en-US" sz="2000" b="0" dirty="0">
                <a:latin typeface="+mn-lt"/>
              </a:rPr>
              <a:t>;</a:t>
            </a:r>
          </a:p>
          <a:p>
            <a:r>
              <a:rPr lang="en-US" sz="2000" b="0" dirty="0">
                <a:latin typeface="+mn-lt"/>
              </a:rPr>
              <a:t>                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temp = 0;</a:t>
            </a:r>
          </a:p>
          <a:p>
            <a:r>
              <a:rPr lang="en-US" sz="2000" b="0" dirty="0">
                <a:latin typeface="+mn-lt"/>
              </a:rPr>
              <a:t>               </a:t>
            </a:r>
          </a:p>
          <a:p>
            <a:r>
              <a:rPr lang="en-US" sz="2000" b="0" dirty="0">
                <a:latin typeface="+mn-lt"/>
              </a:rPr>
              <a:t>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=0;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 &lt; n; 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++){</a:t>
            </a:r>
          </a:p>
          <a:p>
            <a:r>
              <a:rPr lang="en-US" sz="2000" b="0" dirty="0">
                <a:latin typeface="+mn-lt"/>
              </a:rPr>
              <a:t>                        for(</a:t>
            </a:r>
            <a:r>
              <a:rPr lang="en-US" sz="2000" b="0" dirty="0" err="1">
                <a:latin typeface="+mn-lt"/>
              </a:rPr>
              <a:t>int</a:t>
            </a:r>
            <a:r>
              <a:rPr lang="en-US" sz="2000" b="0" dirty="0">
                <a:latin typeface="+mn-lt"/>
              </a:rPr>
              <a:t> j=1; j &lt; (n-</a:t>
            </a:r>
            <a:r>
              <a:rPr lang="en-US" sz="2000" b="0" dirty="0" err="1">
                <a:latin typeface="+mn-lt"/>
              </a:rPr>
              <a:t>i</a:t>
            </a:r>
            <a:r>
              <a:rPr lang="en-US" sz="2000" b="0" dirty="0">
                <a:latin typeface="+mn-lt"/>
              </a:rPr>
              <a:t>); j++){</a:t>
            </a:r>
          </a:p>
          <a:p>
            <a:r>
              <a:rPr lang="en-US" sz="2000" b="0" dirty="0">
                <a:latin typeface="+mn-lt"/>
              </a:rPr>
              <a:t>                               </a:t>
            </a:r>
          </a:p>
          <a:p>
            <a:r>
              <a:rPr lang="en-US" sz="2000" b="0" dirty="0">
                <a:latin typeface="+mn-lt"/>
              </a:rPr>
              <a:t>                                if(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&gt;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[j]){</a:t>
            </a:r>
          </a:p>
          <a:p>
            <a:r>
              <a:rPr lang="en-US" sz="2000" b="0" dirty="0">
                <a:latin typeface="+mn-lt"/>
              </a:rPr>
              <a:t>                                        //swap the elements!</a:t>
            </a:r>
          </a:p>
          <a:p>
            <a:r>
              <a:rPr lang="en-US" sz="2000" b="0" dirty="0">
                <a:latin typeface="+mn-lt"/>
              </a:rPr>
              <a:t>                                        temp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[j-1] =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[j];</a:t>
            </a:r>
          </a:p>
          <a:p>
            <a:r>
              <a:rPr lang="en-US" sz="2000" b="0" dirty="0">
                <a:latin typeface="+mn-lt"/>
              </a:rPr>
              <a:t>                                        </a:t>
            </a:r>
            <a:r>
              <a:rPr lang="en-US" sz="2000" b="0" dirty="0" err="1">
                <a:latin typeface="+mn-lt"/>
              </a:rPr>
              <a:t>intArray</a:t>
            </a:r>
            <a:r>
              <a:rPr lang="en-US" sz="2000" b="0" dirty="0">
                <a:latin typeface="+mn-lt"/>
              </a:rPr>
              <a:t>[j] = temp;</a:t>
            </a:r>
          </a:p>
          <a:p>
            <a:r>
              <a:rPr lang="en-US" sz="2000" b="0" dirty="0">
                <a:latin typeface="+mn-lt"/>
              </a:rPr>
              <a:t>                                </a:t>
            </a:r>
            <a:r>
              <a:rPr lang="en-US" sz="2000" b="0" dirty="0" smtClean="0">
                <a:latin typeface="+mn-lt"/>
              </a:rPr>
              <a:t>}</a:t>
            </a:r>
          </a:p>
          <a:p>
            <a:r>
              <a:rPr lang="en-US" sz="2000" b="0" dirty="0" smtClean="0">
                <a:latin typeface="+mn-lt"/>
              </a:rPr>
              <a:t>		}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2000" b="0" dirty="0" smtClean="0">
                <a:latin typeface="+mn-lt"/>
              </a:rPr>
              <a:t>}</a:t>
            </a:r>
          </a:p>
          <a:p>
            <a:r>
              <a:rPr lang="en-US" sz="2000" b="0" dirty="0" smtClean="0">
                <a:latin typeface="+mn-lt"/>
              </a:rPr>
              <a:t>}                             </a:t>
            </a:r>
            <a:endParaRPr lang="en-US" sz="2000" b="0" dirty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0708" y="1295400"/>
            <a:ext cx="31570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     	j</a:t>
            </a:r>
          </a:p>
          <a:p>
            <a:r>
              <a:rPr lang="en-US" sz="2000" b="0" dirty="0" smtClean="0">
                <a:latin typeface="+mn-lt"/>
              </a:rPr>
              <a:t>0	n-1</a:t>
            </a:r>
          </a:p>
          <a:p>
            <a:r>
              <a:rPr lang="en-US" sz="2000" b="0" dirty="0" smtClean="0">
                <a:latin typeface="+mn-lt"/>
              </a:rPr>
              <a:t>1	n-2</a:t>
            </a:r>
          </a:p>
          <a:p>
            <a:r>
              <a:rPr lang="en-US" sz="2000" b="0" dirty="0" smtClean="0">
                <a:latin typeface="+mn-lt"/>
              </a:rPr>
              <a:t>2   	n-3</a:t>
            </a:r>
          </a:p>
          <a:p>
            <a:r>
              <a:rPr lang="en-US" sz="2000" b="0" dirty="0" smtClean="0">
                <a:latin typeface="+mn-lt"/>
              </a:rPr>
              <a:t>3	n-4</a:t>
            </a:r>
          </a:p>
          <a:p>
            <a:r>
              <a:rPr lang="en-US" sz="2000" b="0" dirty="0" smtClean="0">
                <a:latin typeface="+mn-lt"/>
              </a:rPr>
              <a:t>…	…</a:t>
            </a: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-2	1</a:t>
            </a:r>
          </a:p>
          <a:p>
            <a:r>
              <a:rPr lang="en-US" sz="2000" b="0" dirty="0" smtClean="0">
                <a:latin typeface="+mn-lt"/>
              </a:rPr>
              <a:t>n-1	0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1+2+3+..+(n-2)+(n-1) = n(n-1)/2 (number of iterations)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Each iteration takes c1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O(n</a:t>
            </a:r>
            <a:r>
              <a:rPr lang="en-US" sz="2000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8811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efficiency (performance)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Uh, why not just run the program and time it?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(inexhaustive)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We will focus on large inputs</a:t>
            </a:r>
            <a:r>
              <a:rPr lang="en-US" dirty="0" smtClean="0">
                <a:solidFill>
                  <a:srgbClr val="FF0000"/>
                </a:solidFill>
              </a:rPr>
              <a:t> because probably any algorithm is “plenty good” for small inputs (if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10, probably anything is fast)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difference really shows up as n grows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Can do analysis before coding!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1143000"/>
          </a:xfrm>
        </p:spPr>
        <p:txBody>
          <a:bodyPr/>
          <a:lstStyle/>
          <a:p>
            <a:pPr algn="ctr"/>
            <a:r>
              <a:rPr lang="en-US" sz="3000" dirty="0" smtClean="0"/>
              <a:t>We usually care about worst-case running times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proven reasonable in practice</a:t>
            </a:r>
          </a:p>
          <a:p>
            <a:pPr lvl="1"/>
            <a:r>
              <a:rPr lang="en-US" dirty="0" smtClean="0"/>
              <a:t>Provides some guarantees</a:t>
            </a:r>
          </a:p>
          <a:p>
            <a:r>
              <a:rPr lang="en-US" dirty="0" smtClean="0"/>
              <a:t>Difficult to find a satisfactory alternative</a:t>
            </a:r>
          </a:p>
          <a:p>
            <a:pPr lvl="1"/>
            <a:r>
              <a:rPr lang="en-US" dirty="0" smtClean="0"/>
              <a:t>What about average case?</a:t>
            </a:r>
          </a:p>
          <a:p>
            <a:pPr lvl="1"/>
            <a:r>
              <a:rPr lang="en-US" dirty="0" smtClean="0"/>
              <a:t>Difficult to express full range of input</a:t>
            </a:r>
          </a:p>
          <a:p>
            <a:pPr lvl="1"/>
            <a:r>
              <a:rPr lang="en-US" dirty="0" smtClean="0"/>
              <a:t>Could we use randomly-generated input?</a:t>
            </a:r>
          </a:p>
          <a:p>
            <a:pPr lvl="1"/>
            <a:r>
              <a:rPr lang="en-US" dirty="0" smtClean="0"/>
              <a:t>May learn more about generator than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77000" y="2819400"/>
            <a:ext cx="24384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Best case</a:t>
            </a:r>
            <a:r>
              <a:rPr lang="en-US" sz="2000" b="0" kern="0" dirty="0">
                <a:latin typeface="+mn-lt"/>
              </a:rPr>
              <a:t>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k is in </a:t>
            </a:r>
            <a:r>
              <a:rPr lang="en-US" sz="2000" b="0" kern="0" dirty="0" err="1">
                <a:latin typeface="+mn-lt"/>
              </a:rPr>
              <a:t>arr</a:t>
            </a:r>
            <a:r>
              <a:rPr lang="en-US" sz="2000" b="0" kern="0" dirty="0">
                <a:latin typeface="+mn-lt"/>
              </a:rPr>
              <a:t>[0]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c1 steps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k</a:t>
            </a:r>
            <a:r>
              <a:rPr lang="en-US" sz="2000" b="0" kern="0" dirty="0" smtClean="0">
                <a:latin typeface="+mn-lt"/>
              </a:rPr>
              <a:t> is not in </a:t>
            </a:r>
            <a:r>
              <a:rPr lang="en-US" sz="2000" b="0" kern="0" dirty="0" err="1" smtClean="0">
                <a:latin typeface="+mn-lt"/>
              </a:rPr>
              <a:t>arr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c2*(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000" b="0" i="1" kern="0" dirty="0" smtClean="0">
                <a:solidFill>
                  <a:srgbClr val="0000FF"/>
                </a:solidFill>
                <a:latin typeface="+mn-lt"/>
              </a:rPr>
              <a:t>O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2000" b="0" kern="0" dirty="0" err="1" smtClean="0">
                <a:solidFill>
                  <a:srgbClr val="0000FF"/>
                </a:solidFill>
                <a:latin typeface="+mn-lt"/>
              </a:rPr>
              <a:t>arr.length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c1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c2 steps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21836</TotalTime>
  <Words>2027</Words>
  <Application>Microsoft Office PowerPoint</Application>
  <PresentationFormat>On-screen Show (4:3)</PresentationFormat>
  <Paragraphs>433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Symbol</vt:lpstr>
      <vt:lpstr>Times New Roman</vt:lpstr>
      <vt:lpstr>dan_design_template</vt:lpstr>
      <vt:lpstr>CSE373: Data Structures and Algorithms  Lecture 4: Asymptotic Analysis</vt:lpstr>
      <vt:lpstr>Efficiency</vt:lpstr>
      <vt:lpstr>Gauging efficiency (performance)</vt:lpstr>
      <vt:lpstr>Comparing algorithms</vt:lpstr>
      <vt:lpstr>We usually care about worst-case running times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Big-Oh relates functions</vt:lpstr>
      <vt:lpstr>Big-O, formally</vt:lpstr>
      <vt:lpstr>Example 1, using formal definition</vt:lpstr>
      <vt:lpstr>Example 2, using formal definition</vt:lpstr>
      <vt:lpstr>What’s with the c</vt:lpstr>
      <vt:lpstr>What you can drop</vt:lpstr>
      <vt:lpstr>More Asymptotic Notation</vt:lpstr>
      <vt:lpstr>Correct terms, in theory</vt:lpstr>
      <vt:lpstr>What we are analyzing</vt:lpstr>
      <vt:lpstr>Other things to analyze</vt:lpstr>
      <vt:lpstr>Summary</vt:lpstr>
      <vt:lpstr>Big-Oh Caveats</vt:lpstr>
      <vt:lpstr>Addendum: Timing vs. Big-Oh Summary</vt:lpstr>
      <vt:lpstr>Bubble Sort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973</cp:revision>
  <dcterms:created xsi:type="dcterms:W3CDTF">2009-03-13T20:43:19Z</dcterms:created>
  <dcterms:modified xsi:type="dcterms:W3CDTF">2015-04-06T20:43:45Z</dcterms:modified>
</cp:coreProperties>
</file>