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315" r:id="rId4"/>
    <p:sldId id="284" r:id="rId5"/>
    <p:sldId id="305" r:id="rId6"/>
    <p:sldId id="306" r:id="rId7"/>
    <p:sldId id="263" r:id="rId8"/>
    <p:sldId id="304" r:id="rId9"/>
    <p:sldId id="286" r:id="rId10"/>
    <p:sldId id="268" r:id="rId11"/>
    <p:sldId id="269" r:id="rId12"/>
    <p:sldId id="270" r:id="rId13"/>
    <p:sldId id="267" r:id="rId14"/>
    <p:sldId id="271" r:id="rId15"/>
    <p:sldId id="282" r:id="rId16"/>
    <p:sldId id="283" r:id="rId17"/>
    <p:sldId id="272" r:id="rId18"/>
    <p:sldId id="307" r:id="rId19"/>
    <p:sldId id="308" r:id="rId20"/>
    <p:sldId id="310" r:id="rId21"/>
    <p:sldId id="311" r:id="rId22"/>
    <p:sldId id="312" r:id="rId23"/>
    <p:sldId id="313" r:id="rId24"/>
    <p:sldId id="314" r:id="rId25"/>
    <p:sldId id="316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>
      <p:cViewPr varScale="1">
        <p:scale>
          <a:sx n="89" d="100"/>
          <a:sy n="89" d="100"/>
        </p:scale>
        <p:origin x="137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EC8E-1A79-2F4E-B08F-966F9E6974F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ED2DC-268E-7B43-AA9B-ACB240DB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0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2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85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4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01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02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45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20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8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70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0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92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04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62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4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oleObject" Target="../embeddings/oleObject3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8.wmf"/><Relationship Id="rId2" Type="http://schemas.openxmlformats.org/officeDocument/2006/relationships/tags" Target="../tags/tag1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oleObject" Target="../embeddings/oleObject2.bin"/><Relationship Id="rId5" Type="http://schemas.openxmlformats.org/officeDocument/2006/relationships/tags" Target="../tags/tag4.xml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507681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9351" y="57912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162800" y="3276600"/>
            <a:ext cx="9906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7391400" cy="44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3151" y="5650468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162800" y="3200400"/>
            <a:ext cx="1066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46550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4551" y="5802868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162800" y="3200400"/>
            <a:ext cx="1066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quickly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4038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base doesn’t matter much!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 we can convert log bases via a constant multiplier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To convert from base B to base A: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 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</a:t>
            </a:r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5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" name="Equation" r:id="rId13" imgW="2374900" imgH="228600" progId="Equation.3">
                  <p:embed/>
                </p:oleObj>
              </mc:Choice>
              <mc:Fallback>
                <p:oleObj name="Equation" r:id="rId13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floor and ceiling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“size” of an algorithm’s input grows (integer, length of array, size of queue, etc.</a:t>
            </a:r>
            <a:r>
              <a:rPr lang="en-US" dirty="0"/>
              <a:t>), </a:t>
            </a:r>
            <a:r>
              <a:rPr lang="en-US" dirty="0" smtClean="0"/>
              <a:t>we </a:t>
            </a:r>
            <a:r>
              <a:rPr lang="en-US" dirty="0"/>
              <a:t>want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How much longer does the algorithm take to run? (time)</a:t>
            </a:r>
          </a:p>
          <a:p>
            <a:pPr lvl="1"/>
            <a:r>
              <a:rPr lang="en-US" dirty="0" smtClean="0"/>
              <a:t>How much more memory does the algorithm need? 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different, often care about only “which curve we are like”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</a:t>
            </a:r>
          </a:p>
          <a:p>
            <a:pPr lvl="1"/>
            <a:r>
              <a:rPr lang="en-US" dirty="0" smtClean="0"/>
              <a:t>Usually more important, naturally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r>
              <a:rPr lang="en-US" sz="1800" dirty="0" smtClean="0">
                <a:latin typeface="+mj-lt"/>
                <a:cs typeface="Courier"/>
              </a:rPr>
              <a:t>What is the value of x at the end?</a:t>
            </a:r>
            <a:endParaRPr lang="en-US" sz="1800" dirty="0">
              <a:latin typeface="+mj-lt"/>
              <a:cs typeface="Courier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lain"/>
            </a:pPr>
            <a:r>
              <a:rPr lang="en-US" sz="1800" dirty="0" smtClean="0"/>
              <a:t>1 to 1      1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2      3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3      6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4      10</a:t>
            </a:r>
          </a:p>
          <a:p>
            <a:pPr marL="0" indent="0">
              <a:buNone/>
            </a:pPr>
            <a:r>
              <a:rPr lang="en-US" sz="1800" dirty="0" smtClean="0"/>
              <a:t>…</a:t>
            </a:r>
          </a:p>
          <a:p>
            <a:pPr marL="0" indent="0">
              <a:buNone/>
            </a:pPr>
            <a:r>
              <a:rPr lang="en-US" sz="1800" dirty="0"/>
              <a:t>n</a:t>
            </a:r>
            <a:r>
              <a:rPr lang="en-US" sz="1800" dirty="0" smtClean="0"/>
              <a:t>    1 to n        ?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572000"/>
            <a:ext cx="3235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= 1 + 2 + 3 + … + (n-1)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81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     j	   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4191000"/>
            <a:ext cx="4560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Number of times x gets incremented 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600" y="4953000"/>
            <a:ext cx="1467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latin typeface="+mn-lt"/>
              </a:rPr>
              <a:t>= n*(n+1)/2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2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total number of loop iterations is </a:t>
            </a:r>
            <a:r>
              <a:rPr lang="en-US" dirty="0" smtClean="0"/>
              <a:t>n*(n+</a:t>
            </a:r>
            <a:r>
              <a:rPr lang="en-US" dirty="0"/>
              <a:t>1)/2</a:t>
            </a:r>
          </a:p>
          <a:p>
            <a:pPr lvl="1"/>
            <a:r>
              <a:rPr lang="en-US" dirty="0"/>
              <a:t>This is a very common loop structure, worth memorizing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i="1" dirty="0"/>
              <a:t>proportional to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and we say </a:t>
            </a:r>
            <a:r>
              <a:rPr lang="en-US" i="1" dirty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/>
              <a:t>), “big-Oh </a:t>
            </a:r>
            <a:r>
              <a:rPr lang="en-US" dirty="0" smtClean="0"/>
              <a:t>of”</a:t>
            </a:r>
          </a:p>
          <a:p>
            <a:pPr lvl="2"/>
            <a:r>
              <a:rPr lang="en-US" dirty="0"/>
              <a:t>n*(n+1)/</a:t>
            </a:r>
            <a:r>
              <a:rPr lang="en-US" dirty="0" smtClean="0"/>
              <a:t>2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+ n)/2</a:t>
            </a:r>
            <a:endParaRPr lang="en-US" baseline="30000" dirty="0"/>
          </a:p>
          <a:p>
            <a:pPr lvl="2"/>
            <a:r>
              <a:rPr lang="en-US" dirty="0"/>
              <a:t>For large enough </a:t>
            </a:r>
            <a:r>
              <a:rPr lang="en-US" dirty="0" smtClean="0"/>
              <a:t>n, </a:t>
            </a:r>
            <a:r>
              <a:rPr lang="en-US" dirty="0"/>
              <a:t>the </a:t>
            </a:r>
            <a:r>
              <a:rPr lang="en-US" dirty="0" smtClean="0"/>
              <a:t>lower order </a:t>
            </a:r>
            <a:r>
              <a:rPr lang="en-US" dirty="0"/>
              <a:t>and constant terms are irrelevant, as are the </a:t>
            </a:r>
            <a:r>
              <a:rPr lang="en-US" dirty="0" smtClean="0"/>
              <a:t>assignment statements</a:t>
            </a:r>
            <a:endParaRPr lang="en-US" dirty="0"/>
          </a:p>
          <a:p>
            <a:pPr lvl="2"/>
            <a:r>
              <a:rPr lang="en-US" dirty="0"/>
              <a:t>See plot… (n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 </a:t>
            </a:r>
            <a:r>
              <a:rPr lang="en-US" dirty="0"/>
              <a:t>vs. just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/>
              <a:t>/2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6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 should be done. </a:t>
            </a:r>
          </a:p>
          <a:p>
            <a:r>
              <a:rPr lang="en-US" dirty="0" smtClean="0"/>
              <a:t>Homework 1 due 11:59pm next Wednesday, April 8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 (</a:t>
            </a:r>
            <a:r>
              <a:rPr lang="en-US" dirty="0" smtClean="0">
                <a:solidFill>
                  <a:srgbClr val="0000FF"/>
                </a:solidFill>
              </a:rPr>
              <a:t>another example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r>
              <a:rPr lang="en-US" dirty="0" smtClean="0"/>
              <a:t>Floor and ceiling functions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Begin algorithm analysis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CSE 373 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400" dirty="0"/>
              <a:t>n</a:t>
            </a:r>
            <a:r>
              <a:rPr lang="en-US" sz="2400" dirty="0" smtClean="0"/>
              <a:t>*(n+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 vs. just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442868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7289" y="2209800"/>
            <a:ext cx="4419600" cy="2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76600" y="5257800"/>
            <a:ext cx="2584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We just say </a:t>
            </a:r>
            <a:r>
              <a:rPr lang="en-US" b="0" i="1" dirty="0">
                <a:latin typeface="+mj-lt"/>
              </a:rPr>
              <a:t>O</a:t>
            </a:r>
            <a:r>
              <a:rPr lang="en-US" b="0" dirty="0">
                <a:latin typeface="+mj-lt"/>
              </a:rPr>
              <a:t>(n</a:t>
            </a:r>
            <a:r>
              <a:rPr lang="en-US" b="0" baseline="30000" dirty="0">
                <a:latin typeface="+mj-lt"/>
              </a:rPr>
              <a:t>2</a:t>
            </a:r>
            <a:r>
              <a:rPr lang="en-US" b="0" dirty="0">
                <a:latin typeface="+mj-lt"/>
              </a:rPr>
              <a:t>)</a:t>
            </a:r>
            <a:endParaRPr lang="en-US" b="0" dirty="0" smtClean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3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r>
              <a:rPr lang="en-US" dirty="0" smtClean="0"/>
              <a:t>O(n!)		factorial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Note: 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running times</a:t>
            </a:r>
            <a:endParaRPr lang="en-US" dirty="0"/>
          </a:p>
        </p:txBody>
      </p:sp>
      <p:pic>
        <p:nvPicPr>
          <p:cNvPr id="8" name="Content Placeholder 7" descr="bigOTab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96" b="-40896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832960" y="1723520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For a processor capable of one million instructions per second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3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       						(next lecture)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792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up time for all parts of the algorithm</a:t>
            </a:r>
          </a:p>
          <a:p>
            <a:pPr marL="0" lvl="2" indent="0">
              <a:buNone/>
            </a:pPr>
            <a:r>
              <a:rPr lang="en-US" dirty="0" smtClean="0"/>
              <a:t>	e.g. number of iterations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 i.e</a:t>
            </a:r>
            <a:r>
              <a:rPr lang="en-US" dirty="0"/>
              <a:t>. </a:t>
            </a:r>
            <a:r>
              <a:rPr lang="en-US" dirty="0" smtClean="0"/>
              <a:t>eliminate n: 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/>
              <a:t>coefficients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1/2: (n</a:t>
            </a:r>
            <a:r>
              <a:rPr lang="en-US" baseline="30000" dirty="0" smtClean="0"/>
              <a:t>2</a:t>
            </a:r>
            <a:r>
              <a:rPr lang="en-US" dirty="0" smtClean="0"/>
              <a:t>)  </a:t>
            </a:r>
            <a:endParaRPr lang="en-US" dirty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	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marL="1257300" lvl="2" indent="-457200"/>
            <a:r>
              <a:rPr lang="en-US" i="1" dirty="0" err="1"/>
              <a:t>n</a:t>
            </a:r>
            <a:r>
              <a:rPr lang="en-US" dirty="0" err="1" smtClean="0"/>
              <a:t>log</a:t>
            </a:r>
            <a:r>
              <a:rPr lang="en-US" dirty="0" smtClean="0"/>
              <a:t>(10) + </a:t>
            </a:r>
            <a:r>
              <a:rPr lang="en-US" i="1" dirty="0" smtClean="0"/>
              <a:t>n</a:t>
            </a:r>
            <a:r>
              <a:rPr lang="en-US" dirty="0" smtClean="0"/>
              <a:t> log(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1257300" lvl="2" indent="-457200"/>
            <a:r>
              <a:rPr lang="en-US" i="1" dirty="0" err="1"/>
              <a:t>n</a:t>
            </a:r>
            <a:r>
              <a:rPr lang="en-US" dirty="0" err="1"/>
              <a:t>log</a:t>
            </a:r>
            <a:r>
              <a:rPr lang="en-US" dirty="0"/>
              <a:t>(10) + </a:t>
            </a:r>
            <a:r>
              <a:rPr lang="en-US" dirty="0" smtClean="0"/>
              <a:t>2</a:t>
            </a:r>
            <a:r>
              <a:rPr lang="en-US" i="1" dirty="0" smtClean="0"/>
              <a:t>n</a:t>
            </a:r>
            <a:r>
              <a:rPr lang="en-US" dirty="0" smtClean="0"/>
              <a:t> log(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  <a:p>
            <a:pPr marL="1257300" lvl="2" indent="-457200"/>
            <a:endParaRPr lang="en-US" dirty="0" smtClean="0"/>
          </a:p>
          <a:p>
            <a:pPr marL="800100" lvl="2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3733800"/>
            <a:ext cx="350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O(2</a:t>
            </a:r>
            <a:r>
              <a:rPr lang="en-US" sz="2000" b="0" i="1" baseline="30000" dirty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)</a:t>
            </a:r>
          </a:p>
          <a:p>
            <a:pPr marL="857250" lvl="1" indent="-457200">
              <a:lnSpc>
                <a:spcPct val="120000"/>
              </a:lnSpc>
            </a:pP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endParaRPr lang="en-US" sz="2000" b="0" dirty="0" smtClean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baseline="30000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CSE 373 Spring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9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 Java sorting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CSE 373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1295400"/>
            <a:ext cx="5758308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private static void </a:t>
            </a:r>
            <a:r>
              <a:rPr lang="en-US" sz="2000" b="0" dirty="0" err="1">
                <a:solidFill>
                  <a:srgbClr val="C00000"/>
                </a:solidFill>
                <a:latin typeface="+mn-lt"/>
              </a:rPr>
              <a:t>bubbleSort</a:t>
            </a:r>
            <a:r>
              <a:rPr lang="en-US" sz="2000" b="0" dirty="0">
                <a:latin typeface="+mn-lt"/>
              </a:rPr>
              <a:t>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[]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) </a:t>
            </a:r>
            <a:r>
              <a:rPr lang="en-US" sz="2000" b="0" dirty="0" smtClean="0">
                <a:latin typeface="+mn-lt"/>
              </a:rPr>
              <a:t>{</a:t>
            </a:r>
          </a:p>
          <a:p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n = </a:t>
            </a:r>
            <a:r>
              <a:rPr lang="en-US" sz="2000" b="0" dirty="0" err="1">
                <a:latin typeface="+mn-lt"/>
              </a:rPr>
              <a:t>intArray.length</a:t>
            </a:r>
            <a:r>
              <a:rPr lang="en-US" sz="2000" b="0" dirty="0">
                <a:latin typeface="+mn-lt"/>
              </a:rPr>
              <a:t>;</a:t>
            </a:r>
          </a:p>
          <a:p>
            <a:r>
              <a:rPr lang="en-US" sz="2000" b="0" dirty="0">
                <a:latin typeface="+mn-lt"/>
              </a:rPr>
              <a:t>                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temp = 0;</a:t>
            </a:r>
          </a:p>
          <a:p>
            <a:r>
              <a:rPr lang="en-US" sz="2000" b="0" dirty="0">
                <a:latin typeface="+mn-lt"/>
              </a:rPr>
              <a:t>               </a:t>
            </a:r>
          </a:p>
          <a:p>
            <a:r>
              <a:rPr lang="en-US" sz="2000" b="0" dirty="0">
                <a:latin typeface="+mn-lt"/>
              </a:rPr>
              <a:t>                for(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=0;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 &lt; n;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++){</a:t>
            </a:r>
          </a:p>
          <a:p>
            <a:r>
              <a:rPr lang="en-US" sz="2000" b="0" dirty="0">
                <a:latin typeface="+mn-lt"/>
              </a:rPr>
              <a:t>                        for(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j=1; j &lt; (n-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); j++){</a:t>
            </a:r>
          </a:p>
          <a:p>
            <a:r>
              <a:rPr lang="en-US" sz="2000" b="0" dirty="0">
                <a:latin typeface="+mn-lt"/>
              </a:rPr>
              <a:t>                               </a:t>
            </a:r>
          </a:p>
          <a:p>
            <a:r>
              <a:rPr lang="en-US" sz="2000" b="0" dirty="0">
                <a:latin typeface="+mn-lt"/>
              </a:rPr>
              <a:t>                                if(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 &gt;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[j]){</a:t>
            </a:r>
          </a:p>
          <a:p>
            <a:r>
              <a:rPr lang="en-US" sz="2000" b="0" dirty="0">
                <a:latin typeface="+mn-lt"/>
              </a:rPr>
              <a:t>                                        //swap the elements!</a:t>
            </a:r>
          </a:p>
          <a:p>
            <a:r>
              <a:rPr lang="en-US" sz="2000" b="0" dirty="0">
                <a:latin typeface="+mn-lt"/>
              </a:rPr>
              <a:t>                                        temp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 = temp;</a:t>
            </a:r>
          </a:p>
          <a:p>
            <a:r>
              <a:rPr lang="en-US" sz="2000" b="0" dirty="0">
                <a:latin typeface="+mn-lt"/>
              </a:rPr>
              <a:t>                                </a:t>
            </a:r>
            <a:r>
              <a:rPr lang="en-US" sz="2000" b="0" dirty="0" smtClean="0">
                <a:latin typeface="+mn-lt"/>
              </a:rPr>
              <a:t>}</a:t>
            </a:r>
          </a:p>
          <a:p>
            <a:r>
              <a:rPr lang="en-US" sz="2000" b="0" dirty="0" smtClean="0">
                <a:latin typeface="+mn-lt"/>
              </a:rPr>
              <a:t>		}</a:t>
            </a:r>
          </a:p>
          <a:p>
            <a:r>
              <a:rPr lang="en-US" sz="2000" b="0" dirty="0">
                <a:latin typeface="+mn-lt"/>
              </a:rPr>
              <a:t>	</a:t>
            </a:r>
            <a:r>
              <a:rPr lang="en-US" sz="2000" b="0" dirty="0" smtClean="0">
                <a:latin typeface="+mn-lt"/>
              </a:rPr>
              <a:t>}</a:t>
            </a:r>
          </a:p>
          <a:p>
            <a:r>
              <a:rPr lang="en-US" sz="2000" b="0" dirty="0" smtClean="0">
                <a:latin typeface="+mn-lt"/>
              </a:rPr>
              <a:t>}                             </a:t>
            </a:r>
            <a:endParaRPr lang="en-US" sz="2000" b="0" dirty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3443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have </a:t>
            </a:r>
            <a:r>
              <a:rPr lang="en-US" dirty="0" err="1" smtClean="0"/>
              <a:t>numOracles</a:t>
            </a:r>
            <a:r>
              <a:rPr lang="en-US" dirty="0" smtClean="0"/>
              <a:t> Queues for the questions to be added to (if the number of </a:t>
            </a:r>
            <a:r>
              <a:rPr lang="en-US" dirty="0" smtClean="0"/>
              <a:t>answers changes</a:t>
            </a:r>
            <a:r>
              <a:rPr lang="en-US" dirty="0" smtClean="0"/>
              <a:t>, so should the number of oracles)</a:t>
            </a:r>
          </a:p>
          <a:p>
            <a:r>
              <a:rPr lang="en-US" dirty="0" smtClean="0"/>
              <a:t>The Oracles’ answers are stored in the answers array and when you </a:t>
            </a:r>
            <a:r>
              <a:rPr lang="en-US" dirty="0" err="1" smtClean="0"/>
              <a:t>dequeue</a:t>
            </a:r>
            <a:r>
              <a:rPr lang="en-US" dirty="0" smtClean="0"/>
              <a:t> a question from Oracle</a:t>
            </a:r>
            <a:r>
              <a:rPr lang="en-US" baseline="-25000" dirty="0" smtClean="0"/>
              <a:t>0</a:t>
            </a:r>
            <a:r>
              <a:rPr lang="en-US" dirty="0" smtClean="0"/>
              <a:t>, you can get the answer to the question from answers[0]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30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statement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We can use induction to prove P(n) for all integers n ≥ n</a:t>
            </a:r>
            <a:r>
              <a:rPr lang="en-US" sz="2400" baseline="-25000" dirty="0" smtClean="0"/>
              <a:t>0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e need 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the </a:t>
            </a:r>
            <a:r>
              <a:rPr lang="en-US" dirty="0"/>
              <a:t>“base case</a:t>
            </a:r>
            <a:r>
              <a:rPr lang="en-US" dirty="0" smtClean="0"/>
              <a:t>”  i.e. P</a:t>
            </a:r>
            <a:r>
              <a:rPr lang="en-US" dirty="0"/>
              <a:t>(n</a:t>
            </a:r>
            <a:r>
              <a:rPr lang="en-US" sz="2400" baseline="-25000" dirty="0"/>
              <a:t>0</a:t>
            </a:r>
            <a:r>
              <a:rPr lang="en-US" dirty="0" smtClean="0"/>
              <a:t>)</a:t>
            </a:r>
            <a:r>
              <a:rPr lang="en-US" dirty="0"/>
              <a:t>. </a:t>
            </a:r>
            <a:r>
              <a:rPr lang="en-US" dirty="0" smtClean="0"/>
              <a:t>For us n</a:t>
            </a:r>
            <a:r>
              <a:rPr lang="en-US" sz="2400" baseline="-25000" dirty="0" smtClean="0"/>
              <a:t>0 </a:t>
            </a:r>
            <a:r>
              <a:rPr lang="en-US" dirty="0" smtClean="0"/>
              <a:t>is </a:t>
            </a:r>
            <a:r>
              <a:rPr lang="en-US" dirty="0"/>
              <a:t>usually </a:t>
            </a:r>
            <a:r>
              <a:rPr lang="en-US" dirty="0" smtClean="0"/>
              <a:t>1.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the statement holds for P(k).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</a:t>
            </a:r>
            <a:r>
              <a:rPr lang="en-US" dirty="0"/>
              <a:t>the “inductive case</a:t>
            </a:r>
            <a:r>
              <a:rPr lang="en-US" dirty="0" smtClean="0"/>
              <a:t>” i.e. if P(k) is true, then P(k+1) is true.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    </a:t>
            </a:r>
          </a:p>
          <a:p>
            <a:pPr marL="457200" indent="-457200">
              <a:buNone/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5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sz="2400" dirty="0"/>
              <a:t>≥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/2 + 1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We will show that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2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=2</a:t>
            </a:r>
            <a:r>
              <a:rPr lang="en-US" dirty="0"/>
              <a:t>.  2 </a:t>
            </a:r>
            <a:r>
              <a:rPr lang="en-US" dirty="0" smtClean="0"/>
              <a:t>≥ 2/2 + 1</a:t>
            </a:r>
          </a:p>
          <a:p>
            <a:pPr marL="1371600" lvl="3" indent="0">
              <a:buNone/>
            </a:pPr>
            <a:r>
              <a:rPr lang="en-US" baseline="30000" dirty="0">
                <a:solidFill>
                  <a:srgbClr val="0000FF"/>
                </a:solidFill>
              </a:rPr>
              <a:t>	</a:t>
            </a:r>
            <a:r>
              <a:rPr lang="en-US" baseline="30000" dirty="0"/>
              <a:t> </a:t>
            </a:r>
            <a:r>
              <a:rPr lang="en-US" dirty="0" smtClean="0"/>
              <a:t>      2</a:t>
            </a:r>
            <a:r>
              <a:rPr lang="en-US" dirty="0"/>
              <a:t> </a:t>
            </a:r>
            <a:r>
              <a:rPr lang="en-US" dirty="0" smtClean="0"/>
              <a:t>≥ 1+1</a:t>
            </a:r>
          </a:p>
          <a:p>
            <a:pPr marL="1371600" lvl="3" indent="0">
              <a:buNone/>
            </a:pPr>
            <a:r>
              <a:rPr lang="en-US" baseline="30000" dirty="0">
                <a:solidFill>
                  <a:srgbClr val="0000FF"/>
                </a:solidFill>
              </a:rPr>
              <a:t>	</a:t>
            </a:r>
            <a:r>
              <a:rPr lang="en-US" baseline="30000" dirty="0"/>
              <a:t> </a:t>
            </a:r>
            <a:r>
              <a:rPr lang="en-US" dirty="0" smtClean="0"/>
              <a:t>      2 ≥  2</a:t>
            </a:r>
            <a:endParaRPr lang="en-US" baseline="30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19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1800" i="1" dirty="0" smtClean="0"/>
              <a:t>P(n)</a:t>
            </a:r>
            <a:r>
              <a:rPr lang="en-US" sz="1800" dirty="0" smtClean="0"/>
              <a:t> =n ≥ n/2 + 1, n</a:t>
            </a:r>
            <a:r>
              <a:rPr lang="en-US" sz="1800" dirty="0"/>
              <a:t> </a:t>
            </a:r>
            <a:r>
              <a:rPr lang="en-US" sz="1800" dirty="0" smtClean="0"/>
              <a:t>≥2 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Inductive case:</a:t>
            </a:r>
          </a:p>
          <a:p>
            <a:pPr lvl="1"/>
            <a:r>
              <a:rPr lang="en-US" sz="1800" dirty="0" smtClean="0"/>
              <a:t>Assume P(k) is true i.e. k ≥ k/2 + 1</a:t>
            </a:r>
          </a:p>
          <a:p>
            <a:pPr lvl="1"/>
            <a:r>
              <a:rPr lang="en-US" sz="1800" dirty="0" smtClean="0"/>
              <a:t>Show P(k+1) is true i.e. </a:t>
            </a:r>
            <a:r>
              <a:rPr lang="en-US" sz="1800" dirty="0"/>
              <a:t>k+1 </a:t>
            </a:r>
            <a:r>
              <a:rPr lang="en-US" sz="1800" dirty="0" smtClean="0"/>
              <a:t>≥ (k+1)/2 + 1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Using our assumption, we know k ≥ k/2 + 1 so: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k</a:t>
            </a:r>
            <a:r>
              <a:rPr lang="en-US" sz="1800" dirty="0" smtClean="0"/>
              <a:t>+1 ≥ </a:t>
            </a:r>
            <a:r>
              <a:rPr lang="en-US" sz="1800" dirty="0" smtClean="0">
                <a:solidFill>
                  <a:srgbClr val="FF0000"/>
                </a:solidFill>
              </a:rPr>
              <a:t>(k/2 + 1) </a:t>
            </a:r>
            <a:r>
              <a:rPr lang="en-US" sz="1800" dirty="0" smtClean="0"/>
              <a:t>+ 1 		</a:t>
            </a:r>
          </a:p>
          <a:p>
            <a:pPr marL="457200" lvl="1" indent="0">
              <a:buNone/>
            </a:pPr>
            <a:r>
              <a:rPr lang="en-US" sz="1800" dirty="0" smtClean="0"/>
              <a:t>	k+1 </a:t>
            </a:r>
            <a:r>
              <a:rPr lang="en-US" sz="1800" dirty="0"/>
              <a:t>≥ k/2 + 2 </a:t>
            </a:r>
            <a:r>
              <a:rPr lang="en-US" sz="1800" dirty="0" smtClean="0"/>
              <a:t>		</a:t>
            </a:r>
          </a:p>
          <a:p>
            <a:pPr marL="457200" lvl="1" indent="0">
              <a:buNone/>
            </a:pPr>
            <a:r>
              <a:rPr lang="en-US" sz="1800" dirty="0" smtClean="0"/>
              <a:t>	k+1 ≥ k/2 + 2 ≥ (k+1)/2 + </a:t>
            </a:r>
            <a:r>
              <a:rPr lang="en-US" sz="1800" dirty="0"/>
              <a:t>1*	</a:t>
            </a:r>
            <a:r>
              <a:rPr lang="en-US" sz="1800" dirty="0" smtClean="0"/>
              <a:t> </a:t>
            </a:r>
            <a:r>
              <a:rPr lang="en-US" sz="1800" dirty="0"/>
              <a:t>*(k+1)/2 + 1 = k/2 + 1.5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k+1 ≥ (k+1)/2 + 1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 lvl="1">
              <a:buNone/>
            </a:pPr>
            <a:endParaRPr lang="en-US" sz="1800" baseline="300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5638800"/>
            <a:ext cx="1278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Success!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86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5029200"/>
          </a:xfrm>
        </p:spPr>
        <p:txBody>
          <a:bodyPr/>
          <a:lstStyle/>
          <a:p>
            <a:r>
              <a:rPr lang="en-US" dirty="0">
                <a:cs typeface="Courier New" pitchFamily="49" charset="0"/>
              </a:rPr>
              <a:t>Definition: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baseline="30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log</a:t>
            </a:r>
            <a:r>
              <a:rPr lang="en-US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	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8 </a:t>
            </a:r>
            <a:r>
              <a:rPr lang="it-IT" dirty="0">
                <a:solidFill>
                  <a:srgbClr val="000000"/>
                </a:solidFill>
              </a:rPr>
              <a:t>= 2</a:t>
            </a:r>
            <a:r>
              <a:rPr lang="en-US" baseline="30000" dirty="0"/>
              <a:t>3</a:t>
            </a:r>
            <a:r>
              <a:rPr lang="it-IT" dirty="0">
                <a:solidFill>
                  <a:srgbClr val="000000"/>
                </a:solidFill>
              </a:rPr>
              <a:t>, </a:t>
            </a:r>
            <a:r>
              <a:rPr lang="it-IT" dirty="0" smtClean="0">
                <a:solidFill>
                  <a:srgbClr val="000000"/>
                </a:solidFill>
              </a:rPr>
              <a:t>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8 = </a:t>
            </a:r>
            <a:r>
              <a:rPr lang="it-IT" dirty="0" smtClean="0">
                <a:solidFill>
                  <a:srgbClr val="000000"/>
                </a:solidFill>
              </a:rPr>
              <a:t>3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65536</a:t>
            </a:r>
            <a:r>
              <a:rPr lang="it-IT" dirty="0">
                <a:solidFill>
                  <a:srgbClr val="000000"/>
                </a:solidFill>
              </a:rPr>
              <a:t>= 2</a:t>
            </a:r>
            <a:r>
              <a:rPr lang="en-US" baseline="30000" dirty="0"/>
              <a:t>16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65536 = </a:t>
            </a:r>
            <a:r>
              <a:rPr lang="it-IT" dirty="0" smtClean="0">
                <a:solidFill>
                  <a:srgbClr val="000000"/>
                </a:solidFill>
              </a:rPr>
              <a:t>16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exponent</a:t>
            </a:r>
            <a:r>
              <a:rPr lang="en-US" dirty="0"/>
              <a:t> of a number says how many </a:t>
            </a:r>
            <a:r>
              <a:rPr lang="en-US" dirty="0" smtClean="0"/>
              <a:t>times to </a:t>
            </a:r>
            <a:r>
              <a:rPr lang="en-US" dirty="0"/>
              <a:t>use the number in a </a:t>
            </a:r>
            <a:r>
              <a:rPr lang="en-US" dirty="0" smtClean="0"/>
              <a:t>multiplication. e.g. </a:t>
            </a:r>
            <a:r>
              <a:rPr lang="en-US" dirty="0"/>
              <a:t>2</a:t>
            </a:r>
            <a:r>
              <a:rPr lang="en-US" baseline="30000" dirty="0"/>
              <a:t>3</a:t>
            </a:r>
            <a:r>
              <a:rPr lang="en-US" dirty="0"/>
              <a:t> = 2 × 2 × 2 = </a:t>
            </a:r>
            <a:r>
              <a:rPr lang="en-US" dirty="0" smtClean="0"/>
              <a:t>8 </a:t>
            </a:r>
          </a:p>
          <a:p>
            <a:pPr marL="0" indent="0">
              <a:buNone/>
            </a:pPr>
            <a:r>
              <a:rPr lang="en-US" i="1" dirty="0" smtClean="0"/>
              <a:t>     (</a:t>
            </a:r>
            <a:r>
              <a:rPr lang="en-US" i="1" dirty="0"/>
              <a:t>2 is used 3 times in a multiplication to get 8)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 </a:t>
            </a:r>
            <a:r>
              <a:rPr lang="en-US" dirty="0" smtClean="0">
                <a:solidFill>
                  <a:srgbClr val="0000FF"/>
                </a:solidFill>
              </a:rPr>
              <a:t>logarithm</a:t>
            </a:r>
            <a:r>
              <a:rPr lang="en-US" dirty="0" smtClean="0"/>
              <a:t> </a:t>
            </a:r>
            <a:r>
              <a:rPr lang="en-US" dirty="0"/>
              <a:t>says how many of one number to multiply to get another number. It asks "what exponent produced this</a:t>
            </a:r>
            <a:r>
              <a:rPr lang="en-US" dirty="0" smtClean="0"/>
              <a:t>?”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e.g</a:t>
            </a:r>
            <a:r>
              <a:rPr lang="en-US" dirty="0"/>
              <a:t>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8 = 3</a:t>
            </a:r>
            <a:r>
              <a:rPr lang="en-US" dirty="0"/>
              <a:t> </a:t>
            </a:r>
            <a:r>
              <a:rPr lang="en-US" i="1" dirty="0" smtClean="0"/>
              <a:t>(</a:t>
            </a:r>
            <a:r>
              <a:rPr lang="en-US" i="1" dirty="0"/>
              <a:t>2 makes 8 when used 3 times in a multiplication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5029200"/>
          </a:xfrm>
        </p:spPr>
        <p:txBody>
          <a:bodyPr/>
          <a:lstStyle/>
          <a:p>
            <a:r>
              <a:rPr lang="en-US" dirty="0">
                <a:cs typeface="Courier New" pitchFamily="49" charset="0"/>
              </a:rPr>
              <a:t>Definition: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log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	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8 = 2</a:t>
            </a:r>
            <a:r>
              <a:rPr lang="en-US" baseline="30000" dirty="0"/>
              <a:t>3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8 = 3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65536= 2</a:t>
            </a:r>
            <a:r>
              <a:rPr lang="en-US" baseline="30000" dirty="0"/>
              <a:t>16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65536 = 16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/>
              <a:t>Since so much is binary in CS,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n tells you how many bits needed to represent n combinations. 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So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</a:t>
            </a:r>
            <a:r>
              <a:rPr lang="en-US" dirty="0">
                <a:cs typeface="Courier New" pitchFamily="49" charset="0"/>
              </a:rPr>
              <a:t>= “a little under 20”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Logarithms </a:t>
            </a:r>
            <a:r>
              <a:rPr lang="en-US" dirty="0">
                <a:cs typeface="Courier New" pitchFamily="49" charset="0"/>
              </a:rPr>
              <a:t>and exponents are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inverse</a:t>
            </a:r>
            <a:r>
              <a:rPr lang="en-US" dirty="0">
                <a:cs typeface="Courier New" pitchFamily="49" charset="0"/>
              </a:rPr>
              <a:t> functions. Just as exponents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quickly</a:t>
            </a:r>
            <a:r>
              <a:rPr lang="en-US" dirty="0">
                <a:cs typeface="Courier New" pitchFamily="49" charset="0"/>
              </a:rPr>
              <a:t>, logarithms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slowly.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2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21243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86200" y="56388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3200400"/>
            <a:ext cx="554736" cy="1447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18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31531</TotalTime>
  <Words>1014</Words>
  <Application>Microsoft Office PowerPoint</Application>
  <PresentationFormat>On-screen Show (4:3)</PresentationFormat>
  <Paragraphs>296</Paragraphs>
  <Slides>25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Courier</vt:lpstr>
      <vt:lpstr>Courier New</vt:lpstr>
      <vt:lpstr>Times New Roman</vt:lpstr>
      <vt:lpstr>dan_design_template</vt:lpstr>
      <vt:lpstr>Equation</vt:lpstr>
      <vt:lpstr>CSE373: Data Structures and Algorithms  Lecture 3: Math Review; Algorithm Analysis</vt:lpstr>
      <vt:lpstr>Today</vt:lpstr>
      <vt:lpstr>Homework 1 Clarifications</vt:lpstr>
      <vt:lpstr>Mathematical induction</vt:lpstr>
      <vt:lpstr>Example</vt:lpstr>
      <vt:lpstr>Example</vt:lpstr>
      <vt:lpstr>Logarithms and Exponents</vt:lpstr>
      <vt:lpstr>Logarithms and Exponents</vt:lpstr>
      <vt:lpstr>Logarithms and Exponents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Floor and ceiling</vt:lpstr>
      <vt:lpstr>Facts about floor and ceiling</vt:lpstr>
      <vt:lpstr>Algorithm Analysis</vt:lpstr>
      <vt:lpstr>Algorithm Analysis: A first example</vt:lpstr>
      <vt:lpstr>Analyzing the loop</vt:lpstr>
      <vt:lpstr>Lower-order terms don’t matter</vt:lpstr>
      <vt:lpstr>Big-O: Common Names</vt:lpstr>
      <vt:lpstr>Big-O running times</vt:lpstr>
      <vt:lpstr>Analyzing code</vt:lpstr>
      <vt:lpstr>Analyzing code</vt:lpstr>
      <vt:lpstr>Try a Java sorting program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831</cp:revision>
  <dcterms:created xsi:type="dcterms:W3CDTF">2009-03-13T20:43:19Z</dcterms:created>
  <dcterms:modified xsi:type="dcterms:W3CDTF">2015-04-04T03:22:03Z</dcterms:modified>
</cp:coreProperties>
</file>