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6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7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8.xml" ContentType="application/vnd.openxmlformats-officedocument.presentationml.notesSlide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notesSlides/notesSlide9.xml" ContentType="application/vnd.openxmlformats-officedocument.presentationml.notesSlide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notesSlides/notesSlide10.xml" ContentType="application/vnd.openxmlformats-officedocument.presentationml.notesSlide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11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notesSlides/notesSlide12.xml" ContentType="application/vnd.openxmlformats-officedocument.presentationml.notesSlide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notesSlides/notesSlide13.xml" ContentType="application/vnd.openxmlformats-officedocument.presentationml.notesSlide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6"/>
  </p:notesMasterIdLst>
  <p:handoutMasterIdLst>
    <p:handoutMasterId r:id="rId37"/>
  </p:handoutMasterIdLst>
  <p:sldIdLst>
    <p:sldId id="362" r:id="rId2"/>
    <p:sldId id="385" r:id="rId3"/>
    <p:sldId id="412" r:id="rId4"/>
    <p:sldId id="415" r:id="rId5"/>
    <p:sldId id="436" r:id="rId6"/>
    <p:sldId id="413" r:id="rId7"/>
    <p:sldId id="414" r:id="rId8"/>
    <p:sldId id="434" r:id="rId9"/>
    <p:sldId id="417" r:id="rId10"/>
    <p:sldId id="420" r:id="rId11"/>
    <p:sldId id="418" r:id="rId12"/>
    <p:sldId id="419" r:id="rId13"/>
    <p:sldId id="421" r:id="rId14"/>
    <p:sldId id="422" r:id="rId15"/>
    <p:sldId id="423" r:id="rId16"/>
    <p:sldId id="402" r:id="rId17"/>
    <p:sldId id="424" r:id="rId18"/>
    <p:sldId id="404" r:id="rId19"/>
    <p:sldId id="425" r:id="rId20"/>
    <p:sldId id="426" r:id="rId21"/>
    <p:sldId id="427" r:id="rId22"/>
    <p:sldId id="428" r:id="rId23"/>
    <p:sldId id="429" r:id="rId24"/>
    <p:sldId id="430" r:id="rId25"/>
    <p:sldId id="435" r:id="rId26"/>
    <p:sldId id="432" r:id="rId27"/>
    <p:sldId id="411" r:id="rId28"/>
    <p:sldId id="386" r:id="rId29"/>
    <p:sldId id="387" r:id="rId30"/>
    <p:sldId id="388" r:id="rId31"/>
    <p:sldId id="389" r:id="rId32"/>
    <p:sldId id="390" r:id="rId33"/>
    <p:sldId id="433" r:id="rId34"/>
    <p:sldId id="393" r:id="rId3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119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90" autoAdjust="0"/>
    <p:restoredTop sz="94660"/>
  </p:normalViewPr>
  <p:slideViewPr>
    <p:cSldViewPr>
      <p:cViewPr varScale="1">
        <p:scale>
          <a:sx n="89" d="100"/>
          <a:sy n="89" d="100"/>
        </p:scale>
        <p:origin x="750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2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811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05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6/5/2015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96139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4AD6CA-71F2-49CC-90F2-4DE823ACF61C}" type="datetime1">
              <a:rPr lang="en-US" smtClean="0">
                <a:solidFill>
                  <a:prstClr val="black"/>
                </a:solidFill>
              </a:rPr>
              <a:pPr/>
              <a:t>6/5/2015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247FAE-5710-4A65-A7B1-CFFBF93CF0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07898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13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9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  <p:extLst>
      <p:ext uri="{BB962C8B-B14F-4D97-AF65-F5344CB8AC3E}">
        <p14:creationId xmlns:p14="http://schemas.microsoft.com/office/powerpoint/2010/main" val="1869089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07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21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523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2953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78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845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83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426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062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01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674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983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47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60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366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76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10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6/5/2015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8322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67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71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127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728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62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13" Type="http://schemas.openxmlformats.org/officeDocument/2006/relationships/tags" Target="../tags/tag86.xml"/><Relationship Id="rId18" Type="http://schemas.openxmlformats.org/officeDocument/2006/relationships/tags" Target="../tags/tag91.xml"/><Relationship Id="rId26" Type="http://schemas.openxmlformats.org/officeDocument/2006/relationships/tags" Target="../tags/tag99.xml"/><Relationship Id="rId3" Type="http://schemas.openxmlformats.org/officeDocument/2006/relationships/tags" Target="../tags/tag76.xml"/><Relationship Id="rId21" Type="http://schemas.openxmlformats.org/officeDocument/2006/relationships/tags" Target="../tags/tag94.xml"/><Relationship Id="rId7" Type="http://schemas.openxmlformats.org/officeDocument/2006/relationships/tags" Target="../tags/tag80.xml"/><Relationship Id="rId12" Type="http://schemas.openxmlformats.org/officeDocument/2006/relationships/tags" Target="../tags/tag85.xml"/><Relationship Id="rId17" Type="http://schemas.openxmlformats.org/officeDocument/2006/relationships/tags" Target="../tags/tag90.xml"/><Relationship Id="rId25" Type="http://schemas.openxmlformats.org/officeDocument/2006/relationships/tags" Target="../tags/tag98.xml"/><Relationship Id="rId33" Type="http://schemas.openxmlformats.org/officeDocument/2006/relationships/notesSlide" Target="../notesSlides/notesSlide9.xml"/><Relationship Id="rId2" Type="http://schemas.openxmlformats.org/officeDocument/2006/relationships/tags" Target="../tags/tag75.xml"/><Relationship Id="rId16" Type="http://schemas.openxmlformats.org/officeDocument/2006/relationships/tags" Target="../tags/tag89.xml"/><Relationship Id="rId20" Type="http://schemas.openxmlformats.org/officeDocument/2006/relationships/tags" Target="../tags/tag93.xml"/><Relationship Id="rId29" Type="http://schemas.openxmlformats.org/officeDocument/2006/relationships/tags" Target="../tags/tag102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tags" Target="../tags/tag84.xml"/><Relationship Id="rId24" Type="http://schemas.openxmlformats.org/officeDocument/2006/relationships/tags" Target="../tags/tag97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78.xml"/><Relationship Id="rId15" Type="http://schemas.openxmlformats.org/officeDocument/2006/relationships/tags" Target="../tags/tag88.xml"/><Relationship Id="rId23" Type="http://schemas.openxmlformats.org/officeDocument/2006/relationships/tags" Target="../tags/tag96.xml"/><Relationship Id="rId28" Type="http://schemas.openxmlformats.org/officeDocument/2006/relationships/tags" Target="../tags/tag101.xml"/><Relationship Id="rId10" Type="http://schemas.openxmlformats.org/officeDocument/2006/relationships/tags" Target="../tags/tag83.xml"/><Relationship Id="rId19" Type="http://schemas.openxmlformats.org/officeDocument/2006/relationships/tags" Target="../tags/tag92.xml"/><Relationship Id="rId31" Type="http://schemas.openxmlformats.org/officeDocument/2006/relationships/tags" Target="../tags/tag104.xml"/><Relationship Id="rId4" Type="http://schemas.openxmlformats.org/officeDocument/2006/relationships/tags" Target="../tags/tag77.xml"/><Relationship Id="rId9" Type="http://schemas.openxmlformats.org/officeDocument/2006/relationships/tags" Target="../tags/tag82.xml"/><Relationship Id="rId14" Type="http://schemas.openxmlformats.org/officeDocument/2006/relationships/tags" Target="../tags/tag87.xml"/><Relationship Id="rId22" Type="http://schemas.openxmlformats.org/officeDocument/2006/relationships/tags" Target="../tags/tag95.xml"/><Relationship Id="rId27" Type="http://schemas.openxmlformats.org/officeDocument/2006/relationships/tags" Target="../tags/tag100.xml"/><Relationship Id="rId30" Type="http://schemas.openxmlformats.org/officeDocument/2006/relationships/tags" Target="../tags/tag10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13" Type="http://schemas.openxmlformats.org/officeDocument/2006/relationships/tags" Target="../tags/tag117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12" Type="http://schemas.openxmlformats.org/officeDocument/2006/relationships/tags" Target="../tags/tag116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11" Type="http://schemas.openxmlformats.org/officeDocument/2006/relationships/tags" Target="../tags/tag115.xml"/><Relationship Id="rId5" Type="http://schemas.openxmlformats.org/officeDocument/2006/relationships/tags" Target="../tags/tag109.xml"/><Relationship Id="rId15" Type="http://schemas.openxmlformats.org/officeDocument/2006/relationships/notesSlide" Target="../notesSlides/notesSlide10.xml"/><Relationship Id="rId10" Type="http://schemas.openxmlformats.org/officeDocument/2006/relationships/tags" Target="../tags/tag114.xml"/><Relationship Id="rId4" Type="http://schemas.openxmlformats.org/officeDocument/2006/relationships/tags" Target="../tags/tag108.xml"/><Relationship Id="rId9" Type="http://schemas.openxmlformats.org/officeDocument/2006/relationships/tags" Target="../tags/tag113.xml"/><Relationship Id="rId1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25.xml"/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26" Type="http://schemas.openxmlformats.org/officeDocument/2006/relationships/slideLayout" Target="../slideLayouts/slideLayout6.xml"/><Relationship Id="rId3" Type="http://schemas.openxmlformats.org/officeDocument/2006/relationships/tags" Target="../tags/tag120.xml"/><Relationship Id="rId21" Type="http://schemas.openxmlformats.org/officeDocument/2006/relationships/tags" Target="../tags/tag138.xm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tags" Target="../tags/tag142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tags" Target="../tags/tag137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tags" Target="../tags/tag141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tags" Target="../tags/tag140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Relationship Id="rId27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52.xml"/><Relationship Id="rId13" Type="http://schemas.openxmlformats.org/officeDocument/2006/relationships/tags" Target="../tags/tag157.xml"/><Relationship Id="rId18" Type="http://schemas.openxmlformats.org/officeDocument/2006/relationships/tags" Target="../tags/tag162.xml"/><Relationship Id="rId3" Type="http://schemas.openxmlformats.org/officeDocument/2006/relationships/tags" Target="../tags/tag147.xml"/><Relationship Id="rId21" Type="http://schemas.openxmlformats.org/officeDocument/2006/relationships/tags" Target="../tags/tag165.xml"/><Relationship Id="rId7" Type="http://schemas.openxmlformats.org/officeDocument/2006/relationships/tags" Target="../tags/tag151.xml"/><Relationship Id="rId12" Type="http://schemas.openxmlformats.org/officeDocument/2006/relationships/tags" Target="../tags/tag156.xml"/><Relationship Id="rId17" Type="http://schemas.openxmlformats.org/officeDocument/2006/relationships/tags" Target="../tags/tag161.xml"/><Relationship Id="rId25" Type="http://schemas.openxmlformats.org/officeDocument/2006/relationships/notesSlide" Target="../notesSlides/notesSlide13.xml"/><Relationship Id="rId2" Type="http://schemas.openxmlformats.org/officeDocument/2006/relationships/tags" Target="../tags/tag146.xml"/><Relationship Id="rId16" Type="http://schemas.openxmlformats.org/officeDocument/2006/relationships/tags" Target="../tags/tag160.xml"/><Relationship Id="rId20" Type="http://schemas.openxmlformats.org/officeDocument/2006/relationships/tags" Target="../tags/tag164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11" Type="http://schemas.openxmlformats.org/officeDocument/2006/relationships/tags" Target="../tags/tag15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49.xml"/><Relationship Id="rId15" Type="http://schemas.openxmlformats.org/officeDocument/2006/relationships/tags" Target="../tags/tag159.xml"/><Relationship Id="rId23" Type="http://schemas.openxmlformats.org/officeDocument/2006/relationships/tags" Target="../tags/tag167.xml"/><Relationship Id="rId10" Type="http://schemas.openxmlformats.org/officeDocument/2006/relationships/tags" Target="../tags/tag154.xml"/><Relationship Id="rId19" Type="http://schemas.openxmlformats.org/officeDocument/2006/relationships/tags" Target="../tags/tag163.xml"/><Relationship Id="rId4" Type="http://schemas.openxmlformats.org/officeDocument/2006/relationships/tags" Target="../tags/tag148.xml"/><Relationship Id="rId9" Type="http://schemas.openxmlformats.org/officeDocument/2006/relationships/tags" Target="../tags/tag153.xml"/><Relationship Id="rId14" Type="http://schemas.openxmlformats.org/officeDocument/2006/relationships/tags" Target="../tags/tag158.xml"/><Relationship Id="rId22" Type="http://schemas.openxmlformats.org/officeDocument/2006/relationships/tags" Target="../tags/tag16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75.xml"/><Relationship Id="rId13" Type="http://schemas.openxmlformats.org/officeDocument/2006/relationships/tags" Target="../tags/tag180.xml"/><Relationship Id="rId18" Type="http://schemas.openxmlformats.org/officeDocument/2006/relationships/tags" Target="../tags/tag185.xml"/><Relationship Id="rId3" Type="http://schemas.openxmlformats.org/officeDocument/2006/relationships/tags" Target="../tags/tag170.xml"/><Relationship Id="rId21" Type="http://schemas.openxmlformats.org/officeDocument/2006/relationships/tags" Target="../tags/tag188.xml"/><Relationship Id="rId7" Type="http://schemas.openxmlformats.org/officeDocument/2006/relationships/tags" Target="../tags/tag174.xml"/><Relationship Id="rId12" Type="http://schemas.openxmlformats.org/officeDocument/2006/relationships/tags" Target="../tags/tag179.xml"/><Relationship Id="rId17" Type="http://schemas.openxmlformats.org/officeDocument/2006/relationships/tags" Target="../tags/tag184.xml"/><Relationship Id="rId2" Type="http://schemas.openxmlformats.org/officeDocument/2006/relationships/tags" Target="../tags/tag169.xml"/><Relationship Id="rId16" Type="http://schemas.openxmlformats.org/officeDocument/2006/relationships/tags" Target="../tags/tag183.xml"/><Relationship Id="rId20" Type="http://schemas.openxmlformats.org/officeDocument/2006/relationships/tags" Target="../tags/tag187.xml"/><Relationship Id="rId1" Type="http://schemas.openxmlformats.org/officeDocument/2006/relationships/tags" Target="../tags/tag168.xml"/><Relationship Id="rId6" Type="http://schemas.openxmlformats.org/officeDocument/2006/relationships/tags" Target="../tags/tag173.xml"/><Relationship Id="rId11" Type="http://schemas.openxmlformats.org/officeDocument/2006/relationships/tags" Target="../tags/tag178.xml"/><Relationship Id="rId5" Type="http://schemas.openxmlformats.org/officeDocument/2006/relationships/tags" Target="../tags/tag172.xml"/><Relationship Id="rId15" Type="http://schemas.openxmlformats.org/officeDocument/2006/relationships/tags" Target="../tags/tag182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177.xml"/><Relationship Id="rId19" Type="http://schemas.openxmlformats.org/officeDocument/2006/relationships/tags" Target="../tags/tag186.xml"/><Relationship Id="rId4" Type="http://schemas.openxmlformats.org/officeDocument/2006/relationships/tags" Target="../tags/tag171.xml"/><Relationship Id="rId9" Type="http://schemas.openxmlformats.org/officeDocument/2006/relationships/tags" Target="../tags/tag176.xml"/><Relationship Id="rId14" Type="http://schemas.openxmlformats.org/officeDocument/2006/relationships/tags" Target="../tags/tag181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96.xml"/><Relationship Id="rId13" Type="http://schemas.openxmlformats.org/officeDocument/2006/relationships/tags" Target="../tags/tag201.xml"/><Relationship Id="rId3" Type="http://schemas.openxmlformats.org/officeDocument/2006/relationships/tags" Target="../tags/tag191.xml"/><Relationship Id="rId7" Type="http://schemas.openxmlformats.org/officeDocument/2006/relationships/tags" Target="../tags/tag195.xml"/><Relationship Id="rId12" Type="http://schemas.openxmlformats.org/officeDocument/2006/relationships/tags" Target="../tags/tag200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1" Type="http://schemas.openxmlformats.org/officeDocument/2006/relationships/tags" Target="../tags/tag199.xml"/><Relationship Id="rId5" Type="http://schemas.openxmlformats.org/officeDocument/2006/relationships/tags" Target="../tags/tag193.xml"/><Relationship Id="rId15" Type="http://schemas.openxmlformats.org/officeDocument/2006/relationships/notesSlide" Target="../notesSlides/notesSlide18.xml"/><Relationship Id="rId10" Type="http://schemas.openxmlformats.org/officeDocument/2006/relationships/tags" Target="../tags/tag198.xml"/><Relationship Id="rId4" Type="http://schemas.openxmlformats.org/officeDocument/2006/relationships/tags" Target="../tags/tag192.xml"/><Relationship Id="rId9" Type="http://schemas.openxmlformats.org/officeDocument/2006/relationships/tags" Target="../tags/tag197.xml"/><Relationship Id="rId1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e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jpe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notesSlide" Target="../notesSlides/notesSlide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notesSlide" Target="../notesSlides/notesSlide7.xml"/><Relationship Id="rId5" Type="http://schemas.openxmlformats.org/officeDocument/2006/relationships/tags" Target="../tags/tag2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8.xml"/><Relationship Id="rId9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9" Type="http://schemas.openxmlformats.org/officeDocument/2006/relationships/tags" Target="../tags/tag72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34" Type="http://schemas.openxmlformats.org/officeDocument/2006/relationships/tags" Target="../tags/tag67.xml"/><Relationship Id="rId42" Type="http://schemas.openxmlformats.org/officeDocument/2006/relationships/notesSlide" Target="../notesSlides/notesSlide8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33" Type="http://schemas.openxmlformats.org/officeDocument/2006/relationships/tags" Target="../tags/tag66.xml"/><Relationship Id="rId38" Type="http://schemas.openxmlformats.org/officeDocument/2006/relationships/tags" Target="../tags/tag71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tags" Target="../tags/tag62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32" Type="http://schemas.openxmlformats.org/officeDocument/2006/relationships/tags" Target="../tags/tag65.xml"/><Relationship Id="rId37" Type="http://schemas.openxmlformats.org/officeDocument/2006/relationships/tags" Target="../tags/tag70.xml"/><Relationship Id="rId40" Type="http://schemas.openxmlformats.org/officeDocument/2006/relationships/tags" Target="../tags/tag73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tags" Target="../tags/tag61.xml"/><Relationship Id="rId36" Type="http://schemas.openxmlformats.org/officeDocument/2006/relationships/tags" Target="../tags/tag69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tags" Target="../tags/tag64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tags" Target="../tags/tag60.xml"/><Relationship Id="rId30" Type="http://schemas.openxmlformats.org/officeDocument/2006/relationships/tags" Target="../tags/tag63.xml"/><Relationship Id="rId35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28: Final review and class wrap-up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07451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Calculations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622C7-AF21-2E4F-B881-B4B79AD45CE0}" type="slidenum">
              <a:rPr lang="en-US" smtClean="0"/>
              <a:t>10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035007" y="2019138"/>
            <a:ext cx="2849562" cy="4038600"/>
            <a:chOff x="5605463" y="1600200"/>
            <a:chExt cx="2849562" cy="4038600"/>
          </a:xfrm>
        </p:grpSpPr>
        <p:sp>
          <p:nvSpPr>
            <p:cNvPr id="8" name="Oval 3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 dirty="0"/>
                <a:t>A</a:t>
              </a:r>
            </a:p>
          </p:txBody>
        </p:sp>
        <p:cxnSp>
          <p:nvCxnSpPr>
            <p:cNvPr id="9" name="AutoShape 4"/>
            <p:cNvCxnSpPr>
              <a:cxnSpLocks noChangeShapeType="1"/>
              <a:stCxn id="8" idx="3"/>
              <a:endCxn id="12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0" name="AutoShape 5"/>
            <p:cNvCxnSpPr>
              <a:cxnSpLocks noChangeShapeType="1"/>
              <a:stCxn id="8" idx="5"/>
              <a:endCxn id="18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" name="Oval 6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E</a:t>
              </a:r>
            </a:p>
          </p:txBody>
        </p:sp>
        <p:sp>
          <p:nvSpPr>
            <p:cNvPr id="12" name="Oval 7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B</a:t>
              </a:r>
            </a:p>
          </p:txBody>
        </p:sp>
        <p:cxnSp>
          <p:nvCxnSpPr>
            <p:cNvPr id="13" name="AutoShape 8"/>
            <p:cNvCxnSpPr>
              <a:cxnSpLocks noChangeShapeType="1"/>
              <a:stCxn id="12" idx="4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9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D</a:t>
              </a:r>
            </a:p>
          </p:txBody>
        </p:sp>
        <p:sp>
          <p:nvSpPr>
            <p:cNvPr id="15" name="Oval 10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F</a:t>
              </a:r>
            </a:p>
          </p:txBody>
        </p:sp>
        <p:cxnSp>
          <p:nvCxnSpPr>
            <p:cNvPr id="16" name="AutoShape 11"/>
            <p:cNvCxnSpPr>
              <a:cxnSpLocks noChangeShapeType="1"/>
              <a:stCxn id="12" idx="5"/>
              <a:endCxn id="15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12"/>
            <p:cNvCxnSpPr>
              <a:cxnSpLocks noChangeShapeType="1"/>
              <a:stCxn id="12" idx="3"/>
              <a:endCxn id="14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" name="Oval 13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C</a:t>
              </a:r>
            </a:p>
          </p:txBody>
        </p:sp>
        <p:sp>
          <p:nvSpPr>
            <p:cNvPr id="19" name="Oval 14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G</a:t>
              </a:r>
            </a:p>
          </p:txBody>
        </p:sp>
        <p:cxnSp>
          <p:nvCxnSpPr>
            <p:cNvPr id="20" name="AutoShape 15"/>
            <p:cNvCxnSpPr>
              <a:cxnSpLocks noChangeShapeType="1"/>
              <a:stCxn id="18" idx="4"/>
              <a:endCxn id="19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16"/>
            <p:cNvCxnSpPr>
              <a:cxnSpLocks noChangeShapeType="1"/>
              <a:stCxn id="19" idx="3"/>
              <a:endCxn id="24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17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I</a:t>
              </a:r>
            </a:p>
          </p:txBody>
        </p:sp>
        <p:cxnSp>
          <p:nvCxnSpPr>
            <p:cNvPr id="23" name="AutoShape 18"/>
            <p:cNvCxnSpPr>
              <a:cxnSpLocks noChangeShapeType="1"/>
              <a:stCxn id="19" idx="5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1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H</a:t>
              </a:r>
            </a:p>
          </p:txBody>
        </p:sp>
        <p:sp>
          <p:nvSpPr>
            <p:cNvPr id="25" name="Oval 2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L</a:t>
              </a:r>
            </a:p>
          </p:txBody>
        </p:sp>
        <p:sp>
          <p:nvSpPr>
            <p:cNvPr id="26" name="Oval 21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J</a:t>
              </a:r>
            </a:p>
          </p:txBody>
        </p:sp>
        <p:sp>
          <p:nvSpPr>
            <p:cNvPr id="27" name="Oval 22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M</a:t>
              </a:r>
            </a:p>
          </p:txBody>
        </p:sp>
        <p:sp>
          <p:nvSpPr>
            <p:cNvPr id="28" name="Oval 23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K</a:t>
              </a:r>
            </a:p>
          </p:txBody>
        </p:sp>
        <p:sp>
          <p:nvSpPr>
            <p:cNvPr id="29" name="Oval 2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b="0"/>
                <a:t>N</a:t>
              </a:r>
            </a:p>
          </p:txBody>
        </p:sp>
        <p:cxnSp>
          <p:nvCxnSpPr>
            <p:cNvPr id="30" name="AutoShape 25"/>
            <p:cNvCxnSpPr>
              <a:cxnSpLocks noChangeShapeType="1"/>
              <a:stCxn id="24" idx="2"/>
              <a:endCxn id="26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6"/>
            <p:cNvCxnSpPr>
              <a:cxnSpLocks noChangeShapeType="1"/>
              <a:stCxn id="24" idx="3"/>
              <a:endCxn id="28" idx="0"/>
            </p:cNvCxnSpPr>
            <p:nvPr>
              <p:custDataLst>
                <p:tags r:id="rId28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7"/>
            <p:cNvCxnSpPr>
              <a:cxnSpLocks noChangeShapeType="1"/>
              <a:stCxn id="24" idx="4"/>
              <a:endCxn id="25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8"/>
            <p:cNvCxnSpPr>
              <a:cxnSpLocks noChangeShapeType="1"/>
              <a:stCxn id="24" idx="5"/>
              <a:endCxn id="27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4" name="AutoShape 29"/>
            <p:cNvCxnSpPr>
              <a:cxnSpLocks noChangeShapeType="1"/>
              <a:stCxn id="24" idx="6"/>
              <a:endCxn id="29" idx="0"/>
            </p:cNvCxnSpPr>
            <p:nvPr>
              <p:custDataLst>
                <p:tags r:id="rId31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073481" y="329548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0" dirty="0"/>
              <a:t>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9751" y="1417638"/>
            <a:ext cx="5599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Recall: </a:t>
            </a:r>
            <a:r>
              <a:rPr lang="en-US" sz="2400" b="0" dirty="0" smtClean="0">
                <a:solidFill>
                  <a:srgbClr val="0000FF"/>
                </a:solidFill>
              </a:rPr>
              <a:t>Height</a:t>
            </a:r>
            <a:r>
              <a:rPr lang="en-US" sz="2400" b="0" dirty="0" smtClean="0"/>
              <a:t> of a tree is the </a:t>
            </a:r>
            <a:r>
              <a:rPr lang="en-US" sz="2400" b="0" dirty="0" smtClean="0">
                <a:solidFill>
                  <a:srgbClr val="0000FF"/>
                </a:solidFill>
              </a:rPr>
              <a:t>maximum</a:t>
            </a:r>
            <a:r>
              <a:rPr lang="en-US" sz="2400" b="0" dirty="0" smtClean="0"/>
              <a:t> number of edges from the </a:t>
            </a:r>
            <a:r>
              <a:rPr lang="en-US" sz="2400" b="0" dirty="0" smtClean="0">
                <a:solidFill>
                  <a:srgbClr val="0000FF"/>
                </a:solidFill>
              </a:rPr>
              <a:t>root</a:t>
            </a:r>
            <a:r>
              <a:rPr lang="en-US" sz="2400" b="0" dirty="0" smtClean="0"/>
              <a:t> to a </a:t>
            </a:r>
            <a:r>
              <a:rPr lang="en-US" sz="2400" b="0" dirty="0" smtClean="0">
                <a:solidFill>
                  <a:srgbClr val="0000FF"/>
                </a:solidFill>
              </a:rPr>
              <a:t>leaf</a:t>
            </a:r>
            <a:r>
              <a:rPr lang="en-US" sz="2400" b="0" dirty="0" smtClean="0"/>
              <a:t>.</a:t>
            </a:r>
            <a:endParaRPr lang="en-US" sz="2400" b="0" dirty="0"/>
          </a:p>
        </p:txBody>
      </p:sp>
      <p:sp>
        <p:nvSpPr>
          <p:cNvPr id="37" name="TextBox 36"/>
          <p:cNvSpPr txBox="1"/>
          <p:nvPr/>
        </p:nvSpPr>
        <p:spPr>
          <a:xfrm>
            <a:off x="869751" y="3778179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Height = 0 </a:t>
            </a:r>
            <a:endParaRPr lang="en-US" sz="2400" b="0" dirty="0"/>
          </a:p>
        </p:txBody>
      </p:sp>
      <p:sp>
        <p:nvSpPr>
          <p:cNvPr id="38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3077712" y="295258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0" dirty="0"/>
              <a:t>A</a:t>
            </a:r>
          </a:p>
        </p:txBody>
      </p:sp>
      <p:cxnSp>
        <p:nvCxnSpPr>
          <p:cNvPr id="39" name="AutoShape 4"/>
          <p:cNvCxnSpPr>
            <a:cxnSpLocks noChangeShapeType="1"/>
            <a:stCxn id="38" idx="4"/>
            <a:endCxn id="40" idx="0"/>
          </p:cNvCxnSpPr>
          <p:nvPr>
            <p:custDataLst>
              <p:tags r:id="rId3"/>
            </p:custDataLst>
          </p:nvPr>
        </p:nvCxnSpPr>
        <p:spPr bwMode="auto">
          <a:xfrm>
            <a:off x="3306312" y="3409788"/>
            <a:ext cx="66955" cy="4701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144667" y="3879975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b="0"/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713325" y="3777039"/>
            <a:ext cx="1525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Height = 1 </a:t>
            </a:r>
            <a:endParaRPr lang="en-US" sz="2400" b="0" dirty="0"/>
          </a:p>
        </p:txBody>
      </p:sp>
      <p:sp>
        <p:nvSpPr>
          <p:cNvPr id="45" name="TextBox 44"/>
          <p:cNvSpPr txBox="1"/>
          <p:nvPr/>
        </p:nvSpPr>
        <p:spPr>
          <a:xfrm>
            <a:off x="1055488" y="2442815"/>
            <a:ext cx="406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What is the </a:t>
            </a:r>
            <a:r>
              <a:rPr lang="en-US" sz="2400" b="0" dirty="0" smtClean="0">
                <a:solidFill>
                  <a:srgbClr val="0000FF"/>
                </a:solidFill>
              </a:rPr>
              <a:t>height</a:t>
            </a:r>
            <a:r>
              <a:rPr lang="en-US" sz="2400" b="0" dirty="0" smtClean="0"/>
              <a:t> of this tree?</a:t>
            </a:r>
            <a:endParaRPr lang="en-US" sz="2400" b="0" dirty="0"/>
          </a:p>
        </p:txBody>
      </p:sp>
      <p:sp>
        <p:nvSpPr>
          <p:cNvPr id="46" name="TextBox 45"/>
          <p:cNvSpPr txBox="1"/>
          <p:nvPr/>
        </p:nvSpPr>
        <p:spPr>
          <a:xfrm>
            <a:off x="1055488" y="4636610"/>
            <a:ext cx="3870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What is the </a:t>
            </a:r>
            <a:r>
              <a:rPr lang="en-US" sz="2400" b="0" dirty="0" smtClean="0">
                <a:solidFill>
                  <a:srgbClr val="0000FF"/>
                </a:solidFill>
              </a:rPr>
              <a:t>depth</a:t>
            </a:r>
            <a:r>
              <a:rPr lang="en-US" sz="2400" b="0" dirty="0" smtClean="0"/>
              <a:t> of node G?</a:t>
            </a:r>
            <a:endParaRPr lang="en-US" sz="2400" b="0" dirty="0"/>
          </a:p>
        </p:txBody>
      </p:sp>
      <p:sp>
        <p:nvSpPr>
          <p:cNvPr id="48" name="TextBox 47"/>
          <p:cNvSpPr txBox="1"/>
          <p:nvPr/>
        </p:nvSpPr>
        <p:spPr>
          <a:xfrm>
            <a:off x="1088845" y="5602171"/>
            <a:ext cx="3805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dirty="0" smtClean="0"/>
              <a:t>What is the </a:t>
            </a:r>
            <a:r>
              <a:rPr lang="en-US" sz="2400" b="0" dirty="0">
                <a:solidFill>
                  <a:srgbClr val="0000FF"/>
                </a:solidFill>
              </a:rPr>
              <a:t>depth</a:t>
            </a:r>
            <a:r>
              <a:rPr lang="en-US" sz="2400" b="0" dirty="0"/>
              <a:t> </a:t>
            </a:r>
            <a:r>
              <a:rPr lang="en-US" sz="2400" b="0" dirty="0" smtClean="0"/>
              <a:t>of node L?</a:t>
            </a:r>
            <a:endParaRPr lang="en-US" sz="2400" b="0" dirty="0"/>
          </a:p>
        </p:txBody>
      </p:sp>
      <p:sp>
        <p:nvSpPr>
          <p:cNvPr id="47" name="TextBox 46"/>
          <p:cNvSpPr txBox="1"/>
          <p:nvPr/>
        </p:nvSpPr>
        <p:spPr>
          <a:xfrm>
            <a:off x="3130236" y="5010636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Depth = 2 </a:t>
            </a:r>
            <a:endParaRPr lang="en-US" sz="2400" b="0" dirty="0"/>
          </a:p>
        </p:txBody>
      </p:sp>
      <p:sp>
        <p:nvSpPr>
          <p:cNvPr id="51" name="TextBox 50"/>
          <p:cNvSpPr txBox="1"/>
          <p:nvPr/>
        </p:nvSpPr>
        <p:spPr>
          <a:xfrm>
            <a:off x="3144667" y="5959700"/>
            <a:ext cx="1535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Depth = 4 </a:t>
            </a:r>
            <a:endParaRPr lang="en-US" sz="2400" b="0" dirty="0"/>
          </a:p>
        </p:txBody>
      </p:sp>
      <p:sp>
        <p:nvSpPr>
          <p:cNvPr id="52" name="TextBox 51"/>
          <p:cNvSpPr txBox="1"/>
          <p:nvPr/>
        </p:nvSpPr>
        <p:spPr>
          <a:xfrm>
            <a:off x="7086600" y="1417638"/>
            <a:ext cx="1908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dirty="0" smtClean="0"/>
              <a:t>Height = 4 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220704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+ * 2 4 5</a:t>
            </a:r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2 * 4 + 5</a:t>
            </a:r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2 4 * 5 +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1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z="3200" dirty="0" smtClean="0"/>
              <a:t>Binary </a:t>
            </a:r>
            <a:r>
              <a:rPr lang="en-US" sz="3200" dirty="0" smtClean="0">
                <a:solidFill>
                  <a:srgbClr val="0000FF"/>
                </a:solidFill>
              </a:rPr>
              <a:t>Search</a:t>
            </a:r>
            <a:r>
              <a:rPr lang="en-US" sz="3200" dirty="0" smtClean="0"/>
              <a:t> Tree (BST) Data Structure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33600"/>
            <a:ext cx="3886200" cy="3886200"/>
            <a:chOff x="4610100" y="2133600"/>
            <a:chExt cx="3886200" cy="3886200"/>
          </a:xfrm>
        </p:grpSpPr>
        <p:sp>
          <p:nvSpPr>
            <p:cNvPr id="15363" name="Oval 3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8768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15364" name="Oval 4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8105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15365" name="Oval 5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67437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15366" name="Oval 6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769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15367" name="Oval 7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610100" y="3911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15368" name="Oval 8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2771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11</a:t>
              </a:r>
            </a:p>
          </p:txBody>
        </p:sp>
        <p:sp>
          <p:nvSpPr>
            <p:cNvPr id="15369" name="Oval 9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5143500" y="3022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15370" name="Oval 10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210300" y="2133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  <p:cxnSp>
          <p:nvCxnSpPr>
            <p:cNvPr id="15371" name="AutoShape 11"/>
            <p:cNvCxnSpPr>
              <a:cxnSpLocks noChangeShapeType="1"/>
              <a:stCxn id="15370" idx="3"/>
              <a:endCxn id="15369" idx="0"/>
            </p:cNvCxnSpPr>
            <p:nvPr>
              <p:custDataLst>
                <p:tags r:id="rId11"/>
              </p:custDataLst>
            </p:nvPr>
          </p:nvCxnSpPr>
          <p:spPr bwMode="auto">
            <a:xfrm flipH="1">
              <a:off x="5334000" y="2478088"/>
              <a:ext cx="9318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2" name="AutoShape 12"/>
            <p:cNvCxnSpPr>
              <a:cxnSpLocks noChangeShapeType="1"/>
              <a:stCxn id="15370" idx="5"/>
              <a:endCxn id="15368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35738" y="2478088"/>
              <a:ext cx="9318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3" name="AutoShape 13"/>
            <p:cNvCxnSpPr>
              <a:cxnSpLocks noChangeShapeType="1"/>
              <a:stCxn id="15368" idx="3"/>
              <a:endCxn id="15365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69342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4" name="AutoShape 14"/>
            <p:cNvCxnSpPr>
              <a:cxnSpLocks noChangeShapeType="1"/>
              <a:stCxn id="15368" idx="5"/>
              <a:endCxn id="15364" idx="0"/>
            </p:cNvCxnSpPr>
            <p:nvPr>
              <p:custDataLst>
                <p:tags r:id="rId14"/>
              </p:custDataLst>
            </p:nvPr>
          </p:nvCxnSpPr>
          <p:spPr bwMode="auto">
            <a:xfrm>
              <a:off x="76025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5" name="AutoShape 15"/>
            <p:cNvCxnSpPr>
              <a:cxnSpLocks noChangeShapeType="1"/>
              <a:stCxn id="15369" idx="3"/>
              <a:endCxn id="15367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4800600" y="3367088"/>
              <a:ext cx="3984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6" name="AutoShape 16"/>
            <p:cNvCxnSpPr>
              <a:cxnSpLocks noChangeShapeType="1"/>
              <a:stCxn id="15369" idx="5"/>
              <a:endCxn id="15366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5468938" y="3367088"/>
              <a:ext cx="3984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77" name="AutoShape 17"/>
            <p:cNvCxnSpPr>
              <a:cxnSpLocks noChangeShapeType="1"/>
              <a:stCxn id="15367" idx="5"/>
              <a:endCxn id="15363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9355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78" name="Oval 18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153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15379" name="Oval 1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810500" y="56388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15380" name="Oval 2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9436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15381" name="AutoShape 21"/>
            <p:cNvCxnSpPr>
              <a:cxnSpLocks noChangeShapeType="1"/>
              <a:stCxn id="15366" idx="5"/>
              <a:endCxn id="15380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6002338" y="4256088"/>
              <a:ext cx="131762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5382" name="Oval 22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6477000" y="4800600"/>
              <a:ext cx="381000" cy="381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000" b="1" dirty="0">
                  <a:solidFill>
                    <a:srgbClr val="000000"/>
                  </a:solidFill>
                  <a:latin typeface="Times New Roman" pitchFamily="18" charset="0"/>
                </a:rPr>
                <a:t>9</a:t>
              </a:r>
            </a:p>
          </p:txBody>
        </p:sp>
        <p:cxnSp>
          <p:nvCxnSpPr>
            <p:cNvPr id="15383" name="AutoShape 23"/>
            <p:cNvCxnSpPr>
              <a:cxnSpLocks noChangeShapeType="1"/>
              <a:stCxn id="15365" idx="3"/>
              <a:endCxn id="15382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6667500" y="4256088"/>
              <a:ext cx="131763" cy="52546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4" name="AutoShape 24"/>
            <p:cNvCxnSpPr>
              <a:cxnSpLocks noChangeShapeType="1"/>
              <a:stCxn id="15378" idx="4"/>
              <a:endCxn id="15379" idx="0"/>
            </p:cNvCxnSpPr>
            <p:nvPr>
              <p:custDataLst>
                <p:tags r:id="rId24"/>
              </p:custDataLst>
            </p:nvPr>
          </p:nvCxnSpPr>
          <p:spPr bwMode="auto">
            <a:xfrm flipH="1">
              <a:off x="8001000" y="5181600"/>
              <a:ext cx="304800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5385" name="AutoShape 25"/>
            <p:cNvCxnSpPr>
              <a:cxnSpLocks noChangeShapeType="1"/>
              <a:stCxn id="15364" idx="5"/>
              <a:endCxn id="15378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8135704" y="4236804"/>
              <a:ext cx="170096" cy="56379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5386" name="Rectangle 27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228600" y="1371600"/>
            <a:ext cx="5181600" cy="4800600"/>
          </a:xfrm>
        </p:spPr>
        <p:txBody>
          <a:bodyPr/>
          <a:lstStyle/>
          <a:p>
            <a:r>
              <a:rPr lang="en-US" sz="2400" dirty="0" smtClean="0"/>
              <a:t>Structure property (</a:t>
            </a:r>
            <a:r>
              <a:rPr lang="en-US" sz="2400" dirty="0" smtClean="0">
                <a:solidFill>
                  <a:srgbClr val="0000FF"/>
                </a:solidFill>
              </a:rPr>
              <a:t>binary tree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ach node has </a:t>
            </a:r>
            <a:r>
              <a:rPr lang="en-US" sz="2000" dirty="0" smtClean="0">
                <a:sym typeface="Symbol" pitchFamily="18" charset="2"/>
              </a:rPr>
              <a:t> 2</a:t>
            </a:r>
            <a:r>
              <a:rPr lang="en-US" sz="2000" dirty="0" smtClean="0"/>
              <a:t> children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keeps operations simple</a:t>
            </a:r>
          </a:p>
          <a:p>
            <a:pPr lvl="2">
              <a:buFontTx/>
              <a:buNone/>
            </a:pPr>
            <a:endParaRPr lang="en-US" sz="1800" dirty="0" smtClean="0"/>
          </a:p>
          <a:p>
            <a:r>
              <a:rPr lang="en-US" sz="2400" dirty="0" smtClean="0">
                <a:solidFill>
                  <a:srgbClr val="0000FF"/>
                </a:solidFill>
              </a:rPr>
              <a:t>Order</a:t>
            </a:r>
            <a:r>
              <a:rPr lang="en-US" sz="2400" dirty="0" smtClean="0"/>
              <a:t> property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left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smaller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ll keys in right </a:t>
            </a:r>
            <a:r>
              <a:rPr lang="en-US" sz="2000" dirty="0" err="1" smtClean="0"/>
              <a:t>subtree</a:t>
            </a:r>
            <a:r>
              <a:rPr lang="en-US" sz="2000" dirty="0" smtClean="0"/>
              <a:t> larger</a:t>
            </a:r>
            <a:br>
              <a:rPr lang="en-US" sz="2000" dirty="0" smtClean="0"/>
            </a:br>
            <a:r>
              <a:rPr lang="en-US" sz="2000" dirty="0" smtClean="0"/>
              <a:t>than node’s key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esult: easy to find any given key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Operations</a:t>
            </a:r>
          </a:p>
          <a:p>
            <a:pPr lvl="1"/>
            <a:r>
              <a:rPr lang="en-US" dirty="0" smtClean="0"/>
              <a:t>Find, insert, delete, </a:t>
            </a:r>
            <a:r>
              <a:rPr lang="en-US" dirty="0" err="1"/>
              <a:t>B</a:t>
            </a:r>
            <a:r>
              <a:rPr lang="en-US" dirty="0" err="1" smtClean="0"/>
              <a:t>uildTree</a:t>
            </a:r>
            <a:endParaRPr lang="en-US" dirty="0" smtClean="0"/>
          </a:p>
          <a:p>
            <a:pPr lvl="1"/>
            <a:endParaRPr lang="en-US" dirty="0"/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Spring 2015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CSE373: Data Structures &amp; Algorithms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16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13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AVL Tree </a:t>
            </a:r>
            <a:r>
              <a:rPr lang="en-US" dirty="0"/>
              <a:t>Data Structure</a:t>
            </a:r>
          </a:p>
        </p:txBody>
      </p: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685800" y="1219200"/>
            <a:ext cx="7353300" cy="4953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000" dirty="0"/>
              <a:t>An AVL tree is a </a:t>
            </a:r>
            <a:r>
              <a:rPr lang="en-US" sz="2000" dirty="0">
                <a:solidFill>
                  <a:srgbClr val="0000FF"/>
                </a:solidFill>
              </a:rPr>
              <a:t>self-balancing </a:t>
            </a:r>
            <a:r>
              <a:rPr lang="en-US" sz="2000" dirty="0"/>
              <a:t>binary search tree.</a:t>
            </a:r>
          </a:p>
          <a:p>
            <a:pPr marL="457200" indent="-457200">
              <a:buFontTx/>
              <a:buNone/>
            </a:pPr>
            <a:endParaRPr lang="en-US" sz="2000" i="1" dirty="0" smtClean="0"/>
          </a:p>
          <a:p>
            <a:pPr marL="457200" indent="-457200">
              <a:buFontTx/>
              <a:buNone/>
            </a:pPr>
            <a:r>
              <a:rPr lang="en-US" sz="2000" i="1" dirty="0" smtClean="0"/>
              <a:t>Structural </a:t>
            </a:r>
            <a:r>
              <a:rPr lang="en-US" sz="2000" i="1" dirty="0"/>
              <a:t>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Binary tree </a:t>
            </a:r>
            <a:r>
              <a:rPr lang="en-US" sz="2000" dirty="0" smtClean="0"/>
              <a:t>property (</a:t>
            </a:r>
            <a:r>
              <a:rPr lang="en-US" sz="2000" dirty="0"/>
              <a:t>same as BST</a:t>
            </a:r>
            <a:r>
              <a:rPr lang="en-US" sz="2000" dirty="0" smtClean="0"/>
              <a:t>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Order</a:t>
            </a:r>
            <a:r>
              <a:rPr lang="en-US" sz="2000" dirty="0" smtClean="0"/>
              <a:t> property </a:t>
            </a:r>
            <a:r>
              <a:rPr lang="en-US" sz="2000" dirty="0" smtClean="0">
                <a:sym typeface="Symbol" pitchFamily="18" charset="2"/>
              </a:rPr>
              <a:t>(same </a:t>
            </a:r>
            <a:r>
              <a:rPr lang="en-US" sz="2000" dirty="0">
                <a:sym typeface="Symbol" pitchFamily="18" charset="2"/>
              </a:rPr>
              <a:t>as for </a:t>
            </a:r>
            <a:r>
              <a:rPr lang="en-US" sz="2000" dirty="0" smtClean="0">
                <a:sym typeface="Symbol" pitchFamily="18" charset="2"/>
              </a:rPr>
              <a:t>BST)</a:t>
            </a:r>
            <a:endParaRPr lang="en-US" sz="2000" dirty="0"/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rgbClr val="0000FF"/>
                </a:solidFill>
              </a:rPr>
              <a:t>Balance property: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/>
              <a:t>balance of every node </a:t>
            </a:r>
            <a:r>
              <a:rPr lang="en-US" sz="2000" dirty="0" smtClean="0"/>
              <a:t>is between </a:t>
            </a:r>
            <a:r>
              <a:rPr lang="en-US" sz="2000" dirty="0"/>
              <a:t>-1 and </a:t>
            </a:r>
            <a:r>
              <a:rPr lang="en-US" sz="2000" dirty="0" smtClean="0"/>
              <a:t>1</a:t>
            </a:r>
            <a:endParaRPr lang="en-US" sz="2000" dirty="0">
              <a:solidFill>
                <a:schemeClr val="accent2"/>
              </a:solidFill>
            </a:endParaRPr>
          </a:p>
          <a:p>
            <a:pPr marL="838200" lvl="1" indent="-381000">
              <a:buFontTx/>
              <a:buNone/>
            </a:pPr>
            <a:endParaRPr lang="en-US" sz="2000" dirty="0" smtClean="0"/>
          </a:p>
          <a:p>
            <a:pPr marL="838200" lvl="1" indent="-381000">
              <a:buFontTx/>
              <a:buNone/>
            </a:pPr>
            <a:r>
              <a:rPr lang="en-US" sz="2000" dirty="0" smtClean="0"/>
              <a:t>Result: </a:t>
            </a:r>
            <a:r>
              <a:rPr lang="en-US" sz="2000" b="1" dirty="0" smtClean="0">
                <a:solidFill>
                  <a:srgbClr val="0000FF"/>
                </a:solidFill>
              </a:rPr>
              <a:t>Worst-case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depth </a:t>
            </a:r>
            <a:r>
              <a:rPr lang="en-US" sz="2000" dirty="0" smtClean="0">
                <a:solidFill>
                  <a:srgbClr val="0000FF"/>
                </a:solidFill>
              </a:rPr>
              <a:t>is </a:t>
            </a:r>
            <a:r>
              <a:rPr lang="en-US" sz="2000" dirty="0" smtClean="0">
                <a:solidFill>
                  <a:srgbClr val="0000FF"/>
                </a:solidFill>
                <a:sym typeface="Symbol" pitchFamily="18" charset="2"/>
              </a:rPr>
              <a:t>O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(log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  <a:sym typeface="Symbol" pitchFamily="18" charset="2"/>
              </a:rPr>
              <a:t> </a:t>
            </a:r>
            <a:endParaRPr lang="en-US" sz="2000" b="1" dirty="0" smtClean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  <a:p>
            <a:pPr marL="838200" lvl="1" indent="-381000">
              <a:buFontTx/>
              <a:buNone/>
            </a:pPr>
            <a:endParaRPr lang="en-US" sz="2000" dirty="0"/>
          </a:p>
          <a:p>
            <a:r>
              <a:rPr lang="en-US" sz="2000" b="1" dirty="0" smtClean="0"/>
              <a:t>Operations</a:t>
            </a:r>
          </a:p>
          <a:p>
            <a:pPr lvl="1"/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find</a:t>
            </a:r>
            <a:endParaRPr lang="en-US" sz="2000" dirty="0">
              <a:solidFill>
                <a:srgbClr val="000000"/>
              </a:solidFill>
            </a:endParaRPr>
          </a:p>
          <a:p>
            <a:pPr lvl="1"/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>
                <a:solidFill>
                  <a:srgbClr val="000000"/>
                </a:solidFill>
              </a:rPr>
              <a:t>: </a:t>
            </a:r>
            <a:r>
              <a:rPr lang="en-US" sz="2000" dirty="0" smtClean="0">
                <a:solidFill>
                  <a:srgbClr val="000000"/>
                </a:solidFill>
              </a:rPr>
              <a:t>First </a:t>
            </a:r>
            <a:r>
              <a:rPr lang="en-US" sz="2000" dirty="0">
                <a:solidFill>
                  <a:srgbClr val="000000"/>
                </a:solidFill>
              </a:rPr>
              <a:t>BST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i="1" dirty="0">
                <a:solidFill>
                  <a:srgbClr val="000000"/>
                </a:solidFill>
              </a:rPr>
              <a:t>then</a:t>
            </a:r>
            <a:r>
              <a:rPr lang="en-US" sz="2000" dirty="0">
                <a:solidFill>
                  <a:srgbClr val="000000"/>
                </a:solidFill>
              </a:rPr>
              <a:t> check balance and potentially “fix” the AVL </a:t>
            </a:r>
            <a:r>
              <a:rPr lang="en-US" sz="2000" dirty="0" smtClean="0">
                <a:solidFill>
                  <a:srgbClr val="000000"/>
                </a:solidFill>
              </a:rPr>
              <a:t>tree (4 cases). </a:t>
            </a:r>
            <a:endParaRPr lang="en-US" sz="2000" b="1" dirty="0" smtClean="0">
              <a:solidFill>
                <a:srgbClr val="000000"/>
              </a:solidFill>
              <a:latin typeface="Courier New" pitchFamily="49" charset="0"/>
              <a:sym typeface="Symbol" pitchFamily="18" charset="2"/>
            </a:endParaRP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  <a:sym typeface="Symbol" pitchFamily="18" charset="2"/>
            </a:endParaRP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Queues and Binary Heaps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48768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Priority Queue ADT</a:t>
            </a:r>
            <a:r>
              <a:rPr lang="en-US" dirty="0" smtClean="0"/>
              <a:t>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comparable object, 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Binary heap</a:t>
            </a:r>
            <a:r>
              <a:rPr lang="en-US" dirty="0" smtClean="0"/>
              <a:t> data structure: </a:t>
            </a:r>
          </a:p>
          <a:p>
            <a:pPr lvl="1"/>
            <a:r>
              <a:rPr lang="en-US" dirty="0" smtClean="0"/>
              <a:t>Complete binary tree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node has less important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priority value than its parent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/>
              <a:t> </a:t>
            </a:r>
            <a:r>
              <a:rPr lang="en-US" dirty="0" smtClean="0"/>
              <a:t>operations = </a:t>
            </a:r>
            <a:r>
              <a:rPr lang="en-US" i="1" dirty="0" smtClean="0"/>
              <a:t>O</a:t>
            </a:r>
            <a:r>
              <a:rPr lang="en-US" dirty="0" smtClean="0"/>
              <a:t>(height-of-tree)=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       put at new last position in tree and percolate-up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: </a:t>
            </a:r>
            <a:r>
              <a:rPr lang="en-US" sz="1000" dirty="0" smtClean="0"/>
              <a:t> </a:t>
            </a:r>
            <a:r>
              <a:rPr lang="en-US" dirty="0" smtClean="0"/>
              <a:t>remove root, put last element at root and  		                   </a:t>
            </a:r>
            <a:r>
              <a:rPr lang="en-US" sz="1000" dirty="0" smtClean="0"/>
              <a:t> </a:t>
            </a:r>
            <a:r>
              <a:rPr lang="en-US" dirty="0" smtClean="0"/>
              <a:t>percolate-down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4800600" y="1371600"/>
            <a:ext cx="3810000" cy="1295400"/>
            <a:chOff x="3810000" y="2735262"/>
            <a:chExt cx="4876800" cy="1760538"/>
          </a:xfrm>
        </p:grpSpPr>
        <p:sp>
          <p:nvSpPr>
            <p:cNvPr id="8" name="Line 71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 flipV="1">
              <a:off x="3810000" y="3878262"/>
              <a:ext cx="838200" cy="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72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810000" y="3497262"/>
              <a:ext cx="798578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chemeClr val="accent2"/>
                  </a:solidFill>
                </a:rPr>
                <a:t>insert</a:t>
              </a:r>
            </a:p>
          </p:txBody>
        </p:sp>
        <p:sp>
          <p:nvSpPr>
            <p:cNvPr id="10" name="Line 73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7467600" y="3878262"/>
              <a:ext cx="1219200" cy="19050"/>
            </a:xfrm>
            <a:prstGeom prst="line">
              <a:avLst/>
            </a:prstGeom>
            <a:noFill/>
            <a:ln w="3492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74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391400" y="3573462"/>
              <a:ext cx="1219206" cy="418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400" b="1" dirty="0" err="1">
                  <a:solidFill>
                    <a:schemeClr val="accent2"/>
                  </a:solidFill>
                </a:rPr>
                <a:t>deleteMin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Freeform 80"/>
            <p:cNvSpPr>
              <a:spLocks/>
            </p:cNvSpPr>
            <p:nvPr>
              <p:custDataLst>
                <p:tags r:id="rId22"/>
              </p:custDataLst>
            </p:nvPr>
          </p:nvSpPr>
          <p:spPr bwMode="auto">
            <a:xfrm>
              <a:off x="4679950" y="2735262"/>
              <a:ext cx="3135313" cy="1760538"/>
            </a:xfrm>
            <a:custGeom>
              <a:avLst/>
              <a:gdLst/>
              <a:ahLst/>
              <a:cxnLst>
                <a:cxn ang="0">
                  <a:pos x="381" y="157"/>
                </a:cxn>
                <a:cxn ang="0">
                  <a:pos x="306" y="135"/>
                </a:cxn>
                <a:cxn ang="0">
                  <a:pos x="187" y="150"/>
                </a:cxn>
                <a:cxn ang="0">
                  <a:pos x="52" y="374"/>
                </a:cxn>
                <a:cxn ang="0">
                  <a:pos x="97" y="599"/>
                </a:cxn>
                <a:cxn ang="0">
                  <a:pos x="52" y="816"/>
                </a:cxn>
                <a:cxn ang="0">
                  <a:pos x="22" y="861"/>
                </a:cxn>
                <a:cxn ang="0">
                  <a:pos x="0" y="935"/>
                </a:cxn>
                <a:cxn ang="0">
                  <a:pos x="30" y="1048"/>
                </a:cxn>
                <a:cxn ang="0">
                  <a:pos x="52" y="1369"/>
                </a:cxn>
                <a:cxn ang="0">
                  <a:pos x="232" y="1474"/>
                </a:cxn>
                <a:cxn ang="0">
                  <a:pos x="404" y="1452"/>
                </a:cxn>
                <a:cxn ang="0">
                  <a:pos x="516" y="1339"/>
                </a:cxn>
                <a:cxn ang="0">
                  <a:pos x="673" y="1220"/>
                </a:cxn>
                <a:cxn ang="0">
                  <a:pos x="778" y="1242"/>
                </a:cxn>
                <a:cxn ang="0">
                  <a:pos x="838" y="1302"/>
                </a:cxn>
                <a:cxn ang="0">
                  <a:pos x="890" y="1347"/>
                </a:cxn>
                <a:cxn ang="0">
                  <a:pos x="920" y="1392"/>
                </a:cxn>
                <a:cxn ang="0">
                  <a:pos x="1040" y="1474"/>
                </a:cxn>
                <a:cxn ang="0">
                  <a:pos x="1159" y="1452"/>
                </a:cxn>
                <a:cxn ang="0">
                  <a:pos x="1219" y="1407"/>
                </a:cxn>
                <a:cxn ang="0">
                  <a:pos x="1271" y="1294"/>
                </a:cxn>
                <a:cxn ang="0">
                  <a:pos x="1242" y="1160"/>
                </a:cxn>
                <a:cxn ang="0">
                  <a:pos x="1152" y="988"/>
                </a:cxn>
                <a:cxn ang="0">
                  <a:pos x="1167" y="718"/>
                </a:cxn>
                <a:cxn ang="0">
                  <a:pos x="1242" y="644"/>
                </a:cxn>
                <a:cxn ang="0">
                  <a:pos x="1346" y="599"/>
                </a:cxn>
                <a:cxn ang="0">
                  <a:pos x="1481" y="427"/>
                </a:cxn>
                <a:cxn ang="0">
                  <a:pos x="1294" y="202"/>
                </a:cxn>
                <a:cxn ang="0">
                  <a:pos x="1219" y="210"/>
                </a:cxn>
                <a:cxn ang="0">
                  <a:pos x="1114" y="300"/>
                </a:cxn>
                <a:cxn ang="0">
                  <a:pos x="1062" y="389"/>
                </a:cxn>
                <a:cxn ang="0">
                  <a:pos x="957" y="449"/>
                </a:cxn>
                <a:cxn ang="0">
                  <a:pos x="793" y="240"/>
                </a:cxn>
                <a:cxn ang="0">
                  <a:pos x="763" y="120"/>
                </a:cxn>
                <a:cxn ang="0">
                  <a:pos x="695" y="45"/>
                </a:cxn>
                <a:cxn ang="0">
                  <a:pos x="673" y="23"/>
                </a:cxn>
                <a:cxn ang="0">
                  <a:pos x="606" y="0"/>
                </a:cxn>
                <a:cxn ang="0">
                  <a:pos x="456" y="75"/>
                </a:cxn>
                <a:cxn ang="0">
                  <a:pos x="426" y="120"/>
                </a:cxn>
                <a:cxn ang="0">
                  <a:pos x="381" y="157"/>
                </a:cxn>
              </a:cxnLst>
              <a:rect l="0" t="0" r="r" b="b"/>
              <a:pathLst>
                <a:path w="1481" h="1479">
                  <a:moveTo>
                    <a:pt x="381" y="157"/>
                  </a:moveTo>
                  <a:cubicBezTo>
                    <a:pt x="355" y="151"/>
                    <a:pt x="331" y="143"/>
                    <a:pt x="306" y="135"/>
                  </a:cubicBezTo>
                  <a:cubicBezTo>
                    <a:pt x="300" y="135"/>
                    <a:pt x="213" y="137"/>
                    <a:pt x="187" y="150"/>
                  </a:cubicBezTo>
                  <a:cubicBezTo>
                    <a:pt x="107" y="190"/>
                    <a:pt x="73" y="294"/>
                    <a:pt x="52" y="374"/>
                  </a:cubicBezTo>
                  <a:cubicBezTo>
                    <a:pt x="57" y="445"/>
                    <a:pt x="56" y="536"/>
                    <a:pt x="97" y="599"/>
                  </a:cubicBezTo>
                  <a:cubicBezTo>
                    <a:pt x="124" y="684"/>
                    <a:pt x="114" y="754"/>
                    <a:pt x="52" y="816"/>
                  </a:cubicBezTo>
                  <a:cubicBezTo>
                    <a:pt x="30" y="885"/>
                    <a:pt x="67" y="780"/>
                    <a:pt x="22" y="861"/>
                  </a:cubicBezTo>
                  <a:cubicBezTo>
                    <a:pt x="13" y="877"/>
                    <a:pt x="5" y="915"/>
                    <a:pt x="0" y="935"/>
                  </a:cubicBezTo>
                  <a:cubicBezTo>
                    <a:pt x="5" y="981"/>
                    <a:pt x="5" y="1010"/>
                    <a:pt x="30" y="1048"/>
                  </a:cubicBezTo>
                  <a:cubicBezTo>
                    <a:pt x="77" y="1190"/>
                    <a:pt x="27" y="1023"/>
                    <a:pt x="52" y="1369"/>
                  </a:cubicBezTo>
                  <a:cubicBezTo>
                    <a:pt x="57" y="1432"/>
                    <a:pt x="182" y="1465"/>
                    <a:pt x="232" y="1474"/>
                  </a:cubicBezTo>
                  <a:cubicBezTo>
                    <a:pt x="329" y="1469"/>
                    <a:pt x="337" y="1472"/>
                    <a:pt x="404" y="1452"/>
                  </a:cubicBezTo>
                  <a:cubicBezTo>
                    <a:pt x="509" y="1366"/>
                    <a:pt x="446" y="1409"/>
                    <a:pt x="516" y="1339"/>
                  </a:cubicBezTo>
                  <a:cubicBezTo>
                    <a:pt x="539" y="1268"/>
                    <a:pt x="606" y="1233"/>
                    <a:pt x="673" y="1220"/>
                  </a:cubicBezTo>
                  <a:cubicBezTo>
                    <a:pt x="711" y="1225"/>
                    <a:pt x="741" y="1233"/>
                    <a:pt x="778" y="1242"/>
                  </a:cubicBezTo>
                  <a:cubicBezTo>
                    <a:pt x="804" y="1260"/>
                    <a:pt x="817" y="1281"/>
                    <a:pt x="838" y="1302"/>
                  </a:cubicBezTo>
                  <a:cubicBezTo>
                    <a:pt x="872" y="1336"/>
                    <a:pt x="861" y="1310"/>
                    <a:pt x="890" y="1347"/>
                  </a:cubicBezTo>
                  <a:cubicBezTo>
                    <a:pt x="901" y="1361"/>
                    <a:pt x="906" y="1381"/>
                    <a:pt x="920" y="1392"/>
                  </a:cubicBezTo>
                  <a:cubicBezTo>
                    <a:pt x="960" y="1422"/>
                    <a:pt x="996" y="1452"/>
                    <a:pt x="1040" y="1474"/>
                  </a:cubicBezTo>
                  <a:cubicBezTo>
                    <a:pt x="1097" y="1469"/>
                    <a:pt x="1118" y="1479"/>
                    <a:pt x="1159" y="1452"/>
                  </a:cubicBezTo>
                  <a:cubicBezTo>
                    <a:pt x="1180" y="1438"/>
                    <a:pt x="1219" y="1407"/>
                    <a:pt x="1219" y="1407"/>
                  </a:cubicBezTo>
                  <a:cubicBezTo>
                    <a:pt x="1243" y="1371"/>
                    <a:pt x="1255" y="1334"/>
                    <a:pt x="1271" y="1294"/>
                  </a:cubicBezTo>
                  <a:cubicBezTo>
                    <a:pt x="1266" y="1239"/>
                    <a:pt x="1270" y="1204"/>
                    <a:pt x="1242" y="1160"/>
                  </a:cubicBezTo>
                  <a:cubicBezTo>
                    <a:pt x="1225" y="1098"/>
                    <a:pt x="1181" y="1046"/>
                    <a:pt x="1152" y="988"/>
                  </a:cubicBezTo>
                  <a:cubicBezTo>
                    <a:pt x="1133" y="899"/>
                    <a:pt x="1116" y="797"/>
                    <a:pt x="1167" y="718"/>
                  </a:cubicBezTo>
                  <a:cubicBezTo>
                    <a:pt x="1179" y="679"/>
                    <a:pt x="1204" y="655"/>
                    <a:pt x="1242" y="644"/>
                  </a:cubicBezTo>
                  <a:cubicBezTo>
                    <a:pt x="1272" y="624"/>
                    <a:pt x="1311" y="607"/>
                    <a:pt x="1346" y="599"/>
                  </a:cubicBezTo>
                  <a:cubicBezTo>
                    <a:pt x="1411" y="557"/>
                    <a:pt x="1461" y="503"/>
                    <a:pt x="1481" y="427"/>
                  </a:cubicBezTo>
                  <a:cubicBezTo>
                    <a:pt x="1465" y="308"/>
                    <a:pt x="1416" y="228"/>
                    <a:pt x="1294" y="202"/>
                  </a:cubicBezTo>
                  <a:cubicBezTo>
                    <a:pt x="1269" y="205"/>
                    <a:pt x="1243" y="202"/>
                    <a:pt x="1219" y="210"/>
                  </a:cubicBezTo>
                  <a:cubicBezTo>
                    <a:pt x="1187" y="221"/>
                    <a:pt x="1135" y="279"/>
                    <a:pt x="1114" y="300"/>
                  </a:cubicBezTo>
                  <a:cubicBezTo>
                    <a:pt x="1092" y="322"/>
                    <a:pt x="1080" y="364"/>
                    <a:pt x="1062" y="389"/>
                  </a:cubicBezTo>
                  <a:cubicBezTo>
                    <a:pt x="1035" y="428"/>
                    <a:pt x="1000" y="441"/>
                    <a:pt x="957" y="449"/>
                  </a:cubicBezTo>
                  <a:cubicBezTo>
                    <a:pt x="845" y="428"/>
                    <a:pt x="813" y="342"/>
                    <a:pt x="793" y="240"/>
                  </a:cubicBezTo>
                  <a:cubicBezTo>
                    <a:pt x="790" y="225"/>
                    <a:pt x="782" y="144"/>
                    <a:pt x="763" y="120"/>
                  </a:cubicBezTo>
                  <a:cubicBezTo>
                    <a:pt x="743" y="93"/>
                    <a:pt x="716" y="71"/>
                    <a:pt x="695" y="45"/>
                  </a:cubicBezTo>
                  <a:cubicBezTo>
                    <a:pt x="688" y="37"/>
                    <a:pt x="682" y="29"/>
                    <a:pt x="673" y="23"/>
                  </a:cubicBezTo>
                  <a:cubicBezTo>
                    <a:pt x="656" y="11"/>
                    <a:pt x="626" y="7"/>
                    <a:pt x="606" y="0"/>
                  </a:cubicBezTo>
                  <a:cubicBezTo>
                    <a:pt x="526" y="12"/>
                    <a:pt x="516" y="15"/>
                    <a:pt x="456" y="75"/>
                  </a:cubicBezTo>
                  <a:cubicBezTo>
                    <a:pt x="443" y="88"/>
                    <a:pt x="426" y="120"/>
                    <a:pt x="426" y="120"/>
                  </a:cubicBezTo>
                  <a:cubicBezTo>
                    <a:pt x="418" y="145"/>
                    <a:pt x="409" y="157"/>
                    <a:pt x="381" y="157"/>
                  </a:cubicBezTo>
                  <a:close/>
                </a:path>
              </a:pathLst>
            </a:custGeom>
            <a:noFill/>
            <a:ln w="254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81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2943761"/>
              <a:ext cx="22860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 6        2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  15  </a:t>
              </a:r>
              <a:r>
                <a:rPr lang="en-US" sz="1400" dirty="0" smtClean="0">
                  <a:solidFill>
                    <a:srgbClr val="119F33"/>
                  </a:solidFill>
                </a:rPr>
                <a:t>      23</a:t>
              </a:r>
              <a:endParaRPr lang="en-US" sz="1400" dirty="0">
                <a:solidFill>
                  <a:srgbClr val="119F33"/>
                </a:solidFill>
              </a:endParaRPr>
            </a:p>
            <a:p>
              <a:pPr marL="457200" indent="-457200"/>
              <a:r>
                <a:rPr lang="en-US" sz="1400" dirty="0" smtClean="0">
                  <a:solidFill>
                    <a:srgbClr val="119F33"/>
                  </a:solidFill>
                </a:rPr>
                <a:t>          12   </a:t>
              </a:r>
              <a:r>
                <a:rPr lang="en-US" sz="1400" dirty="0">
                  <a:solidFill>
                    <a:srgbClr val="119F33"/>
                  </a:solidFill>
                </a:rPr>
                <a:t>18</a:t>
              </a:r>
            </a:p>
            <a:p>
              <a:pPr marL="457200" indent="-457200"/>
              <a:r>
                <a:rPr lang="en-US" sz="1400" dirty="0">
                  <a:solidFill>
                    <a:srgbClr val="119F33"/>
                  </a:solidFill>
                </a:rPr>
                <a:t>45   3    7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181600" y="3048000"/>
            <a:ext cx="2418347" cy="1295400"/>
            <a:chOff x="4374444" y="2930525"/>
            <a:chExt cx="3403598" cy="1946275"/>
          </a:xfrm>
        </p:grpSpPr>
        <p:sp>
          <p:nvSpPr>
            <p:cNvPr id="15" name="Oval 13"/>
            <p:cNvSpPr>
              <a:spLocks noChangeAspect="1"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27004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99</a:t>
              </a:r>
            </a:p>
          </p:txBody>
        </p:sp>
        <p:sp>
          <p:nvSpPr>
            <p:cNvPr id="16" name="Oval 1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791200" y="401637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60</a:t>
              </a:r>
            </a:p>
          </p:txBody>
        </p:sp>
        <p:sp>
          <p:nvSpPr>
            <p:cNvPr id="17" name="Oval 15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938888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40</a:t>
              </a:r>
            </a:p>
          </p:txBody>
        </p:sp>
        <p:sp>
          <p:nvSpPr>
            <p:cNvPr id="18" name="Oval 16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908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80</a:t>
              </a:r>
            </a:p>
          </p:txBody>
        </p:sp>
        <p:sp>
          <p:nvSpPr>
            <p:cNvPr id="19" name="Oval 17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384800" y="35020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20</a:t>
              </a:r>
            </a:p>
          </p:txBody>
        </p:sp>
        <p:sp>
          <p:nvSpPr>
            <p:cNvPr id="20" name="Oval 18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6096000" y="2930525"/>
              <a:ext cx="508000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10</a:t>
              </a:r>
            </a:p>
          </p:txBody>
        </p:sp>
        <p:cxnSp>
          <p:nvCxnSpPr>
            <p:cNvPr id="21" name="AutoShape 19"/>
            <p:cNvCxnSpPr>
              <a:cxnSpLocks noChangeShapeType="1"/>
              <a:stCxn id="20" idx="3"/>
              <a:endCxn id="1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5638800" y="3194050"/>
              <a:ext cx="531813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20"/>
            <p:cNvCxnSpPr>
              <a:cxnSpLocks noChangeShapeType="1"/>
              <a:stCxn id="20" idx="5"/>
              <a:endCxn id="18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6529388" y="3194050"/>
              <a:ext cx="633412" cy="28892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21"/>
            <p:cNvCxnSpPr>
              <a:cxnSpLocks noChangeShapeType="1"/>
              <a:stCxn id="18" idx="5"/>
              <a:endCxn id="15" idx="0"/>
            </p:cNvCxnSpPr>
            <p:nvPr>
              <p:custDataLst>
                <p:tags r:id="rId9"/>
              </p:custDataLst>
            </p:nvPr>
          </p:nvCxnSpPr>
          <p:spPr bwMode="auto">
            <a:xfrm rot="16200000" flipH="1">
              <a:off x="7297997" y="3790328"/>
              <a:ext cx="270449" cy="18164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4" name="AutoShape 22"/>
            <p:cNvCxnSpPr>
              <a:cxnSpLocks noChangeShapeType="1"/>
              <a:stCxn id="19" idx="3"/>
              <a:endCxn id="17" idx="0"/>
            </p:cNvCxnSpPr>
            <p:nvPr>
              <p:custDataLst>
                <p:tags r:id="rId10"/>
              </p:custDataLst>
            </p:nvPr>
          </p:nvCxnSpPr>
          <p:spPr bwMode="auto">
            <a:xfrm rot="5400000">
              <a:off x="5190818" y="3747998"/>
              <a:ext cx="270449" cy="26630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5" name="AutoShape 23"/>
            <p:cNvCxnSpPr>
              <a:cxnSpLocks noChangeShapeType="1"/>
              <a:stCxn id="19" idx="5"/>
              <a:endCxn id="16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5818188" y="3765550"/>
              <a:ext cx="227012" cy="231775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6" name="Oval 24"/>
            <p:cNvSpPr>
              <a:spLocks noChangeAspect="1"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7444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700	</a:t>
              </a:r>
              <a:endParaRPr lang="en-US" sz="1400" dirty="0"/>
            </a:p>
          </p:txBody>
        </p:sp>
        <p:cxnSp>
          <p:nvCxnSpPr>
            <p:cNvPr id="27" name="AutoShape 25"/>
            <p:cNvCxnSpPr>
              <a:cxnSpLocks noChangeShapeType="1"/>
              <a:stCxn id="17" idx="3"/>
              <a:endCxn id="26" idx="0"/>
            </p:cNvCxnSpPr>
            <p:nvPr>
              <p:custDataLst>
                <p:tags r:id="rId13"/>
              </p:custDataLst>
            </p:nvPr>
          </p:nvCxnSpPr>
          <p:spPr bwMode="auto">
            <a:xfrm rot="5400000">
              <a:off x="4736441" y="4228481"/>
              <a:ext cx="245048" cy="308640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Oval 26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215464" y="4505325"/>
              <a:ext cx="660400" cy="37147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 smtClean="0"/>
                <a:t>50</a:t>
              </a:r>
              <a:endParaRPr lang="en-US" sz="1400" dirty="0"/>
            </a:p>
          </p:txBody>
        </p:sp>
        <p:cxnSp>
          <p:nvCxnSpPr>
            <p:cNvPr id="29" name="AutoShape 27"/>
            <p:cNvCxnSpPr>
              <a:cxnSpLocks noChangeShapeType="1"/>
              <a:stCxn id="17" idx="5"/>
              <a:endCxn id="28" idx="0"/>
            </p:cNvCxnSpPr>
            <p:nvPr>
              <p:custDataLst>
                <p:tags r:id="rId15"/>
              </p:custDataLst>
            </p:nvPr>
          </p:nvCxnSpPr>
          <p:spPr bwMode="auto">
            <a:xfrm rot="16200000" flipH="1">
              <a:off x="5336554" y="4296214"/>
              <a:ext cx="245048" cy="173173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0" name="Oval 28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519333" y="4016375"/>
              <a:ext cx="507999" cy="285750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1400" dirty="0"/>
                <a:t>85</a:t>
              </a:r>
            </a:p>
          </p:txBody>
        </p:sp>
        <p:cxnSp>
          <p:nvCxnSpPr>
            <p:cNvPr id="31" name="AutoShape 29"/>
            <p:cNvCxnSpPr>
              <a:cxnSpLocks noChangeShapeType="1"/>
              <a:stCxn id="18" idx="3"/>
              <a:endCxn id="30" idx="0"/>
            </p:cNvCxnSpPr>
            <p:nvPr>
              <p:custDataLst>
                <p:tags r:id="rId17"/>
              </p:custDataLst>
            </p:nvPr>
          </p:nvCxnSpPr>
          <p:spPr bwMode="auto">
            <a:xfrm rot="5400000">
              <a:off x="6743041" y="3776219"/>
              <a:ext cx="270449" cy="209861"/>
            </a:xfrm>
            <a:prstGeom prst="straightConnector1">
              <a:avLst/>
            </a:prstGeom>
            <a:noFill/>
            <a:ln w="9525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81019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unchanging set </a:t>
            </a:r>
            <a:r>
              <a:rPr lang="en-US" i="1" dirty="0" smtClean="0"/>
              <a:t>S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lang="en-US" dirty="0" smtClean="0"/>
              <a:t> an initial partition of a set</a:t>
            </a:r>
          </a:p>
          <a:p>
            <a:pPr lvl="1"/>
            <a:r>
              <a:rPr lang="en-US" dirty="0" smtClean="0"/>
              <a:t>Typically each item in its own subset: {a}, {b}, {c}, …</a:t>
            </a:r>
          </a:p>
          <a:p>
            <a:pPr lvl="1"/>
            <a:r>
              <a:rPr lang="en-US" dirty="0" smtClean="0"/>
              <a:t>Give each subset a “name” by choosing a </a:t>
            </a:r>
            <a:r>
              <a:rPr lang="en-US" i="1" dirty="0" smtClean="0"/>
              <a:t>representative element</a:t>
            </a:r>
            <a:endParaRPr lang="en-US" dirty="0" smtClean="0"/>
          </a:p>
          <a:p>
            <a:r>
              <a:rPr lang="en-US" dirty="0" smtClean="0"/>
              <a:t>Operations 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</a:t>
            </a:r>
            <a:r>
              <a:rPr lang="en-US" dirty="0" smtClean="0"/>
              <a:t> takes an element of </a:t>
            </a:r>
            <a:r>
              <a:rPr lang="en-US" i="1" dirty="0" smtClean="0"/>
              <a:t>S</a:t>
            </a:r>
            <a:r>
              <a:rPr lang="en-US" dirty="0" smtClean="0"/>
              <a:t> and returns the representative element of the subset it is in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union </a:t>
            </a:r>
            <a:r>
              <a:rPr lang="en-US" dirty="0" smtClean="0"/>
              <a:t>takes two subsets and (permanently) makes one larger subset</a:t>
            </a:r>
          </a:p>
          <a:p>
            <a:r>
              <a:rPr lang="en-US" dirty="0" smtClean="0"/>
              <a:t>Up-tree data structure</a:t>
            </a:r>
          </a:p>
          <a:p>
            <a:pPr lvl="1"/>
            <a:r>
              <a:rPr lang="en-US" dirty="0" smtClean="0"/>
              <a:t>With path compression and union by size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88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Picture 6" descr="h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60933"/>
            <a:ext cx="6781800" cy="4292067"/>
          </a:xfrm>
          <a:prstGeom prst="rect">
            <a:avLst/>
          </a:prstGeom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Hash Tables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822" y="5001161"/>
            <a:ext cx="889217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Collision: when two keys map to the same location in the hash table.</a:t>
            </a:r>
          </a:p>
          <a:p>
            <a:pPr marL="342900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Two ways to resolve collision: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Separate chaining 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0" dirty="0" smtClean="0">
                <a:latin typeface="+mn-lt"/>
              </a:rPr>
              <a:t>Open Addressing (linear probing, quadratic probing, double hashing.)</a:t>
            </a:r>
          </a:p>
        </p:txBody>
      </p:sp>
    </p:spTree>
    <p:extLst>
      <p:ext uri="{BB962C8B-B14F-4D97-AF65-F5344CB8AC3E}">
        <p14:creationId xmlns:p14="http://schemas.microsoft.com/office/powerpoint/2010/main" val="570900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Locality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Temporal Locality </a:t>
            </a:r>
            <a:r>
              <a:rPr lang="en-US" dirty="0" smtClean="0"/>
              <a:t>(locality in time)</a:t>
            </a:r>
          </a:p>
          <a:p>
            <a:pPr lvl="1"/>
            <a:r>
              <a:rPr lang="en-US" dirty="0" smtClean="0"/>
              <a:t>If an item (a location in memory) is referenced, </a:t>
            </a:r>
            <a:r>
              <a:rPr lang="en-US" b="1" dirty="0" smtClean="0"/>
              <a:t>that same location</a:t>
            </a:r>
            <a:r>
              <a:rPr lang="en-US" dirty="0" smtClean="0"/>
              <a:t> will tend to be referenced again soon.</a:t>
            </a:r>
          </a:p>
          <a:p>
            <a:pPr lvl="1"/>
            <a:endParaRPr lang="en-US" dirty="0"/>
          </a:p>
          <a:p>
            <a:r>
              <a:rPr lang="en-US" dirty="0" smtClean="0">
                <a:solidFill>
                  <a:srgbClr val="3333CC"/>
                </a:solidFill>
              </a:rPr>
              <a:t>Spatial Locality </a:t>
            </a:r>
            <a:r>
              <a:rPr lang="en-US" dirty="0" smtClean="0"/>
              <a:t>(locality in space)</a:t>
            </a:r>
          </a:p>
          <a:p>
            <a:pPr lvl="1"/>
            <a:r>
              <a:rPr lang="en-US" dirty="0" smtClean="0"/>
              <a:t>If an item is referenced, items </a:t>
            </a:r>
            <a:r>
              <a:rPr lang="en-US" b="1" dirty="0" smtClean="0"/>
              <a:t>whose addresses are close by</a:t>
            </a:r>
            <a:r>
              <a:rPr lang="en-US" dirty="0" smtClean="0"/>
              <a:t> tend to be referenced soon.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891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Vertex, node, edge</a:t>
            </a:r>
          </a:p>
          <a:p>
            <a:r>
              <a:rPr lang="en-US" dirty="0" smtClean="0"/>
              <a:t>Directed, undirected</a:t>
            </a:r>
          </a:p>
          <a:p>
            <a:r>
              <a:rPr lang="en-US" dirty="0" smtClean="0"/>
              <a:t>Weighted, </a:t>
            </a:r>
            <a:r>
              <a:rPr lang="en-US" dirty="0" err="1" smtClean="0"/>
              <a:t>unweighted</a:t>
            </a:r>
            <a:endParaRPr lang="en-US" dirty="0" smtClean="0"/>
          </a:p>
          <a:p>
            <a:r>
              <a:rPr lang="en-US" dirty="0" smtClean="0"/>
              <a:t>Connected, disconnected, strongly/weakly connected</a:t>
            </a:r>
          </a:p>
          <a:p>
            <a:r>
              <a:rPr lang="en-US" dirty="0" smtClean="0"/>
              <a:t>Paths, cycles</a:t>
            </a:r>
          </a:p>
          <a:p>
            <a:r>
              <a:rPr lang="en-US" dirty="0" smtClean="0"/>
              <a:t>DAGs</a:t>
            </a:r>
          </a:p>
          <a:p>
            <a:endParaRPr lang="en-US" dirty="0"/>
          </a:p>
          <a:p>
            <a:r>
              <a:rPr lang="en-US" dirty="0" smtClean="0"/>
              <a:t>Adjacency lists and matrices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05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010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Problem: Given a DAG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G=(V,E)</a:t>
            </a:r>
            <a:r>
              <a:rPr lang="en-US" dirty="0" smtClean="0"/>
              <a:t>, output all vertices in an order such that no vertex appears before another vertex that has an edge to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One example output:</a:t>
            </a:r>
          </a:p>
          <a:p>
            <a:pPr>
              <a:buNone/>
            </a:pPr>
            <a:r>
              <a:rPr lang="en-US" dirty="0" smtClean="0"/>
              <a:t>     126, 142, 143, 374, 373, 417, 410, 413, XYZ, 415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1143000" y="2590800"/>
            <a:ext cx="6858000" cy="2895600"/>
            <a:chOff x="1143000" y="2590800"/>
            <a:chExt cx="6858000" cy="2895600"/>
          </a:xfrm>
        </p:grpSpPr>
        <p:sp>
          <p:nvSpPr>
            <p:cNvPr id="7" name="Oval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406525" y="3411018"/>
              <a:ext cx="955675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142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628900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>
                  <a:latin typeface="Times New Roman" pitchFamily="18" charset="0"/>
                </a:rPr>
                <a:t>CSE 143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3025" y="2623618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83025" y="3411018"/>
              <a:ext cx="954088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373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18" name="AutoShape 16"/>
            <p:cNvCxnSpPr>
              <a:cxnSpLocks noChangeShapeType="1"/>
              <a:stCxn id="7" idx="6"/>
              <a:endCxn id="8" idx="2"/>
            </p:cNvCxnSpPr>
            <p:nvPr>
              <p:custDataLst>
                <p:tags r:id="rId5"/>
              </p:custDataLst>
            </p:nvPr>
          </p:nvCxnSpPr>
          <p:spPr bwMode="auto">
            <a:xfrm>
              <a:off x="2362200" y="3672955"/>
              <a:ext cx="2667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9" name="AutoShape 17"/>
            <p:cNvCxnSpPr>
              <a:cxnSpLocks noChangeShapeType="1"/>
              <a:stCxn id="8" idx="6"/>
              <a:endCxn id="10" idx="2"/>
            </p:cNvCxnSpPr>
            <p:nvPr>
              <p:custDataLst>
                <p:tags r:id="rId6"/>
              </p:custDataLst>
            </p:nvPr>
          </p:nvCxnSpPr>
          <p:spPr bwMode="auto">
            <a:xfrm>
              <a:off x="3582988" y="3672955"/>
              <a:ext cx="30003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8"/>
            <p:cNvCxnSpPr>
              <a:cxnSpLocks noChangeShapeType="1"/>
              <a:stCxn id="8" idx="6"/>
              <a:endCxn id="9" idx="2"/>
            </p:cNvCxnSpPr>
            <p:nvPr>
              <p:custDataLst>
                <p:tags r:id="rId7"/>
              </p:custDataLst>
            </p:nvPr>
          </p:nvCxnSpPr>
          <p:spPr bwMode="auto">
            <a:xfrm flipV="1">
              <a:off x="3582988" y="2885555"/>
              <a:ext cx="300037" cy="787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2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216525" y="3048000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410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28" name="AutoShape 26"/>
            <p:cNvCxnSpPr>
              <a:cxnSpLocks noChangeShapeType="1"/>
              <a:stCxn id="10" idx="6"/>
              <a:endCxn id="27" idx="2"/>
            </p:cNvCxnSpPr>
            <p:nvPr>
              <p:custDataLst>
                <p:tags r:id="rId9"/>
              </p:custDataLst>
            </p:nvPr>
          </p:nvCxnSpPr>
          <p:spPr bwMode="auto">
            <a:xfrm flipV="1">
              <a:off x="4837113" y="3310731"/>
              <a:ext cx="379412" cy="36222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Oval 5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143000" y="4309543"/>
              <a:ext cx="1219200" cy="523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MATH 126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7" name="AutoShape 16"/>
            <p:cNvCxnSpPr>
              <a:cxnSpLocks noChangeShapeType="1"/>
              <a:stCxn id="36" idx="7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2183652" y="3825355"/>
              <a:ext cx="597648" cy="56090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8" name="Oval 2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181600" y="49609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417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39" name="AutoShape 26"/>
            <p:cNvCxnSpPr>
              <a:cxnSpLocks noChangeShapeType="1"/>
              <a:stCxn id="10" idx="6"/>
              <a:endCxn id="38" idx="2"/>
            </p:cNvCxnSpPr>
            <p:nvPr>
              <p:custDataLst>
                <p:tags r:id="rId13"/>
              </p:custDataLst>
            </p:nvPr>
          </p:nvCxnSpPr>
          <p:spPr bwMode="auto">
            <a:xfrm>
              <a:off x="4837113" y="3672956"/>
              <a:ext cx="344487" cy="15507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0" name="Oval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181600" y="42751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415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1" name="AutoShape 26"/>
            <p:cNvCxnSpPr>
              <a:cxnSpLocks noChangeShapeType="1"/>
              <a:stCxn id="10" idx="6"/>
              <a:endCxn id="40" idx="2"/>
            </p:cNvCxnSpPr>
            <p:nvPr>
              <p:custDataLst>
                <p:tags r:id="rId15"/>
              </p:custDataLst>
            </p:nvPr>
          </p:nvCxnSpPr>
          <p:spPr bwMode="auto">
            <a:xfrm>
              <a:off x="4837113" y="3672956"/>
              <a:ext cx="344487" cy="864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25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665538"/>
              <a:ext cx="955675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>
                  <a:latin typeface="Times New Roman" pitchFamily="18" charset="0"/>
                </a:rPr>
                <a:t>CSE </a:t>
              </a:r>
              <a:r>
                <a:rPr lang="en-US" sz="2000" dirty="0" smtClean="0">
                  <a:latin typeface="Times New Roman" pitchFamily="18" charset="0"/>
                </a:rPr>
                <a:t>413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4" name="AutoShape 26"/>
            <p:cNvCxnSpPr>
              <a:cxnSpLocks noChangeShapeType="1"/>
              <a:stCxn id="10" idx="6"/>
              <a:endCxn id="42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4837113" y="3672956"/>
              <a:ext cx="344487" cy="2553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Oval 7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046912" y="2590800"/>
              <a:ext cx="954088" cy="5254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sz="2000" dirty="0" smtClean="0">
                  <a:latin typeface="Times New Roman" pitchFamily="18" charset="0"/>
                </a:rPr>
                <a:t>XYZ</a:t>
              </a:r>
              <a:endParaRPr lang="en-US" sz="2000" dirty="0">
                <a:latin typeface="Times New Roman" pitchFamily="18" charset="0"/>
              </a:endParaRPr>
            </a:p>
          </p:txBody>
        </p:sp>
        <p:cxnSp>
          <p:nvCxnSpPr>
            <p:cNvPr id="48" name="AutoShape 18"/>
            <p:cNvCxnSpPr>
              <a:cxnSpLocks noChangeShapeType="1"/>
              <a:endCxn id="47" idx="2"/>
            </p:cNvCxnSpPr>
            <p:nvPr>
              <p:custDataLst>
                <p:tags r:id="rId19"/>
              </p:custDataLst>
            </p:nvPr>
          </p:nvCxnSpPr>
          <p:spPr bwMode="auto">
            <a:xfrm flipV="1">
              <a:off x="4837113" y="2853531"/>
              <a:ext cx="2209799" cy="328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2" name="AutoShape 18"/>
            <p:cNvCxnSpPr>
              <a:cxnSpLocks noChangeShapeType="1"/>
              <a:stCxn id="42" idx="6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6137275" y="2886349"/>
              <a:ext cx="909637" cy="104192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7" name="AutoShape 18"/>
            <p:cNvCxnSpPr>
              <a:cxnSpLocks noChangeShapeType="1"/>
            </p:cNvCxnSpPr>
            <p:nvPr>
              <p:custDataLst>
                <p:tags r:id="rId21"/>
              </p:custDataLst>
            </p:nvPr>
          </p:nvCxnSpPr>
          <p:spPr bwMode="auto">
            <a:xfrm flipV="1">
              <a:off x="6172200" y="2886349"/>
              <a:ext cx="874712" cy="42438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94018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3352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As also indicated on the web page: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Bring your student ID</a:t>
            </a:r>
          </a:p>
          <a:p>
            <a:endParaRPr lang="en-US" dirty="0" smtClean="0"/>
          </a:p>
          <a:p>
            <a:r>
              <a:rPr lang="en-US" dirty="0" smtClean="0"/>
              <a:t>Next </a:t>
            </a:r>
            <a:r>
              <a:rPr lang="en-US" dirty="0" smtClean="0">
                <a:solidFill>
                  <a:srgbClr val="FF0000"/>
                </a:solidFill>
              </a:rPr>
              <a:t>Tuesday</a:t>
            </a:r>
            <a:r>
              <a:rPr lang="en-US" dirty="0" smtClean="0"/>
              <a:t>, 2:30-4:20 in this room</a:t>
            </a:r>
          </a:p>
          <a:p>
            <a:endParaRPr lang="en-US" dirty="0" smtClean="0"/>
          </a:p>
          <a:p>
            <a:r>
              <a:rPr lang="en-US" dirty="0" smtClean="0"/>
              <a:t>Cumulative but topics post-midterm about 2/3 of the questions</a:t>
            </a:r>
          </a:p>
          <a:p>
            <a:endParaRPr lang="en-US" dirty="0"/>
          </a:p>
          <a:p>
            <a:r>
              <a:rPr lang="en-US" dirty="0" smtClean="0"/>
              <a:t>See information on course web-page</a:t>
            </a:r>
          </a:p>
          <a:p>
            <a:endParaRPr lang="en-US" dirty="0" smtClean="0"/>
          </a:p>
          <a:p>
            <a:r>
              <a:rPr lang="en-US" dirty="0" smtClean="0"/>
              <a:t>Not unlike the midterms in style, structure, etc.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77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an arbitrary graph and a starting node </a:t>
            </a:r>
            <a:r>
              <a:rPr lang="en-US" b="1" dirty="0" smtClean="0"/>
              <a:t>v</a:t>
            </a:r>
            <a:r>
              <a:rPr lang="en-US" dirty="0" smtClean="0"/>
              <a:t>, find all nodes </a:t>
            </a:r>
            <a:r>
              <a:rPr lang="en-US" i="1" dirty="0" smtClean="0">
                <a:solidFill>
                  <a:schemeClr val="accent2"/>
                </a:solidFill>
              </a:rPr>
              <a:t>reachable</a:t>
            </a:r>
            <a:r>
              <a:rPr lang="en-US" dirty="0" smtClean="0"/>
              <a:t> from </a:t>
            </a:r>
            <a:r>
              <a:rPr lang="en-US" b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(i.e., there exists a path from </a:t>
            </a:r>
            <a:r>
              <a:rPr lang="en-US" b="1" dirty="0"/>
              <a:t>v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Basic idea: </a:t>
            </a:r>
          </a:p>
          <a:p>
            <a:pPr lvl="1"/>
            <a:r>
              <a:rPr lang="en-US" dirty="0" smtClean="0"/>
              <a:t>Keep following nodes</a:t>
            </a:r>
          </a:p>
          <a:p>
            <a:pPr lvl="1"/>
            <a:r>
              <a:rPr lang="en-US" dirty="0" smtClean="0"/>
              <a:t>But “mark” nodes after visiting them, so the traversal terminates and processes each reachable node exactly once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Important Graph traversal algorithms: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“Depth</a:t>
            </a:r>
            <a:r>
              <a:rPr lang="en-US" dirty="0">
                <a:solidFill>
                  <a:schemeClr val="accent2"/>
                </a:solidFill>
              </a:rPr>
              <a:t>-first </a:t>
            </a:r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>
                <a:solidFill>
                  <a:schemeClr val="accent2"/>
                </a:solidFill>
              </a:rPr>
              <a:t>”  “DFS</a:t>
            </a:r>
            <a:r>
              <a:rPr lang="en-US" dirty="0" smtClean="0">
                <a:solidFill>
                  <a:schemeClr val="accent2"/>
                </a:solidFill>
              </a:rPr>
              <a:t>”: </a:t>
            </a:r>
            <a:r>
              <a:rPr lang="en-US" dirty="0"/>
              <a:t>recursively explore one part before going back to the other parts not yet </a:t>
            </a:r>
            <a:r>
              <a:rPr lang="en-US" dirty="0" smtClean="0"/>
              <a:t>explored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“Breadth</a:t>
            </a:r>
            <a:r>
              <a:rPr lang="en-US" dirty="0">
                <a:solidFill>
                  <a:schemeClr val="accent2"/>
                </a:solidFill>
              </a:rPr>
              <a:t>-first </a:t>
            </a:r>
            <a:r>
              <a:rPr lang="en-US" dirty="0" smtClean="0">
                <a:solidFill>
                  <a:schemeClr val="accent2"/>
                </a:solidFill>
              </a:rPr>
              <a:t>search</a:t>
            </a:r>
            <a:r>
              <a:rPr lang="en-US" dirty="0">
                <a:solidFill>
                  <a:schemeClr val="accent2"/>
                </a:solidFill>
              </a:rPr>
              <a:t>” “BFS</a:t>
            </a:r>
            <a:r>
              <a:rPr lang="en-US" dirty="0" smtClean="0">
                <a:solidFill>
                  <a:schemeClr val="accent2"/>
                </a:solidFill>
              </a:rPr>
              <a:t>”: </a:t>
            </a:r>
            <a:r>
              <a:rPr lang="en-US" dirty="0"/>
              <a:t>explore areas closer to the start node </a:t>
            </a:r>
            <a:r>
              <a:rPr lang="en-US" dirty="0" smtClean="0"/>
              <a:t>first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34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-cloud-hi.png"/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3733800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Algorithm: Lowest cost paths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2000" y="3657600"/>
            <a:ext cx="8001000" cy="2819400"/>
          </a:xfrm>
        </p:spPr>
        <p:txBody>
          <a:bodyPr/>
          <a:lstStyle/>
          <a:p>
            <a:r>
              <a:rPr lang="en-US" dirty="0" smtClean="0"/>
              <a:t>Initially, start node has cost 0 and all other nodes have cost </a:t>
            </a:r>
            <a:r>
              <a:rPr lang="en-US" sz="2800" dirty="0" smtClean="0">
                <a:sym typeface="Symbol"/>
              </a:rPr>
              <a:t></a:t>
            </a:r>
            <a:endParaRPr lang="en-US" sz="2800" dirty="0" smtClean="0"/>
          </a:p>
          <a:p>
            <a:endParaRPr lang="en-US" sz="1000" dirty="0" smtClean="0"/>
          </a:p>
          <a:p>
            <a:r>
              <a:rPr lang="en-US" dirty="0" smtClean="0"/>
              <a:t>At each step:</a:t>
            </a:r>
          </a:p>
          <a:p>
            <a:pPr lvl="1"/>
            <a:r>
              <a:rPr lang="en-US" dirty="0" smtClean="0"/>
              <a:t>Pick closest unknown vertex </a:t>
            </a:r>
            <a:r>
              <a:rPr lang="en-US" b="1" dirty="0" smtClean="0"/>
              <a:t>v</a:t>
            </a:r>
          </a:p>
          <a:p>
            <a:pPr lvl="1"/>
            <a:r>
              <a:rPr lang="en-US" dirty="0" smtClean="0"/>
              <a:t>Add it to the “cloud” of known vertices</a:t>
            </a:r>
          </a:p>
          <a:p>
            <a:pPr lvl="1"/>
            <a:r>
              <a:rPr lang="en-US" dirty="0" smtClean="0"/>
              <a:t>Update distances for nodes with edges from </a:t>
            </a:r>
            <a:r>
              <a:rPr lang="en-US" b="1" dirty="0" smtClean="0"/>
              <a:t>v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That’s it!  </a:t>
            </a:r>
            <a:endParaRPr lang="en-US" dirty="0"/>
          </a:p>
        </p:txBody>
      </p:sp>
      <p:sp>
        <p:nvSpPr>
          <p:cNvPr id="8" name="Oval 5"/>
          <p:cNvSpPr>
            <a:spLocks noChangeArrowheads="1"/>
          </p:cNvSpPr>
          <p:nvPr/>
        </p:nvSpPr>
        <p:spPr bwMode="auto">
          <a:xfrm>
            <a:off x="2329304" y="15810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733800" y="15048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176904" y="280029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81400" y="2438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5301104" y="158109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291704" y="15810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H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105400" y="2819400"/>
            <a:ext cx="381000" cy="381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682104" y="234309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G</a:t>
            </a:r>
          </a:p>
        </p:txBody>
      </p:sp>
      <p:cxnSp>
        <p:nvCxnSpPr>
          <p:cNvPr id="17" name="AutoShape 14"/>
          <p:cNvCxnSpPr>
            <a:cxnSpLocks noChangeShapeType="1"/>
            <a:stCxn id="8" idx="6"/>
            <a:endCxn id="12" idx="1"/>
          </p:cNvCxnSpPr>
          <p:nvPr/>
        </p:nvCxnSpPr>
        <p:spPr bwMode="auto">
          <a:xfrm>
            <a:off x="2710304" y="1771590"/>
            <a:ext cx="926892" cy="722606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" name="AutoShape 20"/>
          <p:cNvCxnSpPr>
            <a:cxnSpLocks noChangeShapeType="1"/>
            <a:stCxn id="16" idx="2"/>
            <a:endCxn id="15" idx="0"/>
          </p:cNvCxnSpPr>
          <p:nvPr/>
        </p:nvCxnSpPr>
        <p:spPr bwMode="auto">
          <a:xfrm rot="10800000" flipV="1">
            <a:off x="5295900" y="2533590"/>
            <a:ext cx="386204" cy="28581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24"/>
          <p:cNvCxnSpPr>
            <a:cxnSpLocks noChangeShapeType="1"/>
            <a:stCxn id="8" idx="3"/>
            <a:endCxn id="11" idx="0"/>
          </p:cNvCxnSpPr>
          <p:nvPr/>
        </p:nvCxnSpPr>
        <p:spPr bwMode="auto">
          <a:xfrm flipH="1">
            <a:off x="2367404" y="1916053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AutoShape 25"/>
          <p:cNvCxnSpPr>
            <a:cxnSpLocks noChangeShapeType="1"/>
            <a:stCxn id="11" idx="6"/>
            <a:endCxn id="12" idx="3"/>
          </p:cNvCxnSpPr>
          <p:nvPr/>
        </p:nvCxnSpPr>
        <p:spPr bwMode="auto">
          <a:xfrm flipV="1">
            <a:off x="2557904" y="2763604"/>
            <a:ext cx="1079292" cy="2271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3" name="AutoShape 26"/>
          <p:cNvCxnSpPr>
            <a:cxnSpLocks noChangeShapeType="1"/>
            <a:stCxn id="8" idx="7"/>
            <a:endCxn id="10" idx="2"/>
          </p:cNvCxnSpPr>
          <p:nvPr/>
        </p:nvCxnSpPr>
        <p:spPr bwMode="auto">
          <a:xfrm>
            <a:off x="2654508" y="1636886"/>
            <a:ext cx="1079292" cy="585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AutoShape 27"/>
          <p:cNvCxnSpPr>
            <a:cxnSpLocks noChangeShapeType="1"/>
            <a:stCxn id="10" idx="6"/>
            <a:endCxn id="13" idx="2"/>
          </p:cNvCxnSpPr>
          <p:nvPr/>
        </p:nvCxnSpPr>
        <p:spPr bwMode="auto">
          <a:xfrm>
            <a:off x="4114800" y="1695390"/>
            <a:ext cx="1186304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5" name="AutoShape 28"/>
          <p:cNvCxnSpPr>
            <a:cxnSpLocks noChangeShapeType="1"/>
            <a:stCxn id="13" idx="6"/>
            <a:endCxn id="14" idx="2"/>
          </p:cNvCxnSpPr>
          <p:nvPr/>
        </p:nvCxnSpPr>
        <p:spPr bwMode="auto">
          <a:xfrm>
            <a:off x="5691629" y="1771590"/>
            <a:ext cx="5905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7" name="AutoShape 30"/>
          <p:cNvCxnSpPr>
            <a:cxnSpLocks noChangeShapeType="1"/>
            <a:stCxn id="14" idx="4"/>
            <a:endCxn id="16" idx="7"/>
          </p:cNvCxnSpPr>
          <p:nvPr/>
        </p:nvCxnSpPr>
        <p:spPr bwMode="auto">
          <a:xfrm flipH="1">
            <a:off x="6007542" y="1971615"/>
            <a:ext cx="474662" cy="417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8" name="AutoShape 31"/>
          <p:cNvCxnSpPr>
            <a:cxnSpLocks noChangeShapeType="1"/>
            <a:stCxn id="10" idx="5"/>
            <a:endCxn id="15" idx="1"/>
          </p:cNvCxnSpPr>
          <p:nvPr/>
        </p:nvCxnSpPr>
        <p:spPr bwMode="auto">
          <a:xfrm>
            <a:off x="4059004" y="1830094"/>
            <a:ext cx="1102192" cy="104510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0" name="AutoShape 33"/>
          <p:cNvCxnSpPr>
            <a:cxnSpLocks noChangeShapeType="1"/>
            <a:stCxn id="12" idx="5"/>
            <a:endCxn id="15" idx="2"/>
          </p:cNvCxnSpPr>
          <p:nvPr/>
        </p:nvCxnSpPr>
        <p:spPr bwMode="auto">
          <a:xfrm>
            <a:off x="3906604" y="2763604"/>
            <a:ext cx="1198796" cy="2462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31" name="AutoShape 34"/>
          <p:cNvCxnSpPr>
            <a:cxnSpLocks noChangeShapeType="1"/>
            <a:stCxn id="15" idx="3"/>
            <a:endCxn id="11" idx="5"/>
          </p:cNvCxnSpPr>
          <p:nvPr/>
        </p:nvCxnSpPr>
        <p:spPr bwMode="auto">
          <a:xfrm flipH="1" flipV="1">
            <a:off x="2502108" y="3125494"/>
            <a:ext cx="2659088" cy="191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Text Box 44"/>
          <p:cNvSpPr txBox="1">
            <a:spLocks noChangeArrowheads="1"/>
          </p:cNvSpPr>
          <p:nvPr/>
        </p:nvSpPr>
        <p:spPr bwMode="auto">
          <a:xfrm>
            <a:off x="2389629" y="126041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3" name="Text Box 45"/>
          <p:cNvSpPr txBox="1">
            <a:spLocks noChangeArrowheads="1"/>
          </p:cNvSpPr>
          <p:nvPr/>
        </p:nvSpPr>
        <p:spPr bwMode="auto">
          <a:xfrm>
            <a:off x="4066029" y="113500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34" name="Text Box 46"/>
          <p:cNvSpPr txBox="1">
            <a:spLocks noChangeArrowheads="1"/>
          </p:cNvSpPr>
          <p:nvPr/>
        </p:nvSpPr>
        <p:spPr bwMode="auto">
          <a:xfrm>
            <a:off x="4030494" y="1352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5377304" y="12286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324600" y="12286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1872104" y="290506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4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3878094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39" name="Text Box 51"/>
          <p:cNvSpPr txBox="1">
            <a:spLocks noChangeArrowheads="1"/>
          </p:cNvSpPr>
          <p:nvPr/>
        </p:nvSpPr>
        <p:spPr bwMode="auto">
          <a:xfrm>
            <a:off x="4920104" y="3133665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0" name="Text Box 52"/>
          <p:cNvSpPr txBox="1">
            <a:spLocks noChangeArrowheads="1"/>
          </p:cNvSpPr>
          <p:nvPr/>
        </p:nvSpPr>
        <p:spPr bwMode="auto">
          <a:xfrm>
            <a:off x="6019800" y="2295465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41" name="Text Box 53"/>
          <p:cNvSpPr txBox="1">
            <a:spLocks noChangeArrowheads="1"/>
          </p:cNvSpPr>
          <p:nvPr/>
        </p:nvSpPr>
        <p:spPr bwMode="auto">
          <a:xfrm>
            <a:off x="3167504" y="1354078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2" name="Text Box 54"/>
          <p:cNvSpPr txBox="1">
            <a:spLocks noChangeArrowheads="1"/>
          </p:cNvSpPr>
          <p:nvPr/>
        </p:nvSpPr>
        <p:spPr bwMode="auto">
          <a:xfrm>
            <a:off x="4615304" y="1428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43" name="Text Box 55"/>
          <p:cNvSpPr txBox="1">
            <a:spLocks noChangeArrowheads="1"/>
          </p:cNvSpPr>
          <p:nvPr/>
        </p:nvSpPr>
        <p:spPr bwMode="auto">
          <a:xfrm>
            <a:off x="5834504" y="1504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44" name="Text Box 56"/>
          <p:cNvSpPr txBox="1">
            <a:spLocks noChangeArrowheads="1"/>
          </p:cNvSpPr>
          <p:nvPr/>
        </p:nvSpPr>
        <p:spPr bwMode="auto">
          <a:xfrm>
            <a:off x="6215504" y="2038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45" name="Text Box 57"/>
          <p:cNvSpPr txBox="1">
            <a:spLocks noChangeArrowheads="1"/>
          </p:cNvSpPr>
          <p:nvPr/>
        </p:nvSpPr>
        <p:spPr bwMode="auto">
          <a:xfrm>
            <a:off x="4539104" y="211449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10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5167754" y="2278003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3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4234304" y="2724090"/>
            <a:ext cx="426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3700904" y="31812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7</a:t>
            </a:r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3548504" y="1885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278650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66"/>
          <p:cNvSpPr txBox="1">
            <a:spLocks noChangeArrowheads="1"/>
          </p:cNvSpPr>
          <p:nvPr/>
        </p:nvSpPr>
        <p:spPr bwMode="auto">
          <a:xfrm>
            <a:off x="2100704" y="21906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14141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/>
              <a:t>Given a weighted undirected graph, compute a spanning tree of minimum </a:t>
            </a:r>
            <a:r>
              <a:rPr lang="en-US" dirty="0" smtClean="0"/>
              <a:t>weight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7" name="Picture 6" descr="ms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52800"/>
            <a:ext cx="7848600" cy="214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707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approaches</a:t>
            </a:r>
            <a:endParaRPr lang="en-US" dirty="0"/>
          </a:p>
        </p:txBody>
      </p:sp>
      <p:pic>
        <p:nvPicPr>
          <p:cNvPr id="7" name="Content Placeholder 6" descr="mst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" r="799"/>
          <a:stretch>
            <a:fillRect/>
          </a:stretch>
        </p:blipFill>
        <p:spPr/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862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898818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Preserving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Need </a:t>
            </a:r>
            <a:r>
              <a:rPr lang="en-US" dirty="0" smtClean="0"/>
              <a:t>to deep-copy data passed into abstractions to avoid pain and suffering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Need to deep-copy data passed out of abstractions to avoid pain and suffering (unless data is “new” or no longer used in abstraction)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If objects are immutable (no way to update fields or things they refer to), then copying unnecessary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41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01000" cy="5105400"/>
          </a:xfrm>
        </p:spPr>
        <p:txBody>
          <a:bodyPr/>
          <a:lstStyle/>
          <a:p>
            <a:r>
              <a:rPr lang="en-US" dirty="0" smtClean="0"/>
              <a:t>Greedy (Shortest path, minimum spanning tree, …)</a:t>
            </a:r>
          </a:p>
          <a:p>
            <a:r>
              <a:rPr lang="en-US" dirty="0" smtClean="0"/>
              <a:t>Divide and Conquer</a:t>
            </a:r>
          </a:p>
          <a:p>
            <a:pPr lvl="1"/>
            <a:r>
              <a:rPr lang="en-US" dirty="0" smtClean="0"/>
              <a:t>Divide the problem into smaller subproblems,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solve them, and combine into the overall solution</a:t>
            </a:r>
          </a:p>
          <a:p>
            <a:pPr lvl="1"/>
            <a:r>
              <a:rPr lang="en-US" dirty="0" smtClean="0"/>
              <a:t>Often done recursively</a:t>
            </a:r>
          </a:p>
          <a:p>
            <a:pPr lvl="1"/>
            <a:r>
              <a:rPr lang="en-US" dirty="0" smtClean="0"/>
              <a:t>Quick sort, merge sort are great examples</a:t>
            </a:r>
          </a:p>
          <a:p>
            <a:r>
              <a:rPr lang="en-US" dirty="0" smtClean="0"/>
              <a:t>Dynamic Programming</a:t>
            </a:r>
          </a:p>
          <a:p>
            <a:pPr lvl="1"/>
            <a:r>
              <a:rPr lang="en-US" dirty="0" smtClean="0"/>
              <a:t>Brute force through all possible solutions, storing solutions to subproblems to avoid repeat computation</a:t>
            </a:r>
          </a:p>
          <a:p>
            <a:r>
              <a:rPr lang="en-US" dirty="0" smtClean="0"/>
              <a:t>Backtracking (A clever form of exhaustive search)</a:t>
            </a:r>
          </a:p>
          <a:p>
            <a:r>
              <a:rPr lang="en-US" dirty="0" smtClean="0"/>
              <a:t>P vs. NP (Know what it means for an algorithm to be in NP, in P.) </a:t>
            </a:r>
          </a:p>
          <a:p>
            <a:r>
              <a:rPr lang="en-US" dirty="0" smtClean="0"/>
              <a:t>Parallelism </a:t>
            </a:r>
          </a:p>
          <a:p>
            <a:pPr lvl="1"/>
            <a:r>
              <a:rPr lang="en-US" dirty="0" smtClean="0"/>
              <a:t>Use threads to </a:t>
            </a:r>
            <a:r>
              <a:rPr lang="en-US" dirty="0"/>
              <a:t>s</a:t>
            </a:r>
            <a:r>
              <a:rPr lang="en-US" dirty="0" smtClean="0"/>
              <a:t>plit work among many processors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338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luck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Phew! That’s it.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98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Victory Lap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victory lap is an extra trip </a:t>
            </a:r>
          </a:p>
          <a:p>
            <a:pPr>
              <a:buNone/>
            </a:pPr>
            <a:r>
              <a:rPr lang="en-US" dirty="0" smtClean="0"/>
              <a:t>around the track </a:t>
            </a:r>
          </a:p>
          <a:p>
            <a:pPr lvl="1"/>
            <a:r>
              <a:rPr lang="en-US" dirty="0" smtClean="0"/>
              <a:t>By the exhausted victors </a:t>
            </a:r>
          </a:p>
          <a:p>
            <a:pPr lvl="1">
              <a:buNone/>
            </a:pPr>
            <a:r>
              <a:rPr lang="en-US" dirty="0" smtClean="0"/>
              <a:t>	(that’s us)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Review course goals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Slides from Lecture 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What makes CSE 373 special</a:t>
            </a: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98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Big thank-you to your TAs</a:t>
            </a:r>
          </a:p>
          <a:p>
            <a:pPr lvl="1"/>
            <a:r>
              <a:rPr lang="en-US" dirty="0" smtClean="0"/>
              <a:t>Amazingly cohesive “big team”</a:t>
            </a:r>
          </a:p>
          <a:p>
            <a:pPr lvl="1"/>
            <a:r>
              <a:rPr lang="en-US" dirty="0" smtClean="0"/>
              <a:t>Prompt grading and question-answering</a:t>
            </a:r>
          </a:p>
          <a:p>
            <a:pPr lvl="1"/>
            <a:r>
              <a:rPr lang="en-US" dirty="0" smtClean="0"/>
              <a:t>Optional TA sessions weren’t optional for them!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352800"/>
            <a:ext cx="1219200" cy="18288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352800"/>
            <a:ext cx="1219200" cy="1828800"/>
          </a:xfrm>
          <a:prstGeom prst="rect">
            <a:avLst/>
          </a:prstGeom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280" y="3352800"/>
            <a:ext cx="1196119" cy="142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574626" y="4838896"/>
            <a:ext cx="5909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/>
              <a:t>	            Andy Li                                                                                     Cyndi Ai</a:t>
            </a:r>
            <a:endParaRPr lang="en-US" sz="1200" b="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3352800"/>
            <a:ext cx="1181100" cy="142039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495" y="3346037"/>
            <a:ext cx="1179905" cy="176985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91" y="3346036"/>
            <a:ext cx="1223709" cy="18355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81899" y="3333544"/>
            <a:ext cx="1232037" cy="184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50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“thing” with set of operations</a:t>
            </a:r>
          </a:p>
          <a:p>
            <a:pPr lvl="1"/>
            <a:r>
              <a:rPr lang="en-US" dirty="0" smtClean="0"/>
              <a:t>Not concerned with implementation details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 smtClean="0"/>
              <a:t>A high level, language-independent description of a step-by-step process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/>
              <a:t>A specific organization of data and family of algorithms for implementing an ADT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CSE373: Data Structures &amp; Algorithms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72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2743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And huge thank you to all of </a:t>
            </a:r>
            <a:r>
              <a:rPr lang="en-US" b="1" dirty="0" smtClean="0"/>
              <a:t>you</a:t>
            </a:r>
          </a:p>
          <a:p>
            <a:pPr lvl="1"/>
            <a:r>
              <a:rPr lang="en-US" dirty="0" smtClean="0"/>
              <a:t>Great attitude</a:t>
            </a:r>
          </a:p>
          <a:p>
            <a:pPr lvl="1"/>
            <a:r>
              <a:rPr lang="en-US" dirty="0" smtClean="0"/>
              <a:t>Showed up to class (most of the time)</a:t>
            </a:r>
          </a:p>
          <a:p>
            <a:pPr lvl="1"/>
            <a:r>
              <a:rPr lang="en-US" dirty="0" smtClean="0"/>
              <a:t>Occasionally laughed at stuff </a:t>
            </a:r>
            <a:r>
              <a:rPr lang="en-US" dirty="0" smtClean="0">
                <a:sym typeface="Wingdings" pitchFamily="2" charset="2"/>
              </a:rPr>
              <a:t>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96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Now a few </a:t>
            </a:r>
            <a:r>
              <a:rPr lang="en-US" dirty="0" smtClean="0"/>
              <a:t>slides </a:t>
            </a:r>
            <a:r>
              <a:rPr lang="en-US" dirty="0" smtClean="0"/>
              <a:t>from Lecture 1</a:t>
            </a:r>
          </a:p>
          <a:p>
            <a:pPr lvl="1"/>
            <a:r>
              <a:rPr lang="en-US" dirty="0" smtClean="0"/>
              <a:t>Hopefully they make more sense now</a:t>
            </a:r>
          </a:p>
          <a:p>
            <a:pPr lvl="1"/>
            <a:r>
              <a:rPr lang="en-US" dirty="0" smtClean="0"/>
              <a:t>Hopefully we succeeded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27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dirty="0"/>
              <a:t>Introduction to Parallelism and Concurrency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70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You will learn the key abstractions used almost every day in just about anything related to computing and software.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 smtClean="0"/>
              <a:t>This is not a course about Java!  We use Java as a tool, but the data structures you learn about can be implemented in any language.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77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 had a lot of fun and learned a great deal this quarter.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You have learned the key ideas for organizing data, a skill that far transcends computer science.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79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and 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 up time for all parts of the algorithm</a:t>
            </a:r>
          </a:p>
          <a:p>
            <a:pPr marL="0" lvl="2" indent="0">
              <a:buNone/>
            </a:pPr>
            <a:r>
              <a:rPr lang="en-US" dirty="0" smtClean="0"/>
              <a:t>	e.g. number of iterations = 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/>
              <a:t>+ n)/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 i.e</a:t>
            </a:r>
            <a:r>
              <a:rPr lang="en-US" dirty="0"/>
              <a:t>. </a:t>
            </a:r>
            <a:r>
              <a:rPr lang="en-US" dirty="0" smtClean="0"/>
              <a:t>eliminate n: 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/>
              <a:t>/</a:t>
            </a:r>
            <a:r>
              <a:rPr lang="en-US" dirty="0" smtClean="0"/>
              <a:t>2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</a:t>
            </a:r>
            <a:r>
              <a:rPr lang="en-US" dirty="0"/>
              <a:t>coefficients </a:t>
            </a:r>
            <a:r>
              <a:rPr lang="en-US" dirty="0" smtClean="0"/>
              <a:t>i.e</a:t>
            </a:r>
            <a:r>
              <a:rPr lang="en-US" dirty="0"/>
              <a:t>. </a:t>
            </a:r>
            <a:r>
              <a:rPr lang="en-US" dirty="0" smtClean="0"/>
              <a:t>eliminate 1/2: (n</a:t>
            </a:r>
            <a:r>
              <a:rPr lang="en-US" baseline="30000" dirty="0" smtClean="0"/>
              <a:t>2</a:t>
            </a:r>
            <a:r>
              <a:rPr lang="en-US" dirty="0" smtClean="0"/>
              <a:t>)  </a:t>
            </a:r>
            <a:endParaRPr lang="en-US" dirty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	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  <a:endParaRPr lang="en-US" dirty="0" smtClean="0"/>
          </a:p>
          <a:p>
            <a:pPr marL="857250" lvl="1" indent="-457200"/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</a:p>
          <a:p>
            <a:pPr marL="1257300" lvl="2" indent="-457200"/>
            <a:r>
              <a:rPr lang="en-US" dirty="0" smtClean="0"/>
              <a:t>2n log (10n)	</a:t>
            </a:r>
          </a:p>
          <a:p>
            <a:pPr marL="800100" lvl="2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4495800" y="3733800"/>
            <a:ext cx="3505200" cy="1928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O(n)</a:t>
            </a: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O(2</a:t>
            </a:r>
            <a:r>
              <a:rPr lang="en-US" sz="2000" b="0" i="1" baseline="30000" dirty="0">
                <a:latin typeface="+mn-lt"/>
              </a:rPr>
              <a:t>n</a:t>
            </a:r>
            <a:r>
              <a:rPr lang="en-US" sz="2000" b="0" dirty="0" smtClean="0">
                <a:latin typeface="+mn-lt"/>
              </a:rPr>
              <a:t>)</a:t>
            </a:r>
          </a:p>
          <a:p>
            <a:pPr marL="857250" lvl="1" indent="-457200">
              <a:lnSpc>
                <a:spcPct val="120000"/>
              </a:lnSpc>
            </a:pPr>
            <a:endParaRPr lang="en-US" sz="2000" b="0" dirty="0">
              <a:latin typeface="+mn-lt"/>
            </a:endParaRPr>
          </a:p>
          <a:p>
            <a:pPr marL="857250" lvl="1" indent="-457200">
              <a:lnSpc>
                <a:spcPct val="120000"/>
              </a:lnSpc>
            </a:pPr>
            <a:r>
              <a:rPr lang="en-US" sz="2000" b="0" dirty="0" smtClean="0">
                <a:latin typeface="+mn-lt"/>
              </a:rPr>
              <a:t>= </a:t>
            </a:r>
            <a:r>
              <a:rPr lang="en-US" sz="2000" b="0" dirty="0">
                <a:latin typeface="+mn-lt"/>
              </a:rPr>
              <a:t>O(n </a:t>
            </a:r>
            <a:r>
              <a:rPr lang="en-US" sz="2000" b="0" dirty="0">
                <a:latin typeface="+mn-lt"/>
                <a:cs typeface="Courier New" pitchFamily="49" charset="0"/>
              </a:rPr>
              <a:t>log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i="1" dirty="0">
                <a:latin typeface="+mn-lt"/>
              </a:rPr>
              <a:t>n)</a:t>
            </a:r>
            <a:endParaRPr lang="en-US" sz="2000" b="0" baseline="30000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261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Amortized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/>
              <a:t>amortized analysis, </a:t>
            </a:r>
            <a:r>
              <a:rPr lang="en-US" sz="2400" dirty="0" smtClean="0"/>
              <a:t>the time </a:t>
            </a:r>
            <a:r>
              <a:rPr lang="en-US" sz="2400" dirty="0"/>
              <a:t>required to perform a </a:t>
            </a:r>
            <a:r>
              <a:rPr lang="en-US" sz="2400" dirty="0">
                <a:solidFill>
                  <a:srgbClr val="0000FF"/>
                </a:solidFill>
              </a:rPr>
              <a:t>sequence</a:t>
            </a:r>
            <a:r>
              <a:rPr lang="en-US" sz="2400" dirty="0"/>
              <a:t> </a:t>
            </a:r>
            <a:r>
              <a:rPr lang="en-US" sz="2400" dirty="0" smtClean="0"/>
              <a:t>of data </a:t>
            </a:r>
            <a:r>
              <a:rPr lang="en-US" sz="2400" dirty="0"/>
              <a:t>structure operations is </a:t>
            </a:r>
            <a:r>
              <a:rPr lang="en-US" sz="2400" dirty="0">
                <a:solidFill>
                  <a:srgbClr val="0000FF"/>
                </a:solidFill>
              </a:rPr>
              <a:t>averaged</a:t>
            </a:r>
            <a:r>
              <a:rPr lang="en-US" sz="2400" dirty="0"/>
              <a:t> over all the </a:t>
            </a:r>
            <a:r>
              <a:rPr lang="en-US" sz="2400" dirty="0" smtClean="0"/>
              <a:t>operations performed.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Typically </a:t>
            </a:r>
            <a:r>
              <a:rPr lang="en-US" sz="2400" dirty="0"/>
              <a:t>used to show that the </a:t>
            </a:r>
            <a:r>
              <a:rPr lang="en-US" sz="2400" dirty="0" smtClean="0">
                <a:solidFill>
                  <a:srgbClr val="0000FF"/>
                </a:solidFill>
              </a:rPr>
              <a:t>average</a:t>
            </a:r>
            <a:r>
              <a:rPr lang="en-US" sz="2400" dirty="0" smtClean="0"/>
              <a:t> </a:t>
            </a:r>
            <a:r>
              <a:rPr lang="en-US" sz="2400" dirty="0"/>
              <a:t>cost of an </a:t>
            </a:r>
            <a:r>
              <a:rPr lang="en-US" sz="2400" dirty="0" smtClean="0"/>
              <a:t>operation is </a:t>
            </a:r>
            <a:r>
              <a:rPr lang="en-US" sz="2400" dirty="0"/>
              <a:t>small for a </a:t>
            </a:r>
            <a:r>
              <a:rPr lang="en-US" sz="2400" dirty="0">
                <a:solidFill>
                  <a:srgbClr val="0000FF"/>
                </a:solidFill>
              </a:rPr>
              <a:t>sequence </a:t>
            </a:r>
            <a:r>
              <a:rPr lang="en-US" sz="2400" dirty="0" smtClean="0"/>
              <a:t>of operations, </a:t>
            </a:r>
            <a:r>
              <a:rPr lang="en-US" sz="2400" dirty="0"/>
              <a:t>even though a </a:t>
            </a:r>
            <a:r>
              <a:rPr lang="en-US" sz="2400" dirty="0" smtClean="0">
                <a:solidFill>
                  <a:srgbClr val="FF0000"/>
                </a:solidFill>
              </a:rPr>
              <a:t>single operation</a:t>
            </a:r>
            <a:r>
              <a:rPr lang="en-US" sz="2400" dirty="0" smtClean="0"/>
              <a:t> </a:t>
            </a:r>
            <a:r>
              <a:rPr lang="en-US" sz="2400" dirty="0"/>
              <a:t>can cost a </a:t>
            </a:r>
            <a:r>
              <a:rPr lang="en-US" sz="2400" dirty="0" smtClean="0"/>
              <a:t>lot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Data </a:t>
            </a:r>
            <a:r>
              <a:rPr lang="en-US"/>
              <a:t>S</a:t>
            </a:r>
            <a:r>
              <a:rPr lang="en-US" smtClean="0"/>
              <a:t>tructures </a:t>
            </a:r>
            <a:r>
              <a:rPr lang="en-US" dirty="0" smtClean="0"/>
              <a:t>and Algorithms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535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CSE373: Data Structures &amp;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2362200"/>
            <a:ext cx="5027063" cy="1143000"/>
            <a:chOff x="3190875" y="2362200"/>
            <a:chExt cx="5027062" cy="1143000"/>
          </a:xfrm>
        </p:grpSpPr>
        <p:sp>
          <p:nvSpPr>
            <p:cNvPr id="7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14875" y="2362200"/>
              <a:ext cx="1981200" cy="1143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F E D C B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648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1875" y="2605088"/>
              <a:ext cx="10967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>
                  <a:solidFill>
                    <a:schemeClr val="accent2"/>
                  </a:solidFill>
                </a:rPr>
                <a:t>enqueue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696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56388" y="2590800"/>
              <a:ext cx="10967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dequeue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90875" y="2705100"/>
              <a:ext cx="4240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815263" y="2705100"/>
              <a:ext cx="402674" cy="46166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15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1" y="3886200"/>
            <a:ext cx="740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Back</a:t>
            </a:r>
            <a:endParaRPr lang="en-US" altLang="en-US" dirty="0"/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54752" y="3886200"/>
            <a:ext cx="81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Front</a:t>
            </a:r>
          </a:p>
        </p:txBody>
      </p:sp>
      <p:cxnSp>
        <p:nvCxnSpPr>
          <p:cNvPr id="17" name="Straight Arrow Connector 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94188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6624639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80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push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CSE373: Data Structures &amp;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267200" y="1219200"/>
            <a:ext cx="1295400" cy="2590800"/>
            <a:chOff x="1248" y="720"/>
            <a:chExt cx="816" cy="163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680" y="960"/>
              <a:ext cx="384" cy="1392"/>
              <a:chOff x="1536" y="1225"/>
              <a:chExt cx="768" cy="1271"/>
            </a:xfrm>
          </p:grpSpPr>
          <p:sp>
            <p:nvSpPr>
              <p:cNvPr id="12" name="Rectangle 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48" y="720"/>
              <a:ext cx="2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A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76" y="1324"/>
              <a:ext cx="233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1" name="Freeform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77002" y="1219201"/>
            <a:ext cx="2305051" cy="2605088"/>
            <a:chOff x="2640" y="686"/>
            <a:chExt cx="1452" cy="1641"/>
          </a:xfrm>
        </p:grpSpPr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640" y="926"/>
              <a:ext cx="384" cy="1392"/>
              <a:chOff x="1536" y="1225"/>
              <a:chExt cx="768" cy="1271"/>
            </a:xfrm>
          </p:grpSpPr>
          <p:sp>
            <p:nvSpPr>
              <p:cNvPr id="19" name="Rectangle 1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65" y="686"/>
              <a:ext cx="8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 D C B A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1144"/>
              <a:ext cx="209" cy="1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8" name="Freeform 17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91200" y="2644775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9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/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962400" cy="495300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set of (key, value) pairs</a:t>
            </a:r>
          </a:p>
          <a:p>
            <a:pPr lvl="1"/>
            <a:r>
              <a:rPr lang="en-US" dirty="0" smtClean="0"/>
              <a:t>keys must be 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10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5181600"/>
            <a:ext cx="419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 dirty="0" smtClean="0">
                <a:latin typeface="+mn-lt"/>
              </a:rPr>
              <a:t>Will </a:t>
            </a:r>
            <a:r>
              <a:rPr lang="en-US" sz="2000" b="0" i="1" dirty="0">
                <a:latin typeface="+mn-lt"/>
              </a:rPr>
              <a:t>tend to emphasize the </a:t>
            </a:r>
            <a:r>
              <a:rPr lang="en-US" sz="2000" b="0" i="1" dirty="0" smtClean="0">
                <a:solidFill>
                  <a:srgbClr val="0000FF"/>
                </a:solidFill>
                <a:latin typeface="+mn-lt"/>
              </a:rPr>
              <a:t>keys</a:t>
            </a:r>
            <a:r>
              <a:rPr lang="en-US" sz="2000" b="0" i="1" dirty="0" smtClean="0">
                <a:latin typeface="+mn-lt"/>
              </a:rPr>
              <a:t>; </a:t>
            </a:r>
            <a:r>
              <a:rPr lang="en-US" sz="2000" b="0" i="1" dirty="0">
                <a:latin typeface="+mn-lt"/>
              </a:rPr>
              <a:t>don’t forget about the stored values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733800" y="1676400"/>
            <a:ext cx="5105400" cy="4495800"/>
            <a:chOff x="3733800" y="1676400"/>
            <a:chExt cx="5105400" cy="4495800"/>
          </a:xfrm>
        </p:grpSpPr>
        <p:sp>
          <p:nvSpPr>
            <p:cNvPr id="17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715000" y="1676400"/>
              <a:ext cx="3124200" cy="4495800"/>
            </a:xfrm>
            <a:prstGeom prst="rect">
              <a:avLst/>
            </a:prstGeom>
            <a:noFill/>
            <a:ln w="50800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catie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Catie Baker</a:t>
              </a: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     OH: Wed 11.00-12.00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rama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Rama 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Gokhale</a:t>
              </a:r>
              <a:endParaRPr lang="en-US" sz="1800" dirty="0" smtClean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     OH: Fri 3.30-4.30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conrad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Conrad </a:t>
              </a:r>
              <a:r>
                <a:rPr lang="en-US" sz="1800" dirty="0" err="1">
                  <a:solidFill>
                    <a:srgbClr val="339933"/>
                  </a:solidFill>
                </a:rPr>
                <a:t>N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ied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     OH: </a:t>
              </a:r>
              <a:r>
                <a:rPr lang="en-US" sz="1800" dirty="0" smtClean="0">
                  <a:solidFill>
                    <a:srgbClr val="339933"/>
                  </a:solidFill>
                </a:rPr>
                <a:t>Wed 4:00-5:00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       …</a:t>
              </a:r>
              <a:r>
                <a:rPr lang="en-US" sz="1800" dirty="0">
                  <a:solidFill>
                    <a:srgbClr val="339933"/>
                  </a:solidFill>
                </a:rPr>
                <a:t/>
              </a:r>
              <a:br>
                <a:rPr lang="en-US" sz="1800" dirty="0">
                  <a:solidFill>
                    <a:srgbClr val="339933"/>
                  </a:solidFill>
                </a:rPr>
              </a:br>
              <a:endParaRPr lang="en-US" sz="1800" dirty="0">
                <a:solidFill>
                  <a:srgbClr val="339933"/>
                </a:solidFill>
              </a:endParaRPr>
            </a:p>
          </p:txBody>
        </p:sp>
        <p:sp>
          <p:nvSpPr>
            <p:cNvPr id="18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2971800"/>
              <a:ext cx="19050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33800" y="2590800"/>
              <a:ext cx="19399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insert(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catie</a:t>
              </a:r>
              <a:r>
                <a:rPr lang="en-US" sz="2000" dirty="0" smtClean="0">
                  <a:solidFill>
                    <a:srgbClr val="9900CC"/>
                  </a:solidFill>
                </a:rPr>
                <a:t>, </a:t>
              </a:r>
              <a:r>
                <a:rPr lang="en-US" sz="2000" dirty="0">
                  <a:solidFill>
                    <a:srgbClr val="9900CC"/>
                  </a:solidFill>
                </a:rPr>
                <a:t>….</a:t>
              </a:r>
              <a:r>
                <a:rPr 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20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3733800" y="4572000"/>
              <a:ext cx="19812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86200" y="4191000"/>
              <a:ext cx="13789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find(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rama</a:t>
              </a:r>
              <a:r>
                <a:rPr lang="en-US" sz="2000" dirty="0" smtClean="0">
                  <a:solidFill>
                    <a:schemeClr val="accent2"/>
                  </a:solidFill>
                </a:rPr>
                <a:t>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33800" y="4572000"/>
              <a:ext cx="3276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339933"/>
                  </a:solidFill>
                </a:rPr>
                <a:t>Rama 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Gokhale</a:t>
              </a:r>
              <a:r>
                <a:rPr lang="en-US" sz="1800" dirty="0" smtClean="0">
                  <a:solidFill>
                    <a:srgbClr val="339933"/>
                  </a:solidFill>
                </a:rPr>
                <a:t>, …</a:t>
              </a:r>
              <a:endParaRPr lang="en-US" sz="1800" dirty="0">
                <a:solidFill>
                  <a:srgbClr val="33993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75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76800"/>
          </a:xfrm>
        </p:spPr>
        <p:txBody>
          <a:bodyPr/>
          <a:lstStyle/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Binary tree</a:t>
            </a:r>
            <a:r>
              <a:rPr lang="en-US" dirty="0" smtClean="0"/>
              <a:t>:  Each node has at most 2 children (branching factor 2)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dirty="0" err="1" smtClean="0">
                <a:solidFill>
                  <a:schemeClr val="accent2"/>
                </a:solidFill>
              </a:rPr>
              <a:t>ary</a:t>
            </a:r>
            <a:r>
              <a:rPr lang="en-US" dirty="0" smtClean="0">
                <a:solidFill>
                  <a:schemeClr val="accent2"/>
                </a:solidFill>
              </a:rPr>
              <a:t> tree</a:t>
            </a:r>
            <a:r>
              <a:rPr lang="en-US" dirty="0" smtClean="0"/>
              <a:t>:    Each node has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children (branching factor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Perfect </a:t>
            </a:r>
            <a:r>
              <a:rPr lang="en-US" dirty="0"/>
              <a:t>tree: </a:t>
            </a:r>
            <a:r>
              <a:rPr lang="en-US" dirty="0" smtClean="0"/>
              <a:t>Each </a:t>
            </a:r>
            <a:r>
              <a:rPr lang="en-US" dirty="0"/>
              <a:t>row </a:t>
            </a:r>
            <a:r>
              <a:rPr lang="en-US" dirty="0" smtClean="0"/>
              <a:t>completely full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Complete tree</a:t>
            </a:r>
            <a:r>
              <a:rPr lang="en-US" dirty="0" smtClean="0"/>
              <a:t>:  Each row completely full except maybe the bottom row, which is filled from left to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625600" y="4191000"/>
            <a:ext cx="2489200" cy="1143000"/>
            <a:chOff x="1625600" y="4267200"/>
            <a:chExt cx="24892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4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4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4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78400" y="4191000"/>
            <a:ext cx="2616200" cy="1143000"/>
            <a:chOff x="1854200" y="4572000"/>
            <a:chExt cx="26162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82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54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114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9558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1844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4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184400" y="5029200"/>
              <a:ext cx="355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4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0000" y="5029200"/>
              <a:ext cx="3091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4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0640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8907726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30931</TotalTime>
  <Words>1812</Words>
  <Application>Microsoft Office PowerPoint</Application>
  <PresentationFormat>On-screen Show (4:3)</PresentationFormat>
  <Paragraphs>557</Paragraphs>
  <Slides>34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Courier New</vt:lpstr>
      <vt:lpstr>Math1</vt:lpstr>
      <vt:lpstr>Symbol</vt:lpstr>
      <vt:lpstr>Times New Roman</vt:lpstr>
      <vt:lpstr>Wingdings</vt:lpstr>
      <vt:lpstr>dan_design_template</vt:lpstr>
      <vt:lpstr>CSE373: Data Structures &amp; Algorithms Lecture 28: Final review and class wrap-up</vt:lpstr>
      <vt:lpstr>Final Exam  </vt:lpstr>
      <vt:lpstr>Terminology</vt:lpstr>
      <vt:lpstr>Asymptotic and Algorithm Analysis</vt:lpstr>
      <vt:lpstr>Amortized Analysis</vt:lpstr>
      <vt:lpstr>The Queue ADT</vt:lpstr>
      <vt:lpstr>The Stack ADT</vt:lpstr>
      <vt:lpstr>The Dictionary (a.k.a. Map) ADT</vt:lpstr>
      <vt:lpstr>Trees</vt:lpstr>
      <vt:lpstr>Tree Calculations</vt:lpstr>
      <vt:lpstr>Tree Traversals</vt:lpstr>
      <vt:lpstr>Binary Search Tree (BST) Data Structure</vt:lpstr>
      <vt:lpstr>The AVL Tree Data Structure</vt:lpstr>
      <vt:lpstr>Priority Queues and Binary Heaps</vt:lpstr>
      <vt:lpstr>Union-Find ADT</vt:lpstr>
      <vt:lpstr>Hash Tables</vt:lpstr>
      <vt:lpstr>Memory Locality</vt:lpstr>
      <vt:lpstr>Graphs</vt:lpstr>
      <vt:lpstr>Topological Sort</vt:lpstr>
      <vt:lpstr>Graph Traversals</vt:lpstr>
      <vt:lpstr>Dijkstra’s Algorithm: Lowest cost paths</vt:lpstr>
      <vt:lpstr>Minimum Spanning Trees</vt:lpstr>
      <vt:lpstr>Two different approaches</vt:lpstr>
      <vt:lpstr>Sorting: The Big Picture</vt:lpstr>
      <vt:lpstr>Preserving Abstractions</vt:lpstr>
      <vt:lpstr>Algorithm Design Techniques</vt:lpstr>
      <vt:lpstr>Phew! That’s it. </vt:lpstr>
      <vt:lpstr>Victory Lap</vt:lpstr>
      <vt:lpstr>Thank you!</vt:lpstr>
      <vt:lpstr>Thank you!</vt:lpstr>
      <vt:lpstr>PowerPoint Presentation</vt:lpstr>
      <vt:lpstr>Data Structures</vt:lpstr>
      <vt:lpstr>Goals</vt:lpstr>
      <vt:lpstr>Last slide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1480</cp:revision>
  <dcterms:created xsi:type="dcterms:W3CDTF">2009-03-13T20:43:19Z</dcterms:created>
  <dcterms:modified xsi:type="dcterms:W3CDTF">2015-06-05T21:06:38Z</dcterms:modified>
</cp:coreProperties>
</file>