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62" r:id="rId2"/>
    <p:sldId id="396" r:id="rId3"/>
    <p:sldId id="363" r:id="rId4"/>
    <p:sldId id="364" r:id="rId5"/>
    <p:sldId id="365" r:id="rId6"/>
    <p:sldId id="366" r:id="rId7"/>
    <p:sldId id="367" r:id="rId8"/>
    <p:sldId id="369" r:id="rId9"/>
    <p:sldId id="371" r:id="rId10"/>
    <p:sldId id="370" r:id="rId11"/>
    <p:sldId id="372" r:id="rId12"/>
    <p:sldId id="373" r:id="rId13"/>
    <p:sldId id="374" r:id="rId14"/>
    <p:sldId id="375" r:id="rId15"/>
    <p:sldId id="376" r:id="rId16"/>
    <p:sldId id="378" r:id="rId17"/>
    <p:sldId id="379" r:id="rId18"/>
    <p:sldId id="380" r:id="rId19"/>
    <p:sldId id="381" r:id="rId20"/>
    <p:sldId id="383" r:id="rId21"/>
    <p:sldId id="384" r:id="rId22"/>
    <p:sldId id="39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0" autoAdjust="0"/>
    <p:restoredTop sz="94660"/>
  </p:normalViewPr>
  <p:slideViewPr>
    <p:cSldViewPr>
      <p:cViewPr varScale="1">
        <p:scale>
          <a:sx n="89" d="100"/>
          <a:sy n="89" d="100"/>
        </p:scale>
        <p:origin x="1287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23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47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2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3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72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1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47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35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5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7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86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7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63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67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90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2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26" Type="http://schemas.openxmlformats.org/officeDocument/2006/relationships/tags" Target="../tags/tag68.xml"/><Relationship Id="rId39" Type="http://schemas.openxmlformats.org/officeDocument/2006/relationships/tags" Target="../tags/tag81.xml"/><Relationship Id="rId3" Type="http://schemas.openxmlformats.org/officeDocument/2006/relationships/tags" Target="../tags/tag45.xml"/><Relationship Id="rId21" Type="http://schemas.openxmlformats.org/officeDocument/2006/relationships/tags" Target="../tags/tag63.xml"/><Relationship Id="rId34" Type="http://schemas.openxmlformats.org/officeDocument/2006/relationships/tags" Target="../tags/tag76.xml"/><Relationship Id="rId42" Type="http://schemas.openxmlformats.org/officeDocument/2006/relationships/tags" Target="../tags/tag84.xml"/><Relationship Id="rId47" Type="http://schemas.openxmlformats.org/officeDocument/2006/relationships/tags" Target="../tags/tag89.xml"/><Relationship Id="rId50" Type="http://schemas.openxmlformats.org/officeDocument/2006/relationships/tags" Target="../tags/tag92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tags" Target="../tags/tag67.xml"/><Relationship Id="rId33" Type="http://schemas.openxmlformats.org/officeDocument/2006/relationships/tags" Target="../tags/tag75.xml"/><Relationship Id="rId38" Type="http://schemas.openxmlformats.org/officeDocument/2006/relationships/tags" Target="../tags/tag80.xml"/><Relationship Id="rId46" Type="http://schemas.openxmlformats.org/officeDocument/2006/relationships/tags" Target="../tags/tag88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29" Type="http://schemas.openxmlformats.org/officeDocument/2006/relationships/tags" Target="../tags/tag71.xml"/><Relationship Id="rId41" Type="http://schemas.openxmlformats.org/officeDocument/2006/relationships/tags" Target="../tags/tag83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32" Type="http://schemas.openxmlformats.org/officeDocument/2006/relationships/tags" Target="../tags/tag74.xml"/><Relationship Id="rId37" Type="http://schemas.openxmlformats.org/officeDocument/2006/relationships/tags" Target="../tags/tag79.xml"/><Relationship Id="rId40" Type="http://schemas.openxmlformats.org/officeDocument/2006/relationships/tags" Target="../tags/tag82.xml"/><Relationship Id="rId45" Type="http://schemas.openxmlformats.org/officeDocument/2006/relationships/tags" Target="../tags/tag87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tags" Target="../tags/tag70.xml"/><Relationship Id="rId36" Type="http://schemas.openxmlformats.org/officeDocument/2006/relationships/tags" Target="../tags/tag78.xml"/><Relationship Id="rId49" Type="http://schemas.openxmlformats.org/officeDocument/2006/relationships/tags" Target="../tags/tag91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31" Type="http://schemas.openxmlformats.org/officeDocument/2006/relationships/tags" Target="../tags/tag73.xml"/><Relationship Id="rId44" Type="http://schemas.openxmlformats.org/officeDocument/2006/relationships/tags" Target="../tags/tag86.xml"/><Relationship Id="rId52" Type="http://schemas.openxmlformats.org/officeDocument/2006/relationships/notesSlide" Target="../notesSlides/notesSlide10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tags" Target="../tags/tag69.xml"/><Relationship Id="rId30" Type="http://schemas.openxmlformats.org/officeDocument/2006/relationships/tags" Target="../tags/tag72.xml"/><Relationship Id="rId35" Type="http://schemas.openxmlformats.org/officeDocument/2006/relationships/tags" Target="../tags/tag77.xml"/><Relationship Id="rId43" Type="http://schemas.openxmlformats.org/officeDocument/2006/relationships/tags" Target="../tags/tag85.xml"/><Relationship Id="rId48" Type="http://schemas.openxmlformats.org/officeDocument/2006/relationships/tags" Target="../tags/tag90.xml"/><Relationship Id="rId8" Type="http://schemas.openxmlformats.org/officeDocument/2006/relationships/tags" Target="../tags/tag50.xml"/><Relationship Id="rId5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27: Parallel Reductions, Maps, and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smtClean="0"/>
              <a:t>Catie Baker</a:t>
            </a:r>
            <a:endParaRPr lang="en-US" sz="2400" dirty="0" smtClean="0"/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 </a:t>
            </a:r>
            <a:r>
              <a:rPr lang="en-US" dirty="0" err="1" smtClean="0"/>
              <a:t>MapReduce</a:t>
            </a:r>
            <a:r>
              <a:rPr lang="en-US" dirty="0" smtClean="0"/>
              <a:t> on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You may have heard of Google’s “map/reduce”</a:t>
            </a:r>
          </a:p>
          <a:p>
            <a:pPr lvl="1"/>
            <a:r>
              <a:rPr lang="en-US" dirty="0" smtClean="0"/>
              <a:t>Or the open-source version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Idea: Perform maps/reduces on data using many machines</a:t>
            </a:r>
          </a:p>
          <a:p>
            <a:pPr lvl="1"/>
            <a:r>
              <a:rPr lang="en-US" dirty="0" smtClean="0"/>
              <a:t>The system takes care of distributing the data and managing fault tolerance</a:t>
            </a:r>
          </a:p>
          <a:p>
            <a:pPr lvl="1"/>
            <a:r>
              <a:rPr lang="en-US" dirty="0" smtClean="0"/>
              <a:t>You just write code to map one element and reduce elements to a combined result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Separates how to do recursive divide-and-conquer from what computation to perform</a:t>
            </a:r>
          </a:p>
          <a:p>
            <a:pPr lvl="1"/>
            <a:r>
              <a:rPr lang="en-US" dirty="0" smtClean="0"/>
              <a:t>Separating concerns is good software engineering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4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Like all algorithms, parallel algorithms should be:</a:t>
            </a:r>
          </a:p>
          <a:p>
            <a:pPr lvl="1"/>
            <a:r>
              <a:rPr lang="en-US" dirty="0" smtClean="0"/>
              <a:t>Correct 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Here: Identify the “best we can do” </a:t>
            </a:r>
            <a:r>
              <a:rPr lang="en-US" i="1" dirty="0" smtClean="0"/>
              <a:t>if</a:t>
            </a:r>
            <a:r>
              <a:rPr lang="en-US" dirty="0" smtClean="0"/>
              <a:t> the underlying </a:t>
            </a:r>
            <a:r>
              <a:rPr lang="en-US" i="1" dirty="0" smtClean="0"/>
              <a:t>thread-scheduler</a:t>
            </a:r>
            <a:r>
              <a:rPr lang="en-US" dirty="0" smtClean="0"/>
              <a:t> does its part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90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err="1" smtClean="0"/>
              <a:t>sequentialize</a:t>
            </a:r>
            <a:r>
              <a:rPr lang="en-US" dirty="0" smtClean="0"/>
              <a:t>”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Span</a:t>
            </a:r>
            <a:r>
              <a:rPr lang="en-US" dirty="0" smtClean="0"/>
              <a:t>: How long it would take infinite processors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endParaRPr lang="en-US" sz="2800" b="1" baseline="-25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</a:t>
            </a:r>
          </a:p>
          <a:p>
            <a:pPr lvl="2"/>
            <a:r>
              <a:rPr lang="en-US" dirty="0" smtClean="0"/>
              <a:t>Notice having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help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42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Picture showing all the “stuff that happens” during a reduction or a map: it’s a (conceptual!) DAG</a:t>
            </a:r>
            <a:endParaRPr lang="en-US" dirty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2098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2804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280001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13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612822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endCxn id="11" idx="0"/>
          </p:cNvCxnSpPr>
          <p:nvPr>
            <p:custDataLst>
              <p:tags r:id="rId5"/>
            </p:custDataLst>
          </p:nvPr>
        </p:nvCxnSpPr>
        <p:spPr bwMode="auto">
          <a:xfrm>
            <a:off x="4457700" y="2590800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  <a:stCxn id="21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  <a:endCxn id="30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2" name="AutoShape 9"/>
          <p:cNvCxnSpPr>
            <a:cxnSpLocks noChangeShapeType="1"/>
            <a:endCxn id="41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  <a:endCxn id="40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6" name="AutoShape 9"/>
          <p:cNvCxnSpPr>
            <a:cxnSpLocks noChangeShapeType="1"/>
            <a:endCxn id="4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endCxn id="44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0" name="AutoShape 9"/>
          <p:cNvCxnSpPr>
            <a:cxnSpLocks noChangeShapeType="1"/>
            <a:endCxn id="4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  <a:endCxn id="48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8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71" name="AutoShape 9"/>
          <p:cNvCxnSpPr>
            <a:cxnSpLocks noChangeShapeType="1"/>
            <a:stCxn id="58" idx="4"/>
            <a:endCxn id="73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256276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9"/>
          <p:cNvCxnSpPr>
            <a:cxnSpLocks noChangeShapeType="1"/>
            <a:stCxn id="64" idx="3"/>
            <a:endCxn id="73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263848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4864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2" name="AutoShape 9"/>
          <p:cNvCxnSpPr>
            <a:cxnSpLocks noChangeShapeType="1"/>
            <a:endCxn id="84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249223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3" name="AutoShape 9"/>
          <p:cNvCxnSpPr>
            <a:cxnSpLocks noChangeShapeType="1"/>
            <a:endCxn id="84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348968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47934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6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57912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7" name="AutoShape 9"/>
          <p:cNvCxnSpPr>
            <a:cxnSpLocks noChangeShapeType="1"/>
            <a:endCxn id="86" idx="2"/>
          </p:cNvCxnSpPr>
          <p:nvPr>
            <p:custDataLst>
              <p:tags r:id="rId49"/>
            </p:custDataLst>
          </p:nvPr>
        </p:nvCxnSpPr>
        <p:spPr bwMode="auto">
          <a:xfrm>
            <a:off x="2884639" y="5751989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9"/>
          <p:cNvCxnSpPr>
            <a:cxnSpLocks noChangeShapeType="1"/>
            <a:stCxn id="84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715431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Left Brace 90"/>
          <p:cNvSpPr/>
          <p:nvPr/>
        </p:nvSpPr>
        <p:spPr bwMode="auto">
          <a:xfrm rot="10800000">
            <a:off x="7098173" y="42150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4205968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base cases</a:t>
            </a:r>
          </a:p>
        </p:txBody>
      </p:sp>
      <p:sp>
        <p:nvSpPr>
          <p:cNvPr id="93" name="Left Brace 92"/>
          <p:cNvSpPr/>
          <p:nvPr/>
        </p:nvSpPr>
        <p:spPr bwMode="auto">
          <a:xfrm rot="10800000">
            <a:off x="7010400" y="2377167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79827" y="298676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95" name="Left Brace 94"/>
          <p:cNvSpPr/>
          <p:nvPr/>
        </p:nvSpPr>
        <p:spPr bwMode="auto">
          <a:xfrm rot="10800000">
            <a:off x="7086601" y="4739367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6028" y="5196568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72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does everything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maps and reductions</a:t>
            </a:r>
          </a:p>
          <a:p>
            <a:endParaRPr lang="en-US" sz="1200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for simple maps 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3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Parallel algorithms is about decreasing span without </a:t>
            </a:r>
          </a:p>
          <a:p>
            <a:pPr marL="0" indent="0" algn="ctr">
              <a:buNone/>
            </a:pPr>
            <a:r>
              <a:rPr lang="en-US" i="1" dirty="0"/>
              <a:t>increasing work too </a:t>
            </a:r>
            <a:r>
              <a:rPr lang="en-US" i="1" dirty="0" smtClean="0"/>
              <a:t>much</a:t>
            </a:r>
          </a:p>
          <a:p>
            <a:pPr marL="0" indent="0" algn="ctr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span</a:t>
            </a:r>
          </a:p>
          <a:p>
            <a:pPr lvl="1"/>
            <a:endParaRPr lang="en-US" dirty="0"/>
          </a:p>
          <a:p>
            <a:r>
              <a:rPr lang="en-US" dirty="0" smtClean="0"/>
              <a:t>In practice we have </a:t>
            </a:r>
            <a:r>
              <a:rPr lang="en-US" b="1" dirty="0"/>
              <a:t>P</a:t>
            </a:r>
            <a:r>
              <a:rPr lang="en-US" dirty="0" smtClean="0"/>
              <a:t> processors.  How well can we do?</a:t>
            </a:r>
          </a:p>
          <a:p>
            <a:pPr lvl="1"/>
            <a:r>
              <a:rPr lang="en-US" dirty="0" smtClean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 smtClean="0"/>
              <a:t>) </a:t>
            </a:r>
            <a:r>
              <a:rPr lang="en-US" dirty="0" smtClean="0"/>
              <a:t>(“must obey the span”)</a:t>
            </a:r>
            <a:endParaRPr lang="en-US" b="1" dirty="0" smtClean="0"/>
          </a:p>
          <a:p>
            <a:pPr lvl="1"/>
            <a:r>
              <a:rPr lang="en-US" dirty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</a:t>
            </a:r>
            <a:r>
              <a:rPr lang="en-US" b="1" dirty="0" smtClean="0"/>
              <a:t>) </a:t>
            </a:r>
            <a:r>
              <a:rPr lang="en-US" dirty="0"/>
              <a:t>(“must </a:t>
            </a:r>
            <a:r>
              <a:rPr lang="en-US" dirty="0" smtClean="0"/>
              <a:t>do all the work”)</a:t>
            </a:r>
          </a:p>
          <a:p>
            <a:pPr>
              <a:buNone/>
            </a:pPr>
            <a:r>
              <a:rPr lang="en-US" b="1" baseline="-25000" dirty="0" smtClean="0"/>
              <a:t>	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8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(max((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P) </a:t>
            </a:r>
            <a:r>
              <a:rPr lang="en-US" b="1" dirty="0" smtClean="0"/>
              <a:t>,T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))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In the algorithms seen so far (e.g., sum an array):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b="1" dirty="0" smtClean="0"/>
              <a:t>/P,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/P,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2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So far: analyze parallel programs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typically have parts of programs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maps/reductions over arrays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Such as reading a linked list, getting input, doing computations where each needs the previous step, etc.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70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</a:t>
            </a:r>
            <a:r>
              <a:rPr lang="en-US" i="1" dirty="0" smtClean="0">
                <a:cs typeface="Latha" pitchFamily="2"/>
              </a:rPr>
              <a:t>parallel portion parallelizes perfectly (generous assumption)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parallelism (infinite processors) is: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97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Suppose 33% of a program’s execution 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 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91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6 due today! </a:t>
            </a:r>
          </a:p>
          <a:p>
            <a:pPr lvl="1"/>
            <a:r>
              <a:rPr lang="en-US" dirty="0" smtClean="0"/>
              <a:t>Done with all </a:t>
            </a:r>
            <a:r>
              <a:rPr lang="en-US" dirty="0" err="1" smtClean="0"/>
              <a:t>homeworks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</a:p>
          <a:p>
            <a:pPr marL="457200" lvl="1" indent="0">
              <a:buNone/>
            </a:pP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Course Evaluations – Time at the end of lecture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Lecture </a:t>
            </a:r>
            <a:r>
              <a:rPr lang="en-US" dirty="0" smtClean="0">
                <a:sym typeface="Wingdings"/>
              </a:rPr>
              <a:t>Friday</a:t>
            </a:r>
          </a:p>
          <a:p>
            <a:pPr lvl="1"/>
            <a:r>
              <a:rPr lang="en-US" dirty="0" smtClean="0">
                <a:sym typeface="Wingdings"/>
              </a:rPr>
              <a:t>Final exam review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Final exam next Tuesday in this room at 2.30pm</a:t>
            </a:r>
          </a:p>
          <a:p>
            <a:pPr lvl="1"/>
            <a:r>
              <a:rPr lang="en-US" dirty="0" smtClean="0">
                <a:sym typeface="Wingdings"/>
              </a:rPr>
              <a:t>Details </a:t>
            </a:r>
            <a:r>
              <a:rPr lang="en-US" dirty="0" smtClean="0">
                <a:sym typeface="Wingdings"/>
              </a:rPr>
              <a:t>are </a:t>
            </a:r>
            <a:r>
              <a:rPr lang="en-US" dirty="0" smtClean="0">
                <a:sym typeface="Wingdings"/>
              </a:rPr>
              <a:t>on the website 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Practice </a:t>
            </a:r>
            <a:r>
              <a:rPr lang="en-US" dirty="0" smtClean="0">
                <a:sym typeface="Wingdings"/>
              </a:rPr>
              <a:t>past midterms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week….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80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Amdahl’s Law is a bummer!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Unparallelized</a:t>
            </a:r>
            <a:r>
              <a:rPr lang="en-US" dirty="0">
                <a:solidFill>
                  <a:schemeClr val="accent2"/>
                </a:solidFill>
              </a:rPr>
              <a:t> parts become a bottleneck very quickly</a:t>
            </a:r>
            <a:endParaRPr lang="en-US" dirty="0" smtClean="0"/>
          </a:p>
          <a:p>
            <a:pPr lvl="1"/>
            <a:r>
              <a:rPr lang="en-US" dirty="0" smtClean="0"/>
              <a:t>But 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sequential are actually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change the problem or do new things</a:t>
            </a:r>
          </a:p>
          <a:p>
            <a:pPr lvl="1"/>
            <a:r>
              <a:rPr lang="en-US" dirty="0" smtClean="0"/>
              <a:t>Example: computer graphics use tons of parallel processors</a:t>
            </a:r>
          </a:p>
          <a:p>
            <a:pPr lvl="2"/>
            <a:r>
              <a:rPr lang="en-US" dirty="0" smtClean="0"/>
              <a:t>Graphics Processing Units (GPUs) are massively parallel  </a:t>
            </a:r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more detailed/sophisticated images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1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 and Amdahl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Diminishing returns of adding more processors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86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do them </a:t>
            </a:r>
          </a:p>
          <a:p>
            <a:pPr lvl="1"/>
            <a:r>
              <a:rPr lang="en-US" dirty="0" smtClean="0"/>
              <a:t>I’m giving you time now </a:t>
            </a:r>
            <a:r>
              <a:rPr lang="en-US" dirty="0" smtClean="0">
                <a:sym typeface="Wingdings"/>
              </a:rPr>
              <a:t>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you liked, what you didn’t like</a:t>
            </a:r>
          </a:p>
          <a:p>
            <a:endParaRPr lang="en-US" dirty="0"/>
          </a:p>
          <a:p>
            <a:r>
              <a:rPr lang="en-US" dirty="0"/>
              <a:t>https://uw.iasystem.org/survey/146029</a:t>
            </a:r>
            <a:endParaRPr lang="en-US" dirty="0" smtClean="0"/>
          </a:p>
          <a:p>
            <a:pPr marL="0" indent="0"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err="1" smtClean="0"/>
              <a:t>evals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10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How to write a parallel algorithm with fork and join</a:t>
            </a:r>
          </a:p>
          <a:p>
            <a:r>
              <a:rPr lang="en-US" dirty="0" smtClean="0"/>
              <a:t>Why using divide-and-conquer with lots of small tasks is best</a:t>
            </a:r>
          </a:p>
          <a:p>
            <a:pPr lvl="1"/>
            <a:r>
              <a:rPr lang="en-US" dirty="0" smtClean="0"/>
              <a:t>Combines results in parallel</a:t>
            </a:r>
          </a:p>
          <a:p>
            <a:pPr lvl="1"/>
            <a:r>
              <a:rPr lang="en-US" dirty="0" smtClean="0"/>
              <a:t>(Assuming library can handle “lots of small threads”)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More examples of simple parallel programs that fit the “map” or “reduce” patterns</a:t>
            </a:r>
          </a:p>
          <a:p>
            <a:r>
              <a:rPr lang="en-US" dirty="0" smtClean="0"/>
              <a:t>Teaser: Beyond maps and reductions</a:t>
            </a:r>
          </a:p>
          <a:p>
            <a:r>
              <a:rPr lang="en-US" dirty="0" smtClean="0"/>
              <a:t>Asymptotic analysis for fork-join parallelism</a:t>
            </a:r>
          </a:p>
          <a:p>
            <a:r>
              <a:rPr lang="en-US" dirty="0" smtClean="0"/>
              <a:t>Amdahl’s Law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0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looks like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1143000"/>
          </a:xfrm>
        </p:spPr>
        <p:txBody>
          <a:bodyPr/>
          <a:lstStyle/>
          <a:p>
            <a:r>
              <a:rPr lang="en-US" dirty="0" smtClean="0"/>
              <a:t>Saw 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Exponential speed-up in </a:t>
            </a:r>
            <a:r>
              <a:rPr lang="en-US" dirty="0"/>
              <a:t>theory (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grows exponentially)</a:t>
            </a: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0669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0669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38362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38217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3740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3726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3847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47052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47052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47052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00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Maximum or minimum element</a:t>
            </a:r>
          </a:p>
          <a:p>
            <a:endParaRPr lang="en-US" sz="1000" dirty="0" smtClean="0"/>
          </a:p>
          <a:p>
            <a:r>
              <a:rPr lang="en-US" dirty="0" smtClean="0"/>
              <a:t>Is there an element satisfying some property (e.g., is there a 17)?</a:t>
            </a:r>
          </a:p>
          <a:p>
            <a:endParaRPr lang="en-US" sz="1000" dirty="0" smtClean="0"/>
          </a:p>
          <a:p>
            <a:r>
              <a:rPr lang="en-US" dirty="0" smtClean="0"/>
              <a:t>Left-most element satisfying some property (e.g., first 17)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Corners of a rectangle containing all points (a “bounding box”)</a:t>
            </a:r>
          </a:p>
          <a:p>
            <a:endParaRPr lang="en-US" sz="1000" dirty="0" smtClean="0"/>
          </a:p>
          <a:p>
            <a:r>
              <a:rPr lang="en-US" dirty="0" smtClean="0"/>
              <a:t>Counts, for example, number of strings that start with a vowel</a:t>
            </a:r>
          </a:p>
          <a:p>
            <a:pPr lvl="1"/>
            <a:r>
              <a:rPr lang="en-US" dirty="0" smtClean="0"/>
              <a:t>This is just summing with a different base case</a:t>
            </a:r>
          </a:p>
          <a:p>
            <a:pPr lvl="1"/>
            <a:r>
              <a:rPr lang="en-US" dirty="0" smtClean="0"/>
              <a:t>Many problems are!</a:t>
            </a:r>
          </a:p>
          <a:p>
            <a:endParaRPr lang="en-US" sz="1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1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Computations of this form are called </a:t>
            </a:r>
            <a:r>
              <a:rPr lang="en-US" dirty="0" smtClean="0">
                <a:solidFill>
                  <a:schemeClr val="accent2"/>
                </a:solidFill>
              </a:rPr>
              <a:t>reductions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Produce single answer from collection via an </a:t>
            </a:r>
            <a:r>
              <a:rPr lang="en-US" dirty="0" smtClean="0">
                <a:solidFill>
                  <a:schemeClr val="accent2"/>
                </a:solidFill>
              </a:rPr>
              <a:t>associative operator</a:t>
            </a:r>
          </a:p>
          <a:p>
            <a:pPr lvl="1"/>
            <a:r>
              <a:rPr lang="en-US" dirty="0" smtClean="0"/>
              <a:t>Associative: a + (</a:t>
            </a:r>
            <a:r>
              <a:rPr lang="en-US" dirty="0" err="1" smtClean="0"/>
              <a:t>b+c</a:t>
            </a:r>
            <a:r>
              <a:rPr lang="en-US" dirty="0" smtClean="0"/>
              <a:t>) = (</a:t>
            </a:r>
            <a:r>
              <a:rPr lang="en-US" dirty="0" err="1" smtClean="0"/>
              <a:t>a+b</a:t>
            </a:r>
            <a:r>
              <a:rPr lang="en-US" dirty="0" smtClean="0"/>
              <a:t>) + c</a:t>
            </a:r>
          </a:p>
          <a:p>
            <a:pPr lvl="1"/>
            <a:r>
              <a:rPr lang="en-US" dirty="0" smtClean="0"/>
              <a:t>Examples: max, count, leftmost, rightmost, sum, product, …</a:t>
            </a:r>
          </a:p>
          <a:p>
            <a:pPr lvl="1"/>
            <a:r>
              <a:rPr lang="en-US" dirty="0" smtClean="0"/>
              <a:t>Non-examples: median, subtraction, exponentiation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4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Even easier: Maps (Data Parallelism)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2209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 operates on each element of a collection independently to create a new collection of the same size</a:t>
            </a:r>
          </a:p>
          <a:p>
            <a:pPr lvl="1"/>
            <a:r>
              <a:rPr lang="en-US" dirty="0" smtClean="0"/>
              <a:t>No combining results</a:t>
            </a:r>
          </a:p>
          <a:p>
            <a:pPr lvl="1"/>
            <a:r>
              <a:rPr lang="en-US" dirty="0" smtClean="0"/>
              <a:t>For arrays, this is so trivial some hardware has direct support</a:t>
            </a:r>
            <a:endParaRPr lang="en-US" sz="1000" dirty="0" smtClean="0"/>
          </a:p>
          <a:p>
            <a:r>
              <a:rPr lang="en-US" dirty="0" smtClean="0"/>
              <a:t>Canonical example: Vector addition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4419600"/>
            <a:ext cx="6477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arr1.length; i++)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41293" y="2743200"/>
            <a:ext cx="8462903" cy="933510"/>
            <a:chOff x="376297" y="5486400"/>
            <a:chExt cx="8462903" cy="933510"/>
          </a:xfrm>
        </p:grpSpPr>
        <p:sp>
          <p:nvSpPr>
            <p:cNvPr id="9" name="TextBox 8"/>
            <p:cNvSpPr txBox="1"/>
            <p:nvPr/>
          </p:nvSpPr>
          <p:spPr>
            <a:xfrm>
              <a:off x="381000" y="54864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6297" y="60198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24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+mj-lt"/>
                </a:rPr>
                <a:t>2</a:t>
              </a: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38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52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2672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6" name="Rectangle 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1816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7" name="Rectangle 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096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8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010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924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>
                  <a:latin typeface="+mj-lt"/>
                </a:rPr>
                <a:t>7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8600" y="38100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889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+mj-lt"/>
              </a:rPr>
              <a:t>8</a:t>
            </a:r>
          </a:p>
        </p:txBody>
      </p:sp>
      <p:sp>
        <p:nvSpPr>
          <p:cNvPr id="32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033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14</a:t>
            </a:r>
            <a:endParaRPr lang="en-US" sz="2000" dirty="0">
              <a:latin typeface="+mj-lt"/>
            </a:endParaRPr>
          </a:p>
        </p:txBody>
      </p:sp>
      <p:sp>
        <p:nvSpPr>
          <p:cNvPr id="3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177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22</a:t>
            </a:r>
            <a:endParaRPr lang="en-US" sz="2000" dirty="0">
              <a:latin typeface="+mj-lt"/>
            </a:endParaRPr>
          </a:p>
        </p:txBody>
      </p:sp>
      <p:sp>
        <p:nvSpPr>
          <p:cNvPr id="34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321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16</a:t>
            </a:r>
            <a:endParaRPr lang="en-US" sz="2000" dirty="0">
              <a:latin typeface="+mj-lt"/>
            </a:endParaRPr>
          </a:p>
        </p:txBody>
      </p:sp>
      <p:sp>
        <p:nvSpPr>
          <p:cNvPr id="35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465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18</a:t>
            </a:r>
            <a:endParaRPr lang="en-US" sz="2000" dirty="0">
              <a:latin typeface="+mj-lt"/>
            </a:endParaRPr>
          </a:p>
        </p:txBody>
      </p:sp>
      <p:sp>
        <p:nvSpPr>
          <p:cNvPr id="36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609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20</a:t>
            </a:r>
            <a:endParaRPr lang="en-US" sz="2000" dirty="0">
              <a:latin typeface="+mj-lt"/>
            </a:endParaRPr>
          </a:p>
        </p:txBody>
      </p:sp>
      <p:sp>
        <p:nvSpPr>
          <p:cNvPr id="37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753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38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89796" y="3810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15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7495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and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Maps and reductions: the “workhorses” of parallel programming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far the two most important and common patterns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Learn to recognize when an algorithm can be written in terms of maps and reductions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maps and reductions to describe (parallel) algorithms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Programming them becomes “trivial” with a little practice</a:t>
            </a:r>
          </a:p>
          <a:p>
            <a:pPr lvl="2"/>
            <a:r>
              <a:rPr lang="en-US" dirty="0" smtClean="0"/>
              <a:t>Exactly like sequential for-loops seem second-nature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8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495800"/>
          </a:xfrm>
        </p:spPr>
        <p:txBody>
          <a:bodyPr/>
          <a:lstStyle/>
          <a:p>
            <a:r>
              <a:rPr lang="en-US" dirty="0" smtClean="0"/>
              <a:t>Some problems are “inherently sequential”</a:t>
            </a:r>
          </a:p>
          <a:p>
            <a:pPr marL="0" lvl="1" indent="0" algn="ctr">
              <a:buNone/>
            </a:pPr>
            <a:r>
              <a:rPr lang="en-US" i="1" dirty="0" smtClean="0"/>
              <a:t>“Six ovens can’t bake a pie in 10 minutes instead of an hour”</a:t>
            </a:r>
            <a:endParaRPr lang="en-US" i="1" dirty="0"/>
          </a:p>
          <a:p>
            <a:endParaRPr lang="en-US" sz="1000" dirty="0"/>
          </a:p>
          <a:p>
            <a:r>
              <a:rPr lang="en-US" dirty="0" smtClean="0"/>
              <a:t>But not all parallelizable problems are maps and reductions</a:t>
            </a:r>
          </a:p>
          <a:p>
            <a:endParaRPr lang="en-US" sz="1000" dirty="0"/>
          </a:p>
          <a:p>
            <a:r>
              <a:rPr lang="en-US" dirty="0" smtClean="0"/>
              <a:t>If had one more lecture, would show “parallel prefix”, a clever algorithm to parallelize the </a:t>
            </a:r>
            <a:r>
              <a:rPr lang="en-US" i="1" dirty="0" smtClean="0"/>
              <a:t>problem</a:t>
            </a:r>
            <a:r>
              <a:rPr lang="en-US" dirty="0" smtClean="0"/>
              <a:t> that this sequential </a:t>
            </a:r>
            <a:r>
              <a:rPr lang="en-US" i="1" dirty="0" smtClean="0"/>
              <a:t>code</a:t>
            </a:r>
            <a:r>
              <a:rPr lang="en-US" dirty="0" smtClean="0"/>
              <a:t> solves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Beyond maps and reductions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44958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8600" y="3505200"/>
            <a:ext cx="8575596" cy="933510"/>
            <a:chOff x="263604" y="5486400"/>
            <a:chExt cx="8575596" cy="93351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4864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604" y="6019800"/>
              <a:ext cx="1107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output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524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38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672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6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24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26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36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52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76</a:t>
              </a:r>
              <a:endParaRPr lang="en-US" sz="2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943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30872</TotalTime>
  <Words>1616</Words>
  <Application>Microsoft Office PowerPoint</Application>
  <PresentationFormat>On-screen Show (4:3)</PresentationFormat>
  <Paragraphs>369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Courier New</vt:lpstr>
      <vt:lpstr>Latha</vt:lpstr>
      <vt:lpstr>Symbol</vt:lpstr>
      <vt:lpstr>Times New Roman</vt:lpstr>
      <vt:lpstr>Wingdings</vt:lpstr>
      <vt:lpstr>dan_design_template</vt:lpstr>
      <vt:lpstr>CSE373: Data Structures &amp; Algorithms Lecture 27: Parallel Reductions, Maps, and Algorithm Analysis</vt:lpstr>
      <vt:lpstr>This week….</vt:lpstr>
      <vt:lpstr>Outline</vt:lpstr>
      <vt:lpstr>What else looks like this?</vt:lpstr>
      <vt:lpstr>Examples</vt:lpstr>
      <vt:lpstr>Reductions</vt:lpstr>
      <vt:lpstr>Even easier: Maps (Data Parallelism)</vt:lpstr>
      <vt:lpstr>Maps and reductions</vt:lpstr>
      <vt:lpstr>Beyond maps and reductions</vt:lpstr>
      <vt:lpstr>Digression:  MapReduce on clusters</vt:lpstr>
      <vt:lpstr>Analyzing algorithms</vt:lpstr>
      <vt:lpstr>Work and Span</vt:lpstr>
      <vt:lpstr>Our simple examples</vt:lpstr>
      <vt:lpstr>Connecting to performance</vt:lpstr>
      <vt:lpstr>Speed-up</vt:lpstr>
      <vt:lpstr>Examples</vt:lpstr>
      <vt:lpstr>Amdahl’s Law (mostly bad news)</vt:lpstr>
      <vt:lpstr>Amdahl’s Law (mostly bad news)</vt:lpstr>
      <vt:lpstr>Why such bad news</vt:lpstr>
      <vt:lpstr>All is not lost</vt:lpstr>
      <vt:lpstr>Moore and Amdahl</vt:lpstr>
      <vt:lpstr>Course evals….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1443</cp:revision>
  <dcterms:created xsi:type="dcterms:W3CDTF">2009-03-13T20:43:19Z</dcterms:created>
  <dcterms:modified xsi:type="dcterms:W3CDTF">2015-06-03T21:14:40Z</dcterms:modified>
</cp:coreProperties>
</file>