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2" r:id="rId3"/>
    <p:sldId id="283" r:id="rId4"/>
    <p:sldId id="284" r:id="rId5"/>
    <p:sldId id="282" r:id="rId6"/>
    <p:sldId id="286" r:id="rId7"/>
    <p:sldId id="287" r:id="rId8"/>
    <p:sldId id="285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  <p:sldId id="297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  <p:sldId id="309" r:id="rId29"/>
    <p:sldId id="310" r:id="rId30"/>
    <p:sldId id="311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>
      <p:cViewPr varScale="1">
        <p:scale>
          <a:sx n="89" d="100"/>
          <a:sy n="89" d="100"/>
        </p:scale>
        <p:origin x="1443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3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25</a:t>
            </a:r>
            <a:r>
              <a:rPr lang="en-US" sz="3200" i="0" dirty="0" smtClean="0"/>
              <a:t>: </a:t>
            </a:r>
            <a:r>
              <a:rPr lang="en-US" sz="3200" i="0" dirty="0" smtClean="0"/>
              <a:t>Software-Design Interlude – Preserving Abstractions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</a:t>
            </a:r>
            <a:r>
              <a:rPr lang="en-US" sz="2400" dirty="0" smtClean="0"/>
              <a:t>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r>
              <a:rPr lang="en-US" dirty="0" smtClean="0"/>
              <a:t>Client was able to update something inside the abstraction because client had an alias to it!</a:t>
            </a:r>
          </a:p>
          <a:p>
            <a:pPr lvl="1"/>
            <a:r>
              <a:rPr lang="en-US" dirty="0" smtClean="0"/>
              <a:t>It is too hard to reason about and document what should happen, so better software designs avoid the issue!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423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2016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2017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“wrong” (???) item?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    // What date does returned item have???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08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461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81096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5095845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5095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05400" y="3172666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 flipV="1">
            <a:off x="5867400" y="4361038"/>
            <a:ext cx="152400" cy="93486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357264" y="3155027"/>
            <a:ext cx="1510512" cy="1206011"/>
            <a:chOff x="6026465" y="1496266"/>
            <a:chExt cx="2279335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943600" y="3610816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71600" y="3867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i1</a:t>
            </a:r>
          </a:p>
        </p:txBody>
      </p:sp>
      <p:cxnSp>
        <p:nvCxnSpPr>
          <p:cNvPr id="45" name="Straight Arrow Connector 44"/>
          <p:cNvCxnSpPr>
            <a:endCxn id="23" idx="2"/>
          </p:cNvCxnSpPr>
          <p:nvPr/>
        </p:nvCxnSpPr>
        <p:spPr bwMode="auto">
          <a:xfrm flipV="1">
            <a:off x="1752600" y="3758033"/>
            <a:ext cx="3352800" cy="34715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288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i2</a:t>
            </a:r>
          </a:p>
        </p:txBody>
      </p:sp>
      <p:cxnSp>
        <p:nvCxnSpPr>
          <p:cNvPr id="30" name="Straight Arrow Connector 29"/>
          <p:cNvCxnSpPr>
            <a:endCxn id="37" idx="2"/>
          </p:cNvCxnSpPr>
          <p:nvPr/>
        </p:nvCxnSpPr>
        <p:spPr bwMode="auto">
          <a:xfrm>
            <a:off x="2209800" y="2447896"/>
            <a:ext cx="2943224" cy="6011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5153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04888" y="1905000"/>
            <a:ext cx="1510512" cy="1206011"/>
            <a:chOff x="6026465" y="1496266"/>
            <a:chExt cx="2279335" cy="1252887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991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324600" y="3111011"/>
            <a:ext cx="89056" cy="216725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34385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NullPointerException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???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267200"/>
            <a:ext cx="72298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Get exception inside data-structure code even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0" dirty="0" smtClean="0">
                <a:latin typeface="+mn-lt"/>
              </a:rPr>
              <a:t> did a</a:t>
            </a:r>
          </a:p>
          <a:p>
            <a:r>
              <a:rPr lang="en-US" sz="2000" b="0" dirty="0" smtClean="0">
                <a:latin typeface="+mn-lt"/>
              </a:rPr>
              <a:t>careful check that the date in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latin typeface="+mn-lt"/>
              </a:rPr>
              <a:t> is 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Bad client later invalidates the check</a:t>
            </a:r>
          </a:p>
        </p:txBody>
      </p:sp>
    </p:spTree>
    <p:extLst>
      <p:ext uri="{BB962C8B-B14F-4D97-AF65-F5344CB8AC3E}">
        <p14:creationId xmlns:p14="http://schemas.microsoft.com/office/powerpoint/2010/main" val="2938642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aliases into the internal data (the “red arrows”) by </a:t>
            </a:r>
            <a:r>
              <a:rPr lang="en-US" dirty="0" smtClean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dirty="0" smtClean="0"/>
              <a:t>Do not use the same objects inside and outside the abstraction because two sides do not know all mutation (field-setting) that might occur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 smtClean="0">
                <a:solidFill>
                  <a:schemeClr val="accent2"/>
                </a:solidFill>
              </a:rPr>
              <a:t>Copy-in-copy-out”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 smtClean="0"/>
              <a:t>A first attempt: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39624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14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copy the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this version accomplishes nothing</a:t>
            </a:r>
          </a:p>
          <a:p>
            <a:pPr lvl="1"/>
            <a:r>
              <a:rPr lang="en-US" dirty="0" smtClean="0"/>
              <a:t>Still the alias to the object we got from the client: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3716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495800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refers to same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323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Copying works…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267200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066800"/>
            <a:ext cx="381000" cy="2933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57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705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29813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190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559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3810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5724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5717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39000" y="14478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066800" y="23622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638300" y="1676400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96100" y="277066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960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Didin’t</a:t>
            </a:r>
            <a:r>
              <a:rPr lang="en-US" dirty="0" smtClean="0"/>
              <a:t> do enough copying yet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572000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d,“buy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beer”);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049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31623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0099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32861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4956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8641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41148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8772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8765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896100" y="581866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7239000" y="17526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066800" y="26670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638300" y="1981200"/>
            <a:ext cx="2400300" cy="1170734"/>
            <a:chOff x="5905500" y="1496266"/>
            <a:chExt cx="2400300" cy="1170734"/>
          </a:xfrm>
        </p:grpSpPr>
        <p:sp>
          <p:nvSpPr>
            <p:cNvPr id="32" name="Oval 31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flipV="1">
            <a:off x="2533650" y="1326921"/>
            <a:ext cx="4362450" cy="10637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169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For copying to work fully, usually need to also make copies of all objects referred to (and that they refer to and so on…)</a:t>
            </a:r>
          </a:p>
          <a:p>
            <a:pPr lvl="1"/>
            <a:r>
              <a:rPr lang="en-US" dirty="0" smtClean="0"/>
              <a:t>All the way down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deep copying</a:t>
            </a:r>
            <a:r>
              <a:rPr lang="en-US" dirty="0" smtClean="0"/>
              <a:t> (versus our first attempt </a:t>
            </a:r>
            <a:r>
              <a:rPr lang="en-US" i="1" dirty="0" smtClean="0"/>
              <a:t>shallow-copy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Rule of thumb: Deep copy of things passed into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3505200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</a:t>
            </a:r>
            <a:r>
              <a:rPr lang="en-US" sz="1800" dirty="0" err="1" smtClean="0">
                <a:latin typeface="Courier New" pitchFamily="49" charset="0"/>
              </a:rPr>
              <a:t>i.description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633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take input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General rule: Do not “trust” data passed to constructors </a:t>
            </a:r>
          </a:p>
          <a:p>
            <a:pPr lvl="1"/>
            <a:r>
              <a:rPr lang="en-US" dirty="0" smtClean="0"/>
              <a:t>Check properties and make deep copies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Example: Floyd’s algorithm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dirty="0" smtClean="0"/>
              <a:t> should:</a:t>
            </a:r>
          </a:p>
          <a:p>
            <a:pPr lvl="1"/>
            <a:r>
              <a:rPr lang="en-US" dirty="0" smtClean="0"/>
              <a:t>Check the array (e.g.,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values in fields of objects or array positions)</a:t>
            </a:r>
          </a:p>
          <a:p>
            <a:pPr lvl="1"/>
            <a:r>
              <a:rPr lang="en-US" dirty="0" smtClean="0"/>
              <a:t>Make a deep copy: new array, new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400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Floyd’s algorithm, but good design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deep-copies the array (and its contents)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2309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6 is due Next Wednesday at 11pm</a:t>
            </a:r>
          </a:p>
          <a:p>
            <a:r>
              <a:rPr lang="en-US" dirty="0" smtClean="0"/>
              <a:t>Past midterms and finals are posted on </a:t>
            </a:r>
            <a:r>
              <a:rPr lang="en-US" smtClean="0"/>
              <a:t>the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26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copy-in, now copy-out…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3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/>
              <a:t> is 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1447800"/>
          </a:xfrm>
        </p:spPr>
        <p:txBody>
          <a:bodyPr/>
          <a:lstStyle/>
          <a:p>
            <a:r>
              <a:rPr lang="en-US" dirty="0" smtClean="0"/>
              <a:t>Does not create a “red arrow” because object returned is no longer part of the data structure</a:t>
            </a:r>
          </a:p>
          <a:p>
            <a:endParaRPr lang="en-US" sz="1000" dirty="0" smtClean="0"/>
          </a:p>
          <a:p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524000"/>
            <a:ext cx="6553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985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getMin</a:t>
            </a:r>
            <a:r>
              <a:rPr lang="en-US" dirty="0" smtClean="0"/>
              <a:t> needs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6096000"/>
            <a:ext cx="3962400" cy="533400"/>
          </a:xfrm>
        </p:spPr>
        <p:txBody>
          <a:bodyPr/>
          <a:lstStyle/>
          <a:p>
            <a:r>
              <a:rPr lang="en-US" dirty="0" smtClean="0"/>
              <a:t>Uh-oh, creates a “red arrow”</a:t>
            </a:r>
          </a:p>
          <a:p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57800" y="4343400"/>
            <a:ext cx="3200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10287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29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9337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209800" y="32185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12065" y="32185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9265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0265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019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362700" y="304800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6705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09800" y="24384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457700"/>
            <a:ext cx="4191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595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11689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dirty="0"/>
          </a:p>
          <a:p>
            <a:r>
              <a:rPr lang="en-US" dirty="0" smtClean="0"/>
              <a:t>Copy-in </a:t>
            </a:r>
            <a:r>
              <a:rPr lang="en-US" i="1" dirty="0" smtClean="0"/>
              <a:t>and</a:t>
            </a:r>
            <a:r>
              <a:rPr lang="en-US" dirty="0" smtClean="0"/>
              <a:t> copy-out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505200"/>
            <a:ext cx="5943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</a:t>
            </a: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793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i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“red arrows”, 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192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86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0" dirty="0" smtClean="0">
                <a:latin typeface="+mn-lt"/>
              </a:rPr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0" dirty="0" smtClean="0">
                <a:latin typeface="+mn-lt"/>
              </a:rPr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0" dirty="0" smtClean="0">
                <a:latin typeface="+mn-lt"/>
              </a:rPr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402733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734" y="5562600"/>
            <a:ext cx="734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Client could mutate a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latin typeface="+mn-lt"/>
              </a:rPr>
              <a:t>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So must do entire deep copy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29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shallow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924800" cy="3505200"/>
          </a:xfrm>
        </p:spPr>
        <p:txBody>
          <a:bodyPr/>
          <a:lstStyle/>
          <a:p>
            <a:r>
              <a:rPr lang="en-US" dirty="0" smtClean="0"/>
              <a:t>Here,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dirty="0" smtClean="0"/>
              <a:t>means no code can update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dirty="0" smtClean="0"/>
              <a:t> fields after the object is constructed</a:t>
            </a:r>
          </a:p>
          <a:p>
            <a:endParaRPr lang="en-US" sz="1000" dirty="0" smtClean="0"/>
          </a:p>
          <a:p>
            <a:r>
              <a:rPr lang="en-US" dirty="0" smtClean="0"/>
              <a:t>So they will always refer to the same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endParaRPr lang="en-US" sz="1000" dirty="0" smtClean="0"/>
          </a:p>
          <a:p>
            <a:r>
              <a:rPr lang="en-US" dirty="0" smtClean="0"/>
              <a:t>But what if those objects have </a:t>
            </a:r>
            <a:r>
              <a:rPr lang="en-US" i="1" dirty="0" smtClean="0"/>
              <a:t>their</a:t>
            </a:r>
            <a:r>
              <a:rPr lang="en-US" dirty="0" smtClean="0"/>
              <a:t> contents change</a:t>
            </a:r>
          </a:p>
          <a:p>
            <a:pPr lvl="1"/>
            <a:r>
              <a:rPr lang="en-US" dirty="0" smtClean="0"/>
              <a:t>Cannot happen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objects, depends how we 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a “shallow” notion, but we can use it “all the way down” to get deep immutability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3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r>
              <a:rPr lang="en-US" dirty="0" smtClean="0"/>
              <a:t>When deep-copying, can “stop” when you get to immutable data</a:t>
            </a:r>
          </a:p>
          <a:p>
            <a:pPr lvl="1"/>
            <a:r>
              <a:rPr lang="en-US" dirty="0" smtClean="0"/>
              <a:t>Copying immutable data is wasted work, so poor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905000"/>
            <a:ext cx="7162800" cy="476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ans</a:t>
            </a:r>
            <a:r>
              <a:rPr lang="en-US" sz="18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677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6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Essential:  knowing available data structures and their trade-offs</a:t>
            </a:r>
          </a:p>
          <a:p>
            <a:pPr lvl="1"/>
            <a:r>
              <a:rPr lang="en-US" dirty="0" smtClean="0"/>
              <a:t>You’re taking a whole course on it!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However, you will rarely if ever re-implement these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Provided by libraries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But the key idea of an </a:t>
            </a:r>
            <a:r>
              <a:rPr lang="en-US" i="1" dirty="0" smtClean="0">
                <a:sym typeface="Wingdings" panose="05000000000000000000" pitchFamily="2" charset="2"/>
              </a:rPr>
              <a:t>abstraction </a:t>
            </a:r>
            <a:r>
              <a:rPr lang="en-US" dirty="0" smtClean="0">
                <a:sym typeface="Wingdings" panose="05000000000000000000" pitchFamily="2" charset="2"/>
              </a:rPr>
              <a:t>arises </a:t>
            </a:r>
            <a:r>
              <a:rPr lang="en-US" i="1" dirty="0">
                <a:sym typeface="Wingdings" panose="05000000000000000000" pitchFamily="2" charset="2"/>
              </a:rPr>
              <a:t>all the time</a:t>
            </a:r>
            <a:r>
              <a:rPr lang="en-US" dirty="0">
                <a:sym typeface="Wingdings" panose="05000000000000000000" pitchFamily="2" charset="2"/>
              </a:rPr>
              <a:t>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know how it is implemented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need to know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i="1" dirty="0" smtClean="0">
                <a:sym typeface="Wingdings" panose="05000000000000000000" pitchFamily="2" charset="2"/>
              </a:rPr>
              <a:t>no matter what they do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5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543490"/>
            <a:ext cx="733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Copy the array, but do not copy the </a:t>
            </a:r>
            <a:r>
              <a:rPr lang="en-US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or </a:t>
            </a:r>
            <a:r>
              <a:rPr lang="en-US" sz="20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26001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reusable interface without revealing implementation </a:t>
            </a:r>
          </a:p>
          <a:p>
            <a:endParaRPr lang="en-US" dirty="0"/>
          </a:p>
          <a:p>
            <a:r>
              <a:rPr lang="en-US" dirty="0" smtClean="0"/>
              <a:t>More difficult than it sounds due to aliasing and field-assignment</a:t>
            </a:r>
          </a:p>
          <a:p>
            <a:pPr lvl="1"/>
            <a:r>
              <a:rPr lang="en-US" dirty="0" smtClean="0"/>
              <a:t>Some common pitfalls</a:t>
            </a:r>
          </a:p>
          <a:p>
            <a:endParaRPr lang="en-US" dirty="0"/>
          </a:p>
          <a:p>
            <a:r>
              <a:rPr lang="en-US" dirty="0" smtClean="0"/>
              <a:t>So study it in terms of ADTs vs. data structures</a:t>
            </a:r>
          </a:p>
          <a:p>
            <a:pPr lvl="1"/>
            <a:r>
              <a:rPr lang="en-US" dirty="0" smtClean="0"/>
              <a:t>Will use priority queues as example in lecture, but any ADT would </a:t>
            </a:r>
            <a:r>
              <a:rPr lang="en-US" dirty="0" smtClean="0"/>
              <a:t>do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97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Clients:</a:t>
            </a:r>
          </a:p>
          <a:p>
            <a:pPr marL="0" indent="0">
              <a:buNone/>
            </a:pPr>
            <a:r>
              <a:rPr lang="en-US" dirty="0" smtClean="0"/>
              <a:t>“not trusted by ADT implementer”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800" y="1295400"/>
            <a:ext cx="3657600" cy="47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r>
              <a:rPr lang="en-US" b="0" kern="0" dirty="0" smtClean="0"/>
              <a:t>Data structure:</a:t>
            </a:r>
          </a:p>
          <a:p>
            <a:pPr marL="0" indent="0">
              <a:buFontTx/>
              <a:buNone/>
            </a:pPr>
            <a:endParaRPr lang="en-US" sz="1200" b="0" kern="0" dirty="0" smtClean="0"/>
          </a:p>
          <a:p>
            <a:r>
              <a:rPr lang="en-US" b="0" kern="0" dirty="0" smtClean="0"/>
              <a:t>Should document how operations can be used and what is checked (raising appropriate exceptions)</a:t>
            </a:r>
          </a:p>
          <a:p>
            <a:pPr lvl="1"/>
            <a:r>
              <a:rPr lang="en-US" b="0" kern="0" dirty="0" smtClean="0"/>
              <a:t>E.g., fields not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sz="800" b="0" kern="0" dirty="0" smtClean="0"/>
          </a:p>
          <a:p>
            <a:r>
              <a:rPr lang="en-US" b="0" kern="0" dirty="0" smtClean="0"/>
              <a:t>If used correctly, correct priority queue for any client</a:t>
            </a:r>
          </a:p>
          <a:p>
            <a:endParaRPr lang="en-US" sz="800" b="0" kern="0" dirty="0" smtClean="0"/>
          </a:p>
          <a:p>
            <a:r>
              <a:rPr lang="en-US" b="0" kern="0" dirty="0"/>
              <a:t>Client “cannot see” the implementation </a:t>
            </a:r>
          </a:p>
          <a:p>
            <a:pPr lvl="1"/>
            <a:r>
              <a:rPr lang="en-US" b="0" kern="0" dirty="0"/>
              <a:t>E.g., binary min heap</a:t>
            </a:r>
          </a:p>
          <a:p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00400" y="1524001"/>
            <a:ext cx="2057400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ew PQ(…)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61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7056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some private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fields (year, month, day)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sz="1800" dirty="0" smtClean="0">
                <a:latin typeface="Courier New" pitchFamily="49" charset="0"/>
              </a:rPr>
              <a:t>(Date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sz="1800" dirty="0" smtClean="0">
                <a:latin typeface="Courier New" pitchFamily="49" charset="0"/>
              </a:rPr>
              <a:t>(String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ontinued next slide…</a:t>
            </a: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6294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…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… 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(array, size, …)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2781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obvious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dirty="0" smtClean="0"/>
              <a:t>Why we trained you to “mindlessly” make fields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1050" y="556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Today’s lecture: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does not solve all your problems!</a:t>
            </a:r>
          </a:p>
          <a:p>
            <a:pPr lvl="1"/>
            <a:r>
              <a:rPr lang="en-US" b="0" kern="0" dirty="0" smtClean="0"/>
              <a:t>Upcoming pitfalls can occur even with all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fields</a:t>
            </a:r>
            <a:endParaRPr lang="en-US" b="0" kern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likely exception</a:t>
            </a:r>
          </a:p>
        </p:txBody>
      </p:sp>
    </p:spTree>
    <p:extLst>
      <p:ext uri="{BB962C8B-B14F-4D97-AF65-F5344CB8AC3E}">
        <p14:creationId xmlns:p14="http://schemas.microsoft.com/office/powerpoint/2010/main" val="449600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obvious mistakes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524000"/>
            <a:ext cx="66294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62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23461</TotalTime>
  <Words>2399</Words>
  <Application>Microsoft Office PowerPoint</Application>
  <PresentationFormat>On-screen Show (4:3)</PresentationFormat>
  <Paragraphs>521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CSE373: Data Structures &amp; Algorithms  Lecture 25: Software-Design Interlude – Preserving Abstractions</vt:lpstr>
      <vt:lpstr>Admin</vt:lpstr>
      <vt:lpstr>Motivation</vt:lpstr>
      <vt:lpstr>Interface vs. implementation</vt:lpstr>
      <vt:lpstr>Recall the abstraction</vt:lpstr>
      <vt:lpstr>Our example</vt:lpstr>
      <vt:lpstr>Our example</vt:lpstr>
      <vt:lpstr>An obvious mistake</vt:lpstr>
      <vt:lpstr>Less obvious mistakes</vt:lpstr>
      <vt:lpstr>Aliasing and mutation</vt:lpstr>
      <vt:lpstr>More bad clients</vt:lpstr>
      <vt:lpstr>More bad clients</vt:lpstr>
      <vt:lpstr>More bad clients</vt:lpstr>
      <vt:lpstr>The general fix</vt:lpstr>
      <vt:lpstr>Must copy the object</vt:lpstr>
      <vt:lpstr>Copying works…</vt:lpstr>
      <vt:lpstr>Didin’t do enough copying yet</vt:lpstr>
      <vt:lpstr>Deep copying</vt:lpstr>
      <vt:lpstr>Constructors take input too</vt:lpstr>
      <vt:lpstr>That was copy-in, now copy-out…</vt:lpstr>
      <vt:lpstr>deleteMin is fine</vt:lpstr>
      <vt:lpstr>getMin needs copying</vt:lpstr>
      <vt:lpstr>The fix</vt:lpstr>
      <vt:lpstr>Less copying</vt:lpstr>
      <vt:lpstr>This works</vt:lpstr>
      <vt:lpstr>This does not work</vt:lpstr>
      <vt:lpstr>final is shallow</vt:lpstr>
      <vt:lpstr>This works</vt:lpstr>
      <vt:lpstr>What about this?</vt:lpstr>
      <vt:lpstr>What about this?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1107</cp:revision>
  <cp:lastPrinted>2013-11-11T19:40:54Z</cp:lastPrinted>
  <dcterms:created xsi:type="dcterms:W3CDTF">2009-03-13T20:43:19Z</dcterms:created>
  <dcterms:modified xsi:type="dcterms:W3CDTF">2015-05-29T05:23:42Z</dcterms:modified>
</cp:coreProperties>
</file>