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59" r:id="rId2"/>
    <p:sldId id="462" r:id="rId3"/>
    <p:sldId id="398" r:id="rId4"/>
    <p:sldId id="399" r:id="rId5"/>
    <p:sldId id="431" r:id="rId6"/>
    <p:sldId id="432" r:id="rId7"/>
    <p:sldId id="433" r:id="rId8"/>
    <p:sldId id="434" r:id="rId9"/>
    <p:sldId id="435" r:id="rId10"/>
    <p:sldId id="445" r:id="rId11"/>
    <p:sldId id="404" r:id="rId12"/>
    <p:sldId id="400" r:id="rId13"/>
    <p:sldId id="447" r:id="rId14"/>
    <p:sldId id="438" r:id="rId15"/>
    <p:sldId id="460" r:id="rId16"/>
    <p:sldId id="342" r:id="rId17"/>
    <p:sldId id="344" r:id="rId18"/>
    <p:sldId id="352" r:id="rId19"/>
    <p:sldId id="345" r:id="rId20"/>
    <p:sldId id="363" r:id="rId21"/>
    <p:sldId id="418" r:id="rId22"/>
    <p:sldId id="366" r:id="rId23"/>
    <p:sldId id="461" r:id="rId24"/>
    <p:sldId id="371" r:id="rId25"/>
    <p:sldId id="422" r:id="rId26"/>
    <p:sldId id="373" r:id="rId27"/>
    <p:sldId id="375" r:id="rId28"/>
    <p:sldId id="376" r:id="rId29"/>
    <p:sldId id="378" r:id="rId30"/>
    <p:sldId id="458" r:id="rId31"/>
    <p:sldId id="443" r:id="rId32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3" y="63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F168-CC03-AE4F-8D2E-53379FE82DD8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524E8-FA62-1347-8224-EC3A38C1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3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96B2889-8D03-B040-8B13-621D22DD2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527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15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B2889-8D03-B040-8B13-621D22DD2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9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8F46392D-AC8F-9D43-9D03-647B2CD8C918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15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15072D5E-87B4-9D4E-B665-2C531E342ADE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94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71E3D203-6302-7A41-87EE-0E65E300B5DF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00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030E54B8-5EFD-DC4A-94D6-1557258DCA3A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9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EE562BD5-5F2B-464E-B185-2317CCAAD8A4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0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6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0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6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6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0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7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Autofit/>
          </a:bodyPr>
          <a:lstStyle/>
          <a:p>
            <a:r>
              <a:rPr lang="en-US" sz="3600" i="0" dirty="0" smtClean="0">
                <a:latin typeface="Arial"/>
                <a:cs typeface="Arial"/>
              </a:rPr>
              <a:t>CSE373: Data Structures &amp; Algorithms</a:t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/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>Lecture </a:t>
            </a:r>
            <a:r>
              <a:rPr lang="en-US" sz="3600" dirty="0" smtClean="0">
                <a:latin typeface="Arial"/>
                <a:cs typeface="Arial"/>
              </a:rPr>
              <a:t>24</a:t>
            </a:r>
            <a:r>
              <a:rPr lang="en-US" sz="3600" i="0" dirty="0" smtClean="0">
                <a:latin typeface="Arial"/>
                <a:cs typeface="Arial"/>
              </a:rPr>
              <a:t>: </a:t>
            </a:r>
            <a:r>
              <a:rPr lang="en-US" sz="3600" dirty="0" smtClean="0">
                <a:latin typeface="Arial"/>
                <a:cs typeface="Arial"/>
              </a:rPr>
              <a:t>The P vs. NP question</a:t>
            </a:r>
            <a:r>
              <a:rPr lang="en-US" sz="3600" i="0" dirty="0" smtClean="0">
                <a:latin typeface="Arial"/>
                <a:cs typeface="Arial"/>
              </a:rPr>
              <a:t>, </a:t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>NP-Completeness</a:t>
            </a:r>
            <a:endParaRPr lang="en-US" sz="3600" i="0" dirty="0">
              <a:latin typeface="Arial"/>
              <a:cs typeface="Arial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1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  <a:solidFill>
            <a:srgbClr val="FFFFFF"/>
          </a:solidFill>
        </p:grpSpPr>
        <p:pic>
          <p:nvPicPr>
            <p:cNvPr id="11277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8" name="Rectangle 5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279" name="Rectangle 6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1268" name="Group 7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  <a:solidFill>
            <a:srgbClr val="FFFFFF"/>
          </a:solidFill>
        </p:grpSpPr>
        <p:pic>
          <p:nvPicPr>
            <p:cNvPr id="11274" name="Picture 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276" name="Rectangle 10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1020763" y="6015038"/>
            <a:ext cx="1554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n x n x n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 rot="16200000">
            <a:off x="1038140" y="4856074"/>
            <a:ext cx="9542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7200">
                <a:latin typeface="Arial"/>
                <a:cs typeface="Arial"/>
              </a:rPr>
              <a:t>...</a:t>
            </a:r>
          </a:p>
        </p:txBody>
      </p:sp>
      <p:sp>
        <p:nvSpPr>
          <p:cNvPr id="11271" name="Text Box 18"/>
          <p:cNvSpPr txBox="1">
            <a:spLocks noChangeArrowheads="1"/>
          </p:cNvSpPr>
          <p:nvPr/>
        </p:nvSpPr>
        <p:spPr bwMode="auto">
          <a:xfrm>
            <a:off x="3721012" y="1916113"/>
            <a:ext cx="2865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P vs NP problem</a:t>
            </a:r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4791075" y="2832100"/>
            <a:ext cx="39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=</a:t>
            </a:r>
          </a:p>
        </p:txBody>
      </p:sp>
      <p:sp>
        <p:nvSpPr>
          <p:cNvPr id="1141780" name="Text Box 20"/>
          <p:cNvSpPr txBox="1">
            <a:spLocks noChangeArrowheads="1"/>
          </p:cNvSpPr>
          <p:nvPr/>
        </p:nvSpPr>
        <p:spPr bwMode="auto">
          <a:xfrm>
            <a:off x="3646488" y="3679825"/>
            <a:ext cx="51593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Does there exist an algorithm for </a:t>
            </a:r>
            <a:r>
              <a:rPr lang="en-US" dirty="0" smtClean="0">
                <a:latin typeface="Arial"/>
                <a:cs typeface="Arial"/>
              </a:rPr>
              <a:t>solving n x n x n </a:t>
            </a:r>
            <a:r>
              <a:rPr lang="en-US" dirty="0">
                <a:latin typeface="Arial"/>
                <a:cs typeface="Arial"/>
              </a:rPr>
              <a:t>Sudoku that runs in </a:t>
            </a:r>
            <a:r>
              <a:rPr lang="en-US" dirty="0" smtClean="0">
                <a:latin typeface="Arial"/>
                <a:cs typeface="Arial"/>
              </a:rPr>
              <a:t>time 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p(n)</a:t>
            </a:r>
            <a:r>
              <a:rPr lang="en-US" dirty="0">
                <a:latin typeface="Arial"/>
                <a:cs typeface="Arial"/>
              </a:rPr>
              <a:t> for some polynomial 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p( ) </a:t>
            </a:r>
            <a:r>
              <a:rPr lang="en-US" dirty="0">
                <a:latin typeface="Arial"/>
                <a:cs typeface="Arial"/>
              </a:rPr>
              <a:t>?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8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036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The P versus NP problem (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informally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57225" y="3124200"/>
            <a:ext cx="80950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Is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finding</a:t>
            </a:r>
            <a:r>
              <a:rPr lang="en-US" dirty="0" smtClean="0">
                <a:latin typeface="Arial"/>
                <a:cs typeface="Arial"/>
              </a:rPr>
              <a:t> an answer to a problem 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much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more difficult than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verifying </a:t>
            </a:r>
            <a:r>
              <a:rPr lang="en-US" dirty="0" smtClean="0">
                <a:latin typeface="Arial"/>
                <a:cs typeface="Arial"/>
              </a:rPr>
              <a:t>an answer to a problem?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8"/>
          <p:cNvSpPr txBox="1">
            <a:spLocks noChangeArrowheads="1"/>
          </p:cNvSpPr>
          <p:nvPr/>
        </p:nvSpPr>
        <p:spPr bwMode="auto">
          <a:xfrm>
            <a:off x="2927522" y="288925"/>
            <a:ext cx="32889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Hamilton Cycle</a:t>
            </a:r>
          </a:p>
        </p:txBody>
      </p:sp>
      <p:sp>
        <p:nvSpPr>
          <p:cNvPr id="1085509" name="Text Box 69"/>
          <p:cNvSpPr txBox="1">
            <a:spLocks noChangeArrowheads="1"/>
          </p:cNvSpPr>
          <p:nvPr/>
        </p:nvSpPr>
        <p:spPr bwMode="auto">
          <a:xfrm>
            <a:off x="676275" y="1216025"/>
            <a:ext cx="77898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Given a graph G = (V,E), </a:t>
            </a:r>
            <a:r>
              <a:rPr lang="en-US" dirty="0" smtClean="0">
                <a:latin typeface="Arial"/>
                <a:cs typeface="Arial"/>
              </a:rPr>
              <a:t>is there a </a:t>
            </a:r>
            <a:r>
              <a:rPr lang="en-US" dirty="0">
                <a:latin typeface="Arial"/>
                <a:cs typeface="Arial"/>
              </a:rPr>
              <a:t>cycle that visits all the nodes exactly </a:t>
            </a:r>
            <a:r>
              <a:rPr lang="en-US" dirty="0" smtClean="0">
                <a:latin typeface="Arial"/>
                <a:cs typeface="Arial"/>
              </a:rPr>
              <a:t>once?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5484708" y="2226465"/>
            <a:ext cx="3448050" cy="2659063"/>
            <a:chOff x="1794" y="1646"/>
            <a:chExt cx="2172" cy="1675"/>
          </a:xfrm>
        </p:grpSpPr>
        <p:sp>
          <p:nvSpPr>
            <p:cNvPr id="14348" name="Oval 70"/>
            <p:cNvSpPr>
              <a:spLocks noChangeArrowheads="1"/>
            </p:cNvSpPr>
            <p:nvPr/>
          </p:nvSpPr>
          <p:spPr bwMode="auto">
            <a:xfrm>
              <a:off x="1794" y="1646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9" name="Oval 71"/>
            <p:cNvSpPr>
              <a:spLocks noChangeArrowheads="1"/>
            </p:cNvSpPr>
            <p:nvPr/>
          </p:nvSpPr>
          <p:spPr bwMode="auto">
            <a:xfrm>
              <a:off x="1794" y="3081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0" name="Oval 72"/>
            <p:cNvSpPr>
              <a:spLocks noChangeArrowheads="1"/>
            </p:cNvSpPr>
            <p:nvPr/>
          </p:nvSpPr>
          <p:spPr bwMode="auto">
            <a:xfrm>
              <a:off x="3741" y="1646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1" name="Oval 73"/>
            <p:cNvSpPr>
              <a:spLocks noChangeArrowheads="1"/>
            </p:cNvSpPr>
            <p:nvPr/>
          </p:nvSpPr>
          <p:spPr bwMode="auto">
            <a:xfrm>
              <a:off x="3741" y="3081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2" name="Oval 74"/>
            <p:cNvSpPr>
              <a:spLocks noChangeArrowheads="1"/>
            </p:cNvSpPr>
            <p:nvPr/>
          </p:nvSpPr>
          <p:spPr bwMode="auto">
            <a:xfrm>
              <a:off x="2443" y="2363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3" name="Oval 75"/>
            <p:cNvSpPr>
              <a:spLocks noChangeArrowheads="1"/>
            </p:cNvSpPr>
            <p:nvPr/>
          </p:nvSpPr>
          <p:spPr bwMode="auto">
            <a:xfrm>
              <a:off x="3092" y="2363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4" name="Line 76"/>
            <p:cNvSpPr>
              <a:spLocks noChangeShapeType="1"/>
            </p:cNvSpPr>
            <p:nvPr/>
          </p:nvSpPr>
          <p:spPr bwMode="auto">
            <a:xfrm>
              <a:off x="1909" y="1848"/>
              <a:ext cx="0" cy="1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5" name="Line 77"/>
            <p:cNvSpPr>
              <a:spLocks noChangeShapeType="1"/>
            </p:cNvSpPr>
            <p:nvPr/>
          </p:nvSpPr>
          <p:spPr bwMode="auto">
            <a:xfrm>
              <a:off x="3859" y="1831"/>
              <a:ext cx="0" cy="1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6" name="Line 78"/>
            <p:cNvSpPr>
              <a:spLocks noChangeShapeType="1"/>
            </p:cNvSpPr>
            <p:nvPr/>
          </p:nvSpPr>
          <p:spPr bwMode="auto">
            <a:xfrm>
              <a:off x="1975" y="1771"/>
              <a:ext cx="179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7" name="Line 79"/>
            <p:cNvSpPr>
              <a:spLocks noChangeShapeType="1"/>
            </p:cNvSpPr>
            <p:nvPr/>
          </p:nvSpPr>
          <p:spPr bwMode="auto">
            <a:xfrm>
              <a:off x="1981" y="3199"/>
              <a:ext cx="179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8" name="Line 80"/>
            <p:cNvSpPr>
              <a:spLocks noChangeShapeType="1"/>
            </p:cNvSpPr>
            <p:nvPr/>
          </p:nvSpPr>
          <p:spPr bwMode="auto">
            <a:xfrm>
              <a:off x="2617" y="2480"/>
              <a:ext cx="53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9" name="Line 81"/>
            <p:cNvSpPr>
              <a:spLocks noChangeShapeType="1"/>
            </p:cNvSpPr>
            <p:nvPr/>
          </p:nvSpPr>
          <p:spPr bwMode="auto">
            <a:xfrm>
              <a:off x="1944" y="1821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0" name="Line 82"/>
            <p:cNvSpPr>
              <a:spLocks noChangeShapeType="1"/>
            </p:cNvSpPr>
            <p:nvPr/>
          </p:nvSpPr>
          <p:spPr bwMode="auto">
            <a:xfrm>
              <a:off x="3229" y="2507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1" name="Line 83"/>
            <p:cNvSpPr>
              <a:spLocks noChangeShapeType="1"/>
            </p:cNvSpPr>
            <p:nvPr/>
          </p:nvSpPr>
          <p:spPr bwMode="auto">
            <a:xfrm flipH="1">
              <a:off x="1966" y="2493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2" name="Line 85"/>
            <p:cNvSpPr>
              <a:spLocks noChangeShapeType="1"/>
            </p:cNvSpPr>
            <p:nvPr/>
          </p:nvSpPr>
          <p:spPr bwMode="auto">
            <a:xfrm flipH="1">
              <a:off x="3236" y="1818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3" name="Line 86"/>
            <p:cNvSpPr>
              <a:spLocks noChangeShapeType="1"/>
            </p:cNvSpPr>
            <p:nvPr/>
          </p:nvSpPr>
          <p:spPr bwMode="auto">
            <a:xfrm flipH="1">
              <a:off x="1927" y="2574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4" name="Line 88"/>
            <p:cNvSpPr>
              <a:spLocks noChangeShapeType="1"/>
            </p:cNvSpPr>
            <p:nvPr/>
          </p:nvSpPr>
          <p:spPr bwMode="auto">
            <a:xfrm>
              <a:off x="1949" y="1794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5" name="Line 90"/>
            <p:cNvSpPr>
              <a:spLocks noChangeShapeType="1"/>
            </p:cNvSpPr>
            <p:nvPr/>
          </p:nvSpPr>
          <p:spPr bwMode="auto">
            <a:xfrm>
              <a:off x="2583" y="2569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5683146" y="2436015"/>
            <a:ext cx="3095625" cy="2260600"/>
            <a:chOff x="457" y="2637"/>
            <a:chExt cx="1950" cy="1424"/>
          </a:xfrm>
        </p:grpSpPr>
        <p:sp>
          <p:nvSpPr>
            <p:cNvPr id="14342" name="Line 92"/>
            <p:cNvSpPr>
              <a:spLocks noChangeShapeType="1"/>
            </p:cNvSpPr>
            <p:nvPr/>
          </p:nvSpPr>
          <p:spPr bwMode="auto">
            <a:xfrm>
              <a:off x="457" y="2714"/>
              <a:ext cx="0" cy="1272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3" name="Line 93"/>
            <p:cNvSpPr>
              <a:spLocks noChangeShapeType="1"/>
            </p:cNvSpPr>
            <p:nvPr/>
          </p:nvSpPr>
          <p:spPr bwMode="auto">
            <a:xfrm>
              <a:off x="2407" y="2697"/>
              <a:ext cx="0" cy="1272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4" name="Line 94"/>
            <p:cNvSpPr>
              <a:spLocks noChangeShapeType="1"/>
            </p:cNvSpPr>
            <p:nvPr/>
          </p:nvSpPr>
          <p:spPr bwMode="auto">
            <a:xfrm>
              <a:off x="523" y="2637"/>
              <a:ext cx="1795" cy="0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5" name="Line 95"/>
            <p:cNvSpPr>
              <a:spLocks noChangeShapeType="1"/>
            </p:cNvSpPr>
            <p:nvPr/>
          </p:nvSpPr>
          <p:spPr bwMode="auto">
            <a:xfrm>
              <a:off x="1165" y="3346"/>
              <a:ext cx="539" cy="0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6" name="Line 96"/>
            <p:cNvSpPr>
              <a:spLocks noChangeShapeType="1"/>
            </p:cNvSpPr>
            <p:nvPr/>
          </p:nvSpPr>
          <p:spPr bwMode="auto">
            <a:xfrm flipH="1">
              <a:off x="475" y="3440"/>
              <a:ext cx="1257" cy="621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7" name="Line 97"/>
            <p:cNvSpPr>
              <a:spLocks noChangeShapeType="1"/>
            </p:cNvSpPr>
            <p:nvPr/>
          </p:nvSpPr>
          <p:spPr bwMode="auto">
            <a:xfrm>
              <a:off x="1131" y="3435"/>
              <a:ext cx="1257" cy="621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12</a:t>
            </a:fld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23828" y="2396304"/>
            <a:ext cx="4974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YES if G has a Hamilton cycle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309020" y="2891516"/>
            <a:ext cx="4993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NO if G has no Hamilton cycle</a:t>
            </a:r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410437" y="4579917"/>
            <a:ext cx="346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HAM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417816" y="5286002"/>
            <a:ext cx="71132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HAM = { graph G | G has a Hamilton cycle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9" grpId="0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37314" y="3544888"/>
            <a:ext cx="2295525" cy="3257550"/>
            <a:chOff x="3345" y="1952"/>
            <a:chExt cx="1446" cy="2052"/>
          </a:xfrm>
        </p:grpSpPr>
        <p:sp>
          <p:nvSpPr>
            <p:cNvPr id="16392" name="AutoShape 3"/>
            <p:cNvSpPr>
              <a:spLocks noChangeArrowheads="1"/>
            </p:cNvSpPr>
            <p:nvPr/>
          </p:nvSpPr>
          <p:spPr bwMode="auto">
            <a:xfrm rot="5400000" flipV="1">
              <a:off x="3341" y="2150"/>
              <a:ext cx="677" cy="669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AND</a:t>
              </a:r>
            </a:p>
          </p:txBody>
        </p:sp>
        <p:sp>
          <p:nvSpPr>
            <p:cNvPr id="16393" name="AutoShape 4"/>
            <p:cNvSpPr>
              <a:spLocks noChangeArrowheads="1"/>
            </p:cNvSpPr>
            <p:nvPr/>
          </p:nvSpPr>
          <p:spPr bwMode="auto">
            <a:xfrm rot="5400000" flipV="1">
              <a:off x="3761" y="3086"/>
              <a:ext cx="677" cy="669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AND</a:t>
              </a:r>
            </a:p>
          </p:txBody>
        </p:sp>
        <p:cxnSp>
          <p:nvCxnSpPr>
            <p:cNvPr id="16394" name="AutoShape 5"/>
            <p:cNvCxnSpPr>
              <a:cxnSpLocks noChangeShapeType="1"/>
              <a:stCxn id="16392" idx="3"/>
              <a:endCxn id="16393" idx="1"/>
            </p:cNvCxnSpPr>
            <p:nvPr/>
          </p:nvCxnSpPr>
          <p:spPr bwMode="auto">
            <a:xfrm>
              <a:off x="3680" y="2823"/>
              <a:ext cx="420" cy="259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>
              <a:off x="4100" y="3743"/>
              <a:ext cx="0" cy="261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6" name="Line 7"/>
            <p:cNvSpPr>
              <a:spLocks noChangeShapeType="1"/>
            </p:cNvSpPr>
            <p:nvPr/>
          </p:nvSpPr>
          <p:spPr bwMode="auto">
            <a:xfrm>
              <a:off x="3529" y="195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7" name="Line 8"/>
            <p:cNvSpPr>
              <a:spLocks noChangeShapeType="1"/>
            </p:cNvSpPr>
            <p:nvPr/>
          </p:nvSpPr>
          <p:spPr bwMode="auto">
            <a:xfrm>
              <a:off x="3805" y="1953"/>
              <a:ext cx="0" cy="215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8" name="Line 9"/>
            <p:cNvSpPr>
              <a:spLocks noChangeShapeType="1"/>
            </p:cNvSpPr>
            <p:nvPr/>
          </p:nvSpPr>
          <p:spPr bwMode="auto">
            <a:xfrm>
              <a:off x="4466" y="195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9" name="AutoShape 10"/>
            <p:cNvSpPr>
              <a:spLocks noChangeArrowheads="1"/>
            </p:cNvSpPr>
            <p:nvPr/>
          </p:nvSpPr>
          <p:spPr bwMode="auto">
            <a:xfrm rot="5400000" flipV="1">
              <a:off x="4126" y="2179"/>
              <a:ext cx="677" cy="652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NOT</a:t>
              </a:r>
            </a:p>
          </p:txBody>
        </p:sp>
        <p:cxnSp>
          <p:nvCxnSpPr>
            <p:cNvPr id="16400" name="AutoShape 11"/>
            <p:cNvCxnSpPr>
              <a:cxnSpLocks noChangeShapeType="1"/>
              <a:stCxn id="16399" idx="3"/>
              <a:endCxn id="16393" idx="1"/>
            </p:cNvCxnSpPr>
            <p:nvPr/>
          </p:nvCxnSpPr>
          <p:spPr bwMode="auto">
            <a:xfrm flipH="1">
              <a:off x="4100" y="2844"/>
              <a:ext cx="365" cy="238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87" name="Text Box 17"/>
          <p:cNvSpPr txBox="1">
            <a:spLocks noChangeArrowheads="1"/>
          </p:cNvSpPr>
          <p:nvPr/>
        </p:nvSpPr>
        <p:spPr bwMode="auto">
          <a:xfrm>
            <a:off x="2535413" y="385226"/>
            <a:ext cx="40840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3600" dirty="0">
                <a:latin typeface="Arial"/>
                <a:cs typeface="Arial"/>
              </a:rPr>
              <a:t>Circuit-</a:t>
            </a:r>
            <a:r>
              <a:rPr lang="en-US" sz="3600" dirty="0" err="1">
                <a:latin typeface="Arial"/>
                <a:cs typeface="Arial"/>
              </a:rPr>
              <a:t>Satisfiability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145875" name="Text Box 19"/>
          <p:cNvSpPr txBox="1">
            <a:spLocks noChangeArrowheads="1"/>
          </p:cNvSpPr>
          <p:nvPr/>
        </p:nvSpPr>
        <p:spPr bwMode="auto">
          <a:xfrm>
            <a:off x="1196975" y="1300163"/>
            <a:ext cx="53144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Input: A circuit C with one output</a:t>
            </a:r>
          </a:p>
        </p:txBody>
      </p:sp>
      <p:sp>
        <p:nvSpPr>
          <p:cNvPr id="1145876" name="Text Box 20"/>
          <p:cNvSpPr txBox="1">
            <a:spLocks noChangeArrowheads="1"/>
          </p:cNvSpPr>
          <p:nvPr/>
        </p:nvSpPr>
        <p:spPr bwMode="auto">
          <a:xfrm>
            <a:off x="1254783" y="2071688"/>
            <a:ext cx="1362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Output:</a:t>
            </a:r>
          </a:p>
        </p:txBody>
      </p:sp>
      <p:sp>
        <p:nvSpPr>
          <p:cNvPr id="1145877" name="Text Box 21"/>
          <p:cNvSpPr txBox="1">
            <a:spLocks noChangeArrowheads="1"/>
          </p:cNvSpPr>
          <p:nvPr/>
        </p:nvSpPr>
        <p:spPr bwMode="auto">
          <a:xfrm>
            <a:off x="2735263" y="2071688"/>
            <a:ext cx="35970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YES if C is satisfiable</a:t>
            </a:r>
          </a:p>
        </p:txBody>
      </p:sp>
      <p:sp>
        <p:nvSpPr>
          <p:cNvPr id="1145878" name="Text Box 22"/>
          <p:cNvSpPr txBox="1">
            <a:spLocks noChangeArrowheads="1"/>
          </p:cNvSpPr>
          <p:nvPr/>
        </p:nvSpPr>
        <p:spPr bwMode="auto">
          <a:xfrm>
            <a:off x="2735263" y="2746375"/>
            <a:ext cx="4016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NO if C is not satisfiable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13</a:t>
            </a:fld>
            <a:endParaRPr lang="en-US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1750279" y="4454157"/>
            <a:ext cx="3322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SAT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746495" y="5290769"/>
            <a:ext cx="53302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SAT = { all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satisfiable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circuits C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75" grpId="0"/>
      <p:bldP spid="1145876" grpId="0"/>
      <p:bldP spid="1145877" grpId="0"/>
      <p:bldP spid="1145878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7"/>
          <p:cNvSpPr txBox="1">
            <a:spLocks noChangeArrowheads="1"/>
          </p:cNvSpPr>
          <p:nvPr/>
        </p:nvSpPr>
        <p:spPr bwMode="auto">
          <a:xfrm>
            <a:off x="3695982" y="325438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1134630" name="Text Box 38"/>
          <p:cNvSpPr txBox="1">
            <a:spLocks noChangeArrowheads="1"/>
          </p:cNvSpPr>
          <p:nvPr/>
        </p:nvSpPr>
        <p:spPr bwMode="auto">
          <a:xfrm>
            <a:off x="1196975" y="1300163"/>
            <a:ext cx="5234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Input: n x n x n </a:t>
            </a:r>
            <a:r>
              <a:rPr lang="en-US" dirty="0" err="1">
                <a:latin typeface="Arial"/>
                <a:cs typeface="Arial"/>
              </a:rPr>
              <a:t>sudoku</a:t>
            </a:r>
            <a:r>
              <a:rPr lang="en-US" dirty="0">
                <a:latin typeface="Arial"/>
                <a:cs typeface="Arial"/>
              </a:rPr>
              <a:t> instance</a:t>
            </a:r>
          </a:p>
        </p:txBody>
      </p:sp>
      <p:sp>
        <p:nvSpPr>
          <p:cNvPr id="1134631" name="Text Box 39"/>
          <p:cNvSpPr txBox="1">
            <a:spLocks noChangeArrowheads="1"/>
          </p:cNvSpPr>
          <p:nvPr/>
        </p:nvSpPr>
        <p:spPr bwMode="auto">
          <a:xfrm>
            <a:off x="1254783" y="2071688"/>
            <a:ext cx="1362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Output:</a:t>
            </a:r>
          </a:p>
        </p:txBody>
      </p:sp>
      <p:sp>
        <p:nvSpPr>
          <p:cNvPr id="1134632" name="Text Box 40"/>
          <p:cNvSpPr txBox="1">
            <a:spLocks noChangeArrowheads="1"/>
          </p:cNvSpPr>
          <p:nvPr/>
        </p:nvSpPr>
        <p:spPr bwMode="auto">
          <a:xfrm>
            <a:off x="2735263" y="2071688"/>
            <a:ext cx="5414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YES if this sudoku has a solution</a:t>
            </a:r>
          </a:p>
        </p:txBody>
      </p:sp>
      <p:sp>
        <p:nvSpPr>
          <p:cNvPr id="1134633" name="Text Box 41"/>
          <p:cNvSpPr txBox="1">
            <a:spLocks noChangeArrowheads="1"/>
          </p:cNvSpPr>
          <p:nvPr/>
        </p:nvSpPr>
        <p:spPr bwMode="auto">
          <a:xfrm>
            <a:off x="2735263" y="2746375"/>
            <a:ext cx="2759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NO if it does not</a:t>
            </a:r>
          </a:p>
        </p:txBody>
      </p:sp>
      <p:sp>
        <p:nvSpPr>
          <p:cNvPr id="1134634" name="Text Box 42"/>
          <p:cNvSpPr txBox="1">
            <a:spLocks noChangeArrowheads="1"/>
          </p:cNvSpPr>
          <p:nvPr/>
        </p:nvSpPr>
        <p:spPr bwMode="auto">
          <a:xfrm>
            <a:off x="2352675" y="4030663"/>
            <a:ext cx="4441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SUDOKU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34635" name="Text Box 43"/>
          <p:cNvSpPr txBox="1">
            <a:spLocks noChangeArrowheads="1"/>
          </p:cNvSpPr>
          <p:nvPr/>
        </p:nvSpPr>
        <p:spPr bwMode="auto">
          <a:xfrm>
            <a:off x="603250" y="4803775"/>
            <a:ext cx="7935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SUDOKU = { All solvable sudoku instances 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30" grpId="0"/>
      <p:bldP spid="1134631" grpId="0"/>
      <p:bldP spid="1134632" grpId="0"/>
      <p:bldP spid="1134633" grpId="0"/>
      <p:bldP spid="1134634" grpId="0"/>
      <p:bldP spid="11346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5"/>
          <p:cNvSpPr txBox="1">
            <a:spLocks noChangeArrowheads="1"/>
          </p:cNvSpPr>
          <p:nvPr/>
        </p:nvSpPr>
        <p:spPr bwMode="auto">
          <a:xfrm>
            <a:off x="1079500" y="1952625"/>
            <a:ext cx="69834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4800" dirty="0">
                <a:latin typeface="Arial"/>
                <a:cs typeface="Arial"/>
              </a:rPr>
              <a:t>Polynomial Time and The Class </a:t>
            </a:r>
            <a:r>
              <a:rPr lang="ja-JP" altLang="en-US" sz="4800" dirty="0">
                <a:latin typeface="Arial"/>
                <a:cs typeface="Arial"/>
              </a:rPr>
              <a:t>“</a:t>
            </a:r>
            <a:r>
              <a:rPr lang="en-US" sz="4800" dirty="0">
                <a:latin typeface="Arial"/>
                <a:cs typeface="Arial"/>
              </a:rPr>
              <a:t>P</a:t>
            </a:r>
            <a:r>
              <a:rPr lang="ja-JP" altLang="en-US" sz="4800" dirty="0" smtClean="0">
                <a:latin typeface="Arial"/>
                <a:cs typeface="Arial"/>
              </a:rPr>
              <a:t>”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9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What is an efficient algorithm?</a:t>
            </a:r>
          </a:p>
        </p:txBody>
      </p:sp>
      <p:sp>
        <p:nvSpPr>
          <p:cNvPr id="1014788" name="Line 4"/>
          <p:cNvSpPr>
            <a:spLocks noChangeShapeType="1"/>
          </p:cNvSpPr>
          <p:nvPr/>
        </p:nvSpPr>
        <p:spPr bwMode="auto">
          <a:xfrm>
            <a:off x="398463" y="4313238"/>
            <a:ext cx="5465762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14789" name="Text Box 5"/>
          <p:cNvSpPr txBox="1">
            <a:spLocks noChangeArrowheads="1"/>
          </p:cNvSpPr>
          <p:nvPr/>
        </p:nvSpPr>
        <p:spPr bwMode="auto">
          <a:xfrm>
            <a:off x="6346825" y="2273300"/>
            <a:ext cx="23228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polynomial time</a:t>
            </a:r>
          </a:p>
          <a:p>
            <a:pPr algn="l" eaLnBrk="1" hangingPunct="1"/>
            <a:endParaRPr lang="en-US" sz="2400" dirty="0">
              <a:solidFill>
                <a:srgbClr val="0000FF"/>
              </a:solidFill>
              <a:latin typeface="Arial"/>
              <a:cs typeface="Arial"/>
            </a:endParaRPr>
          </a:p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O(</a:t>
            </a:r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sz="2400" baseline="30000" dirty="0" err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) for some </a:t>
            </a:r>
          </a:p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constant c</a:t>
            </a:r>
          </a:p>
        </p:txBody>
      </p:sp>
      <p:sp>
        <p:nvSpPr>
          <p:cNvPr id="1014790" name="AutoShape 6"/>
          <p:cNvSpPr>
            <a:spLocks/>
          </p:cNvSpPr>
          <p:nvPr/>
        </p:nvSpPr>
        <p:spPr bwMode="auto">
          <a:xfrm>
            <a:off x="5788025" y="4313238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Arial"/>
              <a:cs typeface="Arial"/>
            </a:endParaRPr>
          </a:p>
        </p:txBody>
      </p:sp>
      <p:sp>
        <p:nvSpPr>
          <p:cNvPr id="1014791" name="Text Box 7"/>
          <p:cNvSpPr txBox="1">
            <a:spLocks noChangeArrowheads="1"/>
          </p:cNvSpPr>
          <p:nvPr/>
        </p:nvSpPr>
        <p:spPr bwMode="auto">
          <a:xfrm>
            <a:off x="6362700" y="4875213"/>
            <a:ext cx="22719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>
                <a:latin typeface="Arial"/>
                <a:cs typeface="Arial"/>
              </a:rPr>
              <a:t>non-polynomial</a:t>
            </a:r>
          </a:p>
          <a:p>
            <a:pPr algn="l" eaLnBrk="1" hangingPunct="1"/>
            <a:r>
              <a:rPr lang="en-US" sz="2400">
                <a:latin typeface="Arial"/>
                <a:cs typeface="Arial"/>
              </a:rPr>
              <a:t>time</a:t>
            </a:r>
          </a:p>
        </p:txBody>
      </p:sp>
      <p:sp>
        <p:nvSpPr>
          <p:cNvPr id="1014792" name="AutoShape 8"/>
          <p:cNvSpPr>
            <a:spLocks/>
          </p:cNvSpPr>
          <p:nvPr/>
        </p:nvSpPr>
        <p:spPr bwMode="auto">
          <a:xfrm>
            <a:off x="5788025" y="1681163"/>
            <a:ext cx="457200" cy="2632075"/>
          </a:xfrm>
          <a:prstGeom prst="rightBrace">
            <a:avLst>
              <a:gd name="adj1" fmla="val 47975"/>
              <a:gd name="adj2" fmla="val 50000"/>
            </a:avLst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14793" name="Text Box 9"/>
          <p:cNvSpPr txBox="1">
            <a:spLocks noChangeArrowheads="1"/>
          </p:cNvSpPr>
          <p:nvPr/>
        </p:nvSpPr>
        <p:spPr bwMode="auto">
          <a:xfrm>
            <a:off x="646606" y="1750836"/>
            <a:ext cx="4216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Is an O(n) algorithm efficient?</a:t>
            </a:r>
          </a:p>
        </p:txBody>
      </p:sp>
      <p:sp>
        <p:nvSpPr>
          <p:cNvPr id="1014794" name="Text Box 10"/>
          <p:cNvSpPr txBox="1">
            <a:spLocks noChangeArrowheads="1"/>
          </p:cNvSpPr>
          <p:nvPr/>
        </p:nvSpPr>
        <p:spPr bwMode="auto">
          <a:xfrm>
            <a:off x="616992" y="2379839"/>
            <a:ext cx="3281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/>
                <a:cs typeface="Arial"/>
              </a:rPr>
              <a:t>How about O(n log n)?</a:t>
            </a:r>
          </a:p>
        </p:txBody>
      </p:sp>
      <p:sp>
        <p:nvSpPr>
          <p:cNvPr id="1014795" name="Text Box 11"/>
          <p:cNvSpPr txBox="1">
            <a:spLocks noChangeArrowheads="1"/>
          </p:cNvSpPr>
          <p:nvPr/>
        </p:nvSpPr>
        <p:spPr bwMode="auto">
          <a:xfrm>
            <a:off x="624168" y="3051175"/>
            <a:ext cx="1171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Arial"/>
                <a:cs typeface="Arial"/>
              </a:rPr>
              <a:t>O(n</a:t>
            </a:r>
            <a:r>
              <a:rPr lang="en-US" sz="2400" baseline="30000">
                <a:latin typeface="Arial"/>
                <a:cs typeface="Arial"/>
              </a:rPr>
              <a:t>2</a:t>
            </a:r>
            <a:r>
              <a:rPr lang="en-US" sz="2400">
                <a:latin typeface="Arial"/>
                <a:cs typeface="Arial"/>
              </a:rPr>
              <a:t>) ?</a:t>
            </a:r>
          </a:p>
        </p:txBody>
      </p:sp>
      <p:sp>
        <p:nvSpPr>
          <p:cNvPr id="1014796" name="Text Box 12"/>
          <p:cNvSpPr txBox="1">
            <a:spLocks noChangeArrowheads="1"/>
          </p:cNvSpPr>
          <p:nvPr/>
        </p:nvSpPr>
        <p:spPr bwMode="auto">
          <a:xfrm>
            <a:off x="638549" y="3708400"/>
            <a:ext cx="1285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O(n</a:t>
            </a:r>
            <a:r>
              <a:rPr lang="en-US" sz="2400" baseline="30000" dirty="0">
                <a:latin typeface="Arial"/>
                <a:cs typeface="Arial"/>
              </a:rPr>
              <a:t>10</a:t>
            </a:r>
            <a:r>
              <a:rPr lang="en-US" sz="2400" dirty="0">
                <a:latin typeface="Arial"/>
                <a:cs typeface="Arial"/>
              </a:rPr>
              <a:t>) ?</a:t>
            </a:r>
          </a:p>
        </p:txBody>
      </p:sp>
      <p:sp>
        <p:nvSpPr>
          <p:cNvPr id="1014797" name="Text Box 13"/>
          <p:cNvSpPr txBox="1">
            <a:spLocks noChangeArrowheads="1"/>
          </p:cNvSpPr>
          <p:nvPr/>
        </p:nvSpPr>
        <p:spPr bwMode="auto">
          <a:xfrm>
            <a:off x="587964" y="4365625"/>
            <a:ext cx="1501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O(</a:t>
            </a:r>
            <a:r>
              <a:rPr lang="en-US" sz="2400" dirty="0" err="1">
                <a:latin typeface="Arial"/>
                <a:cs typeface="Arial"/>
              </a:rPr>
              <a:t>n</a:t>
            </a:r>
            <a:r>
              <a:rPr lang="en-US" sz="2400" baseline="30000" dirty="0" err="1">
                <a:latin typeface="Arial"/>
                <a:cs typeface="Arial"/>
              </a:rPr>
              <a:t>log</a:t>
            </a:r>
            <a:r>
              <a:rPr lang="en-US" sz="2400" baseline="30000" dirty="0">
                <a:latin typeface="Arial"/>
                <a:cs typeface="Arial"/>
              </a:rPr>
              <a:t> n</a:t>
            </a:r>
            <a:r>
              <a:rPr lang="en-US" sz="2400" dirty="0">
                <a:latin typeface="Arial"/>
                <a:cs typeface="Arial"/>
              </a:rPr>
              <a:t>) ?</a:t>
            </a:r>
          </a:p>
        </p:txBody>
      </p:sp>
      <p:sp>
        <p:nvSpPr>
          <p:cNvPr id="1014798" name="Text Box 14"/>
          <p:cNvSpPr txBox="1">
            <a:spLocks noChangeArrowheads="1"/>
          </p:cNvSpPr>
          <p:nvPr/>
        </p:nvSpPr>
        <p:spPr bwMode="auto">
          <a:xfrm>
            <a:off x="631312" y="5022850"/>
            <a:ext cx="1171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/>
                <a:cs typeface="Arial"/>
              </a:rPr>
              <a:t>O(2</a:t>
            </a:r>
            <a:r>
              <a:rPr lang="en-US" sz="2400" baseline="30000">
                <a:latin typeface="Arial"/>
                <a:cs typeface="Arial"/>
              </a:rPr>
              <a:t>n</a:t>
            </a:r>
            <a:r>
              <a:rPr lang="en-US" sz="2400">
                <a:latin typeface="Arial"/>
                <a:cs typeface="Arial"/>
              </a:rPr>
              <a:t>) ?</a:t>
            </a:r>
          </a:p>
        </p:txBody>
      </p:sp>
      <p:sp>
        <p:nvSpPr>
          <p:cNvPr id="1014799" name="Text Box 15"/>
          <p:cNvSpPr txBox="1">
            <a:spLocks noChangeArrowheads="1"/>
          </p:cNvSpPr>
          <p:nvPr/>
        </p:nvSpPr>
        <p:spPr bwMode="auto">
          <a:xfrm>
            <a:off x="626564" y="5680075"/>
            <a:ext cx="1142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Arial"/>
                <a:cs typeface="Arial"/>
              </a:rPr>
              <a:t>O(n!) 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8" grpId="0" animBg="1"/>
      <p:bldP spid="1014789" grpId="0"/>
      <p:bldP spid="1014790" grpId="0" animBg="1"/>
      <p:bldP spid="1014791" grpId="0"/>
      <p:bldP spid="1014792" grpId="0" animBg="1"/>
      <p:bldP spid="1014793" grpId="0"/>
      <p:bldP spid="1014794" grpId="0"/>
      <p:bldP spid="1014795" grpId="0"/>
      <p:bldP spid="1014796" grpId="0"/>
      <p:bldP spid="1014797" grpId="0"/>
      <p:bldP spid="1014798" grpId="0"/>
      <p:bldP spid="10147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83" name="Text Box 27"/>
          <p:cNvSpPr txBox="1">
            <a:spLocks noChangeArrowheads="1"/>
          </p:cNvSpPr>
          <p:nvPr/>
        </p:nvSpPr>
        <p:spPr bwMode="auto">
          <a:xfrm>
            <a:off x="601714" y="1352565"/>
            <a:ext cx="79435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 smtClean="0">
                <a:latin typeface="Arial"/>
                <a:cs typeface="Arial"/>
              </a:rPr>
              <a:t>Does an algorithm running in O(n</a:t>
            </a:r>
            <a:r>
              <a:rPr lang="en-US" sz="2400" baseline="30000" dirty="0" smtClean="0">
                <a:latin typeface="Arial"/>
                <a:cs typeface="Arial"/>
              </a:rPr>
              <a:t>100</a:t>
            </a:r>
            <a:r>
              <a:rPr lang="en-US" sz="2400" dirty="0" smtClean="0">
                <a:latin typeface="Arial"/>
                <a:cs typeface="Arial"/>
              </a:rPr>
              <a:t>) time count as efficient?</a:t>
            </a:r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Asking for a poly-time algorithm for a problem sets a (very) low bar when asking for efficient algorithms.</a:t>
            </a:r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We </a:t>
            </a:r>
            <a:r>
              <a:rPr lang="en-US" sz="2400" dirty="0">
                <a:latin typeface="Arial"/>
                <a:cs typeface="Arial"/>
              </a:rPr>
              <a:t>consider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non-polynomial </a:t>
            </a:r>
            <a:r>
              <a:rPr lang="en-US" sz="2400" dirty="0">
                <a:latin typeface="Arial"/>
                <a:cs typeface="Arial"/>
              </a:rPr>
              <a:t>time algorithms to be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inefficient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400" dirty="0">
                <a:latin typeface="Arial"/>
                <a:cs typeface="Arial"/>
              </a:rPr>
              <a:t>And hence a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necessary </a:t>
            </a:r>
            <a:r>
              <a:rPr lang="en-US" sz="2400" dirty="0">
                <a:latin typeface="Arial"/>
                <a:cs typeface="Arial"/>
              </a:rPr>
              <a:t>condition for an algorithm to be efficient is that it should run in poly-time.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71278"/>
            <a:ext cx="8229600" cy="77459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Arial"/>
                <a:cs typeface="Arial"/>
              </a:rPr>
              <a:t>What is an efficient algorithm?</a:t>
            </a:r>
            <a:endParaRPr lang="en-US" sz="36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31217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Class P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361111" y="1366040"/>
            <a:ext cx="4663861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dirty="0">
                <a:latin typeface="Arial"/>
                <a:cs typeface="Arial"/>
              </a:rPr>
              <a:t>class of all sets </a:t>
            </a:r>
            <a:r>
              <a:rPr lang="en-US" sz="2400" dirty="0" smtClean="0">
                <a:latin typeface="Arial"/>
                <a:cs typeface="Arial"/>
              </a:rPr>
              <a:t>that 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verified </a:t>
            </a:r>
            <a:r>
              <a:rPr lang="en-US" sz="2400" dirty="0" smtClean="0">
                <a:latin typeface="Arial"/>
                <a:cs typeface="Arial"/>
              </a:rPr>
              <a:t>in </a:t>
            </a:r>
            <a:r>
              <a:rPr lang="en-US" sz="2400" dirty="0">
                <a:latin typeface="Arial"/>
                <a:cs typeface="Arial"/>
              </a:rPr>
              <a:t>polynomial time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				AND</a:t>
            </a:r>
            <a:endParaRPr lang="en-US" sz="2400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The class of all decision problems that can be  </a:t>
            </a:r>
            <a:r>
              <a:rPr lang="en-US" sz="2400" dirty="0" smtClean="0">
                <a:latin typeface="Arial"/>
                <a:cs typeface="Arial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decided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polynomial time.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18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514191" y="2719730"/>
            <a:ext cx="4174319" cy="349944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1487" y="5093589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 smtClean="0">
                <a:latin typeface="+mn-lt"/>
              </a:rPr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6906" y="31552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Binary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7306" y="4603025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Breadth-First Search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506" y="37648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Dijkstra’s Algorithm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83106" y="53650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Sorting Algorithms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31" name="Rectangle 27"/>
          <p:cNvSpPr>
            <a:spLocks noChangeArrowheads="1"/>
          </p:cNvSpPr>
          <p:nvPr/>
        </p:nvSpPr>
        <p:spPr bwMode="auto">
          <a:xfrm>
            <a:off x="784224" y="2257425"/>
            <a:ext cx="798186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The question is: can we achieve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even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this for 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HAM? 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SAT?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Sudoku?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Admin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Homework 5 due TONIGHT at 11pm!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Homework 6 is posted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Due one week from today, </a:t>
            </a:r>
            <a:r>
              <a:rPr lang="en-US" smtClean="0">
                <a:latin typeface="Arial"/>
                <a:cs typeface="Arial"/>
              </a:rPr>
              <a:t>June 3</a:t>
            </a:r>
            <a:r>
              <a:rPr lang="en-US" baseline="30000" smtClean="0">
                <a:latin typeface="Arial"/>
                <a:cs typeface="Arial"/>
              </a:rPr>
              <a:t>rd</a:t>
            </a:r>
            <a:r>
              <a:rPr lang="en-US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at 11pm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No partners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2015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5317" y="6356350"/>
            <a:ext cx="3383279" cy="365125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 373 Algorithms and Data Structures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3702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Onto the new class,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NP</a:t>
            </a:r>
            <a:b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US" sz="3600" dirty="0" smtClean="0">
                <a:latin typeface="Arial"/>
                <a:cs typeface="Arial"/>
              </a:rPr>
              <a:t>Nondeterministic Polynomial Time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5"/>
          <p:cNvSpPr txBox="1">
            <a:spLocks noChangeArrowheads="1"/>
          </p:cNvSpPr>
          <p:nvPr/>
        </p:nvSpPr>
        <p:spPr bwMode="auto">
          <a:xfrm>
            <a:off x="2260159" y="338138"/>
            <a:ext cx="46236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Verifying</a:t>
            </a:r>
            <a:r>
              <a:rPr lang="en-US" sz="3600" dirty="0">
                <a:latin typeface="Arial"/>
                <a:cs typeface="Arial"/>
              </a:rPr>
              <a:t> Membership</a:t>
            </a:r>
          </a:p>
        </p:txBody>
      </p:sp>
      <p:sp>
        <p:nvSpPr>
          <p:cNvPr id="1109028" name="Text Box 36"/>
          <p:cNvSpPr txBox="1">
            <a:spLocks noChangeArrowheads="1"/>
          </p:cNvSpPr>
          <p:nvPr/>
        </p:nvSpPr>
        <p:spPr bwMode="auto">
          <a:xfrm>
            <a:off x="555678" y="1423988"/>
            <a:ext cx="8327620" cy="353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Is there a short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proof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I can give you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verify</a:t>
            </a:r>
            <a:r>
              <a:rPr lang="en-US" dirty="0" smtClean="0">
                <a:latin typeface="Arial"/>
                <a:cs typeface="Arial"/>
              </a:rPr>
              <a:t> that:</a:t>
            </a: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HAM?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Sudoku?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SAT?</a:t>
            </a:r>
          </a:p>
          <a:p>
            <a:pPr algn="l"/>
            <a:endParaRPr lang="en-US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5789" y="4057486"/>
            <a:ext cx="7935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Yes: I can just give you the cycle, solution, circuit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/>
                <a:cs typeface="Arial"/>
              </a:rPr>
              <a:t>The Class NP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/>
                <a:cs typeface="Arial"/>
              </a:rPr>
              <a:t>The class of sets </a:t>
            </a:r>
            <a:r>
              <a:rPr lang="en-US" dirty="0">
                <a:latin typeface="Arial"/>
                <a:cs typeface="Arial"/>
              </a:rPr>
              <a:t>for which there exist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short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proofs of membership </a:t>
            </a:r>
            <a:br>
              <a:rPr lang="en-US" dirty="0">
                <a:latin typeface="Arial"/>
                <a:cs typeface="Arial"/>
              </a:rPr>
            </a:b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(of polynomial length) </a:t>
            </a:r>
            <a:b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that can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quickly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verified </a:t>
            </a:r>
            <a:br>
              <a:rPr lang="en-US" dirty="0">
                <a:latin typeface="Arial"/>
                <a:cs typeface="Arial"/>
              </a:rPr>
            </a:b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(in polynomial time)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Recall: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The algorithm doesn’t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have to find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the proof;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it just needs to be able to verify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that it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is a </a:t>
            </a:r>
            <a:r>
              <a:rPr lang="ja-JP" altLang="en-US" sz="20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correct</a:t>
            </a:r>
            <a:r>
              <a:rPr lang="ja-JP" altLang="en-US" sz="20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proof.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11200" y="4179888"/>
            <a:ext cx="2320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Fact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dirty="0">
                <a:latin typeface="Arial"/>
                <a:cs typeface="Arial"/>
              </a:rPr>
              <a:t> P </a:t>
            </a:r>
            <a:r>
              <a:rPr lang="en-US" dirty="0">
                <a:latin typeface="Arial"/>
                <a:cs typeface="Arial"/>
                <a:sym typeface="Symbol" charset="0"/>
              </a:rPr>
              <a:t> NP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750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latin typeface="Arial"/>
                <a:cs typeface="Arial"/>
              </a:rPr>
              <a:t>P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 NP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600200" y="3352800"/>
            <a:ext cx="3124200" cy="259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7146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Binary Search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4552890"/>
            <a:ext cx="2082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Breadth-First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0" y="40956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Dijkstra’s Algorithm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50100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Sorting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7311" y="525280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400" y="3352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latin typeface="+mn-lt"/>
              </a:rPr>
              <a:t>P</a:t>
            </a:r>
            <a:endParaRPr lang="en-US" sz="5400" b="0" dirty="0" smtClean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14400" y="1295400"/>
            <a:ext cx="6553200" cy="487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428044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latin typeface="+mn-lt"/>
              </a:rPr>
              <a:t>NP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2200" y="2057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Hamilton Cycle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2819400"/>
            <a:ext cx="1604010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Sudoku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0" y="3733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SAT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53000" y="4495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8283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/>
                <a:cs typeface="Arial"/>
              </a:rPr>
              <a:t>Summary: P versus NP</a:t>
            </a:r>
          </a:p>
        </p:txBody>
      </p:sp>
      <p:sp>
        <p:nvSpPr>
          <p:cNvPr id="1051656" name="Text Box 8"/>
          <p:cNvSpPr txBox="1">
            <a:spLocks noChangeArrowheads="1"/>
          </p:cNvSpPr>
          <p:nvPr/>
        </p:nvSpPr>
        <p:spPr bwMode="auto">
          <a:xfrm>
            <a:off x="462712" y="2558474"/>
            <a:ext cx="8568399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sz="2400" dirty="0" smtClean="0">
                <a:latin typeface="Arial"/>
                <a:cs typeface="Arial"/>
              </a:rPr>
              <a:t>: in NP </a:t>
            </a:r>
            <a:r>
              <a:rPr lang="en-US" sz="2000" dirty="0" smtClean="0">
                <a:latin typeface="Arial"/>
                <a:cs typeface="Arial"/>
              </a:rPr>
              <a:t>(membership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verified in polynomial time)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membership in a set 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decided </a:t>
            </a:r>
            <a:r>
              <a:rPr lang="en-US" sz="2400" dirty="0">
                <a:latin typeface="Arial"/>
                <a:cs typeface="Arial"/>
              </a:rPr>
              <a:t>in </a:t>
            </a:r>
            <a:r>
              <a:rPr lang="en-US" sz="2400" dirty="0" smtClean="0">
                <a:latin typeface="Arial"/>
                <a:cs typeface="Arial"/>
              </a:rPr>
              <a:t>polynomial time</a:t>
            </a:r>
            <a:r>
              <a:rPr lang="en-US"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1051657" name="Text Box 9"/>
          <p:cNvSpPr txBox="1">
            <a:spLocks noChangeArrowheads="1"/>
          </p:cNvSpPr>
          <p:nvPr/>
        </p:nvSpPr>
        <p:spPr bwMode="auto">
          <a:xfrm>
            <a:off x="414146" y="1433159"/>
            <a:ext cx="87298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NP</a:t>
            </a:r>
            <a:r>
              <a:rPr lang="en-US" sz="2400" dirty="0" smtClean="0">
                <a:latin typeface="Arial"/>
                <a:cs typeface="Arial"/>
              </a:rPr>
              <a:t>: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>
                <a:latin typeface="Arial"/>
                <a:cs typeface="Arial"/>
              </a:rPr>
              <a:t>proof of membership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r>
              <a:rPr lang="en-US" altLang="ja-JP" sz="2400" dirty="0" smtClean="0">
                <a:latin typeface="Arial"/>
                <a:cs typeface="Arial"/>
              </a:rPr>
              <a:t> in a set </a:t>
            </a:r>
            <a:r>
              <a:rPr lang="en-US" sz="2400" dirty="0" smtClean="0">
                <a:latin typeface="Arial"/>
                <a:cs typeface="Arial"/>
              </a:rPr>
              <a:t>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verified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polynomial time</a:t>
            </a:r>
            <a:r>
              <a:rPr lang="en-US"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1051658" name="Text Box 10"/>
          <p:cNvSpPr txBox="1">
            <a:spLocks noChangeArrowheads="1"/>
          </p:cNvSpPr>
          <p:nvPr/>
        </p:nvSpPr>
        <p:spPr bwMode="auto">
          <a:xfrm>
            <a:off x="691517" y="4033521"/>
            <a:ext cx="1966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Fact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2400" dirty="0">
                <a:latin typeface="Arial"/>
                <a:cs typeface="Arial"/>
              </a:rPr>
              <a:t> 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NP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051660" name="Text Box 12"/>
          <p:cNvSpPr txBox="1">
            <a:spLocks noChangeArrowheads="1"/>
          </p:cNvSpPr>
          <p:nvPr/>
        </p:nvSpPr>
        <p:spPr bwMode="auto">
          <a:xfrm>
            <a:off x="679929" y="4631922"/>
            <a:ext cx="6921069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Question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  <a:sym typeface="Symbol" charset="0"/>
              </a:rPr>
              <a:t>: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Does N</a:t>
            </a:r>
            <a:r>
              <a:rPr lang="en-US" sz="2400" dirty="0">
                <a:latin typeface="Arial"/>
                <a:cs typeface="Arial"/>
              </a:rPr>
              <a:t>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P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?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latin typeface="Arial"/>
                <a:cs typeface="Arial"/>
                <a:sym typeface="Symbol" charset="0"/>
              </a:rPr>
              <a:t>i.e. </a:t>
            </a: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Does P = NP?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dirty="0">
                <a:latin typeface="Arial"/>
                <a:cs typeface="Arial"/>
              </a:rPr>
              <a:t>People generally believe P ≠ NP, but no proof yet</a:t>
            </a:r>
            <a:endParaRPr lang="en-US" sz="2400" i="1" dirty="0">
              <a:solidFill>
                <a:srgbClr val="FF0000"/>
              </a:solidFill>
              <a:latin typeface="Arial"/>
              <a:cs typeface="Arial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6" grpId="0"/>
      <p:bldP spid="1051657" grpId="0"/>
      <p:bldP spid="1051658" grpId="0"/>
      <p:bldP spid="10516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"/>
          <p:cNvSpPr txBox="1">
            <a:spLocks noChangeArrowheads="1"/>
          </p:cNvSpPr>
          <p:nvPr/>
        </p:nvSpPr>
        <p:spPr bwMode="auto">
          <a:xfrm>
            <a:off x="2940333" y="2346325"/>
            <a:ext cx="32633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4800" dirty="0">
                <a:latin typeface="Arial"/>
                <a:cs typeface="Arial"/>
              </a:rPr>
              <a:t>Why Care?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1314450" y="1831975"/>
            <a:ext cx="70294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Classroom Scheduling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Packing objects into bins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Scheduling jobs on machines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Finding cheap tours visiting a subset of cities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Finding </a:t>
            </a:r>
            <a:r>
              <a:rPr lang="en-US" sz="2400" dirty="0">
                <a:latin typeface="Arial"/>
                <a:cs typeface="Arial"/>
              </a:rPr>
              <a:t>good packet routings in networks</a:t>
            </a:r>
          </a:p>
          <a:p>
            <a:pPr eaLnBrk="1" hangingPunct="1">
              <a:buFontTx/>
              <a:buNone/>
            </a:pPr>
            <a:r>
              <a:rPr lang="en-US" sz="2400" i="1" dirty="0">
                <a:solidFill>
                  <a:srgbClr val="FF0000"/>
                </a:solidFill>
                <a:latin typeface="Arial"/>
                <a:cs typeface="Arial"/>
              </a:rPr>
              <a:t>Decryption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…</a:t>
            </a:r>
          </a:p>
        </p:txBody>
      </p:sp>
      <p:sp>
        <p:nvSpPr>
          <p:cNvPr id="44035" name="Text Box 7"/>
          <p:cNvSpPr txBox="1">
            <a:spLocks noChangeArrowheads="1"/>
          </p:cNvSpPr>
          <p:nvPr/>
        </p:nvSpPr>
        <p:spPr bwMode="auto">
          <a:xfrm>
            <a:off x="1391039" y="503238"/>
            <a:ext cx="63603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NP Contains Lots of Problems</a:t>
            </a:r>
            <a:br>
              <a:rPr lang="en-US" sz="3600" dirty="0">
                <a:latin typeface="Arial"/>
                <a:cs typeface="Arial"/>
              </a:rPr>
            </a:br>
            <a:r>
              <a:rPr lang="en-US" sz="3600" dirty="0">
                <a:latin typeface="Arial"/>
                <a:cs typeface="Arial"/>
              </a:rPr>
              <a:t>We </a:t>
            </a:r>
            <a:r>
              <a:rPr lang="en-US" sz="3600" dirty="0" smtClean="0">
                <a:latin typeface="Arial"/>
                <a:cs typeface="Arial"/>
              </a:rPr>
              <a:t>Don’t </a:t>
            </a:r>
            <a:r>
              <a:rPr lang="en-US" sz="3600" dirty="0">
                <a:latin typeface="Arial"/>
                <a:cs typeface="Arial"/>
              </a:rPr>
              <a:t>Know to be in 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26</a:t>
            </a:fld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93611" y="5537002"/>
            <a:ext cx="7961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OK, OK, I care...</a:t>
            </a:r>
          </a:p>
          <a:p>
            <a:endParaRPr lang="en-US" sz="36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62" name="Text Box 18"/>
          <p:cNvSpPr txBox="1">
            <a:spLocks noChangeArrowheads="1"/>
          </p:cNvSpPr>
          <p:nvPr/>
        </p:nvSpPr>
        <p:spPr bwMode="auto">
          <a:xfrm>
            <a:off x="662635" y="1369793"/>
            <a:ext cx="775833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  <a:sym typeface="Symbol" charset="0"/>
              </a:rPr>
              <a:t>We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would have to show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that every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set in NP has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a polynomial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time algorithm…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How do I do that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? </a:t>
            </a:r>
          </a:p>
          <a:p>
            <a:pPr algn="l"/>
            <a:r>
              <a:rPr lang="en-US" sz="2400" dirty="0" smtClean="0">
                <a:latin typeface="Arial"/>
                <a:cs typeface="Arial"/>
                <a:sym typeface="Symbol" charset="0"/>
              </a:rPr>
              <a:t>It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may take a long time!</a:t>
            </a: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Also, what if I forgot one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of the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sets in NP?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84975" y="480720"/>
            <a:ext cx="7253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How could we prove that NP </a:t>
            </a:r>
            <a:r>
              <a:rPr lang="en-US" sz="3600" dirty="0">
                <a:latin typeface="Arial"/>
                <a:cs typeface="Arial"/>
                <a:sym typeface="Symbol" charset="0"/>
              </a:rPr>
              <a:t>=</a:t>
            </a:r>
            <a:r>
              <a:rPr lang="en-US" sz="3600" dirty="0" smtClean="0">
                <a:latin typeface="Arial"/>
                <a:cs typeface="Arial"/>
                <a:sym typeface="Symbol" charset="0"/>
              </a:rPr>
              <a:t> P?</a:t>
            </a:r>
            <a:endParaRPr lang="en-US" sz="3600" dirty="0">
              <a:latin typeface="Arial"/>
              <a:cs typeface="Arial"/>
              <a:sym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8"/>
          <p:cNvSpPr txBox="1">
            <a:spLocks noChangeArrowheads="1"/>
          </p:cNvSpPr>
          <p:nvPr/>
        </p:nvSpPr>
        <p:spPr bwMode="auto">
          <a:xfrm>
            <a:off x="759268" y="1656734"/>
            <a:ext cx="7896385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We can describe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just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one </a:t>
            </a:r>
            <a:r>
              <a:rPr lang="en-US" sz="2400" dirty="0">
                <a:latin typeface="Arial"/>
                <a:cs typeface="Arial"/>
              </a:rPr>
              <a:t>problem L in NP, </a:t>
            </a:r>
            <a:r>
              <a:rPr lang="en-US" sz="2400" dirty="0" smtClean="0">
                <a:latin typeface="Arial"/>
                <a:cs typeface="Arial"/>
              </a:rPr>
              <a:t>such that if </a:t>
            </a:r>
            <a:r>
              <a:rPr lang="en-US" sz="2400" dirty="0">
                <a:latin typeface="Arial"/>
                <a:cs typeface="Arial"/>
              </a:rPr>
              <a:t>this problem L is in P, </a:t>
            </a:r>
            <a:r>
              <a:rPr lang="en-US" sz="2400" dirty="0" smtClean="0">
                <a:latin typeface="Arial"/>
                <a:cs typeface="Arial"/>
              </a:rPr>
              <a:t>then </a:t>
            </a:r>
            <a:r>
              <a:rPr lang="en-US" sz="2400" dirty="0">
                <a:latin typeface="Arial"/>
                <a:cs typeface="Arial"/>
              </a:rPr>
              <a:t>NP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It is a problem that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can capture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all other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problems in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NP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 smtClean="0">
                <a:latin typeface="Arial"/>
                <a:cs typeface="Arial"/>
              </a:rPr>
              <a:t>Hardest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r>
              <a:rPr lang="en-US" sz="2400" dirty="0" smtClean="0">
                <a:latin typeface="Arial"/>
                <a:cs typeface="Arial"/>
              </a:rPr>
              <a:t> Set in NP 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We call these problems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NP-complete</a:t>
            </a: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l"/>
            <a:endParaRPr lang="en-US" sz="2400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4975" y="480720"/>
            <a:ext cx="7253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How could we prove that NP </a:t>
            </a:r>
            <a:r>
              <a:rPr lang="en-US" sz="3600" dirty="0">
                <a:latin typeface="Arial"/>
                <a:cs typeface="Arial"/>
                <a:sym typeface="Symbol" charset="0"/>
              </a:rPr>
              <a:t>=</a:t>
            </a:r>
            <a:r>
              <a:rPr lang="en-US" sz="3600" dirty="0" smtClean="0">
                <a:latin typeface="Arial"/>
                <a:cs typeface="Arial"/>
                <a:sym typeface="Symbol" charset="0"/>
              </a:rPr>
              <a:t> P?</a:t>
            </a:r>
            <a:endParaRPr lang="en-US" sz="3600" dirty="0">
              <a:latin typeface="Arial"/>
              <a:cs typeface="Arial"/>
              <a:sym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0"/>
          <p:cNvSpPr txBox="1">
            <a:spLocks noChangeArrowheads="1"/>
          </p:cNvSpPr>
          <p:nvPr/>
        </p:nvSpPr>
        <p:spPr bwMode="auto">
          <a:xfrm>
            <a:off x="652463" y="819150"/>
            <a:ext cx="78374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3600" dirty="0">
                <a:latin typeface="Arial"/>
                <a:cs typeface="Arial"/>
              </a:rPr>
              <a:t>Theorem [Cook/Levin</a:t>
            </a:r>
            <a:r>
              <a:rPr lang="en-US" sz="3600" dirty="0" smtClean="0">
                <a:latin typeface="Arial"/>
                <a:cs typeface="Arial"/>
              </a:rPr>
              <a:t>]</a:t>
            </a:r>
            <a:endParaRPr lang="en-US" sz="3600" dirty="0">
              <a:latin typeface="Arial"/>
              <a:cs typeface="Arial"/>
            </a:endParaRPr>
          </a:p>
          <a:p>
            <a:pPr algn="l"/>
            <a:r>
              <a:rPr lang="en-US" sz="3600" dirty="0">
                <a:latin typeface="Arial"/>
                <a:cs typeface="Arial"/>
              </a:rPr>
              <a:t/>
            </a:r>
            <a:br>
              <a:rPr lang="en-US" sz="36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SAT is one </a:t>
            </a:r>
            <a:r>
              <a:rPr lang="en-US" sz="2400" dirty="0" smtClean="0">
                <a:latin typeface="Arial"/>
                <a:cs typeface="Arial"/>
              </a:rPr>
              <a:t>problem in </a:t>
            </a:r>
            <a:r>
              <a:rPr lang="en-US" sz="2400" dirty="0">
                <a:latin typeface="Arial"/>
                <a:cs typeface="Arial"/>
              </a:rPr>
              <a:t>NP, such that if we can show SAT is in P, then we have shown NP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=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SAT is a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problem in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NP that can capture all other languages in NP.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We say SAT is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NP-complete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The $1M question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39185" cy="45259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/>
                <a:cs typeface="Arial"/>
              </a:rPr>
              <a:t>The Clay Mathematics </a:t>
            </a:r>
            <a:r>
              <a:rPr lang="en-US" sz="2800" dirty="0" smtClean="0">
                <a:latin typeface="Arial"/>
                <a:cs typeface="Arial"/>
              </a:rPr>
              <a:t>Institute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latin typeface="Arial"/>
                <a:cs typeface="Arial"/>
              </a:rPr>
              <a:t>Millenium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Prize Problems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2800" dirty="0">
              <a:latin typeface="Arial"/>
              <a:cs typeface="Arial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Birch and </a:t>
            </a:r>
            <a:r>
              <a:rPr lang="en-US" sz="2800" dirty="0" err="1">
                <a:latin typeface="Arial"/>
                <a:cs typeface="Arial"/>
              </a:rPr>
              <a:t>Swinnerton</a:t>
            </a:r>
            <a:r>
              <a:rPr lang="en-US" sz="2800" dirty="0">
                <a:latin typeface="Arial"/>
                <a:cs typeface="Arial"/>
              </a:rPr>
              <a:t>-Dyer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Hodge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latin typeface="Arial"/>
                <a:cs typeface="Arial"/>
              </a:rPr>
              <a:t>Navier</a:t>
            </a:r>
            <a:r>
              <a:rPr lang="en-US" sz="2800" dirty="0">
                <a:latin typeface="Arial"/>
                <a:cs typeface="Arial"/>
              </a:rPr>
              <a:t>-Stokes Equations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P </a:t>
            </a:r>
            <a:r>
              <a:rPr lang="en-US" sz="2800" dirty="0" err="1">
                <a:solidFill>
                  <a:srgbClr val="FF0000"/>
                </a:solidFill>
                <a:latin typeface="Arial"/>
                <a:cs typeface="Arial"/>
              </a:rPr>
              <a:t>vs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 NP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latin typeface="Arial"/>
                <a:cs typeface="Arial"/>
              </a:rPr>
              <a:t>Poincaré</a:t>
            </a:r>
            <a:r>
              <a:rPr lang="en-US" sz="2800" dirty="0">
                <a:latin typeface="Arial"/>
                <a:cs typeface="Arial"/>
              </a:rPr>
              <a:t>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Riemann Hypothesis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Yang-Mills Theory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056944" y="2060221"/>
            <a:ext cx="2123722" cy="922301"/>
          </a:xfrm>
          <a:prstGeom prst="ellipse">
            <a:avLst/>
          </a:prstGeom>
          <a:solidFill>
            <a:srgbClr val="CC9900">
              <a:alpha val="36862"/>
            </a:srgb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163732" y="208554"/>
            <a:ext cx="69335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latin typeface="Arial"/>
                <a:cs typeface="Arial"/>
              </a:rPr>
              <a:t>Poly</a:t>
            </a:r>
            <a:r>
              <a:rPr lang="en-US" sz="3600" dirty="0">
                <a:latin typeface="Arial"/>
                <a:cs typeface="Arial"/>
              </a:rPr>
              <a:t>-time reducible to each </a:t>
            </a:r>
            <a:r>
              <a:rPr lang="en-US" sz="3600" dirty="0" smtClean="0">
                <a:latin typeface="Arial"/>
                <a:cs typeface="Arial"/>
              </a:rPr>
              <a:t>other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51205" name="Picture 2" descr="Z3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83" y="2306777"/>
            <a:ext cx="1076325" cy="1257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06" name="Picture 4" descr="Z3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2350521"/>
            <a:ext cx="1076325" cy="1257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07" name="TextBox 11"/>
          <p:cNvSpPr txBox="1">
            <a:spLocks noChangeArrowheads="1"/>
          </p:cNvSpPr>
          <p:nvPr/>
        </p:nvSpPr>
        <p:spPr bwMode="auto">
          <a:xfrm>
            <a:off x="7245333" y="3135280"/>
            <a:ext cx="12367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Oracle for</a:t>
            </a:r>
            <a:b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problem X</a:t>
            </a:r>
          </a:p>
        </p:txBody>
      </p:sp>
      <p:sp>
        <p:nvSpPr>
          <p:cNvPr id="51208" name="TextBox 6"/>
          <p:cNvSpPr txBox="1">
            <a:spLocks noChangeArrowheads="1"/>
          </p:cNvSpPr>
          <p:nvPr/>
        </p:nvSpPr>
        <p:spPr bwMode="auto">
          <a:xfrm>
            <a:off x="1770684" y="3227999"/>
            <a:ext cx="12362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Oracle for</a:t>
            </a:r>
            <a:b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problem Y</a:t>
            </a:r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1836048" y="2567866"/>
            <a:ext cx="1083365" cy="188727"/>
          </a:xfrm>
          <a:custGeom>
            <a:avLst/>
            <a:gdLst>
              <a:gd name="T0" fmla="*/ 0 w 432"/>
              <a:gd name="T1" fmla="*/ 0 h 816"/>
              <a:gd name="T2" fmla="*/ 241935031 w 432"/>
              <a:gd name="T3" fmla="*/ 1330642499 h 816"/>
              <a:gd name="T4" fmla="*/ 1088707589 w 432"/>
              <a:gd name="T5" fmla="*/ 2056447678 h 816"/>
              <a:gd name="T6" fmla="*/ 0 60000 65536"/>
              <a:gd name="T7" fmla="*/ 0 60000 65536"/>
              <a:gd name="T8" fmla="*/ 0 60000 65536"/>
              <a:gd name="T9" fmla="*/ 0 w 432"/>
              <a:gd name="T10" fmla="*/ 0 h 816"/>
              <a:gd name="T11" fmla="*/ 432 w 43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816">
                <a:moveTo>
                  <a:pt x="0" y="0"/>
                </a:moveTo>
                <a:cubicBezTo>
                  <a:pt x="12" y="196"/>
                  <a:pt x="24" y="392"/>
                  <a:pt x="96" y="528"/>
                </a:cubicBezTo>
                <a:cubicBezTo>
                  <a:pt x="168" y="664"/>
                  <a:pt x="376" y="760"/>
                  <a:pt x="432" y="816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2187222" y="1888740"/>
            <a:ext cx="719491" cy="523220"/>
          </a:xfrm>
          <a:custGeom>
            <a:avLst/>
            <a:gdLst>
              <a:gd name="T0" fmla="*/ 609877857 w 242"/>
              <a:gd name="T1" fmla="*/ 1184473527 h 470"/>
              <a:gd name="T2" fmla="*/ 100806249 w 242"/>
              <a:gd name="T3" fmla="*/ 869454871 h 470"/>
              <a:gd name="T4" fmla="*/ 5040313 w 242"/>
              <a:gd name="T5" fmla="*/ 0 h 470"/>
              <a:gd name="T6" fmla="*/ 0 60000 65536"/>
              <a:gd name="T7" fmla="*/ 0 60000 65536"/>
              <a:gd name="T8" fmla="*/ 0 60000 65536"/>
              <a:gd name="T9" fmla="*/ 0 w 242"/>
              <a:gd name="T10" fmla="*/ 0 h 470"/>
              <a:gd name="T11" fmla="*/ 242 w 242"/>
              <a:gd name="T12" fmla="*/ 470 h 4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" h="470">
                <a:moveTo>
                  <a:pt x="242" y="470"/>
                </a:moveTo>
                <a:cubicBezTo>
                  <a:pt x="208" y="449"/>
                  <a:pt x="80" y="423"/>
                  <a:pt x="40" y="345"/>
                </a:cubicBezTo>
                <a:cubicBezTo>
                  <a:pt x="0" y="267"/>
                  <a:pt x="10" y="72"/>
                  <a:pt x="2" y="0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28158" y="2223268"/>
            <a:ext cx="14542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000" dirty="0" smtClean="0">
                <a:latin typeface="Arial"/>
                <a:cs typeface="Arial"/>
              </a:rPr>
              <a:t>Instance of</a:t>
            </a:r>
            <a:r>
              <a:rPr lang="en-US" sz="2000" dirty="0">
                <a:latin typeface="Arial"/>
                <a:cs typeface="Arial"/>
              </a:rPr>
              <a:t/>
            </a:r>
            <a:br>
              <a:rPr lang="en-US" sz="2000" dirty="0">
                <a:latin typeface="Arial"/>
                <a:cs typeface="Arial"/>
              </a:rPr>
            </a:br>
            <a:r>
              <a:rPr lang="en-US" sz="2000" dirty="0">
                <a:latin typeface="Arial"/>
                <a:cs typeface="Arial"/>
              </a:rPr>
              <a:t>problem Y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159250" y="3035787"/>
            <a:ext cx="2091972" cy="12213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4072643" y="3205650"/>
            <a:ext cx="2093912" cy="25794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219222" y="2227929"/>
            <a:ext cx="189088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1600" dirty="0" smtClean="0">
                <a:latin typeface="Arial"/>
                <a:cs typeface="Arial"/>
              </a:rPr>
              <a:t>Map instance of Y into instance of X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9" name="Straight Arrow Connector 18"/>
          <p:cNvCxnSpPr>
            <a:cxnSpLocks noChangeShapeType="1"/>
            <a:endCxn id="16" idx="7"/>
          </p:cNvCxnSpPr>
          <p:nvPr/>
        </p:nvCxnSpPr>
        <p:spPr bwMode="auto">
          <a:xfrm flipH="1">
            <a:off x="5869654" y="1707444"/>
            <a:ext cx="570" cy="48784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24541" y="1307855"/>
            <a:ext cx="3315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Takes polynomial time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98973" y="3275676"/>
            <a:ext cx="967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/>
                <a:cs typeface="Arial"/>
              </a:rPr>
              <a:t>Answer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7242" y="1344780"/>
            <a:ext cx="967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/>
                <a:cs typeface="Arial"/>
              </a:rPr>
              <a:t>Answer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30</a:t>
            </a:fld>
            <a:endParaRPr lang="en-US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85057" y="5122883"/>
            <a:ext cx="248635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>
                <a:latin typeface="Arial"/>
                <a:cs typeface="Arial"/>
              </a:rPr>
              <a:t>Any </a:t>
            </a:r>
            <a:r>
              <a:rPr lang="en-US" sz="2000" dirty="0" smtClean="0">
                <a:latin typeface="Arial"/>
                <a:cs typeface="Arial"/>
              </a:rPr>
              <a:t>problem in </a:t>
            </a:r>
            <a:r>
              <a:rPr lang="en-US" sz="2000" dirty="0">
                <a:latin typeface="Arial"/>
                <a:cs typeface="Arial"/>
              </a:rPr>
              <a:t>NP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842597" y="5132841"/>
            <a:ext cx="65980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latin typeface="Arial"/>
                <a:cs typeface="Arial"/>
              </a:rPr>
              <a:t>SAT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2871414" y="5342818"/>
            <a:ext cx="1960290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Arial"/>
              <a:cs typeface="Arial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978979" y="4429074"/>
            <a:ext cx="177603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dirty="0">
                <a:latin typeface="Arial"/>
                <a:cs typeface="Arial"/>
              </a:rPr>
              <a:t>can be reduced 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(in </a:t>
            </a:r>
            <a:r>
              <a:rPr lang="en-US" sz="1800" dirty="0" err="1">
                <a:latin typeface="Arial"/>
                <a:cs typeface="Arial"/>
              </a:rPr>
              <a:t>polytime</a:t>
            </a:r>
            <a:r>
              <a:rPr lang="en-US" sz="1800" dirty="0">
                <a:latin typeface="Arial"/>
                <a:cs typeface="Arial"/>
              </a:rPr>
              <a:t> to)</a:t>
            </a:r>
          </a:p>
          <a:p>
            <a:pPr algn="l" eaLnBrk="1" hangingPunct="1"/>
            <a:r>
              <a:rPr lang="en-US" sz="1800" dirty="0">
                <a:latin typeface="Arial"/>
                <a:cs typeface="Arial"/>
              </a:rPr>
              <a:t>an instance of 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337219" y="5627210"/>
            <a:ext cx="169551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rgbClr val="0000FF"/>
                </a:solidFill>
                <a:latin typeface="Arial"/>
                <a:cs typeface="Arial"/>
              </a:rPr>
              <a:t>hence SAT is NP-complete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411983" y="5117793"/>
            <a:ext cx="105454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 smtClean="0">
                <a:latin typeface="Arial"/>
                <a:cs typeface="Arial"/>
              </a:rPr>
              <a:t>Sudoku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5521953" y="5342820"/>
            <a:ext cx="189126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Arial"/>
              <a:cs typeface="Arial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593287" y="4423215"/>
            <a:ext cx="177603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dirty="0">
                <a:latin typeface="Arial"/>
                <a:cs typeface="Arial"/>
              </a:rPr>
              <a:t>can be reduced 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(in </a:t>
            </a:r>
            <a:r>
              <a:rPr lang="en-US" sz="1800" dirty="0" err="1">
                <a:latin typeface="Arial"/>
                <a:cs typeface="Arial"/>
              </a:rPr>
              <a:t>polytime</a:t>
            </a:r>
            <a:r>
              <a:rPr lang="en-US" sz="1800" dirty="0">
                <a:latin typeface="Arial"/>
                <a:cs typeface="Arial"/>
              </a:rPr>
              <a:t> to)</a:t>
            </a:r>
          </a:p>
          <a:p>
            <a:pPr algn="l" eaLnBrk="1" hangingPunct="1"/>
            <a:r>
              <a:rPr lang="en-US" sz="1800" dirty="0">
                <a:latin typeface="Arial"/>
                <a:cs typeface="Arial"/>
              </a:rPr>
              <a:t>an instance of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084438" y="5603118"/>
            <a:ext cx="195775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hence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Sudoku is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NP-complete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3" grpId="0" animBg="1"/>
      <p:bldP spid="14" grpId="0"/>
      <p:bldP spid="15" grpId="0" animBg="1"/>
      <p:bldP spid="18" grpId="0" animBg="1"/>
      <p:bldP spid="21" grpId="0"/>
      <p:bldP spid="20" grpId="0"/>
      <p:bldP spid="17" grpId="0"/>
      <p:bldP spid="22" grpId="0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7806" y="425450"/>
            <a:ext cx="836839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200" dirty="0" smtClean="0">
                <a:latin typeface="Arial"/>
                <a:cs typeface="Arial"/>
              </a:rPr>
              <a:t>NP-complete: The </a:t>
            </a:r>
            <a:r>
              <a:rPr lang="ja-JP" altLang="en-US" sz="3200" dirty="0">
                <a:latin typeface="Arial"/>
                <a:cs typeface="Arial"/>
              </a:rPr>
              <a:t>“</a:t>
            </a:r>
            <a:r>
              <a:rPr lang="en-US" sz="3200" dirty="0">
                <a:latin typeface="Arial"/>
                <a:cs typeface="Arial"/>
              </a:rPr>
              <a:t>Hardest</a:t>
            </a:r>
            <a:r>
              <a:rPr lang="ja-JP" altLang="en-US" sz="3200" dirty="0">
                <a:latin typeface="Arial"/>
                <a:cs typeface="Arial"/>
              </a:rPr>
              <a:t>”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problems in </a:t>
            </a:r>
            <a:r>
              <a:rPr lang="en-US" sz="3200" dirty="0">
                <a:latin typeface="Arial"/>
                <a:cs typeface="Arial"/>
              </a:rPr>
              <a:t>NP</a:t>
            </a:r>
          </a:p>
        </p:txBody>
      </p:sp>
      <p:sp>
        <p:nvSpPr>
          <p:cNvPr id="1140739" name="Text Box 3"/>
          <p:cNvSpPr txBox="1">
            <a:spLocks noChangeArrowheads="1"/>
          </p:cNvSpPr>
          <p:nvPr/>
        </p:nvSpPr>
        <p:spPr bwMode="auto">
          <a:xfrm>
            <a:off x="2464227" y="1314450"/>
            <a:ext cx="14024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Sudoku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801141" y="2010652"/>
            <a:ext cx="849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SAT</a:t>
            </a:r>
          </a:p>
        </p:txBody>
      </p:sp>
      <p:sp>
        <p:nvSpPr>
          <p:cNvPr id="1140741" name="Text Box 5"/>
          <p:cNvSpPr txBox="1">
            <a:spLocks noChangeArrowheads="1"/>
          </p:cNvSpPr>
          <p:nvPr/>
        </p:nvSpPr>
        <p:spPr bwMode="auto">
          <a:xfrm>
            <a:off x="1820433" y="2654860"/>
            <a:ext cx="2280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3-Colorability</a:t>
            </a:r>
          </a:p>
        </p:txBody>
      </p:sp>
      <p:sp>
        <p:nvSpPr>
          <p:cNvPr id="1140742" name="Text Box 6"/>
          <p:cNvSpPr txBox="1">
            <a:spLocks noChangeArrowheads="1"/>
          </p:cNvSpPr>
          <p:nvPr/>
        </p:nvSpPr>
        <p:spPr bwMode="auto">
          <a:xfrm>
            <a:off x="4656488" y="1338263"/>
            <a:ext cx="12026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Clique</a:t>
            </a:r>
          </a:p>
        </p:txBody>
      </p:sp>
      <p:sp>
        <p:nvSpPr>
          <p:cNvPr id="1140743" name="Text Box 7"/>
          <p:cNvSpPr txBox="1">
            <a:spLocks noChangeArrowheads="1"/>
          </p:cNvSpPr>
          <p:nvPr/>
        </p:nvSpPr>
        <p:spPr bwMode="auto">
          <a:xfrm>
            <a:off x="4736960" y="2679241"/>
            <a:ext cx="1006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HAM</a:t>
            </a:r>
          </a:p>
        </p:txBody>
      </p:sp>
      <p:sp>
        <p:nvSpPr>
          <p:cNvPr id="1140744" name="Text Box 8"/>
          <p:cNvSpPr txBox="1">
            <a:spLocks noChangeArrowheads="1"/>
          </p:cNvSpPr>
          <p:nvPr/>
        </p:nvSpPr>
        <p:spPr bwMode="auto">
          <a:xfrm>
            <a:off x="5874751" y="1980062"/>
            <a:ext cx="28400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Independent-Set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83513" y="3441680"/>
            <a:ext cx="766170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These problems are all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>
                <a:latin typeface="Arial"/>
                <a:cs typeface="Arial"/>
              </a:rPr>
              <a:t>polynomial-time equivalent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endParaRPr lang="en-US" altLang="ja-JP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i.e., each of these can be reduced to any of the others in polynomial time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If you get a polynomial-time algorithm for one,</a:t>
            </a:r>
            <a:b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you get a polynomial-time algorithm for ALL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pPr algn="l"/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(you get millions of dollars, you solve decryption, … etc.)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algn="l"/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39" grpId="0"/>
      <p:bldP spid="1140740" grpId="0"/>
      <p:bldP spid="1140741" grpId="0"/>
      <p:bldP spid="1140742" grpId="0"/>
      <p:bldP spid="1140743" grpId="0"/>
      <p:bldP spid="11407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P versus NP problem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idx="1"/>
          </p:nvPr>
        </p:nvSpPr>
        <p:spPr>
          <a:xfrm>
            <a:off x="940370" y="1189038"/>
            <a:ext cx="7729087" cy="4525962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endParaRPr lang="en-US" sz="2400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Is </a:t>
            </a:r>
            <a:r>
              <a:rPr lang="en-US" sz="2400" dirty="0" smtClean="0">
                <a:latin typeface="Arial"/>
                <a:cs typeface="Arial"/>
              </a:rPr>
              <a:t>one </a:t>
            </a:r>
            <a:r>
              <a:rPr lang="en-US" sz="2400" dirty="0">
                <a:latin typeface="Arial"/>
                <a:cs typeface="Arial"/>
              </a:rPr>
              <a:t>of the biggest open problems in computer science (and </a:t>
            </a:r>
            <a:r>
              <a:rPr lang="en-US" sz="2400" dirty="0" smtClean="0">
                <a:latin typeface="Arial"/>
                <a:cs typeface="Arial"/>
              </a:rPr>
              <a:t>mathematics) today</a:t>
            </a:r>
          </a:p>
          <a:p>
            <a:pPr eaLnBrk="1" hangingPunct="1">
              <a:buFontTx/>
              <a:buNone/>
            </a:pPr>
            <a:endParaRPr lang="en-US" sz="24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It’s currently unknown whether there exist polynomial time algorithms for NP-complete problems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That is, does P = NP?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People generally believe P ≠ NP, but no proof yet</a:t>
            </a:r>
          </a:p>
          <a:p>
            <a:pPr eaLnBrk="1" hangingPunct="1">
              <a:buFontTx/>
              <a:buNone/>
            </a:pPr>
            <a:endParaRPr lang="en-US" sz="2400" i="1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But </a:t>
            </a:r>
            <a:r>
              <a:rPr lang="en-US" sz="2400" dirty="0">
                <a:latin typeface="Arial"/>
                <a:cs typeface="Arial"/>
              </a:rPr>
              <a:t>what is the P-NP problem?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 Algorithms and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"/>
          <p:cNvGrpSpPr>
            <a:grpSpLocks/>
          </p:cNvGrpSpPr>
          <p:nvPr/>
        </p:nvGrpSpPr>
        <p:grpSpPr bwMode="auto">
          <a:xfrm>
            <a:off x="2308225" y="1336676"/>
            <a:ext cx="4927601" cy="4933951"/>
            <a:chOff x="1538" y="842"/>
            <a:chExt cx="3104" cy="3108"/>
          </a:xfrm>
        </p:grpSpPr>
        <p:pic>
          <p:nvPicPr>
            <p:cNvPr id="614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Rectangle 3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4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Sudoku</a:t>
            </a: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3x3x3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1"/>
          <p:cNvGrpSpPr>
            <a:grpSpLocks/>
          </p:cNvGrpSpPr>
          <p:nvPr/>
        </p:nvGrpSpPr>
        <p:grpSpPr bwMode="auto">
          <a:xfrm>
            <a:off x="2297113" y="1370013"/>
            <a:ext cx="4949825" cy="4911725"/>
            <a:chOff x="1538" y="849"/>
            <a:chExt cx="3118" cy="3094"/>
          </a:xfrm>
        </p:grpSpPr>
        <p:pic>
          <p:nvPicPr>
            <p:cNvPr id="717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912"/>
              <a:ext cx="2800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Rectangle 3"/>
            <p:cNvSpPr>
              <a:spLocks noChangeArrowheads="1"/>
            </p:cNvSpPr>
            <p:nvPr/>
          </p:nvSpPr>
          <p:spPr bwMode="auto">
            <a:xfrm>
              <a:off x="1538" y="3607"/>
              <a:ext cx="2860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75" name="Rectangle 4"/>
            <p:cNvSpPr>
              <a:spLocks noChangeArrowheads="1"/>
            </p:cNvSpPr>
            <p:nvPr/>
          </p:nvSpPr>
          <p:spPr bwMode="auto">
            <a:xfrm rot="5400000">
              <a:off x="3039" y="2130"/>
              <a:ext cx="2898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3x3x3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1"/>
          <p:cNvGrpSpPr>
            <a:grpSpLocks/>
          </p:cNvGrpSpPr>
          <p:nvPr/>
        </p:nvGrpSpPr>
        <p:grpSpPr bwMode="auto">
          <a:xfrm>
            <a:off x="2159000" y="1282700"/>
            <a:ext cx="5232400" cy="5219700"/>
            <a:chOff x="1388" y="717"/>
            <a:chExt cx="3296" cy="3288"/>
          </a:xfrm>
        </p:grpSpPr>
        <p:pic>
          <p:nvPicPr>
            <p:cNvPr id="819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Rectangle 3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4x4x4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0"/>
          <p:cNvGrpSpPr>
            <a:grpSpLocks/>
          </p:cNvGrpSpPr>
          <p:nvPr/>
        </p:nvGrpSpPr>
        <p:grpSpPr bwMode="auto">
          <a:xfrm>
            <a:off x="2170113" y="1293813"/>
            <a:ext cx="5232400" cy="5324475"/>
            <a:chOff x="1395" y="717"/>
            <a:chExt cx="3296" cy="3354"/>
          </a:xfrm>
        </p:grpSpPr>
        <p:pic>
          <p:nvPicPr>
            <p:cNvPr id="922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768"/>
              <a:ext cx="3037" cy="3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Rectangle 3"/>
            <p:cNvSpPr>
              <a:spLocks noChangeArrowheads="1"/>
            </p:cNvSpPr>
            <p:nvPr/>
          </p:nvSpPr>
          <p:spPr bwMode="auto">
            <a:xfrm>
              <a:off x="1395" y="3690"/>
              <a:ext cx="3002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23" name="Rectangle 4"/>
            <p:cNvSpPr>
              <a:spLocks noChangeArrowheads="1"/>
            </p:cNvSpPr>
            <p:nvPr/>
          </p:nvSpPr>
          <p:spPr bwMode="auto">
            <a:xfrm rot="5400000">
              <a:off x="2846" y="2226"/>
              <a:ext cx="3354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4x4x4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4"/>
          <p:cNvSpPr txBox="1">
            <a:spLocks noChangeArrowheads="1"/>
          </p:cNvSpPr>
          <p:nvPr/>
        </p:nvSpPr>
        <p:spPr bwMode="auto">
          <a:xfrm>
            <a:off x="3447494" y="317271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Sudoku</a:t>
            </a:r>
          </a:p>
        </p:txBody>
      </p:sp>
      <p:grpSp>
        <p:nvGrpSpPr>
          <p:cNvPr id="10243" name="Group 45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  <a:solidFill>
            <a:srgbClr val="FFFFFF"/>
          </a:solidFill>
        </p:grpSpPr>
        <p:pic>
          <p:nvPicPr>
            <p:cNvPr id="10255" name="Picture 46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6" name="Rectangle 47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257" name="Rectangle 48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0244" name="Group 49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  <a:solidFill>
            <a:srgbClr val="FFFFFF"/>
          </a:solidFill>
        </p:grpSpPr>
        <p:pic>
          <p:nvPicPr>
            <p:cNvPr id="10252" name="Picture 50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Rectangle 51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254" name="Rectangle 52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0245" name="Text Box 53"/>
          <p:cNvSpPr txBox="1">
            <a:spLocks noChangeArrowheads="1"/>
          </p:cNvSpPr>
          <p:nvPr/>
        </p:nvSpPr>
        <p:spPr bwMode="auto">
          <a:xfrm>
            <a:off x="1026903" y="5559448"/>
            <a:ext cx="1541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n x n x n</a:t>
            </a:r>
          </a:p>
        </p:txBody>
      </p:sp>
      <p:sp>
        <p:nvSpPr>
          <p:cNvPr id="10246" name="Text Box 54"/>
          <p:cNvSpPr txBox="1">
            <a:spLocks noChangeArrowheads="1"/>
          </p:cNvSpPr>
          <p:nvPr/>
        </p:nvSpPr>
        <p:spPr bwMode="auto">
          <a:xfrm rot="16200000">
            <a:off x="1038140" y="4524730"/>
            <a:ext cx="9542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7200">
                <a:latin typeface="Arial"/>
                <a:cs typeface="Arial"/>
              </a:rPr>
              <a:t>...</a:t>
            </a:r>
          </a:p>
        </p:txBody>
      </p:sp>
      <p:sp>
        <p:nvSpPr>
          <p:cNvPr id="1131576" name="Text Box 56"/>
          <p:cNvSpPr txBox="1">
            <a:spLocks noChangeArrowheads="1"/>
          </p:cNvSpPr>
          <p:nvPr/>
        </p:nvSpPr>
        <p:spPr bwMode="auto">
          <a:xfrm>
            <a:off x="3616808" y="1313596"/>
            <a:ext cx="47489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Suppose </a:t>
            </a:r>
            <a:r>
              <a:rPr lang="en-US" sz="2400" dirty="0" smtClean="0">
                <a:latin typeface="Arial"/>
                <a:cs typeface="Arial"/>
              </a:rPr>
              <a:t>you have an algorithm S</a:t>
            </a:r>
            <a:r>
              <a:rPr lang="en-US" sz="2400" dirty="0">
                <a:latin typeface="Arial"/>
                <a:cs typeface="Arial"/>
              </a:rPr>
              <a:t>(n) to solve </a:t>
            </a:r>
            <a:r>
              <a:rPr lang="en-US" sz="2400" dirty="0" smtClean="0">
                <a:latin typeface="Arial"/>
                <a:cs typeface="Arial"/>
              </a:rPr>
              <a:t>n </a:t>
            </a:r>
            <a:r>
              <a:rPr lang="en-US" sz="2400" dirty="0">
                <a:latin typeface="Arial"/>
                <a:cs typeface="Arial"/>
              </a:rPr>
              <a:t>x n x n</a:t>
            </a:r>
          </a:p>
        </p:txBody>
      </p:sp>
      <p:sp>
        <p:nvSpPr>
          <p:cNvPr id="1131577" name="Text Box 57"/>
          <p:cNvSpPr txBox="1">
            <a:spLocks noChangeArrowheads="1"/>
          </p:cNvSpPr>
          <p:nvPr/>
        </p:nvSpPr>
        <p:spPr bwMode="auto">
          <a:xfrm>
            <a:off x="3614343" y="2841004"/>
            <a:ext cx="4255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V(n) time to verify the solution</a:t>
            </a:r>
          </a:p>
        </p:txBody>
      </p:sp>
      <p:sp>
        <p:nvSpPr>
          <p:cNvPr id="1131578" name="Text Box 58"/>
          <p:cNvSpPr txBox="1">
            <a:spLocks noChangeArrowheads="1"/>
          </p:cNvSpPr>
          <p:nvPr/>
        </p:nvSpPr>
        <p:spPr bwMode="auto">
          <a:xfrm>
            <a:off x="3633518" y="3300665"/>
            <a:ext cx="3226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Fact: V(n) = O(n</a:t>
            </a:r>
            <a:r>
              <a:rPr lang="en-US" sz="2400" baseline="30000" dirty="0">
                <a:latin typeface="Arial"/>
                <a:cs typeface="Arial"/>
              </a:rPr>
              <a:t>2</a:t>
            </a:r>
            <a:r>
              <a:rPr lang="en-US" sz="2400" dirty="0">
                <a:latin typeface="Arial"/>
                <a:cs typeface="Arial"/>
              </a:rPr>
              <a:t> x n</a:t>
            </a:r>
            <a:r>
              <a:rPr lang="en-US" sz="2400" baseline="30000" dirty="0">
                <a:latin typeface="Arial"/>
                <a:cs typeface="Arial"/>
              </a:rPr>
              <a:t>2</a:t>
            </a:r>
            <a:r>
              <a:rPr lang="en-US" sz="2400" dirty="0">
                <a:latin typeface="Arial"/>
                <a:cs typeface="Arial"/>
              </a:rPr>
              <a:t>)</a:t>
            </a:r>
          </a:p>
        </p:txBody>
      </p:sp>
      <p:sp>
        <p:nvSpPr>
          <p:cNvPr id="1131579" name="Text Box 59"/>
          <p:cNvSpPr txBox="1">
            <a:spLocks noChangeArrowheads="1"/>
          </p:cNvSpPr>
          <p:nvPr/>
        </p:nvSpPr>
        <p:spPr bwMode="auto">
          <a:xfrm>
            <a:off x="3618879" y="4075476"/>
            <a:ext cx="4570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Question: is there some constant such that</a:t>
            </a:r>
          </a:p>
        </p:txBody>
      </p:sp>
      <p:sp>
        <p:nvSpPr>
          <p:cNvPr id="1131580" name="Text Box 60"/>
          <p:cNvSpPr txBox="1">
            <a:spLocks noChangeArrowheads="1"/>
          </p:cNvSpPr>
          <p:nvPr/>
        </p:nvSpPr>
        <p:spPr bwMode="auto">
          <a:xfrm>
            <a:off x="3610891" y="4841668"/>
            <a:ext cx="2679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S(n)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= O(</a:t>
            </a:r>
            <a:r>
              <a:rPr lang="en-US" sz="2400" dirty="0" err="1" smtClean="0">
                <a:latin typeface="Arial"/>
                <a:cs typeface="Arial"/>
                <a:sym typeface="Symbol" charset="0"/>
              </a:rPr>
              <a:t>n</a:t>
            </a:r>
            <a:r>
              <a:rPr lang="en-US" sz="2400" baseline="30000" dirty="0" err="1" smtClean="0">
                <a:latin typeface="Arial"/>
                <a:cs typeface="Arial"/>
                <a:sym typeface="Symbol" charset="0"/>
              </a:rPr>
              <a:t>constant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)?</a:t>
            </a:r>
            <a:endParaRPr lang="en-US" sz="2400" dirty="0">
              <a:latin typeface="Arial"/>
              <a:cs typeface="Arial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76" grpId="0"/>
      <p:bldP spid="1131577" grpId="0"/>
      <p:bldP spid="1131578" grpId="0"/>
      <p:bldP spid="1131579" grpId="0"/>
      <p:bldP spid="113158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Fals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  <p:tag name="FIRSTANUPAMG@ELEPUANFUVWXY5M7" val="284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5400</TotalTime>
  <Words>1213</Words>
  <Application>Microsoft Office PowerPoint</Application>
  <PresentationFormat>On-screen Show (4:3)</PresentationFormat>
  <Paragraphs>311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ＭＳ Ｐゴシック</vt:lpstr>
      <vt:lpstr>Arial</vt:lpstr>
      <vt:lpstr>Arial Rounded MT Bold</vt:lpstr>
      <vt:lpstr>Calibri</vt:lpstr>
      <vt:lpstr>Symbol</vt:lpstr>
      <vt:lpstr>Times New Roman</vt:lpstr>
      <vt:lpstr>Office Theme</vt:lpstr>
      <vt:lpstr>CSE373: Data Structures &amp; Algorithms  Lecture 24: The P vs. NP question,  NP-Completeness</vt:lpstr>
      <vt:lpstr>Admin</vt:lpstr>
      <vt:lpstr>The $1M question</vt:lpstr>
      <vt:lpstr>The P versus NP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 versus NP problem (informally)</vt:lpstr>
      <vt:lpstr>PowerPoint Presentation</vt:lpstr>
      <vt:lpstr>PowerPoint Presentation</vt:lpstr>
      <vt:lpstr>PowerPoint Presentation</vt:lpstr>
      <vt:lpstr>PowerPoint Presentation</vt:lpstr>
      <vt:lpstr>What is an efficient algorithm?</vt:lpstr>
      <vt:lpstr>PowerPoint Presentation</vt:lpstr>
      <vt:lpstr>The Class P</vt:lpstr>
      <vt:lpstr>PowerPoint Presentation</vt:lpstr>
      <vt:lpstr>Onto the new class, NP  (Nondeterministic Polynomial Time)</vt:lpstr>
      <vt:lpstr>PowerPoint Presentation</vt:lpstr>
      <vt:lpstr>The Class NP</vt:lpstr>
      <vt:lpstr>P  NP</vt:lpstr>
      <vt:lpstr>Summary: P versus NP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Catie Baker</dc:creator>
  <cp:lastModifiedBy>Catie Baker</cp:lastModifiedBy>
  <cp:revision>130</cp:revision>
  <cp:lastPrinted>1601-01-01T00:00:00Z</cp:lastPrinted>
  <dcterms:created xsi:type="dcterms:W3CDTF">1601-01-01T00:00:00Z</dcterms:created>
  <dcterms:modified xsi:type="dcterms:W3CDTF">2015-05-27T21:09:23Z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