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1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12" r:id="rId3"/>
    <p:sldId id="347" r:id="rId4"/>
    <p:sldId id="372" r:id="rId5"/>
    <p:sldId id="374" r:id="rId6"/>
    <p:sldId id="375" r:id="rId7"/>
    <p:sldId id="373" r:id="rId8"/>
    <p:sldId id="338" r:id="rId9"/>
    <p:sldId id="339" r:id="rId10"/>
    <p:sldId id="340" r:id="rId11"/>
    <p:sldId id="341" r:id="rId12"/>
    <p:sldId id="343" r:id="rId13"/>
    <p:sldId id="348" r:id="rId14"/>
    <p:sldId id="376" r:id="rId15"/>
    <p:sldId id="377" r:id="rId16"/>
    <p:sldId id="346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70" r:id="rId25"/>
    <p:sldId id="357" r:id="rId26"/>
    <p:sldId id="358" r:id="rId27"/>
    <p:sldId id="359" r:id="rId28"/>
    <p:sldId id="367" r:id="rId29"/>
    <p:sldId id="368" r:id="rId30"/>
    <p:sldId id="369" r:id="rId31"/>
    <p:sldId id="360" r:id="rId32"/>
    <p:sldId id="361" r:id="rId33"/>
    <p:sldId id="364" r:id="rId34"/>
    <p:sldId id="371" r:id="rId3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2" autoAdjust="0"/>
    <p:restoredTop sz="99416" autoAdjust="0"/>
  </p:normalViewPr>
  <p:slideViewPr>
    <p:cSldViewPr>
      <p:cViewPr varScale="1">
        <p:scale>
          <a:sx n="89" d="100"/>
          <a:sy n="89" d="100"/>
        </p:scale>
        <p:origin x="1485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68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83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10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have to spend a lot</a:t>
            </a:r>
            <a:r>
              <a:rPr lang="en-US" baseline="0" dirty="0" smtClean="0"/>
              <a:t> of time </a:t>
            </a:r>
            <a:r>
              <a:rPr lang="en-US" baseline="0" dirty="0" err="1" smtClean="0"/>
              <a:t>gettign</a:t>
            </a:r>
            <a:r>
              <a:rPr lang="en-US" baseline="0" dirty="0" smtClean="0"/>
              <a:t> into details.  Point out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reading of a data which is good for spatial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6343C-5E7C-45F3-BCB8-156BB24870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92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13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35373-0FA1-E243-8807-88EB37E9CCB0}" type="slidenum">
              <a:rPr lang="en-US"/>
              <a:pPr/>
              <a:t>28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19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6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71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6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49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79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66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0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5" Type="http://schemas.openxmlformats.org/officeDocument/2006/relationships/tags" Target="../tags/tag35.xml"/><Relationship Id="rId15" Type="http://schemas.openxmlformats.org/officeDocument/2006/relationships/notesSlide" Target="../notesSlides/notesSlide11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3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hbmeyer.de/backtrack/achtdamen/eight.htm#up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sfca.edu/~galles/visualization/CountingSort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90800"/>
            <a:ext cx="8077200" cy="17526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23: More Sorting and </a:t>
            </a:r>
            <a:r>
              <a:rPr lang="en-US" sz="3200" i="0" dirty="0"/>
              <a:t>O</a:t>
            </a:r>
            <a:r>
              <a:rPr lang="en-US" sz="3200" i="0" dirty="0" smtClean="0"/>
              <a:t>ther Classes of Algorithms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2057400" y="35052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001000" y="35814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518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4572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38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981200" y="34290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86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size: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dirty="0" smtClean="0"/>
              <a:t>Number of buckets 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dirty="0" smtClean="0"/>
              <a:t>Number of passes 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  <a:p>
            <a:pPr lvl="3"/>
            <a:r>
              <a:rPr lang="en-US" dirty="0" smtClean="0"/>
              <a:t>And radix sort can have poor locality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28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858729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Rectangle 6" hidden="1"/>
          <p:cNvSpPr>
            <a:spLocks noGrp="1" noChangeArrowheads="1"/>
          </p:cNvSpPr>
          <p:nvPr>
            <p:ph type="sldNum" sz="quarter" idx="12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fld id="{AD5FF1B5-A621-466D-9CAF-04993629F3C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Sorting massive data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482725"/>
            <a:ext cx="8458200" cy="4876800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Need </a:t>
            </a:r>
            <a:r>
              <a:rPr lang="en-US" dirty="0"/>
              <a:t>sorting algorithms that minimize disk/tape access </a:t>
            </a:r>
            <a:r>
              <a:rPr lang="en-US" dirty="0" smtClean="0"/>
              <a:t>time:</a:t>
            </a:r>
            <a:endParaRPr lang="en-US" dirty="0"/>
          </a:p>
          <a:p>
            <a:pPr lvl="1" eaLnBrk="1" hangingPunct="1"/>
            <a:r>
              <a:rPr lang="en-US" dirty="0"/>
              <a:t>Quicksort and </a:t>
            </a:r>
            <a:r>
              <a:rPr lang="en-US" dirty="0" err="1"/>
              <a:t>Heapsort</a:t>
            </a:r>
            <a:r>
              <a:rPr lang="en-US" dirty="0"/>
              <a:t> both jump all over the array, leading to expensive random disk accesses</a:t>
            </a:r>
          </a:p>
          <a:p>
            <a:pPr lvl="1" eaLnBrk="1" hangingPunct="1"/>
            <a:r>
              <a:rPr lang="en-US" dirty="0" smtClean="0"/>
              <a:t>Merge sort </a:t>
            </a:r>
            <a:r>
              <a:rPr lang="en-US" dirty="0"/>
              <a:t>scans linearly through arrays, leading to (relatively) efficient sequential disk access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is the basis of massive sorting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can leverage multiple disks</a:t>
            </a: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fld id="{5B97E1B5-2E37-4E5E-98D7-57BD1D17387A}" type="slidenum">
              <a:rPr lang="en-US" smtClean="0">
                <a:latin typeface="Times New Roman" pitchFamily="16" charset="0"/>
              </a:rPr>
              <a:pPr/>
              <a:t>14</a:t>
            </a:fld>
            <a:endParaRPr lang="en-US" dirty="0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35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900 MB using 100 MB RAM</a:t>
            </a:r>
          </a:p>
          <a:p>
            <a:pPr lvl="1"/>
            <a:r>
              <a:rPr lang="en-US" dirty="0" smtClean="0"/>
              <a:t>Read 100 MB of data into memory</a:t>
            </a:r>
          </a:p>
          <a:p>
            <a:pPr lvl="1"/>
            <a:r>
              <a:rPr lang="en-US" dirty="0" smtClean="0"/>
              <a:t>Sort using conventional method (e.g. quicksort)</a:t>
            </a:r>
          </a:p>
          <a:p>
            <a:pPr lvl="1"/>
            <a:r>
              <a:rPr lang="en-US" dirty="0" smtClean="0"/>
              <a:t>Write sorted 100MB to temp file</a:t>
            </a:r>
          </a:p>
          <a:p>
            <a:pPr lvl="1"/>
            <a:r>
              <a:rPr lang="en-US" dirty="0" smtClean="0"/>
              <a:t>Repeat until all data in sorted chunks (900/100 = 9 total)</a:t>
            </a:r>
          </a:p>
          <a:p>
            <a:r>
              <a:rPr lang="en-US" dirty="0" smtClean="0"/>
              <a:t>Read first 10 MB of each sorted chuck, merge into remaining 10MB</a:t>
            </a:r>
          </a:p>
          <a:p>
            <a:pPr lvl="1"/>
            <a:r>
              <a:rPr lang="en-US" dirty="0" smtClean="0"/>
              <a:t>writing and reading as necessary</a:t>
            </a:r>
          </a:p>
          <a:p>
            <a:pPr lvl="1"/>
            <a:r>
              <a:rPr lang="en-US" dirty="0" smtClean="0"/>
              <a:t>Single merge pass instead of </a:t>
            </a:r>
            <a:r>
              <a:rPr lang="en-US" i="1" dirty="0" smtClean="0"/>
              <a:t>log n</a:t>
            </a:r>
          </a:p>
          <a:p>
            <a:pPr lvl="1"/>
            <a:r>
              <a:rPr lang="en-US" dirty="0" smtClean="0"/>
              <a:t>Additional pass helpful if data much larger than memory</a:t>
            </a:r>
          </a:p>
          <a:p>
            <a:r>
              <a:rPr lang="en-US" dirty="0" smtClean="0"/>
              <a:t>Parallelism and better hardware can improve performance</a:t>
            </a:r>
          </a:p>
          <a:p>
            <a:r>
              <a:rPr lang="en-US" dirty="0" smtClean="0"/>
              <a:t>Distribution sorts (similar to bucket sort) are also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48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 on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08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with sorting! (phew..)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on….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many many algorithm techniques in the world</a:t>
            </a:r>
          </a:p>
          <a:p>
            <a:pPr lvl="1"/>
            <a:r>
              <a:rPr lang="en-US" dirty="0" smtClean="0"/>
              <a:t>We’ve learned a few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What are a few other “classic” algorithm techniques you should at least have heard of?</a:t>
            </a:r>
          </a:p>
          <a:p>
            <a:pPr lvl="1"/>
            <a:r>
              <a:rPr lang="en-US" dirty="0" smtClean="0"/>
              <a:t>And what are the main ideas behind how they work?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51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</a:p>
          <a:p>
            <a:pPr lvl="1"/>
            <a:r>
              <a:rPr lang="en-US" dirty="0" smtClean="0"/>
              <a:t>Shortest path, minimum spanning tree, …</a:t>
            </a:r>
          </a:p>
          <a:p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Divide the problem into smaller subproblems,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them, and combine into the overall solution</a:t>
            </a:r>
          </a:p>
          <a:p>
            <a:pPr lvl="1"/>
            <a:r>
              <a:rPr lang="en-US" dirty="0" smtClean="0"/>
              <a:t>Often done recursively</a:t>
            </a:r>
          </a:p>
          <a:p>
            <a:pPr lvl="1"/>
            <a:r>
              <a:rPr lang="en-US" dirty="0" smtClean="0"/>
              <a:t>Quick sort, merge sort are great examples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Brute force through all possible solutions, storing solutions to subproblems to avoid repeat computation</a:t>
            </a:r>
          </a:p>
          <a:p>
            <a:r>
              <a:rPr lang="en-US" dirty="0" smtClean="0"/>
              <a:t>Backtracking</a:t>
            </a:r>
          </a:p>
          <a:p>
            <a:pPr lvl="1"/>
            <a:r>
              <a:rPr lang="en-US" dirty="0" smtClean="0"/>
              <a:t>A clever form of exhaustive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64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Programming: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a bigger problem into many smaller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If the number of </a:t>
            </a:r>
            <a:r>
              <a:rPr lang="en-US" dirty="0" err="1"/>
              <a:t>subproblems</a:t>
            </a:r>
            <a:r>
              <a:rPr lang="en-US" dirty="0"/>
              <a:t> grows exponentially, a recursive solution may have an exponential running </a:t>
            </a:r>
            <a:r>
              <a:rPr lang="en-US" dirty="0" smtClean="0"/>
              <a:t>time </a:t>
            </a:r>
            <a:r>
              <a:rPr lang="en-US" dirty="0" smtClean="0">
                <a:sym typeface="Wingdings"/>
              </a:rPr>
              <a:t>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Dynamic programming </a:t>
            </a:r>
            <a:r>
              <a:rPr lang="en-US" dirty="0"/>
              <a:t>to </a:t>
            </a:r>
            <a:r>
              <a:rPr lang="en-US" dirty="0" smtClean="0"/>
              <a:t>the rescue!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Often an individual subproblem may occur many times!</a:t>
            </a:r>
          </a:p>
          <a:p>
            <a:pPr lvl="1"/>
            <a:r>
              <a:rPr lang="en-US" dirty="0" smtClean="0"/>
              <a:t>Store the results of </a:t>
            </a:r>
            <a:r>
              <a:rPr lang="en-US" dirty="0" err="1" smtClean="0"/>
              <a:t>subproblems</a:t>
            </a:r>
            <a:r>
              <a:rPr lang="en-US" dirty="0" smtClean="0"/>
              <a:t> in a table and re-use them instead of </a:t>
            </a:r>
            <a:r>
              <a:rPr lang="en-US" dirty="0" err="1" smtClean="0"/>
              <a:t>recomputing</a:t>
            </a:r>
            <a:r>
              <a:rPr lang="en-US" dirty="0" smtClean="0"/>
              <a:t> them</a:t>
            </a:r>
          </a:p>
          <a:p>
            <a:pPr lvl="1"/>
            <a:r>
              <a:rPr lang="en-US" dirty="0" smtClean="0"/>
              <a:t>Technique called </a:t>
            </a:r>
            <a:r>
              <a:rPr lang="en-US" dirty="0" err="1" smtClean="0">
                <a:solidFill>
                  <a:srgbClr val="3333CC"/>
                </a:solidFill>
              </a:rPr>
              <a:t>memoization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68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class on Monday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xtra time for homework 5 </a:t>
            </a:r>
            <a:r>
              <a:rPr lang="en-US" dirty="0" smtClean="0">
                <a:sym typeface="Wingdings"/>
              </a:rPr>
              <a:t>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5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Sequence: Recursive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fibonacci</a:t>
            </a:r>
            <a:r>
              <a:rPr lang="en-US" dirty="0" smtClean="0"/>
              <a:t> sequence is a very famous number sequence</a:t>
            </a:r>
          </a:p>
          <a:p>
            <a:r>
              <a:rPr lang="en-US" dirty="0"/>
              <a:t>0, 1, 1, 2, 3, 5, 8, 13, 21, 34, ...</a:t>
            </a:r>
          </a:p>
          <a:p>
            <a:r>
              <a:rPr lang="en-US" dirty="0" smtClean="0"/>
              <a:t>The </a:t>
            </a:r>
            <a:r>
              <a:rPr lang="en-US" dirty="0"/>
              <a:t>next number is found by adding up the two numbers before it.</a:t>
            </a:r>
            <a:endParaRPr lang="en-US" dirty="0" smtClean="0"/>
          </a:p>
          <a:p>
            <a:r>
              <a:rPr lang="en-US" dirty="0" smtClean="0"/>
              <a:t>Recursive solution: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Exponential running time!</a:t>
            </a:r>
          </a:p>
          <a:p>
            <a:pPr lvl="1"/>
            <a:r>
              <a:rPr lang="en-US" dirty="0" smtClean="0"/>
              <a:t>A lot of repeated computation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1242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fib(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if (n == 1 || n == 2)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 1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return fib(n –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2) + fib(n – 1)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290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computation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59372" y="136787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20574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f(5)</a:t>
            </a:r>
          </a:p>
        </p:txBody>
      </p:sp>
      <p:cxnSp>
        <p:nvCxnSpPr>
          <p:cNvPr id="11" name="Straight Connector 10"/>
          <p:cNvCxnSpPr>
            <a:stCxn id="7" idx="2"/>
            <a:endCxn id="8" idx="0"/>
          </p:cNvCxnSpPr>
          <p:nvPr/>
        </p:nvCxnSpPr>
        <p:spPr bwMode="auto">
          <a:xfrm flipH="1">
            <a:off x="2019300" y="1675655"/>
            <a:ext cx="2400300" cy="3817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7" idx="2"/>
            <a:endCxn id="33" idx="0"/>
          </p:cNvCxnSpPr>
          <p:nvPr/>
        </p:nvCxnSpPr>
        <p:spPr bwMode="auto">
          <a:xfrm>
            <a:off x="4419600" y="1675655"/>
            <a:ext cx="1644772" cy="397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62000" y="2819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82972" y="397778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f(4)</a:t>
            </a:r>
          </a:p>
        </p:txBody>
      </p:sp>
      <p:cxnSp>
        <p:nvCxnSpPr>
          <p:cNvPr id="18" name="Straight Connector 17"/>
          <p:cNvCxnSpPr>
            <a:stCxn id="8" idx="2"/>
            <a:endCxn id="16" idx="0"/>
          </p:cNvCxnSpPr>
          <p:nvPr/>
        </p:nvCxnSpPr>
        <p:spPr bwMode="auto">
          <a:xfrm flipH="1">
            <a:off x="1143000" y="2395954"/>
            <a:ext cx="876300" cy="4234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8" idx="2"/>
            <a:endCxn id="17" idx="0"/>
          </p:cNvCxnSpPr>
          <p:nvPr/>
        </p:nvCxnSpPr>
        <p:spPr bwMode="auto">
          <a:xfrm>
            <a:off x="2019300" y="2395954"/>
            <a:ext cx="723900" cy="15818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96972" y="35052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39972" y="35052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27" name="Straight Connector 26"/>
          <p:cNvCxnSpPr>
            <a:endCxn id="25" idx="0"/>
          </p:cNvCxnSpPr>
          <p:nvPr/>
        </p:nvCxnSpPr>
        <p:spPr bwMode="auto">
          <a:xfrm flipH="1">
            <a:off x="457200" y="320040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26" idx="0"/>
          </p:cNvCxnSpPr>
          <p:nvPr/>
        </p:nvCxnSpPr>
        <p:spPr bwMode="auto">
          <a:xfrm>
            <a:off x="1066800" y="320040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804144" y="207278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f(6)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35572" y="277769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f(4)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39000" y="277769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f(5)</a:t>
            </a:r>
          </a:p>
        </p:txBody>
      </p:sp>
      <p:cxnSp>
        <p:nvCxnSpPr>
          <p:cNvPr id="36" name="Straight Connector 35"/>
          <p:cNvCxnSpPr>
            <a:stCxn id="33" idx="2"/>
            <a:endCxn id="34" idx="0"/>
          </p:cNvCxnSpPr>
          <p:nvPr/>
        </p:nvCxnSpPr>
        <p:spPr bwMode="auto">
          <a:xfrm flipH="1">
            <a:off x="4495800" y="2380565"/>
            <a:ext cx="1568572" cy="397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33" idx="2"/>
            <a:endCxn id="35" idx="0"/>
          </p:cNvCxnSpPr>
          <p:nvPr/>
        </p:nvCxnSpPr>
        <p:spPr bwMode="auto">
          <a:xfrm>
            <a:off x="6064372" y="2380565"/>
            <a:ext cx="1434856" cy="3971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625972" y="352431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68972" y="353969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cxnSp>
        <p:nvCxnSpPr>
          <p:cNvPr id="40" name="Straight Connector 39"/>
          <p:cNvCxnSpPr>
            <a:endCxn id="38" idx="0"/>
          </p:cNvCxnSpPr>
          <p:nvPr/>
        </p:nvCxnSpPr>
        <p:spPr bwMode="auto">
          <a:xfrm flipH="1">
            <a:off x="3886200" y="321951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39" idx="0"/>
          </p:cNvCxnSpPr>
          <p:nvPr/>
        </p:nvCxnSpPr>
        <p:spPr bwMode="auto">
          <a:xfrm>
            <a:off x="4495800" y="3219510"/>
            <a:ext cx="533400" cy="3201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791200" y="5029200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31344" y="4038600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f(4)</a:t>
            </a:r>
          </a:p>
        </p:txBody>
      </p:sp>
      <p:cxnSp>
        <p:nvCxnSpPr>
          <p:cNvPr id="44" name="Straight Connector 43"/>
          <p:cNvCxnSpPr>
            <a:stCxn id="35" idx="2"/>
            <a:endCxn id="42" idx="0"/>
          </p:cNvCxnSpPr>
          <p:nvPr/>
        </p:nvCxnSpPr>
        <p:spPr bwMode="auto">
          <a:xfrm flipH="1">
            <a:off x="6051428" y="3085475"/>
            <a:ext cx="1447800" cy="19437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5" idx="2"/>
            <a:endCxn id="43" idx="0"/>
          </p:cNvCxnSpPr>
          <p:nvPr/>
        </p:nvCxnSpPr>
        <p:spPr bwMode="auto">
          <a:xfrm>
            <a:off x="7499228" y="3085475"/>
            <a:ext cx="292344" cy="9531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159372" y="421011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02372" y="421011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48" name="Straight Connector 47"/>
          <p:cNvCxnSpPr>
            <a:endCxn id="46" idx="0"/>
          </p:cNvCxnSpPr>
          <p:nvPr/>
        </p:nvCxnSpPr>
        <p:spPr bwMode="auto">
          <a:xfrm flipH="1">
            <a:off x="4419600" y="390531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47" idx="0"/>
          </p:cNvCxnSpPr>
          <p:nvPr/>
        </p:nvCxnSpPr>
        <p:spPr bwMode="auto">
          <a:xfrm>
            <a:off x="5029200" y="390531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873372" y="46482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016372" y="4663589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cxnSp>
        <p:nvCxnSpPr>
          <p:cNvPr id="53" name="Straight Connector 52"/>
          <p:cNvCxnSpPr>
            <a:endCxn id="51" idx="0"/>
          </p:cNvCxnSpPr>
          <p:nvPr/>
        </p:nvCxnSpPr>
        <p:spPr bwMode="auto">
          <a:xfrm flipH="1">
            <a:off x="2133600" y="434340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endCxn id="52" idx="0"/>
          </p:cNvCxnSpPr>
          <p:nvPr/>
        </p:nvCxnSpPr>
        <p:spPr bwMode="auto">
          <a:xfrm>
            <a:off x="2743200" y="4343400"/>
            <a:ext cx="533400" cy="3201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2406772" y="53340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49772" y="53340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57" name="Straight Connector 56"/>
          <p:cNvCxnSpPr>
            <a:endCxn id="55" idx="0"/>
          </p:cNvCxnSpPr>
          <p:nvPr/>
        </p:nvCxnSpPr>
        <p:spPr bwMode="auto">
          <a:xfrm flipH="1">
            <a:off x="2667000" y="502920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endCxn id="56" idx="0"/>
          </p:cNvCxnSpPr>
          <p:nvPr/>
        </p:nvCxnSpPr>
        <p:spPr bwMode="auto">
          <a:xfrm>
            <a:off x="3276600" y="502920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6921744" y="4709011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064744" y="4724400"/>
            <a:ext cx="520456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f(3)</a:t>
            </a:r>
          </a:p>
        </p:txBody>
      </p:sp>
      <p:cxnSp>
        <p:nvCxnSpPr>
          <p:cNvPr id="73" name="Straight Connector 72"/>
          <p:cNvCxnSpPr>
            <a:endCxn id="71" idx="0"/>
          </p:cNvCxnSpPr>
          <p:nvPr/>
        </p:nvCxnSpPr>
        <p:spPr bwMode="auto">
          <a:xfrm flipH="1">
            <a:off x="7181972" y="4404211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72" idx="0"/>
          </p:cNvCxnSpPr>
          <p:nvPr/>
        </p:nvCxnSpPr>
        <p:spPr bwMode="auto">
          <a:xfrm>
            <a:off x="7791572" y="4404211"/>
            <a:ext cx="533400" cy="3201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455144" y="5394811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598144" y="5394811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77" name="Straight Connector 76"/>
          <p:cNvCxnSpPr>
            <a:endCxn id="75" idx="0"/>
          </p:cNvCxnSpPr>
          <p:nvPr/>
        </p:nvCxnSpPr>
        <p:spPr bwMode="auto">
          <a:xfrm flipH="1">
            <a:off x="7715372" y="5090011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endCxn id="76" idx="0"/>
          </p:cNvCxnSpPr>
          <p:nvPr/>
        </p:nvCxnSpPr>
        <p:spPr bwMode="auto">
          <a:xfrm>
            <a:off x="8324972" y="5090011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5181600" y="56388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f(1)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324600" y="5638800"/>
            <a:ext cx="520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latin typeface="+mn-lt"/>
              </a:rPr>
              <a:t>f(2)</a:t>
            </a:r>
          </a:p>
        </p:txBody>
      </p:sp>
      <p:cxnSp>
        <p:nvCxnSpPr>
          <p:cNvPr id="81" name="Straight Connector 80"/>
          <p:cNvCxnSpPr>
            <a:endCxn id="79" idx="0"/>
          </p:cNvCxnSpPr>
          <p:nvPr/>
        </p:nvCxnSpPr>
        <p:spPr bwMode="auto">
          <a:xfrm flipH="1">
            <a:off x="5441828" y="5334000"/>
            <a:ext cx="609602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endCxn id="80" idx="0"/>
          </p:cNvCxnSpPr>
          <p:nvPr/>
        </p:nvCxnSpPr>
        <p:spPr bwMode="auto">
          <a:xfrm>
            <a:off x="6051428" y="5334000"/>
            <a:ext cx="533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0700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Sequence: memoized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each call of </a:t>
            </a:r>
            <a:r>
              <a:rPr lang="en-US" b="1" dirty="0" smtClean="0">
                <a:latin typeface="Courier New"/>
                <a:cs typeface="Courier New"/>
              </a:rPr>
              <a:t>fib(x)</a:t>
            </a:r>
            <a:r>
              <a:rPr lang="en-US" dirty="0" smtClean="0"/>
              <a:t> only gets computed once for each x!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600200"/>
            <a:ext cx="77724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fib(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Map results = </a:t>
            </a:r>
            <a:r>
              <a:rPr lang="en-US" sz="2000" kern="0" dirty="0">
                <a:latin typeface="Courier New" pitchFamily="49" charset="0"/>
              </a:rPr>
              <a:t>new Map(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results.put</a:t>
            </a:r>
            <a:r>
              <a:rPr lang="en-US" sz="2000" kern="0" dirty="0" smtClean="0">
                <a:latin typeface="Courier New" pitchFamily="49" charset="0"/>
              </a:rPr>
              <a:t>(1, 1)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results.put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(2, 1)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fibHelper</a:t>
            </a:r>
            <a:r>
              <a:rPr lang="en-US" sz="2000" kern="0" dirty="0" smtClean="0">
                <a:latin typeface="Courier New" pitchFamily="49" charset="0"/>
              </a:rPr>
              <a:t>(n, results)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fibHelper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n, Map results)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if (!</a:t>
            </a:r>
            <a:r>
              <a:rPr lang="en-US" sz="2000" kern="0" dirty="0" err="1" smtClean="0">
                <a:latin typeface="Courier New" pitchFamily="49" charset="0"/>
              </a:rPr>
              <a:t>results.contains</a:t>
            </a:r>
            <a:r>
              <a:rPr lang="en-US" sz="2000" kern="0" dirty="0" smtClean="0">
                <a:latin typeface="Courier New" pitchFamily="49" charset="0"/>
              </a:rPr>
              <a:t>(n))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results.put</a:t>
            </a:r>
            <a:r>
              <a:rPr lang="en-US" sz="2000" kern="0" dirty="0" smtClean="0">
                <a:latin typeface="Courier New" pitchFamily="49" charset="0"/>
              </a:rPr>
              <a:t>(n, </a:t>
            </a:r>
            <a:r>
              <a:rPr lang="en-US" sz="2000" kern="0" dirty="0" err="1" smtClean="0">
                <a:latin typeface="Courier New" pitchFamily="49" charset="0"/>
              </a:rPr>
              <a:t>fibHelper</a:t>
            </a:r>
            <a:r>
              <a:rPr lang="en-US" sz="2000" kern="0" dirty="0" smtClean="0">
                <a:latin typeface="Courier New" pitchFamily="49" charset="0"/>
              </a:rPr>
              <a:t>(n-2)+</a:t>
            </a:r>
            <a:r>
              <a:rPr lang="en-US" sz="2000" kern="0" dirty="0" err="1" smtClean="0">
                <a:latin typeface="Courier New" pitchFamily="49" charset="0"/>
              </a:rPr>
              <a:t>fibHelper</a:t>
            </a:r>
            <a:r>
              <a:rPr lang="en-US" sz="2000" kern="0" dirty="0" smtClean="0">
                <a:latin typeface="Courier New" pitchFamily="49" charset="0"/>
              </a:rPr>
              <a:t>(n-1))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return </a:t>
            </a:r>
            <a:r>
              <a:rPr lang="en-US" sz="2000" kern="0" dirty="0" err="1" smtClean="0">
                <a:latin typeface="Courier New" pitchFamily="49" charset="0"/>
              </a:rPr>
              <a:t>results.get</a:t>
            </a:r>
            <a:r>
              <a:rPr lang="en-US" sz="2000" kern="0" dirty="0" smtClean="0">
                <a:latin typeface="Courier New" pitchFamily="49" charset="0"/>
              </a:rPr>
              <a:t>(n)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51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A5C6-C3C3-EC42-8F99-AED4819C1DAD}" type="slidenum">
              <a:rPr lang="en-US"/>
              <a:pPr/>
              <a:t>23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96200" cy="4800600"/>
          </a:xfrm>
        </p:spPr>
        <p:txBody>
          <a:bodyPr/>
          <a:lstStyle/>
          <a:p>
            <a:r>
              <a:rPr lang="en-US" dirty="0"/>
              <a:t>Dynamic programming relies on working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from the bottom up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and saving the results of solving simpler problems</a:t>
            </a:r>
          </a:p>
          <a:p>
            <a:pPr lvl="1"/>
            <a:r>
              <a:rPr lang="en-US" dirty="0"/>
              <a:t>These solutions to simpler problems are then used to compute the solution to more complex problems</a:t>
            </a:r>
          </a:p>
          <a:p>
            <a:r>
              <a:rPr lang="en-US" dirty="0"/>
              <a:t>Dynamic programming solutions can often be quite complex and tricky</a:t>
            </a:r>
          </a:p>
          <a:p>
            <a:r>
              <a:rPr lang="en-US" dirty="0"/>
              <a:t>Dynamic programming is used for </a:t>
            </a:r>
            <a:r>
              <a:rPr lang="en-US" dirty="0">
                <a:solidFill>
                  <a:srgbClr val="0000FF"/>
                </a:solidFill>
              </a:rPr>
              <a:t>optimization</a:t>
            </a:r>
            <a:r>
              <a:rPr lang="en-US" dirty="0"/>
              <a:t> problems, especially ones that would otherwise take exponential time</a:t>
            </a:r>
          </a:p>
          <a:p>
            <a:pPr lvl="1"/>
            <a:r>
              <a:rPr lang="en-US" dirty="0"/>
              <a:t>Only problems that satisfy the </a:t>
            </a:r>
            <a:r>
              <a:rPr lang="en-US" dirty="0">
                <a:solidFill>
                  <a:srgbClr val="0000FF"/>
                </a:solidFill>
              </a:rPr>
              <a:t>principle of optimality </a:t>
            </a:r>
            <a:r>
              <a:rPr lang="en-US" dirty="0"/>
              <a:t>are suitable for dynamic programming </a:t>
            </a:r>
            <a:r>
              <a:rPr lang="en-US" dirty="0" smtClean="0"/>
              <a:t>solutions</a:t>
            </a:r>
          </a:p>
          <a:p>
            <a:pPr lvl="1"/>
            <a:r>
              <a:rPr lang="en-US" dirty="0"/>
              <a:t>i.e. the </a:t>
            </a:r>
            <a:r>
              <a:rPr lang="en-US" dirty="0" err="1"/>
              <a:t>subsolutions</a:t>
            </a:r>
            <a:r>
              <a:rPr lang="en-US" dirty="0"/>
              <a:t> of an optimal solution of the problem are </a:t>
            </a:r>
            <a:r>
              <a:rPr lang="en-US" dirty="0" smtClean="0"/>
              <a:t>themselves </a:t>
            </a:r>
            <a:r>
              <a:rPr lang="en-US" dirty="0"/>
              <a:t>optimal solutions for their </a:t>
            </a:r>
            <a:r>
              <a:rPr lang="en-US" dirty="0" err="1"/>
              <a:t>subproblems</a:t>
            </a:r>
            <a:endParaRPr lang="en-US" dirty="0"/>
          </a:p>
          <a:p>
            <a:r>
              <a:rPr lang="en-US" dirty="0"/>
              <a:t>Since exponential time is unacceptable for all but the smallest problems, dynamic programming is sometimes essential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786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</a:p>
          <a:p>
            <a:pPr lvl="1"/>
            <a:r>
              <a:rPr lang="en-US" dirty="0" smtClean="0"/>
              <a:t>Shortest path, minimum spanning tree, …</a:t>
            </a:r>
          </a:p>
          <a:p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Divide the problem into smaller subproblems,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them, and combine into the overall solution</a:t>
            </a:r>
          </a:p>
          <a:p>
            <a:pPr lvl="1"/>
            <a:r>
              <a:rPr lang="en-US" dirty="0" smtClean="0"/>
              <a:t>Often done recursively</a:t>
            </a:r>
          </a:p>
          <a:p>
            <a:pPr lvl="1"/>
            <a:r>
              <a:rPr lang="en-US" dirty="0" smtClean="0"/>
              <a:t>Quick sort, merge sort are great examples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Brute force through all possible solutions, storing solutions to subproblems to avoid repeat computation</a:t>
            </a:r>
          </a:p>
          <a:p>
            <a:r>
              <a:rPr lang="en-US" dirty="0" smtClean="0"/>
              <a:t>Backtracking</a:t>
            </a:r>
          </a:p>
          <a:p>
            <a:pPr lvl="1"/>
            <a:r>
              <a:rPr lang="en-US" dirty="0" smtClean="0"/>
              <a:t>A clever form of exhaustive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94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77250" cy="2286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Backtracking is a technique used to solve problems with a large search space, by systematically trying and eliminating possibilities.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A standard example of backtracking would be going through a maze. 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At some point, you might have two options of which direction to go: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3" descr="maz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2819835"/>
            <a:ext cx="3686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20881" y="3448485"/>
            <a:ext cx="1465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FF0000"/>
                </a:solidFill>
              </a:rPr>
              <a:t>Junction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14825" y="3048435"/>
            <a:ext cx="1328738" cy="40005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 dirty="0">
                <a:solidFill>
                  <a:srgbClr val="0070C0"/>
                </a:solidFill>
              </a:rPr>
              <a:t>Portion 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5400000">
            <a:off x="3192463" y="4018397"/>
            <a:ext cx="1455738" cy="430213"/>
          </a:xfrm>
          <a:prstGeom prst="rect">
            <a:avLst/>
          </a:pr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b="1" i="1">
                <a:solidFill>
                  <a:srgbClr val="7030A0"/>
                </a:solidFill>
              </a:rPr>
              <a:t>Portion B</a:t>
            </a:r>
          </a:p>
        </p:txBody>
      </p:sp>
      <p:cxnSp>
        <p:nvCxnSpPr>
          <p:cNvPr id="9" name="Straight Arrow Connector 8"/>
          <p:cNvCxnSpPr>
            <a:stCxn id="5" idx="3"/>
          </p:cNvCxnSpPr>
          <p:nvPr/>
        </p:nvCxnSpPr>
        <p:spPr>
          <a:xfrm flipV="1">
            <a:off x="3086143" y="3352800"/>
            <a:ext cx="952457" cy="326667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Backtracking: Idea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47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maz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1866900"/>
            <a:ext cx="3686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 rot="-1727400">
            <a:off x="5029413" y="1307276"/>
            <a:ext cx="1236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>
                <a:solidFill>
                  <a:srgbClr val="FF0000"/>
                </a:solidFill>
                <a:latin typeface="+mn-lt"/>
              </a:rPr>
              <a:t>Junction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6296025" y="2095500"/>
            <a:ext cx="1326004" cy="400110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>
                <a:solidFill>
                  <a:srgbClr val="7030A0"/>
                </a:solidFill>
                <a:latin typeface="+mn-lt"/>
              </a:rPr>
              <a:t>Portion B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 rot="-5400000">
            <a:off x="5251353" y="3384520"/>
            <a:ext cx="1300356" cy="400110"/>
          </a:xfrm>
          <a:prstGeom prst="rect">
            <a:avLst/>
          </a:pr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>
                <a:solidFill>
                  <a:srgbClr val="0070C0"/>
                </a:solidFill>
                <a:latin typeface="+mn-lt"/>
              </a:rPr>
              <a:t>Portion A</a:t>
            </a:r>
          </a:p>
        </p:txBody>
      </p:sp>
      <p:cxnSp>
        <p:nvCxnSpPr>
          <p:cNvPr id="9" name="Straight Arrow Connector 8"/>
          <p:cNvCxnSpPr>
            <a:stCxn id="11268" idx="2"/>
          </p:cNvCxnSpPr>
          <p:nvPr/>
        </p:nvCxnSpPr>
        <p:spPr>
          <a:xfrm>
            <a:off x="5743878" y="1682657"/>
            <a:ext cx="248935" cy="641443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81000" y="1447800"/>
            <a:ext cx="4876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One strategy would be to try going through </a:t>
            </a:r>
            <a:r>
              <a:rPr lang="en-US" sz="2000" b="0" dirty="0">
                <a:solidFill>
                  <a:srgbClr val="0070C0"/>
                </a:solidFill>
                <a:latin typeface="+mn-lt"/>
                <a:ea typeface="+mn-ea"/>
              </a:rPr>
              <a:t>Portion A</a:t>
            </a:r>
            <a:r>
              <a:rPr lang="en-US" sz="2000" b="0" dirty="0">
                <a:latin typeface="+mn-lt"/>
                <a:ea typeface="+mn-ea"/>
              </a:rPr>
              <a:t> of the maze. </a:t>
            </a:r>
          </a:p>
          <a:p>
            <a:pPr marL="539750" lvl="1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If you get stuck before you find your way out, then you </a:t>
            </a:r>
            <a:r>
              <a:rPr lang="en-US" sz="2000" b="0" i="1" dirty="0">
                <a:latin typeface="+mn-lt"/>
                <a:ea typeface="+mn-ea"/>
              </a:rPr>
              <a:t>"backtrack"</a:t>
            </a:r>
            <a:r>
              <a:rPr lang="en-US" sz="2000" b="0" dirty="0">
                <a:latin typeface="+mn-lt"/>
                <a:ea typeface="+mn-ea"/>
              </a:rPr>
              <a:t> to the junction.</a:t>
            </a:r>
          </a:p>
          <a:p>
            <a:pPr marL="539750" lvl="1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 </a:t>
            </a:r>
          </a:p>
          <a:p>
            <a: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  <a:ea typeface="+mn-ea"/>
              </a:rPr>
              <a:t>At this point in time you know that </a:t>
            </a:r>
            <a:r>
              <a:rPr lang="en-US" sz="2000" b="0" dirty="0">
                <a:solidFill>
                  <a:srgbClr val="0070C0"/>
                </a:solidFill>
                <a:latin typeface="+mn-lt"/>
                <a:ea typeface="+mn-ea"/>
              </a:rPr>
              <a:t>Portion A </a:t>
            </a:r>
            <a:r>
              <a:rPr lang="en-US" sz="2000" b="0" dirty="0">
                <a:latin typeface="+mn-lt"/>
                <a:ea typeface="+mn-ea"/>
              </a:rPr>
              <a:t>will </a:t>
            </a:r>
            <a:r>
              <a:rPr lang="en-US" sz="2000" b="0" i="1" dirty="0">
                <a:latin typeface="+mn-lt"/>
                <a:ea typeface="+mn-ea"/>
              </a:rPr>
              <a:t>NOT</a:t>
            </a:r>
            <a:r>
              <a:rPr lang="en-US" sz="2000" b="0" dirty="0">
                <a:latin typeface="+mn-lt"/>
                <a:ea typeface="+mn-ea"/>
              </a:rPr>
              <a:t> lead you out of the maze, </a:t>
            </a:r>
          </a:p>
          <a:p>
            <a:pPr marL="539750" lvl="1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000" b="0" dirty="0">
                <a:latin typeface="+mn-lt"/>
              </a:rPr>
              <a:t>s</a:t>
            </a:r>
            <a:r>
              <a:rPr lang="en-US" sz="2000" b="0" dirty="0" smtClean="0">
                <a:latin typeface="+mn-lt"/>
                <a:ea typeface="+mn-ea"/>
              </a:rPr>
              <a:t>o </a:t>
            </a:r>
            <a:r>
              <a:rPr lang="en-US" sz="2000" b="0" dirty="0">
                <a:latin typeface="+mn-lt"/>
                <a:ea typeface="+mn-ea"/>
              </a:rPr>
              <a:t>you then start searching in </a:t>
            </a:r>
            <a:r>
              <a:rPr lang="en-US" sz="2000" b="0" dirty="0">
                <a:solidFill>
                  <a:srgbClr val="7030A0"/>
                </a:solidFill>
                <a:latin typeface="+mn-lt"/>
                <a:ea typeface="+mn-ea"/>
              </a:rPr>
              <a:t>Portion B</a:t>
            </a:r>
          </a:p>
          <a:p>
            <a:pPr marL="82550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2000" b="0" dirty="0">
              <a:latin typeface="+mn-lt"/>
              <a:ea typeface="+mn-e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Backtracking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73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00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Clearly, at a single junction you could have even more than 2 choices.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The backtracking strategy says to try each choice, one after the other,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if you ever get stuck, </a:t>
            </a:r>
            <a:r>
              <a:rPr lang="en-US" i="1" dirty="0" smtClean="0">
                <a:ea typeface="+mn-ea"/>
              </a:rPr>
              <a:t>"backtrack"</a:t>
            </a:r>
            <a:r>
              <a:rPr lang="en-US" dirty="0" smtClean="0">
                <a:ea typeface="+mn-ea"/>
              </a:rPr>
              <a:t> to the junction and try the next choice.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If you try all choices and never found a way out, then there IS no solution to the maze.</a:t>
            </a:r>
          </a:p>
          <a:p>
            <a:pPr marL="0" indent="0">
              <a:buNone/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3" descr="maz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2362200"/>
            <a:ext cx="36861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20330493">
            <a:off x="6518275" y="3621088"/>
            <a:ext cx="1582738" cy="522287"/>
          </a:xfrm>
          <a:prstGeom prst="rect">
            <a:avLst/>
          </a:prstGeom>
          <a:solidFill>
            <a:schemeClr val="bg1">
              <a:lumMod val="85000"/>
              <a:alpha val="5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C00000"/>
                </a:solidFill>
                <a:latin typeface="Aharoni" pitchFamily="2" charset="-79"/>
                <a:ea typeface="+mn-ea"/>
                <a:cs typeface="Aharoni" pitchFamily="2" charset="-79"/>
              </a:rPr>
              <a:t>Junction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458200" y="441960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rgbClr val="0070C0"/>
                </a:solidFill>
              </a:rPr>
              <a:t>B</a:t>
            </a: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rot="16200000" flipH="1">
            <a:off x="7593806" y="3936207"/>
            <a:ext cx="446087" cy="825500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50213" y="4038600"/>
            <a:ext cx="4079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a typeface="+mn-ea"/>
              </a:rPr>
              <a:t>C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077200" y="472440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Backtracking</a:t>
            </a: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01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5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FF9B0-3FA0-2D4C-8C30-386DA11DBC5B}" type="slidenum">
              <a:rPr lang="en-US"/>
              <a:pPr/>
              <a:t>28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Backtracking (animation)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3733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charset="0"/>
              </a:rPr>
              <a:t>start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443038" y="3962400"/>
            <a:ext cx="758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438400" y="2514600"/>
            <a:ext cx="914400" cy="1219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514600" y="396240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352800" y="2286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3657600" y="20574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657600" y="25908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343400" y="2667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495800" y="1828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3733800" y="22098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 flipV="1">
            <a:off x="3581400" y="2743200"/>
            <a:ext cx="762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2590800" y="2819400"/>
            <a:ext cx="762000" cy="990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276600" y="3733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3657600" y="36576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343400" y="3505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4648200" y="3124200"/>
            <a:ext cx="1524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4724400" y="3733800"/>
            <a:ext cx="13716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19800" y="3886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172200" y="2895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4724400" y="3276600"/>
            <a:ext cx="1524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H="1" flipV="1">
            <a:off x="4648200" y="3886200"/>
            <a:ext cx="1295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3657600" y="38100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3505200" y="4191000"/>
            <a:ext cx="7620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4191000" y="4800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?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4495800" y="45720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4495800" y="5105400"/>
            <a:ext cx="762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5181600" y="5334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charset="0"/>
              </a:rPr>
              <a:t>success!</a:t>
            </a:r>
            <a:endParaRPr lang="en-US">
              <a:latin typeface="Times New Roman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5334000" y="4343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dead end</a:t>
            </a: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 flipH="1">
            <a:off x="4572000" y="47244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860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nimBg="1"/>
      <p:bldP spid="12295" grpId="0" autoUpdateAnimBg="0"/>
      <p:bldP spid="12296" grpId="0" animBg="1"/>
      <p:bldP spid="12297" grpId="0" animBg="1"/>
      <p:bldP spid="12299" grpId="0" autoUpdateAnimBg="0"/>
      <p:bldP spid="12300" grpId="0" animBg="1"/>
      <p:bldP spid="12301" grpId="0" animBg="1"/>
      <p:bldP spid="12303" grpId="0" autoUpdateAnimBg="0"/>
      <p:bldP spid="12305" grpId="0" autoUpdateAnimBg="0"/>
      <p:bldP spid="12306" grpId="0" animBg="1"/>
      <p:bldP spid="12307" grpId="0" animBg="1"/>
      <p:bldP spid="12308" grpId="0" animBg="1"/>
      <p:bldP spid="12309" grpId="0" autoUpdateAnimBg="0"/>
      <p:bldP spid="12310" grpId="0" animBg="1"/>
      <p:bldP spid="12311" grpId="0" autoUpdateAnimBg="0"/>
      <p:bldP spid="12312" grpId="0" animBg="1"/>
      <p:bldP spid="12313" grpId="0" animBg="1"/>
      <p:bldP spid="12314" grpId="0" autoUpdateAnimBg="0"/>
      <p:bldP spid="12315" grpId="0" autoUpdateAnimBg="0"/>
      <p:bldP spid="12316" grpId="0" animBg="1"/>
      <p:bldP spid="12317" grpId="0" animBg="1"/>
      <p:bldP spid="12318" grpId="0" animBg="1"/>
      <p:bldP spid="12319" grpId="0" animBg="1"/>
      <p:bldP spid="12320" grpId="0" autoUpdateAnimBg="0"/>
      <p:bldP spid="12321" grpId="0" animBg="1"/>
      <p:bldP spid="12322" grpId="0" animBg="1"/>
      <p:bldP spid="12323" grpId="0" autoUpdateAnimBg="0"/>
      <p:bldP spid="12324" grpId="0" autoUpdateAnimBg="0"/>
      <p:bldP spid="123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Backtracking</a:t>
            </a: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Dealing with the maze: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From your start point, you will iterate through each possible starting move.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From there, you recursively move forward.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If you ever get stuck, the recursion takes you back to where you were, and you try the next possible move.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>
                <a:ea typeface="+mn-ea"/>
              </a:rPr>
              <a:t>ake sure you don't try too many possibilities,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M</a:t>
            </a:r>
            <a:r>
              <a:rPr lang="en-US" dirty="0" smtClean="0">
                <a:ea typeface="+mn-ea"/>
              </a:rPr>
              <a:t>ark which locations in the maze have been visited already so that no location in the maze gets visited twice.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(If a place has already been visited, there is no point in trying to reach the end of the maze from there again.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642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865679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neat thing about coding up </a:t>
            </a:r>
            <a:r>
              <a:rPr lang="en-US" dirty="0" smtClean="0"/>
              <a:t>backtracking </a:t>
            </a:r>
            <a:r>
              <a:rPr lang="en-US" dirty="0"/>
              <a:t>is that it can be done recursively, without having to do all the bookkeeping at once.</a:t>
            </a:r>
          </a:p>
          <a:p>
            <a:pPr lvl="1"/>
            <a:r>
              <a:rPr lang="en-US" dirty="0"/>
              <a:t>Instead, the stack </a:t>
            </a:r>
            <a:r>
              <a:rPr lang="en-US" dirty="0" smtClean="0"/>
              <a:t>of </a:t>
            </a:r>
            <a:r>
              <a:rPr lang="en-US" dirty="0"/>
              <a:t>recursive calls does most of the bookkeeping 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i.e., keeps </a:t>
            </a:r>
            <a:r>
              <a:rPr lang="en-US" dirty="0"/>
              <a:t>track of which locations </a:t>
            </a:r>
            <a:r>
              <a:rPr lang="en-US" dirty="0" smtClean="0"/>
              <a:t>we’ve tried so far.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Backtracking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14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5334000" cy="3962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Find an arrangement of </a:t>
            </a:r>
            <a:r>
              <a:rPr lang="en-US" b="1" dirty="0" smtClean="0">
                <a:ea typeface="+mn-ea"/>
              </a:rPr>
              <a:t>8 </a:t>
            </a:r>
            <a:r>
              <a:rPr lang="en-US" dirty="0" smtClean="0">
                <a:ea typeface="+mn-ea"/>
              </a:rPr>
              <a:t>queens on a single chess board such that no two queens are attacking one another.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In chess, queens can move all the way down any row, column or diagonal (so long as no pieces are in the way).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>
                <a:ea typeface="+mn-ea"/>
              </a:rPr>
              <a:t>Due to the first two restrictions, it's clear that each row and column of the board will have exactly one queen.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81200"/>
            <a:ext cx="302895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Backtracking: The 8 queens problem</a:t>
            </a:r>
            <a:endParaRPr lang="en-US" sz="3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93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5334000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ea typeface="+mn-ea"/>
              </a:rPr>
              <a:t>The backtracking strategy is as follows:</a:t>
            </a:r>
          </a:p>
          <a:p>
            <a:pPr marL="0" indent="0">
              <a:buNone/>
              <a:defRPr/>
            </a:pPr>
            <a:endParaRPr lang="en-US" dirty="0" smtClean="0">
              <a:ea typeface="+mn-ea"/>
            </a:endParaRPr>
          </a:p>
          <a:p>
            <a:pPr marL="871538" lvl="1" indent="-514350">
              <a:buFont typeface="+mj-lt"/>
              <a:buAutoNum type="arabicParenR"/>
              <a:defRPr/>
            </a:pPr>
            <a:r>
              <a:rPr lang="en-US" dirty="0" smtClean="0">
                <a:ea typeface="+mn-ea"/>
              </a:rPr>
              <a:t>Place a queen on the first available square in row 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en-US" dirty="0" smtClean="0">
                <a:ea typeface="+mn-ea"/>
              </a:rPr>
              <a:t>.</a:t>
            </a:r>
          </a:p>
          <a:p>
            <a:pPr marL="871538" lvl="1" indent="-514350">
              <a:buFont typeface="+mj-lt"/>
              <a:buAutoNum type="arabicParenR"/>
              <a:defRPr/>
            </a:pPr>
            <a:r>
              <a:rPr lang="en-US" dirty="0" smtClean="0">
                <a:ea typeface="+mn-ea"/>
              </a:rPr>
              <a:t>Move onto the next row, placing a queen on the first available square there (that doesn't conflict with the previously placed queens).</a:t>
            </a:r>
          </a:p>
          <a:p>
            <a:pPr marL="871538" lvl="1" indent="-514350">
              <a:buFont typeface="+mj-lt"/>
              <a:buAutoNum type="arabicParenR"/>
              <a:defRPr/>
            </a:pPr>
            <a:r>
              <a:rPr lang="en-US" dirty="0" smtClean="0">
                <a:ea typeface="+mn-ea"/>
              </a:rPr>
              <a:t>Continue in this fashion until either: </a:t>
            </a:r>
          </a:p>
          <a:p>
            <a:pPr marL="1117600" lvl="2" indent="-514350">
              <a:buFont typeface="+mj-lt"/>
              <a:buAutoNum type="alphaLcParenR"/>
              <a:defRPr/>
            </a:pPr>
            <a:r>
              <a:rPr lang="en-US" dirty="0">
                <a:ea typeface="+mn-ea"/>
              </a:rPr>
              <a:t>Y</a:t>
            </a:r>
            <a:r>
              <a:rPr lang="en-US" dirty="0" smtClean="0">
                <a:ea typeface="+mn-ea"/>
              </a:rPr>
              <a:t>ou have solved the problem, or</a:t>
            </a:r>
          </a:p>
          <a:p>
            <a:pPr marL="1117600" lvl="2" indent="-514350">
              <a:buFont typeface="+mj-lt"/>
              <a:buAutoNum type="alphaLcParenR"/>
              <a:defRPr/>
            </a:pPr>
            <a:r>
              <a:rPr lang="en-US" dirty="0" smtClean="0">
                <a:ea typeface="+mn-ea"/>
              </a:rPr>
              <a:t>You get stuck. </a:t>
            </a:r>
          </a:p>
          <a:p>
            <a:pPr marL="1060450" lvl="3" indent="0">
              <a:buNone/>
              <a:defRPr/>
            </a:pPr>
            <a:r>
              <a:rPr lang="en-US" dirty="0" smtClean="0">
                <a:ea typeface="+mn-ea"/>
              </a:rPr>
              <a:t>When you get stuck, remove the queens that got you there, until you get to a row where there is another valid square to try.</a:t>
            </a:r>
            <a:endParaRPr lang="en-US" dirty="0">
              <a:ea typeface="+mn-ea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5638800" y="5029200"/>
            <a:ext cx="3505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latin typeface="+mn-lt"/>
              </a:rPr>
              <a:t>Animated Example:</a:t>
            </a:r>
          </a:p>
          <a:p>
            <a:pPr eaLnBrk="1" hangingPunct="1"/>
            <a:r>
              <a:rPr lang="en-US" sz="2000" b="0" dirty="0">
                <a:latin typeface="+mn-lt"/>
                <a:hlinkClick r:id="rId2"/>
              </a:rPr>
              <a:t>http://www.hbmeyer.de/backtrack/achtdamen/eight.htm#up</a:t>
            </a:r>
            <a:endParaRPr lang="en-US" sz="2000" b="0" dirty="0">
              <a:latin typeface="+mn-lt"/>
            </a:endParaRPr>
          </a:p>
        </p:txBody>
      </p:sp>
      <p:pic>
        <p:nvPicPr>
          <p:cNvPr id="14341" name="Picture 5" descr="chess_boar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90600"/>
            <a:ext cx="3529013" cy="354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0" y="939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48400" y="13970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86600" y="18542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91200" y="22352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05600" y="26924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458200" y="26670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D03030"/>
                </a:solidFill>
                <a:latin typeface="Aharoni" charset="0"/>
                <a:cs typeface="Aharoni" charset="0"/>
              </a:rPr>
              <a:t>Q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72200" y="3505200"/>
            <a:ext cx="2259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D03030"/>
                </a:solidFill>
                <a:latin typeface="Aharoni" charset="0"/>
                <a:cs typeface="Aharoni" charset="0"/>
              </a:rPr>
              <a:t>Continue…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Backtracking</a:t>
            </a: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94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1" grpId="1"/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0164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Another possible brute-force algorithm is generate all possible permutations of the numbers 1 through 8 (there are 8! = 40,320),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Use the elements of each permutation as possible positions in which to place a queen on each row.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Reject those boards with diagonal attacking positions. </a:t>
            </a:r>
          </a:p>
          <a:p>
            <a:pPr marL="457200" lvl="1" indent="0"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The backtracking algorithm does a bit better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constructs the search tree by considering one row of the board at a time, eliminating most non-solution board positions at a very early stage in their construction. 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b</a:t>
            </a:r>
            <a:r>
              <a:rPr lang="en-US" dirty="0" smtClean="0">
                <a:ea typeface="+mn-ea"/>
              </a:rPr>
              <a:t>ecause it rejects row and diagonal attacks even on incomplete boards, it examines only 15,720 possible queen placements. </a:t>
            </a:r>
          </a:p>
          <a:p>
            <a:pPr lvl="1"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smtClean="0"/>
              <a:t>15,720 is still a lot of possibilities to consider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S</a:t>
            </a:r>
            <a:r>
              <a:rPr lang="en-US" dirty="0" smtClean="0">
                <a:ea typeface="+mn-ea"/>
              </a:rPr>
              <a:t>ometimes we have no other choice but to do the best we can </a:t>
            </a:r>
            <a:r>
              <a:rPr lang="en-US" dirty="0" smtClean="0">
                <a:ea typeface="+mn-ea"/>
                <a:sym typeface="Wingdings"/>
              </a:rPr>
              <a:t></a:t>
            </a:r>
            <a:endParaRPr lang="en-US" dirty="0" smtClean="0">
              <a:ea typeface="+mn-e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Backtracking – 8 queens Analysis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07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</a:t>
            </a:r>
          </a:p>
          <a:p>
            <a:pPr lvl="1"/>
            <a:r>
              <a:rPr lang="en-US" dirty="0" smtClean="0"/>
              <a:t>Shortest path, minimum spanning tree, …</a:t>
            </a:r>
          </a:p>
          <a:p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Divide the problem into smaller subproblems,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them, and combine into the overall solution</a:t>
            </a:r>
          </a:p>
          <a:p>
            <a:pPr lvl="1"/>
            <a:r>
              <a:rPr lang="en-US" dirty="0" smtClean="0"/>
              <a:t>Often done recursively</a:t>
            </a:r>
          </a:p>
          <a:p>
            <a:pPr lvl="1"/>
            <a:r>
              <a:rPr lang="en-US" dirty="0" smtClean="0"/>
              <a:t>Quick sort, merge sort are great examples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Brute force through all possible solutions, storing solutions to subproblems to avoid repeat computation</a:t>
            </a:r>
          </a:p>
          <a:p>
            <a:r>
              <a:rPr lang="en-US" dirty="0" smtClean="0"/>
              <a:t>Backtracking</a:t>
            </a:r>
          </a:p>
          <a:p>
            <a:pPr lvl="1"/>
            <a:r>
              <a:rPr lang="en-US" dirty="0" smtClean="0"/>
              <a:t>A clever form of exhaustive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50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 (a.k.a. </a:t>
            </a:r>
            <a:r>
              <a:rPr lang="en-US" dirty="0" err="1" smtClean="0"/>
              <a:t>BinSort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/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800" y="37338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384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478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Overall: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n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lvl="1"/>
            <a:r>
              <a:rPr lang="en-US" dirty="0">
                <a:sym typeface="Symbol" pitchFamily="18" charset="2"/>
              </a:rPr>
              <a:t>(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lower bound does not apply because this is not a comparison </a:t>
            </a:r>
            <a:r>
              <a:rPr lang="en-US" dirty="0" smtClean="0">
                <a:sym typeface="Symbol" pitchFamily="18" charset="2"/>
              </a:rPr>
              <a:t>sort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5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Bucket Sort with Data</a:t>
            </a: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257800" y="26670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latin typeface="+mn-lt"/>
              </a:rPr>
              <a:t>Example: Movie ratings; scale 1-5;1=bad, 5=excellent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Input=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3: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1: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10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4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6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  <p:sp>
        <p:nvSpPr>
          <p:cNvPr id="51228" name="Date Placeholder 19"/>
          <p:cNvSpPr>
            <a:spLocks noGrp="1"/>
          </p:cNvSpPr>
          <p:nvPr>
            <p:ph type="dt" sz="quarter" idx="10"/>
            <p:custDataLst>
              <p:tags r:id="rId7"/>
            </p:custDataLst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6" charset="0"/>
              </a:rPr>
              <a:t>Spring 2015</a:t>
            </a:r>
            <a:endParaRPr lang="en-US" dirty="0">
              <a:latin typeface="Times New Roman" pitchFamily="16" charset="0"/>
            </a:endParaRPr>
          </a:p>
        </p:txBody>
      </p:sp>
      <p:sp>
        <p:nvSpPr>
          <p:cNvPr id="51229" name="Slide Number Placeholder 2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noFill/>
        </p:spPr>
        <p:txBody>
          <a:bodyPr/>
          <a:lstStyle/>
          <a:p>
            <a:fld id="{BD4DC710-AE62-4D73-81BB-C0FCA47EA4E2}" type="slidenum">
              <a:rPr lang="en-US" smtClean="0">
                <a:latin typeface="Times New Roman" pitchFamily="16" charset="0"/>
              </a:rPr>
              <a:pPr/>
              <a:t>6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2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http://www.cs.usfca.edu/~galles/visualization/</a:t>
            </a:r>
            <a:r>
              <a:rPr lang="en-US" dirty="0" smtClean="0">
                <a:hlinkClick r:id="rId2"/>
              </a:rPr>
              <a:t>CountingSort.html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54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800600"/>
          </a:xfrm>
        </p:spPr>
        <p:txBody>
          <a:bodyPr/>
          <a:lstStyle/>
          <a:p>
            <a:r>
              <a:rPr lang="en-US" dirty="0"/>
              <a:t>Origins go back to the 1890 U.S. </a:t>
            </a:r>
            <a:r>
              <a:rPr lang="en-US" dirty="0" smtClean="0"/>
              <a:t>census</a:t>
            </a:r>
          </a:p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dirty="0" smtClean="0"/>
              <a:t>Invariant: 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77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8153400" y="33528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Radix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  478</a:t>
            </a:r>
          </a:p>
          <a:p>
            <a:pPr>
              <a:buNone/>
            </a:pPr>
            <a:r>
              <a:rPr lang="en-US" dirty="0" smtClean="0"/>
              <a:t> 	       537</a:t>
            </a:r>
          </a:p>
          <a:p>
            <a:pPr>
              <a:buNone/>
            </a:pPr>
            <a:r>
              <a:rPr lang="en-US" dirty="0" smtClean="0"/>
              <a:t>		   9</a:t>
            </a:r>
          </a:p>
          <a:p>
            <a:pPr>
              <a:buNone/>
            </a:pPr>
            <a:r>
              <a:rPr lang="en-US" dirty="0" smtClean="0"/>
              <a:t>            721</a:t>
            </a:r>
          </a:p>
          <a:p>
            <a:pPr>
              <a:buNone/>
            </a:pPr>
            <a:r>
              <a:rPr lang="en-US" dirty="0" smtClean="0"/>
              <a:t>		   3</a:t>
            </a:r>
          </a:p>
          <a:p>
            <a:pPr>
              <a:buNone/>
            </a:pPr>
            <a:r>
              <a:rPr lang="en-US" dirty="0" smtClean="0"/>
              <a:t>		 38</a:t>
            </a:r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 67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868373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" grpId="0" build="p"/>
      <p:bldP spid="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46842</TotalTime>
  <Words>2559</Words>
  <Application>Microsoft Office PowerPoint</Application>
  <PresentationFormat>On-screen Show (4:3)</PresentationFormat>
  <Paragraphs>688</Paragraphs>
  <Slides>34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ＭＳ Ｐゴシック</vt:lpstr>
      <vt:lpstr>Aharoni</vt:lpstr>
      <vt:lpstr>Arial</vt:lpstr>
      <vt:lpstr>Courier New</vt:lpstr>
      <vt:lpstr>Gill Sans MT</vt:lpstr>
      <vt:lpstr>Symbol</vt:lpstr>
      <vt:lpstr>Times New Roman</vt:lpstr>
      <vt:lpstr>Wingdings</vt:lpstr>
      <vt:lpstr>dan_design_template</vt:lpstr>
      <vt:lpstr>CSE373: Data Structure &amp; Algorithms  Lecture 23: More Sorting and Other Classes of Algorithms</vt:lpstr>
      <vt:lpstr>Admin</vt:lpstr>
      <vt:lpstr>Sorting: The Big Picture</vt:lpstr>
      <vt:lpstr>Bucket Sort (a.k.a. BinSort)</vt:lpstr>
      <vt:lpstr>Analyzing Bucket Sort</vt:lpstr>
      <vt:lpstr>Bucket Sort with Data</vt:lpstr>
      <vt:lpstr>Visualization</vt:lpstr>
      <vt:lpstr>Radix sort</vt:lpstr>
      <vt:lpstr>Example</vt:lpstr>
      <vt:lpstr>Example</vt:lpstr>
      <vt:lpstr>Example</vt:lpstr>
      <vt:lpstr>Analysis</vt:lpstr>
      <vt:lpstr>Sorting: The Big Picture</vt:lpstr>
      <vt:lpstr>Sorting massive data</vt:lpstr>
      <vt:lpstr>External Merge Sort</vt:lpstr>
      <vt:lpstr>Last Slide on Sorting</vt:lpstr>
      <vt:lpstr>Done with sorting! (phew..)</vt:lpstr>
      <vt:lpstr>Algorithm Design Techniques</vt:lpstr>
      <vt:lpstr>Dynamic Programming: Idea</vt:lpstr>
      <vt:lpstr>Fibonacci Sequence: Recursive</vt:lpstr>
      <vt:lpstr>Repeated computation</vt:lpstr>
      <vt:lpstr>Fibonacci Sequence: memoized</vt:lpstr>
      <vt:lpstr>Comments</vt:lpstr>
      <vt:lpstr>Algorithm Design Techniques</vt:lpstr>
      <vt:lpstr>Backtracking: Idea</vt:lpstr>
      <vt:lpstr>Backtracking</vt:lpstr>
      <vt:lpstr>Backtracking</vt:lpstr>
      <vt:lpstr>Backtracking (animation)</vt:lpstr>
      <vt:lpstr>Backtracking</vt:lpstr>
      <vt:lpstr>Backtracking</vt:lpstr>
      <vt:lpstr>Backtracking: The 8 queens problem</vt:lpstr>
      <vt:lpstr>Backtracking</vt:lpstr>
      <vt:lpstr>Backtracking – 8 queens Analysis</vt:lpstr>
      <vt:lpstr>Algorithm Design Techniques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2055</cp:revision>
  <dcterms:created xsi:type="dcterms:W3CDTF">2009-03-13T20:43:19Z</dcterms:created>
  <dcterms:modified xsi:type="dcterms:W3CDTF">2015-05-22T21:15:54Z</dcterms:modified>
</cp:coreProperties>
</file>