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16.xml" ContentType="application/vnd.openxmlformats-officedocument.presentationml.notesSlide+xml"/>
  <Override PartName="/ppt/tags/tag119.xml" ContentType="application/vnd.openxmlformats-officedocument.presentationml.tags+xml"/>
  <Override PartName="/ppt/notesSlides/notesSlide17.xml" ContentType="application/vnd.openxmlformats-officedocument.presentationml.notesSlide+xml"/>
  <Override PartName="/ppt/tags/tag120.xml" ContentType="application/vnd.openxmlformats-officedocument.presentationml.tags+xml"/>
  <Override PartName="/ppt/notesSlides/notesSlide18.xml" ContentType="application/vnd.openxmlformats-officedocument.presentationml.notesSlide+xml"/>
  <Override PartName="/ppt/tags/tag121.xml" ContentType="application/vnd.openxmlformats-officedocument.presentationml.tags+xml"/>
  <Override PartName="/ppt/notesSlides/notesSlide19.xml" ContentType="application/vnd.openxmlformats-officedocument.presentationml.notesSlide+xml"/>
  <Override PartName="/ppt/tags/tag122.xml" ContentType="application/vnd.openxmlformats-officedocument.presentationml.tags+xml"/>
  <Override PartName="/ppt/notesSlides/notesSlide20.xml" ContentType="application/vnd.openxmlformats-officedocument.presentationml.notesSlide+xml"/>
  <Override PartName="/ppt/tags/tag123.xml" ContentType="application/vnd.openxmlformats-officedocument.presentationml.tags+xml"/>
  <Override PartName="/ppt/notesSlides/notesSlide21.xml" ContentType="application/vnd.openxmlformats-officedocument.presentationml.notesSlide+xml"/>
  <Override PartName="/ppt/tags/tag124.xml" ContentType="application/vnd.openxmlformats-officedocument.presentationml.tags+xml"/>
  <Override PartName="/ppt/notesSlides/notesSlide22.xml" ContentType="application/vnd.openxmlformats-officedocument.presentationml.notesSlide+xml"/>
  <Override PartName="/ppt/tags/tag125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28.xml" ContentType="application/vnd.openxmlformats-officedocument.presentationml.notesSlide+xml"/>
  <Override PartName="/ppt/tags/tag138.xml" ContentType="application/vnd.openxmlformats-officedocument.presentationml.tags+xml"/>
  <Override PartName="/ppt/notesSlides/notesSlide29.xml" ContentType="application/vnd.openxmlformats-officedocument.presentationml.notesSlide+xml"/>
  <Override PartName="/ppt/tags/tag139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140.xml" ContentType="application/vnd.openxmlformats-officedocument.presentationml.tags+xml"/>
  <Override PartName="/ppt/notesSlides/notesSlide32.xml" ContentType="application/vnd.openxmlformats-officedocument.presentationml.notesSlide+xml"/>
  <Override PartName="/ppt/tags/tag141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393" r:id="rId3"/>
    <p:sldId id="395" r:id="rId4"/>
    <p:sldId id="396" r:id="rId5"/>
    <p:sldId id="440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38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415" r:id="rId25"/>
    <p:sldId id="416" r:id="rId26"/>
    <p:sldId id="419" r:id="rId27"/>
    <p:sldId id="420" r:id="rId28"/>
    <p:sldId id="421" r:id="rId29"/>
    <p:sldId id="422" r:id="rId30"/>
    <p:sldId id="423" r:id="rId31"/>
    <p:sldId id="424" r:id="rId32"/>
    <p:sldId id="428" r:id="rId33"/>
    <p:sldId id="430" r:id="rId34"/>
    <p:sldId id="431" r:id="rId35"/>
    <p:sldId id="435" r:id="rId36"/>
    <p:sldId id="436" r:id="rId37"/>
    <p:sldId id="441" r:id="rId38"/>
    <p:sldId id="442" r:id="rId39"/>
    <p:sldId id="443" r:id="rId40"/>
    <p:sldId id="444" r:id="rId4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>
      <p:cViewPr varScale="1">
        <p:scale>
          <a:sx n="89" d="100"/>
          <a:sy n="89" d="100"/>
        </p:scale>
        <p:origin x="1377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27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87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36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31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84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23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04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071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8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13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7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57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181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441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966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442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581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453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460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103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872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49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253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35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260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918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227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825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290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319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123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4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46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5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99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23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23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8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26" Type="http://schemas.openxmlformats.org/officeDocument/2006/relationships/tags" Target="../tags/tag39.xml"/><Relationship Id="rId39" Type="http://schemas.openxmlformats.org/officeDocument/2006/relationships/tags" Target="../tags/tag52.xml"/><Relationship Id="rId3" Type="http://schemas.openxmlformats.org/officeDocument/2006/relationships/tags" Target="../tags/tag16.xml"/><Relationship Id="rId21" Type="http://schemas.openxmlformats.org/officeDocument/2006/relationships/tags" Target="../tags/tag34.xml"/><Relationship Id="rId34" Type="http://schemas.openxmlformats.org/officeDocument/2006/relationships/tags" Target="../tags/tag47.xml"/><Relationship Id="rId42" Type="http://schemas.openxmlformats.org/officeDocument/2006/relationships/tags" Target="../tags/tag55.xml"/><Relationship Id="rId47" Type="http://schemas.openxmlformats.org/officeDocument/2006/relationships/tags" Target="../tags/tag60.xml"/><Relationship Id="rId50" Type="http://schemas.openxmlformats.org/officeDocument/2006/relationships/tags" Target="../tags/tag63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tags" Target="../tags/tag38.xml"/><Relationship Id="rId33" Type="http://schemas.openxmlformats.org/officeDocument/2006/relationships/tags" Target="../tags/tag46.xml"/><Relationship Id="rId38" Type="http://schemas.openxmlformats.org/officeDocument/2006/relationships/tags" Target="../tags/tag51.xml"/><Relationship Id="rId46" Type="http://schemas.openxmlformats.org/officeDocument/2006/relationships/tags" Target="../tags/tag59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29" Type="http://schemas.openxmlformats.org/officeDocument/2006/relationships/tags" Target="../tags/tag42.xml"/><Relationship Id="rId41" Type="http://schemas.openxmlformats.org/officeDocument/2006/relationships/tags" Target="../tags/tag54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tags" Target="../tags/tag37.xml"/><Relationship Id="rId32" Type="http://schemas.openxmlformats.org/officeDocument/2006/relationships/tags" Target="../tags/tag45.xml"/><Relationship Id="rId37" Type="http://schemas.openxmlformats.org/officeDocument/2006/relationships/tags" Target="../tags/tag50.xml"/><Relationship Id="rId40" Type="http://schemas.openxmlformats.org/officeDocument/2006/relationships/tags" Target="../tags/tag53.xml"/><Relationship Id="rId45" Type="http://schemas.openxmlformats.org/officeDocument/2006/relationships/tags" Target="../tags/tag58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23" Type="http://schemas.openxmlformats.org/officeDocument/2006/relationships/tags" Target="../tags/tag36.xml"/><Relationship Id="rId28" Type="http://schemas.openxmlformats.org/officeDocument/2006/relationships/tags" Target="../tags/tag41.xml"/><Relationship Id="rId36" Type="http://schemas.openxmlformats.org/officeDocument/2006/relationships/tags" Target="../tags/tag49.xml"/><Relationship Id="rId49" Type="http://schemas.openxmlformats.org/officeDocument/2006/relationships/tags" Target="../tags/tag62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31" Type="http://schemas.openxmlformats.org/officeDocument/2006/relationships/tags" Target="../tags/tag44.xml"/><Relationship Id="rId44" Type="http://schemas.openxmlformats.org/officeDocument/2006/relationships/tags" Target="../tags/tag57.xml"/><Relationship Id="rId52" Type="http://schemas.openxmlformats.org/officeDocument/2006/relationships/tags" Target="../tags/tag65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tags" Target="../tags/tag35.xml"/><Relationship Id="rId27" Type="http://schemas.openxmlformats.org/officeDocument/2006/relationships/tags" Target="../tags/tag40.xml"/><Relationship Id="rId30" Type="http://schemas.openxmlformats.org/officeDocument/2006/relationships/tags" Target="../tags/tag43.xml"/><Relationship Id="rId35" Type="http://schemas.openxmlformats.org/officeDocument/2006/relationships/tags" Target="../tags/tag48.xml"/><Relationship Id="rId43" Type="http://schemas.openxmlformats.org/officeDocument/2006/relationships/tags" Target="../tags/tag56.xml"/><Relationship Id="rId48" Type="http://schemas.openxmlformats.org/officeDocument/2006/relationships/tags" Target="../tags/tag61.xml"/><Relationship Id="rId8" Type="http://schemas.openxmlformats.org/officeDocument/2006/relationships/tags" Target="../tags/tag21.xml"/><Relationship Id="rId51" Type="http://schemas.openxmlformats.org/officeDocument/2006/relationships/tags" Target="../tags/tag64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26" Type="http://schemas.openxmlformats.org/officeDocument/2006/relationships/tags" Target="../tags/tag91.xml"/><Relationship Id="rId39" Type="http://schemas.openxmlformats.org/officeDocument/2006/relationships/tags" Target="../tags/tag104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34" Type="http://schemas.openxmlformats.org/officeDocument/2006/relationships/tags" Target="../tags/tag99.xml"/><Relationship Id="rId42" Type="http://schemas.openxmlformats.org/officeDocument/2006/relationships/tags" Target="../tags/tag107.xml"/><Relationship Id="rId47" Type="http://schemas.openxmlformats.org/officeDocument/2006/relationships/tags" Target="../tags/tag112.xml"/><Relationship Id="rId50" Type="http://schemas.openxmlformats.org/officeDocument/2006/relationships/tags" Target="../tags/tag115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5" Type="http://schemas.openxmlformats.org/officeDocument/2006/relationships/tags" Target="../tags/tag90.xml"/><Relationship Id="rId33" Type="http://schemas.openxmlformats.org/officeDocument/2006/relationships/tags" Target="../tags/tag98.xml"/><Relationship Id="rId38" Type="http://schemas.openxmlformats.org/officeDocument/2006/relationships/tags" Target="../tags/tag103.xml"/><Relationship Id="rId46" Type="http://schemas.openxmlformats.org/officeDocument/2006/relationships/tags" Target="../tags/tag111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29" Type="http://schemas.openxmlformats.org/officeDocument/2006/relationships/tags" Target="../tags/tag94.xml"/><Relationship Id="rId41" Type="http://schemas.openxmlformats.org/officeDocument/2006/relationships/tags" Target="../tags/tag106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89.xml"/><Relationship Id="rId32" Type="http://schemas.openxmlformats.org/officeDocument/2006/relationships/tags" Target="../tags/tag97.xml"/><Relationship Id="rId37" Type="http://schemas.openxmlformats.org/officeDocument/2006/relationships/tags" Target="../tags/tag102.xml"/><Relationship Id="rId40" Type="http://schemas.openxmlformats.org/officeDocument/2006/relationships/tags" Target="../tags/tag105.xml"/><Relationship Id="rId45" Type="http://schemas.openxmlformats.org/officeDocument/2006/relationships/tags" Target="../tags/tag110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tags" Target="../tags/tag88.xml"/><Relationship Id="rId28" Type="http://schemas.openxmlformats.org/officeDocument/2006/relationships/tags" Target="../tags/tag93.xml"/><Relationship Id="rId36" Type="http://schemas.openxmlformats.org/officeDocument/2006/relationships/tags" Target="../tags/tag101.xml"/><Relationship Id="rId49" Type="http://schemas.openxmlformats.org/officeDocument/2006/relationships/tags" Target="../tags/tag114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31" Type="http://schemas.openxmlformats.org/officeDocument/2006/relationships/tags" Target="../tags/tag96.xml"/><Relationship Id="rId44" Type="http://schemas.openxmlformats.org/officeDocument/2006/relationships/tags" Target="../tags/tag109.xml"/><Relationship Id="rId52" Type="http://schemas.openxmlformats.org/officeDocument/2006/relationships/tags" Target="../tags/tag117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Relationship Id="rId27" Type="http://schemas.openxmlformats.org/officeDocument/2006/relationships/tags" Target="../tags/tag92.xml"/><Relationship Id="rId30" Type="http://schemas.openxmlformats.org/officeDocument/2006/relationships/tags" Target="../tags/tag95.xml"/><Relationship Id="rId35" Type="http://schemas.openxmlformats.org/officeDocument/2006/relationships/tags" Target="../tags/tag100.xml"/><Relationship Id="rId43" Type="http://schemas.openxmlformats.org/officeDocument/2006/relationships/tags" Target="../tags/tag108.xml"/><Relationship Id="rId48" Type="http://schemas.openxmlformats.org/officeDocument/2006/relationships/tags" Target="../tags/tag113.xml"/><Relationship Id="rId8" Type="http://schemas.openxmlformats.org/officeDocument/2006/relationships/tags" Target="../tags/tag73.xml"/><Relationship Id="rId51" Type="http://schemas.openxmlformats.org/officeDocument/2006/relationships/tags" Target="../tags/tag1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5" Type="http://schemas.openxmlformats.org/officeDocument/2006/relationships/image" Target="../media/image3.png"/><Relationship Id="rId10" Type="http://schemas.openxmlformats.org/officeDocument/2006/relationships/tags" Target="../tags/tag135.xml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18: </a:t>
            </a:r>
            <a:r>
              <a:rPr lang="en-US" sz="3200" i="0" dirty="0" err="1" smtClean="0"/>
              <a:t>Dijkstra’s</a:t>
            </a:r>
            <a:r>
              <a:rPr lang="en-US" sz="3200" i="0" dirty="0" smtClean="0"/>
              <a:t> Algorithm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2040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139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3849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1193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9405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2"/>
                </a:solidFill>
              </a:rPr>
              <a:t>might </a:t>
            </a:r>
            <a:r>
              <a:rPr lang="en-US" dirty="0" smtClean="0"/>
              <a:t>still be found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88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5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Stopping Short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How would this have worked differently if we were only interested in:</a:t>
            </a:r>
          </a:p>
          <a:p>
            <a:pPr lvl="1"/>
            <a:r>
              <a:rPr lang="en-US" dirty="0" smtClean="0"/>
              <a:t>The path from A to G?</a:t>
            </a:r>
          </a:p>
          <a:p>
            <a:pPr lvl="1" eaLnBrk="1" hangingPunct="1"/>
            <a:r>
              <a:rPr lang="en-US" dirty="0" smtClean="0"/>
              <a:t>The path from A to E?</a:t>
            </a:r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050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7949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242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1248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Homework 4 due Wednesday 11pm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21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6351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5016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1505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9772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7929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F, G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3184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3600" y="3657600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accent2"/>
                </a:solidFill>
              </a:rPr>
              <a:t>90, 81, 72, 63, 54, 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1400" y="42672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chemeClr val="accent2"/>
                </a:solidFill>
              </a:rPr>
              <a:t>No, each </a:t>
            </a:r>
            <a:r>
              <a:rPr lang="en-US" b="0" i="1" dirty="0">
                <a:solidFill>
                  <a:schemeClr val="accent2"/>
                </a:solidFill>
              </a:rPr>
              <a:t>edge</a:t>
            </a:r>
            <a:r>
              <a:rPr lang="en-US" b="0" dirty="0">
                <a:solidFill>
                  <a:schemeClr val="accent2"/>
                </a:solidFill>
              </a:rPr>
              <a:t> is processed only once</a:t>
            </a:r>
          </a:p>
        </p:txBody>
      </p:sp>
    </p:spTree>
    <p:extLst>
      <p:ext uri="{BB962C8B-B14F-4D97-AF65-F5344CB8AC3E}">
        <p14:creationId xmlns:p14="http://schemas.microsoft.com/office/powerpoint/2010/main" val="1979571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is 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always does what seems best at that step</a:t>
            </a:r>
          </a:p>
          <a:p>
            <a:pPr lvl="2"/>
            <a:r>
              <a:rPr lang="en-US" dirty="0" smtClean="0"/>
              <a:t>A locally optimal step, not necessarily globally 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 (for this problem)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21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 smtClean="0"/>
              <a:t>Learned an algorithm: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3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When 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71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-cloud-hi.png"/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9200"/>
            <a:ext cx="3733800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Lowest cost paths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657600"/>
            <a:ext cx="8001000" cy="2819400"/>
          </a:xfrm>
        </p:spPr>
        <p:txBody>
          <a:bodyPr/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</a:t>
            </a:r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5810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733800" y="1504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800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81400" y="2438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5810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5810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105400" y="28194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3430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0304" y="1771590"/>
            <a:ext cx="926892" cy="722606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5295900" y="2533590"/>
            <a:ext cx="386204" cy="28581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9160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57904" y="2763604"/>
            <a:ext cx="1079292" cy="227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508" y="1636886"/>
            <a:ext cx="1079292" cy="585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114800" y="1695390"/>
            <a:ext cx="118630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7715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9716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>
            <a:off x="4059004" y="1830094"/>
            <a:ext cx="1102192" cy="10451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>
            <a:off x="3906604" y="2763604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flipH="1" flipV="1">
            <a:off x="2502108" y="3125494"/>
            <a:ext cx="2659088" cy="191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2604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11350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3049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228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24600" y="12286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9050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3878094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31336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6019800" y="22954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3540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428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504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2780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7240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181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190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45023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The Cloud (Rough 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267380" cy="2362200"/>
            <a:chOff x="1219200" y="3103243"/>
            <a:chExt cx="7139489" cy="3011867"/>
          </a:xfrm>
        </p:grpSpPr>
        <p:sp>
          <p:nvSpPr>
            <p:cNvPr id="8" name="Oval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38544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chemeClr val="accent2"/>
                  </a:solidFill>
                  <a:latin typeface="+mj-lt"/>
                </a:rPr>
              </a:br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4"/>
              </p:custDataLst>
            </p:nvPr>
          </p:nvCxnSpPr>
          <p:spPr bwMode="auto">
            <a:xfrm flipH="1" flipV="1">
              <a:off x="4668604" y="3601802"/>
              <a:ext cx="977563" cy="66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endCxn id="13" idx="5"/>
            </p:cNvCxnSpPr>
            <p:nvPr>
              <p:custDataLst>
                <p:tags r:id="rId6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7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chemeClr val="accent2"/>
                  </a:solidFill>
                  <a:latin typeface="+mj-lt"/>
                </a:rPr>
                <a:t>v?  </a:t>
              </a:r>
              <a:r>
                <a:rPr lang="en-US" sz="2000" b="0" i="1" dirty="0">
                  <a:solidFill>
                    <a:schemeClr val="accent2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2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chemeClr val="accent2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 path</a:t>
            </a:r>
            <a:r>
              <a:rPr lang="en-US" sz="1800" b="0" kern="0" dirty="0" smtClean="0">
                <a:latin typeface="+mn-lt"/>
              </a:rPr>
              <a:t>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already known</a:t>
            </a:r>
            <a:r>
              <a:rPr lang="en-US" sz="1800" b="0" kern="0" dirty="0" smtClean="0">
                <a:latin typeface="+mn-lt"/>
              </a:rPr>
              <a:t> 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" name="Picture 21" descr="blue-cloud-hi.png"/>
          <p:cNvPicPr>
            <a:picLocks noChangeAspect="1"/>
          </p:cNvPicPr>
          <p:nvPr/>
        </p:nvPicPr>
        <p:blipFill>
          <a:blip r:embed="rId15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28800"/>
            <a:ext cx="3033713" cy="1676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62600" y="1981200"/>
            <a:ext cx="1924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The known cloud</a:t>
            </a:r>
          </a:p>
        </p:txBody>
      </p:sp>
    </p:spTree>
    <p:extLst>
      <p:ext uri="{BB962C8B-B14F-4D97-AF65-F5344CB8AC3E}">
        <p14:creationId xmlns:p14="http://schemas.microsoft.com/office/powerpoint/2010/main" val="1243263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8450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O(|V|</a:t>
            </a:r>
            <a:r>
              <a:rPr lang="en-US" b="0" baseline="30000" dirty="0" smtClean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32454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70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00020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72114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vs. sparse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approach: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400" dirty="0" smtClean="0"/>
          </a:p>
          <a:p>
            <a:r>
              <a:rPr lang="en-US" dirty="0" smtClean="0"/>
              <a:t>Second approach: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endParaRPr lang="en-US" sz="1400" dirty="0" smtClean="0"/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Sparse: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 (if |E| &gt; |V|, then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E|log|V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Dense: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But, remember these are worst-case and asymptotic</a:t>
            </a:r>
          </a:p>
          <a:p>
            <a:pPr lvl="1"/>
            <a:r>
              <a:rPr lang="en-US" dirty="0" smtClean="0"/>
              <a:t>Priority queue might have slightly worse constant factors</a:t>
            </a:r>
          </a:p>
          <a:p>
            <a:pPr lvl="1"/>
            <a:r>
              <a:rPr lang="en-US" dirty="0" smtClean="0"/>
              <a:t>On the other hand, for “normal graphs”, we might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rarely (or not percolate far), making |</a:t>
            </a:r>
            <a:r>
              <a:rPr lang="en-US" dirty="0" err="1" smtClean="0"/>
              <a:t>E|log|V</a:t>
            </a:r>
            <a:r>
              <a:rPr lang="en-US" dirty="0" smtClean="0"/>
              <a:t>| more like |E|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86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63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≥ |V|-1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05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lvl="1"/>
            <a:r>
              <a:rPr lang="en-US" dirty="0" smtClean="0"/>
              <a:t>Bad example since would prefer a balanced tree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75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87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26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dirty="0"/>
              <a:t>All the “known” vertices have the correct shortest path</a:t>
            </a:r>
          </a:p>
          <a:p>
            <a:pPr lvl="1"/>
            <a:r>
              <a:rPr lang="en-US" dirty="0"/>
              <a:t>True initially: shortest path to start node has cost 0</a:t>
            </a:r>
          </a:p>
          <a:p>
            <a:pPr lvl="1"/>
            <a:r>
              <a:rPr lang="en-US" dirty="0"/>
              <a:t>If it stays true every time we mark a node “known”, then by induction this holds and eventually everything is “known”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2"/>
                </a:solidFill>
              </a:rPr>
              <a:t>might </a:t>
            </a:r>
            <a:r>
              <a:rPr lang="en-US" dirty="0" smtClean="0"/>
              <a:t>still be found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12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4384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7361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6183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1586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8177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25051</TotalTime>
  <Words>3331</Words>
  <Application>Microsoft Office PowerPoint</Application>
  <PresentationFormat>On-screen Show (4:3)</PresentationFormat>
  <Paragraphs>1575</Paragraphs>
  <Slides>40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Courier New</vt:lpstr>
      <vt:lpstr>Math1</vt:lpstr>
      <vt:lpstr>Symbol</vt:lpstr>
      <vt:lpstr>Times New Roman</vt:lpstr>
      <vt:lpstr>dan_design_template</vt:lpstr>
      <vt:lpstr>CSE373: Data Structures &amp; Algorithms  Lecture 18: Dijkstra’s Algorithm</vt:lpstr>
      <vt:lpstr>Announcements</vt:lpstr>
      <vt:lpstr>Dijkstra’s Algorithm: Lowest cost paths</vt:lpstr>
      <vt:lpstr>The Algorithm</vt:lpstr>
      <vt:lpstr>Features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Features</vt:lpstr>
      <vt:lpstr>Interpreting the Results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#3</vt:lpstr>
      <vt:lpstr>A Greedy Algorithm</vt:lpstr>
      <vt:lpstr>Where are we?</vt:lpstr>
      <vt:lpstr>Correctness: Intuition</vt:lpstr>
      <vt:lpstr>Correctness: The Cloud (Rough Sketch)</vt:lpstr>
      <vt:lpstr>Efficiency, first approach</vt:lpstr>
      <vt:lpstr>Efficiency, first approach</vt:lpstr>
      <vt:lpstr>Improving asymptotic running time</vt:lpstr>
      <vt:lpstr>Efficiency, second approach</vt:lpstr>
      <vt:lpstr>Efficiency, second approach</vt:lpstr>
      <vt:lpstr>Dense vs. sparse again</vt:lpstr>
      <vt:lpstr>Spanning Trees</vt:lpstr>
      <vt:lpstr>Observations</vt:lpstr>
      <vt:lpstr>Motivation</vt:lpstr>
      <vt:lpstr>Two Approaches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1229</cp:revision>
  <dcterms:created xsi:type="dcterms:W3CDTF">2009-03-13T20:43:19Z</dcterms:created>
  <dcterms:modified xsi:type="dcterms:W3CDTF">2015-05-11T20:24:24Z</dcterms:modified>
</cp:coreProperties>
</file>