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6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7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8.xml" ContentType="application/vnd.openxmlformats-officedocument.presentationml.notesSlide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notesSlides/notesSlide11.xml" ContentType="application/vnd.openxmlformats-officedocument.presentationml.notesSlide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notesSlides/notesSlide15.xml" ContentType="application/vnd.openxmlformats-officedocument.presentationml.notesSlide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notesSlides/notesSlide16.xml" ContentType="application/vnd.openxmlformats-officedocument.presentationml.notesSlide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notesSlides/notesSlide17.xml" ContentType="application/vnd.openxmlformats-officedocument.presentationml.notesSlide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notesSlides/notesSlide18.xml" ContentType="application/vnd.openxmlformats-officedocument.presentationml.notesSlide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notesSlides/notesSlide19.xml" ContentType="application/vnd.openxmlformats-officedocument.presentationml.notesSlide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notesSlides/notesSlide20.xml" ContentType="application/vnd.openxmlformats-officedocument.presentationml.notesSlide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notesSlides/notesSlide21.xml" ContentType="application/vnd.openxmlformats-officedocument.presentationml.notesSlide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notesSlides/notesSlide22.xml" ContentType="application/vnd.openxmlformats-officedocument.presentationml.notesSlide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notesSlides/notesSlide23.xml" ContentType="application/vnd.openxmlformats-officedocument.presentationml.notesSlide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notesSlides/notesSlide24.xml" ContentType="application/vnd.openxmlformats-officedocument.presentationml.notesSlide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notesSlides/notesSlide25.xml" ContentType="application/vnd.openxmlformats-officedocument.presentationml.notesSlide+xml"/>
  <Override PartName="/ppt/tags/tag386.xml" ContentType="application/vnd.openxmlformats-officedocument.presentationml.tag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tags/tag387.xml" ContentType="application/vnd.openxmlformats-officedocument.presentationml.tags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tags/tag388.xml" ContentType="application/vnd.openxmlformats-officedocument.presentationml.tags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notesSlides/notesSlide32.xml" ContentType="application/vnd.openxmlformats-officedocument.presentationml.notesSlide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notesSlides/notesSlide33.xml" ContentType="application/vnd.openxmlformats-officedocument.presentationml.notesSlide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6"/>
  </p:notesMasterIdLst>
  <p:handoutMasterIdLst>
    <p:handoutMasterId r:id="rId47"/>
  </p:handoutMasterIdLst>
  <p:sldIdLst>
    <p:sldId id="256" r:id="rId2"/>
    <p:sldId id="356" r:id="rId3"/>
    <p:sldId id="357" r:id="rId4"/>
    <p:sldId id="348" r:id="rId5"/>
    <p:sldId id="349" r:id="rId6"/>
    <p:sldId id="350" r:id="rId7"/>
    <p:sldId id="351" r:id="rId8"/>
    <p:sldId id="352" r:id="rId9"/>
    <p:sldId id="353" r:id="rId10"/>
    <p:sldId id="354" r:id="rId11"/>
    <p:sldId id="355" r:id="rId12"/>
    <p:sldId id="258" r:id="rId13"/>
    <p:sldId id="259" r:id="rId14"/>
    <p:sldId id="275" r:id="rId15"/>
    <p:sldId id="260" r:id="rId16"/>
    <p:sldId id="261" r:id="rId17"/>
    <p:sldId id="333" r:id="rId18"/>
    <p:sldId id="334" r:id="rId19"/>
    <p:sldId id="335" r:id="rId20"/>
    <p:sldId id="336" r:id="rId21"/>
    <p:sldId id="337" r:id="rId22"/>
    <p:sldId id="338" r:id="rId23"/>
    <p:sldId id="339" r:id="rId24"/>
    <p:sldId id="340" r:id="rId25"/>
    <p:sldId id="341" r:id="rId26"/>
    <p:sldId id="342" r:id="rId27"/>
    <p:sldId id="332" r:id="rId28"/>
    <p:sldId id="273" r:id="rId29"/>
    <p:sldId id="274" r:id="rId30"/>
    <p:sldId id="277" r:id="rId31"/>
    <p:sldId id="278" r:id="rId32"/>
    <p:sldId id="279" r:id="rId33"/>
    <p:sldId id="280" r:id="rId34"/>
    <p:sldId id="282" r:id="rId35"/>
    <p:sldId id="281" r:id="rId36"/>
    <p:sldId id="283" r:id="rId37"/>
    <p:sldId id="284" r:id="rId38"/>
    <p:sldId id="285" r:id="rId39"/>
    <p:sldId id="286" r:id="rId40"/>
    <p:sldId id="343" r:id="rId41"/>
    <p:sldId id="344" r:id="rId42"/>
    <p:sldId id="345" r:id="rId43"/>
    <p:sldId id="346" r:id="rId44"/>
    <p:sldId id="347" r:id="rId4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4633" autoAdjust="0"/>
  </p:normalViewPr>
  <p:slideViewPr>
    <p:cSldViewPr>
      <p:cViewPr varScale="1">
        <p:scale>
          <a:sx n="85" d="100"/>
          <a:sy n="85" d="100"/>
        </p:scale>
        <p:origin x="1548" y="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704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167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1395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8582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263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644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9741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9040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589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8119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784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1970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747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7356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195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236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6183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8686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5699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6876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9052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2834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46015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81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2943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22794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86809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0418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4368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4781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5190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27280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2370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6913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98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0962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38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03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030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642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0F2A1D-7521-427C-A442-B6582FED9C1B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9481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790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3D7D33-CA8B-4D60-872F-FD659D3ABC8C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591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03.xml"/><Relationship Id="rId13" Type="http://schemas.openxmlformats.org/officeDocument/2006/relationships/tags" Target="../tags/tag108.xml"/><Relationship Id="rId18" Type="http://schemas.openxmlformats.org/officeDocument/2006/relationships/tags" Target="../tags/tag113.xml"/><Relationship Id="rId26" Type="http://schemas.openxmlformats.org/officeDocument/2006/relationships/tags" Target="../tags/tag121.xml"/><Relationship Id="rId3" Type="http://schemas.openxmlformats.org/officeDocument/2006/relationships/tags" Target="../tags/tag98.xml"/><Relationship Id="rId21" Type="http://schemas.openxmlformats.org/officeDocument/2006/relationships/tags" Target="../tags/tag116.xml"/><Relationship Id="rId7" Type="http://schemas.openxmlformats.org/officeDocument/2006/relationships/tags" Target="../tags/tag102.xml"/><Relationship Id="rId12" Type="http://schemas.openxmlformats.org/officeDocument/2006/relationships/tags" Target="../tags/tag107.xml"/><Relationship Id="rId17" Type="http://schemas.openxmlformats.org/officeDocument/2006/relationships/tags" Target="../tags/tag112.xml"/><Relationship Id="rId25" Type="http://schemas.openxmlformats.org/officeDocument/2006/relationships/tags" Target="../tags/tag120.xml"/><Relationship Id="rId2" Type="http://schemas.openxmlformats.org/officeDocument/2006/relationships/tags" Target="../tags/tag97.xml"/><Relationship Id="rId16" Type="http://schemas.openxmlformats.org/officeDocument/2006/relationships/tags" Target="../tags/tag111.xml"/><Relationship Id="rId20" Type="http://schemas.openxmlformats.org/officeDocument/2006/relationships/tags" Target="../tags/tag115.xml"/><Relationship Id="rId29" Type="http://schemas.openxmlformats.org/officeDocument/2006/relationships/notesSlide" Target="../notesSlides/notesSlide9.xml"/><Relationship Id="rId1" Type="http://schemas.openxmlformats.org/officeDocument/2006/relationships/tags" Target="../tags/tag96.xml"/><Relationship Id="rId6" Type="http://schemas.openxmlformats.org/officeDocument/2006/relationships/tags" Target="../tags/tag101.xml"/><Relationship Id="rId11" Type="http://schemas.openxmlformats.org/officeDocument/2006/relationships/tags" Target="../tags/tag106.xml"/><Relationship Id="rId24" Type="http://schemas.openxmlformats.org/officeDocument/2006/relationships/tags" Target="../tags/tag119.xml"/><Relationship Id="rId5" Type="http://schemas.openxmlformats.org/officeDocument/2006/relationships/tags" Target="../tags/tag100.xml"/><Relationship Id="rId15" Type="http://schemas.openxmlformats.org/officeDocument/2006/relationships/tags" Target="../tags/tag110.xml"/><Relationship Id="rId23" Type="http://schemas.openxmlformats.org/officeDocument/2006/relationships/tags" Target="../tags/tag118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105.xml"/><Relationship Id="rId19" Type="http://schemas.openxmlformats.org/officeDocument/2006/relationships/tags" Target="../tags/tag114.xml"/><Relationship Id="rId4" Type="http://schemas.openxmlformats.org/officeDocument/2006/relationships/tags" Target="../tags/tag99.xml"/><Relationship Id="rId9" Type="http://schemas.openxmlformats.org/officeDocument/2006/relationships/tags" Target="../tags/tag104.xml"/><Relationship Id="rId14" Type="http://schemas.openxmlformats.org/officeDocument/2006/relationships/tags" Target="../tags/tag109.xml"/><Relationship Id="rId22" Type="http://schemas.openxmlformats.org/officeDocument/2006/relationships/tags" Target="../tags/tag117.xml"/><Relationship Id="rId27" Type="http://schemas.openxmlformats.org/officeDocument/2006/relationships/tags" Target="../tags/tag1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30.xml"/><Relationship Id="rId13" Type="http://schemas.openxmlformats.org/officeDocument/2006/relationships/tags" Target="../tags/tag135.xml"/><Relationship Id="rId18" Type="http://schemas.openxmlformats.org/officeDocument/2006/relationships/tags" Target="../tags/tag140.xml"/><Relationship Id="rId3" Type="http://schemas.openxmlformats.org/officeDocument/2006/relationships/tags" Target="../tags/tag125.xml"/><Relationship Id="rId21" Type="http://schemas.openxmlformats.org/officeDocument/2006/relationships/tags" Target="../tags/tag143.xml"/><Relationship Id="rId7" Type="http://schemas.openxmlformats.org/officeDocument/2006/relationships/tags" Target="../tags/tag129.xml"/><Relationship Id="rId12" Type="http://schemas.openxmlformats.org/officeDocument/2006/relationships/tags" Target="../tags/tag134.xml"/><Relationship Id="rId17" Type="http://schemas.openxmlformats.org/officeDocument/2006/relationships/tags" Target="../tags/tag139.xml"/><Relationship Id="rId2" Type="http://schemas.openxmlformats.org/officeDocument/2006/relationships/tags" Target="../tags/tag124.xml"/><Relationship Id="rId16" Type="http://schemas.openxmlformats.org/officeDocument/2006/relationships/tags" Target="../tags/tag138.xml"/><Relationship Id="rId20" Type="http://schemas.openxmlformats.org/officeDocument/2006/relationships/tags" Target="../tags/tag142.xml"/><Relationship Id="rId1" Type="http://schemas.openxmlformats.org/officeDocument/2006/relationships/tags" Target="../tags/tag123.xml"/><Relationship Id="rId6" Type="http://schemas.openxmlformats.org/officeDocument/2006/relationships/tags" Target="../tags/tag128.xml"/><Relationship Id="rId11" Type="http://schemas.openxmlformats.org/officeDocument/2006/relationships/tags" Target="../tags/tag133.xml"/><Relationship Id="rId24" Type="http://schemas.openxmlformats.org/officeDocument/2006/relationships/notesSlide" Target="../notesSlides/notesSlide11.xml"/><Relationship Id="rId5" Type="http://schemas.openxmlformats.org/officeDocument/2006/relationships/tags" Target="../tags/tag127.xml"/><Relationship Id="rId15" Type="http://schemas.openxmlformats.org/officeDocument/2006/relationships/tags" Target="../tags/tag137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132.xml"/><Relationship Id="rId19" Type="http://schemas.openxmlformats.org/officeDocument/2006/relationships/tags" Target="../tags/tag141.xml"/><Relationship Id="rId4" Type="http://schemas.openxmlformats.org/officeDocument/2006/relationships/tags" Target="../tags/tag126.xml"/><Relationship Id="rId9" Type="http://schemas.openxmlformats.org/officeDocument/2006/relationships/tags" Target="../tags/tag131.xml"/><Relationship Id="rId14" Type="http://schemas.openxmlformats.org/officeDocument/2006/relationships/tags" Target="../tags/tag136.xml"/><Relationship Id="rId22" Type="http://schemas.openxmlformats.org/officeDocument/2006/relationships/tags" Target="../tags/tag14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52.xml"/><Relationship Id="rId3" Type="http://schemas.openxmlformats.org/officeDocument/2006/relationships/tags" Target="../tags/tag147.xml"/><Relationship Id="rId7" Type="http://schemas.openxmlformats.org/officeDocument/2006/relationships/tags" Target="../tags/tag151.xml"/><Relationship Id="rId12" Type="http://schemas.openxmlformats.org/officeDocument/2006/relationships/notesSlide" Target="../notesSlides/notesSlide12.xml"/><Relationship Id="rId2" Type="http://schemas.openxmlformats.org/officeDocument/2006/relationships/tags" Target="../tags/tag146.xml"/><Relationship Id="rId1" Type="http://schemas.openxmlformats.org/officeDocument/2006/relationships/tags" Target="../tags/tag145.xml"/><Relationship Id="rId6" Type="http://schemas.openxmlformats.org/officeDocument/2006/relationships/tags" Target="../tags/tag150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49.xml"/><Relationship Id="rId10" Type="http://schemas.openxmlformats.org/officeDocument/2006/relationships/tags" Target="../tags/tag154.xml"/><Relationship Id="rId4" Type="http://schemas.openxmlformats.org/officeDocument/2006/relationships/tags" Target="../tags/tag148.xml"/><Relationship Id="rId9" Type="http://schemas.openxmlformats.org/officeDocument/2006/relationships/tags" Target="../tags/tag15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62.xml"/><Relationship Id="rId13" Type="http://schemas.openxmlformats.org/officeDocument/2006/relationships/tags" Target="../tags/tag167.xml"/><Relationship Id="rId18" Type="http://schemas.openxmlformats.org/officeDocument/2006/relationships/tags" Target="../tags/tag172.xml"/><Relationship Id="rId3" Type="http://schemas.openxmlformats.org/officeDocument/2006/relationships/tags" Target="../tags/tag157.xml"/><Relationship Id="rId21" Type="http://schemas.openxmlformats.org/officeDocument/2006/relationships/tags" Target="../tags/tag175.xml"/><Relationship Id="rId7" Type="http://schemas.openxmlformats.org/officeDocument/2006/relationships/tags" Target="../tags/tag161.xml"/><Relationship Id="rId12" Type="http://schemas.openxmlformats.org/officeDocument/2006/relationships/tags" Target="../tags/tag166.xml"/><Relationship Id="rId17" Type="http://schemas.openxmlformats.org/officeDocument/2006/relationships/tags" Target="../tags/tag171.xml"/><Relationship Id="rId2" Type="http://schemas.openxmlformats.org/officeDocument/2006/relationships/tags" Target="../tags/tag156.xml"/><Relationship Id="rId16" Type="http://schemas.openxmlformats.org/officeDocument/2006/relationships/tags" Target="../tags/tag170.xml"/><Relationship Id="rId20" Type="http://schemas.openxmlformats.org/officeDocument/2006/relationships/tags" Target="../tags/tag174.xml"/><Relationship Id="rId1" Type="http://schemas.openxmlformats.org/officeDocument/2006/relationships/tags" Target="../tags/tag155.xml"/><Relationship Id="rId6" Type="http://schemas.openxmlformats.org/officeDocument/2006/relationships/tags" Target="../tags/tag160.xml"/><Relationship Id="rId11" Type="http://schemas.openxmlformats.org/officeDocument/2006/relationships/tags" Target="../tags/tag165.xml"/><Relationship Id="rId5" Type="http://schemas.openxmlformats.org/officeDocument/2006/relationships/tags" Target="../tags/tag159.xml"/><Relationship Id="rId15" Type="http://schemas.openxmlformats.org/officeDocument/2006/relationships/tags" Target="../tags/tag169.xml"/><Relationship Id="rId23" Type="http://schemas.openxmlformats.org/officeDocument/2006/relationships/notesSlide" Target="../notesSlides/notesSlide15.xml"/><Relationship Id="rId10" Type="http://schemas.openxmlformats.org/officeDocument/2006/relationships/tags" Target="../tags/tag164.xml"/><Relationship Id="rId19" Type="http://schemas.openxmlformats.org/officeDocument/2006/relationships/tags" Target="../tags/tag173.xml"/><Relationship Id="rId4" Type="http://schemas.openxmlformats.org/officeDocument/2006/relationships/tags" Target="../tags/tag158.xml"/><Relationship Id="rId9" Type="http://schemas.openxmlformats.org/officeDocument/2006/relationships/tags" Target="../tags/tag163.xml"/><Relationship Id="rId14" Type="http://schemas.openxmlformats.org/officeDocument/2006/relationships/tags" Target="../tags/tag168.xml"/><Relationship Id="rId2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83.xml"/><Relationship Id="rId13" Type="http://schemas.openxmlformats.org/officeDocument/2006/relationships/tags" Target="../tags/tag188.xml"/><Relationship Id="rId18" Type="http://schemas.openxmlformats.org/officeDocument/2006/relationships/tags" Target="../tags/tag193.xml"/><Relationship Id="rId3" Type="http://schemas.openxmlformats.org/officeDocument/2006/relationships/tags" Target="../tags/tag178.xml"/><Relationship Id="rId21" Type="http://schemas.openxmlformats.org/officeDocument/2006/relationships/tags" Target="../tags/tag196.xml"/><Relationship Id="rId7" Type="http://schemas.openxmlformats.org/officeDocument/2006/relationships/tags" Target="../tags/tag182.xml"/><Relationship Id="rId12" Type="http://schemas.openxmlformats.org/officeDocument/2006/relationships/tags" Target="../tags/tag187.xml"/><Relationship Id="rId17" Type="http://schemas.openxmlformats.org/officeDocument/2006/relationships/tags" Target="../tags/tag192.xml"/><Relationship Id="rId2" Type="http://schemas.openxmlformats.org/officeDocument/2006/relationships/tags" Target="../tags/tag177.xml"/><Relationship Id="rId16" Type="http://schemas.openxmlformats.org/officeDocument/2006/relationships/tags" Target="../tags/tag191.xml"/><Relationship Id="rId20" Type="http://schemas.openxmlformats.org/officeDocument/2006/relationships/tags" Target="../tags/tag195.xml"/><Relationship Id="rId1" Type="http://schemas.openxmlformats.org/officeDocument/2006/relationships/tags" Target="../tags/tag176.xml"/><Relationship Id="rId6" Type="http://schemas.openxmlformats.org/officeDocument/2006/relationships/tags" Target="../tags/tag181.xml"/><Relationship Id="rId11" Type="http://schemas.openxmlformats.org/officeDocument/2006/relationships/tags" Target="../tags/tag186.xml"/><Relationship Id="rId5" Type="http://schemas.openxmlformats.org/officeDocument/2006/relationships/tags" Target="../tags/tag180.xml"/><Relationship Id="rId15" Type="http://schemas.openxmlformats.org/officeDocument/2006/relationships/tags" Target="../tags/tag190.xml"/><Relationship Id="rId23" Type="http://schemas.openxmlformats.org/officeDocument/2006/relationships/notesSlide" Target="../notesSlides/notesSlide16.xml"/><Relationship Id="rId10" Type="http://schemas.openxmlformats.org/officeDocument/2006/relationships/tags" Target="../tags/tag185.xml"/><Relationship Id="rId19" Type="http://schemas.openxmlformats.org/officeDocument/2006/relationships/tags" Target="../tags/tag194.xml"/><Relationship Id="rId4" Type="http://schemas.openxmlformats.org/officeDocument/2006/relationships/tags" Target="../tags/tag179.xml"/><Relationship Id="rId9" Type="http://schemas.openxmlformats.org/officeDocument/2006/relationships/tags" Target="../tags/tag184.xml"/><Relationship Id="rId14" Type="http://schemas.openxmlformats.org/officeDocument/2006/relationships/tags" Target="../tags/tag189.xml"/><Relationship Id="rId2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204.xml"/><Relationship Id="rId13" Type="http://schemas.openxmlformats.org/officeDocument/2006/relationships/tags" Target="../tags/tag209.xml"/><Relationship Id="rId18" Type="http://schemas.openxmlformats.org/officeDocument/2006/relationships/tags" Target="../tags/tag214.xml"/><Relationship Id="rId3" Type="http://schemas.openxmlformats.org/officeDocument/2006/relationships/tags" Target="../tags/tag199.xml"/><Relationship Id="rId21" Type="http://schemas.openxmlformats.org/officeDocument/2006/relationships/tags" Target="../tags/tag217.xml"/><Relationship Id="rId7" Type="http://schemas.openxmlformats.org/officeDocument/2006/relationships/tags" Target="../tags/tag203.xml"/><Relationship Id="rId12" Type="http://schemas.openxmlformats.org/officeDocument/2006/relationships/tags" Target="../tags/tag208.xml"/><Relationship Id="rId17" Type="http://schemas.openxmlformats.org/officeDocument/2006/relationships/tags" Target="../tags/tag213.xml"/><Relationship Id="rId2" Type="http://schemas.openxmlformats.org/officeDocument/2006/relationships/tags" Target="../tags/tag198.xml"/><Relationship Id="rId16" Type="http://schemas.openxmlformats.org/officeDocument/2006/relationships/tags" Target="../tags/tag212.xml"/><Relationship Id="rId20" Type="http://schemas.openxmlformats.org/officeDocument/2006/relationships/tags" Target="../tags/tag216.xml"/><Relationship Id="rId1" Type="http://schemas.openxmlformats.org/officeDocument/2006/relationships/tags" Target="../tags/tag197.xml"/><Relationship Id="rId6" Type="http://schemas.openxmlformats.org/officeDocument/2006/relationships/tags" Target="../tags/tag202.xml"/><Relationship Id="rId11" Type="http://schemas.openxmlformats.org/officeDocument/2006/relationships/tags" Target="../tags/tag207.xml"/><Relationship Id="rId5" Type="http://schemas.openxmlformats.org/officeDocument/2006/relationships/tags" Target="../tags/tag201.xml"/><Relationship Id="rId15" Type="http://schemas.openxmlformats.org/officeDocument/2006/relationships/tags" Target="../tags/tag211.xml"/><Relationship Id="rId23" Type="http://schemas.openxmlformats.org/officeDocument/2006/relationships/notesSlide" Target="../notesSlides/notesSlide17.xml"/><Relationship Id="rId10" Type="http://schemas.openxmlformats.org/officeDocument/2006/relationships/tags" Target="../tags/tag206.xml"/><Relationship Id="rId19" Type="http://schemas.openxmlformats.org/officeDocument/2006/relationships/tags" Target="../tags/tag215.xml"/><Relationship Id="rId4" Type="http://schemas.openxmlformats.org/officeDocument/2006/relationships/tags" Target="../tags/tag200.xml"/><Relationship Id="rId9" Type="http://schemas.openxmlformats.org/officeDocument/2006/relationships/tags" Target="../tags/tag205.xml"/><Relationship Id="rId14" Type="http://schemas.openxmlformats.org/officeDocument/2006/relationships/tags" Target="../tags/tag210.xml"/><Relationship Id="rId2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225.xml"/><Relationship Id="rId13" Type="http://schemas.openxmlformats.org/officeDocument/2006/relationships/tags" Target="../tags/tag230.xml"/><Relationship Id="rId18" Type="http://schemas.openxmlformats.org/officeDocument/2006/relationships/tags" Target="../tags/tag235.xml"/><Relationship Id="rId3" Type="http://schemas.openxmlformats.org/officeDocument/2006/relationships/tags" Target="../tags/tag220.xml"/><Relationship Id="rId21" Type="http://schemas.openxmlformats.org/officeDocument/2006/relationships/tags" Target="../tags/tag238.xml"/><Relationship Id="rId7" Type="http://schemas.openxmlformats.org/officeDocument/2006/relationships/tags" Target="../tags/tag224.xml"/><Relationship Id="rId12" Type="http://schemas.openxmlformats.org/officeDocument/2006/relationships/tags" Target="../tags/tag229.xml"/><Relationship Id="rId17" Type="http://schemas.openxmlformats.org/officeDocument/2006/relationships/tags" Target="../tags/tag234.xml"/><Relationship Id="rId2" Type="http://schemas.openxmlformats.org/officeDocument/2006/relationships/tags" Target="../tags/tag219.xml"/><Relationship Id="rId16" Type="http://schemas.openxmlformats.org/officeDocument/2006/relationships/tags" Target="../tags/tag233.xml"/><Relationship Id="rId20" Type="http://schemas.openxmlformats.org/officeDocument/2006/relationships/tags" Target="../tags/tag237.xml"/><Relationship Id="rId1" Type="http://schemas.openxmlformats.org/officeDocument/2006/relationships/tags" Target="../tags/tag218.xml"/><Relationship Id="rId6" Type="http://schemas.openxmlformats.org/officeDocument/2006/relationships/tags" Target="../tags/tag223.xml"/><Relationship Id="rId11" Type="http://schemas.openxmlformats.org/officeDocument/2006/relationships/tags" Target="../tags/tag228.xml"/><Relationship Id="rId5" Type="http://schemas.openxmlformats.org/officeDocument/2006/relationships/tags" Target="../tags/tag222.xml"/><Relationship Id="rId15" Type="http://schemas.openxmlformats.org/officeDocument/2006/relationships/tags" Target="../tags/tag232.xml"/><Relationship Id="rId23" Type="http://schemas.openxmlformats.org/officeDocument/2006/relationships/notesSlide" Target="../notesSlides/notesSlide18.xml"/><Relationship Id="rId10" Type="http://schemas.openxmlformats.org/officeDocument/2006/relationships/tags" Target="../tags/tag227.xml"/><Relationship Id="rId19" Type="http://schemas.openxmlformats.org/officeDocument/2006/relationships/tags" Target="../tags/tag236.xml"/><Relationship Id="rId4" Type="http://schemas.openxmlformats.org/officeDocument/2006/relationships/tags" Target="../tags/tag221.xml"/><Relationship Id="rId9" Type="http://schemas.openxmlformats.org/officeDocument/2006/relationships/tags" Target="../tags/tag226.xml"/><Relationship Id="rId14" Type="http://schemas.openxmlformats.org/officeDocument/2006/relationships/tags" Target="../tags/tag231.xml"/><Relationship Id="rId2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246.xml"/><Relationship Id="rId13" Type="http://schemas.openxmlformats.org/officeDocument/2006/relationships/tags" Target="../tags/tag251.xml"/><Relationship Id="rId18" Type="http://schemas.openxmlformats.org/officeDocument/2006/relationships/tags" Target="../tags/tag256.xml"/><Relationship Id="rId3" Type="http://schemas.openxmlformats.org/officeDocument/2006/relationships/tags" Target="../tags/tag241.xml"/><Relationship Id="rId21" Type="http://schemas.openxmlformats.org/officeDocument/2006/relationships/tags" Target="../tags/tag259.xml"/><Relationship Id="rId7" Type="http://schemas.openxmlformats.org/officeDocument/2006/relationships/tags" Target="../tags/tag245.xml"/><Relationship Id="rId12" Type="http://schemas.openxmlformats.org/officeDocument/2006/relationships/tags" Target="../tags/tag250.xml"/><Relationship Id="rId17" Type="http://schemas.openxmlformats.org/officeDocument/2006/relationships/tags" Target="../tags/tag255.xml"/><Relationship Id="rId2" Type="http://schemas.openxmlformats.org/officeDocument/2006/relationships/tags" Target="../tags/tag240.xml"/><Relationship Id="rId16" Type="http://schemas.openxmlformats.org/officeDocument/2006/relationships/tags" Target="../tags/tag254.xml"/><Relationship Id="rId20" Type="http://schemas.openxmlformats.org/officeDocument/2006/relationships/tags" Target="../tags/tag258.xml"/><Relationship Id="rId1" Type="http://schemas.openxmlformats.org/officeDocument/2006/relationships/tags" Target="../tags/tag239.xml"/><Relationship Id="rId6" Type="http://schemas.openxmlformats.org/officeDocument/2006/relationships/tags" Target="../tags/tag244.xml"/><Relationship Id="rId11" Type="http://schemas.openxmlformats.org/officeDocument/2006/relationships/tags" Target="../tags/tag249.xml"/><Relationship Id="rId5" Type="http://schemas.openxmlformats.org/officeDocument/2006/relationships/tags" Target="../tags/tag243.xml"/><Relationship Id="rId15" Type="http://schemas.openxmlformats.org/officeDocument/2006/relationships/tags" Target="../tags/tag253.xml"/><Relationship Id="rId23" Type="http://schemas.openxmlformats.org/officeDocument/2006/relationships/notesSlide" Target="../notesSlides/notesSlide19.xml"/><Relationship Id="rId10" Type="http://schemas.openxmlformats.org/officeDocument/2006/relationships/tags" Target="../tags/tag248.xml"/><Relationship Id="rId19" Type="http://schemas.openxmlformats.org/officeDocument/2006/relationships/tags" Target="../tags/tag257.xml"/><Relationship Id="rId4" Type="http://schemas.openxmlformats.org/officeDocument/2006/relationships/tags" Target="../tags/tag242.xml"/><Relationship Id="rId9" Type="http://schemas.openxmlformats.org/officeDocument/2006/relationships/tags" Target="../tags/tag247.xml"/><Relationship Id="rId14" Type="http://schemas.openxmlformats.org/officeDocument/2006/relationships/tags" Target="../tags/tag252.xml"/><Relationship Id="rId2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267.xml"/><Relationship Id="rId13" Type="http://schemas.openxmlformats.org/officeDocument/2006/relationships/tags" Target="../tags/tag272.xml"/><Relationship Id="rId18" Type="http://schemas.openxmlformats.org/officeDocument/2006/relationships/tags" Target="../tags/tag277.xml"/><Relationship Id="rId3" Type="http://schemas.openxmlformats.org/officeDocument/2006/relationships/tags" Target="../tags/tag262.xml"/><Relationship Id="rId21" Type="http://schemas.openxmlformats.org/officeDocument/2006/relationships/tags" Target="../tags/tag280.xml"/><Relationship Id="rId7" Type="http://schemas.openxmlformats.org/officeDocument/2006/relationships/tags" Target="../tags/tag266.xml"/><Relationship Id="rId12" Type="http://schemas.openxmlformats.org/officeDocument/2006/relationships/tags" Target="../tags/tag271.xml"/><Relationship Id="rId17" Type="http://schemas.openxmlformats.org/officeDocument/2006/relationships/tags" Target="../tags/tag276.xml"/><Relationship Id="rId2" Type="http://schemas.openxmlformats.org/officeDocument/2006/relationships/tags" Target="../tags/tag261.xml"/><Relationship Id="rId16" Type="http://schemas.openxmlformats.org/officeDocument/2006/relationships/tags" Target="../tags/tag275.xml"/><Relationship Id="rId20" Type="http://schemas.openxmlformats.org/officeDocument/2006/relationships/tags" Target="../tags/tag279.xml"/><Relationship Id="rId1" Type="http://schemas.openxmlformats.org/officeDocument/2006/relationships/tags" Target="../tags/tag260.xml"/><Relationship Id="rId6" Type="http://schemas.openxmlformats.org/officeDocument/2006/relationships/tags" Target="../tags/tag265.xml"/><Relationship Id="rId11" Type="http://schemas.openxmlformats.org/officeDocument/2006/relationships/tags" Target="../tags/tag270.xml"/><Relationship Id="rId5" Type="http://schemas.openxmlformats.org/officeDocument/2006/relationships/tags" Target="../tags/tag264.xml"/><Relationship Id="rId15" Type="http://schemas.openxmlformats.org/officeDocument/2006/relationships/tags" Target="../tags/tag274.xml"/><Relationship Id="rId23" Type="http://schemas.openxmlformats.org/officeDocument/2006/relationships/notesSlide" Target="../notesSlides/notesSlide20.xml"/><Relationship Id="rId10" Type="http://schemas.openxmlformats.org/officeDocument/2006/relationships/tags" Target="../tags/tag269.xml"/><Relationship Id="rId19" Type="http://schemas.openxmlformats.org/officeDocument/2006/relationships/tags" Target="../tags/tag278.xml"/><Relationship Id="rId4" Type="http://schemas.openxmlformats.org/officeDocument/2006/relationships/tags" Target="../tags/tag263.xml"/><Relationship Id="rId9" Type="http://schemas.openxmlformats.org/officeDocument/2006/relationships/tags" Target="../tags/tag268.xml"/><Relationship Id="rId14" Type="http://schemas.openxmlformats.org/officeDocument/2006/relationships/tags" Target="../tags/tag273.xml"/><Relationship Id="rId2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288.xml"/><Relationship Id="rId13" Type="http://schemas.openxmlformats.org/officeDocument/2006/relationships/tags" Target="../tags/tag293.xml"/><Relationship Id="rId18" Type="http://schemas.openxmlformats.org/officeDocument/2006/relationships/tags" Target="../tags/tag298.xml"/><Relationship Id="rId3" Type="http://schemas.openxmlformats.org/officeDocument/2006/relationships/tags" Target="../tags/tag283.xml"/><Relationship Id="rId21" Type="http://schemas.openxmlformats.org/officeDocument/2006/relationships/tags" Target="../tags/tag301.xml"/><Relationship Id="rId7" Type="http://schemas.openxmlformats.org/officeDocument/2006/relationships/tags" Target="../tags/tag287.xml"/><Relationship Id="rId12" Type="http://schemas.openxmlformats.org/officeDocument/2006/relationships/tags" Target="../tags/tag292.xml"/><Relationship Id="rId17" Type="http://schemas.openxmlformats.org/officeDocument/2006/relationships/tags" Target="../tags/tag297.xml"/><Relationship Id="rId2" Type="http://schemas.openxmlformats.org/officeDocument/2006/relationships/tags" Target="../tags/tag282.xml"/><Relationship Id="rId16" Type="http://schemas.openxmlformats.org/officeDocument/2006/relationships/tags" Target="../tags/tag296.xml"/><Relationship Id="rId20" Type="http://schemas.openxmlformats.org/officeDocument/2006/relationships/tags" Target="../tags/tag300.xml"/><Relationship Id="rId1" Type="http://schemas.openxmlformats.org/officeDocument/2006/relationships/tags" Target="../tags/tag281.xml"/><Relationship Id="rId6" Type="http://schemas.openxmlformats.org/officeDocument/2006/relationships/tags" Target="../tags/tag286.xml"/><Relationship Id="rId11" Type="http://schemas.openxmlformats.org/officeDocument/2006/relationships/tags" Target="../tags/tag291.xml"/><Relationship Id="rId5" Type="http://schemas.openxmlformats.org/officeDocument/2006/relationships/tags" Target="../tags/tag285.xml"/><Relationship Id="rId15" Type="http://schemas.openxmlformats.org/officeDocument/2006/relationships/tags" Target="../tags/tag295.xml"/><Relationship Id="rId23" Type="http://schemas.openxmlformats.org/officeDocument/2006/relationships/notesSlide" Target="../notesSlides/notesSlide21.xml"/><Relationship Id="rId10" Type="http://schemas.openxmlformats.org/officeDocument/2006/relationships/tags" Target="../tags/tag290.xml"/><Relationship Id="rId19" Type="http://schemas.openxmlformats.org/officeDocument/2006/relationships/tags" Target="../tags/tag299.xml"/><Relationship Id="rId4" Type="http://schemas.openxmlformats.org/officeDocument/2006/relationships/tags" Target="../tags/tag284.xml"/><Relationship Id="rId9" Type="http://schemas.openxmlformats.org/officeDocument/2006/relationships/tags" Target="../tags/tag289.xml"/><Relationship Id="rId14" Type="http://schemas.openxmlformats.org/officeDocument/2006/relationships/tags" Target="../tags/tag294.xml"/><Relationship Id="rId2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309.xml"/><Relationship Id="rId13" Type="http://schemas.openxmlformats.org/officeDocument/2006/relationships/tags" Target="../tags/tag314.xml"/><Relationship Id="rId18" Type="http://schemas.openxmlformats.org/officeDocument/2006/relationships/tags" Target="../tags/tag319.xml"/><Relationship Id="rId3" Type="http://schemas.openxmlformats.org/officeDocument/2006/relationships/tags" Target="../tags/tag304.xml"/><Relationship Id="rId21" Type="http://schemas.openxmlformats.org/officeDocument/2006/relationships/tags" Target="../tags/tag322.xml"/><Relationship Id="rId7" Type="http://schemas.openxmlformats.org/officeDocument/2006/relationships/tags" Target="../tags/tag308.xml"/><Relationship Id="rId12" Type="http://schemas.openxmlformats.org/officeDocument/2006/relationships/tags" Target="../tags/tag313.xml"/><Relationship Id="rId17" Type="http://schemas.openxmlformats.org/officeDocument/2006/relationships/tags" Target="../tags/tag318.xml"/><Relationship Id="rId2" Type="http://schemas.openxmlformats.org/officeDocument/2006/relationships/tags" Target="../tags/tag303.xml"/><Relationship Id="rId16" Type="http://schemas.openxmlformats.org/officeDocument/2006/relationships/tags" Target="../tags/tag317.xml"/><Relationship Id="rId20" Type="http://schemas.openxmlformats.org/officeDocument/2006/relationships/tags" Target="../tags/tag321.xml"/><Relationship Id="rId1" Type="http://schemas.openxmlformats.org/officeDocument/2006/relationships/tags" Target="../tags/tag302.xml"/><Relationship Id="rId6" Type="http://schemas.openxmlformats.org/officeDocument/2006/relationships/tags" Target="../tags/tag307.xml"/><Relationship Id="rId11" Type="http://schemas.openxmlformats.org/officeDocument/2006/relationships/tags" Target="../tags/tag312.xml"/><Relationship Id="rId5" Type="http://schemas.openxmlformats.org/officeDocument/2006/relationships/tags" Target="../tags/tag306.xml"/><Relationship Id="rId15" Type="http://schemas.openxmlformats.org/officeDocument/2006/relationships/tags" Target="../tags/tag316.xml"/><Relationship Id="rId23" Type="http://schemas.openxmlformats.org/officeDocument/2006/relationships/notesSlide" Target="../notesSlides/notesSlide22.xml"/><Relationship Id="rId10" Type="http://schemas.openxmlformats.org/officeDocument/2006/relationships/tags" Target="../tags/tag311.xml"/><Relationship Id="rId19" Type="http://schemas.openxmlformats.org/officeDocument/2006/relationships/tags" Target="../tags/tag320.xml"/><Relationship Id="rId4" Type="http://schemas.openxmlformats.org/officeDocument/2006/relationships/tags" Target="../tags/tag305.xml"/><Relationship Id="rId9" Type="http://schemas.openxmlformats.org/officeDocument/2006/relationships/tags" Target="../tags/tag310.xml"/><Relationship Id="rId14" Type="http://schemas.openxmlformats.org/officeDocument/2006/relationships/tags" Target="../tags/tag315.xml"/><Relationship Id="rId2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330.xml"/><Relationship Id="rId13" Type="http://schemas.openxmlformats.org/officeDocument/2006/relationships/tags" Target="../tags/tag335.xml"/><Relationship Id="rId18" Type="http://schemas.openxmlformats.org/officeDocument/2006/relationships/tags" Target="../tags/tag340.xml"/><Relationship Id="rId3" Type="http://schemas.openxmlformats.org/officeDocument/2006/relationships/tags" Target="../tags/tag325.xml"/><Relationship Id="rId21" Type="http://schemas.openxmlformats.org/officeDocument/2006/relationships/tags" Target="../tags/tag343.xml"/><Relationship Id="rId7" Type="http://schemas.openxmlformats.org/officeDocument/2006/relationships/tags" Target="../tags/tag329.xml"/><Relationship Id="rId12" Type="http://schemas.openxmlformats.org/officeDocument/2006/relationships/tags" Target="../tags/tag334.xml"/><Relationship Id="rId17" Type="http://schemas.openxmlformats.org/officeDocument/2006/relationships/tags" Target="../tags/tag339.xml"/><Relationship Id="rId2" Type="http://schemas.openxmlformats.org/officeDocument/2006/relationships/tags" Target="../tags/tag324.xml"/><Relationship Id="rId16" Type="http://schemas.openxmlformats.org/officeDocument/2006/relationships/tags" Target="../tags/tag338.xml"/><Relationship Id="rId20" Type="http://schemas.openxmlformats.org/officeDocument/2006/relationships/tags" Target="../tags/tag342.xml"/><Relationship Id="rId1" Type="http://schemas.openxmlformats.org/officeDocument/2006/relationships/tags" Target="../tags/tag323.xml"/><Relationship Id="rId6" Type="http://schemas.openxmlformats.org/officeDocument/2006/relationships/tags" Target="../tags/tag328.xml"/><Relationship Id="rId11" Type="http://schemas.openxmlformats.org/officeDocument/2006/relationships/tags" Target="../tags/tag333.xml"/><Relationship Id="rId5" Type="http://schemas.openxmlformats.org/officeDocument/2006/relationships/tags" Target="../tags/tag327.xml"/><Relationship Id="rId15" Type="http://schemas.openxmlformats.org/officeDocument/2006/relationships/tags" Target="../tags/tag337.xml"/><Relationship Id="rId23" Type="http://schemas.openxmlformats.org/officeDocument/2006/relationships/notesSlide" Target="../notesSlides/notesSlide23.xml"/><Relationship Id="rId10" Type="http://schemas.openxmlformats.org/officeDocument/2006/relationships/tags" Target="../tags/tag332.xml"/><Relationship Id="rId19" Type="http://schemas.openxmlformats.org/officeDocument/2006/relationships/tags" Target="../tags/tag341.xml"/><Relationship Id="rId4" Type="http://schemas.openxmlformats.org/officeDocument/2006/relationships/tags" Target="../tags/tag326.xml"/><Relationship Id="rId9" Type="http://schemas.openxmlformats.org/officeDocument/2006/relationships/tags" Target="../tags/tag331.xml"/><Relationship Id="rId14" Type="http://schemas.openxmlformats.org/officeDocument/2006/relationships/tags" Target="../tags/tag336.xml"/><Relationship Id="rId2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351.xml"/><Relationship Id="rId13" Type="http://schemas.openxmlformats.org/officeDocument/2006/relationships/tags" Target="../tags/tag356.xml"/><Relationship Id="rId18" Type="http://schemas.openxmlformats.org/officeDocument/2006/relationships/tags" Target="../tags/tag361.xml"/><Relationship Id="rId3" Type="http://schemas.openxmlformats.org/officeDocument/2006/relationships/tags" Target="../tags/tag346.xml"/><Relationship Id="rId21" Type="http://schemas.openxmlformats.org/officeDocument/2006/relationships/tags" Target="../tags/tag364.xml"/><Relationship Id="rId7" Type="http://schemas.openxmlformats.org/officeDocument/2006/relationships/tags" Target="../tags/tag350.xml"/><Relationship Id="rId12" Type="http://schemas.openxmlformats.org/officeDocument/2006/relationships/tags" Target="../tags/tag355.xml"/><Relationship Id="rId17" Type="http://schemas.openxmlformats.org/officeDocument/2006/relationships/tags" Target="../tags/tag360.xml"/><Relationship Id="rId2" Type="http://schemas.openxmlformats.org/officeDocument/2006/relationships/tags" Target="../tags/tag345.xml"/><Relationship Id="rId16" Type="http://schemas.openxmlformats.org/officeDocument/2006/relationships/tags" Target="../tags/tag359.xml"/><Relationship Id="rId20" Type="http://schemas.openxmlformats.org/officeDocument/2006/relationships/tags" Target="../tags/tag363.xml"/><Relationship Id="rId1" Type="http://schemas.openxmlformats.org/officeDocument/2006/relationships/tags" Target="../tags/tag344.xml"/><Relationship Id="rId6" Type="http://schemas.openxmlformats.org/officeDocument/2006/relationships/tags" Target="../tags/tag349.xml"/><Relationship Id="rId11" Type="http://schemas.openxmlformats.org/officeDocument/2006/relationships/tags" Target="../tags/tag354.xml"/><Relationship Id="rId5" Type="http://schemas.openxmlformats.org/officeDocument/2006/relationships/tags" Target="../tags/tag348.xml"/><Relationship Id="rId15" Type="http://schemas.openxmlformats.org/officeDocument/2006/relationships/tags" Target="../tags/tag358.xml"/><Relationship Id="rId23" Type="http://schemas.openxmlformats.org/officeDocument/2006/relationships/notesSlide" Target="../notesSlides/notesSlide24.xml"/><Relationship Id="rId10" Type="http://schemas.openxmlformats.org/officeDocument/2006/relationships/tags" Target="../tags/tag353.xml"/><Relationship Id="rId19" Type="http://schemas.openxmlformats.org/officeDocument/2006/relationships/tags" Target="../tags/tag362.xml"/><Relationship Id="rId4" Type="http://schemas.openxmlformats.org/officeDocument/2006/relationships/tags" Target="../tags/tag347.xml"/><Relationship Id="rId9" Type="http://schemas.openxmlformats.org/officeDocument/2006/relationships/tags" Target="../tags/tag352.xml"/><Relationship Id="rId14" Type="http://schemas.openxmlformats.org/officeDocument/2006/relationships/tags" Target="../tags/tag357.xml"/><Relationship Id="rId2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372.xml"/><Relationship Id="rId13" Type="http://schemas.openxmlformats.org/officeDocument/2006/relationships/tags" Target="../tags/tag377.xml"/><Relationship Id="rId18" Type="http://schemas.openxmlformats.org/officeDocument/2006/relationships/tags" Target="../tags/tag382.xml"/><Relationship Id="rId3" Type="http://schemas.openxmlformats.org/officeDocument/2006/relationships/tags" Target="../tags/tag367.xml"/><Relationship Id="rId21" Type="http://schemas.openxmlformats.org/officeDocument/2006/relationships/tags" Target="../tags/tag385.xml"/><Relationship Id="rId7" Type="http://schemas.openxmlformats.org/officeDocument/2006/relationships/tags" Target="../tags/tag371.xml"/><Relationship Id="rId12" Type="http://schemas.openxmlformats.org/officeDocument/2006/relationships/tags" Target="../tags/tag376.xml"/><Relationship Id="rId17" Type="http://schemas.openxmlformats.org/officeDocument/2006/relationships/tags" Target="../tags/tag381.xml"/><Relationship Id="rId2" Type="http://schemas.openxmlformats.org/officeDocument/2006/relationships/tags" Target="../tags/tag366.xml"/><Relationship Id="rId16" Type="http://schemas.openxmlformats.org/officeDocument/2006/relationships/tags" Target="../tags/tag380.xml"/><Relationship Id="rId20" Type="http://schemas.openxmlformats.org/officeDocument/2006/relationships/tags" Target="../tags/tag384.xml"/><Relationship Id="rId1" Type="http://schemas.openxmlformats.org/officeDocument/2006/relationships/tags" Target="../tags/tag365.xml"/><Relationship Id="rId6" Type="http://schemas.openxmlformats.org/officeDocument/2006/relationships/tags" Target="../tags/tag370.xml"/><Relationship Id="rId11" Type="http://schemas.openxmlformats.org/officeDocument/2006/relationships/tags" Target="../tags/tag375.xml"/><Relationship Id="rId5" Type="http://schemas.openxmlformats.org/officeDocument/2006/relationships/tags" Target="../tags/tag369.xml"/><Relationship Id="rId15" Type="http://schemas.openxmlformats.org/officeDocument/2006/relationships/tags" Target="../tags/tag379.xml"/><Relationship Id="rId23" Type="http://schemas.openxmlformats.org/officeDocument/2006/relationships/notesSlide" Target="../notesSlides/notesSlide25.xml"/><Relationship Id="rId10" Type="http://schemas.openxmlformats.org/officeDocument/2006/relationships/tags" Target="../tags/tag374.xml"/><Relationship Id="rId19" Type="http://schemas.openxmlformats.org/officeDocument/2006/relationships/tags" Target="../tags/tag383.xml"/><Relationship Id="rId4" Type="http://schemas.openxmlformats.org/officeDocument/2006/relationships/tags" Target="../tags/tag368.xml"/><Relationship Id="rId9" Type="http://schemas.openxmlformats.org/officeDocument/2006/relationships/tags" Target="../tags/tag373.xml"/><Relationship Id="rId14" Type="http://schemas.openxmlformats.org/officeDocument/2006/relationships/tags" Target="../tags/tag378.xml"/><Relationship Id="rId2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notesSlide" Target="../notesSlides/notesSlide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tags" Target="../tags/tag396.xml"/><Relationship Id="rId13" Type="http://schemas.openxmlformats.org/officeDocument/2006/relationships/tags" Target="../tags/tag401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91.xml"/><Relationship Id="rId7" Type="http://schemas.openxmlformats.org/officeDocument/2006/relationships/tags" Target="../tags/tag395.xml"/><Relationship Id="rId12" Type="http://schemas.openxmlformats.org/officeDocument/2006/relationships/tags" Target="../tags/tag400.xml"/><Relationship Id="rId17" Type="http://schemas.openxmlformats.org/officeDocument/2006/relationships/tags" Target="../tags/tag405.xml"/><Relationship Id="rId2" Type="http://schemas.openxmlformats.org/officeDocument/2006/relationships/tags" Target="../tags/tag390.xml"/><Relationship Id="rId16" Type="http://schemas.openxmlformats.org/officeDocument/2006/relationships/tags" Target="../tags/tag404.xml"/><Relationship Id="rId1" Type="http://schemas.openxmlformats.org/officeDocument/2006/relationships/tags" Target="../tags/tag389.xml"/><Relationship Id="rId6" Type="http://schemas.openxmlformats.org/officeDocument/2006/relationships/tags" Target="../tags/tag394.xml"/><Relationship Id="rId11" Type="http://schemas.openxmlformats.org/officeDocument/2006/relationships/tags" Target="../tags/tag399.xml"/><Relationship Id="rId5" Type="http://schemas.openxmlformats.org/officeDocument/2006/relationships/tags" Target="../tags/tag393.xml"/><Relationship Id="rId15" Type="http://schemas.openxmlformats.org/officeDocument/2006/relationships/tags" Target="../tags/tag403.xml"/><Relationship Id="rId10" Type="http://schemas.openxmlformats.org/officeDocument/2006/relationships/tags" Target="../tags/tag398.xml"/><Relationship Id="rId19" Type="http://schemas.openxmlformats.org/officeDocument/2006/relationships/notesSlide" Target="../notesSlides/notesSlide32.xml"/><Relationship Id="rId4" Type="http://schemas.openxmlformats.org/officeDocument/2006/relationships/tags" Target="../tags/tag392.xml"/><Relationship Id="rId9" Type="http://schemas.openxmlformats.org/officeDocument/2006/relationships/tags" Target="../tags/tag397.xml"/><Relationship Id="rId14" Type="http://schemas.openxmlformats.org/officeDocument/2006/relationships/tags" Target="../tags/tag40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tags" Target="../tags/tag413.xml"/><Relationship Id="rId13" Type="http://schemas.openxmlformats.org/officeDocument/2006/relationships/tags" Target="../tags/tag418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408.xml"/><Relationship Id="rId7" Type="http://schemas.openxmlformats.org/officeDocument/2006/relationships/tags" Target="../tags/tag412.xml"/><Relationship Id="rId12" Type="http://schemas.openxmlformats.org/officeDocument/2006/relationships/tags" Target="../tags/tag417.xml"/><Relationship Id="rId17" Type="http://schemas.openxmlformats.org/officeDocument/2006/relationships/tags" Target="../tags/tag422.xml"/><Relationship Id="rId2" Type="http://schemas.openxmlformats.org/officeDocument/2006/relationships/tags" Target="../tags/tag407.xml"/><Relationship Id="rId16" Type="http://schemas.openxmlformats.org/officeDocument/2006/relationships/tags" Target="../tags/tag421.xml"/><Relationship Id="rId1" Type="http://schemas.openxmlformats.org/officeDocument/2006/relationships/tags" Target="../tags/tag406.xml"/><Relationship Id="rId6" Type="http://schemas.openxmlformats.org/officeDocument/2006/relationships/tags" Target="../tags/tag411.xml"/><Relationship Id="rId11" Type="http://schemas.openxmlformats.org/officeDocument/2006/relationships/tags" Target="../tags/tag416.xml"/><Relationship Id="rId5" Type="http://schemas.openxmlformats.org/officeDocument/2006/relationships/tags" Target="../tags/tag410.xml"/><Relationship Id="rId15" Type="http://schemas.openxmlformats.org/officeDocument/2006/relationships/tags" Target="../tags/tag420.xml"/><Relationship Id="rId10" Type="http://schemas.openxmlformats.org/officeDocument/2006/relationships/tags" Target="../tags/tag415.xml"/><Relationship Id="rId19" Type="http://schemas.openxmlformats.org/officeDocument/2006/relationships/notesSlide" Target="../notesSlides/notesSlide33.xml"/><Relationship Id="rId4" Type="http://schemas.openxmlformats.org/officeDocument/2006/relationships/tags" Target="../tags/tag409.xml"/><Relationship Id="rId9" Type="http://schemas.openxmlformats.org/officeDocument/2006/relationships/tags" Target="../tags/tag414.xml"/><Relationship Id="rId14" Type="http://schemas.openxmlformats.org/officeDocument/2006/relationships/tags" Target="../tags/tag419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tags" Target="../tags/tag430.xml"/><Relationship Id="rId13" Type="http://schemas.openxmlformats.org/officeDocument/2006/relationships/tags" Target="../tags/tag435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425.xml"/><Relationship Id="rId7" Type="http://schemas.openxmlformats.org/officeDocument/2006/relationships/tags" Target="../tags/tag429.xml"/><Relationship Id="rId12" Type="http://schemas.openxmlformats.org/officeDocument/2006/relationships/tags" Target="../tags/tag434.xml"/><Relationship Id="rId17" Type="http://schemas.openxmlformats.org/officeDocument/2006/relationships/tags" Target="../tags/tag439.xml"/><Relationship Id="rId2" Type="http://schemas.openxmlformats.org/officeDocument/2006/relationships/tags" Target="../tags/tag424.xml"/><Relationship Id="rId16" Type="http://schemas.openxmlformats.org/officeDocument/2006/relationships/tags" Target="../tags/tag438.xml"/><Relationship Id="rId1" Type="http://schemas.openxmlformats.org/officeDocument/2006/relationships/tags" Target="../tags/tag423.xml"/><Relationship Id="rId6" Type="http://schemas.openxmlformats.org/officeDocument/2006/relationships/tags" Target="../tags/tag428.xml"/><Relationship Id="rId11" Type="http://schemas.openxmlformats.org/officeDocument/2006/relationships/tags" Target="../tags/tag433.xml"/><Relationship Id="rId5" Type="http://schemas.openxmlformats.org/officeDocument/2006/relationships/tags" Target="../tags/tag427.xml"/><Relationship Id="rId15" Type="http://schemas.openxmlformats.org/officeDocument/2006/relationships/tags" Target="../tags/tag437.xml"/><Relationship Id="rId10" Type="http://schemas.openxmlformats.org/officeDocument/2006/relationships/tags" Target="../tags/tag432.xml"/><Relationship Id="rId19" Type="http://schemas.openxmlformats.org/officeDocument/2006/relationships/notesSlide" Target="../notesSlides/notesSlide34.xml"/><Relationship Id="rId4" Type="http://schemas.openxmlformats.org/officeDocument/2006/relationships/tags" Target="../tags/tag426.xml"/><Relationship Id="rId9" Type="http://schemas.openxmlformats.org/officeDocument/2006/relationships/tags" Target="../tags/tag431.xml"/><Relationship Id="rId14" Type="http://schemas.openxmlformats.org/officeDocument/2006/relationships/tags" Target="../tags/tag43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tags" Target="../tags/tag447.xml"/><Relationship Id="rId13" Type="http://schemas.openxmlformats.org/officeDocument/2006/relationships/tags" Target="../tags/tag452.xml"/><Relationship Id="rId18" Type="http://schemas.openxmlformats.org/officeDocument/2006/relationships/tags" Target="../tags/tag457.xml"/><Relationship Id="rId3" Type="http://schemas.openxmlformats.org/officeDocument/2006/relationships/tags" Target="../tags/tag442.xml"/><Relationship Id="rId7" Type="http://schemas.openxmlformats.org/officeDocument/2006/relationships/tags" Target="../tags/tag446.xml"/><Relationship Id="rId12" Type="http://schemas.openxmlformats.org/officeDocument/2006/relationships/tags" Target="../tags/tag451.xml"/><Relationship Id="rId17" Type="http://schemas.openxmlformats.org/officeDocument/2006/relationships/tags" Target="../tags/tag456.xml"/><Relationship Id="rId2" Type="http://schemas.openxmlformats.org/officeDocument/2006/relationships/tags" Target="../tags/tag441.xml"/><Relationship Id="rId16" Type="http://schemas.openxmlformats.org/officeDocument/2006/relationships/tags" Target="../tags/tag455.xml"/><Relationship Id="rId20" Type="http://schemas.openxmlformats.org/officeDocument/2006/relationships/notesSlide" Target="../notesSlides/notesSlide39.xml"/><Relationship Id="rId1" Type="http://schemas.openxmlformats.org/officeDocument/2006/relationships/tags" Target="../tags/tag440.xml"/><Relationship Id="rId6" Type="http://schemas.openxmlformats.org/officeDocument/2006/relationships/tags" Target="../tags/tag445.xml"/><Relationship Id="rId11" Type="http://schemas.openxmlformats.org/officeDocument/2006/relationships/tags" Target="../tags/tag450.xml"/><Relationship Id="rId5" Type="http://schemas.openxmlformats.org/officeDocument/2006/relationships/tags" Target="../tags/tag444.xml"/><Relationship Id="rId15" Type="http://schemas.openxmlformats.org/officeDocument/2006/relationships/tags" Target="../tags/tag454.xml"/><Relationship Id="rId10" Type="http://schemas.openxmlformats.org/officeDocument/2006/relationships/tags" Target="../tags/tag449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443.xml"/><Relationship Id="rId9" Type="http://schemas.openxmlformats.org/officeDocument/2006/relationships/tags" Target="../tags/tag448.xml"/><Relationship Id="rId14" Type="http://schemas.openxmlformats.org/officeDocument/2006/relationships/tags" Target="../tags/tag45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13" Type="http://schemas.openxmlformats.org/officeDocument/2006/relationships/tags" Target="../tags/tag23.xml"/><Relationship Id="rId18" Type="http://schemas.openxmlformats.org/officeDocument/2006/relationships/tags" Target="../tags/tag28.xml"/><Relationship Id="rId26" Type="http://schemas.openxmlformats.org/officeDocument/2006/relationships/tags" Target="../tags/tag36.xml"/><Relationship Id="rId3" Type="http://schemas.openxmlformats.org/officeDocument/2006/relationships/tags" Target="../tags/tag13.xml"/><Relationship Id="rId21" Type="http://schemas.openxmlformats.org/officeDocument/2006/relationships/tags" Target="../tags/tag31.xml"/><Relationship Id="rId7" Type="http://schemas.openxmlformats.org/officeDocument/2006/relationships/tags" Target="../tags/tag17.xml"/><Relationship Id="rId12" Type="http://schemas.openxmlformats.org/officeDocument/2006/relationships/tags" Target="../tags/tag22.xml"/><Relationship Id="rId17" Type="http://schemas.openxmlformats.org/officeDocument/2006/relationships/tags" Target="../tags/tag27.xml"/><Relationship Id="rId25" Type="http://schemas.openxmlformats.org/officeDocument/2006/relationships/tags" Target="../tags/tag35.xml"/><Relationship Id="rId2" Type="http://schemas.openxmlformats.org/officeDocument/2006/relationships/tags" Target="../tags/tag12.xml"/><Relationship Id="rId16" Type="http://schemas.openxmlformats.org/officeDocument/2006/relationships/tags" Target="../tags/tag26.xml"/><Relationship Id="rId20" Type="http://schemas.openxmlformats.org/officeDocument/2006/relationships/tags" Target="../tags/tag30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tags" Target="../tags/tag21.xml"/><Relationship Id="rId24" Type="http://schemas.openxmlformats.org/officeDocument/2006/relationships/tags" Target="../tags/tag34.xml"/><Relationship Id="rId5" Type="http://schemas.openxmlformats.org/officeDocument/2006/relationships/tags" Target="../tags/tag15.xml"/><Relationship Id="rId15" Type="http://schemas.openxmlformats.org/officeDocument/2006/relationships/tags" Target="../tags/tag25.xml"/><Relationship Id="rId23" Type="http://schemas.openxmlformats.org/officeDocument/2006/relationships/tags" Target="../tags/tag33.xml"/><Relationship Id="rId28" Type="http://schemas.openxmlformats.org/officeDocument/2006/relationships/tags" Target="../tags/tag38.xml"/><Relationship Id="rId10" Type="http://schemas.openxmlformats.org/officeDocument/2006/relationships/tags" Target="../tags/tag20.xml"/><Relationship Id="rId19" Type="http://schemas.openxmlformats.org/officeDocument/2006/relationships/tags" Target="../tags/tag29.xml"/><Relationship Id="rId4" Type="http://schemas.openxmlformats.org/officeDocument/2006/relationships/tags" Target="../tags/tag14.xml"/><Relationship Id="rId9" Type="http://schemas.openxmlformats.org/officeDocument/2006/relationships/tags" Target="../tags/tag19.xml"/><Relationship Id="rId14" Type="http://schemas.openxmlformats.org/officeDocument/2006/relationships/tags" Target="../tags/tag24.xml"/><Relationship Id="rId22" Type="http://schemas.openxmlformats.org/officeDocument/2006/relationships/tags" Target="../tags/tag32.xml"/><Relationship Id="rId27" Type="http://schemas.openxmlformats.org/officeDocument/2006/relationships/tags" Target="../tags/tag37.xml"/><Relationship Id="rId30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46.xml"/><Relationship Id="rId13" Type="http://schemas.openxmlformats.org/officeDocument/2006/relationships/tags" Target="../tags/tag51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41.xml"/><Relationship Id="rId7" Type="http://schemas.openxmlformats.org/officeDocument/2006/relationships/tags" Target="../tags/tag45.xml"/><Relationship Id="rId12" Type="http://schemas.openxmlformats.org/officeDocument/2006/relationships/tags" Target="../tags/tag50.xml"/><Relationship Id="rId17" Type="http://schemas.openxmlformats.org/officeDocument/2006/relationships/tags" Target="../tags/tag55.xml"/><Relationship Id="rId2" Type="http://schemas.openxmlformats.org/officeDocument/2006/relationships/tags" Target="../tags/tag40.xml"/><Relationship Id="rId16" Type="http://schemas.openxmlformats.org/officeDocument/2006/relationships/tags" Target="../tags/tag54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11" Type="http://schemas.openxmlformats.org/officeDocument/2006/relationships/tags" Target="../tags/tag49.xml"/><Relationship Id="rId5" Type="http://schemas.openxmlformats.org/officeDocument/2006/relationships/tags" Target="../tags/tag43.xml"/><Relationship Id="rId15" Type="http://schemas.openxmlformats.org/officeDocument/2006/relationships/tags" Target="../tags/tag53.xml"/><Relationship Id="rId10" Type="http://schemas.openxmlformats.org/officeDocument/2006/relationships/tags" Target="../tags/tag48.xml"/><Relationship Id="rId19" Type="http://schemas.openxmlformats.org/officeDocument/2006/relationships/notesSlide" Target="../notesSlides/notesSlide7.xml"/><Relationship Id="rId4" Type="http://schemas.openxmlformats.org/officeDocument/2006/relationships/tags" Target="../tags/tag42.xml"/><Relationship Id="rId9" Type="http://schemas.openxmlformats.org/officeDocument/2006/relationships/tags" Target="../tags/tag47.xml"/><Relationship Id="rId14" Type="http://schemas.openxmlformats.org/officeDocument/2006/relationships/tags" Target="../tags/tag5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7.xml"/><Relationship Id="rId1" Type="http://schemas.openxmlformats.org/officeDocument/2006/relationships/tags" Target="../tags/tag5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13" Type="http://schemas.openxmlformats.org/officeDocument/2006/relationships/tags" Target="../tags/tag70.xml"/><Relationship Id="rId18" Type="http://schemas.openxmlformats.org/officeDocument/2006/relationships/tags" Target="../tags/tag75.xml"/><Relationship Id="rId26" Type="http://schemas.openxmlformats.org/officeDocument/2006/relationships/tags" Target="../tags/tag83.xml"/><Relationship Id="rId39" Type="http://schemas.openxmlformats.org/officeDocument/2006/relationships/slideLayout" Target="../slideLayouts/slideLayout2.xml"/><Relationship Id="rId3" Type="http://schemas.openxmlformats.org/officeDocument/2006/relationships/tags" Target="../tags/tag60.xml"/><Relationship Id="rId21" Type="http://schemas.openxmlformats.org/officeDocument/2006/relationships/tags" Target="../tags/tag78.xml"/><Relationship Id="rId34" Type="http://schemas.openxmlformats.org/officeDocument/2006/relationships/tags" Target="../tags/tag91.xml"/><Relationship Id="rId7" Type="http://schemas.openxmlformats.org/officeDocument/2006/relationships/tags" Target="../tags/tag64.xml"/><Relationship Id="rId12" Type="http://schemas.openxmlformats.org/officeDocument/2006/relationships/tags" Target="../tags/tag69.xml"/><Relationship Id="rId17" Type="http://schemas.openxmlformats.org/officeDocument/2006/relationships/tags" Target="../tags/tag74.xml"/><Relationship Id="rId25" Type="http://schemas.openxmlformats.org/officeDocument/2006/relationships/tags" Target="../tags/tag82.xml"/><Relationship Id="rId33" Type="http://schemas.openxmlformats.org/officeDocument/2006/relationships/tags" Target="../tags/tag90.xml"/><Relationship Id="rId38" Type="http://schemas.openxmlformats.org/officeDocument/2006/relationships/tags" Target="../tags/tag95.xml"/><Relationship Id="rId2" Type="http://schemas.openxmlformats.org/officeDocument/2006/relationships/tags" Target="../tags/tag59.xml"/><Relationship Id="rId16" Type="http://schemas.openxmlformats.org/officeDocument/2006/relationships/tags" Target="../tags/tag73.xml"/><Relationship Id="rId20" Type="http://schemas.openxmlformats.org/officeDocument/2006/relationships/tags" Target="../tags/tag77.xml"/><Relationship Id="rId29" Type="http://schemas.openxmlformats.org/officeDocument/2006/relationships/tags" Target="../tags/tag86.xml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11" Type="http://schemas.openxmlformats.org/officeDocument/2006/relationships/tags" Target="../tags/tag68.xml"/><Relationship Id="rId24" Type="http://schemas.openxmlformats.org/officeDocument/2006/relationships/tags" Target="../tags/tag81.xml"/><Relationship Id="rId32" Type="http://schemas.openxmlformats.org/officeDocument/2006/relationships/tags" Target="../tags/tag89.xml"/><Relationship Id="rId37" Type="http://schemas.openxmlformats.org/officeDocument/2006/relationships/tags" Target="../tags/tag94.xml"/><Relationship Id="rId40" Type="http://schemas.openxmlformats.org/officeDocument/2006/relationships/notesSlide" Target="../notesSlides/notesSlide8.xml"/><Relationship Id="rId5" Type="http://schemas.openxmlformats.org/officeDocument/2006/relationships/tags" Target="../tags/tag62.xml"/><Relationship Id="rId15" Type="http://schemas.openxmlformats.org/officeDocument/2006/relationships/tags" Target="../tags/tag72.xml"/><Relationship Id="rId23" Type="http://schemas.openxmlformats.org/officeDocument/2006/relationships/tags" Target="../tags/tag80.xml"/><Relationship Id="rId28" Type="http://schemas.openxmlformats.org/officeDocument/2006/relationships/tags" Target="../tags/tag85.xml"/><Relationship Id="rId36" Type="http://schemas.openxmlformats.org/officeDocument/2006/relationships/tags" Target="../tags/tag93.xml"/><Relationship Id="rId10" Type="http://schemas.openxmlformats.org/officeDocument/2006/relationships/tags" Target="../tags/tag67.xml"/><Relationship Id="rId19" Type="http://schemas.openxmlformats.org/officeDocument/2006/relationships/tags" Target="../tags/tag76.xml"/><Relationship Id="rId31" Type="http://schemas.openxmlformats.org/officeDocument/2006/relationships/tags" Target="../tags/tag88.xml"/><Relationship Id="rId4" Type="http://schemas.openxmlformats.org/officeDocument/2006/relationships/tags" Target="../tags/tag61.xml"/><Relationship Id="rId9" Type="http://schemas.openxmlformats.org/officeDocument/2006/relationships/tags" Target="../tags/tag66.xml"/><Relationship Id="rId14" Type="http://schemas.openxmlformats.org/officeDocument/2006/relationships/tags" Target="../tags/tag71.xml"/><Relationship Id="rId22" Type="http://schemas.openxmlformats.org/officeDocument/2006/relationships/tags" Target="../tags/tag79.xml"/><Relationship Id="rId27" Type="http://schemas.openxmlformats.org/officeDocument/2006/relationships/tags" Target="../tags/tag84.xml"/><Relationship Id="rId30" Type="http://schemas.openxmlformats.org/officeDocument/2006/relationships/tags" Target="../tags/tag87.xml"/><Relationship Id="rId35" Type="http://schemas.openxmlformats.org/officeDocument/2006/relationships/tags" Target="../tags/tag9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000" i="0" dirty="0" smtClean="0"/>
              <a:t>CSE 373: Data Structures &amp; Algorithms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000" i="0" dirty="0" smtClean="0"/>
              <a:t>Lecture 16: Topological Sort / Graph Traversals</a:t>
            </a:r>
            <a:endParaRPr lang="en-US" sz="30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Catie Baker</a:t>
            </a:r>
            <a:endParaRPr lang="en-US" sz="2400" dirty="0" smtClean="0"/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Adjacency List Properties</a:t>
            </a:r>
          </a:p>
        </p:txBody>
      </p:sp>
      <p:sp>
        <p:nvSpPr>
          <p:cNvPr id="8192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Running time to:</a:t>
            </a:r>
          </a:p>
          <a:p>
            <a:pPr lvl="1" eaLnBrk="1" hangingPunct="1"/>
            <a:r>
              <a:rPr lang="en-US" dirty="0" smtClean="0"/>
              <a:t>Get all of a vertex’s out-edges: </a:t>
            </a:r>
          </a:p>
          <a:p>
            <a:pPr lvl="1">
              <a:buNone/>
            </a:pPr>
            <a:r>
              <a:rPr lang="en-US" i="1" dirty="0">
                <a:solidFill>
                  <a:schemeClr val="accent2"/>
                </a:solidFill>
              </a:rPr>
              <a:t>	O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) where 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 is out-degree of </a:t>
            </a:r>
            <a:r>
              <a:rPr lang="en-US" dirty="0" smtClean="0">
                <a:solidFill>
                  <a:schemeClr val="accent2"/>
                </a:solidFill>
              </a:rPr>
              <a:t>vertex</a:t>
            </a:r>
            <a:r>
              <a:rPr lang="en-US" i="1" dirty="0" smtClean="0"/>
              <a:t>	 </a:t>
            </a:r>
            <a:endParaRPr lang="en-US" dirty="0" smtClean="0"/>
          </a:p>
          <a:p>
            <a:pPr lvl="1" eaLnBrk="1" hangingPunct="1"/>
            <a:r>
              <a:rPr lang="en-US" dirty="0" smtClean="0"/>
              <a:t>Get all of a vertex’s in-edges: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>
                <a:solidFill>
                  <a:schemeClr val="accent2"/>
                </a:solidFill>
              </a:rPr>
              <a:t>O(|E|) (but could keep a second adjacency list for this!)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Decide if some edge exists: </a:t>
            </a:r>
          </a:p>
          <a:p>
            <a:pPr lvl="1" eaLnBrk="1" hangingPunct="1">
              <a:buFontTx/>
              <a:buNone/>
            </a:pPr>
            <a:r>
              <a:rPr lang="en-US" i="1" dirty="0" smtClean="0"/>
              <a:t>	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) where 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 is out-degree of source</a:t>
            </a:r>
            <a:endParaRPr lang="en-US" dirty="0" smtClean="0"/>
          </a:p>
          <a:p>
            <a:pPr lvl="1" eaLnBrk="1" hangingPunct="1"/>
            <a:r>
              <a:rPr lang="en-US" dirty="0" smtClean="0"/>
              <a:t>Insert an edge: </a:t>
            </a:r>
          </a:p>
          <a:p>
            <a:pPr marL="457200" lvl="1" indent="0" eaLnBrk="1" hangingPunct="1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    O</a:t>
            </a:r>
            <a:r>
              <a:rPr lang="en-US" dirty="0">
                <a:solidFill>
                  <a:schemeClr val="accent2"/>
                </a:solidFill>
              </a:rPr>
              <a:t>(1) (unless you need to check if it’s there)</a:t>
            </a:r>
            <a:r>
              <a:rPr lang="en-US" i="1" dirty="0" smtClean="0"/>
              <a:t> </a:t>
            </a:r>
            <a:endParaRPr lang="en-US" dirty="0" smtClean="0"/>
          </a:p>
          <a:p>
            <a:pPr lvl="1" eaLnBrk="1" hangingPunct="1"/>
            <a:r>
              <a:rPr lang="en-US" dirty="0" smtClean="0"/>
              <a:t>Delete an edge: </a:t>
            </a:r>
          </a:p>
          <a:p>
            <a:pPr marL="457200" lvl="1" indent="0" eaLnBrk="1" hangingPunct="1">
              <a:buNone/>
            </a:pPr>
            <a:r>
              <a:rPr lang="en-US" i="1" dirty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   O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) where 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 is out-degree of source</a:t>
            </a:r>
            <a:r>
              <a:rPr lang="en-US" i="1" dirty="0" smtClean="0"/>
              <a:t> </a:t>
            </a:r>
            <a:endParaRPr lang="en-US" dirty="0" smtClean="0"/>
          </a:p>
          <a:p>
            <a:pPr lvl="1" eaLnBrk="1" hangingPunct="1"/>
            <a:endParaRPr lang="en-US" sz="500" dirty="0" smtClean="0"/>
          </a:p>
          <a:p>
            <a:pPr eaLnBrk="1" hangingPunct="1"/>
            <a:r>
              <a:rPr lang="en-US" dirty="0" smtClean="0"/>
              <a:t>Space requirements:</a:t>
            </a:r>
          </a:p>
          <a:p>
            <a:pPr lvl="1"/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(|V|+|E|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 smtClean="0"/>
          </a:p>
          <a:p>
            <a:pPr lvl="1" eaLnBrk="1" hangingPunct="1">
              <a:buFontTx/>
              <a:buNone/>
            </a:pPr>
            <a:endParaRPr lang="en-US" sz="500" dirty="0" smtClean="0"/>
          </a:p>
          <a:p>
            <a:pPr marL="0" indent="0" eaLnBrk="1" hangingPunct="1">
              <a:buNone/>
            </a:pPr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5715000" y="304800"/>
            <a:ext cx="3352800" cy="2590800"/>
            <a:chOff x="5410200" y="3276600"/>
            <a:chExt cx="3352800" cy="2590800"/>
          </a:xfrm>
        </p:grpSpPr>
        <p:grpSp>
          <p:nvGrpSpPr>
            <p:cNvPr id="48" name="Group 50"/>
            <p:cNvGrpSpPr>
              <a:grpSpLocks/>
            </p:cNvGrpSpPr>
            <p:nvPr>
              <p:custDataLst>
                <p:tags r:id="rId3"/>
              </p:custDataLst>
            </p:nvPr>
          </p:nvGrpSpPr>
          <p:grpSpPr bwMode="auto">
            <a:xfrm>
              <a:off x="5410200" y="3276600"/>
              <a:ext cx="1309687" cy="2590800"/>
              <a:chOff x="3351" y="1776"/>
              <a:chExt cx="825" cy="1632"/>
            </a:xfrm>
          </p:grpSpPr>
          <p:sp>
            <p:nvSpPr>
              <p:cNvPr id="66" name="Rectangle 14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3669" y="1776"/>
                <a:ext cx="507" cy="12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7" name="Rectangle 18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3669" y="2608"/>
                <a:ext cx="507" cy="4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8" name="Rectangle 19"/>
              <p:cNvSpPr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3669" y="1776"/>
                <a:ext cx="507" cy="4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9" name="Rectangle 20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3669" y="1776"/>
                <a:ext cx="507" cy="16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70" name="Text Box 46"/>
              <p:cNvSpPr txBox="1"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3351" y="187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  <a:latin typeface="Times New Roman" pitchFamily="18" charset="0"/>
                  </a:rPr>
                  <a:t>0</a:t>
                </a:r>
                <a:endParaRPr lang="en-US" sz="2000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" name="Text Box 47"/>
              <p:cNvSpPr txBox="1"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3362" y="2256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9900"/>
                    </a:solidFill>
                    <a:latin typeface="Times New Roman" pitchFamily="18" charset="0"/>
                  </a:rPr>
                  <a:t>1</a:t>
                </a:r>
                <a:endParaRPr lang="en-US" sz="2000" dirty="0">
                  <a:solidFill>
                    <a:srgbClr val="0099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" name="Text Box 48"/>
              <p:cNvSpPr txBox="1">
                <a:spLocks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3362" y="2710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00FF"/>
                    </a:solidFill>
                    <a:latin typeface="Times New Roman" pitchFamily="18" charset="0"/>
                  </a:rPr>
                  <a:t>2</a:t>
                </a:r>
                <a:endParaRPr lang="en-US" sz="2000" dirty="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" name="Text Box 49"/>
              <p:cNvSpPr txBox="1"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3366" y="307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FF00FF"/>
                    </a:solidFill>
                    <a:latin typeface="Times New Roman" pitchFamily="18" charset="0"/>
                  </a:rPr>
                  <a:t>3</a:t>
                </a:r>
                <a:endParaRPr lang="en-US" sz="2000" dirty="0">
                  <a:solidFill>
                    <a:srgbClr val="FF00FF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49" name="Rectangle 3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934200" y="3429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0099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7086600" y="34290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51" name="AutoShape 9"/>
            <p:cNvCxnSpPr>
              <a:cxnSpLocks noChangeShapeType="1"/>
            </p:cNvCxnSpPr>
            <p:nvPr>
              <p:custDataLst>
                <p:tags r:id="rId6"/>
              </p:custDataLst>
            </p:nvPr>
          </p:nvCxnSpPr>
          <p:spPr bwMode="auto">
            <a:xfrm>
              <a:off x="6400800" y="3581400"/>
              <a:ext cx="5334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2" name="Rectangle 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239000" y="3429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3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10400" y="4114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162800" y="41148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55" name="AutoShape 9"/>
            <p:cNvCxnSpPr>
              <a:cxnSpLocks noChangeShapeType="1"/>
            </p:cNvCxnSpPr>
            <p:nvPr>
              <p:custDataLst>
                <p:tags r:id="rId10"/>
              </p:custDataLst>
            </p:nvPr>
          </p:nvCxnSpPr>
          <p:spPr bwMode="auto">
            <a:xfrm>
              <a:off x="6400800" y="42672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6" name="Rectangle 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315200" y="4114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7" name="Rectangle 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0866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FF00FF"/>
                  </a:solidFill>
                </a:rPr>
                <a:t>3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8" name="Rectangle 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239000" y="4800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59" name="AutoShape 9"/>
            <p:cNvCxnSpPr>
              <a:cxnSpLocks noChangeShapeType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6477000" y="49530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0" name="Rectangle 3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3914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1" name="Rectangle 3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81534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0099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2" name="Rectangle 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8305800" y="4800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63" name="AutoShape 9"/>
            <p:cNvCxnSpPr>
              <a:cxnSpLocks noChangeShapeType="1"/>
            </p:cNvCxnSpPr>
            <p:nvPr>
              <p:custDataLst>
                <p:tags r:id="rId18"/>
              </p:custDataLst>
            </p:nvPr>
          </p:nvCxnSpPr>
          <p:spPr bwMode="auto">
            <a:xfrm>
              <a:off x="7543800" y="49530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4" name="Rectangle 3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84582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221802" y="5334000"/>
              <a:ext cx="2551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/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4648200" y="5562600"/>
            <a:ext cx="32111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eaLnBrk="1" hangingPunct="1">
              <a:buFont typeface="Arial"/>
              <a:buChar char="•"/>
            </a:pPr>
            <a:r>
              <a:rPr lang="en-US" sz="2000" b="0" dirty="0" smtClean="0">
                <a:latin typeface="+mj-lt"/>
              </a:rPr>
              <a:t>Good for sparse graphs</a:t>
            </a:r>
            <a:endParaRPr lang="en-US" sz="20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840068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Okay, we can represent graphs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Now we’ll implement some useful and non-trivial algorithms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Topological sort:</a:t>
            </a:r>
            <a:r>
              <a:rPr lang="en-US" dirty="0" smtClean="0"/>
              <a:t> Given a DAG, order all the vertices so that every vertex comes before all of its neighbors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Shortest paths:</a:t>
            </a:r>
            <a:r>
              <a:rPr lang="en-US" dirty="0" smtClean="0"/>
              <a:t> Find the shortest or lowest-cost path from x to y</a:t>
            </a:r>
          </a:p>
          <a:p>
            <a:pPr lvl="1"/>
            <a:r>
              <a:rPr lang="en-US" dirty="0" smtClean="0"/>
              <a:t>Related: Determine if there even is such a path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554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Topological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Problem: Given a DAG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G=(V,E)</a:t>
            </a:r>
            <a:r>
              <a:rPr lang="en-US" dirty="0" smtClean="0"/>
              <a:t>, output all vertices in an order such that no vertex appears before another vertex that has an edge to it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One example output:</a:t>
            </a:r>
          </a:p>
          <a:p>
            <a:pPr>
              <a:buNone/>
            </a:pPr>
            <a:r>
              <a:rPr lang="en-US" dirty="0" smtClean="0"/>
              <a:t>     126, 142, 143, 374, 373, 417, 410, 413, XYZ, 415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35" name="TextBox 34"/>
          <p:cNvSpPr txBox="1"/>
          <p:nvPr>
            <p:custDataLst>
              <p:tags r:id="rId1"/>
            </p:custDataLst>
          </p:nvPr>
        </p:nvSpPr>
        <p:spPr>
          <a:xfrm>
            <a:off x="4605119" y="524470"/>
            <a:ext cx="3929281" cy="64633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rgbClr val="00B050"/>
                </a:solidFill>
              </a:rPr>
              <a:t>Disclaimer: Do not use for official </a:t>
            </a:r>
            <a:endParaRPr lang="en-US" sz="1800" dirty="0" smtClean="0">
              <a:solidFill>
                <a:srgbClr val="00B050"/>
              </a:solidFill>
            </a:endParaRPr>
          </a:p>
          <a:p>
            <a:pPr>
              <a:defRPr/>
            </a:pPr>
            <a:r>
              <a:rPr lang="en-US" sz="1800" dirty="0" smtClean="0">
                <a:solidFill>
                  <a:srgbClr val="00B050"/>
                </a:solidFill>
              </a:rPr>
              <a:t>advising purposes !</a:t>
            </a:r>
            <a:endParaRPr lang="en-US" sz="1800" dirty="0">
              <a:solidFill>
                <a:srgbClr val="00B050"/>
              </a:solidFill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1143000" y="2590800"/>
            <a:ext cx="6858000" cy="2895600"/>
            <a:chOff x="1143000" y="2590800"/>
            <a:chExt cx="6858000" cy="2895600"/>
          </a:xfrm>
        </p:grpSpPr>
        <p:sp>
          <p:nvSpPr>
            <p:cNvPr id="7" name="Oval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8" name="Oval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9" name="Oval 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18" name="AutoShape 16"/>
            <p:cNvCxnSpPr>
              <a:cxnSpLocks noChangeShapeType="1"/>
              <a:stCxn id="7" idx="6"/>
              <a:endCxn id="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17"/>
            <p:cNvCxnSpPr>
              <a:cxnSpLocks noChangeShapeType="1"/>
              <a:stCxn id="8" idx="6"/>
              <a:endCxn id="10" idx="2"/>
            </p:cNvCxnSpPr>
            <p:nvPr>
              <p:custDataLst>
                <p:tags r:id="rId7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18"/>
            <p:cNvCxnSpPr>
              <a:cxnSpLocks noChangeShapeType="1"/>
              <a:stCxn id="8" idx="6"/>
              <a:endCxn id="9" idx="2"/>
            </p:cNvCxnSpPr>
            <p:nvPr>
              <p:custDataLst>
                <p:tags r:id="rId8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7" name="Oval 2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28" name="AutoShape 26"/>
            <p:cNvCxnSpPr>
              <a:cxnSpLocks noChangeShapeType="1"/>
              <a:stCxn id="10" idx="6"/>
              <a:endCxn id="27" idx="2"/>
            </p:cNvCxnSpPr>
            <p:nvPr>
              <p:custDataLst>
                <p:tags r:id="rId10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6" name="Oval 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37" name="AutoShape 16"/>
            <p:cNvCxnSpPr>
              <a:cxnSpLocks noChangeShapeType="1"/>
              <a:stCxn id="36" idx="7"/>
            </p:cNvCxnSpPr>
            <p:nvPr>
              <p:custDataLst>
                <p:tags r:id="rId12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8" name="Oval 2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39" name="AutoShape 26"/>
            <p:cNvCxnSpPr>
              <a:cxnSpLocks noChangeShapeType="1"/>
              <a:stCxn id="10" idx="6"/>
              <a:endCxn id="38" idx="2"/>
            </p:cNvCxnSpPr>
            <p:nvPr>
              <p:custDataLst>
                <p:tags r:id="rId14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0" name="Oval 2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41" name="AutoShape 26"/>
            <p:cNvCxnSpPr>
              <a:cxnSpLocks noChangeShapeType="1"/>
              <a:stCxn id="10" idx="6"/>
              <a:endCxn id="40" idx="2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2" name="Oval 2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44" name="AutoShape 26"/>
            <p:cNvCxnSpPr>
              <a:cxnSpLocks noChangeShapeType="1"/>
              <a:stCxn id="10" idx="6"/>
              <a:endCxn id="42" idx="2"/>
            </p:cNvCxnSpPr>
            <p:nvPr>
              <p:custDataLst>
                <p:tags r:id="rId18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7" name="Oval 7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48" name="AutoShape 18"/>
            <p:cNvCxnSpPr>
              <a:cxnSpLocks noChangeShapeType="1"/>
              <a:endCxn id="47" idx="2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2" name="AutoShape 18"/>
            <p:cNvCxnSpPr>
              <a:cxnSpLocks noChangeShapeType="1"/>
              <a:stCxn id="42" idx="6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7" name="AutoShape 18"/>
            <p:cNvCxnSpPr>
              <a:cxnSpLocks noChangeShapeType="1"/>
            </p:cNvCxnSpPr>
            <p:nvPr>
              <p:custDataLst>
                <p:tags r:id="rId22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we perform topological sorts only on DAGs?</a:t>
            </a:r>
          </a:p>
          <a:p>
            <a:pPr lvl="1"/>
            <a:r>
              <a:rPr lang="en-US" dirty="0" smtClean="0"/>
              <a:t>Because a cycle means there is no correct answer</a:t>
            </a:r>
          </a:p>
          <a:p>
            <a:endParaRPr lang="en-US" dirty="0" smtClean="0"/>
          </a:p>
          <a:p>
            <a:r>
              <a:rPr lang="en-US" dirty="0" smtClean="0"/>
              <a:t>Is there always a unique answer?</a:t>
            </a:r>
          </a:p>
          <a:p>
            <a:pPr lvl="1"/>
            <a:r>
              <a:rPr lang="en-US" dirty="0" smtClean="0"/>
              <a:t>No, there can be 1 or more answers; depends on the graph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Do some DAGs have exactly 1 answer?</a:t>
            </a:r>
          </a:p>
          <a:p>
            <a:pPr lvl="1"/>
            <a:r>
              <a:rPr lang="en-US" dirty="0" smtClean="0"/>
              <a:t>Yes, including all lists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Terminology: A DAG represents a </a:t>
            </a:r>
            <a:r>
              <a:rPr lang="en-US" dirty="0" smtClean="0">
                <a:solidFill>
                  <a:schemeClr val="accent2"/>
                </a:solidFill>
              </a:rPr>
              <a:t>partial order</a:t>
            </a:r>
            <a:r>
              <a:rPr lang="en-US" dirty="0" smtClean="0"/>
              <a:t> and a topological sort produces a </a:t>
            </a:r>
            <a:r>
              <a:rPr lang="en-US" dirty="0" smtClean="0">
                <a:solidFill>
                  <a:schemeClr val="accent2"/>
                </a:solidFill>
              </a:rPr>
              <a:t>total order</a:t>
            </a:r>
            <a:r>
              <a:rPr lang="en-US" dirty="0" smtClean="0"/>
              <a:t> that is consistent with 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6096000" y="3429000"/>
            <a:ext cx="1905000" cy="1447800"/>
            <a:chOff x="6096000" y="3429000"/>
            <a:chExt cx="1905000" cy="1447800"/>
          </a:xfrm>
        </p:grpSpPr>
        <p:cxnSp>
          <p:nvCxnSpPr>
            <p:cNvPr id="10" name="AutoShape 39"/>
            <p:cNvCxnSpPr>
              <a:cxnSpLocks noChangeShapeType="1"/>
              <a:stCxn id="11" idx="7"/>
              <a:endCxn id="16" idx="2"/>
            </p:cNvCxnSpPr>
            <p:nvPr>
              <p:custDataLst>
                <p:tags r:id="rId1"/>
              </p:custDataLst>
            </p:nvPr>
          </p:nvCxnSpPr>
          <p:spPr bwMode="auto">
            <a:xfrm flipV="1">
              <a:off x="6388194" y="3600450"/>
              <a:ext cx="469806" cy="29786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096000" y="38481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0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096000" y="45339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1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896673" y="41910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3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6388194" y="4140783"/>
              <a:ext cx="508479" cy="2216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858000" y="34290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2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658673" y="38862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6"/>
              <a:endCxn id="17" idx="2"/>
            </p:cNvCxnSpPr>
            <p:nvPr>
              <p:custDataLst>
                <p:tags r:id="rId8"/>
              </p:custDataLst>
            </p:nvPr>
          </p:nvCxnSpPr>
          <p:spPr bwMode="auto">
            <a:xfrm>
              <a:off x="7200327" y="3600450"/>
              <a:ext cx="458346" cy="457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3" name="AutoShape 43"/>
            <p:cNvCxnSpPr>
              <a:cxnSpLocks noChangeShapeType="1"/>
              <a:stCxn id="13" idx="7"/>
              <a:endCxn id="17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7188867" y="4057650"/>
              <a:ext cx="469806" cy="1835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6" name="AutoShape 43"/>
            <p:cNvCxnSpPr>
              <a:cxnSpLocks noChangeShapeType="1"/>
              <a:stCxn id="12" idx="6"/>
              <a:endCxn id="13" idx="2"/>
            </p:cNvCxnSpPr>
            <p:nvPr>
              <p:custDataLst>
                <p:tags r:id="rId10"/>
              </p:custDataLst>
            </p:nvPr>
          </p:nvCxnSpPr>
          <p:spPr bwMode="auto">
            <a:xfrm flipV="1">
              <a:off x="6438327" y="4362450"/>
              <a:ext cx="458346" cy="3429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Figuring out how to graduate</a:t>
            </a:r>
          </a:p>
          <a:p>
            <a:endParaRPr lang="en-US" dirty="0" smtClean="0"/>
          </a:p>
          <a:p>
            <a:r>
              <a:rPr lang="en-US" dirty="0" smtClean="0"/>
              <a:t>Computing an order in which to </a:t>
            </a:r>
            <a:r>
              <a:rPr lang="en-US" dirty="0" err="1" smtClean="0"/>
              <a:t>recompute</a:t>
            </a:r>
            <a:r>
              <a:rPr lang="en-US" dirty="0" smtClean="0"/>
              <a:t> cells in a spreadsheet</a:t>
            </a:r>
          </a:p>
          <a:p>
            <a:endParaRPr lang="en-US" dirty="0" smtClean="0"/>
          </a:p>
          <a:p>
            <a:r>
              <a:rPr lang="en-US" dirty="0" smtClean="0"/>
              <a:t>Determining an order to compile files using a </a:t>
            </a:r>
            <a:r>
              <a:rPr lang="en-US" dirty="0" err="1" smtClean="0"/>
              <a:t>Makefile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In general, </a:t>
            </a:r>
            <a:r>
              <a:rPr lang="en-US" dirty="0" smtClean="0"/>
              <a:t>taking </a:t>
            </a:r>
            <a:r>
              <a:rPr lang="en-US" dirty="0"/>
              <a:t>a dependency graph </a:t>
            </a:r>
            <a:r>
              <a:rPr lang="en-US" dirty="0" smtClean="0"/>
              <a:t>and finding </a:t>
            </a:r>
            <a:r>
              <a:rPr lang="en-US" dirty="0"/>
              <a:t>an order of execution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First Algorithm for Topological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Label (“mark”) each vertex with its in-degree</a:t>
            </a:r>
          </a:p>
          <a:p>
            <a:pPr marL="857250" lvl="1" indent="-457200"/>
            <a:r>
              <a:rPr lang="en-US" dirty="0" smtClean="0"/>
              <a:t>Think “write in a field in the vertex”</a:t>
            </a:r>
          </a:p>
          <a:p>
            <a:pPr marL="857250" lvl="1" indent="-457200"/>
            <a:r>
              <a:rPr lang="en-US" dirty="0" smtClean="0"/>
              <a:t>Could also do this via a data structure (e.g., array) on the side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there are vertices not yet output: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Choose a vertex </a:t>
            </a:r>
            <a:r>
              <a:rPr lang="en-US" b="1" dirty="0" smtClean="0"/>
              <a:t>v</a:t>
            </a:r>
            <a:r>
              <a:rPr lang="en-US" dirty="0" smtClean="0"/>
              <a:t> with labeled with in-degree of 0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Output </a:t>
            </a:r>
            <a:r>
              <a:rPr lang="en-US" b="1" dirty="0" smtClean="0"/>
              <a:t>v</a:t>
            </a:r>
            <a:r>
              <a:rPr lang="en-US" dirty="0" smtClean="0"/>
              <a:t> and </a:t>
            </a:r>
            <a:r>
              <a:rPr lang="en-US" i="1" dirty="0" smtClean="0"/>
              <a:t>conceptually</a:t>
            </a:r>
            <a:r>
              <a:rPr lang="en-US" dirty="0" smtClean="0"/>
              <a:t> remove it from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For each vertex </a:t>
            </a:r>
            <a:r>
              <a:rPr lang="en-US" b="1" dirty="0" smtClean="0"/>
              <a:t>u</a:t>
            </a:r>
            <a:r>
              <a:rPr lang="en-US" dirty="0" smtClean="0"/>
              <a:t> adjacent to </a:t>
            </a:r>
            <a:r>
              <a:rPr lang="en-US" b="1" dirty="0" smtClean="0"/>
              <a:t>v</a:t>
            </a:r>
            <a:r>
              <a:rPr lang="en-US" dirty="0" smtClean="0"/>
              <a:t> (i.e. </a:t>
            </a:r>
            <a:r>
              <a:rPr lang="en-US" b="1" dirty="0" smtClean="0"/>
              <a:t>u</a:t>
            </a:r>
            <a:r>
              <a:rPr lang="en-US" dirty="0" smtClean="0"/>
              <a:t> such that (</a:t>
            </a:r>
            <a:r>
              <a:rPr lang="en-US" b="1" dirty="0" err="1" smtClean="0"/>
              <a:t>v</a:t>
            </a:r>
            <a:r>
              <a:rPr lang="en-US" dirty="0" err="1" smtClean="0"/>
              <a:t>,</a:t>
            </a:r>
            <a:r>
              <a:rPr lang="en-US" b="1" dirty="0" err="1" smtClean="0"/>
              <a:t>u</a:t>
            </a:r>
            <a:r>
              <a:rPr lang="en-US" dirty="0" smtClean="0"/>
              <a:t>)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), </a:t>
            </a:r>
            <a:r>
              <a:rPr lang="en-US" dirty="0" smtClean="0">
                <a:solidFill>
                  <a:schemeClr val="accent2"/>
                </a:solidFill>
              </a:rPr>
              <a:t>decrement the in-degree</a:t>
            </a:r>
            <a:r>
              <a:rPr lang="en-US" dirty="0" smtClean="0"/>
              <a:t> of </a:t>
            </a:r>
            <a:r>
              <a:rPr lang="en-US" b="1" dirty="0" smtClean="0"/>
              <a:t>u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268817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6994288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763765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Midterm</a:t>
            </a:r>
          </a:p>
          <a:p>
            <a:pPr lvl="1"/>
            <a:r>
              <a:rPr lang="en-US" dirty="0" smtClean="0"/>
              <a:t>This Wednesday in </a:t>
            </a:r>
            <a:r>
              <a:rPr lang="en-US" dirty="0" smtClean="0"/>
              <a:t>class</a:t>
            </a:r>
          </a:p>
          <a:p>
            <a:pPr lvl="1"/>
            <a:r>
              <a:rPr lang="en-US" dirty="0" smtClean="0"/>
              <a:t>Closed books, closed </a:t>
            </a:r>
            <a:r>
              <a:rPr lang="en-US" dirty="0" smtClean="0"/>
              <a:t>notes</a:t>
            </a:r>
            <a:endParaRPr lang="en-US" dirty="0" smtClean="0"/>
          </a:p>
          <a:p>
            <a:pPr lvl="1"/>
            <a:r>
              <a:rPr lang="en-US" dirty="0" smtClean="0"/>
              <a:t>Practice midterms posted </a:t>
            </a:r>
            <a:r>
              <a:rPr lang="en-US" dirty="0" smtClean="0"/>
              <a:t>online</a:t>
            </a:r>
          </a:p>
          <a:p>
            <a:r>
              <a:rPr lang="en-US" dirty="0" smtClean="0"/>
              <a:t>Homework 4</a:t>
            </a:r>
          </a:p>
          <a:p>
            <a:pPr lvl="1"/>
            <a:r>
              <a:rPr lang="en-US" dirty="0" smtClean="0"/>
              <a:t>Partner Selection due this Wednesday</a:t>
            </a:r>
          </a:p>
          <a:p>
            <a:pPr lvl="1"/>
            <a:r>
              <a:rPr lang="en-US" dirty="0" smtClean="0"/>
              <a:t>Project due next Wednesday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9256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1      0       0                                      2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5210484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1      0       0       0     0      0      0      2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2266271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417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                 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1      0       0       0     0      0      0      2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002802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417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        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1      0       0       0     0      0      0      2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0                                                       1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975784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417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410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 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1      0       0       0     0      0      0      2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0                                                       1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661948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417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410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XYZ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1      0       0       0     0      0      0      2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0                                                       1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2119906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417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410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XYZ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1      0       0       0     0      0      0      2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0                                                       1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2576527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Needed a vertex with in-degree 0 to start</a:t>
            </a:r>
          </a:p>
          <a:p>
            <a:pPr lvl="1"/>
            <a:r>
              <a:rPr lang="en-US" dirty="0" smtClean="0"/>
              <a:t>Will always have at least 1 because no cycles</a:t>
            </a:r>
          </a:p>
          <a:p>
            <a:pPr lvl="1"/>
            <a:endParaRPr lang="en-US" dirty="0"/>
          </a:p>
          <a:p>
            <a:r>
              <a:rPr lang="en-US" dirty="0" smtClean="0"/>
              <a:t>Ties among vertices with in-degrees of 0 can be broken arbitrarily</a:t>
            </a:r>
          </a:p>
          <a:p>
            <a:pPr lvl="1"/>
            <a:r>
              <a:rPr lang="en-US" dirty="0" smtClean="0"/>
              <a:t>Can be more than one correct answer, by definition, depending on the graph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081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114800"/>
            <a:ext cx="7772400" cy="1828800"/>
          </a:xfrm>
        </p:spPr>
        <p:txBody>
          <a:bodyPr/>
          <a:lstStyle/>
          <a:p>
            <a:r>
              <a:rPr lang="en-US" dirty="0" smtClean="0"/>
              <a:t>What is the worst-case running time?</a:t>
            </a:r>
          </a:p>
          <a:p>
            <a:pPr lvl="1"/>
            <a:r>
              <a:rPr lang="en-US" dirty="0" smtClean="0"/>
              <a:t>Initialization </a:t>
            </a:r>
            <a:r>
              <a:rPr lang="en-US" i="1" dirty="0" smtClean="0"/>
              <a:t>O</a:t>
            </a:r>
            <a:r>
              <a:rPr lang="en-US" dirty="0" smtClean="0"/>
              <a:t>(|V|+|E|) (assuming adjacency list)</a:t>
            </a:r>
          </a:p>
          <a:p>
            <a:pPr lvl="1"/>
            <a:r>
              <a:rPr lang="en-US" dirty="0" smtClean="0"/>
              <a:t>Sum of all find-new-vertex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sz="2400" baseline="30000" dirty="0" smtClean="0"/>
              <a:t>2</a:t>
            </a:r>
            <a:r>
              <a:rPr lang="en-US" dirty="0" smtClean="0"/>
              <a:t>) (because each </a:t>
            </a:r>
            <a:r>
              <a:rPr lang="en-US" i="1" dirty="0" smtClean="0"/>
              <a:t>O</a:t>
            </a:r>
            <a:r>
              <a:rPr lang="en-US" dirty="0" smtClean="0"/>
              <a:t>(|V|))</a:t>
            </a:r>
          </a:p>
          <a:p>
            <a:pPr lvl="1"/>
            <a:r>
              <a:rPr lang="en-US" dirty="0" smtClean="0"/>
              <a:t>Sum of all decrements </a:t>
            </a:r>
            <a:r>
              <a:rPr lang="en-US" i="1" dirty="0" smtClean="0"/>
              <a:t>O</a:t>
            </a:r>
            <a:r>
              <a:rPr lang="en-US" dirty="0" smtClean="0"/>
              <a:t>(|E|) (assuming adjacency list)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So total is </a:t>
            </a:r>
            <a:r>
              <a:rPr lang="en-US" i="1" dirty="0" smtClean="0">
                <a:solidFill>
                  <a:srgbClr val="0000FF"/>
                </a:solidFill>
              </a:rPr>
              <a:t>O</a:t>
            </a:r>
            <a:r>
              <a:rPr lang="en-US" dirty="0" smtClean="0">
                <a:solidFill>
                  <a:srgbClr val="0000FF"/>
                </a:solidFill>
              </a:rPr>
              <a:t>(|V|</a:t>
            </a:r>
            <a:r>
              <a:rPr lang="en-US" sz="2400" baseline="30000" dirty="0" smtClean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) – not good for a sparse graph!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371600"/>
            <a:ext cx="6629400" cy="2362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labelEachVertexWithItsInDegree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=0;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&lt;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numVertices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++){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findNewVertexOfDegreeZero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put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v next in output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each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adjacent to v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w.indegree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--;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trick is to avoid searching for a zero-degree node every time!</a:t>
            </a:r>
          </a:p>
          <a:p>
            <a:pPr lvl="1"/>
            <a:r>
              <a:rPr lang="en-US" dirty="0" smtClean="0"/>
              <a:t>Keep the “pending” zero-degree nodes in a list, stack, queue, bag, table, or something</a:t>
            </a:r>
          </a:p>
          <a:p>
            <a:pPr lvl="1"/>
            <a:r>
              <a:rPr lang="en-US" dirty="0" smtClean="0"/>
              <a:t>Order we process them affects output but not correctness or efficiency provided add/remove are both </a:t>
            </a:r>
            <a:r>
              <a:rPr lang="en-US" i="1" dirty="0" smtClean="0"/>
              <a:t>O</a:t>
            </a:r>
            <a:r>
              <a:rPr lang="en-US" dirty="0" smtClean="0"/>
              <a:t>(1)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Using a queue:</a:t>
            </a:r>
          </a:p>
          <a:p>
            <a:pPr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Label each vertex with its in-degree, </a:t>
            </a:r>
            <a:r>
              <a:rPr lang="en-US" dirty="0" err="1" smtClean="0">
                <a:solidFill>
                  <a:schemeClr val="accent2"/>
                </a:solidFill>
              </a:rPr>
              <a:t>enqueue</a:t>
            </a:r>
            <a:r>
              <a:rPr lang="en-US" dirty="0" smtClean="0">
                <a:solidFill>
                  <a:schemeClr val="accent2"/>
                </a:solidFill>
              </a:rPr>
              <a:t> 0-degree nodes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queue is not empty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v</a:t>
            </a:r>
            <a:r>
              <a:rPr lang="en-US" dirty="0" smtClean="0">
                <a:solidFill>
                  <a:schemeClr val="accent2"/>
                </a:solidFill>
              </a:rPr>
              <a:t> = </a:t>
            </a:r>
            <a:r>
              <a:rPr lang="en-US" dirty="0" err="1" smtClean="0">
                <a:solidFill>
                  <a:schemeClr val="accent2"/>
                </a:solidFill>
              </a:rPr>
              <a:t>dequeue</a:t>
            </a:r>
            <a:r>
              <a:rPr lang="en-US" dirty="0" smtClean="0">
                <a:solidFill>
                  <a:schemeClr val="accent2"/>
                </a:solidFill>
              </a:rPr>
              <a:t>()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Output </a:t>
            </a:r>
            <a:r>
              <a:rPr lang="en-US" b="1" dirty="0" smtClean="0"/>
              <a:t>v</a:t>
            </a:r>
            <a:r>
              <a:rPr lang="en-US" dirty="0" smtClean="0"/>
              <a:t> and remove it from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For each vertex </a:t>
            </a:r>
            <a:r>
              <a:rPr lang="en-US" b="1" dirty="0" smtClean="0"/>
              <a:t>u</a:t>
            </a:r>
            <a:r>
              <a:rPr lang="en-US" dirty="0" smtClean="0"/>
              <a:t> adjacent to </a:t>
            </a:r>
            <a:r>
              <a:rPr lang="en-US" b="1" dirty="0" smtClean="0"/>
              <a:t>v</a:t>
            </a:r>
            <a:r>
              <a:rPr lang="en-US" dirty="0" smtClean="0"/>
              <a:t> (i.e. </a:t>
            </a:r>
            <a:r>
              <a:rPr lang="en-US" b="1" dirty="0" smtClean="0"/>
              <a:t>u</a:t>
            </a:r>
            <a:r>
              <a:rPr lang="en-US" dirty="0" smtClean="0"/>
              <a:t> such that (</a:t>
            </a:r>
            <a:r>
              <a:rPr lang="en-US" b="1" dirty="0" err="1" smtClean="0"/>
              <a:t>v</a:t>
            </a:r>
            <a:r>
              <a:rPr lang="en-US" dirty="0" err="1" smtClean="0"/>
              <a:t>,</a:t>
            </a:r>
            <a:r>
              <a:rPr lang="en-US" b="1" dirty="0" err="1" smtClean="0"/>
              <a:t>u</a:t>
            </a:r>
            <a:r>
              <a:rPr lang="en-US" dirty="0" smtClean="0"/>
              <a:t>)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), decrement the in-degree of </a:t>
            </a:r>
            <a:r>
              <a:rPr lang="en-US" b="1" dirty="0" smtClean="0"/>
              <a:t>u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/>
                </a:solidFill>
              </a:rPr>
              <a:t>if new degree is 0, </a:t>
            </a:r>
            <a:r>
              <a:rPr lang="en-US" dirty="0" err="1" smtClean="0">
                <a:solidFill>
                  <a:schemeClr val="accent2"/>
                </a:solidFill>
              </a:rPr>
              <a:t>enqueue</a:t>
            </a:r>
            <a:r>
              <a:rPr lang="en-US" dirty="0" smtClean="0">
                <a:solidFill>
                  <a:schemeClr val="accent2"/>
                </a:solidFill>
              </a:rPr>
              <a:t> it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924800" cy="4876800"/>
          </a:xfrm>
        </p:spPr>
        <p:txBody>
          <a:bodyPr/>
          <a:lstStyle/>
          <a:p>
            <a:r>
              <a:rPr lang="en-US" dirty="0" smtClean="0"/>
              <a:t>A graph is a formalism for representing relationships among items</a:t>
            </a:r>
          </a:p>
          <a:p>
            <a:pPr lvl="1"/>
            <a:r>
              <a:rPr lang="en-US" dirty="0" smtClean="0"/>
              <a:t>Very general definition because very general concept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graph</a:t>
            </a:r>
            <a:r>
              <a:rPr lang="en-US" dirty="0" smtClean="0"/>
              <a:t> is a pair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 = (V,E)</a:t>
            </a:r>
          </a:p>
          <a:p>
            <a:pPr lvl="1"/>
            <a:r>
              <a:rPr lang="en-US" dirty="0" smtClean="0"/>
              <a:t>A set of </a:t>
            </a:r>
            <a:r>
              <a:rPr lang="en-US" dirty="0" smtClean="0">
                <a:solidFill>
                  <a:schemeClr val="accent2"/>
                </a:solidFill>
              </a:rPr>
              <a:t>vertices</a:t>
            </a:r>
            <a:r>
              <a:rPr lang="en-US" dirty="0" smtClean="0"/>
              <a:t>, also known as </a:t>
            </a:r>
            <a:r>
              <a:rPr lang="en-US" dirty="0" smtClean="0">
                <a:solidFill>
                  <a:schemeClr val="accent2"/>
                </a:solidFill>
              </a:rPr>
              <a:t>nodes</a:t>
            </a:r>
            <a:r>
              <a:rPr lang="en-US" dirty="0" smtClean="0"/>
              <a:t> 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 = {v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/>
            <a:r>
              <a:rPr lang="en-US" dirty="0" smtClean="0"/>
              <a:t>A set of </a:t>
            </a:r>
            <a:r>
              <a:rPr lang="en-US" dirty="0" smtClean="0">
                <a:solidFill>
                  <a:schemeClr val="accent2"/>
                </a:solidFill>
              </a:rPr>
              <a:t>edges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= {e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,e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2"/>
            <a:r>
              <a:rPr lang="en-US" dirty="0" smtClean="0"/>
              <a:t>Each edge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is a pair of vertices </a:t>
            </a:r>
          </a:p>
          <a:p>
            <a:pPr lvl="2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,v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baseline="-25000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An edge “connects” the vertices</a:t>
            </a:r>
          </a:p>
          <a:p>
            <a:pPr lvl="2"/>
            <a:endParaRPr lang="en-US" sz="1000" dirty="0" smtClean="0"/>
          </a:p>
          <a:p>
            <a:r>
              <a:rPr lang="en-US" dirty="0" smtClean="0"/>
              <a:t>Graphs can be </a:t>
            </a:r>
            <a:r>
              <a:rPr lang="en-US" dirty="0" smtClean="0">
                <a:solidFill>
                  <a:schemeClr val="accent2"/>
                </a:solidFill>
              </a:rPr>
              <a:t>directed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accent2"/>
                </a:solidFill>
              </a:rPr>
              <a:t>undirected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419850" y="2693927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>
              <a:latin typeface="+mj-lt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568624" y="2419290"/>
            <a:ext cx="6703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+mj-lt"/>
              </a:rPr>
              <a:t>Han</a:t>
            </a:r>
            <a:endParaRPr lang="en-US" sz="2000" dirty="0">
              <a:latin typeface="+mj-lt"/>
            </a:endParaRPr>
          </a:p>
        </p:txBody>
      </p:sp>
      <p:sp>
        <p:nvSpPr>
          <p:cNvPr id="9" name="Oval 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188236" y="314954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>
              <a:latin typeface="+mj-lt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45411" y="3257490"/>
            <a:ext cx="6976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008000"/>
                </a:solidFill>
                <a:latin typeface="+mj-lt"/>
              </a:rPr>
              <a:t>Leia</a:t>
            </a:r>
            <a:endParaRPr lang="en-US" sz="2000" dirty="0">
              <a:latin typeface="+mj-lt"/>
            </a:endParaRPr>
          </a:p>
        </p:txBody>
      </p:sp>
      <p:sp>
        <p:nvSpPr>
          <p:cNvPr id="11" name="Oval 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096250" y="23622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+mj-lt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283611" y="2541527"/>
            <a:ext cx="78418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+mj-lt"/>
              </a:rPr>
              <a:t>Luke</a:t>
            </a:r>
            <a:endParaRPr lang="en-US" sz="2000" dirty="0">
              <a:latin typeface="+mj-lt"/>
            </a:endParaRPr>
          </a:p>
        </p:txBody>
      </p:sp>
      <p:cxnSp>
        <p:nvCxnSpPr>
          <p:cNvPr id="13" name="AutoShape 11"/>
          <p:cNvCxnSpPr>
            <a:cxnSpLocks noChangeShapeType="1"/>
            <a:stCxn id="11" idx="4"/>
            <a:endCxn id="9" idx="6"/>
          </p:cNvCxnSpPr>
          <p:nvPr>
            <p:custDataLst>
              <p:tags r:id="rId7"/>
            </p:custDataLst>
          </p:nvPr>
        </p:nvCxnSpPr>
        <p:spPr bwMode="auto">
          <a:xfrm rot="5400000">
            <a:off x="7534324" y="2587613"/>
            <a:ext cx="644465" cy="765139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2"/>
          <p:cNvCxnSpPr>
            <a:cxnSpLocks noChangeShapeType="1"/>
            <a:stCxn id="9" idx="2"/>
            <a:endCxn id="7" idx="4"/>
          </p:cNvCxnSpPr>
          <p:nvPr>
            <p:custDataLst>
              <p:tags r:id="rId8"/>
            </p:custDataLst>
          </p:nvPr>
        </p:nvCxnSpPr>
        <p:spPr bwMode="auto">
          <a:xfrm rot="10800000">
            <a:off x="6562726" y="2979677"/>
            <a:ext cx="625511" cy="3127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3"/>
          <p:cNvCxnSpPr>
            <a:cxnSpLocks noChangeShapeType="1"/>
            <a:stCxn id="7" idx="6"/>
            <a:endCxn id="9" idx="0"/>
          </p:cNvCxnSpPr>
          <p:nvPr>
            <p:custDataLst>
              <p:tags r:id="rId9"/>
            </p:custDataLst>
          </p:nvPr>
        </p:nvCxnSpPr>
        <p:spPr bwMode="auto">
          <a:xfrm>
            <a:off x="6705600" y="2836802"/>
            <a:ext cx="625511" cy="3127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Text Box 1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959257" y="3810000"/>
            <a:ext cx="310854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V = {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Han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Leia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Luke</a:t>
            </a:r>
            <a:r>
              <a:rPr lang="en-US" sz="2000" b="1" dirty="0">
                <a:latin typeface="Courier New" pitchFamily="49" charset="0"/>
              </a:rPr>
              <a:t>}</a:t>
            </a:r>
          </a:p>
          <a:p>
            <a:r>
              <a:rPr lang="en-US" sz="2000" b="1" dirty="0">
                <a:latin typeface="Courier New" pitchFamily="49" charset="0"/>
              </a:rPr>
              <a:t>E = {(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Luke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Leia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Han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Leia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Leia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Han</a:t>
            </a:r>
            <a:r>
              <a:rPr lang="en-US" sz="2000" b="1" dirty="0">
                <a:latin typeface="Courier New" pitchFamily="49" charset="0"/>
              </a:rPr>
              <a:t>)}</a:t>
            </a:r>
          </a:p>
        </p:txBody>
      </p:sp>
    </p:spTree>
    <p:extLst>
      <p:ext uri="{BB962C8B-B14F-4D97-AF65-F5344CB8AC3E}">
        <p14:creationId xmlns:p14="http://schemas.microsoft.com/office/powerpoint/2010/main" val="30307336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1" grpId="0" animBg="1"/>
      <p:bldP spid="1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4572000"/>
            <a:ext cx="7772400" cy="1828800"/>
          </a:xfrm>
        </p:spPr>
        <p:txBody>
          <a:bodyPr/>
          <a:lstStyle/>
          <a:p>
            <a:r>
              <a:rPr lang="en-US" dirty="0" smtClean="0"/>
              <a:t>What is the worst-case running time?</a:t>
            </a:r>
          </a:p>
          <a:p>
            <a:pPr lvl="1"/>
            <a:r>
              <a:rPr lang="en-US" dirty="0" smtClean="0"/>
              <a:t>Initialization: </a:t>
            </a:r>
            <a:r>
              <a:rPr lang="en-US" i="1" dirty="0" smtClean="0"/>
              <a:t>O</a:t>
            </a:r>
            <a:r>
              <a:rPr lang="en-US" dirty="0" smtClean="0"/>
              <a:t>(|V|+|E|) (assuming adjacency list)</a:t>
            </a:r>
          </a:p>
          <a:p>
            <a:pPr lvl="1"/>
            <a:r>
              <a:rPr lang="en-US" dirty="0" smtClean="0"/>
              <a:t>Sum of all </a:t>
            </a:r>
            <a:r>
              <a:rPr lang="en-US" dirty="0" err="1" smtClean="0"/>
              <a:t>enqueues</a:t>
            </a:r>
            <a:r>
              <a:rPr lang="en-US" dirty="0" smtClean="0"/>
              <a:t> and </a:t>
            </a:r>
            <a:r>
              <a:rPr lang="en-US" dirty="0" err="1" smtClean="0"/>
              <a:t>dequeues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(|V|)</a:t>
            </a:r>
          </a:p>
          <a:p>
            <a:pPr lvl="1"/>
            <a:r>
              <a:rPr lang="en-US" dirty="0" smtClean="0"/>
              <a:t>Sum of all decrements: </a:t>
            </a:r>
            <a:r>
              <a:rPr lang="en-US" i="1" dirty="0" smtClean="0"/>
              <a:t>O</a:t>
            </a:r>
            <a:r>
              <a:rPr lang="en-US" dirty="0" smtClean="0"/>
              <a:t>(|E|) (assuming adjacency list)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So total is </a:t>
            </a:r>
            <a:r>
              <a:rPr lang="en-US" i="1" dirty="0" smtClean="0">
                <a:solidFill>
                  <a:srgbClr val="0000FF"/>
                </a:solidFill>
              </a:rPr>
              <a:t>O</a:t>
            </a:r>
            <a:r>
              <a:rPr lang="en-US" dirty="0" smtClean="0">
                <a:solidFill>
                  <a:srgbClr val="0000FF"/>
                </a:solidFill>
              </a:rPr>
              <a:t>(|E| + |V|) – much better for sparse graph!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295400"/>
            <a:ext cx="64008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labelAllAndEnqueueZeros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=0;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&lt;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numVertices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++){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dequeue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put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v next in output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each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adjacent to v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w.indegree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--;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rgbClr val="00B050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w.indegree</a:t>
            </a:r>
            <a:r>
              <a:rPr lang="en-US" sz="2000" kern="0" dirty="0" smtClean="0">
                <a:latin typeface="Courier New" pitchFamily="49" charset="0"/>
              </a:rPr>
              <a:t>==0) 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err="1" smtClean="0"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(v);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Traversals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Next problem: For an arbitrary graph and a starting node </a:t>
            </a:r>
            <a:r>
              <a:rPr lang="en-US" b="1" dirty="0" smtClean="0"/>
              <a:t>v</a:t>
            </a:r>
            <a:r>
              <a:rPr lang="en-US" dirty="0" smtClean="0"/>
              <a:t>, find all nodes </a:t>
            </a:r>
            <a:r>
              <a:rPr lang="en-US" i="1" dirty="0" smtClean="0">
                <a:solidFill>
                  <a:schemeClr val="accent2"/>
                </a:solidFill>
              </a:rPr>
              <a:t>reachable</a:t>
            </a:r>
            <a:r>
              <a:rPr lang="en-US" dirty="0" smtClean="0"/>
              <a:t> from </a:t>
            </a:r>
            <a:r>
              <a:rPr lang="en-US" b="1" dirty="0" smtClean="0"/>
              <a:t>v</a:t>
            </a:r>
            <a:r>
              <a:rPr lang="en-US" dirty="0" smtClean="0"/>
              <a:t> </a:t>
            </a:r>
            <a:r>
              <a:rPr lang="en-US" dirty="0"/>
              <a:t>(i.e., there exists a path from </a:t>
            </a:r>
            <a:r>
              <a:rPr lang="en-US" b="1" dirty="0"/>
              <a:t>v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Possibly “do something” for each node </a:t>
            </a:r>
          </a:p>
          <a:p>
            <a:pPr lvl="1"/>
            <a:r>
              <a:rPr lang="en-US" dirty="0" smtClean="0"/>
              <a:t>Examples: print to output, set a field, etc.</a:t>
            </a:r>
            <a:endParaRPr lang="en-US" dirty="0"/>
          </a:p>
          <a:p>
            <a:pPr lvl="1"/>
            <a:endParaRPr lang="en-US" sz="1000" dirty="0" smtClean="0"/>
          </a:p>
          <a:p>
            <a:r>
              <a:rPr lang="en-US" dirty="0" smtClean="0"/>
              <a:t>Subsumed problem: Is an undirected graph connected?</a:t>
            </a:r>
          </a:p>
          <a:p>
            <a:r>
              <a:rPr lang="en-US" dirty="0" smtClean="0"/>
              <a:t>Related but different problem: Is a directed graph strongly connected?</a:t>
            </a:r>
          </a:p>
          <a:p>
            <a:pPr lvl="1"/>
            <a:r>
              <a:rPr lang="en-US" dirty="0" smtClean="0"/>
              <a:t>Need cycles back to starting node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Basic idea: </a:t>
            </a:r>
          </a:p>
          <a:p>
            <a:pPr lvl="1"/>
            <a:r>
              <a:rPr lang="en-US" dirty="0" smtClean="0"/>
              <a:t>Keep following nodes</a:t>
            </a:r>
          </a:p>
          <a:p>
            <a:pPr lvl="1"/>
            <a:r>
              <a:rPr lang="en-US" dirty="0" smtClean="0"/>
              <a:t>But “mark” nodes after visiting them, so the traversal terminates and processes each reachable node exactly once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Idea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1524000"/>
            <a:ext cx="65532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traverseGraph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pending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emptySet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	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pending.add</a:t>
            </a:r>
            <a:r>
              <a:rPr lang="en-US" sz="2000" kern="0" dirty="0" smtClean="0">
                <a:latin typeface="Courier New" pitchFamily="49" charset="0"/>
              </a:rPr>
              <a:t>(start)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mark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start as visited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</a:t>
            </a:r>
            <a:r>
              <a:rPr lang="en-US" sz="2000" kern="0" baseline="0" dirty="0" smtClean="0">
                <a:solidFill>
                  <a:srgbClr val="119F33"/>
                </a:solidFill>
                <a:latin typeface="Courier New" pitchFamily="49" charset="0"/>
              </a:rPr>
              <a:t>while</a:t>
            </a:r>
            <a:r>
              <a:rPr lang="en-US" sz="2000" kern="0" baseline="0" dirty="0" smtClean="0">
                <a:latin typeface="Courier New" pitchFamily="49" charset="0"/>
              </a:rPr>
              <a:t>(pending</a:t>
            </a:r>
            <a:r>
              <a:rPr lang="en-US" sz="2000" kern="0" dirty="0" smtClean="0">
                <a:latin typeface="Courier New" pitchFamily="49" charset="0"/>
              </a:rPr>
              <a:t>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next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pending.remove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 each node u adjacent to next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if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(u is not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marked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mark</a:t>
            </a:r>
            <a:r>
              <a:rPr lang="en-US" sz="2000" kern="0" dirty="0" smtClean="0">
                <a:latin typeface="Courier New" pitchFamily="49" charset="0"/>
              </a:rPr>
              <a:t> u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pending.add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(u)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 and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remove</a:t>
            </a:r>
            <a:r>
              <a:rPr lang="en-US" dirty="0" smtClean="0"/>
              <a:t> are </a:t>
            </a:r>
            <a:r>
              <a:rPr lang="en-US" i="1" dirty="0" smtClean="0"/>
              <a:t>O</a:t>
            </a:r>
            <a:r>
              <a:rPr lang="en-US" dirty="0" smtClean="0"/>
              <a:t>(1), entire traversal is </a:t>
            </a:r>
            <a:r>
              <a:rPr lang="en-US" i="1" dirty="0" smtClean="0"/>
              <a:t>O</a:t>
            </a:r>
            <a:r>
              <a:rPr lang="en-US" dirty="0" smtClean="0"/>
              <a:t>(|E|)</a:t>
            </a:r>
          </a:p>
          <a:p>
            <a:pPr lvl="1"/>
            <a:r>
              <a:rPr lang="en-US" dirty="0" smtClean="0"/>
              <a:t>Use an adjacency list representation</a:t>
            </a:r>
          </a:p>
          <a:p>
            <a:endParaRPr lang="en-US" dirty="0" smtClean="0"/>
          </a:p>
          <a:p>
            <a:r>
              <a:rPr lang="en-US" dirty="0" smtClean="0"/>
              <a:t>The order we traverse depends entirely on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remove</a:t>
            </a:r>
          </a:p>
          <a:p>
            <a:pPr lvl="1"/>
            <a:r>
              <a:rPr lang="en-US" dirty="0" smtClean="0"/>
              <a:t>Popular choice: a stack  </a:t>
            </a:r>
            <a:r>
              <a:rPr lang="en-US" dirty="0" smtClean="0">
                <a:solidFill>
                  <a:schemeClr val="accent2"/>
                </a:solidFill>
              </a:rPr>
              <a:t>“depth-first graph search”  “DFS”</a:t>
            </a:r>
          </a:p>
          <a:p>
            <a:pPr lvl="1"/>
            <a:r>
              <a:rPr lang="en-US" dirty="0" smtClean="0"/>
              <a:t>Popular choice: a queue </a:t>
            </a:r>
            <a:r>
              <a:rPr lang="en-US" dirty="0" smtClean="0">
                <a:solidFill>
                  <a:schemeClr val="accent2"/>
                </a:solidFill>
              </a:rPr>
              <a:t>“breadth-first graph search” “BFS”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DFS and BFS are “big ideas” in computer science</a:t>
            </a:r>
          </a:p>
          <a:p>
            <a:pPr lvl="1"/>
            <a:r>
              <a:rPr lang="en-US" dirty="0" smtClean="0"/>
              <a:t>Depth: recursively explore one part before going back to the other parts not yet explored</a:t>
            </a:r>
          </a:p>
          <a:p>
            <a:pPr lvl="1"/>
            <a:r>
              <a:rPr lang="en-US" dirty="0" smtClean="0"/>
              <a:t>Breadth: explore areas closer to the start node first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Depth First </a:t>
            </a:r>
            <a:r>
              <a:rPr lang="en-US" dirty="0"/>
              <a:t>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33400"/>
          </a:xfrm>
        </p:spPr>
        <p:txBody>
          <a:bodyPr/>
          <a:lstStyle/>
          <a:p>
            <a:r>
              <a:rPr lang="en-US" dirty="0" smtClean="0"/>
              <a:t>A tree is a graph and DFS and BFS are particularly easy to “see”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85800" y="2209800"/>
            <a:ext cx="2133600" cy="2286000"/>
            <a:chOff x="3437" y="1248"/>
            <a:chExt cx="1795" cy="1920"/>
          </a:xfrm>
        </p:grpSpPr>
        <p:sp>
          <p:nvSpPr>
            <p:cNvPr id="8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38"/>
            <p:cNvCxnSpPr>
              <a:cxnSpLocks noChangeShapeType="1"/>
              <a:stCxn id="8" idx="3"/>
              <a:endCxn id="11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39"/>
            <p:cNvCxnSpPr>
              <a:cxnSpLocks noChangeShapeType="1"/>
              <a:stCxn id="8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4"/>
            <p:cNvCxnSpPr>
              <a:cxnSpLocks noChangeShapeType="1"/>
              <a:stCxn id="11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4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48"/>
            <p:cNvCxnSpPr>
              <a:cxnSpLocks noChangeShapeType="1"/>
              <a:stCxn id="17" idx="3"/>
              <a:endCxn id="2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50"/>
            <p:cNvCxnSpPr>
              <a:cxnSpLocks noChangeShapeType="1"/>
              <a:stCxn id="17" idx="5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00400" y="2133600"/>
            <a:ext cx="56388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DFS(Node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mark and </a:t>
            </a:r>
            <a:r>
              <a:rPr lang="en-US" sz="2000" kern="0" dirty="0" smtClean="0">
                <a:latin typeface="Courier New" pitchFamily="49" charset="0"/>
              </a:rPr>
              <a:t>process start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for each node u adjacent to start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if u is not marked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DFS(u)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09600" y="4953000"/>
            <a:ext cx="8077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Exactly what we called a “pre-order traversal” for trees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marking is because we support arbitrary graphs and we want to process each node exactly once</a:t>
            </a: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44464" y="4933890"/>
            <a:ext cx="355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27974" y="4933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D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777864" y="4933890"/>
            <a:ext cx="355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057400" y="4933890"/>
            <a:ext cx="369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C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62200" y="4933890"/>
            <a:ext cx="341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94774" y="4933890"/>
            <a:ext cx="384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G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899574" y="4933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90600" y="4933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6" grpId="0"/>
      <p:bldP spid="27" grpId="0"/>
      <p:bldP spid="28" grpId="0"/>
      <p:bldP spid="29" grpId="0"/>
      <p:bldP spid="30" grpId="0"/>
      <p:bldP spid="31" grpId="0"/>
      <p:bldP spid="32" grpId="0"/>
      <p:bldP spid="3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Another Depth First </a:t>
            </a:r>
            <a:r>
              <a:rPr lang="en-US" dirty="0"/>
              <a:t>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33400"/>
          </a:xfrm>
        </p:spPr>
        <p:txBody>
          <a:bodyPr/>
          <a:lstStyle/>
          <a:p>
            <a:r>
              <a:rPr lang="en-US" dirty="0" smtClean="0"/>
              <a:t>A tree is a graph and DFS and BFS are particularly easy to “see”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85800" y="2209800"/>
            <a:ext cx="2133600" cy="2286000"/>
            <a:chOff x="3437" y="1248"/>
            <a:chExt cx="1795" cy="1920"/>
          </a:xfrm>
        </p:grpSpPr>
        <p:sp>
          <p:nvSpPr>
            <p:cNvPr id="8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38"/>
            <p:cNvCxnSpPr>
              <a:cxnSpLocks noChangeShapeType="1"/>
              <a:stCxn id="8" idx="3"/>
              <a:endCxn id="11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39"/>
            <p:cNvCxnSpPr>
              <a:cxnSpLocks noChangeShapeType="1"/>
              <a:stCxn id="8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4"/>
            <p:cNvCxnSpPr>
              <a:cxnSpLocks noChangeShapeType="1"/>
              <a:stCxn id="11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4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48"/>
            <p:cNvCxnSpPr>
              <a:cxnSpLocks noChangeShapeType="1"/>
              <a:stCxn id="17" idx="3"/>
              <a:endCxn id="2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50"/>
            <p:cNvCxnSpPr>
              <a:cxnSpLocks noChangeShapeType="1"/>
              <a:stCxn id="17" idx="5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71800" y="1752600"/>
            <a:ext cx="59436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DFS2(Node start)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initialize stack s and push start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mark start as visited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while(s is not empty)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next = </a:t>
            </a:r>
            <a:r>
              <a:rPr lang="en-US" sz="2000" kern="0" dirty="0" err="1" smtClean="0">
                <a:latin typeface="Courier New" pitchFamily="49" charset="0"/>
              </a:rPr>
              <a:t>s.pop</a:t>
            </a:r>
            <a:r>
              <a:rPr lang="en-US" sz="2000" kern="0" dirty="0" smtClean="0">
                <a:latin typeface="Courier New" pitchFamily="49" charset="0"/>
              </a:rPr>
              <a:t>() // and “process”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for each node u adjacent to next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if(u is not marked)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mark u and push onto s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09600" y="5334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A different but perfectly fine traversal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44464" y="5314890"/>
            <a:ext cx="369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527974" y="5314890"/>
            <a:ext cx="341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777864" y="5314890"/>
            <a:ext cx="369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057400" y="5314890"/>
            <a:ext cx="384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G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362200" y="5314890"/>
            <a:ext cx="355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594774" y="5314890"/>
            <a:ext cx="355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899574" y="5314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D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90600" y="5314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Breadth First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33400"/>
          </a:xfrm>
        </p:spPr>
        <p:txBody>
          <a:bodyPr/>
          <a:lstStyle/>
          <a:p>
            <a:r>
              <a:rPr lang="en-US" dirty="0" smtClean="0"/>
              <a:t>A tree is a graph and DFS and BFS are particularly easy to “see”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09600" y="2209800"/>
            <a:ext cx="2133600" cy="2286000"/>
            <a:chOff x="3437" y="1248"/>
            <a:chExt cx="1795" cy="1920"/>
          </a:xfrm>
        </p:grpSpPr>
        <p:sp>
          <p:nvSpPr>
            <p:cNvPr id="8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38"/>
            <p:cNvCxnSpPr>
              <a:cxnSpLocks noChangeShapeType="1"/>
              <a:stCxn id="8" idx="3"/>
              <a:endCxn id="11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39"/>
            <p:cNvCxnSpPr>
              <a:cxnSpLocks noChangeShapeType="1"/>
              <a:stCxn id="8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4"/>
            <p:cNvCxnSpPr>
              <a:cxnSpLocks noChangeShapeType="1"/>
              <a:stCxn id="11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4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48"/>
            <p:cNvCxnSpPr>
              <a:cxnSpLocks noChangeShapeType="1"/>
              <a:stCxn id="17" idx="3"/>
              <a:endCxn id="2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50"/>
            <p:cNvCxnSpPr>
              <a:cxnSpLocks noChangeShapeType="1"/>
              <a:stCxn id="17" idx="5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19400" y="1752600"/>
            <a:ext cx="61722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BFS(Node start)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initialize queue q and </a:t>
            </a:r>
            <a:r>
              <a:rPr lang="en-US" sz="2000" kern="0" dirty="0" err="1" smtClean="0"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 start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mark start as visited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while(q is not empty)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next = </a:t>
            </a:r>
            <a:r>
              <a:rPr lang="en-US" sz="2000" kern="0" dirty="0" err="1" smtClean="0">
                <a:latin typeface="Courier New" pitchFamily="49" charset="0"/>
              </a:rPr>
              <a:t>q.dequeue</a:t>
            </a:r>
            <a:r>
              <a:rPr lang="en-US" sz="2000" kern="0" dirty="0">
                <a:latin typeface="Courier New" pitchFamily="49" charset="0"/>
              </a:rPr>
              <a:t>() // and “process”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for each node u adjacent to next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if(u is not marked)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mark u and </a:t>
            </a:r>
            <a:r>
              <a:rPr lang="en-US" sz="2000" kern="0" dirty="0" err="1" smtClean="0"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 onto q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09600" y="5334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A “level-order” traversal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44464" y="5314890"/>
            <a:ext cx="355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27974" y="5314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777864" y="5314890"/>
            <a:ext cx="369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D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57400" y="5314890"/>
            <a:ext cx="369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362200" y="5314890"/>
            <a:ext cx="341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94774" y="5314890"/>
            <a:ext cx="384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G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99574" y="5314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90600" y="5314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Breadth-first always finds shortest paths, i.e., “optimal solutions”</a:t>
            </a:r>
          </a:p>
          <a:p>
            <a:pPr lvl="1"/>
            <a:r>
              <a:rPr lang="en-US" dirty="0" smtClean="0"/>
              <a:t>Better for “what is the shortest path from </a:t>
            </a:r>
            <a:r>
              <a:rPr lang="en-US" b="1" dirty="0" smtClean="0"/>
              <a:t>x</a:t>
            </a:r>
            <a:r>
              <a:rPr lang="en-US" dirty="0" smtClean="0"/>
              <a:t> to </a:t>
            </a:r>
            <a:r>
              <a:rPr lang="en-US" b="1" dirty="0" smtClean="0"/>
              <a:t>y</a:t>
            </a:r>
            <a:r>
              <a:rPr lang="en-US" dirty="0" smtClean="0"/>
              <a:t>”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But depth-first can use less space in finding a path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longest path</a:t>
            </a:r>
            <a:r>
              <a:rPr lang="en-US" dirty="0" smtClean="0"/>
              <a:t> in the graph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/>
              <a:t> and highest out-degree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smtClean="0"/>
              <a:t> then DFS stack never has more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d*p</a:t>
            </a:r>
            <a:r>
              <a:rPr lang="en-US" dirty="0" smtClean="0"/>
              <a:t> elements</a:t>
            </a:r>
          </a:p>
          <a:p>
            <a:pPr lvl="1"/>
            <a:r>
              <a:rPr lang="en-US" dirty="0" smtClean="0"/>
              <a:t>But a queue for BFS may hold </a:t>
            </a:r>
            <a:r>
              <a:rPr lang="en-US" i="1" dirty="0" smtClean="0"/>
              <a:t>O</a:t>
            </a:r>
            <a:r>
              <a:rPr lang="en-US" dirty="0" smtClean="0"/>
              <a:t>(|V|) nodes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third approach:</a:t>
            </a:r>
          </a:p>
          <a:p>
            <a:pPr lvl="1"/>
            <a:r>
              <a:rPr lang="en-US" i="1" dirty="0" smtClean="0"/>
              <a:t>Iterative deepening (IDFS)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Try DFS but disallow recursion more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 levels deep</a:t>
            </a:r>
          </a:p>
          <a:p>
            <a:pPr lvl="2"/>
            <a:r>
              <a:rPr lang="en-US" dirty="0" smtClean="0"/>
              <a:t>If that fails, increment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 and start the entire search over</a:t>
            </a:r>
          </a:p>
          <a:p>
            <a:pPr lvl="1"/>
            <a:r>
              <a:rPr lang="en-US" dirty="0" smtClean="0"/>
              <a:t>Like BFS, finds shortest paths.  Like DFS, less space.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the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dirty="0" smtClean="0"/>
              <a:t>Our graph traversals can answer the </a:t>
            </a:r>
            <a:r>
              <a:rPr lang="en-US" dirty="0" err="1" smtClean="0"/>
              <a:t>reachability</a:t>
            </a:r>
            <a:r>
              <a:rPr lang="en-US" dirty="0" smtClean="0"/>
              <a:t> question:</a:t>
            </a:r>
          </a:p>
          <a:p>
            <a:pPr lvl="1"/>
            <a:r>
              <a:rPr lang="en-US" dirty="0" smtClean="0"/>
              <a:t>“Is there a path from node x to node y?”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But what if we want to actually output the path?</a:t>
            </a:r>
          </a:p>
          <a:p>
            <a:pPr lvl="1"/>
            <a:r>
              <a:rPr lang="en-US" dirty="0" smtClean="0"/>
              <a:t>Like getting driving directions rather than just knowing it’s possible to get there!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How to do it: </a:t>
            </a:r>
          </a:p>
          <a:p>
            <a:pPr lvl="1"/>
            <a:r>
              <a:rPr lang="en-US" dirty="0" smtClean="0"/>
              <a:t>Instead of just “marking” a node, store the previous node along the path (when processing </a:t>
            </a:r>
            <a:r>
              <a:rPr lang="en-US" b="1" dirty="0" smtClean="0"/>
              <a:t>u</a:t>
            </a:r>
            <a:r>
              <a:rPr lang="en-US" dirty="0" smtClean="0"/>
              <a:t> causes us to add </a:t>
            </a:r>
            <a:r>
              <a:rPr lang="en-US" b="1" dirty="0" smtClean="0"/>
              <a:t>v</a:t>
            </a:r>
            <a:r>
              <a:rPr lang="en-US" dirty="0" smtClean="0"/>
              <a:t> to the search, set </a:t>
            </a:r>
            <a:r>
              <a:rPr lang="en-US" b="1" dirty="0" err="1" smtClean="0"/>
              <a:t>v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.path</a:t>
            </a:r>
            <a:r>
              <a:rPr lang="en-US" dirty="0" smtClean="0"/>
              <a:t> field to be </a:t>
            </a:r>
            <a:r>
              <a:rPr lang="en-US" b="1" dirty="0" smtClean="0"/>
              <a:t>u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When you reach the goal, follow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path</a:t>
            </a:r>
            <a:r>
              <a:rPr lang="en-US" dirty="0" smtClean="0"/>
              <a:t> fields back to where you started (and then reverse the answer)</a:t>
            </a:r>
          </a:p>
          <a:p>
            <a:pPr lvl="1"/>
            <a:r>
              <a:rPr lang="en-US" dirty="0" smtClean="0"/>
              <a:t>If just wanted path </a:t>
            </a:r>
            <a:r>
              <a:rPr lang="en-US" i="1" dirty="0" smtClean="0"/>
              <a:t>length</a:t>
            </a:r>
            <a:r>
              <a:rPr lang="en-US" dirty="0" smtClean="0"/>
              <a:t>, could put the integer distance at each node instead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using BFS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3"/>
          <p:cNvSpPr>
            <a:spLocks noChangeAspect="1" noChangeArrowheads="1"/>
          </p:cNvSpPr>
          <p:nvPr/>
        </p:nvSpPr>
        <p:spPr bwMode="auto">
          <a:xfrm>
            <a:off x="2347912" y="53164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8" name="Oval 4"/>
          <p:cNvSpPr>
            <a:spLocks noChangeAspect="1" noChangeArrowheads="1"/>
          </p:cNvSpPr>
          <p:nvPr/>
        </p:nvSpPr>
        <p:spPr bwMode="auto">
          <a:xfrm>
            <a:off x="2119312" y="2878077"/>
            <a:ext cx="381000" cy="381000"/>
          </a:xfrm>
          <a:prstGeom prst="ellipse">
            <a:avLst/>
          </a:prstGeom>
          <a:solidFill>
            <a:srgbClr val="99CC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9" name="AutoShape 5"/>
          <p:cNvCxnSpPr>
            <a:cxnSpLocks noChangeShapeType="1"/>
            <a:stCxn id="7" idx="0"/>
            <a:endCxn id="8" idx="4"/>
          </p:cNvCxnSpPr>
          <p:nvPr/>
        </p:nvCxnSpPr>
        <p:spPr bwMode="auto">
          <a:xfrm flipH="1" flipV="1">
            <a:off x="2309812" y="3273365"/>
            <a:ext cx="228600" cy="2028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" name="Oval 6"/>
          <p:cNvSpPr>
            <a:spLocks noChangeAspect="1" noChangeArrowheads="1"/>
          </p:cNvSpPr>
          <p:nvPr/>
        </p:nvSpPr>
        <p:spPr bwMode="auto">
          <a:xfrm>
            <a:off x="3795712" y="40210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12" name="Oval 8"/>
          <p:cNvSpPr>
            <a:spLocks noChangeAspect="1" noChangeArrowheads="1"/>
          </p:cNvSpPr>
          <p:nvPr/>
        </p:nvSpPr>
        <p:spPr bwMode="auto">
          <a:xfrm>
            <a:off x="6691312" y="31828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13" name="AutoShape 9"/>
          <p:cNvCxnSpPr>
            <a:cxnSpLocks noChangeShapeType="1"/>
            <a:stCxn id="12" idx="4"/>
          </p:cNvCxnSpPr>
          <p:nvPr/>
        </p:nvCxnSpPr>
        <p:spPr bwMode="auto">
          <a:xfrm flipH="1">
            <a:off x="5949950" y="3578165"/>
            <a:ext cx="931862" cy="20843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" name="AutoShape 10"/>
          <p:cNvCxnSpPr>
            <a:cxnSpLocks noChangeShapeType="1"/>
            <a:stCxn id="12" idx="2"/>
            <a:endCxn id="8" idx="6"/>
          </p:cNvCxnSpPr>
          <p:nvPr/>
        </p:nvCxnSpPr>
        <p:spPr bwMode="auto">
          <a:xfrm flipH="1" flipV="1">
            <a:off x="2514600" y="3068577"/>
            <a:ext cx="4162425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" name="AutoShape 11"/>
          <p:cNvCxnSpPr>
            <a:cxnSpLocks noChangeShapeType="1"/>
            <a:stCxn id="8" idx="5"/>
            <a:endCxn id="10" idx="1"/>
          </p:cNvCxnSpPr>
          <p:nvPr/>
        </p:nvCxnSpPr>
        <p:spPr bwMode="auto">
          <a:xfrm>
            <a:off x="2444750" y="3217802"/>
            <a:ext cx="1406525" cy="844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" name="AutoShape 12"/>
          <p:cNvCxnSpPr>
            <a:cxnSpLocks noChangeShapeType="1"/>
            <a:stCxn id="7" idx="7"/>
            <a:endCxn id="10" idx="3"/>
          </p:cNvCxnSpPr>
          <p:nvPr/>
        </p:nvCxnSpPr>
        <p:spPr bwMode="auto">
          <a:xfrm flipV="1">
            <a:off x="2673350" y="4360802"/>
            <a:ext cx="1177925" cy="996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3"/>
          <p:cNvCxnSpPr>
            <a:cxnSpLocks noChangeShapeType="1"/>
            <a:stCxn id="10" idx="5"/>
          </p:cNvCxnSpPr>
          <p:nvPr/>
        </p:nvCxnSpPr>
        <p:spPr bwMode="auto">
          <a:xfrm>
            <a:off x="4121150" y="4360802"/>
            <a:ext cx="1558925" cy="1301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4"/>
          <p:cNvCxnSpPr>
            <a:cxnSpLocks noChangeShapeType="1"/>
            <a:stCxn id="10" idx="7"/>
            <a:endCxn id="12" idx="3"/>
          </p:cNvCxnSpPr>
          <p:nvPr/>
        </p:nvCxnSpPr>
        <p:spPr bwMode="auto">
          <a:xfrm flipV="1">
            <a:off x="4121150" y="3522602"/>
            <a:ext cx="2625725" cy="539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5"/>
          <p:cNvCxnSpPr>
            <a:cxnSpLocks noChangeShapeType="1"/>
            <a:endCxn id="7" idx="6"/>
          </p:cNvCxnSpPr>
          <p:nvPr/>
        </p:nvCxnSpPr>
        <p:spPr bwMode="auto">
          <a:xfrm flipH="1" flipV="1">
            <a:off x="2743200" y="5506977"/>
            <a:ext cx="2867025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1281112" y="3105090"/>
            <a:ext cx="9236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Seattle</a:t>
            </a: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1509712" y="5619690"/>
            <a:ext cx="17299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San Francisco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5395912" y="6000690"/>
            <a:ext cx="8675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Dallas</a:t>
            </a: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4140200" y="4019490"/>
            <a:ext cx="17652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Salt Lake City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62000" y="1447800"/>
            <a:ext cx="63546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What is a path from Seattle to Tyler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 Remember marked nodes are not re-</a:t>
            </a:r>
            <a:r>
              <a:rPr lang="en-US" sz="2000" b="0" dirty="0" err="1" smtClean="0">
                <a:latin typeface="+mn-lt"/>
              </a:rPr>
              <a:t>enqueued</a:t>
            </a:r>
            <a:endParaRPr lang="en-US" sz="2000" b="0" dirty="0" smtClean="0">
              <a:latin typeface="+mn-lt"/>
            </a:endParaRP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 Note shortest paths may not be unique</a:t>
            </a:r>
          </a:p>
        </p:txBody>
      </p:sp>
      <p:sp>
        <p:nvSpPr>
          <p:cNvPr id="25" name="Oval 7"/>
          <p:cNvSpPr>
            <a:spLocks noChangeAspect="1" noChangeArrowheads="1"/>
          </p:cNvSpPr>
          <p:nvPr/>
        </p:nvSpPr>
        <p:spPr bwMode="auto">
          <a:xfrm>
            <a:off x="7696200" y="5105400"/>
            <a:ext cx="381000" cy="3810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26" name="Oval 8"/>
          <p:cNvSpPr>
            <a:spLocks noChangeAspect="1" noChangeArrowheads="1"/>
          </p:cNvSpPr>
          <p:nvPr/>
        </p:nvSpPr>
        <p:spPr bwMode="auto">
          <a:xfrm>
            <a:off x="5638800" y="55831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27" name="Text Box 18"/>
          <p:cNvSpPr txBox="1">
            <a:spLocks noChangeArrowheads="1"/>
          </p:cNvSpPr>
          <p:nvPr/>
        </p:nvSpPr>
        <p:spPr bwMode="auto">
          <a:xfrm>
            <a:off x="6828655" y="2763777"/>
            <a:ext cx="10823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Chicago</a:t>
            </a:r>
            <a:endParaRPr lang="en-US" sz="2000" dirty="0"/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7239000" y="4572000"/>
            <a:ext cx="7635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Tyler</a:t>
            </a:r>
            <a:endParaRPr lang="en-US" sz="2000" dirty="0"/>
          </a:p>
        </p:txBody>
      </p:sp>
      <p:cxnSp>
        <p:nvCxnSpPr>
          <p:cNvPr id="29" name="AutoShape 13"/>
          <p:cNvCxnSpPr>
            <a:cxnSpLocks noChangeShapeType="1"/>
            <a:stCxn id="26" idx="6"/>
            <a:endCxn id="25" idx="2"/>
          </p:cNvCxnSpPr>
          <p:nvPr/>
        </p:nvCxnSpPr>
        <p:spPr bwMode="auto">
          <a:xfrm flipV="1">
            <a:off x="6019800" y="5295900"/>
            <a:ext cx="1676400" cy="47777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2" name="Freeform 20"/>
          <p:cNvSpPr>
            <a:spLocks/>
          </p:cNvSpPr>
          <p:nvPr/>
        </p:nvSpPr>
        <p:spPr bwMode="auto">
          <a:xfrm>
            <a:off x="1854200" y="3449577"/>
            <a:ext cx="508000" cy="1981200"/>
          </a:xfrm>
          <a:custGeom>
            <a:avLst/>
            <a:gdLst/>
            <a:ahLst/>
            <a:cxnLst>
              <a:cxn ang="0">
                <a:pos x="320" y="1248"/>
              </a:cxn>
              <a:cxn ang="0">
                <a:pos x="32" y="720"/>
              </a:cxn>
              <a:cxn ang="0">
                <a:pos x="128" y="0"/>
              </a:cxn>
            </a:cxnLst>
            <a:rect l="0" t="0" r="r" b="b"/>
            <a:pathLst>
              <a:path w="320" h="1248">
                <a:moveTo>
                  <a:pt x="320" y="1248"/>
                </a:moveTo>
                <a:cubicBezTo>
                  <a:pt x="192" y="1088"/>
                  <a:pt x="64" y="928"/>
                  <a:pt x="32" y="720"/>
                </a:cubicBezTo>
                <a:cubicBezTo>
                  <a:pt x="0" y="512"/>
                  <a:pt x="112" y="120"/>
                  <a:pt x="128" y="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/>
            <a:tailEnd type="arrow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3" name="Freeform 21"/>
          <p:cNvSpPr>
            <a:spLocks/>
          </p:cNvSpPr>
          <p:nvPr/>
        </p:nvSpPr>
        <p:spPr bwMode="auto">
          <a:xfrm>
            <a:off x="2667000" y="3144777"/>
            <a:ext cx="1295400" cy="762000"/>
          </a:xfrm>
          <a:custGeom>
            <a:avLst/>
            <a:gdLst/>
            <a:ahLst/>
            <a:cxnLst>
              <a:cxn ang="0">
                <a:pos x="816" y="480"/>
              </a:cxn>
              <a:cxn ang="0">
                <a:pos x="384" y="96"/>
              </a:cxn>
              <a:cxn ang="0">
                <a:pos x="0" y="0"/>
              </a:cxn>
            </a:cxnLst>
            <a:rect l="0" t="0" r="r" b="b"/>
            <a:pathLst>
              <a:path w="816" h="480">
                <a:moveTo>
                  <a:pt x="816" y="480"/>
                </a:moveTo>
                <a:cubicBezTo>
                  <a:pt x="668" y="328"/>
                  <a:pt x="520" y="176"/>
                  <a:pt x="384" y="96"/>
                </a:cubicBezTo>
                <a:cubicBezTo>
                  <a:pt x="248" y="16"/>
                  <a:pt x="64" y="16"/>
                  <a:pt x="0" y="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4" name="Freeform 22"/>
          <p:cNvSpPr>
            <a:spLocks/>
          </p:cNvSpPr>
          <p:nvPr/>
        </p:nvSpPr>
        <p:spPr bwMode="auto">
          <a:xfrm>
            <a:off x="2514600" y="2712977"/>
            <a:ext cx="4114800" cy="431800"/>
          </a:xfrm>
          <a:custGeom>
            <a:avLst/>
            <a:gdLst/>
            <a:ahLst/>
            <a:cxnLst>
              <a:cxn ang="0">
                <a:pos x="2592" y="272"/>
              </a:cxn>
              <a:cxn ang="0">
                <a:pos x="1344" y="32"/>
              </a:cxn>
              <a:cxn ang="0">
                <a:pos x="0" y="80"/>
              </a:cxn>
            </a:cxnLst>
            <a:rect l="0" t="0" r="r" b="b"/>
            <a:pathLst>
              <a:path w="2592" h="272">
                <a:moveTo>
                  <a:pt x="2592" y="272"/>
                </a:moveTo>
                <a:cubicBezTo>
                  <a:pt x="2184" y="168"/>
                  <a:pt x="1776" y="64"/>
                  <a:pt x="1344" y="32"/>
                </a:cubicBezTo>
                <a:cubicBezTo>
                  <a:pt x="912" y="0"/>
                  <a:pt x="456" y="40"/>
                  <a:pt x="0" y="8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" name="Freeform 22"/>
          <p:cNvSpPr>
            <a:spLocks/>
          </p:cNvSpPr>
          <p:nvPr/>
        </p:nvSpPr>
        <p:spPr bwMode="auto">
          <a:xfrm rot="170956">
            <a:off x="2756195" y="5274094"/>
            <a:ext cx="2793410" cy="461665"/>
          </a:xfrm>
          <a:custGeom>
            <a:avLst/>
            <a:gdLst/>
            <a:ahLst/>
            <a:cxnLst>
              <a:cxn ang="0">
                <a:pos x="2592" y="272"/>
              </a:cxn>
              <a:cxn ang="0">
                <a:pos x="1344" y="32"/>
              </a:cxn>
              <a:cxn ang="0">
                <a:pos x="0" y="80"/>
              </a:cxn>
            </a:cxnLst>
            <a:rect l="0" t="0" r="r" b="b"/>
            <a:pathLst>
              <a:path w="2592" h="272">
                <a:moveTo>
                  <a:pt x="2592" y="272"/>
                </a:moveTo>
                <a:cubicBezTo>
                  <a:pt x="2184" y="168"/>
                  <a:pt x="1776" y="64"/>
                  <a:pt x="1344" y="32"/>
                </a:cubicBezTo>
                <a:cubicBezTo>
                  <a:pt x="912" y="0"/>
                  <a:pt x="456" y="40"/>
                  <a:pt x="0" y="8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7" name="Freeform 21"/>
          <p:cNvSpPr>
            <a:spLocks/>
          </p:cNvSpPr>
          <p:nvPr/>
        </p:nvSpPr>
        <p:spPr bwMode="auto">
          <a:xfrm flipV="1">
            <a:off x="5943600" y="5410201"/>
            <a:ext cx="1752600" cy="461665"/>
          </a:xfrm>
          <a:custGeom>
            <a:avLst/>
            <a:gdLst/>
            <a:ahLst/>
            <a:cxnLst>
              <a:cxn ang="0">
                <a:pos x="816" y="480"/>
              </a:cxn>
              <a:cxn ang="0">
                <a:pos x="384" y="96"/>
              </a:cxn>
              <a:cxn ang="0">
                <a:pos x="0" y="0"/>
              </a:cxn>
            </a:cxnLst>
            <a:rect l="0" t="0" r="r" b="b"/>
            <a:pathLst>
              <a:path w="816" h="480">
                <a:moveTo>
                  <a:pt x="816" y="480"/>
                </a:moveTo>
                <a:cubicBezTo>
                  <a:pt x="668" y="328"/>
                  <a:pt x="520" y="176"/>
                  <a:pt x="384" y="96"/>
                </a:cubicBezTo>
                <a:cubicBezTo>
                  <a:pt x="248" y="16"/>
                  <a:pt x="64" y="16"/>
                  <a:pt x="0" y="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905000" y="5257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406466" y="4038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530666" y="26478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181600" y="57720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978466" y="54102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828800" y="2590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6" grpId="0" animBg="1"/>
      <p:bldP spid="37" grpId="0" animBg="1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 / </a:t>
            </a:r>
            <a:r>
              <a:rPr lang="en-US" dirty="0" err="1" smtClean="0"/>
              <a:t>Sparsity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Recall: In an undirected graph,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 ≤ |E| &lt; |V|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en-US" dirty="0" smtClean="0"/>
              <a:t>Recall: In a directed graph: </a:t>
            </a:r>
            <a:r>
              <a:rPr lang="en-US" dirty="0" smtClean="0">
                <a:latin typeface="Times New Roman" pitchFamily="18" charset="0"/>
              </a:rPr>
              <a:t>0 </a:t>
            </a:r>
            <a:r>
              <a:rPr lang="en-US" dirty="0" smtClean="0"/>
              <a:t>≤</a:t>
            </a:r>
            <a:r>
              <a:rPr lang="en-US" dirty="0" smtClean="0">
                <a:latin typeface="Times New Roman" pitchFamily="18" charset="0"/>
              </a:rPr>
              <a:t> |E| </a:t>
            </a:r>
            <a:r>
              <a:rPr lang="en-US" dirty="0" smtClean="0"/>
              <a:t>≤</a:t>
            </a:r>
            <a:r>
              <a:rPr lang="en-US" dirty="0" smtClean="0">
                <a:latin typeface="Times New Roman" pitchFamily="18" charset="0"/>
              </a:rPr>
              <a:t> |V|</a:t>
            </a:r>
            <a:r>
              <a:rPr lang="en-US" baseline="30000" dirty="0" smtClean="0">
                <a:latin typeface="Times New Roman" pitchFamily="18" charset="0"/>
              </a:rPr>
              <a:t>2</a:t>
            </a:r>
          </a:p>
          <a:p>
            <a:r>
              <a:rPr lang="en-US" dirty="0" smtClean="0">
                <a:latin typeface="+mj-lt"/>
              </a:rPr>
              <a:t>So for any graph, </a:t>
            </a:r>
            <a:r>
              <a:rPr lang="en-US" i="1" dirty="0" smtClean="0"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(|E|+|V|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+mj-lt"/>
              </a:rPr>
              <a:t> is </a:t>
            </a:r>
            <a:r>
              <a:rPr lang="en-US" i="1" dirty="0" smtClean="0"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(|V|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1000" baseline="30000" dirty="0" smtClean="0">
              <a:latin typeface="Times New Roman" pitchFamily="18" charset="0"/>
            </a:endParaRPr>
          </a:p>
          <a:p>
            <a:r>
              <a:rPr lang="en-US" dirty="0" smtClean="0"/>
              <a:t>Another fact: If an undirected graph is </a:t>
            </a:r>
            <a:r>
              <a:rPr lang="en-US" i="1" dirty="0" smtClean="0"/>
              <a:t>connected</a:t>
            </a:r>
            <a:r>
              <a:rPr lang="en-US" dirty="0" smtClean="0"/>
              <a:t>, then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|V|-1 ≤ |E|</a:t>
            </a:r>
          </a:p>
          <a:p>
            <a:endParaRPr lang="en-US" sz="1000" dirty="0" smtClean="0">
              <a:latin typeface="Times New Roman" pitchFamily="18" charset="0"/>
            </a:endParaRPr>
          </a:p>
          <a:p>
            <a:r>
              <a:rPr lang="en-US" dirty="0" smtClean="0">
                <a:latin typeface="+mj-lt"/>
              </a:rPr>
              <a:t>Because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en-US" dirty="0" smtClean="0">
                <a:latin typeface="+mj-lt"/>
              </a:rPr>
              <a:t> is often much smaller than its maximum size, we do not always approximate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en-US" dirty="0" smtClean="0">
                <a:latin typeface="+mj-lt"/>
              </a:rPr>
              <a:t> as </a:t>
            </a:r>
            <a:r>
              <a:rPr lang="en-US" i="1" dirty="0" smtClean="0">
                <a:latin typeface="+mj-lt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(|V|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dirty="0" smtClean="0">
                <a:latin typeface="+mj-lt"/>
              </a:rPr>
              <a:t>This is a correct bound, it just is often not tight</a:t>
            </a:r>
          </a:p>
          <a:p>
            <a:pPr lvl="1"/>
            <a:r>
              <a:rPr lang="en-US" dirty="0" smtClean="0">
                <a:latin typeface="+mj-lt"/>
              </a:rPr>
              <a:t>If it is tight, i.e.,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en-US" dirty="0" smtClean="0"/>
              <a:t>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(|V|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/>
              <a:t> </a:t>
            </a:r>
            <a:r>
              <a:rPr lang="en-US" dirty="0" smtClean="0">
                <a:latin typeface="+mj-lt"/>
              </a:rPr>
              <a:t>we say the graph is </a:t>
            </a:r>
            <a:r>
              <a:rPr lang="en-US" dirty="0" smtClean="0">
                <a:solidFill>
                  <a:schemeClr val="accent2"/>
                </a:solidFill>
                <a:latin typeface="+mj-lt"/>
              </a:rPr>
              <a:t>dense</a:t>
            </a:r>
          </a:p>
          <a:p>
            <a:pPr lvl="2"/>
            <a:r>
              <a:rPr lang="en-US" dirty="0" smtClean="0">
                <a:latin typeface="+mj-lt"/>
              </a:rPr>
              <a:t>More sloppily, dense means “lots of edges”</a:t>
            </a:r>
          </a:p>
          <a:p>
            <a:pPr lvl="1"/>
            <a:r>
              <a:rPr lang="en-US" dirty="0" smtClean="0">
                <a:latin typeface="+mj-lt"/>
              </a:rPr>
              <a:t>If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en-US" dirty="0" smtClean="0">
                <a:latin typeface="+mj-lt"/>
              </a:rPr>
              <a:t> is </a:t>
            </a:r>
            <a:r>
              <a:rPr lang="en-US" i="1" dirty="0" smtClean="0">
                <a:latin typeface="+mj-lt"/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(|V|)</a:t>
            </a:r>
            <a:r>
              <a:rPr lang="en-US" dirty="0" smtClean="0">
                <a:latin typeface="+mj-lt"/>
              </a:rPr>
              <a:t> we say the graph is </a:t>
            </a:r>
            <a:r>
              <a:rPr lang="en-US" dirty="0" smtClean="0">
                <a:solidFill>
                  <a:schemeClr val="accent2"/>
                </a:solidFill>
                <a:latin typeface="+mj-lt"/>
              </a:rPr>
              <a:t>sparse</a:t>
            </a:r>
          </a:p>
          <a:p>
            <a:pPr lvl="2"/>
            <a:r>
              <a:rPr lang="en-US" dirty="0" smtClean="0">
                <a:latin typeface="+mj-lt"/>
              </a:rPr>
              <a:t>More sloppily, sparse means “most possible edges missing”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9257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source shortest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/>
          <a:lstStyle/>
          <a:p>
            <a:r>
              <a:rPr lang="en-US" dirty="0" smtClean="0"/>
              <a:t>Done: BFS to find the minimum path length from </a:t>
            </a:r>
            <a:r>
              <a:rPr lang="en-US" b="1" dirty="0" smtClean="0"/>
              <a:t>v</a:t>
            </a:r>
            <a:r>
              <a:rPr lang="en-US" dirty="0" smtClean="0"/>
              <a:t> to </a:t>
            </a:r>
            <a:r>
              <a:rPr lang="en-US" b="1" dirty="0" smtClean="0"/>
              <a:t>u</a:t>
            </a:r>
            <a:r>
              <a:rPr lang="en-US" dirty="0" smtClean="0"/>
              <a:t> in </a:t>
            </a:r>
            <a:r>
              <a:rPr lang="en-US" i="1" dirty="0" smtClean="0"/>
              <a:t>O</a:t>
            </a:r>
            <a:r>
              <a:rPr lang="en-US" dirty="0" smtClean="0"/>
              <a:t>(|E|+|V|)</a:t>
            </a:r>
          </a:p>
          <a:p>
            <a:endParaRPr lang="en-US" dirty="0" smtClean="0"/>
          </a:p>
          <a:p>
            <a:r>
              <a:rPr lang="en-US" dirty="0" smtClean="0"/>
              <a:t>Actually, can find the minimum path length from </a:t>
            </a:r>
            <a:r>
              <a:rPr lang="en-US" b="1" dirty="0" smtClean="0"/>
              <a:t>v</a:t>
            </a:r>
            <a:r>
              <a:rPr lang="en-US" dirty="0" smtClean="0"/>
              <a:t> to </a:t>
            </a:r>
            <a:r>
              <a:rPr lang="en-US" i="1" dirty="0" smtClean="0"/>
              <a:t>every node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Still </a:t>
            </a:r>
            <a:r>
              <a:rPr lang="en-US" i="1" dirty="0" smtClean="0"/>
              <a:t>O</a:t>
            </a:r>
            <a:r>
              <a:rPr lang="en-US" dirty="0" smtClean="0"/>
              <a:t>(|E|+|V|)</a:t>
            </a:r>
          </a:p>
          <a:p>
            <a:pPr lvl="1"/>
            <a:r>
              <a:rPr lang="en-US" dirty="0" smtClean="0"/>
              <a:t>No faster way for a “distinguished” destination in the worst-case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Now:  Weighted graphs </a:t>
            </a:r>
          </a:p>
          <a:p>
            <a:endParaRPr lang="en-US" sz="1000" dirty="0" smtClean="0"/>
          </a:p>
          <a:p>
            <a:pPr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Given a weighted graph and node </a:t>
            </a:r>
            <a:r>
              <a:rPr lang="en-US" b="1" dirty="0" smtClean="0">
                <a:solidFill>
                  <a:schemeClr val="accent2"/>
                </a:solidFill>
              </a:rPr>
              <a:t>v</a:t>
            </a:r>
            <a:r>
              <a:rPr lang="en-US" dirty="0" smtClean="0">
                <a:solidFill>
                  <a:schemeClr val="accent2"/>
                </a:solidFill>
              </a:rPr>
              <a:t>, 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find the minimum-cost path from </a:t>
            </a:r>
            <a:r>
              <a:rPr lang="en-US" b="1" dirty="0" smtClean="0">
                <a:solidFill>
                  <a:schemeClr val="accent2"/>
                </a:solidFill>
              </a:rPr>
              <a:t>v</a:t>
            </a:r>
            <a:r>
              <a:rPr lang="en-US" dirty="0" smtClean="0">
                <a:solidFill>
                  <a:schemeClr val="accent2"/>
                </a:solidFill>
              </a:rPr>
              <a:t> to every node </a:t>
            </a:r>
          </a:p>
          <a:p>
            <a:endParaRPr lang="en-US" sz="1000" dirty="0" smtClean="0"/>
          </a:p>
          <a:p>
            <a:r>
              <a:rPr lang="en-US" dirty="0" smtClean="0"/>
              <a:t>As before, asymptotically no harder than for one destination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697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Driving directions</a:t>
            </a:r>
          </a:p>
          <a:p>
            <a:endParaRPr lang="en-US" dirty="0" smtClean="0"/>
          </a:p>
          <a:p>
            <a:r>
              <a:rPr lang="en-US" dirty="0" smtClean="0"/>
              <a:t>Cheap flight itineraries</a:t>
            </a:r>
          </a:p>
          <a:p>
            <a:endParaRPr lang="en-US" dirty="0" smtClean="0"/>
          </a:p>
          <a:p>
            <a:r>
              <a:rPr lang="en-US" dirty="0" smtClean="0"/>
              <a:t>Network routing</a:t>
            </a:r>
          </a:p>
          <a:p>
            <a:endParaRPr lang="en-US" dirty="0" smtClean="0"/>
          </a:p>
          <a:p>
            <a:r>
              <a:rPr lang="en-US" dirty="0" smtClean="0"/>
              <a:t>Critical paths in project management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0031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as easy as BFS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276600"/>
            <a:ext cx="7772400" cy="83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Why BFS won’t work: Shortest path may not have the fewest edges</a:t>
            </a:r>
          </a:p>
          <a:p>
            <a:pPr lvl="1"/>
            <a:r>
              <a:rPr lang="en-US" dirty="0" smtClean="0"/>
              <a:t>Annoying when this happens with costs of flights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6" name="Oval 4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2287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7" name="Oval 4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752600" y="17715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18" name="AutoShape 47"/>
          <p:cNvCxnSpPr>
            <a:cxnSpLocks noChangeShapeType="1"/>
            <a:stCxn id="16" idx="6"/>
            <a:endCxn id="27" idx="2"/>
          </p:cNvCxnSpPr>
          <p:nvPr>
            <p:custDataLst>
              <p:tags r:id="rId3"/>
            </p:custDataLst>
          </p:nvPr>
        </p:nvCxnSpPr>
        <p:spPr bwMode="auto">
          <a:xfrm>
            <a:off x="1256727" y="2400240"/>
            <a:ext cx="282054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9" name="AutoShape 48"/>
          <p:cNvCxnSpPr>
            <a:cxnSpLocks noChangeShapeType="1"/>
            <a:stCxn id="17" idx="6"/>
            <a:endCxn id="28" idx="2"/>
          </p:cNvCxnSpPr>
          <p:nvPr>
            <p:custDataLst>
              <p:tags r:id="rId4"/>
            </p:custDataLst>
          </p:nvPr>
        </p:nvCxnSpPr>
        <p:spPr bwMode="auto">
          <a:xfrm>
            <a:off x="2094927" y="1943040"/>
            <a:ext cx="45834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21" name="AutoShape 50"/>
          <p:cNvCxnSpPr>
            <a:cxnSpLocks noChangeShapeType="1"/>
            <a:endCxn id="17" idx="2"/>
          </p:cNvCxnSpPr>
          <p:nvPr>
            <p:custDataLst>
              <p:tags r:id="rId5"/>
            </p:custDataLst>
          </p:nvPr>
        </p:nvCxnSpPr>
        <p:spPr bwMode="auto">
          <a:xfrm flipV="1">
            <a:off x="1143000" y="1943040"/>
            <a:ext cx="609600" cy="323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22" name="Oval 51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17715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27" name="Oval 5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077273" y="22287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28" name="Oval 5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553273" y="17715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2286000" y="25146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500</a:t>
            </a:r>
          </a:p>
        </p:txBody>
      </p:sp>
      <p:cxnSp>
        <p:nvCxnSpPr>
          <p:cNvPr id="40" name="AutoShape 48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>
            <a:off x="2894454" y="1960502"/>
            <a:ext cx="45834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41" name="AutoShape 48"/>
          <p:cNvCxnSpPr>
            <a:cxnSpLocks noChangeShapeType="1"/>
            <a:stCxn id="22" idx="6"/>
            <a:endCxn id="27" idx="1"/>
          </p:cNvCxnSpPr>
          <p:nvPr>
            <p:custDataLst>
              <p:tags r:id="rId10"/>
            </p:custDataLst>
          </p:nvPr>
        </p:nvCxnSpPr>
        <p:spPr bwMode="auto">
          <a:xfrm>
            <a:off x="3695127" y="1943040"/>
            <a:ext cx="432279" cy="33596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914400" y="18096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978132" y="15240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819400" y="15240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730732" y="17334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609600" y="4343400"/>
            <a:ext cx="7772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will assume there are no negative weights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Problem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is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ill-defined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if there are negative-cost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cycles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i="1" kern="0" dirty="0" smtClean="0">
                <a:latin typeface="+mn-lt"/>
              </a:rPr>
              <a:t>Today’s</a:t>
            </a:r>
            <a:r>
              <a:rPr lang="en-US" sz="2000" b="0" i="1" kern="0" dirty="0" smtClean="0">
                <a:solidFill>
                  <a:schemeClr val="accent2"/>
                </a:solidFill>
                <a:latin typeface="+mn-lt"/>
              </a:rPr>
              <a:t> algorithm</a:t>
            </a:r>
            <a:r>
              <a:rPr lang="en-US" sz="2000" b="0" kern="0" dirty="0" smtClean="0">
                <a:latin typeface="+mn-lt"/>
              </a:rPr>
              <a:t> is </a:t>
            </a:r>
            <a:r>
              <a:rPr lang="en-US" sz="2000" b="0" i="1" kern="0" dirty="0" smtClean="0">
                <a:solidFill>
                  <a:schemeClr val="accent2"/>
                </a:solidFill>
                <a:latin typeface="+mn-lt"/>
              </a:rPr>
              <a:t>wrong</a:t>
            </a:r>
            <a:r>
              <a:rPr lang="en-US" sz="2000" b="0" kern="0" dirty="0" smtClean="0">
                <a:latin typeface="+mn-lt"/>
              </a:rPr>
              <a:t> if </a:t>
            </a:r>
            <a:r>
              <a:rPr lang="en-US" sz="2000" b="0" i="1" kern="0" dirty="0" smtClean="0">
                <a:latin typeface="+mn-lt"/>
              </a:rPr>
              <a:t>edges</a:t>
            </a:r>
            <a:r>
              <a:rPr lang="en-US" sz="2000" b="0" kern="0" dirty="0" smtClean="0">
                <a:latin typeface="+mn-lt"/>
              </a:rPr>
              <a:t> can be negative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There are other, slower (but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not terrible)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algorithms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8" name="Oval 45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410200" y="18288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49" name="Oval 4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6629400" y="12954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52" name="AutoShape 50"/>
          <p:cNvCxnSpPr>
            <a:cxnSpLocks noChangeShapeType="1"/>
            <a:endCxn id="49" idx="2"/>
          </p:cNvCxnSpPr>
          <p:nvPr>
            <p:custDataLst>
              <p:tags r:id="rId13"/>
            </p:custDataLst>
          </p:nvPr>
        </p:nvCxnSpPr>
        <p:spPr bwMode="auto">
          <a:xfrm flipV="1">
            <a:off x="5715000" y="1466850"/>
            <a:ext cx="9144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54" name="Oval 51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696200" y="18288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55" name="Oval 51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629400" y="24384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56" name="TextBox 55"/>
          <p:cNvSpPr txBox="1"/>
          <p:nvPr/>
        </p:nvSpPr>
        <p:spPr>
          <a:xfrm>
            <a:off x="6934200" y="19050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715000" y="12192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391400" y="1219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cxnSp>
        <p:nvCxnSpPr>
          <p:cNvPr id="68" name="AutoShape 50"/>
          <p:cNvCxnSpPr>
            <a:cxnSpLocks noChangeShapeType="1"/>
            <a:stCxn id="49" idx="6"/>
            <a:endCxn id="54" idx="1"/>
          </p:cNvCxnSpPr>
          <p:nvPr>
            <p:custDataLst>
              <p:tags r:id="rId16"/>
            </p:custDataLst>
          </p:nvPr>
        </p:nvCxnSpPr>
        <p:spPr bwMode="auto">
          <a:xfrm>
            <a:off x="6971727" y="1466850"/>
            <a:ext cx="774606" cy="41216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70" name="AutoShape 50"/>
          <p:cNvCxnSpPr>
            <a:cxnSpLocks noChangeShapeType="1"/>
            <a:stCxn id="49" idx="5"/>
            <a:endCxn id="55" idx="7"/>
          </p:cNvCxnSpPr>
          <p:nvPr>
            <p:custDataLst>
              <p:tags r:id="rId17"/>
            </p:custDataLst>
          </p:nvPr>
        </p:nvCxnSpPr>
        <p:spPr bwMode="auto">
          <a:xfrm rot="5400000">
            <a:off x="6471327" y="2038350"/>
            <a:ext cx="900534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74" name="AutoShape 50"/>
          <p:cNvCxnSpPr>
            <a:cxnSpLocks noChangeShapeType="1"/>
          </p:cNvCxnSpPr>
          <p:nvPr>
            <p:custDataLst>
              <p:tags r:id="rId18"/>
            </p:custDataLst>
          </p:nvPr>
        </p:nvCxnSpPr>
        <p:spPr bwMode="auto">
          <a:xfrm rot="16200000" flipV="1">
            <a:off x="6172994" y="2056606"/>
            <a:ext cx="914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6172200" y="1905000"/>
            <a:ext cx="535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-11</a:t>
            </a:r>
          </a:p>
        </p:txBody>
      </p:sp>
    </p:spTree>
    <p:extLst>
      <p:ext uri="{BB962C8B-B14F-4D97-AF65-F5344CB8AC3E}">
        <p14:creationId xmlns:p14="http://schemas.microsoft.com/office/powerpoint/2010/main" val="31053591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2" grpId="0" animBg="1"/>
      <p:bldP spid="27" grpId="0" animBg="1"/>
      <p:bldP spid="28" grpId="0" animBg="1"/>
      <p:bldP spid="35" grpId="0"/>
      <p:bldP spid="43" grpId="0"/>
      <p:bldP spid="44" grpId="0"/>
      <p:bldP spid="45" grpId="0"/>
      <p:bldP spid="46" grpId="0"/>
      <p:bldP spid="48" grpId="0" animBg="1"/>
      <p:bldP spid="49" grpId="0" animBg="1"/>
      <p:bldP spid="54" grpId="0" animBg="1"/>
      <p:bldP spid="55" grpId="0" animBg="1"/>
      <p:bldP spid="56" grpId="0"/>
      <p:bldP spid="59" grpId="0"/>
      <p:bldP spid="60" grpId="0"/>
      <p:bldP spid="7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amed after its inventor </a:t>
            </a:r>
            <a:r>
              <a:rPr lang="en-US" dirty="0" err="1" smtClean="0"/>
              <a:t>Edsger</a:t>
            </a:r>
            <a:r>
              <a:rPr lang="en-US" dirty="0" smtClean="0"/>
              <a:t> </a:t>
            </a:r>
            <a:r>
              <a:rPr lang="en-US" dirty="0" err="1" smtClean="0"/>
              <a:t>Dijkstra</a:t>
            </a:r>
            <a:r>
              <a:rPr lang="en-US" dirty="0" smtClean="0"/>
              <a:t> (1930-2002)</a:t>
            </a:r>
          </a:p>
          <a:p>
            <a:pPr lvl="1"/>
            <a:r>
              <a:rPr lang="en-US" dirty="0" smtClean="0"/>
              <a:t>Truly one of the “founders” of computer science;                this is just one of his many contributions</a:t>
            </a:r>
          </a:p>
          <a:p>
            <a:pPr lvl="1"/>
            <a:r>
              <a:rPr lang="en-US" dirty="0" smtClean="0"/>
              <a:t>Many people have a favorite </a:t>
            </a:r>
            <a:r>
              <a:rPr lang="en-US" dirty="0" err="1" smtClean="0"/>
              <a:t>Dijkstra</a:t>
            </a:r>
            <a:r>
              <a:rPr lang="en-US" dirty="0" smtClean="0"/>
              <a:t> story, even if they never met him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7" name="Picture 6" descr="quote-computer-science-is-no-more-about-computers-than-astronomy-is-about-telescopes-edsger-dijkstra-5099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420035"/>
            <a:ext cx="6172200" cy="290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617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idea: reminiscent of BFS, but adapted to handle weights</a:t>
            </a:r>
          </a:p>
          <a:p>
            <a:pPr lvl="1"/>
            <a:r>
              <a:rPr lang="en-US" dirty="0" smtClean="0"/>
              <a:t>Grow the set of nodes whose shortest distance has been computed</a:t>
            </a:r>
          </a:p>
          <a:p>
            <a:pPr lvl="1"/>
            <a:r>
              <a:rPr lang="en-US" dirty="0" smtClean="0"/>
              <a:t>Nodes not in the set will have a “best distance so far”</a:t>
            </a:r>
          </a:p>
          <a:p>
            <a:pPr lvl="1"/>
            <a:r>
              <a:rPr lang="en-US" dirty="0"/>
              <a:t>A priority queue will </a:t>
            </a:r>
            <a:r>
              <a:rPr lang="en-US" dirty="0" smtClean="0"/>
              <a:t>turn out to be </a:t>
            </a:r>
            <a:r>
              <a:rPr lang="en-US" dirty="0"/>
              <a:t>useful for </a:t>
            </a:r>
            <a:r>
              <a:rPr lang="en-US" dirty="0" smtClean="0"/>
              <a:t>efficiency</a:t>
            </a:r>
          </a:p>
          <a:p>
            <a:r>
              <a:rPr lang="en-US" dirty="0" smtClean="0"/>
              <a:t>An example of a </a:t>
            </a:r>
            <a:r>
              <a:rPr lang="en-US" dirty="0" smtClean="0">
                <a:solidFill>
                  <a:schemeClr val="accent2"/>
                </a:solidFill>
              </a:rPr>
              <a:t>greedy algorithm</a:t>
            </a:r>
          </a:p>
          <a:p>
            <a:pPr lvl="1"/>
            <a:r>
              <a:rPr lang="en-US" dirty="0" smtClean="0"/>
              <a:t>A series of steps</a:t>
            </a:r>
          </a:p>
          <a:p>
            <a:pPr lvl="1"/>
            <a:r>
              <a:rPr lang="en-US" dirty="0" smtClean="0"/>
              <a:t>At each one the locally optimal choice is made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152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Data Structure?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So graphs are really useful for lots of data and questions </a:t>
            </a:r>
          </a:p>
          <a:p>
            <a:pPr lvl="1"/>
            <a:r>
              <a:rPr lang="en-US" dirty="0" smtClean="0"/>
              <a:t>For example, “what’s the lowest-cost path from x to y”</a:t>
            </a:r>
          </a:p>
          <a:p>
            <a:endParaRPr lang="en-US" dirty="0" smtClean="0"/>
          </a:p>
          <a:p>
            <a:r>
              <a:rPr lang="en-US" dirty="0" smtClean="0"/>
              <a:t>But we need a data structure that represents graphs</a:t>
            </a:r>
          </a:p>
          <a:p>
            <a:endParaRPr lang="en-US" dirty="0" smtClean="0"/>
          </a:p>
          <a:p>
            <a:r>
              <a:rPr lang="en-US" dirty="0" smtClean="0"/>
              <a:t>The “best one” can depend on: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roperties of the graph (e.g., dense versus sparse)</a:t>
            </a:r>
          </a:p>
          <a:p>
            <a:pPr lvl="1"/>
            <a:r>
              <a:rPr lang="en-US" dirty="0" smtClean="0"/>
              <a:t>The common queries (e.g., “is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an edge?” versus “what are the neighbors of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?”)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 we’ll discuss the two standard graph representations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Adjacency Matrix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2"/>
                </a:solidFill>
              </a:rPr>
              <a:t>Adjacency List</a:t>
            </a:r>
          </a:p>
          <a:p>
            <a:pPr lvl="1"/>
            <a:r>
              <a:rPr lang="en-US" dirty="0" smtClean="0"/>
              <a:t>Different trade-offs, particularly time versus space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937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447800"/>
          </a:xfrm>
        </p:spPr>
        <p:txBody>
          <a:bodyPr/>
          <a:lstStyle/>
          <a:p>
            <a:r>
              <a:rPr lang="en-US" dirty="0" smtClean="0"/>
              <a:t>Assign each node a number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|V|-1</a:t>
            </a:r>
          </a:p>
          <a:p>
            <a:r>
              <a:rPr lang="en-US" dirty="0" smtClean="0"/>
              <a:t>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/>
              <a:t> x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/>
              <a:t> matrix (i.e., 2-D array) of Booleans (or 1 vs. 0)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the matrix,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M[u][v] </a:t>
            </a:r>
            <a:r>
              <a:rPr lang="en-US" dirty="0" smtClean="0">
                <a:latin typeface="+mj-lt"/>
                <a:cs typeface="Courier New" pitchFamily="49" charset="0"/>
              </a:rPr>
              <a:t>being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true</a:t>
            </a:r>
            <a:r>
              <a:rPr lang="en-US" dirty="0" smtClean="0"/>
              <a:t>                    means there is an edge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23" name="Group 4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85800" y="3748088"/>
            <a:ext cx="3648076" cy="1879601"/>
            <a:chOff x="344" y="1747"/>
            <a:chExt cx="2298" cy="1184"/>
          </a:xfrm>
        </p:grpSpPr>
        <p:sp>
          <p:nvSpPr>
            <p:cNvPr id="24" name="Oval 30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54" y="2285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31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44" y="2093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Times New Roman" pitchFamily="18" charset="0"/>
                </a:rPr>
                <a:t>A(0)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26" name="Oval 32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470" y="257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33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632" y="2640"/>
              <a:ext cx="4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  <a:latin typeface="Times New Roman" pitchFamily="18" charset="0"/>
                </a:rPr>
                <a:t>B(1)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28" name="Oval 34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010" y="2141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sp>
          <p:nvSpPr>
            <p:cNvPr id="29" name="Text Box 35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160" y="2189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Times New Roman" pitchFamily="18" charset="0"/>
                </a:rPr>
                <a:t>C(2)</a:t>
              </a:r>
              <a:endParaRPr lang="en-US" dirty="0">
                <a:latin typeface="Times New Roman" pitchFamily="18" charset="0"/>
              </a:endParaRPr>
            </a:p>
          </p:txBody>
        </p:sp>
        <p:cxnSp>
          <p:nvCxnSpPr>
            <p:cNvPr id="30" name="AutoShape 36"/>
            <p:cNvCxnSpPr>
              <a:cxnSpLocks noChangeShapeType="1"/>
              <a:stCxn id="28" idx="4"/>
              <a:endCxn id="26" idx="6"/>
            </p:cNvCxnSpPr>
            <p:nvPr>
              <p:custDataLst>
                <p:tags r:id="rId23"/>
              </p:custDataLst>
            </p:nvPr>
          </p:nvCxnSpPr>
          <p:spPr bwMode="auto">
            <a:xfrm rot="5400000">
              <a:off x="1712" y="2273"/>
              <a:ext cx="334" cy="443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37"/>
            <p:cNvCxnSpPr>
              <a:cxnSpLocks noChangeShapeType="1"/>
              <a:stCxn id="26" idx="2"/>
              <a:endCxn id="24" idx="4"/>
            </p:cNvCxnSpPr>
            <p:nvPr>
              <p:custDataLst>
                <p:tags r:id="rId24"/>
              </p:custDataLst>
            </p:nvPr>
          </p:nvCxnSpPr>
          <p:spPr bwMode="auto">
            <a:xfrm rot="10800000">
              <a:off x="844" y="2471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2" name="AutoShape 38"/>
            <p:cNvCxnSpPr>
              <a:cxnSpLocks noChangeShapeType="1"/>
              <a:stCxn id="24" idx="6"/>
              <a:endCxn id="26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940" y="2375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3" name="Oval 39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344" y="1949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cxnSp>
          <p:nvCxnSpPr>
            <p:cNvPr id="34" name="AutoShape 40"/>
            <p:cNvCxnSpPr>
              <a:cxnSpLocks noChangeShapeType="1"/>
              <a:stCxn id="28" idx="1"/>
            </p:cNvCxnSpPr>
            <p:nvPr>
              <p:custDataLst>
                <p:tags r:id="rId27"/>
              </p:custDataLst>
            </p:nvPr>
          </p:nvCxnSpPr>
          <p:spPr bwMode="auto">
            <a:xfrm rot="5400000" flipH="1">
              <a:off x="1728" y="1851"/>
              <a:ext cx="115" cy="5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5" name="Text Box 41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1440" y="1747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FF"/>
                  </a:solidFill>
                  <a:latin typeface="Times New Roman" pitchFamily="18" charset="0"/>
                </a:rPr>
                <a:t>D(3)</a:t>
              </a:r>
              <a:endParaRPr lang="en-US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572000" y="3276600"/>
            <a:ext cx="3681413" cy="3048000"/>
            <a:chOff x="4572000" y="3276600"/>
            <a:chExt cx="3681413" cy="3048000"/>
          </a:xfrm>
        </p:grpSpPr>
        <p:sp>
          <p:nvSpPr>
            <p:cNvPr id="8" name="Rectangle 14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053013" y="3768725"/>
              <a:ext cx="2438400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 smtClean="0"/>
                <a:t>		</a:t>
              </a:r>
              <a:endParaRPr lang="en-US" dirty="0"/>
            </a:p>
          </p:txBody>
        </p:sp>
        <p:sp>
          <p:nvSpPr>
            <p:cNvPr id="9" name="Text Box 15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300246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0" name="Text Box 16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113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11" name="Text Box 17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875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2" name="Text Box 18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572000" y="3886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3" name="Text Box 19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589463" y="44958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14" name="Text Box 20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589463" y="5216525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5" name="Rectangle 21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053013" y="50895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22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053013" y="37687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2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0530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2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6786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44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8253413" y="4419600"/>
              <a:ext cx="0" cy="1905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4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5815013" y="6324600"/>
              <a:ext cx="2438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47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64381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22" name="Text Box 48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595813" y="5791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135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2578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0960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6962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2970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897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69620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13524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8580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6962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2578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897240" y="51624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2578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0960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89724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6962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21779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Adjacency Matrix Properties</a:t>
            </a:r>
          </a:p>
        </p:txBody>
      </p:sp>
      <p:sp>
        <p:nvSpPr>
          <p:cNvPr id="7475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Running time to:</a:t>
            </a:r>
          </a:p>
          <a:p>
            <a:pPr lvl="1" eaLnBrk="1" hangingPunct="1"/>
            <a:r>
              <a:rPr lang="en-US" dirty="0" smtClean="0"/>
              <a:t>Get a vertex’s out-edges: </a:t>
            </a:r>
          </a:p>
          <a:p>
            <a:pPr lvl="1"/>
            <a:r>
              <a:rPr lang="en-US" dirty="0" smtClean="0"/>
              <a:t>Get a vertex’s in-edges: </a:t>
            </a:r>
          </a:p>
          <a:p>
            <a:pPr lvl="1" eaLnBrk="1" hangingPunct="1"/>
            <a:r>
              <a:rPr lang="en-US" dirty="0" smtClean="0"/>
              <a:t>Decide if some edge exists: </a:t>
            </a:r>
          </a:p>
          <a:p>
            <a:pPr lvl="1" eaLnBrk="1" hangingPunct="1"/>
            <a:r>
              <a:rPr lang="en-US" dirty="0" smtClean="0"/>
              <a:t>Insert an edge:</a:t>
            </a:r>
          </a:p>
          <a:p>
            <a:pPr lvl="1" eaLnBrk="1" hangingPunct="1"/>
            <a:r>
              <a:rPr lang="en-US" dirty="0" smtClean="0"/>
              <a:t>Delete an edge: 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Space requirements: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>
                <a:solidFill>
                  <a:schemeClr val="accent2"/>
                </a:solidFill>
              </a:rPr>
              <a:t>V|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bits</a:t>
            </a:r>
            <a:endParaRPr lang="en-US" dirty="0" smtClean="0"/>
          </a:p>
          <a:p>
            <a:pPr lvl="1" eaLnBrk="1" hangingPunct="1">
              <a:buFontTx/>
              <a:buNone/>
            </a:pPr>
            <a:endParaRPr lang="en-US" sz="1000" dirty="0" smtClean="0"/>
          </a:p>
          <a:p>
            <a:pPr eaLnBrk="1" hangingPunct="1"/>
            <a:r>
              <a:rPr lang="en-US" dirty="0" smtClean="0"/>
              <a:t>Best for sparse or dense graphs?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Best for dense </a:t>
            </a:r>
            <a:r>
              <a:rPr lang="en-US" dirty="0" smtClean="0">
                <a:solidFill>
                  <a:schemeClr val="accent2"/>
                </a:solidFill>
              </a:rPr>
              <a:t>graphs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125" name="Group 124"/>
          <p:cNvGrpSpPr/>
          <p:nvPr/>
        </p:nvGrpSpPr>
        <p:grpSpPr>
          <a:xfrm>
            <a:off x="5602128" y="914400"/>
            <a:ext cx="3313272" cy="2743200"/>
            <a:chOff x="4572000" y="3276600"/>
            <a:chExt cx="3681413" cy="3048000"/>
          </a:xfrm>
        </p:grpSpPr>
        <p:sp>
          <p:nvSpPr>
            <p:cNvPr id="126" name="Rectangle 1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053013" y="3768725"/>
              <a:ext cx="2438400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 smtClean="0"/>
                <a:t>		</a:t>
              </a:r>
              <a:endParaRPr lang="en-US" dirty="0"/>
            </a:p>
          </p:txBody>
        </p:sp>
        <p:sp>
          <p:nvSpPr>
            <p:cNvPr id="127" name="Text Box 1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300246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28" name="Text Box 1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113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129" name="Text Box 1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875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30" name="Text Box 1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572000" y="3886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31" name="Text Box 19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589463" y="44958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132" name="Text Box 20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589463" y="5216525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33" name="Rectangle 2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053013" y="50895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Rectangle 2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053013" y="37687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Rectangle 2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0530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Rectangle 2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6786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Line 44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8253413" y="4419600"/>
              <a:ext cx="0" cy="1905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Line 45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5815013" y="6324600"/>
              <a:ext cx="2438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Text Box 47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64381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140" name="Text Box 4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595813" y="5791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6135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52578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60960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76962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52970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6897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769620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613524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68580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76962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52578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6897240" y="51624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52578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60960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689724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76962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3960821" y="1905000"/>
            <a:ext cx="992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(|V|)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886200" y="2281535"/>
            <a:ext cx="992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(|V|)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4114800" y="2662535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dirty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743200" y="3043535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dirty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2819400" y="3424535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dirty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12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0" grpId="0"/>
      <p:bldP spid="41" grpId="0"/>
      <p:bldP spid="42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Adjacency Matrix Properties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will the adjacency matrix vary for an </a:t>
            </a:r>
            <a:r>
              <a:rPr lang="en-US" i="1" dirty="0" smtClean="0"/>
              <a:t>undirected graph</a:t>
            </a:r>
            <a:r>
              <a:rPr lang="en-US" dirty="0" smtClean="0"/>
              <a:t>?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Undirected will be symmetric around the </a:t>
            </a:r>
            <a:r>
              <a:rPr lang="en-US" dirty="0" smtClean="0">
                <a:solidFill>
                  <a:schemeClr val="accent2"/>
                </a:solidFill>
              </a:rPr>
              <a:t>diagonal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How can we adapt the representation for </a:t>
            </a:r>
            <a:r>
              <a:rPr lang="en-US" i="1" dirty="0" smtClean="0"/>
              <a:t>weighted graphs</a:t>
            </a:r>
            <a:r>
              <a:rPr lang="en-US" dirty="0" smtClean="0"/>
              <a:t>?</a:t>
            </a:r>
          </a:p>
          <a:p>
            <a:pPr lvl="1" eaLnBrk="1" hangingPunct="1"/>
            <a:r>
              <a:rPr lang="en-US" dirty="0">
                <a:solidFill>
                  <a:schemeClr val="accent2"/>
                </a:solidFill>
              </a:rPr>
              <a:t>Instead of a Boolean, store a number in each cell</a:t>
            </a:r>
          </a:p>
          <a:p>
            <a:pPr lvl="1" eaLnBrk="1" hangingPunct="1"/>
            <a:r>
              <a:rPr lang="en-US" dirty="0">
                <a:solidFill>
                  <a:schemeClr val="accent2"/>
                </a:solidFill>
              </a:rPr>
              <a:t>Need some value to represent ‘not an edge’</a:t>
            </a:r>
          </a:p>
          <a:p>
            <a:pPr lvl="2" eaLnBrk="1" hangingPunct="1"/>
            <a:r>
              <a:rPr lang="en-US" dirty="0">
                <a:solidFill>
                  <a:schemeClr val="accent2"/>
                </a:solidFill>
              </a:rPr>
              <a:t>In </a:t>
            </a:r>
            <a:r>
              <a:rPr lang="en-US" i="1" dirty="0">
                <a:solidFill>
                  <a:schemeClr val="accent2"/>
                </a:solidFill>
              </a:rPr>
              <a:t>some</a:t>
            </a:r>
            <a:r>
              <a:rPr lang="en-US" dirty="0">
                <a:solidFill>
                  <a:schemeClr val="accent2"/>
                </a:solidFill>
              </a:rPr>
              <a:t> situations, 0 or -1 </a:t>
            </a:r>
            <a:r>
              <a:rPr lang="en-US" dirty="0" smtClean="0">
                <a:solidFill>
                  <a:schemeClr val="accent2"/>
                </a:solidFill>
              </a:rPr>
              <a:t>works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4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95400"/>
          </a:xfrm>
        </p:spPr>
        <p:txBody>
          <a:bodyPr/>
          <a:lstStyle/>
          <a:p>
            <a:r>
              <a:rPr lang="en-US" dirty="0" smtClean="0"/>
              <a:t>Assign each node a number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|V|-1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An array of length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>
                <a:latin typeface="+mj-lt"/>
                <a:cs typeface="Courier New" pitchFamily="49" charset="0"/>
              </a:rPr>
              <a:t> in which each entry stores a list of all adjacent vertices </a:t>
            </a:r>
            <a:r>
              <a:rPr lang="en-US" dirty="0">
                <a:cs typeface="Courier New" pitchFamily="49" charset="0"/>
              </a:rPr>
              <a:t>(e.g., linked list)</a:t>
            </a: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5410200" y="3276600"/>
            <a:ext cx="3352800" cy="2590800"/>
            <a:chOff x="5410200" y="3276600"/>
            <a:chExt cx="3352800" cy="2590800"/>
          </a:xfrm>
        </p:grpSpPr>
        <p:grpSp>
          <p:nvGrpSpPr>
            <p:cNvPr id="20" name="Group 50"/>
            <p:cNvGrpSpPr>
              <a:grpSpLocks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5410200" y="3276600"/>
              <a:ext cx="1309687" cy="2590800"/>
              <a:chOff x="3351" y="1776"/>
              <a:chExt cx="825" cy="1632"/>
            </a:xfrm>
          </p:grpSpPr>
          <p:sp>
            <p:nvSpPr>
              <p:cNvPr id="21" name="Rectangle 14"/>
              <p:cNvSpPr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3669" y="1776"/>
                <a:ext cx="507" cy="12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2" name="Rectangle 18"/>
              <p:cNvSpPr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3669" y="2608"/>
                <a:ext cx="507" cy="4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3" name="Rectangle 19"/>
              <p:cNvSpPr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3669" y="1776"/>
                <a:ext cx="507" cy="4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3669" y="1776"/>
                <a:ext cx="507" cy="16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5" name="Text Box 46"/>
              <p:cNvSpPr txBox="1"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3351" y="187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  <a:latin typeface="Times New Roman" pitchFamily="18" charset="0"/>
                  </a:rPr>
                  <a:t>0</a:t>
                </a:r>
                <a:endParaRPr lang="en-US" sz="2000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" name="Text Box 47"/>
              <p:cNvSpPr txBox="1"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3362" y="2256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9900"/>
                    </a:solidFill>
                    <a:latin typeface="Times New Roman" pitchFamily="18" charset="0"/>
                  </a:rPr>
                  <a:t>1</a:t>
                </a:r>
                <a:endParaRPr lang="en-US" sz="2000" dirty="0">
                  <a:solidFill>
                    <a:srgbClr val="0099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" name="Text Box 48"/>
              <p:cNvSpPr txBox="1"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3362" y="2710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00FF"/>
                    </a:solidFill>
                    <a:latin typeface="Times New Roman" pitchFamily="18" charset="0"/>
                  </a:rPr>
                  <a:t>2</a:t>
                </a:r>
                <a:endParaRPr lang="en-US" sz="2000" dirty="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" name="Text Box 49"/>
              <p:cNvSpPr txBox="1"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366" y="307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FF00FF"/>
                    </a:solidFill>
                    <a:latin typeface="Times New Roman" pitchFamily="18" charset="0"/>
                  </a:rPr>
                  <a:t>3</a:t>
                </a:r>
                <a:endParaRPr lang="en-US" sz="2000" dirty="0">
                  <a:solidFill>
                    <a:srgbClr val="FF00FF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31" name="Rectangle 3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934200" y="3429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0099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2" name="Rectangle 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086600" y="34290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33" name="AutoShape 9"/>
            <p:cNvCxnSpPr>
              <a:cxnSpLocks noChangeShapeType="1"/>
            </p:cNvCxnSpPr>
            <p:nvPr>
              <p:custDataLst>
                <p:tags r:id="rId17"/>
              </p:custDataLst>
            </p:nvPr>
          </p:nvCxnSpPr>
          <p:spPr bwMode="auto">
            <a:xfrm>
              <a:off x="6400800" y="3581400"/>
              <a:ext cx="5334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4" name="Rectangle 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239000" y="3429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010400" y="4114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5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7162800" y="41148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37" name="AutoShape 9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>
              <a:off x="6400800" y="42672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8" name="Rectangle 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315200" y="4114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3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0866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FF00FF"/>
                  </a:solidFill>
                </a:rPr>
                <a:t>3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239000" y="4800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42" name="AutoShape 9"/>
            <p:cNvCxnSpPr>
              <a:cxnSpLocks noChangeShapeType="1"/>
            </p:cNvCxnSpPr>
            <p:nvPr>
              <p:custDataLst>
                <p:tags r:id="rId25"/>
              </p:custDataLst>
            </p:nvPr>
          </p:nvCxnSpPr>
          <p:spPr bwMode="auto">
            <a:xfrm>
              <a:off x="6477000" y="49530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3" name="Rectangle 3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73914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3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81534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0099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5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8305800" y="4800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46" name="AutoShape 9"/>
            <p:cNvCxnSpPr>
              <a:cxnSpLocks noChangeShapeType="1"/>
            </p:cNvCxnSpPr>
            <p:nvPr>
              <p:custDataLst>
                <p:tags r:id="rId29"/>
              </p:custDataLst>
            </p:nvPr>
          </p:nvCxnSpPr>
          <p:spPr bwMode="auto">
            <a:xfrm>
              <a:off x="7543800" y="49530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7" name="Rectangle 3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84582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221802" y="5334000"/>
              <a:ext cx="2551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/</a:t>
              </a:r>
            </a:p>
          </p:txBody>
        </p:sp>
      </p:grpSp>
      <p:grpSp>
        <p:nvGrpSpPr>
          <p:cNvPr id="49" name="Group 4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85800" y="3276600"/>
            <a:ext cx="3648076" cy="1879601"/>
            <a:chOff x="344" y="1747"/>
            <a:chExt cx="2298" cy="1184"/>
          </a:xfrm>
        </p:grpSpPr>
        <p:sp>
          <p:nvSpPr>
            <p:cNvPr id="50" name="Oval 30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754" y="2285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 Box 31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44" y="2093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Times New Roman" pitchFamily="18" charset="0"/>
                </a:rPr>
                <a:t>A(0)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52" name="Oval 32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470" y="257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Text Box 33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632" y="2640"/>
              <a:ext cx="4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  <a:latin typeface="Times New Roman" pitchFamily="18" charset="0"/>
                </a:rPr>
                <a:t>B(1)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54" name="Oval 34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010" y="2141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sp>
          <p:nvSpPr>
            <p:cNvPr id="55" name="Text Box 35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160" y="2189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Times New Roman" pitchFamily="18" charset="0"/>
                </a:rPr>
                <a:t>C(2)</a:t>
              </a:r>
              <a:endParaRPr lang="en-US" dirty="0">
                <a:latin typeface="Times New Roman" pitchFamily="18" charset="0"/>
              </a:endParaRPr>
            </a:p>
          </p:txBody>
        </p:sp>
        <p:cxnSp>
          <p:nvCxnSpPr>
            <p:cNvPr id="56" name="AutoShape 36"/>
            <p:cNvCxnSpPr>
              <a:cxnSpLocks noChangeShapeType="1"/>
              <a:stCxn id="54" idx="4"/>
              <a:endCxn id="52" idx="6"/>
            </p:cNvCxnSpPr>
            <p:nvPr>
              <p:custDataLst>
                <p:tags r:id="rId8"/>
              </p:custDataLst>
            </p:nvPr>
          </p:nvCxnSpPr>
          <p:spPr bwMode="auto">
            <a:xfrm rot="5400000">
              <a:off x="1712" y="2273"/>
              <a:ext cx="334" cy="443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7" name="AutoShape 37"/>
            <p:cNvCxnSpPr>
              <a:cxnSpLocks noChangeShapeType="1"/>
              <a:stCxn id="52" idx="2"/>
              <a:endCxn id="50" idx="4"/>
            </p:cNvCxnSpPr>
            <p:nvPr>
              <p:custDataLst>
                <p:tags r:id="rId9"/>
              </p:custDataLst>
            </p:nvPr>
          </p:nvCxnSpPr>
          <p:spPr bwMode="auto">
            <a:xfrm rot="10800000">
              <a:off x="844" y="2471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8" name="AutoShape 38"/>
            <p:cNvCxnSpPr>
              <a:cxnSpLocks noChangeShapeType="1"/>
              <a:stCxn id="50" idx="6"/>
              <a:endCxn id="52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940" y="2375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9" name="Oval 39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344" y="1949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cxnSp>
          <p:nvCxnSpPr>
            <p:cNvPr id="60" name="AutoShape 40"/>
            <p:cNvCxnSpPr>
              <a:cxnSpLocks noChangeShapeType="1"/>
              <a:stCxn id="54" idx="1"/>
            </p:cNvCxnSpPr>
            <p:nvPr>
              <p:custDataLst>
                <p:tags r:id="rId12"/>
              </p:custDataLst>
            </p:nvPr>
          </p:nvCxnSpPr>
          <p:spPr bwMode="auto">
            <a:xfrm rot="5400000" flipH="1">
              <a:off x="1728" y="1851"/>
              <a:ext cx="115" cy="5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1" name="Text Box 41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440" y="1747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FF"/>
                  </a:solidFill>
                  <a:latin typeface="Times New Roman" pitchFamily="18" charset="0"/>
                </a:rPr>
                <a:t>D(3)</a:t>
              </a:r>
              <a:endParaRPr lang="en-US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35861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26051</TotalTime>
  <Words>3614</Words>
  <Application>Microsoft Office PowerPoint</Application>
  <PresentationFormat>On-screen Show (4:3)</PresentationFormat>
  <Paragraphs>935</Paragraphs>
  <Slides>44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Arial</vt:lpstr>
      <vt:lpstr>Courier New</vt:lpstr>
      <vt:lpstr>Symbol</vt:lpstr>
      <vt:lpstr>Times New Roman</vt:lpstr>
      <vt:lpstr>dan_design_template</vt:lpstr>
      <vt:lpstr>CSE 373: Data Structures &amp; Algorithms Lecture 16: Topological Sort / Graph Traversals</vt:lpstr>
      <vt:lpstr>Announcements </vt:lpstr>
      <vt:lpstr>Graphs</vt:lpstr>
      <vt:lpstr>Density / Sparsity</vt:lpstr>
      <vt:lpstr>What is the Data Structure?</vt:lpstr>
      <vt:lpstr>Adjacency Matrix</vt:lpstr>
      <vt:lpstr>Adjacency Matrix Properties</vt:lpstr>
      <vt:lpstr>Adjacency Matrix Properties</vt:lpstr>
      <vt:lpstr>Adjacency List</vt:lpstr>
      <vt:lpstr>Adjacency List Properties</vt:lpstr>
      <vt:lpstr>Algorithms</vt:lpstr>
      <vt:lpstr>Topological Sort</vt:lpstr>
      <vt:lpstr>Questions and comments</vt:lpstr>
      <vt:lpstr>Uses</vt:lpstr>
      <vt:lpstr>A First Algorithm for Topological Sort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Notice</vt:lpstr>
      <vt:lpstr>Running time?</vt:lpstr>
      <vt:lpstr>Doing better</vt:lpstr>
      <vt:lpstr>Running time?</vt:lpstr>
      <vt:lpstr>Graph Traversals</vt:lpstr>
      <vt:lpstr>Abstract Idea</vt:lpstr>
      <vt:lpstr>Running Time and Options</vt:lpstr>
      <vt:lpstr>Example: Depth First Search</vt:lpstr>
      <vt:lpstr>Example: Another Depth First Search</vt:lpstr>
      <vt:lpstr>Example: Breadth First Search</vt:lpstr>
      <vt:lpstr>Comparison</vt:lpstr>
      <vt:lpstr>Saving the Path</vt:lpstr>
      <vt:lpstr>Example using BFS</vt:lpstr>
      <vt:lpstr>Single source shortest paths</vt:lpstr>
      <vt:lpstr>Applications</vt:lpstr>
      <vt:lpstr>Not as easy as BFS</vt:lpstr>
      <vt:lpstr>Dijkstra’s Algorithm</vt:lpstr>
      <vt:lpstr>Dijkstra’s Algorithm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Catie Baker</cp:lastModifiedBy>
  <cp:revision>1198</cp:revision>
  <dcterms:created xsi:type="dcterms:W3CDTF">2009-03-13T20:43:19Z</dcterms:created>
  <dcterms:modified xsi:type="dcterms:W3CDTF">2015-05-04T06:07:46Z</dcterms:modified>
</cp:coreProperties>
</file>