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4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5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8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9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4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5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26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5" r:id="rId3"/>
    <p:sldId id="326" r:id="rId4"/>
    <p:sldId id="258" r:id="rId5"/>
    <p:sldId id="296" r:id="rId6"/>
    <p:sldId id="297" r:id="rId7"/>
    <p:sldId id="298" r:id="rId8"/>
    <p:sldId id="303" r:id="rId9"/>
    <p:sldId id="265" r:id="rId10"/>
    <p:sldId id="266" r:id="rId11"/>
    <p:sldId id="267" r:id="rId12"/>
    <p:sldId id="268" r:id="rId13"/>
    <p:sldId id="270" r:id="rId14"/>
    <p:sldId id="271" r:id="rId15"/>
    <p:sldId id="304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11" r:id="rId27"/>
    <p:sldId id="313" r:id="rId28"/>
    <p:sldId id="286" r:id="rId29"/>
    <p:sldId id="320" r:id="rId30"/>
    <p:sldId id="289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9416" autoAdjust="0"/>
  </p:normalViewPr>
  <p:slideViewPr>
    <p:cSldViewPr>
      <p:cViewPr varScale="1">
        <p:scale>
          <a:sx n="89" d="100"/>
          <a:sy n="89" d="100"/>
        </p:scale>
        <p:origin x="765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1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41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85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9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95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02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4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04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43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7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47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3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4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39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379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00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59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3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9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49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973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3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49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04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8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8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73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1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7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notesSlide" Target="../notesSlides/notesSlide9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notesSlide" Target="../notesSlides/notesSlide11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26" Type="http://schemas.openxmlformats.org/officeDocument/2006/relationships/tags" Target="../tags/tag128.xml"/><Relationship Id="rId3" Type="http://schemas.openxmlformats.org/officeDocument/2006/relationships/tags" Target="../tags/tag105.xml"/><Relationship Id="rId21" Type="http://schemas.openxmlformats.org/officeDocument/2006/relationships/tags" Target="../tags/tag123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5" Type="http://schemas.openxmlformats.org/officeDocument/2006/relationships/tags" Target="../tags/tag127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tags" Target="../tags/tag122.xml"/><Relationship Id="rId29" Type="http://schemas.openxmlformats.org/officeDocument/2006/relationships/notesSlide" Target="../notesSlides/notesSlide12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tags" Target="../tags/tag126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tags" Target="../tags/tag12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tags" Target="../tags/tag124.xml"/><Relationship Id="rId27" Type="http://schemas.openxmlformats.org/officeDocument/2006/relationships/tags" Target="../tags/tag1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0" Type="http://schemas.openxmlformats.org/officeDocument/2006/relationships/tags" Target="../tags/tag139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26" Type="http://schemas.openxmlformats.org/officeDocument/2006/relationships/tags" Target="../tags/tag167.xml"/><Relationship Id="rId39" Type="http://schemas.openxmlformats.org/officeDocument/2006/relationships/tags" Target="../tags/tag180.xml"/><Relationship Id="rId3" Type="http://schemas.openxmlformats.org/officeDocument/2006/relationships/tags" Target="../tags/tag144.xml"/><Relationship Id="rId21" Type="http://schemas.openxmlformats.org/officeDocument/2006/relationships/tags" Target="../tags/tag162.xml"/><Relationship Id="rId34" Type="http://schemas.openxmlformats.org/officeDocument/2006/relationships/tags" Target="../tags/tag175.xml"/><Relationship Id="rId42" Type="http://schemas.openxmlformats.org/officeDocument/2006/relationships/tags" Target="../tags/tag183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5" Type="http://schemas.openxmlformats.org/officeDocument/2006/relationships/tags" Target="../tags/tag166.xml"/><Relationship Id="rId33" Type="http://schemas.openxmlformats.org/officeDocument/2006/relationships/tags" Target="../tags/tag174.xml"/><Relationship Id="rId38" Type="http://schemas.openxmlformats.org/officeDocument/2006/relationships/tags" Target="../tags/tag179.xml"/><Relationship Id="rId46" Type="http://schemas.openxmlformats.org/officeDocument/2006/relationships/notesSlide" Target="../notesSlides/notesSlide15.xml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0" Type="http://schemas.openxmlformats.org/officeDocument/2006/relationships/tags" Target="../tags/tag161.xml"/><Relationship Id="rId29" Type="http://schemas.openxmlformats.org/officeDocument/2006/relationships/tags" Target="../tags/tag170.xml"/><Relationship Id="rId41" Type="http://schemas.openxmlformats.org/officeDocument/2006/relationships/tags" Target="../tags/tag182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24" Type="http://schemas.openxmlformats.org/officeDocument/2006/relationships/tags" Target="../tags/tag165.xml"/><Relationship Id="rId32" Type="http://schemas.openxmlformats.org/officeDocument/2006/relationships/tags" Target="../tags/tag173.xml"/><Relationship Id="rId37" Type="http://schemas.openxmlformats.org/officeDocument/2006/relationships/tags" Target="../tags/tag178.xml"/><Relationship Id="rId40" Type="http://schemas.openxmlformats.org/officeDocument/2006/relationships/tags" Target="../tags/tag181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146.xml"/><Relationship Id="rId15" Type="http://schemas.openxmlformats.org/officeDocument/2006/relationships/tags" Target="../tags/tag156.xml"/><Relationship Id="rId23" Type="http://schemas.openxmlformats.org/officeDocument/2006/relationships/tags" Target="../tags/tag164.xml"/><Relationship Id="rId28" Type="http://schemas.openxmlformats.org/officeDocument/2006/relationships/tags" Target="../tags/tag169.xml"/><Relationship Id="rId36" Type="http://schemas.openxmlformats.org/officeDocument/2006/relationships/tags" Target="../tags/tag177.xml"/><Relationship Id="rId10" Type="http://schemas.openxmlformats.org/officeDocument/2006/relationships/tags" Target="../tags/tag151.xml"/><Relationship Id="rId19" Type="http://schemas.openxmlformats.org/officeDocument/2006/relationships/tags" Target="../tags/tag160.xml"/><Relationship Id="rId31" Type="http://schemas.openxmlformats.org/officeDocument/2006/relationships/tags" Target="../tags/tag172.xml"/><Relationship Id="rId44" Type="http://schemas.openxmlformats.org/officeDocument/2006/relationships/tags" Target="../tags/tag185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tags" Target="../tags/tag155.xml"/><Relationship Id="rId22" Type="http://schemas.openxmlformats.org/officeDocument/2006/relationships/tags" Target="../tags/tag163.xml"/><Relationship Id="rId27" Type="http://schemas.openxmlformats.org/officeDocument/2006/relationships/tags" Target="../tags/tag168.xml"/><Relationship Id="rId30" Type="http://schemas.openxmlformats.org/officeDocument/2006/relationships/tags" Target="../tags/tag171.xml"/><Relationship Id="rId35" Type="http://schemas.openxmlformats.org/officeDocument/2006/relationships/tags" Target="../tags/tag176.xml"/><Relationship Id="rId43" Type="http://schemas.openxmlformats.org/officeDocument/2006/relationships/tags" Target="../tags/tag18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26" Type="http://schemas.openxmlformats.org/officeDocument/2006/relationships/tags" Target="../tags/tag211.xml"/><Relationship Id="rId3" Type="http://schemas.openxmlformats.org/officeDocument/2006/relationships/tags" Target="../tags/tag188.xml"/><Relationship Id="rId21" Type="http://schemas.openxmlformats.org/officeDocument/2006/relationships/tags" Target="../tags/tag206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5" Type="http://schemas.openxmlformats.org/officeDocument/2006/relationships/tags" Target="../tags/tag210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0" Type="http://schemas.openxmlformats.org/officeDocument/2006/relationships/tags" Target="../tags/tag205.xml"/><Relationship Id="rId29" Type="http://schemas.openxmlformats.org/officeDocument/2006/relationships/tags" Target="../tags/tag214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24" Type="http://schemas.openxmlformats.org/officeDocument/2006/relationships/tags" Target="../tags/tag209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23" Type="http://schemas.openxmlformats.org/officeDocument/2006/relationships/tags" Target="../tags/tag208.xml"/><Relationship Id="rId28" Type="http://schemas.openxmlformats.org/officeDocument/2006/relationships/tags" Target="../tags/tag213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31" Type="http://schemas.openxmlformats.org/officeDocument/2006/relationships/notesSlide" Target="../notesSlides/notesSlide16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Relationship Id="rId22" Type="http://schemas.openxmlformats.org/officeDocument/2006/relationships/tags" Target="../tags/tag207.xml"/><Relationship Id="rId27" Type="http://schemas.openxmlformats.org/officeDocument/2006/relationships/tags" Target="../tags/tag212.xml"/><Relationship Id="rId30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26" Type="http://schemas.openxmlformats.org/officeDocument/2006/relationships/tags" Target="../tags/tag240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34" Type="http://schemas.openxmlformats.org/officeDocument/2006/relationships/notesSlide" Target="../notesSlides/notesSlide18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tags" Target="../tags/tag239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tags" Target="../tags/tag238.xml"/><Relationship Id="rId32" Type="http://schemas.openxmlformats.org/officeDocument/2006/relationships/tags" Target="../tags/tag246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28" Type="http://schemas.openxmlformats.org/officeDocument/2006/relationships/tags" Target="../tags/tag242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31" Type="http://schemas.openxmlformats.org/officeDocument/2006/relationships/tags" Target="../tags/tag245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Relationship Id="rId27" Type="http://schemas.openxmlformats.org/officeDocument/2006/relationships/tags" Target="../tags/tag241.xml"/><Relationship Id="rId30" Type="http://schemas.openxmlformats.org/officeDocument/2006/relationships/tags" Target="../tags/tag2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4.xml"/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26" Type="http://schemas.openxmlformats.org/officeDocument/2006/relationships/tags" Target="../tags/tag272.xml"/><Relationship Id="rId3" Type="http://schemas.openxmlformats.org/officeDocument/2006/relationships/tags" Target="../tags/tag249.xml"/><Relationship Id="rId21" Type="http://schemas.openxmlformats.org/officeDocument/2006/relationships/tags" Target="../tags/tag267.xml"/><Relationship Id="rId7" Type="http://schemas.openxmlformats.org/officeDocument/2006/relationships/tags" Target="../tags/tag253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5" Type="http://schemas.openxmlformats.org/officeDocument/2006/relationships/tags" Target="../tags/tag271.xml"/><Relationship Id="rId33" Type="http://schemas.openxmlformats.org/officeDocument/2006/relationships/notesSlide" Target="../notesSlides/notesSlide19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0" Type="http://schemas.openxmlformats.org/officeDocument/2006/relationships/tags" Target="../tags/tag266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24" Type="http://schemas.openxmlformats.org/officeDocument/2006/relationships/tags" Target="../tags/tag27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23" Type="http://schemas.openxmlformats.org/officeDocument/2006/relationships/tags" Target="../tags/tag269.xml"/><Relationship Id="rId28" Type="http://schemas.openxmlformats.org/officeDocument/2006/relationships/tags" Target="../tags/tag274.xml"/><Relationship Id="rId10" Type="http://schemas.openxmlformats.org/officeDocument/2006/relationships/tags" Target="../tags/tag256.xml"/><Relationship Id="rId19" Type="http://schemas.openxmlformats.org/officeDocument/2006/relationships/tags" Target="../tags/tag265.xml"/><Relationship Id="rId31" Type="http://schemas.openxmlformats.org/officeDocument/2006/relationships/tags" Target="../tags/tag277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tags" Target="../tags/tag268.xml"/><Relationship Id="rId27" Type="http://schemas.openxmlformats.org/officeDocument/2006/relationships/tags" Target="../tags/tag273.xml"/><Relationship Id="rId30" Type="http://schemas.openxmlformats.org/officeDocument/2006/relationships/tags" Target="../tags/tag27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13" Type="http://schemas.openxmlformats.org/officeDocument/2006/relationships/tags" Target="../tags/tag290.xml"/><Relationship Id="rId18" Type="http://schemas.openxmlformats.org/officeDocument/2006/relationships/tags" Target="../tags/tag295.xml"/><Relationship Id="rId3" Type="http://schemas.openxmlformats.org/officeDocument/2006/relationships/tags" Target="../tags/tag280.xml"/><Relationship Id="rId21" Type="http://schemas.openxmlformats.org/officeDocument/2006/relationships/tags" Target="../tags/tag298.xml"/><Relationship Id="rId7" Type="http://schemas.openxmlformats.org/officeDocument/2006/relationships/tags" Target="../tags/tag284.xml"/><Relationship Id="rId12" Type="http://schemas.openxmlformats.org/officeDocument/2006/relationships/tags" Target="../tags/tag289.xml"/><Relationship Id="rId17" Type="http://schemas.openxmlformats.org/officeDocument/2006/relationships/tags" Target="../tags/tag294.xml"/><Relationship Id="rId2" Type="http://schemas.openxmlformats.org/officeDocument/2006/relationships/tags" Target="../tags/tag279.xml"/><Relationship Id="rId16" Type="http://schemas.openxmlformats.org/officeDocument/2006/relationships/tags" Target="../tags/tag293.xml"/><Relationship Id="rId20" Type="http://schemas.openxmlformats.org/officeDocument/2006/relationships/tags" Target="../tags/tag297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tags" Target="../tags/tag288.xml"/><Relationship Id="rId5" Type="http://schemas.openxmlformats.org/officeDocument/2006/relationships/tags" Target="../tags/tag282.xml"/><Relationship Id="rId15" Type="http://schemas.openxmlformats.org/officeDocument/2006/relationships/tags" Target="../tags/tag29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287.xml"/><Relationship Id="rId19" Type="http://schemas.openxmlformats.org/officeDocument/2006/relationships/tags" Target="../tags/tag296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tags" Target="../tags/tag291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6.xml"/><Relationship Id="rId13" Type="http://schemas.openxmlformats.org/officeDocument/2006/relationships/tags" Target="../tags/tag311.xml"/><Relationship Id="rId18" Type="http://schemas.openxmlformats.org/officeDocument/2006/relationships/tags" Target="../tags/tag316.xml"/><Relationship Id="rId26" Type="http://schemas.openxmlformats.org/officeDocument/2006/relationships/tags" Target="../tags/tag324.xml"/><Relationship Id="rId3" Type="http://schemas.openxmlformats.org/officeDocument/2006/relationships/tags" Target="../tags/tag301.xml"/><Relationship Id="rId21" Type="http://schemas.openxmlformats.org/officeDocument/2006/relationships/tags" Target="../tags/tag319.xml"/><Relationship Id="rId7" Type="http://schemas.openxmlformats.org/officeDocument/2006/relationships/tags" Target="../tags/tag305.xml"/><Relationship Id="rId12" Type="http://schemas.openxmlformats.org/officeDocument/2006/relationships/tags" Target="../tags/tag310.xml"/><Relationship Id="rId17" Type="http://schemas.openxmlformats.org/officeDocument/2006/relationships/tags" Target="../tags/tag315.xml"/><Relationship Id="rId25" Type="http://schemas.openxmlformats.org/officeDocument/2006/relationships/tags" Target="../tags/tag323.xml"/><Relationship Id="rId2" Type="http://schemas.openxmlformats.org/officeDocument/2006/relationships/tags" Target="../tags/tag300.xml"/><Relationship Id="rId16" Type="http://schemas.openxmlformats.org/officeDocument/2006/relationships/tags" Target="../tags/tag314.xml"/><Relationship Id="rId20" Type="http://schemas.openxmlformats.org/officeDocument/2006/relationships/tags" Target="../tags/tag31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99.xml"/><Relationship Id="rId6" Type="http://schemas.openxmlformats.org/officeDocument/2006/relationships/tags" Target="../tags/tag304.xml"/><Relationship Id="rId11" Type="http://schemas.openxmlformats.org/officeDocument/2006/relationships/tags" Target="../tags/tag309.xml"/><Relationship Id="rId24" Type="http://schemas.openxmlformats.org/officeDocument/2006/relationships/tags" Target="../tags/tag322.xml"/><Relationship Id="rId5" Type="http://schemas.openxmlformats.org/officeDocument/2006/relationships/tags" Target="../tags/tag303.xml"/><Relationship Id="rId15" Type="http://schemas.openxmlformats.org/officeDocument/2006/relationships/tags" Target="../tags/tag313.xml"/><Relationship Id="rId23" Type="http://schemas.openxmlformats.org/officeDocument/2006/relationships/tags" Target="../tags/tag321.xml"/><Relationship Id="rId28" Type="http://schemas.openxmlformats.org/officeDocument/2006/relationships/tags" Target="../tags/tag326.xml"/><Relationship Id="rId10" Type="http://schemas.openxmlformats.org/officeDocument/2006/relationships/tags" Target="../tags/tag308.xml"/><Relationship Id="rId19" Type="http://schemas.openxmlformats.org/officeDocument/2006/relationships/tags" Target="../tags/tag317.xml"/><Relationship Id="rId4" Type="http://schemas.openxmlformats.org/officeDocument/2006/relationships/tags" Target="../tags/tag302.xml"/><Relationship Id="rId9" Type="http://schemas.openxmlformats.org/officeDocument/2006/relationships/tags" Target="../tags/tag307.xml"/><Relationship Id="rId14" Type="http://schemas.openxmlformats.org/officeDocument/2006/relationships/tags" Target="../tags/tag312.xml"/><Relationship Id="rId22" Type="http://schemas.openxmlformats.org/officeDocument/2006/relationships/tags" Target="../tags/tag320.xml"/><Relationship Id="rId27" Type="http://schemas.openxmlformats.org/officeDocument/2006/relationships/tags" Target="../tags/tag325.xml"/><Relationship Id="rId30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13" Type="http://schemas.openxmlformats.org/officeDocument/2006/relationships/tags" Target="../tags/tag33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9.xml"/><Relationship Id="rId7" Type="http://schemas.openxmlformats.org/officeDocument/2006/relationships/tags" Target="../tags/tag333.xml"/><Relationship Id="rId12" Type="http://schemas.openxmlformats.org/officeDocument/2006/relationships/tags" Target="../tags/tag338.xml"/><Relationship Id="rId17" Type="http://schemas.openxmlformats.org/officeDocument/2006/relationships/tags" Target="../tags/tag343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10" Type="http://schemas.openxmlformats.org/officeDocument/2006/relationships/tags" Target="../tags/tag336.xml"/><Relationship Id="rId19" Type="http://schemas.openxmlformats.org/officeDocument/2006/relationships/notesSlide" Target="../notesSlides/notesSlide25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5.xml"/><Relationship Id="rId1" Type="http://schemas.openxmlformats.org/officeDocument/2006/relationships/tags" Target="../tags/tag34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26" Type="http://schemas.openxmlformats.org/officeDocument/2006/relationships/tags" Target="../tags/tag371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48.xml"/><Relationship Id="rId21" Type="http://schemas.openxmlformats.org/officeDocument/2006/relationships/tags" Target="../tags/tag366.xml"/><Relationship Id="rId34" Type="http://schemas.openxmlformats.org/officeDocument/2006/relationships/tags" Target="../tags/tag379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5" Type="http://schemas.openxmlformats.org/officeDocument/2006/relationships/tags" Target="../tags/tag370.xml"/><Relationship Id="rId33" Type="http://schemas.openxmlformats.org/officeDocument/2006/relationships/tags" Target="../tags/tag378.xml"/><Relationship Id="rId38" Type="http://schemas.openxmlformats.org/officeDocument/2006/relationships/tags" Target="../tags/tag383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0" Type="http://schemas.openxmlformats.org/officeDocument/2006/relationships/tags" Target="../tags/tag365.xml"/><Relationship Id="rId29" Type="http://schemas.openxmlformats.org/officeDocument/2006/relationships/tags" Target="../tags/tag374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24" Type="http://schemas.openxmlformats.org/officeDocument/2006/relationships/tags" Target="../tags/tag369.xml"/><Relationship Id="rId32" Type="http://schemas.openxmlformats.org/officeDocument/2006/relationships/tags" Target="../tags/tag377.xml"/><Relationship Id="rId37" Type="http://schemas.openxmlformats.org/officeDocument/2006/relationships/tags" Target="../tags/tag382.xml"/><Relationship Id="rId40" Type="http://schemas.openxmlformats.org/officeDocument/2006/relationships/notesSlide" Target="../notesSlides/notesSlide26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28" Type="http://schemas.openxmlformats.org/officeDocument/2006/relationships/tags" Target="../tags/tag373.xml"/><Relationship Id="rId36" Type="http://schemas.openxmlformats.org/officeDocument/2006/relationships/tags" Target="../tags/tag381.xml"/><Relationship Id="rId10" Type="http://schemas.openxmlformats.org/officeDocument/2006/relationships/tags" Target="../tags/tag355.xml"/><Relationship Id="rId19" Type="http://schemas.openxmlformats.org/officeDocument/2006/relationships/tags" Target="../tags/tag364.xml"/><Relationship Id="rId31" Type="http://schemas.openxmlformats.org/officeDocument/2006/relationships/tags" Target="../tags/tag376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Relationship Id="rId22" Type="http://schemas.openxmlformats.org/officeDocument/2006/relationships/tags" Target="../tags/tag367.xml"/><Relationship Id="rId27" Type="http://schemas.openxmlformats.org/officeDocument/2006/relationships/tags" Target="../tags/tag372.xml"/><Relationship Id="rId30" Type="http://schemas.openxmlformats.org/officeDocument/2006/relationships/tags" Target="../tags/tag375.xml"/><Relationship Id="rId35" Type="http://schemas.openxmlformats.org/officeDocument/2006/relationships/tags" Target="../tags/tag38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91.xml"/><Relationship Id="rId13" Type="http://schemas.openxmlformats.org/officeDocument/2006/relationships/tags" Target="../tags/tag396.xml"/><Relationship Id="rId18" Type="http://schemas.openxmlformats.org/officeDocument/2006/relationships/tags" Target="../tags/tag401.xml"/><Relationship Id="rId26" Type="http://schemas.openxmlformats.org/officeDocument/2006/relationships/tags" Target="../tags/tag409.xml"/><Relationship Id="rId3" Type="http://schemas.openxmlformats.org/officeDocument/2006/relationships/tags" Target="../tags/tag386.xml"/><Relationship Id="rId21" Type="http://schemas.openxmlformats.org/officeDocument/2006/relationships/tags" Target="../tags/tag404.xml"/><Relationship Id="rId7" Type="http://schemas.openxmlformats.org/officeDocument/2006/relationships/tags" Target="../tags/tag390.xml"/><Relationship Id="rId12" Type="http://schemas.openxmlformats.org/officeDocument/2006/relationships/tags" Target="../tags/tag395.xml"/><Relationship Id="rId17" Type="http://schemas.openxmlformats.org/officeDocument/2006/relationships/tags" Target="../tags/tag400.xml"/><Relationship Id="rId25" Type="http://schemas.openxmlformats.org/officeDocument/2006/relationships/tags" Target="../tags/tag408.xml"/><Relationship Id="rId2" Type="http://schemas.openxmlformats.org/officeDocument/2006/relationships/tags" Target="../tags/tag385.xml"/><Relationship Id="rId16" Type="http://schemas.openxmlformats.org/officeDocument/2006/relationships/tags" Target="../tags/tag399.xml"/><Relationship Id="rId20" Type="http://schemas.openxmlformats.org/officeDocument/2006/relationships/tags" Target="../tags/tag403.xml"/><Relationship Id="rId29" Type="http://schemas.openxmlformats.org/officeDocument/2006/relationships/notesSlide" Target="../notesSlides/notesSlide27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24" Type="http://schemas.openxmlformats.org/officeDocument/2006/relationships/tags" Target="../tags/tag407.xml"/><Relationship Id="rId5" Type="http://schemas.openxmlformats.org/officeDocument/2006/relationships/tags" Target="../tags/tag388.xml"/><Relationship Id="rId15" Type="http://schemas.openxmlformats.org/officeDocument/2006/relationships/tags" Target="../tags/tag398.xml"/><Relationship Id="rId23" Type="http://schemas.openxmlformats.org/officeDocument/2006/relationships/tags" Target="../tags/tag40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93.xml"/><Relationship Id="rId19" Type="http://schemas.openxmlformats.org/officeDocument/2006/relationships/tags" Target="../tags/tag402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Relationship Id="rId22" Type="http://schemas.openxmlformats.org/officeDocument/2006/relationships/tags" Target="../tags/tag405.xml"/><Relationship Id="rId27" Type="http://schemas.openxmlformats.org/officeDocument/2006/relationships/tags" Target="../tags/tag4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notesSlide" Target="../notesSlides/notesSlide7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15: 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chemeClr val="accent2"/>
                </a:solidFill>
              </a:rPr>
              <a:t>weight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81363"/>
            <a:ext cx="1140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122738"/>
            <a:ext cx="1268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501332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80113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905375"/>
            <a:ext cx="1412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4038600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55925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Clinton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path</a:t>
            </a:r>
            <a:r>
              <a:rPr lang="en-US" dirty="0" smtClean="0"/>
              <a:t> 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/>
              </a:rPr>
              <a:t>cycle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 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Path length: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Path cost: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where</a:t>
            </a:r>
            <a:br>
              <a:rPr lang="en-US" dirty="0" smtClean="0"/>
            </a:br>
            <a:r>
              <a:rPr lang="en-US" dirty="0" smtClean="0"/>
              <a:t>P= [Seattle, Salt Lake City, Chicago, Dallas, San Francisco, Seattle]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81000" y="3276600"/>
            <a:ext cx="5949623" cy="3143310"/>
            <a:chOff x="381000" y="3276600"/>
            <a:chExt cx="5949623" cy="3143310"/>
          </a:xfrm>
        </p:grpSpPr>
        <p:sp>
          <p:nvSpPr>
            <p:cNvPr id="23" name="Text Box 2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248275" y="3276600"/>
              <a:ext cx="10823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81000" y="3363913"/>
              <a:ext cx="5565775" cy="3055997"/>
              <a:chOff x="381000" y="3363913"/>
              <a:chExt cx="5565775" cy="3055997"/>
            </a:xfrm>
          </p:grpSpPr>
          <p:sp>
            <p:nvSpPr>
              <p:cNvPr id="7" name="Oval 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617663" y="565785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408113" y="34242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9" name="AutoShape 6"/>
              <p:cNvCxnSpPr>
                <a:cxnSpLocks noChangeShapeType="1"/>
                <a:stCxn id="7" idx="0"/>
                <a:endCxn id="8" idx="4"/>
              </p:cNvCxnSpPr>
              <p:nvPr>
                <p:custDataLst>
                  <p:tags r:id="rId5"/>
                </p:custDataLst>
              </p:nvPr>
            </p:nvCxnSpPr>
            <p:spPr bwMode="auto">
              <a:xfrm flipH="1" flipV="1">
                <a:off x="1582738" y="3790950"/>
                <a:ext cx="209550" cy="185420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943225" y="447198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572000" y="579120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597525" y="37036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" name="AutoShape 10"/>
              <p:cNvCxnSpPr>
                <a:cxnSpLocks noChangeShapeType="1"/>
                <a:stCxn id="12" idx="4"/>
                <a:endCxn id="11" idx="7"/>
              </p:cNvCxnSpPr>
              <p:nvPr>
                <p:custDataLst>
                  <p:tags r:id="rId9"/>
                </p:custDataLst>
              </p:nvPr>
            </p:nvCxnSpPr>
            <p:spPr bwMode="auto">
              <a:xfrm rot="5400000">
                <a:off x="4426398" y="4496594"/>
                <a:ext cx="1789458" cy="902047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" name="AutoShape 11"/>
              <p:cNvCxnSpPr>
                <a:cxnSpLocks noChangeShapeType="1"/>
                <a:stCxn id="12" idx="2"/>
                <a:endCxn id="8" idx="6"/>
              </p:cNvCxnSpPr>
              <p:nvPr>
                <p:custDataLst>
                  <p:tags r:id="rId10"/>
                </p:custDataLst>
              </p:nvPr>
            </p:nvCxnSpPr>
            <p:spPr bwMode="auto">
              <a:xfrm flipH="1" flipV="1">
                <a:off x="1774825" y="3598863"/>
                <a:ext cx="3810000" cy="279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" name="AutoShape 12"/>
              <p:cNvCxnSpPr>
                <a:cxnSpLocks noChangeShapeType="1"/>
                <a:stCxn id="8" idx="5"/>
                <a:endCxn id="10" idx="1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1706563" y="3740150"/>
                <a:ext cx="1289050" cy="768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7" idx="7"/>
                <a:endCxn id="10" idx="3"/>
              </p:cNvCxnSpPr>
              <p:nvPr>
                <p:custDataLst>
                  <p:tags r:id="rId12"/>
                </p:custDataLst>
              </p:nvPr>
            </p:nvCxnSpPr>
            <p:spPr bwMode="auto">
              <a:xfrm flipV="1">
                <a:off x="1916113" y="4783138"/>
                <a:ext cx="1079500" cy="9128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0" idx="5"/>
                <a:endCxn id="11" idx="1"/>
              </p:cNvCxnSpPr>
              <p:nvPr>
                <p:custDataLst>
                  <p:tags r:id="rId13"/>
                </p:custDataLst>
              </p:nvPr>
            </p:nvCxnSpPr>
            <p:spPr bwMode="auto">
              <a:xfrm rot="16200000" flipH="1">
                <a:off x="3396110" y="4615309"/>
                <a:ext cx="1072254" cy="13818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0" idx="7"/>
                <a:endCxn id="12" idx="3"/>
              </p:cNvCxnSpPr>
              <p:nvPr>
                <p:custDataLst>
                  <p:tags r:id="rId14"/>
                </p:custDataLst>
              </p:nvPr>
            </p:nvCxnSpPr>
            <p:spPr bwMode="auto">
              <a:xfrm flipV="1">
                <a:off x="3241675" y="4014788"/>
                <a:ext cx="2406650" cy="493712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7" idx="6"/>
              </p:cNvCxnSpPr>
              <p:nvPr>
                <p:custDataLst>
                  <p:tags r:id="rId15"/>
                </p:custDataLst>
              </p:nvPr>
            </p:nvCxnSpPr>
            <p:spPr bwMode="auto">
              <a:xfrm rot="10800000">
                <a:off x="1966914" y="5832475"/>
                <a:ext cx="2605087" cy="133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0" name="Text Box 17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81000" y="3632200"/>
                <a:ext cx="92365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Seattle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849313" y="6019800"/>
                <a:ext cx="172996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San Francisco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953000" y="5943600"/>
                <a:ext cx="86754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Dallas</a:t>
                </a: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59138" y="4470400"/>
                <a:ext cx="176522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Salt Lake City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487738" y="33639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3.5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457450" y="3910013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990975" y="39798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248275" y="495776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874963" y="558641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408113" y="45386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317750" y="47482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879850" y="50276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</p:grp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05600" y="4038600"/>
            <a:ext cx="165081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length(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/>
              <a:t>) = </a:t>
            </a:r>
          </a:p>
          <a:p>
            <a:r>
              <a:rPr lang="en-US" dirty="0"/>
              <a:t>  cost(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/>
              <a:t>)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254763" y="4415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056707" y="4796135"/>
            <a:ext cx="766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j-lt"/>
              </a:rPr>
              <a:t>11.5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path</a:t>
            </a:r>
            <a:r>
              <a:rPr lang="en-US" dirty="0" smtClean="0"/>
              <a:t> repeats no vertices, except the first might be the last</a:t>
            </a:r>
            <a:br>
              <a:rPr lang="en-US" dirty="0" smtClean="0"/>
            </a:br>
            <a:r>
              <a:rPr lang="en-US" dirty="0" smtClean="0"/>
              <a:t>[Seattle, Salt Lake City, San Francisco, Dallas]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chemeClr val="accent2"/>
                </a:solidFill>
              </a:rPr>
              <a:t>cycle</a:t>
            </a:r>
            <a:r>
              <a:rPr lang="en-US" dirty="0" smtClean="0"/>
              <a:t> is a path that  ends where it begins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  <a:br>
              <a:rPr lang="en-US" dirty="0" smtClean="0"/>
            </a:br>
            <a:r>
              <a:rPr lang="en-US" dirty="0" smtClean="0"/>
              <a:t>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cycle</a:t>
            </a:r>
            <a:r>
              <a:rPr lang="en-US" dirty="0" smtClean="0"/>
              <a:t> is a cycle and a simple path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038600" y="4114800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25579" y="4872335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25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if for all</a:t>
            </a:r>
            <a:br>
              <a:rPr lang="en-US" dirty="0" smtClean="0"/>
            </a:br>
            <a:r>
              <a:rPr lang="en-US" dirty="0" smtClean="0"/>
              <a:t>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295400" y="2638425"/>
            <a:ext cx="2667000" cy="1495485"/>
            <a:chOff x="1295400" y="2638425"/>
            <a:chExt cx="2667000" cy="1495485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1295400" y="2638425"/>
              <a:ext cx="2667000" cy="990600"/>
              <a:chOff x="3216" y="1584"/>
              <a:chExt cx="1680" cy="624"/>
            </a:xfrm>
          </p:grpSpPr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16" y="163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9" name="Oval 6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216" y="2016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504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032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320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3" name="Oval 10"/>
              <p:cNvSpPr>
                <a:spLocks noChangeAspect="1"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704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4" name="Oval 11"/>
              <p:cNvSpPr>
                <a:spLocks noChangeAspect="1"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04" y="1968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cxnSp>
            <p:nvCxnSpPr>
              <p:cNvPr id="15" name="AutoShape 12"/>
              <p:cNvCxnSpPr>
                <a:cxnSpLocks noChangeShapeType="1"/>
                <a:stCxn id="13" idx="4"/>
                <a:endCxn id="14" idx="0"/>
              </p:cNvCxnSpPr>
              <p:nvPr>
                <p:custDataLst>
                  <p:tags r:id="rId38"/>
                </p:custDataLst>
              </p:nvPr>
            </p:nvCxnSpPr>
            <p:spPr bwMode="auto">
              <a:xfrm>
                <a:off x="4800" y="1776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13" idx="2"/>
                <a:endCxn id="12" idx="6"/>
              </p:cNvCxnSpPr>
              <p:nvPr>
                <p:custDataLst>
                  <p:tags r:id="rId39"/>
                </p:custDataLst>
              </p:nvPr>
            </p:nvCxnSpPr>
            <p:spPr bwMode="auto">
              <a:xfrm flipH="1">
                <a:off x="4512" y="1680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2" idx="5"/>
                <a:endCxn id="14" idx="1"/>
              </p:cNvCxnSpPr>
              <p:nvPr>
                <p:custDataLst>
                  <p:tags r:id="rId40"/>
                </p:custDataLst>
              </p:nvPr>
            </p:nvCxnSpPr>
            <p:spPr bwMode="auto">
              <a:xfrm>
                <a:off x="4484" y="1748"/>
                <a:ext cx="248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2" idx="3"/>
                <a:endCxn id="11" idx="7"/>
              </p:cNvCxnSpPr>
              <p:nvPr>
                <p:custDataLst>
                  <p:tags r:id="rId41"/>
                </p:custDataLst>
              </p:nvPr>
            </p:nvCxnSpPr>
            <p:spPr bwMode="auto">
              <a:xfrm flipH="1">
                <a:off x="4196" y="1748"/>
                <a:ext cx="152" cy="1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10" idx="6"/>
              </p:cNvCxnSpPr>
              <p:nvPr>
                <p:custDataLst>
                  <p:tags r:id="rId42"/>
                </p:custDataLst>
              </p:nvPr>
            </p:nvCxnSpPr>
            <p:spPr bwMode="auto">
              <a:xfrm flipH="1">
                <a:off x="3696" y="1920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0" name="AutoShape 17"/>
              <p:cNvCxnSpPr>
                <a:cxnSpLocks noChangeShapeType="1"/>
                <a:stCxn id="10" idx="1"/>
                <a:endCxn id="8" idx="5"/>
              </p:cNvCxnSpPr>
              <p:nvPr>
                <p:custDataLst>
                  <p:tags r:id="rId43"/>
                </p:custDataLst>
              </p:nvPr>
            </p:nvCxnSpPr>
            <p:spPr bwMode="auto">
              <a:xfrm flipH="1" flipV="1">
                <a:off x="3380" y="1796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1" name="AutoShape 18"/>
              <p:cNvCxnSpPr>
                <a:cxnSpLocks noChangeShapeType="1"/>
                <a:stCxn id="10" idx="3"/>
                <a:endCxn id="9" idx="7"/>
              </p:cNvCxnSpPr>
              <p:nvPr>
                <p:custDataLst>
                  <p:tags r:id="rId44"/>
                </p:custDataLst>
              </p:nvPr>
            </p:nvCxnSpPr>
            <p:spPr bwMode="auto">
              <a:xfrm flipH="1">
                <a:off x="3380" y="1988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3" name="Text Box 5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3733800"/>
              <a:ext cx="20730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Connected graph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0" y="2638425"/>
            <a:ext cx="2667000" cy="1495485"/>
            <a:chOff x="5334000" y="2638425"/>
            <a:chExt cx="2667000" cy="1495485"/>
          </a:xfrm>
        </p:grpSpPr>
        <p:sp>
          <p:nvSpPr>
            <p:cNvPr id="22" name="Oval 3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34000" y="27146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34000" y="33242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294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6" name="Oval 4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7" name="Oval 4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962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8" name="Oval 4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96200" y="32480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9" name="AutoShape 45"/>
            <p:cNvCxnSpPr>
              <a:cxnSpLocks noChangeShapeType="1"/>
              <a:stCxn id="26" idx="5"/>
              <a:endCxn id="2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7346950" y="2898775"/>
              <a:ext cx="393700" cy="393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46"/>
            <p:cNvCxnSpPr>
              <a:cxnSpLocks noChangeShapeType="1"/>
              <a:stCxn id="26" idx="3"/>
              <a:endCxn id="25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889750" y="2898775"/>
              <a:ext cx="241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48"/>
            <p:cNvCxnSpPr>
              <a:cxnSpLocks noChangeShapeType="1"/>
              <a:stCxn id="24" idx="1"/>
              <a:endCxn id="22" idx="5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5594350" y="29749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2" name="AutoShape 49"/>
            <p:cNvCxnSpPr>
              <a:cxnSpLocks noChangeShapeType="1"/>
              <a:stCxn id="24" idx="3"/>
              <a:endCxn id="23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594350" y="32797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Text Box 5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0" y="3733800"/>
              <a:ext cx="235673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Disconnected graph</a:t>
              </a:r>
            </a:p>
          </p:txBody>
        </p:sp>
      </p:grpSp>
      <p:grpSp>
        <p:nvGrpSpPr>
          <p:cNvPr id="35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/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strongly connected</a:t>
            </a:r>
            <a:r>
              <a:rPr lang="en-US" dirty="0" smtClean="0"/>
              <a:t> 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weakly connected</a:t>
            </a:r>
            <a:r>
              <a:rPr lang="en-US" dirty="0" smtClean="0"/>
              <a:t> 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  <a:r>
              <a:rPr lang="en-US" dirty="0" smtClean="0"/>
              <a:t> is a graph that is:</a:t>
            </a:r>
          </a:p>
          <a:p>
            <a:pPr lvl="1"/>
            <a:r>
              <a:rPr lang="en-US" dirty="0" smtClean="0"/>
              <a:t>Undirected</a:t>
            </a:r>
          </a:p>
          <a:p>
            <a:pPr lvl="1"/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4 is out</a:t>
            </a:r>
          </a:p>
          <a:p>
            <a:pPr lvl="1"/>
            <a:r>
              <a:rPr lang="en-US" sz="2400" dirty="0" smtClean="0"/>
              <a:t>Implementing hash tables and hash functions</a:t>
            </a:r>
          </a:p>
          <a:p>
            <a:pPr lvl="1"/>
            <a:r>
              <a:rPr lang="en-US" sz="2400" dirty="0"/>
              <a:t>Due Wednesday May </a:t>
            </a:r>
            <a:r>
              <a:rPr lang="en-US" sz="2400" dirty="0" smtClean="0"/>
              <a:t>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at </a:t>
            </a:r>
            <a:r>
              <a:rPr lang="en-US" sz="2400" dirty="0" smtClean="0"/>
              <a:t>11pm</a:t>
            </a:r>
          </a:p>
          <a:p>
            <a:pPr lvl="1"/>
            <a:r>
              <a:rPr lang="en-US" sz="2400" dirty="0" smtClean="0"/>
              <a:t>Allowed to work with a partner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Midterm next Wednesday in-class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6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chemeClr val="accent2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</a:t>
            </a:r>
            <a:r>
              <a:rPr lang="en-US" dirty="0" smtClean="0"/>
              <a:t>as directed</a:t>
            </a:r>
            <a:r>
              <a:rPr lang="en-US" dirty="0"/>
              <a:t>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</a:t>
            </a:r>
            <a:r>
              <a:rPr lang="en-US" dirty="0" smtClean="0"/>
              <a:t>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Acyclic Graphs (DAGs)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95614" y="2590801"/>
            <a:ext cx="2566986" cy="1600200"/>
            <a:chOff x="2995614" y="2590801"/>
            <a:chExt cx="2566986" cy="1600200"/>
          </a:xfrm>
        </p:grpSpPr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7" name="AutoShape 9"/>
            <p:cNvCxnSpPr>
              <a:cxnSpLocks noChangeShapeType="1"/>
              <a:stCxn id="23" idx="3"/>
              <a:endCxn id="26" idx="7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3368450" y="3563060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10"/>
            <p:cNvCxnSpPr>
              <a:cxnSpLocks noChangeShapeType="1"/>
              <a:stCxn id="23" idx="5"/>
              <a:endCxn id="25" idx="1"/>
            </p:cNvCxnSpPr>
            <p:nvPr>
              <p:custDataLst>
                <p:tags r:id="rId16"/>
              </p:custDataLst>
            </p:nvPr>
          </p:nvCxnSpPr>
          <p:spPr bwMode="auto">
            <a:xfrm rot="16200000">
              <a:off x="3368450" y="2962985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1"/>
            <p:cNvCxnSpPr>
              <a:cxnSpLocks noChangeShapeType="1"/>
              <a:stCxn id="25" idx="3"/>
              <a:endCxn id="24" idx="7"/>
            </p:cNvCxnSpPr>
            <p:nvPr>
              <p:custDataLst>
                <p:tags r:id="rId1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2"/>
            <p:cNvCxnSpPr>
              <a:cxnSpLocks noChangeShapeType="1"/>
              <a:stCxn id="26" idx="5"/>
              <a:endCxn id="24" idx="1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1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12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00400" y="5000625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60821" y="1905000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2281535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2662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743200" y="3043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3424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30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1" grpId="0"/>
      <p:bldP spid="42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marL="457200" lvl="1" indent="0" eaLnBrk="1" hangingPunct="1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marL="457200" lvl="1" indent="0" eaLnBrk="1" hangingPunct="1">
              <a:buNone/>
            </a:pP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4648200" y="5562600"/>
            <a:ext cx="3211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Font typeface="Arial"/>
              <a:buChar char="•"/>
            </a:pPr>
            <a:r>
              <a:rPr lang="en-US" sz="2000" b="0" dirty="0" smtClean="0">
                <a:latin typeface="+mj-lt"/>
              </a:rPr>
              <a:t>Good for sparse graphs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972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Midterm, in-class Wednesday May 6th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closed notes, closed book.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Covers everything up to and including hashing. </a:t>
            </a:r>
          </a:p>
          <a:p>
            <a:pPr lvl="1"/>
            <a:r>
              <a:rPr lang="en-US" dirty="0" smtClean="0"/>
              <a:t>Stacks, queues</a:t>
            </a:r>
          </a:p>
          <a:p>
            <a:pPr lvl="1"/>
            <a:r>
              <a:rPr lang="en-US" dirty="0" smtClean="0"/>
              <a:t>Induction</a:t>
            </a:r>
          </a:p>
          <a:p>
            <a:pPr lvl="1"/>
            <a:r>
              <a:rPr lang="en-US" dirty="0" smtClean="0"/>
              <a:t>Asymptotic analysis and Big-Oh</a:t>
            </a:r>
          </a:p>
          <a:p>
            <a:pPr lvl="1"/>
            <a:r>
              <a:rPr lang="en-US" dirty="0" smtClean="0"/>
              <a:t>Dictionaries, BSTs, AVL Trees</a:t>
            </a:r>
          </a:p>
          <a:p>
            <a:pPr lvl="1"/>
            <a:r>
              <a:rPr lang="en-US" dirty="0" smtClean="0"/>
              <a:t>Binary heaps and Priority Queues</a:t>
            </a:r>
          </a:p>
          <a:p>
            <a:pPr lvl="1"/>
            <a:r>
              <a:rPr lang="en-US" dirty="0" smtClean="0"/>
              <a:t>Disjoint sets and Union-Find</a:t>
            </a:r>
          </a:p>
          <a:p>
            <a:pPr lvl="1"/>
            <a:r>
              <a:rPr lang="en-US" dirty="0" smtClean="0"/>
              <a:t>Hash Tables and Collisions</a:t>
            </a:r>
          </a:p>
          <a:p>
            <a:pPr lvl="1"/>
            <a:endParaRPr lang="en-US" dirty="0"/>
          </a:p>
          <a:p>
            <a:r>
              <a:rPr lang="en-US" dirty="0" smtClean="0"/>
              <a:t>Information, sample past exams and solutions posted online.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2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Next lecture we’ll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7873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directed graphs</a:t>
            </a:r>
            <a:r>
              <a:rPr lang="en-US" dirty="0" smtClean="0"/>
              <a:t> (sometimes called </a:t>
            </a:r>
            <a:r>
              <a:rPr lang="en-US" dirty="0" smtClean="0">
                <a:solidFill>
                  <a:schemeClr val="accent2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edges,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edges</a:t>
            </a:r>
            <a:br>
              <a:rPr lang="en-US" sz="2000" b="0" kern="0" dirty="0" smtClean="0">
                <a:latin typeface="+mj-lt"/>
                <a:sym typeface="Symbol" pitchFamily="18" charset="2"/>
              </a:rPr>
            </a:br>
            <a:r>
              <a:rPr lang="en-US" sz="2000" b="0" kern="0" dirty="0" smtClean="0">
                <a:latin typeface="+mj-lt"/>
                <a:sym typeface="Symbol" pitchFamily="18" charset="2"/>
              </a:rPr>
              <a:t>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1882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Self-Edges, Connectedness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 </a:t>
            </a:r>
          </a:p>
          <a:p>
            <a:pPr lvl="1"/>
            <a:r>
              <a:rPr lang="en-US" dirty="0" smtClean="0"/>
              <a:t>Maximum for undirected? </a:t>
            </a:r>
          </a:p>
          <a:p>
            <a:pPr lvl="1"/>
            <a:r>
              <a:rPr lang="en-US" dirty="0" smtClean="0"/>
              <a:t>Maximum for directed?   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51275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7016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987925" y="14620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45100" y="15700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45175" y="7778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3300" y="8540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5371306" y="9882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3994150" y="13017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4146550" y="1149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473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5398293" y="3167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40300" y="152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 Box 2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97122" y="273784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38600" y="3043535"/>
            <a:ext cx="369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6200" y="3352800"/>
            <a:ext cx="385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aseline="30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3733800"/>
            <a:ext cx="594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|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</a:p>
          <a:p>
            <a:pPr lvl="1"/>
            <a:r>
              <a:rPr lang="en-US" sz="2000" b="0" dirty="0" smtClean="0">
                <a:solidFill>
                  <a:schemeClr val="accent2"/>
                </a:solidFill>
                <a:cs typeface="Courier New" pitchFamily="49" charset="0"/>
              </a:rPr>
              <a:t>(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assuming self-edges allowed, else subtract </a:t>
            </a:r>
            <a:r>
              <a:rPr lang="en-US" sz="2000" b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)</a:t>
            </a:r>
            <a:endParaRPr lang="en-US" sz="2000" b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0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would use </a:t>
            </a:r>
            <a:r>
              <a:rPr lang="en-US" dirty="0" smtClean="0">
                <a:solidFill>
                  <a:schemeClr val="accent2"/>
                </a:solidFill>
              </a:rPr>
              <a:t>directed edges</a:t>
            </a:r>
            <a:r>
              <a:rPr lang="en-US" dirty="0" smtClean="0"/>
              <a:t>?  Which would have </a:t>
            </a:r>
            <a:r>
              <a:rPr lang="en-US" dirty="0" smtClean="0">
                <a:solidFill>
                  <a:schemeClr val="accent2"/>
                </a:solidFill>
              </a:rPr>
              <a:t>self-edges</a:t>
            </a:r>
            <a:r>
              <a:rPr lang="en-US" dirty="0" smtClean="0"/>
              <a:t>?  Which would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?  Which could have </a:t>
            </a:r>
            <a:r>
              <a:rPr lang="en-US" dirty="0" smtClean="0">
                <a:solidFill>
                  <a:schemeClr val="accent2"/>
                </a:solidFill>
              </a:rPr>
              <a:t>0-degree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Web pages with 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Methods in a program that call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Road maps (e.g., Google maps)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Airline routes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Family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52496</TotalTime>
  <Words>2076</Words>
  <Application>Microsoft Office PowerPoint</Application>
  <PresentationFormat>On-screen Show (4:3)</PresentationFormat>
  <Paragraphs>585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Symbol</vt:lpstr>
      <vt:lpstr>Times New Roman</vt:lpstr>
      <vt:lpstr>dan_design_template</vt:lpstr>
      <vt:lpstr>CSE373: Data Structures &amp; Algorithms  Lecture 15: Introduction to Graphs</vt:lpstr>
      <vt:lpstr>Announcements</vt:lpstr>
      <vt:lpstr>Midterm, in-class Wednesday May 6th</vt:lpstr>
      <vt:lpstr>Graphs</vt:lpstr>
      <vt:lpstr>Undirected Graphs</vt:lpstr>
      <vt:lpstr>Directed Graphs</vt:lpstr>
      <vt:lpstr>Self-Edges, Connectedness</vt:lpstr>
      <vt:lpstr>More notation</vt:lpstr>
      <vt:lpstr>Examples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Undirected-Graph Connectivity</vt:lpstr>
      <vt:lpstr>Directed-Graph Connectivity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Next…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2246</cp:revision>
  <dcterms:created xsi:type="dcterms:W3CDTF">2009-03-13T20:43:19Z</dcterms:created>
  <dcterms:modified xsi:type="dcterms:W3CDTF">2015-05-04T05:48:00Z</dcterms:modified>
</cp:coreProperties>
</file>