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7.xml" ContentType="application/vnd.openxmlformats-officedocument.presentationml.tags+xml"/>
  <Override PartName="/ppt/notesSlides/notesSlide25.xml" ContentType="application/vnd.openxmlformats-officedocument.presentationml.notesSlide+xml"/>
  <Override PartName="/ppt/tags/tag28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57" r:id="rId14"/>
    <p:sldId id="358" r:id="rId15"/>
    <p:sldId id="359" r:id="rId16"/>
    <p:sldId id="360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3" r:id="rId26"/>
    <p:sldId id="363" r:id="rId27"/>
    <p:sldId id="355" r:id="rId28"/>
    <p:sldId id="356" r:id="rId29"/>
    <p:sldId id="354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3" autoAdjust="0"/>
    <p:restoredTop sz="94660"/>
  </p:normalViewPr>
  <p:slideViewPr>
    <p:cSldViewPr>
      <p:cViewPr varScale="1">
        <p:scale>
          <a:sx n="89" d="100"/>
          <a:sy n="89" d="100"/>
        </p:scale>
        <p:origin x="1188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38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7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0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2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38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28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53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22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54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49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542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824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506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5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717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90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672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078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40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4/27/2015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  <p:extLst>
      <p:ext uri="{BB962C8B-B14F-4D97-AF65-F5344CB8AC3E}">
        <p14:creationId xmlns:p14="http://schemas.microsoft.com/office/powerpoint/2010/main" val="395290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54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7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62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10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47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7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25.xml"/><Relationship Id="rId7" Type="http://schemas.openxmlformats.org/officeDocument/2006/relationships/image" Target="../media/image3.wmf"/><Relationship Id="rId2" Type="http://schemas.openxmlformats.org/officeDocument/2006/relationships/tags" Target="../tags/tag2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13: 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  <a:endParaRPr lang="en-US" sz="2400" dirty="0" smtClean="0"/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/>
          <a:lstStyle/>
          <a:p>
            <a:pPr marL="514350" indent="-457200">
              <a:buNone/>
            </a:pPr>
            <a:r>
              <a:rPr lang="en-US" dirty="0" smtClean="0"/>
              <a:t>We will focus on the two most common things to hash: </a:t>
            </a:r>
            <a:r>
              <a:rPr lang="en-US" dirty="0" err="1" smtClean="0"/>
              <a:t>ints</a:t>
            </a:r>
            <a:r>
              <a:rPr lang="en-US" dirty="0" smtClean="0"/>
              <a:t> and 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For objects with several fields, usually best to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914400" lvl="1" indent="-457200">
              <a:lnSpc>
                <a:spcPts val="1700"/>
              </a:lnSpc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/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 idea(?):  Use only first name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Good idea(?):  Use only middle initial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8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876800" cy="4724400"/>
          </a:xfrm>
        </p:spPr>
        <p:txBody>
          <a:bodyPr/>
          <a:lstStyle/>
          <a:p>
            <a:r>
              <a:rPr lang="en-US" dirty="0" smtClean="0"/>
              <a:t>key space = integers</a:t>
            </a:r>
          </a:p>
          <a:p>
            <a:endParaRPr lang="en-US" sz="1400" dirty="0" smtClean="0"/>
          </a:p>
          <a:p>
            <a:r>
              <a:rPr lang="en-US" dirty="0" smtClean="0"/>
              <a:t>Simple hash function: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Client: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lvl="1"/>
            <a:r>
              <a:rPr lang="en-US" dirty="0" smtClean="0"/>
              <a:t>Library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g(x) = 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Fairly fast and natural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Insert 7, 18, 41, 34, 10</a:t>
            </a:r>
          </a:p>
          <a:p>
            <a:pPr lvl="1"/>
            <a:r>
              <a:rPr lang="en-US" dirty="0" smtClean="0"/>
              <a:t>(As usual, ignoring data “along for the ride”)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795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039263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57889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338594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1529818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11168210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33057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1184431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84217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50982562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26351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dirty="0" smtClean="0"/>
              <a:t>With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” the number of collisions depends 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ints</a:t>
            </a:r>
            <a:r>
              <a:rPr lang="en-US" dirty="0" smtClean="0"/>
              <a:t> inserted (obviously)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Larger table-size tends to help, but not always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70, 24, 56, 43, 10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60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Technique: Pick table size to be prime. Why?</a:t>
            </a:r>
          </a:p>
          <a:p>
            <a:pPr lvl="1"/>
            <a:r>
              <a:rPr lang="en-US" dirty="0" smtClean="0"/>
              <a:t>Real-life data tends to have a pattern</a:t>
            </a:r>
          </a:p>
          <a:p>
            <a:pPr lvl="1"/>
            <a:r>
              <a:rPr lang="en-US" dirty="0" smtClean="0"/>
              <a:t>“Multiples of 61” are probably less likely than “multiples of 60”</a:t>
            </a:r>
          </a:p>
          <a:p>
            <a:pPr lvl="1"/>
            <a:r>
              <a:rPr lang="en-US" dirty="0" smtClean="0"/>
              <a:t>Next lecture shows one collision-handling strategy does </a:t>
            </a:r>
            <a:r>
              <a:rPr lang="en-US" i="1" dirty="0" smtClean="0"/>
              <a:t>provably</a:t>
            </a:r>
            <a:r>
              <a:rPr lang="en-US" dirty="0" smtClean="0"/>
              <a:t> well with prime table size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9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prime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60 and…</a:t>
            </a:r>
          </a:p>
          <a:p>
            <a:pPr lvl="1"/>
            <a:r>
              <a:rPr lang="en-US" dirty="0" smtClean="0"/>
              <a:t>Lots of data items are multiples of 5, wasting 80% of table</a:t>
            </a:r>
          </a:p>
          <a:p>
            <a:pPr lvl="1"/>
            <a:r>
              <a:rPr lang="en-US" dirty="0" smtClean="0"/>
              <a:t>Lots of data items are multiples of 10, wasting 90% of table</a:t>
            </a:r>
          </a:p>
          <a:p>
            <a:pPr lvl="1"/>
            <a:r>
              <a:rPr lang="en-US" dirty="0" smtClean="0"/>
              <a:t>Lots of data items are multiples of 2, wasting 50% of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61…</a:t>
            </a:r>
          </a:p>
          <a:p>
            <a:pPr lvl="1"/>
            <a:r>
              <a:rPr lang="en-US" dirty="0" smtClean="0"/>
              <a:t>Collisions can still happen, but 5, 10, 15, 20, … will fill table</a:t>
            </a:r>
          </a:p>
          <a:p>
            <a:pPr lvl="1"/>
            <a:r>
              <a:rPr lang="en-US" dirty="0" smtClean="0"/>
              <a:t>Collisions can still happen but 10, 20, 30, 40, … will fill table</a:t>
            </a:r>
          </a:p>
          <a:p>
            <a:pPr lvl="1"/>
            <a:r>
              <a:rPr lang="en-US" dirty="0" smtClean="0"/>
              <a:t>Collisions can still happen but 2, 4, 6, 8, … will fill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This “table-filling” property happens whenever the multiple and the table-size have a </a:t>
            </a:r>
            <a:r>
              <a:rPr lang="en-US" i="1" dirty="0" smtClean="0"/>
              <a:t>greatest-common-divisor</a:t>
            </a:r>
            <a:r>
              <a:rPr lang="en-US" dirty="0" smtClean="0"/>
              <a:t> of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05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back to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If keys aren’t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the client must convert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Trade-off: speed versus distinct keys hashing to distinct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Very important example: Strings</a:t>
            </a:r>
          </a:p>
          <a:p>
            <a:pPr lvl="1"/>
            <a:r>
              <a:rPr lang="en-US" dirty="0" smtClean="0"/>
              <a:t>Key space K  =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…s</a:t>
            </a:r>
            <a:r>
              <a:rPr lang="en-US" baseline="-25000" dirty="0" smtClean="0"/>
              <a:t>m-1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chars: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[0,52]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[0,256]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</a:t>
            </a:r>
            <a:r>
              <a:rPr lang="en-US" baseline="30000" dirty="0" smtClean="0">
                <a:sym typeface="Symbol" pitchFamily="18" charset="2"/>
              </a:rPr>
              <a:t>16</a:t>
            </a:r>
            <a:r>
              <a:rPr lang="en-US" dirty="0" smtClean="0">
                <a:sym typeface="Symbol" pitchFamily="18" charset="2"/>
              </a:rPr>
              <a:t>])</a:t>
            </a:r>
          </a:p>
          <a:p>
            <a:pPr lvl="1"/>
            <a:r>
              <a:rPr lang="en-US" dirty="0" smtClean="0"/>
              <a:t>Some choices: Which avoid collisions best?</a:t>
            </a:r>
          </a:p>
          <a:p>
            <a:pPr lvl="1"/>
            <a:endParaRPr lang="en-US" sz="1000" dirty="0" smtClean="0"/>
          </a:p>
          <a:p>
            <a:pPr marL="1009650" lvl="1" indent="-609600">
              <a:buFontTx/>
              <a:buAutoNum type="arabicPeriod"/>
            </a:pPr>
            <a:r>
              <a:rPr lang="en-US" dirty="0" smtClean="0"/>
              <a:t>h(K) = s</a:t>
            </a:r>
            <a:r>
              <a:rPr lang="en-US" baseline="-25000" dirty="0" smtClean="0"/>
              <a:t>0</a:t>
            </a:r>
            <a:r>
              <a:rPr lang="en-US" dirty="0" smtClean="0"/>
              <a:t>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2"/>
            </a:pPr>
            <a:endParaRPr lang="en-US" dirty="0" smtClean="0"/>
          </a:p>
          <a:p>
            <a:pPr marL="1009650" lvl="1" indent="-609600">
              <a:buFontTx/>
              <a:buAutoNum type="arabicPeriod" startAt="2"/>
            </a:pPr>
            <a:r>
              <a:rPr lang="en-US" dirty="0" smtClean="0"/>
              <a:t>h(K) =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1009650" lvl="1" indent="-609600">
              <a:buFontTx/>
              <a:buAutoNum type="arabicPeriod" startAt="3"/>
            </a:pPr>
            <a:r>
              <a:rPr lang="en-US" dirty="0" smtClean="0"/>
              <a:t>h(K) =          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554287" y="4418013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6" imgW="482400" imgH="457200" progId="">
                  <p:embed/>
                </p:oleObj>
              </mc:Choice>
              <mc:Fallback>
                <p:oleObj name="Equation" r:id="rId6" imgW="4824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7" y="4418013"/>
                        <a:ext cx="1331913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95058880"/>
              </p:ext>
            </p:extLst>
          </p:nvPr>
        </p:nvGraphicFramePr>
        <p:xfrm>
          <a:off x="2514600" y="548640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8" imgW="749160" imgH="457200" progId="Equation.3">
                  <p:embed/>
                </p:oleObj>
              </mc:Choice>
              <mc:Fallback>
                <p:oleObj name="Equation" r:id="rId8" imgW="749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1981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912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Homework 3 due </a:t>
            </a:r>
            <a:r>
              <a:rPr lang="en-US" sz="2800" dirty="0" smtClean="0"/>
              <a:t>Wednesday</a:t>
            </a:r>
          </a:p>
          <a:p>
            <a:r>
              <a:rPr lang="en-US" sz="2800" dirty="0" smtClean="0"/>
              <a:t>Midterm – In Class Next Wednesday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4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might you hash differently if all your strings were web addresses (URLs)?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0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few rules of thumb / tricks: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all 32 bits 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different overlapping bits for different parts of the hash </a:t>
            </a:r>
          </a:p>
          <a:p>
            <a:pPr marL="857250" lvl="1" indent="-457200"/>
            <a:r>
              <a:rPr lang="en-US" dirty="0" smtClean="0"/>
              <a:t>This is why  a factor of 37</a:t>
            </a:r>
            <a:r>
              <a:rPr lang="en-US" baseline="30000" dirty="0" smtClean="0"/>
              <a:t>i</a:t>
            </a:r>
            <a:r>
              <a:rPr lang="en-US" dirty="0" smtClean="0"/>
              <a:t> works better than 256</a:t>
            </a:r>
            <a:r>
              <a:rPr lang="en-US" baseline="30000" dirty="0" smtClean="0"/>
              <a:t>i</a:t>
            </a:r>
          </a:p>
          <a:p>
            <a:pPr marL="857250" lvl="1" indent="-457200"/>
            <a:r>
              <a:rPr lang="en-US" dirty="0" smtClean="0"/>
              <a:t>Example: “</a:t>
            </a:r>
            <a:r>
              <a:rPr lang="en-US" dirty="0" err="1" smtClean="0"/>
              <a:t>abcde</a:t>
            </a:r>
            <a:r>
              <a:rPr lang="en-US" dirty="0" smtClean="0"/>
              <a:t>” and “</a:t>
            </a:r>
            <a:r>
              <a:rPr lang="en-US" dirty="0" err="1" smtClean="0"/>
              <a:t>ebcda</a:t>
            </a:r>
            <a:r>
              <a:rPr lang="en-US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smashing two hashes into one hash, use bitwise-</a:t>
            </a:r>
            <a:r>
              <a:rPr lang="en-US" dirty="0" err="1" smtClean="0"/>
              <a:t>xor</a:t>
            </a:r>
            <a:endParaRPr lang="en-US" dirty="0" smtClean="0"/>
          </a:p>
          <a:p>
            <a:pPr marL="857250" lvl="1" indent="-457200"/>
            <a:r>
              <a:rPr lang="en-US" dirty="0" smtClean="0"/>
              <a:t>bitwise-and produces too many 0 bits</a:t>
            </a:r>
          </a:p>
          <a:p>
            <a:pPr marL="857250" lvl="1" indent="-457200"/>
            <a:r>
              <a:rPr lang="en-US" dirty="0" smtClean="0"/>
              <a:t>bitwise-or produces too many 1 bits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Rely on expertise of others; consult books and other resources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keys are known ahead of time, choose a </a:t>
            </a:r>
            <a:r>
              <a:rPr lang="en-US" i="1" dirty="0" smtClean="0"/>
              <a:t>perfect hash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5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expert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result = 17;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field f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fieldHashcode</a:t>
            </a:r>
            <a:r>
              <a:rPr lang="en-US" dirty="0" smtClean="0"/>
              <a:t> =</a:t>
            </a:r>
          </a:p>
          <a:p>
            <a:pPr lvl="2"/>
            <a:r>
              <a:rPr lang="en-US" sz="2000" dirty="0" err="1" smtClean="0"/>
              <a:t>boolean</a:t>
            </a:r>
            <a:r>
              <a:rPr lang="en-US" sz="2000" dirty="0" smtClean="0"/>
              <a:t>: (f ? 1: 0)</a:t>
            </a:r>
          </a:p>
          <a:p>
            <a:pPr lvl="2"/>
            <a:r>
              <a:rPr lang="en-US" sz="2000" dirty="0" smtClean="0"/>
              <a:t>byte, char, short, </a:t>
            </a:r>
            <a:r>
              <a:rPr lang="en-US" sz="2000" dirty="0" err="1" smtClean="0"/>
              <a:t>int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f</a:t>
            </a:r>
          </a:p>
          <a:p>
            <a:pPr lvl="2"/>
            <a:r>
              <a:rPr lang="en-US" sz="2000" dirty="0" smtClean="0"/>
              <a:t>long: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(f ^ (f &gt;&gt;&gt; 32))</a:t>
            </a:r>
          </a:p>
          <a:p>
            <a:pPr lvl="2"/>
            <a:r>
              <a:rPr lang="en-US" sz="2000" dirty="0" smtClean="0"/>
              <a:t>float: </a:t>
            </a:r>
            <a:r>
              <a:rPr lang="en-US" sz="2000" dirty="0" err="1" smtClean="0"/>
              <a:t>Float.floatToIntBits</a:t>
            </a:r>
            <a:r>
              <a:rPr lang="en-US" sz="2000" dirty="0" smtClean="0"/>
              <a:t>(f)</a:t>
            </a:r>
          </a:p>
          <a:p>
            <a:pPr lvl="2"/>
            <a:r>
              <a:rPr lang="en-US" sz="2000" dirty="0" smtClean="0"/>
              <a:t>double: </a:t>
            </a:r>
            <a:r>
              <a:rPr lang="en-US" sz="2000" dirty="0" err="1" smtClean="0"/>
              <a:t>Double.doubleToLongBits</a:t>
            </a:r>
            <a:r>
              <a:rPr lang="en-US" sz="2000" dirty="0" smtClean="0"/>
              <a:t>(f), then above</a:t>
            </a:r>
          </a:p>
          <a:p>
            <a:pPr lvl="2"/>
            <a:r>
              <a:rPr lang="en-US" sz="2000" dirty="0" smtClean="0"/>
              <a:t>Object: </a:t>
            </a:r>
            <a:r>
              <a:rPr lang="en-US" sz="2000" dirty="0" err="1" smtClean="0"/>
              <a:t>object.hashCode</a:t>
            </a:r>
            <a:r>
              <a:rPr lang="en-US" sz="2000" dirty="0" smtClean="0"/>
              <a:t>( )</a:t>
            </a:r>
          </a:p>
          <a:p>
            <a:pPr lvl="1"/>
            <a:r>
              <a:rPr lang="en-US" dirty="0" smtClean="0"/>
              <a:t>result = 31 * result + </a:t>
            </a:r>
            <a:r>
              <a:rPr lang="en-US" dirty="0" err="1" smtClean="0"/>
              <a:t>fieldHashcode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19200"/>
            <a:ext cx="2057400" cy="258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and comparing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200400"/>
          </a:xfrm>
        </p:spPr>
        <p:txBody>
          <a:bodyPr/>
          <a:lstStyle/>
          <a:p>
            <a:r>
              <a:rPr lang="en-US" dirty="0" smtClean="0"/>
              <a:t>Need to emphasize a critical detail:</a:t>
            </a:r>
          </a:p>
          <a:p>
            <a:pPr lvl="1"/>
            <a:r>
              <a:rPr lang="en-US" dirty="0" smtClean="0"/>
              <a:t>We initially </a:t>
            </a:r>
            <a:r>
              <a:rPr lang="en-US" i="1" dirty="0" smtClean="0"/>
              <a:t>hash </a:t>
            </a:r>
            <a:r>
              <a:rPr lang="en-US" dirty="0" smtClean="0"/>
              <a:t>key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get a table index</a:t>
            </a:r>
          </a:p>
          <a:p>
            <a:pPr lvl="1"/>
            <a:r>
              <a:rPr lang="en-US" dirty="0" smtClean="0"/>
              <a:t>To check an item is what we are looking for, </a:t>
            </a:r>
            <a:r>
              <a:rPr lang="en-US" i="1" dirty="0" err="1" smtClean="0"/>
              <a:t>compareTo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Does it have an equal key</a:t>
            </a:r>
            <a:r>
              <a:rPr lang="en-US" dirty="0">
                <a:cs typeface="Courier New" pitchFamily="49" charset="0"/>
              </a:rPr>
              <a:t>?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So a hash table needs a hash function and a comparator</a:t>
            </a:r>
          </a:p>
          <a:p>
            <a:pPr lvl="1"/>
            <a:r>
              <a:rPr lang="en-US" dirty="0" smtClean="0"/>
              <a:t>The Java library uses a more object-oriented approach:     each object has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4343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8920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Objects Must Hash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library make a crucial assumption clients must satisfy</a:t>
            </a:r>
          </a:p>
          <a:p>
            <a:pPr lvl="1"/>
            <a:r>
              <a:rPr lang="en-US" dirty="0" smtClean="0"/>
              <a:t>And all hash tables make analogous assumptions</a:t>
            </a:r>
          </a:p>
          <a:p>
            <a:endParaRPr lang="en-US" sz="1000" dirty="0" smtClean="0"/>
          </a:p>
          <a:p>
            <a:r>
              <a:rPr lang="en-US" dirty="0" smtClean="0"/>
              <a:t>Object-oriented way of saying it: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accent2"/>
                </a:solidFill>
              </a:rPr>
              <a:t>, then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essential?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up to the client?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always</a:t>
            </a:r>
            <a:r>
              <a:rPr lang="en-US" dirty="0" smtClean="0">
                <a:latin typeface="+mj-lt"/>
                <a:cs typeface="Courier New" pitchFamily="49" charset="0"/>
              </a:rPr>
              <a:t>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correctly</a:t>
            </a:r>
            <a:r>
              <a:rPr lang="en-US" dirty="0" smtClean="0">
                <a:latin typeface="+mj-lt"/>
                <a:cs typeface="Courier New" pitchFamily="49" charset="0"/>
              </a:rPr>
              <a:t> if you override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Many libraries use hash tables on your objects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3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way: comparison has rules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have not emphasized important “rules” about comparison for:</a:t>
            </a:r>
          </a:p>
          <a:p>
            <a:pPr lvl="1"/>
            <a:r>
              <a:rPr lang="en-US" dirty="0" smtClean="0"/>
              <a:t>Dictionaries</a:t>
            </a:r>
          </a:p>
          <a:p>
            <a:pPr lvl="1"/>
            <a:r>
              <a:rPr lang="en-US" dirty="0" smtClean="0"/>
              <a:t>Sorting (future major topic)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Comparison must impose a consistent, total ordering: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== 0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(b) &lt; 0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&gt;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dirty="0" smtClean="0"/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 0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 &lt; 0</a:t>
            </a:r>
            <a:r>
              <a:rPr lang="en-US" dirty="0" smtClean="0"/>
              <a:t>,                    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 &lt; 0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This is surprisingly awkward because of </a:t>
            </a:r>
            <a:r>
              <a:rPr lang="en-US" dirty="0" err="1" smtClean="0"/>
              <a:t>subclassing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84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2354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// wrong: must also override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8478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had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Fraction</a:t>
            </a:r>
            <a:r>
              <a:rPr lang="en-US" dirty="0" smtClean="0"/>
              <a:t> class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returned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for 1/2 and 3/6, etc.</a:t>
            </a:r>
          </a:p>
          <a:p>
            <a:endParaRPr lang="en-US" dirty="0"/>
          </a:p>
          <a:p>
            <a:r>
              <a:rPr lang="en-US" dirty="0" smtClean="0"/>
              <a:t>Then must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and cannot hash just based on the numerator and denominator</a:t>
            </a:r>
          </a:p>
          <a:p>
            <a:pPr lvl="1"/>
            <a:r>
              <a:rPr lang="en-US" dirty="0" smtClean="0"/>
              <a:t>Need 1/2 and 3/6 to hash to the same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you write software for a living, you are less likely to implement hash tables from scratch than you are likely to encounter this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8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notes on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hash table is one of the most important data structures</a:t>
            </a:r>
          </a:p>
          <a:p>
            <a:pPr lvl="1"/>
            <a:r>
              <a:rPr lang="en-US" dirty="0" smtClean="0"/>
              <a:t>Supports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efficiently</a:t>
            </a:r>
          </a:p>
          <a:p>
            <a:pPr lvl="1"/>
            <a:r>
              <a:rPr lang="en-US" dirty="0" smtClean="0"/>
              <a:t>Have to search entire table for other operations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Examples: Cryptography, check-sums</a:t>
            </a:r>
          </a:p>
          <a:p>
            <a:pPr lvl="1"/>
            <a:endParaRPr lang="en-US" dirty="0"/>
          </a:p>
          <a:p>
            <a:r>
              <a:rPr lang="en-US" dirty="0" smtClean="0"/>
              <a:t>Big remaining topic: Handling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8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</a:t>
            </a:r>
            <a:r>
              <a:rPr lang="en-US" b="1" dirty="0" smtClean="0"/>
              <a:t>dictionary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 key, value pairs</a:t>
            </a:r>
          </a:p>
          <a:p>
            <a:pPr>
              <a:buNone/>
            </a:pPr>
            <a:endParaRPr lang="en-US" sz="1600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linked list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array       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Balanced</a:t>
            </a:r>
            <a:r>
              <a:rPr lang="en-US" dirty="0" smtClean="0"/>
              <a:t>  tree	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</a:t>
            </a:r>
            <a:r>
              <a:rPr lang="en-US" dirty="0">
                <a:solidFill>
                  <a:srgbClr val="119F33"/>
                </a:solidFill>
              </a:rPr>
              <a:t>)</a:t>
            </a:r>
            <a:endParaRPr lang="en-US" dirty="0" smtClean="0">
              <a:solidFill>
                <a:srgbClr val="119F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Sufficient “magic”: </a:t>
            </a:r>
          </a:p>
          <a:p>
            <a:pPr lvl="1"/>
            <a:r>
              <a:rPr lang="en-US" dirty="0" smtClean="0"/>
              <a:t>Use key to compute array index for an item in </a:t>
            </a:r>
            <a:r>
              <a:rPr lang="en-US" i="1" dirty="0" smtClean="0"/>
              <a:t>O</a:t>
            </a:r>
            <a:r>
              <a:rPr lang="en-US" dirty="0" smtClean="0"/>
              <a:t>(1) time [doable]</a:t>
            </a:r>
          </a:p>
          <a:p>
            <a:pPr lvl="1"/>
            <a:r>
              <a:rPr lang="en-US" dirty="0" smtClean="0"/>
              <a:t>Have a different index for every item [magic]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often-reasonable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21152" y="2662535"/>
            <a:ext cx="7584648" cy="3681175"/>
            <a:chOff x="721152" y="2662535"/>
            <a:chExt cx="7584648" cy="3681175"/>
          </a:xfrm>
        </p:grpSpPr>
        <p:sp>
          <p:nvSpPr>
            <p:cNvPr id="7" name="Freeform 4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1320800" y="4038600"/>
              <a:ext cx="2946400" cy="1733550"/>
            </a:xfrm>
            <a:custGeom>
              <a:avLst/>
              <a:gdLst/>
              <a:ahLst/>
              <a:cxnLst>
                <a:cxn ang="0">
                  <a:pos x="982" y="68"/>
                </a:cxn>
                <a:cxn ang="0">
                  <a:pos x="598" y="68"/>
                </a:cxn>
                <a:cxn ang="0">
                  <a:pos x="534" y="90"/>
                </a:cxn>
                <a:cxn ang="0">
                  <a:pos x="502" y="100"/>
                </a:cxn>
                <a:cxn ang="0">
                  <a:pos x="353" y="175"/>
                </a:cxn>
                <a:cxn ang="0">
                  <a:pos x="182" y="303"/>
                </a:cxn>
                <a:cxn ang="0">
                  <a:pos x="129" y="367"/>
                </a:cxn>
                <a:cxn ang="0">
                  <a:pos x="76" y="463"/>
                </a:cxn>
                <a:cxn ang="0">
                  <a:pos x="1" y="719"/>
                </a:cxn>
                <a:cxn ang="0">
                  <a:pos x="12" y="836"/>
                </a:cxn>
                <a:cxn ang="0">
                  <a:pos x="86" y="858"/>
                </a:cxn>
                <a:cxn ang="0">
                  <a:pos x="321" y="879"/>
                </a:cxn>
                <a:cxn ang="0">
                  <a:pos x="353" y="900"/>
                </a:cxn>
                <a:cxn ang="0">
                  <a:pos x="374" y="964"/>
                </a:cxn>
                <a:cxn ang="0">
                  <a:pos x="353" y="1071"/>
                </a:cxn>
                <a:cxn ang="0">
                  <a:pos x="257" y="1231"/>
                </a:cxn>
                <a:cxn ang="0">
                  <a:pos x="204" y="1348"/>
                </a:cxn>
                <a:cxn ang="0">
                  <a:pos x="332" y="1604"/>
                </a:cxn>
                <a:cxn ang="0">
                  <a:pos x="460" y="1594"/>
                </a:cxn>
                <a:cxn ang="0">
                  <a:pos x="588" y="1530"/>
                </a:cxn>
                <a:cxn ang="0">
                  <a:pos x="716" y="1455"/>
                </a:cxn>
                <a:cxn ang="0">
                  <a:pos x="844" y="1498"/>
                </a:cxn>
                <a:cxn ang="0">
                  <a:pos x="886" y="1594"/>
                </a:cxn>
                <a:cxn ang="0">
                  <a:pos x="993" y="1956"/>
                </a:cxn>
                <a:cxn ang="0">
                  <a:pos x="1249" y="1914"/>
                </a:cxn>
                <a:cxn ang="0">
                  <a:pos x="1302" y="1871"/>
                </a:cxn>
                <a:cxn ang="0">
                  <a:pos x="1324" y="1839"/>
                </a:cxn>
                <a:cxn ang="0">
                  <a:pos x="1356" y="1818"/>
                </a:cxn>
                <a:cxn ang="0">
                  <a:pos x="1473" y="1306"/>
                </a:cxn>
                <a:cxn ang="0">
                  <a:pos x="1398" y="911"/>
                </a:cxn>
                <a:cxn ang="0">
                  <a:pos x="1345" y="836"/>
                </a:cxn>
                <a:cxn ang="0">
                  <a:pos x="1302" y="751"/>
                </a:cxn>
                <a:cxn ang="0">
                  <a:pos x="1270" y="634"/>
                </a:cxn>
                <a:cxn ang="0">
                  <a:pos x="1345" y="356"/>
                </a:cxn>
                <a:cxn ang="0">
                  <a:pos x="1345" y="143"/>
                </a:cxn>
                <a:cxn ang="0">
                  <a:pos x="1217" y="58"/>
                </a:cxn>
                <a:cxn ang="0">
                  <a:pos x="1153" y="36"/>
                </a:cxn>
                <a:cxn ang="0">
                  <a:pos x="982" y="68"/>
                </a:cxn>
              </a:cxnLst>
              <a:rect l="0" t="0" r="r" b="b"/>
              <a:pathLst>
                <a:path w="1473" h="1959">
                  <a:moveTo>
                    <a:pt x="982" y="68"/>
                  </a:moveTo>
                  <a:cubicBezTo>
                    <a:pt x="876" y="15"/>
                    <a:pt x="715" y="60"/>
                    <a:pt x="598" y="68"/>
                  </a:cubicBezTo>
                  <a:cubicBezTo>
                    <a:pt x="577" y="75"/>
                    <a:pt x="555" y="83"/>
                    <a:pt x="534" y="90"/>
                  </a:cubicBezTo>
                  <a:cubicBezTo>
                    <a:pt x="523" y="94"/>
                    <a:pt x="502" y="100"/>
                    <a:pt x="502" y="100"/>
                  </a:cubicBezTo>
                  <a:cubicBezTo>
                    <a:pt x="381" y="182"/>
                    <a:pt x="500" y="108"/>
                    <a:pt x="353" y="175"/>
                  </a:cubicBezTo>
                  <a:cubicBezTo>
                    <a:pt x="287" y="205"/>
                    <a:pt x="241" y="264"/>
                    <a:pt x="182" y="303"/>
                  </a:cubicBezTo>
                  <a:cubicBezTo>
                    <a:pt x="130" y="382"/>
                    <a:pt x="197" y="285"/>
                    <a:pt x="129" y="367"/>
                  </a:cubicBezTo>
                  <a:cubicBezTo>
                    <a:pt x="105" y="396"/>
                    <a:pt x="97" y="432"/>
                    <a:pt x="76" y="463"/>
                  </a:cubicBezTo>
                  <a:cubicBezTo>
                    <a:pt x="54" y="550"/>
                    <a:pt x="16" y="629"/>
                    <a:pt x="1" y="719"/>
                  </a:cubicBezTo>
                  <a:cubicBezTo>
                    <a:pt x="5" y="758"/>
                    <a:pt x="0" y="799"/>
                    <a:pt x="12" y="836"/>
                  </a:cubicBezTo>
                  <a:cubicBezTo>
                    <a:pt x="13" y="840"/>
                    <a:pt x="68" y="853"/>
                    <a:pt x="86" y="858"/>
                  </a:cubicBezTo>
                  <a:cubicBezTo>
                    <a:pt x="195" y="889"/>
                    <a:pt x="34" y="863"/>
                    <a:pt x="321" y="879"/>
                  </a:cubicBezTo>
                  <a:cubicBezTo>
                    <a:pt x="332" y="886"/>
                    <a:pt x="346" y="889"/>
                    <a:pt x="353" y="900"/>
                  </a:cubicBezTo>
                  <a:cubicBezTo>
                    <a:pt x="365" y="919"/>
                    <a:pt x="374" y="964"/>
                    <a:pt x="374" y="964"/>
                  </a:cubicBezTo>
                  <a:cubicBezTo>
                    <a:pt x="371" y="987"/>
                    <a:pt x="368" y="1044"/>
                    <a:pt x="353" y="1071"/>
                  </a:cubicBezTo>
                  <a:cubicBezTo>
                    <a:pt x="322" y="1126"/>
                    <a:pt x="287" y="1177"/>
                    <a:pt x="257" y="1231"/>
                  </a:cubicBezTo>
                  <a:cubicBezTo>
                    <a:pt x="235" y="1271"/>
                    <a:pt x="229" y="1310"/>
                    <a:pt x="204" y="1348"/>
                  </a:cubicBezTo>
                  <a:cubicBezTo>
                    <a:pt x="212" y="1485"/>
                    <a:pt x="191" y="1571"/>
                    <a:pt x="332" y="1604"/>
                  </a:cubicBezTo>
                  <a:cubicBezTo>
                    <a:pt x="375" y="1601"/>
                    <a:pt x="418" y="1600"/>
                    <a:pt x="460" y="1594"/>
                  </a:cubicBezTo>
                  <a:cubicBezTo>
                    <a:pt x="508" y="1588"/>
                    <a:pt x="541" y="1545"/>
                    <a:pt x="588" y="1530"/>
                  </a:cubicBezTo>
                  <a:cubicBezTo>
                    <a:pt x="623" y="1495"/>
                    <a:pt x="668" y="1471"/>
                    <a:pt x="716" y="1455"/>
                  </a:cubicBezTo>
                  <a:cubicBezTo>
                    <a:pt x="772" y="1463"/>
                    <a:pt x="806" y="1460"/>
                    <a:pt x="844" y="1498"/>
                  </a:cubicBezTo>
                  <a:cubicBezTo>
                    <a:pt x="855" y="1533"/>
                    <a:pt x="875" y="1559"/>
                    <a:pt x="886" y="1594"/>
                  </a:cubicBezTo>
                  <a:cubicBezTo>
                    <a:pt x="894" y="1728"/>
                    <a:pt x="871" y="1876"/>
                    <a:pt x="993" y="1956"/>
                  </a:cubicBezTo>
                  <a:cubicBezTo>
                    <a:pt x="1285" y="1941"/>
                    <a:pt x="1104" y="1959"/>
                    <a:pt x="1249" y="1914"/>
                  </a:cubicBezTo>
                  <a:cubicBezTo>
                    <a:pt x="1307" y="1825"/>
                    <a:pt x="1231" y="1928"/>
                    <a:pt x="1302" y="1871"/>
                  </a:cubicBezTo>
                  <a:cubicBezTo>
                    <a:pt x="1312" y="1863"/>
                    <a:pt x="1315" y="1848"/>
                    <a:pt x="1324" y="1839"/>
                  </a:cubicBezTo>
                  <a:cubicBezTo>
                    <a:pt x="1333" y="1830"/>
                    <a:pt x="1345" y="1825"/>
                    <a:pt x="1356" y="1818"/>
                  </a:cubicBezTo>
                  <a:cubicBezTo>
                    <a:pt x="1466" y="1650"/>
                    <a:pt x="1423" y="1499"/>
                    <a:pt x="1473" y="1306"/>
                  </a:cubicBezTo>
                  <a:cubicBezTo>
                    <a:pt x="1466" y="1156"/>
                    <a:pt x="1470" y="1037"/>
                    <a:pt x="1398" y="911"/>
                  </a:cubicBezTo>
                  <a:cubicBezTo>
                    <a:pt x="1326" y="785"/>
                    <a:pt x="1399" y="935"/>
                    <a:pt x="1345" y="836"/>
                  </a:cubicBezTo>
                  <a:cubicBezTo>
                    <a:pt x="1330" y="808"/>
                    <a:pt x="1302" y="751"/>
                    <a:pt x="1302" y="751"/>
                  </a:cubicBezTo>
                  <a:cubicBezTo>
                    <a:pt x="1293" y="711"/>
                    <a:pt x="1280" y="673"/>
                    <a:pt x="1270" y="634"/>
                  </a:cubicBezTo>
                  <a:cubicBezTo>
                    <a:pt x="1279" y="537"/>
                    <a:pt x="1290" y="439"/>
                    <a:pt x="1345" y="356"/>
                  </a:cubicBezTo>
                  <a:cubicBezTo>
                    <a:pt x="1356" y="285"/>
                    <a:pt x="1372" y="215"/>
                    <a:pt x="1345" y="143"/>
                  </a:cubicBezTo>
                  <a:cubicBezTo>
                    <a:pt x="1322" y="82"/>
                    <a:pt x="1267" y="75"/>
                    <a:pt x="1217" y="58"/>
                  </a:cubicBezTo>
                  <a:cubicBezTo>
                    <a:pt x="1196" y="51"/>
                    <a:pt x="1153" y="36"/>
                    <a:pt x="1153" y="36"/>
                  </a:cubicBezTo>
                  <a:cubicBezTo>
                    <a:pt x="985" y="48"/>
                    <a:pt x="1018" y="0"/>
                    <a:pt x="982" y="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97400" y="4978400"/>
              <a:ext cx="152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67400" y="5943600"/>
              <a:ext cx="18573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err="1"/>
                <a:t>TableSize</a:t>
              </a:r>
              <a:r>
                <a:rPr lang="en-US" sz="2000" dirty="0"/>
                <a:t> –1 </a:t>
              </a:r>
            </a:p>
          </p:txBody>
        </p:sp>
        <p:sp>
          <p:nvSpPr>
            <p:cNvPr id="11" name="Text Box 8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546" y="3958064"/>
              <a:ext cx="207620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spAutoFit/>
            </a:bodyPr>
            <a:lstStyle/>
            <a:p>
              <a:pPr algn="ctr"/>
              <a:r>
                <a:rPr lang="en-US" dirty="0"/>
                <a:t>hash function:</a:t>
              </a:r>
            </a:p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index = </a:t>
              </a:r>
              <a:r>
                <a:rPr lang="en-US" b="1" dirty="0" smtClean="0">
                  <a:solidFill>
                    <a:srgbClr val="C00000"/>
                  </a:solidFill>
                </a:rPr>
                <a:t>h(key)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 Box 8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96100" y="2662535"/>
              <a:ext cx="1409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hash table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1152" y="5867400"/>
              <a:ext cx="36984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key space (e.g., integers, strings)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254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 vs. Balanced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few </a:t>
            </a:r>
            <a:r>
              <a:rPr lang="en-US" i="1" dirty="0" smtClean="0"/>
              <a:t>collisions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3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/>
              <a:t>m</a:t>
            </a:r>
            <a:r>
              <a:rPr lang="en-US" dirty="0" smtClean="0"/>
              <a:t> possible keys (</a:t>
            </a:r>
            <a:r>
              <a:rPr lang="en-US" i="1" dirty="0" smtClean="0"/>
              <a:t>m</a:t>
            </a:r>
            <a:r>
              <a:rPr lang="en-US" dirty="0" smtClean="0"/>
              <a:t> typically large, even infinite) </a:t>
            </a:r>
          </a:p>
          <a:p>
            <a:r>
              <a:rPr lang="en-US" dirty="0" smtClean="0"/>
              <a:t>We expect our table to have only </a:t>
            </a:r>
            <a:r>
              <a:rPr lang="en-US" i="1" dirty="0" smtClean="0"/>
              <a:t>n</a:t>
            </a:r>
            <a:r>
              <a:rPr lang="en-US" dirty="0" smtClean="0"/>
              <a:t> items 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is much less than </a:t>
            </a:r>
            <a:r>
              <a:rPr lang="en-US" i="1" dirty="0" smtClean="0"/>
              <a:t>m</a:t>
            </a:r>
            <a:r>
              <a:rPr lang="en-US" dirty="0" smtClean="0"/>
              <a:t> (often written </a:t>
            </a:r>
            <a:r>
              <a:rPr lang="en-US" i="1" dirty="0" smtClean="0"/>
              <a:t>n</a:t>
            </a:r>
            <a:r>
              <a:rPr lang="en-US" dirty="0" smtClean="0"/>
              <a:t> &lt;&lt;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Compiler: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Database: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AI: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ideal hash function:</a:t>
            </a:r>
          </a:p>
          <a:p>
            <a:r>
              <a:rPr lang="en-US" dirty="0" smtClean="0"/>
              <a:t>Fast to compute</a:t>
            </a:r>
          </a:p>
          <a:p>
            <a:r>
              <a:rPr lang="en-US" dirty="0" smtClean="0"/>
              <a:t>“Rarely” hashes two “used” keys to the same index</a:t>
            </a:r>
          </a:p>
          <a:p>
            <a:pPr lvl="1"/>
            <a:r>
              <a:rPr lang="en-US" dirty="0" smtClean="0"/>
              <a:t>Often impossible in theory but easy in practice</a:t>
            </a:r>
          </a:p>
          <a:p>
            <a:pPr lvl="1"/>
            <a:r>
              <a:rPr lang="en-US" dirty="0" smtClean="0"/>
              <a:t>Will handle </a:t>
            </a:r>
            <a:r>
              <a:rPr lang="en-US" i="1" dirty="0" smtClean="0"/>
              <a:t>collisions</a:t>
            </a:r>
            <a:r>
              <a:rPr lang="en-US" dirty="0" smtClean="0"/>
              <a:t> in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3496261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hashes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2514600"/>
          </a:xfrm>
        </p:spPr>
        <p:txBody>
          <a:bodyPr/>
          <a:lstStyle/>
          <a:p>
            <a:r>
              <a:rPr lang="en-US" dirty="0" smtClean="0"/>
              <a:t>Hash tables can be generic</a:t>
            </a:r>
          </a:p>
          <a:p>
            <a:pPr lvl="1"/>
            <a:r>
              <a:rPr lang="en-US" dirty="0" smtClean="0"/>
              <a:t>To store elements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we just need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be: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err="1" smtClean="0"/>
              <a:t>Hashable</a:t>
            </a:r>
            <a:r>
              <a:rPr lang="en-US" dirty="0" smtClean="0"/>
              <a:t>: convert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r>
              <a:rPr lang="en-US" i="1" dirty="0"/>
              <a:t>Comparable</a:t>
            </a:r>
            <a:r>
              <a:rPr lang="en-US" dirty="0"/>
              <a:t>: order any two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only when dictionary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endParaRPr lang="en-US" sz="1000" dirty="0" smtClean="0"/>
          </a:p>
          <a:p>
            <a:pPr marL="514350" indent="-457200"/>
            <a:r>
              <a:rPr lang="en-US" dirty="0" smtClean="0"/>
              <a:t>When hash tables are a reusable library, the division of responsibility generally breaks down into two roles: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638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learn both roles, but most programmers “in the real world” spend more time as clients while understanding the library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4629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9712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roles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Two roles must both contribute to minimizing collisions (heuristically)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should aim for different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expected items</a:t>
            </a:r>
            <a:endParaRPr lang="en-US" sz="2000" b="0" kern="0" dirty="0" smtClean="0">
              <a:latin typeface="+mn-lt"/>
            </a:endParaRP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Avoid “wasting” any part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0" kern="0" dirty="0" smtClean="0">
                <a:latin typeface="+mn-lt"/>
              </a:rPr>
              <a:t> or the 32 bits of the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Library should aim for putting “similar”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 smtClean="0">
                <a:latin typeface="+mn-lt"/>
              </a:rPr>
              <a:t>s</a:t>
            </a:r>
            <a:r>
              <a:rPr lang="en-US" sz="2000" b="0" kern="0" dirty="0" smtClean="0"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C</a:t>
            </a:r>
            <a:r>
              <a:rPr lang="en-US" sz="2000" b="0" kern="0" dirty="0" smtClean="0">
                <a:latin typeface="+mn-lt"/>
              </a:rPr>
              <a:t>onversion to index is almost always 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U</a:t>
            </a:r>
            <a:r>
              <a:rPr lang="en-US" sz="2000" b="0" kern="0" dirty="0" smtClean="0">
                <a:latin typeface="+mn-lt"/>
              </a:rPr>
              <a:t>sing prime numbers 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57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525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25525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26478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3430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24163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9620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ambiguity in terminology on which parts are “hashing”</a:t>
            </a: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055876" y="2513075"/>
            <a:ext cx="307848" cy="1524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1433" y="33336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389378" y="954025"/>
            <a:ext cx="307848" cy="419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76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</p:spTree>
    <p:extLst>
      <p:ext uri="{BB962C8B-B14F-4D97-AF65-F5344CB8AC3E}">
        <p14:creationId xmlns:p14="http://schemas.microsoft.com/office/powerpoint/2010/main" val="399762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33428</TotalTime>
  <Words>2011</Words>
  <Application>Microsoft Office PowerPoint</Application>
  <PresentationFormat>On-screen Show (4:3)</PresentationFormat>
  <Paragraphs>559</Paragraphs>
  <Slides>29</Slides>
  <Notes>27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Courier New</vt:lpstr>
      <vt:lpstr>Symbol</vt:lpstr>
      <vt:lpstr>Times New Roman</vt:lpstr>
      <vt:lpstr>Wingdings</vt:lpstr>
      <vt:lpstr>dan_design_template</vt:lpstr>
      <vt:lpstr>Equation</vt:lpstr>
      <vt:lpstr>Microsoft Equation 3.0</vt:lpstr>
      <vt:lpstr>CSE373: Data Structures &amp; Algorithms Lecture 13: Hash Tables</vt:lpstr>
      <vt:lpstr>Announcements</vt:lpstr>
      <vt:lpstr>Motivating Hash Tables</vt:lpstr>
      <vt:lpstr>Hash Tables</vt:lpstr>
      <vt:lpstr>Hash Tables vs. Balanced Trees</vt:lpstr>
      <vt:lpstr>Hash Tables</vt:lpstr>
      <vt:lpstr>Hash functions</vt:lpstr>
      <vt:lpstr>Who hashes what?</vt:lpstr>
      <vt:lpstr>More on roles</vt:lpstr>
      <vt:lpstr>What to hash?</vt:lpstr>
      <vt:lpstr>Hashing integers</vt:lpstr>
      <vt:lpstr>Hashing integers</vt:lpstr>
      <vt:lpstr>Hashing integers</vt:lpstr>
      <vt:lpstr>Hashing integers</vt:lpstr>
      <vt:lpstr>Hashing integers</vt:lpstr>
      <vt:lpstr>Hashing integers</vt:lpstr>
      <vt:lpstr>Collision-avoidance</vt:lpstr>
      <vt:lpstr>More on prime table size</vt:lpstr>
      <vt:lpstr>Okay, back to the client</vt:lpstr>
      <vt:lpstr>Specializing hash functions</vt:lpstr>
      <vt:lpstr>Combining hash functions</vt:lpstr>
      <vt:lpstr>One expert suggestion</vt:lpstr>
      <vt:lpstr>Hashing and comparing</vt:lpstr>
      <vt:lpstr>Equal Objects Must Hash the Same</vt:lpstr>
      <vt:lpstr>By the way: comparison has rules too</vt:lpstr>
      <vt:lpstr>Example</vt:lpstr>
      <vt:lpstr>Example</vt:lpstr>
      <vt:lpstr>Tougher example</vt:lpstr>
      <vt:lpstr>Conclusions and notes on hashing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1395</cp:revision>
  <dcterms:created xsi:type="dcterms:W3CDTF">2009-03-13T20:43:19Z</dcterms:created>
  <dcterms:modified xsi:type="dcterms:W3CDTF">2015-04-27T21:05:28Z</dcterms:modified>
</cp:coreProperties>
</file>