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7.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8.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notesSlides/notesSlide9.xml" ContentType="application/vnd.openxmlformats-officedocument.presentationml.notesSlide+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10.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355" r:id="rId3"/>
    <p:sldId id="354" r:id="rId4"/>
    <p:sldId id="314" r:id="rId5"/>
    <p:sldId id="315" r:id="rId6"/>
    <p:sldId id="316" r:id="rId7"/>
    <p:sldId id="317" r:id="rId8"/>
    <p:sldId id="318" r:id="rId9"/>
    <p:sldId id="319" r:id="rId10"/>
    <p:sldId id="320" r:id="rId11"/>
    <p:sldId id="321" r:id="rId12"/>
    <p:sldId id="322" r:id="rId13"/>
    <p:sldId id="323" r:id="rId14"/>
    <p:sldId id="324" r:id="rId15"/>
    <p:sldId id="326" r:id="rId16"/>
    <p:sldId id="327" r:id="rId17"/>
    <p:sldId id="328" r:id="rId18"/>
    <p:sldId id="353" r:id="rId19"/>
    <p:sldId id="330" r:id="rId20"/>
    <p:sldId id="332" r:id="rId21"/>
    <p:sldId id="333" r:id="rId22"/>
    <p:sldId id="334" r:id="rId23"/>
    <p:sldId id="335" r:id="rId24"/>
    <p:sldId id="336" r:id="rId25"/>
    <p:sldId id="337" r:id="rId26"/>
    <p:sldId id="338" r:id="rId27"/>
    <p:sldId id="339" r:id="rId28"/>
    <p:sldId id="340" r:id="rId29"/>
    <p:sldId id="341" r:id="rId30"/>
    <p:sldId id="357" r:id="rId31"/>
    <p:sldId id="343" r:id="rId32"/>
    <p:sldId id="344" r:id="rId33"/>
    <p:sldId id="346" r:id="rId34"/>
    <p:sldId id="359" r:id="rId35"/>
    <p:sldId id="347" r:id="rId36"/>
    <p:sldId id="348" r:id="rId37"/>
  </p:sldIdLst>
  <p:sldSz cx="9144000" cy="6858000" type="screen4x3"/>
  <p:notesSz cx="6934200" cy="92202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9F33"/>
    <a:srgbClr val="CC0000"/>
    <a:srgbClr val="D6009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0" autoAdjust="0"/>
    <p:restoredTop sz="91348" autoAdjust="0"/>
  </p:normalViewPr>
  <p:slideViewPr>
    <p:cSldViewPr>
      <p:cViewPr varScale="1">
        <p:scale>
          <a:sx n="82" d="100"/>
          <a:sy n="82" d="100"/>
        </p:scale>
        <p:origin x="1569" y="36"/>
      </p:cViewPr>
      <p:guideLst>
        <p:guide orient="horz" pos="2160"/>
        <p:guide pos="2880"/>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5121" cy="460400"/>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27574" y="1"/>
            <a:ext cx="3005121" cy="460400"/>
          </a:xfrm>
          <a:prstGeom prst="rect">
            <a:avLst/>
          </a:prstGeom>
        </p:spPr>
        <p:txBody>
          <a:bodyPr vert="horz" lIns="87316" tIns="43658" rIns="87316" bIns="43658" rtlCol="0"/>
          <a:lstStyle>
            <a:lvl1pPr algn="r">
              <a:defRPr sz="1100"/>
            </a:lvl1pPr>
          </a:lstStyle>
          <a:p>
            <a:fld id="{52039197-9A5D-4426-8BE1-7E0DB9D27619}" type="datetimeFigureOut">
              <a:rPr lang="en-US" smtClean="0"/>
              <a:pPr/>
              <a:t>4/25/2015</a:t>
            </a:fld>
            <a:endParaRPr lang="en-US"/>
          </a:p>
        </p:txBody>
      </p:sp>
      <p:sp>
        <p:nvSpPr>
          <p:cNvPr id="4" name="Footer Placeholder 3"/>
          <p:cNvSpPr>
            <a:spLocks noGrp="1"/>
          </p:cNvSpPr>
          <p:nvPr>
            <p:ph type="ftr" sz="quarter" idx="2"/>
          </p:nvPr>
        </p:nvSpPr>
        <p:spPr>
          <a:xfrm>
            <a:off x="0" y="8758276"/>
            <a:ext cx="3005121" cy="460400"/>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27574" y="8758276"/>
            <a:ext cx="3005121" cy="460400"/>
          </a:xfrm>
          <a:prstGeom prst="rect">
            <a:avLst/>
          </a:prstGeom>
        </p:spPr>
        <p:txBody>
          <a:bodyPr vert="horz" lIns="87316" tIns="43658" rIns="87316" bIns="43658" rtlCol="0" anchor="b"/>
          <a:lstStyle>
            <a:lvl1pPr algn="r">
              <a:defRPr sz="1100"/>
            </a:lvl1pPr>
          </a:lstStyle>
          <a:p>
            <a:fld id="{C77A13E8-25B5-4ABF-A87C-CEC207C206B4}" type="slidenum">
              <a:rPr lang="en-US" smtClean="0"/>
              <a:pPr/>
              <a:t>‹#›</a:t>
            </a:fld>
            <a:endParaRPr lang="en-US"/>
          </a:p>
        </p:txBody>
      </p:sp>
    </p:spTree>
    <p:extLst>
      <p:ext uri="{BB962C8B-B14F-4D97-AF65-F5344CB8AC3E}">
        <p14:creationId xmlns:p14="http://schemas.microsoft.com/office/powerpoint/2010/main" val="32692858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b="0">
                <a:latin typeface="Arial" pitchFamily="34" charset="0"/>
              </a:defRPr>
            </a:lvl1pPr>
          </a:lstStyle>
          <a:p>
            <a:endParaRPr lang="en-US"/>
          </a:p>
        </p:txBody>
      </p:sp>
      <p:sp>
        <p:nvSpPr>
          <p:cNvPr id="3075" name="Rectangle 3"/>
          <p:cNvSpPr>
            <a:spLocks noGrp="1" noChangeArrowheads="1"/>
          </p:cNvSpPr>
          <p:nvPr>
            <p:ph type="dt" idx="1"/>
          </p:nvPr>
        </p:nvSpPr>
        <p:spPr bwMode="auto">
          <a:xfrm>
            <a:off x="3927775" y="0"/>
            <a:ext cx="3004820" cy="46101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b="0">
                <a:latin typeface="Arial" pitchFamily="34" charset="0"/>
              </a:defRPr>
            </a:lvl1pPr>
          </a:lstStyle>
          <a:p>
            <a:endParaRPr lang="en-US"/>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93420" y="4379595"/>
            <a:ext cx="5547360" cy="414909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b="0">
                <a:latin typeface="Arial" pitchFamily="34" charset="0"/>
              </a:defRPr>
            </a:lvl1pPr>
          </a:lstStyle>
          <a:p>
            <a:endParaRPr lang="en-US"/>
          </a:p>
        </p:txBody>
      </p:sp>
      <p:sp>
        <p:nvSpPr>
          <p:cNvPr id="3079" name="Rectangle 7"/>
          <p:cNvSpPr>
            <a:spLocks noGrp="1" noChangeArrowheads="1"/>
          </p:cNvSpPr>
          <p:nvPr>
            <p:ph type="sldNum" sz="quarter" idx="5"/>
          </p:nvPr>
        </p:nvSpPr>
        <p:spPr bwMode="auto">
          <a:xfrm>
            <a:off x="3927775" y="8757590"/>
            <a:ext cx="3004820" cy="46101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b="0">
                <a:latin typeface="Arial" pitchFamily="34" charset="0"/>
              </a:defRPr>
            </a:lvl1pPr>
          </a:lstStyle>
          <a:p>
            <a:fld id="{C142CCA2-2949-4325-A78A-A7C3B63D73CE}" type="slidenum">
              <a:rPr lang="en-US"/>
              <a:pPr/>
              <a:t>‹#›</a:t>
            </a:fld>
            <a:endParaRPr lang="en-US"/>
          </a:p>
        </p:txBody>
      </p:sp>
    </p:spTree>
    <p:extLst>
      <p:ext uri="{BB962C8B-B14F-4D97-AF65-F5344CB8AC3E}">
        <p14:creationId xmlns:p14="http://schemas.microsoft.com/office/powerpoint/2010/main" val="1263246121"/>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610-A579-4DD1-AA62-8EA40B23FA17}"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701431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13</a:t>
            </a:fld>
            <a:endParaRPr lang="en-US"/>
          </a:p>
        </p:txBody>
      </p:sp>
    </p:spTree>
    <p:extLst>
      <p:ext uri="{BB962C8B-B14F-4D97-AF65-F5344CB8AC3E}">
        <p14:creationId xmlns:p14="http://schemas.microsoft.com/office/powerpoint/2010/main" val="1500439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14</a:t>
            </a:fld>
            <a:endParaRPr lang="en-US"/>
          </a:p>
        </p:txBody>
      </p:sp>
    </p:spTree>
    <p:extLst>
      <p:ext uri="{BB962C8B-B14F-4D97-AF65-F5344CB8AC3E}">
        <p14:creationId xmlns:p14="http://schemas.microsoft.com/office/powerpoint/2010/main" val="699178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15</a:t>
            </a:fld>
            <a:endParaRPr lang="en-US"/>
          </a:p>
        </p:txBody>
      </p:sp>
    </p:spTree>
    <p:extLst>
      <p:ext uri="{BB962C8B-B14F-4D97-AF65-F5344CB8AC3E}">
        <p14:creationId xmlns:p14="http://schemas.microsoft.com/office/powerpoint/2010/main" val="2978506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16</a:t>
            </a:fld>
            <a:endParaRPr lang="en-US"/>
          </a:p>
        </p:txBody>
      </p:sp>
    </p:spTree>
    <p:extLst>
      <p:ext uri="{BB962C8B-B14F-4D97-AF65-F5344CB8AC3E}">
        <p14:creationId xmlns:p14="http://schemas.microsoft.com/office/powerpoint/2010/main" val="3676084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17</a:t>
            </a:fld>
            <a:endParaRPr lang="en-US"/>
          </a:p>
        </p:txBody>
      </p:sp>
    </p:spTree>
    <p:extLst>
      <p:ext uri="{BB962C8B-B14F-4D97-AF65-F5344CB8AC3E}">
        <p14:creationId xmlns:p14="http://schemas.microsoft.com/office/powerpoint/2010/main" val="4068091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register 8-32 bits of memory, simple</a:t>
            </a:r>
            <a:r>
              <a:rPr lang="en-US" baseline="0" dirty="0" smtClean="0"/>
              <a:t> arithmetic or logical operations: add two numbers together</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21</a:t>
            </a:fld>
            <a:endParaRPr lang="en-US"/>
          </a:p>
        </p:txBody>
      </p:sp>
    </p:spTree>
    <p:extLst>
      <p:ext uri="{BB962C8B-B14F-4D97-AF65-F5344CB8AC3E}">
        <p14:creationId xmlns:p14="http://schemas.microsoft.com/office/powerpoint/2010/main" val="17500080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number of transistors</a:t>
            </a:r>
            <a:r>
              <a:rPr lang="en-US" baseline="0" dirty="0" smtClean="0"/>
              <a:t> per chip doubled every two years</a:t>
            </a:r>
            <a:endParaRPr lang="en-US" dirty="0"/>
          </a:p>
        </p:txBody>
      </p:sp>
      <p:sp>
        <p:nvSpPr>
          <p:cNvPr id="4" name="Slide Number Placeholder 3"/>
          <p:cNvSpPr>
            <a:spLocks noGrp="1"/>
          </p:cNvSpPr>
          <p:nvPr>
            <p:ph type="sldNum" sz="quarter" idx="10"/>
          </p:nvPr>
        </p:nvSpPr>
        <p:spPr/>
        <p:txBody>
          <a:bodyPr/>
          <a:lstStyle/>
          <a:p>
            <a:fld id="{C142CCA2-2949-4325-A78A-A7C3B63D73CE}" type="slidenum">
              <a:rPr lang="en-US" smtClean="0"/>
              <a:pPr/>
              <a:t>23</a:t>
            </a:fld>
            <a:endParaRPr lang="en-US"/>
          </a:p>
        </p:txBody>
      </p:sp>
    </p:spTree>
    <p:extLst>
      <p:ext uri="{BB962C8B-B14F-4D97-AF65-F5344CB8AC3E}">
        <p14:creationId xmlns:p14="http://schemas.microsoft.com/office/powerpoint/2010/main" val="4010376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4</a:t>
            </a:fld>
            <a:endParaRPr lang="en-US"/>
          </a:p>
        </p:txBody>
      </p:sp>
    </p:spTree>
    <p:extLst>
      <p:ext uri="{BB962C8B-B14F-4D97-AF65-F5344CB8AC3E}">
        <p14:creationId xmlns:p14="http://schemas.microsoft.com/office/powerpoint/2010/main" val="106197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5</a:t>
            </a:fld>
            <a:endParaRPr lang="en-US"/>
          </a:p>
        </p:txBody>
      </p:sp>
    </p:spTree>
    <p:extLst>
      <p:ext uri="{BB962C8B-B14F-4D97-AF65-F5344CB8AC3E}">
        <p14:creationId xmlns:p14="http://schemas.microsoft.com/office/powerpoint/2010/main" val="4115644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7</a:t>
            </a:fld>
            <a:endParaRPr lang="en-US"/>
          </a:p>
        </p:txBody>
      </p:sp>
    </p:spTree>
    <p:extLst>
      <p:ext uri="{BB962C8B-B14F-4D97-AF65-F5344CB8AC3E}">
        <p14:creationId xmlns:p14="http://schemas.microsoft.com/office/powerpoint/2010/main" val="4230269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8</a:t>
            </a:fld>
            <a:endParaRPr lang="en-US"/>
          </a:p>
        </p:txBody>
      </p:sp>
    </p:spTree>
    <p:extLst>
      <p:ext uri="{BB962C8B-B14F-4D97-AF65-F5344CB8AC3E}">
        <p14:creationId xmlns:p14="http://schemas.microsoft.com/office/powerpoint/2010/main" val="2300970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9</a:t>
            </a:fld>
            <a:endParaRPr lang="en-US"/>
          </a:p>
        </p:txBody>
      </p:sp>
    </p:spTree>
    <p:extLst>
      <p:ext uri="{BB962C8B-B14F-4D97-AF65-F5344CB8AC3E}">
        <p14:creationId xmlns:p14="http://schemas.microsoft.com/office/powerpoint/2010/main" val="203972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10</a:t>
            </a:fld>
            <a:endParaRPr lang="en-US"/>
          </a:p>
        </p:txBody>
      </p:sp>
    </p:spTree>
    <p:extLst>
      <p:ext uri="{BB962C8B-B14F-4D97-AF65-F5344CB8AC3E}">
        <p14:creationId xmlns:p14="http://schemas.microsoft.com/office/powerpoint/2010/main" val="40590453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11</a:t>
            </a:fld>
            <a:endParaRPr lang="en-US"/>
          </a:p>
        </p:txBody>
      </p:sp>
    </p:spTree>
    <p:extLst>
      <p:ext uri="{BB962C8B-B14F-4D97-AF65-F5344CB8AC3E}">
        <p14:creationId xmlns:p14="http://schemas.microsoft.com/office/powerpoint/2010/main" val="4176121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142CCA2-2949-4325-A78A-A7C3B63D73CE}" type="slidenum">
              <a:rPr lang="en-US" smtClean="0"/>
              <a:pPr/>
              <a:t>12</a:t>
            </a:fld>
            <a:endParaRPr lang="en-US"/>
          </a:p>
        </p:txBody>
      </p:sp>
    </p:spTree>
    <p:extLst>
      <p:ext uri="{BB962C8B-B14F-4D97-AF65-F5344CB8AC3E}">
        <p14:creationId xmlns:p14="http://schemas.microsoft.com/office/powerpoint/2010/main" val="1569869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47E115C0-909B-4E1C-9E6E-04B3E9103591}"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Spring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D082AAE3-B489-4A15-89C7-18993943A37A}"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r>
              <a:rPr lang="en-US" smtClean="0"/>
              <a:t>Spring 2015</a:t>
            </a:r>
            <a:endParaRPr lang="en-US" dirty="0"/>
          </a:p>
        </p:txBody>
      </p:sp>
      <p:sp>
        <p:nvSpPr>
          <p:cNvPr id="8" name="Slide Number Placeholder 7"/>
          <p:cNvSpPr>
            <a:spLocks noGrp="1"/>
          </p:cNvSpPr>
          <p:nvPr>
            <p:ph type="sldNum" sz="quarter" idx="11"/>
          </p:nvPr>
        </p:nvSpPr>
        <p:spPr/>
        <p:txBody>
          <a:bodyPr/>
          <a:lstStyle/>
          <a:p>
            <a:fld id="{3B048AC8-D41E-4C7B-8EE3-A52489AA1F05}" type="slidenum">
              <a:rPr lang="en-US" smtClean="0"/>
              <a:pPr/>
              <a:t>‹#›</a:t>
            </a:fld>
            <a:endParaRPr lang="en-US"/>
          </a:p>
        </p:txBody>
      </p:sp>
      <p:sp>
        <p:nvSpPr>
          <p:cNvPr id="9" name="Footer Placeholder 8"/>
          <p:cNvSpPr>
            <a:spLocks noGrp="1"/>
          </p:cNvSpPr>
          <p:nvPr>
            <p:ph type="ftr" sz="quarter" idx="12"/>
          </p:nvPr>
        </p:nvSpPr>
        <p:spPr/>
        <p:txBody>
          <a:bodyPr/>
          <a:lstStyle/>
          <a:p>
            <a:r>
              <a:rPr lang="en-US" smtClean="0"/>
              <a:t>CSE 373 Data structures and Algorithms</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Spring 2015</a:t>
            </a:r>
            <a:endParaRPr lang="en-US"/>
          </a:p>
        </p:txBody>
      </p:sp>
      <p:sp>
        <p:nvSpPr>
          <p:cNvPr id="5" name="Footer Placeholder 4"/>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6" name="Slide Number Placeholder 5"/>
          <p:cNvSpPr>
            <a:spLocks noGrp="1"/>
          </p:cNvSpPr>
          <p:nvPr>
            <p:ph type="sldNum" sz="quarter" idx="12"/>
          </p:nvPr>
        </p:nvSpPr>
        <p:spPr/>
        <p:txBody>
          <a:bodyPr/>
          <a:lstStyle>
            <a:lvl1pPr>
              <a:defRPr/>
            </a:lvl1pPr>
          </a:lstStyle>
          <a:p>
            <a:fld id="{53883048-0376-4A94-A445-C2F5CD3FC350}"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Spring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B5EA12F5-03B5-4BEE-BF40-7EC1D15EBEE1}"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Spring 2015</a:t>
            </a:r>
            <a:endParaRPr lang="en-US"/>
          </a:p>
        </p:txBody>
      </p:sp>
      <p:sp>
        <p:nvSpPr>
          <p:cNvPr id="8" name="Footer Placeholder 7"/>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9" name="Slide Number Placeholder 8"/>
          <p:cNvSpPr>
            <a:spLocks noGrp="1"/>
          </p:cNvSpPr>
          <p:nvPr>
            <p:ph type="sldNum" sz="quarter" idx="12"/>
          </p:nvPr>
        </p:nvSpPr>
        <p:spPr/>
        <p:txBody>
          <a:bodyPr/>
          <a:lstStyle>
            <a:lvl1pPr>
              <a:defRPr/>
            </a:lvl1pPr>
          </a:lstStyle>
          <a:p>
            <a:fld id="{957FCB40-9664-45B5-BAA8-170CAD353393}"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Spring 2015</a:t>
            </a:r>
            <a:endParaRPr lang="en-US"/>
          </a:p>
        </p:txBody>
      </p:sp>
      <p:sp>
        <p:nvSpPr>
          <p:cNvPr id="4" name="Footer Placeholder 3"/>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5" name="Slide Number Placeholder 4"/>
          <p:cNvSpPr>
            <a:spLocks noGrp="1"/>
          </p:cNvSpPr>
          <p:nvPr>
            <p:ph type="sldNum" sz="quarter" idx="12"/>
          </p:nvPr>
        </p:nvSpPr>
        <p:spPr/>
        <p:txBody>
          <a:bodyPr/>
          <a:lstStyle>
            <a:lvl1pPr>
              <a:defRPr/>
            </a:lvl1pPr>
          </a:lstStyle>
          <a:p>
            <a:fld id="{A04D69B1-7287-44D7-BAC9-82A718B3128A}"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Spring 2015</a:t>
            </a:r>
            <a:endParaRPr lang="en-US"/>
          </a:p>
        </p:txBody>
      </p:sp>
      <p:sp>
        <p:nvSpPr>
          <p:cNvPr id="3" name="Footer Placeholder 2"/>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4" name="Slide Number Placeholder 3"/>
          <p:cNvSpPr>
            <a:spLocks noGrp="1"/>
          </p:cNvSpPr>
          <p:nvPr>
            <p:ph type="sldNum" sz="quarter" idx="12"/>
          </p:nvPr>
        </p:nvSpPr>
        <p:spPr/>
        <p:txBody>
          <a:bodyPr/>
          <a:lstStyle>
            <a:lvl1pPr>
              <a:defRPr/>
            </a:lvl1pPr>
          </a:lstStyle>
          <a:p>
            <a:fld id="{B53CE0B5-4587-46C9-88FF-288BD15E3202}"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EDD7DB5F-D2ED-41DB-B30F-B019AB82D775}"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Spring 2015</a:t>
            </a:r>
            <a:endParaRPr lang="en-US"/>
          </a:p>
        </p:txBody>
      </p:sp>
      <p:sp>
        <p:nvSpPr>
          <p:cNvPr id="6" name="Footer Placeholder 5"/>
          <p:cNvSpPr>
            <a:spLocks noGrp="1"/>
          </p:cNvSpPr>
          <p:nvPr>
            <p:ph type="ftr" sz="quarter" idx="11"/>
          </p:nvPr>
        </p:nvSpPr>
        <p:spPr/>
        <p:txBody>
          <a:bodyPr/>
          <a:lstStyle>
            <a:lvl1pPr>
              <a:defRPr/>
            </a:lvl1pPr>
          </a:lstStyle>
          <a:p>
            <a:r>
              <a:rPr lang="en-US" smtClean="0"/>
              <a:t>CSE 373 Data structures and Algorithms</a:t>
            </a:r>
            <a:endParaRPr lang="en-US"/>
          </a:p>
        </p:txBody>
      </p:sp>
      <p:sp>
        <p:nvSpPr>
          <p:cNvPr id="7" name="Slide Number Placeholder 6"/>
          <p:cNvSpPr>
            <a:spLocks noGrp="1"/>
          </p:cNvSpPr>
          <p:nvPr>
            <p:ph type="sldNum" sz="quarter" idx="12"/>
          </p:nvPr>
        </p:nvSpPr>
        <p:spPr/>
        <p:txBody>
          <a:bodyPr/>
          <a:lstStyle>
            <a:lvl1pPr>
              <a:defRPr/>
            </a:lvl1pPr>
          </a:lstStyle>
          <a:p>
            <a:fld id="{892279E5-AC96-4A1A-8381-1C3686D4000A}"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r>
              <a:rPr lang="en-US" smtClean="0"/>
              <a:t>Spring 2015</a:t>
            </a:r>
            <a:endParaRPr lang="en-US"/>
          </a:p>
        </p:txBody>
      </p:sp>
      <p:sp>
        <p:nvSpPr>
          <p:cNvPr id="614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r>
              <a:rPr lang="en-US" smtClean="0"/>
              <a:t>CSE 373 Data structures and Algorithms</a:t>
            </a:r>
            <a:endParaRPr lang="en-US"/>
          </a:p>
        </p:txBody>
      </p:sp>
      <p:sp>
        <p:nvSpPr>
          <p:cNvPr id="615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fld id="{3B048AC8-D41E-4C7B-8EE3-A52489AA1F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hf hdr="0"/>
  <p:txStyles>
    <p:titleStyle>
      <a:lvl1pPr algn="l" rtl="0" fontAlgn="base">
        <a:spcBef>
          <a:spcPct val="0"/>
        </a:spcBef>
        <a:spcAft>
          <a:spcPct val="0"/>
        </a:spcAft>
        <a:defRPr sz="3600" i="1">
          <a:solidFill>
            <a:schemeClr val="tx1"/>
          </a:solidFill>
          <a:latin typeface="+mj-lt"/>
          <a:ea typeface="+mj-ea"/>
          <a:cs typeface="+mj-cs"/>
        </a:defRPr>
      </a:lvl1pPr>
      <a:lvl2pPr algn="l" rtl="0" fontAlgn="base">
        <a:spcBef>
          <a:spcPct val="0"/>
        </a:spcBef>
        <a:spcAft>
          <a:spcPct val="0"/>
        </a:spcAft>
        <a:defRPr sz="3600" i="1">
          <a:solidFill>
            <a:schemeClr val="tx1"/>
          </a:solidFill>
          <a:latin typeface="Arial" pitchFamily="34" charset="0"/>
        </a:defRPr>
      </a:lvl2pPr>
      <a:lvl3pPr algn="l" rtl="0" fontAlgn="base">
        <a:spcBef>
          <a:spcPct val="0"/>
        </a:spcBef>
        <a:spcAft>
          <a:spcPct val="0"/>
        </a:spcAft>
        <a:defRPr sz="3600" i="1">
          <a:solidFill>
            <a:schemeClr val="tx1"/>
          </a:solidFill>
          <a:latin typeface="Arial" pitchFamily="34" charset="0"/>
        </a:defRPr>
      </a:lvl3pPr>
      <a:lvl4pPr algn="l" rtl="0" fontAlgn="base">
        <a:spcBef>
          <a:spcPct val="0"/>
        </a:spcBef>
        <a:spcAft>
          <a:spcPct val="0"/>
        </a:spcAft>
        <a:defRPr sz="3600" i="1">
          <a:solidFill>
            <a:schemeClr val="tx1"/>
          </a:solidFill>
          <a:latin typeface="Arial" pitchFamily="34" charset="0"/>
        </a:defRPr>
      </a:lvl4pPr>
      <a:lvl5pPr algn="l" rtl="0" fontAlgn="base">
        <a:spcBef>
          <a:spcPct val="0"/>
        </a:spcBef>
        <a:spcAft>
          <a:spcPct val="0"/>
        </a:spcAft>
        <a:defRPr sz="3600" i="1">
          <a:solidFill>
            <a:schemeClr val="tx1"/>
          </a:solidFill>
          <a:latin typeface="Arial" pitchFamily="34" charset="0"/>
        </a:defRPr>
      </a:lvl5pPr>
      <a:lvl6pPr marL="457200" algn="l" rtl="0" fontAlgn="base">
        <a:spcBef>
          <a:spcPct val="0"/>
        </a:spcBef>
        <a:spcAft>
          <a:spcPct val="0"/>
        </a:spcAft>
        <a:defRPr sz="3600" i="1">
          <a:solidFill>
            <a:schemeClr val="tx1"/>
          </a:solidFill>
          <a:latin typeface="Arial" pitchFamily="34" charset="0"/>
        </a:defRPr>
      </a:lvl6pPr>
      <a:lvl7pPr marL="914400" algn="l" rtl="0" fontAlgn="base">
        <a:spcBef>
          <a:spcPct val="0"/>
        </a:spcBef>
        <a:spcAft>
          <a:spcPct val="0"/>
        </a:spcAft>
        <a:defRPr sz="3600" i="1">
          <a:solidFill>
            <a:schemeClr val="tx1"/>
          </a:solidFill>
          <a:latin typeface="Arial" pitchFamily="34" charset="0"/>
        </a:defRPr>
      </a:lvl7pPr>
      <a:lvl8pPr marL="1371600" algn="l" rtl="0" fontAlgn="base">
        <a:spcBef>
          <a:spcPct val="0"/>
        </a:spcBef>
        <a:spcAft>
          <a:spcPct val="0"/>
        </a:spcAft>
        <a:defRPr sz="3600" i="1">
          <a:solidFill>
            <a:schemeClr val="tx1"/>
          </a:solidFill>
          <a:latin typeface="Arial" pitchFamily="34" charset="0"/>
        </a:defRPr>
      </a:lvl8pPr>
      <a:lvl9pPr marL="1828800" algn="l" rtl="0" fontAlgn="base">
        <a:spcBef>
          <a:spcPct val="0"/>
        </a:spcBef>
        <a:spcAft>
          <a:spcPct val="0"/>
        </a:spcAft>
        <a:defRPr sz="3600" i="1">
          <a:solidFill>
            <a:schemeClr val="tx1"/>
          </a:solidFill>
          <a:latin typeface="Arial" pitchFamily="34" charset="0"/>
        </a:defRPr>
      </a:lvl9pPr>
    </p:titleStyle>
    <p:bodyStyle>
      <a:lvl1pPr marL="342900" indent="-342900" algn="l" rtl="0" fontAlgn="base">
        <a:spcBef>
          <a:spcPct val="20000"/>
        </a:spcBef>
        <a:spcAft>
          <a:spcPct val="0"/>
        </a:spcAft>
        <a:buChar char="•"/>
        <a:defRPr sz="20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defRPr>
      </a:lvl2pPr>
      <a:lvl3pPr marL="1143000" indent="-228600" algn="l" rtl="0" fontAlgn="base">
        <a:spcBef>
          <a:spcPct val="20000"/>
        </a:spcBef>
        <a:spcAft>
          <a:spcPct val="0"/>
        </a:spcAft>
        <a:buChar char="•"/>
        <a:defRPr sz="20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8" Type="http://schemas.openxmlformats.org/officeDocument/2006/relationships/tags" Target="../tags/tag47.xml"/><Relationship Id="rId3" Type="http://schemas.openxmlformats.org/officeDocument/2006/relationships/tags" Target="../tags/tag42.xml"/><Relationship Id="rId7" Type="http://schemas.openxmlformats.org/officeDocument/2006/relationships/tags" Target="../tags/tag46.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tags" Target="../tags/tag45.xml"/><Relationship Id="rId5" Type="http://schemas.openxmlformats.org/officeDocument/2006/relationships/tags" Target="../tags/tag44.xml"/><Relationship Id="rId10" Type="http://schemas.openxmlformats.org/officeDocument/2006/relationships/notesSlide" Target="../notesSlides/notesSlide8.xml"/><Relationship Id="rId4" Type="http://schemas.openxmlformats.org/officeDocument/2006/relationships/tags" Target="../tags/tag43.xml"/><Relationship Id="rId9"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tags" Target="../tags/tag55.xml"/><Relationship Id="rId3" Type="http://schemas.openxmlformats.org/officeDocument/2006/relationships/tags" Target="../tags/tag50.xml"/><Relationship Id="rId7" Type="http://schemas.openxmlformats.org/officeDocument/2006/relationships/tags" Target="../tags/tag54.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11" Type="http://schemas.openxmlformats.org/officeDocument/2006/relationships/notesSlide" Target="../notesSlides/notesSlide9.xml"/><Relationship Id="rId5" Type="http://schemas.openxmlformats.org/officeDocument/2006/relationships/tags" Target="../tags/tag52.xml"/><Relationship Id="rId10" Type="http://schemas.openxmlformats.org/officeDocument/2006/relationships/slideLayout" Target="../slideLayouts/slideLayout2.xml"/><Relationship Id="rId4" Type="http://schemas.openxmlformats.org/officeDocument/2006/relationships/tags" Target="../tags/tag51.xml"/><Relationship Id="rId9" Type="http://schemas.openxmlformats.org/officeDocument/2006/relationships/tags" Target="../tags/tag56.xml"/></Relationships>
</file>

<file path=ppt/slides/_rels/slide13.xml.rels><?xml version="1.0" encoding="UTF-8" standalone="yes"?>
<Relationships xmlns="http://schemas.openxmlformats.org/package/2006/relationships"><Relationship Id="rId8" Type="http://schemas.openxmlformats.org/officeDocument/2006/relationships/tags" Target="../tags/tag64.xml"/><Relationship Id="rId3" Type="http://schemas.openxmlformats.org/officeDocument/2006/relationships/tags" Target="../tags/tag59.xml"/><Relationship Id="rId7" Type="http://schemas.openxmlformats.org/officeDocument/2006/relationships/tags" Target="../tags/tag63.xml"/><Relationship Id="rId2" Type="http://schemas.openxmlformats.org/officeDocument/2006/relationships/tags" Target="../tags/tag58.xml"/><Relationship Id="rId1" Type="http://schemas.openxmlformats.org/officeDocument/2006/relationships/tags" Target="../tags/tag57.xml"/><Relationship Id="rId6" Type="http://schemas.openxmlformats.org/officeDocument/2006/relationships/tags" Target="../tags/tag62.xml"/><Relationship Id="rId11" Type="http://schemas.openxmlformats.org/officeDocument/2006/relationships/notesSlide" Target="../notesSlides/notesSlide10.xml"/><Relationship Id="rId5" Type="http://schemas.openxmlformats.org/officeDocument/2006/relationships/tags" Target="../tags/tag61.xml"/><Relationship Id="rId10" Type="http://schemas.openxmlformats.org/officeDocument/2006/relationships/slideLayout" Target="../slideLayouts/slideLayout2.xml"/><Relationship Id="rId4" Type="http://schemas.openxmlformats.org/officeDocument/2006/relationships/tags" Target="../tags/tag60.xml"/><Relationship Id="rId9" Type="http://schemas.openxmlformats.org/officeDocument/2006/relationships/tags" Target="../tags/tag65.xml"/></Relationships>
</file>

<file path=ppt/slides/_rels/slide14.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notesSlide" Target="../notesSlides/notesSlide11.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tags" Target="../tags/tag71.xml"/><Relationship Id="rId11" Type="http://schemas.openxmlformats.org/officeDocument/2006/relationships/slideLayout" Target="../slideLayouts/slideLayout2.xml"/><Relationship Id="rId5" Type="http://schemas.openxmlformats.org/officeDocument/2006/relationships/tags" Target="../tags/tag70.xml"/><Relationship Id="rId10" Type="http://schemas.openxmlformats.org/officeDocument/2006/relationships/tags" Target="../tags/tag75.xml"/><Relationship Id="rId4" Type="http://schemas.openxmlformats.org/officeDocument/2006/relationships/tags" Target="../tags/tag69.xml"/><Relationship Id="rId9" Type="http://schemas.openxmlformats.org/officeDocument/2006/relationships/tags" Target="../tags/tag7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notesSlide" Target="../notesSlides/notesSlide5.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slideLayout" Target="../slideLayouts/slideLayout2.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2590800"/>
            <a:ext cx="8305800" cy="1600200"/>
          </a:xfrm>
        </p:spPr>
        <p:txBody>
          <a:bodyPr/>
          <a:lstStyle/>
          <a:p>
            <a:pPr algn="ctr"/>
            <a:r>
              <a:rPr lang="en-US" sz="3200" i="0" dirty="0" smtClean="0"/>
              <a:t>CSE373: Data Structures &amp; Algorithms</a:t>
            </a:r>
            <a:br>
              <a:rPr lang="en-US" sz="3200" i="0" dirty="0" smtClean="0"/>
            </a:br>
            <a:r>
              <a:rPr lang="en-US" sz="1400" i="0" dirty="0" smtClean="0"/>
              <a:t/>
            </a:r>
            <a:br>
              <a:rPr lang="en-US" sz="1400" i="0" dirty="0" smtClean="0"/>
            </a:br>
            <a:r>
              <a:rPr lang="en-US" sz="3200" i="0" dirty="0" smtClean="0"/>
              <a:t>Lecture 12: Amortized Analysis </a:t>
            </a:r>
            <a:br>
              <a:rPr lang="en-US" sz="3200" i="0" dirty="0" smtClean="0"/>
            </a:br>
            <a:r>
              <a:rPr lang="en-US" sz="3200" i="0" dirty="0" smtClean="0"/>
              <a:t>and Memory Locality </a:t>
            </a:r>
            <a:endParaRPr lang="en-US" sz="3200" i="0" dirty="0"/>
          </a:p>
        </p:txBody>
      </p:sp>
      <p:sp>
        <p:nvSpPr>
          <p:cNvPr id="2051" name="Rectangle 3"/>
          <p:cNvSpPr>
            <a:spLocks noGrp="1" noChangeArrowheads="1"/>
          </p:cNvSpPr>
          <p:nvPr>
            <p:ph type="subTitle" idx="1"/>
          </p:nvPr>
        </p:nvSpPr>
        <p:spPr>
          <a:xfrm>
            <a:off x="1295400" y="4572000"/>
            <a:ext cx="6629400" cy="1219200"/>
          </a:xfrm>
        </p:spPr>
        <p:txBody>
          <a:bodyPr/>
          <a:lstStyle/>
          <a:p>
            <a:r>
              <a:rPr lang="en-US" sz="2400" dirty="0" smtClean="0"/>
              <a:t>Lauren Milne</a:t>
            </a:r>
          </a:p>
          <a:p>
            <a:r>
              <a:rPr lang="en-US" sz="2400" dirty="0" smtClean="0"/>
              <a:t>Spring 2015</a:t>
            </a:r>
            <a:endParaRPr lang="en-US" sz="2400" dirty="0"/>
          </a:p>
        </p:txBody>
      </p:sp>
      <p:pic>
        <p:nvPicPr>
          <p:cNvPr id="2052" name="Picture 4" descr="cse_logo_80x133"/>
          <p:cNvPicPr>
            <a:picLocks noChangeAspect="1" noChangeArrowheads="1"/>
          </p:cNvPicPr>
          <p:nvPr/>
        </p:nvPicPr>
        <p:blipFill>
          <a:blip r:embed="rId3" cstate="print"/>
          <a:srcRect/>
          <a:stretch>
            <a:fillRect/>
          </a:stretch>
        </p:blipFill>
        <p:spPr bwMode="auto">
          <a:xfrm>
            <a:off x="381000" y="838200"/>
            <a:ext cx="1905000" cy="1146175"/>
          </a:xfrm>
          <a:prstGeom prst="rect">
            <a:avLst/>
          </a:prstGeom>
          <a:noFill/>
        </p:spPr>
      </p:pic>
      <p:pic>
        <p:nvPicPr>
          <p:cNvPr id="2062" name="Picture 14" descr="WashingtonColorSeal-21-clip"/>
          <p:cNvPicPr>
            <a:picLocks noChangeAspect="1" noChangeArrowheads="1"/>
          </p:cNvPicPr>
          <p:nvPr/>
        </p:nvPicPr>
        <p:blipFill>
          <a:blip r:embed="rId4" cstate="print"/>
          <a:srcRect/>
          <a:stretch>
            <a:fillRect/>
          </a:stretch>
        </p:blipFill>
        <p:spPr bwMode="auto">
          <a:xfrm>
            <a:off x="7086600" y="762000"/>
            <a:ext cx="1371600" cy="13716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24"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30"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4"/>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5"/>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3" name="Text Box 16"/>
          <p:cNvSpPr txBox="1">
            <a:spLocks noChangeArrowheads="1"/>
          </p:cNvSpPr>
          <p:nvPr>
            <p:custDataLst>
              <p:tags r:id="rId3"/>
            </p:custDataLst>
          </p:nvPr>
        </p:nvSpPr>
        <p:spPr bwMode="auto">
          <a:xfrm>
            <a:off x="6477000" y="391525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r>
              <a:rPr lang="en-US" sz="2000" dirty="0" smtClean="0">
                <a:solidFill>
                  <a:schemeClr val="accent2"/>
                </a:solidFill>
              </a:rPr>
              <a:t>C</a:t>
            </a:r>
            <a:endParaRPr lang="en-US" sz="2000" dirty="0">
              <a:solidFill>
                <a:schemeClr val="accent2"/>
              </a:solidFill>
            </a:endParaRPr>
          </a:p>
          <a:p>
            <a:pPr>
              <a:lnSpc>
                <a:spcPct val="100000"/>
              </a:lnSpc>
              <a:spcBef>
                <a:spcPct val="0"/>
              </a:spcBef>
            </a:pPr>
            <a:r>
              <a:rPr lang="en-US" sz="2000" dirty="0" smtClean="0">
                <a:solidFill>
                  <a:schemeClr val="accent2"/>
                </a:solidFill>
              </a:rPr>
              <a:t>B</a:t>
            </a:r>
            <a:endParaRPr lang="en-US" sz="2000" dirty="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2121350"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A, B, C</a:t>
            </a:r>
          </a:p>
        </p:txBody>
      </p:sp>
      <p:sp>
        <p:nvSpPr>
          <p:cNvPr id="8" name="Slide Number Placeholder 7"/>
          <p:cNvSpPr>
            <a:spLocks noGrp="1"/>
          </p:cNvSpPr>
          <p:nvPr>
            <p:ph type="sldNum" sz="quarter" idx="11"/>
          </p:nvPr>
        </p:nvSpPr>
        <p:spPr/>
        <p:txBody>
          <a:bodyPr/>
          <a:lstStyle/>
          <a:p>
            <a:fld id="{3B048AC8-D41E-4C7B-8EE3-A52489AA1F05}" type="slidenum">
              <a:rPr lang="en-US" smtClean="0"/>
              <a:pPr/>
              <a:t>10</a:t>
            </a:fld>
            <a:endParaRPr lang="en-US"/>
          </a:p>
        </p:txBody>
      </p:sp>
    </p:spTree>
    <p:extLst>
      <p:ext uri="{BB962C8B-B14F-4D97-AF65-F5344CB8AC3E}">
        <p14:creationId xmlns:p14="http://schemas.microsoft.com/office/powerpoint/2010/main" val="270320667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5"/>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6"/>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183337" cy="400110"/>
          </a:xfrm>
          <a:prstGeom prst="rect">
            <a:avLst/>
          </a:prstGeom>
          <a:noFill/>
        </p:spPr>
        <p:txBody>
          <a:bodyPr wrap="none" rtlCol="0">
            <a:spAutoFit/>
          </a:bodyPr>
          <a:lstStyle/>
          <a:p>
            <a:r>
              <a:rPr lang="en-US" sz="2000" b="0" dirty="0" err="1" smtClean="0">
                <a:latin typeface="+mn-lt"/>
              </a:rPr>
              <a:t>dequeue</a:t>
            </a:r>
            <a:endParaRPr lang="en-US" sz="2000" b="0" dirty="0" smtClean="0">
              <a:latin typeface="+mn-lt"/>
            </a:endParaRP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11</a:t>
            </a:fld>
            <a:endParaRPr lang="en-US"/>
          </a:p>
        </p:txBody>
      </p:sp>
    </p:spTree>
    <p:extLst>
      <p:ext uri="{BB962C8B-B14F-4D97-AF65-F5344CB8AC3E}">
        <p14:creationId xmlns:p14="http://schemas.microsoft.com/office/powerpoint/2010/main" val="60860774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752403" cy="400110"/>
          </a:xfrm>
          <a:prstGeom prst="rect">
            <a:avLst/>
          </a:prstGeom>
          <a:noFill/>
        </p:spPr>
        <p:txBody>
          <a:bodyPr wrap="none" rtlCol="0">
            <a:spAutoFit/>
          </a:bodyPr>
          <a:lstStyle/>
          <a:p>
            <a:r>
              <a:rPr lang="en-US" sz="2000" b="0" dirty="0" err="1" smtClean="0">
                <a:latin typeface="+mn-lt"/>
              </a:rPr>
              <a:t>enqueue</a:t>
            </a:r>
            <a:r>
              <a:rPr lang="en-US" sz="2000" b="0" dirty="0" smtClean="0">
                <a:latin typeface="+mn-lt"/>
              </a:rPr>
              <a:t> D, E</a:t>
            </a:r>
          </a:p>
        </p:txBody>
      </p:sp>
      <p:sp>
        <p:nvSpPr>
          <p:cNvPr id="19" name="Text Box 16"/>
          <p:cNvSpPr txBox="1">
            <a:spLocks noChangeArrowheads="1"/>
          </p:cNvSpPr>
          <p:nvPr>
            <p:custDataLst>
              <p:tags r:id="rId3"/>
            </p:custDataLst>
          </p:nvPr>
        </p:nvSpPr>
        <p:spPr bwMode="auto">
          <a:xfrm>
            <a:off x="7401786" y="3934361"/>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B</a:t>
            </a:r>
          </a:p>
          <a:p>
            <a:pPr>
              <a:lnSpc>
                <a:spcPct val="100000"/>
              </a:lnSpc>
              <a:spcBef>
                <a:spcPct val="0"/>
              </a:spcBef>
            </a:pPr>
            <a:r>
              <a:rPr lang="en-US" sz="2000" dirty="0" smtClean="0">
                <a:solidFill>
                  <a:schemeClr val="accent2"/>
                </a:solidFill>
              </a:rPr>
              <a:t>C</a:t>
            </a:r>
            <a:endParaRPr lang="en-US" sz="2000" dirty="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37061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12</a:t>
            </a:fld>
            <a:endParaRPr lang="en-US"/>
          </a:p>
        </p:txBody>
      </p:sp>
    </p:spTree>
    <p:extLst>
      <p:ext uri="{BB962C8B-B14F-4D97-AF65-F5344CB8AC3E}">
        <p14:creationId xmlns:p14="http://schemas.microsoft.com/office/powerpoint/2010/main" val="403831839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E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8"/>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9"/>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6"/>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7"/>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38965"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twice</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842154"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370614"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p>
          <a:p>
            <a:pPr>
              <a:lnSpc>
                <a:spcPct val="100000"/>
              </a:lnSpc>
              <a:spcBef>
                <a:spcPct val="0"/>
              </a:spcBef>
            </a:pPr>
            <a:r>
              <a:rPr lang="en-US" sz="2000" dirty="0" smtClean="0">
                <a:solidFill>
                  <a:schemeClr val="accent2"/>
                </a:solidFill>
              </a:rPr>
              <a:t>D</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13</a:t>
            </a:fld>
            <a:endParaRPr lang="en-US"/>
          </a:p>
        </p:txBody>
      </p:sp>
    </p:spTree>
    <p:extLst>
      <p:ext uri="{BB962C8B-B14F-4D97-AF65-F5344CB8AC3E}">
        <p14:creationId xmlns:p14="http://schemas.microsoft.com/office/powerpoint/2010/main" val="416712010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Queue with two stacks</a:t>
            </a:r>
            <a:endParaRPr lang="en-US" dirty="0"/>
          </a:p>
        </p:txBody>
      </p:sp>
      <p:sp>
        <p:nvSpPr>
          <p:cNvPr id="3" name="Content Placeholder 2"/>
          <p:cNvSpPr>
            <a:spLocks noGrp="1"/>
          </p:cNvSpPr>
          <p:nvPr>
            <p:ph idx="1"/>
          </p:nvPr>
        </p:nvSpPr>
        <p:spPr>
          <a:xfrm>
            <a:off x="457200" y="1371600"/>
            <a:ext cx="7772400" cy="533400"/>
          </a:xfrm>
        </p:spPr>
        <p:txBody>
          <a:bodyPr/>
          <a:lstStyle/>
          <a:p>
            <a:pPr>
              <a:buNone/>
            </a:pPr>
            <a:r>
              <a:rPr lang="en-US" dirty="0" smtClean="0"/>
              <a:t>A clever and simple queue implementation using only stacks</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2"/>
          <p:cNvSpPr txBox="1">
            <a:spLocks noChangeArrowheads="1"/>
          </p:cNvSpPr>
          <p:nvPr>
            <p:custDataLst>
              <p:tags r:id="rId1"/>
            </p:custDataLst>
          </p:nvPr>
        </p:nvSpPr>
        <p:spPr bwMode="auto">
          <a:xfrm>
            <a:off x="381000" y="1981200"/>
            <a:ext cx="5410200" cy="4114800"/>
          </a:xfrm>
          <a:prstGeom prst="rect">
            <a:avLst/>
          </a:prstGeom>
          <a:solidFill>
            <a:srgbClr val="FFFF99"/>
          </a:solid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accent2"/>
                </a:solidFill>
                <a:effectLst/>
                <a:uLnTx/>
                <a:uFillTx/>
                <a:latin typeface="Courier New" pitchFamily="49" charset="0"/>
                <a:ea typeface="+mn-ea"/>
                <a:cs typeface="+mn-cs"/>
              </a:rPr>
              <a:t>class</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Queue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&lt;</a:t>
            </a:r>
            <a:r>
              <a:rPr kumimoji="0" lang="en-US" sz="2000" b="1" i="0" u="none" strike="noStrike" kern="0" cap="none" spc="0" normalizeH="0" baseline="0" noProof="0" dirty="0" smtClean="0">
                <a:ln>
                  <a:noFill/>
                </a:ln>
                <a:solidFill>
                  <a:srgbClr val="119F33"/>
                </a:solidFill>
                <a:effectLst/>
                <a:uLnTx/>
                <a:uFillTx/>
                <a:latin typeface="Courier New" pitchFamily="49" charset="0"/>
                <a:ea typeface="+mn-ea"/>
                <a:cs typeface="+mn-cs"/>
              </a:rPr>
              <a:t>E</a:t>
            </a:r>
            <a:r>
              <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rPr>
              <a:t>&gt;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Stack&lt;E&gt; </a:t>
            </a:r>
            <a:r>
              <a:rPr lang="en-US" sz="2000" kern="0" dirty="0" smtClean="0">
                <a:solidFill>
                  <a:srgbClr val="119F33"/>
                </a:solidFill>
                <a:latin typeface="Courier New" pitchFamily="49" charset="0"/>
              </a:rPr>
              <a:t>in</a:t>
            </a:r>
            <a:r>
              <a:rPr lang="en-US" sz="2000" kern="0" dirty="0" smtClean="0">
                <a:latin typeface="Courier New" pitchFamily="49" charset="0"/>
              </a:rPr>
              <a:t>  = </a:t>
            </a:r>
            <a:r>
              <a:rPr lang="en-US" sz="2000" kern="0" dirty="0" smtClean="0">
                <a:solidFill>
                  <a:schemeClr val="accent2"/>
                </a:solidFill>
                <a:latin typeface="Courier New" pitchFamily="49" charset="0"/>
              </a:rPr>
              <a:t>new</a:t>
            </a:r>
            <a:r>
              <a:rPr lang="en-US" sz="2000" kern="0" dirty="0" smtClean="0">
                <a:latin typeface="Courier New" pitchFamily="49" charset="0"/>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 </a:t>
            </a:r>
            <a:r>
              <a:rPr kumimoji="0" lang="en-US" sz="2000" b="1" i="0" u="none" strike="noStrike" kern="0" cap="none" spc="0" normalizeH="0" noProof="0" dirty="0" smtClean="0">
                <a:ln>
                  <a:noFill/>
                </a:ln>
                <a:solidFill>
                  <a:srgbClr val="119F33"/>
                </a:solidFill>
                <a:effectLst/>
                <a:uLnTx/>
                <a:uFillTx/>
                <a:latin typeface="Courier New" pitchFamily="49" charset="0"/>
                <a:ea typeface="+mn-ea"/>
                <a:cs typeface="+mn-cs"/>
              </a:rPr>
              <a:t>out</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 </a:t>
            </a:r>
            <a:r>
              <a:rPr kumimoji="0" lang="en-US" sz="2000" b="1" i="0" u="none" strike="noStrike" kern="0" cap="none" spc="0" normalizeH="0" noProof="0" dirty="0" smtClean="0">
                <a:ln>
                  <a:noFill/>
                </a:ln>
                <a:solidFill>
                  <a:schemeClr val="accent2"/>
                </a:solidFill>
                <a:effectLst/>
                <a:uLnTx/>
                <a:uFillTx/>
                <a:latin typeface="Courier New" pitchFamily="49" charset="0"/>
                <a:ea typeface="+mn-ea"/>
                <a:cs typeface="+mn-cs"/>
              </a:rPr>
              <a:t>new</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Stack&lt;E&gt;();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void</a:t>
            </a:r>
            <a:r>
              <a:rPr lang="en-US" sz="2000" kern="0" dirty="0" smtClean="0">
                <a:latin typeface="Courier New" pitchFamily="49" charset="0"/>
              </a:rPr>
              <a:t> </a:t>
            </a:r>
            <a:r>
              <a:rPr lang="en-US" sz="2000" kern="0" dirty="0" err="1" smtClean="0">
                <a:solidFill>
                  <a:srgbClr val="119F33"/>
                </a:solidFill>
                <a:latin typeface="Courier New" pitchFamily="49" charset="0"/>
              </a:rPr>
              <a:t>enqueue</a:t>
            </a:r>
            <a:r>
              <a:rPr lang="en-US" sz="2000" kern="0" dirty="0" smtClean="0">
                <a:latin typeface="Courier New" pitchFamily="49" charset="0"/>
              </a:rPr>
              <a:t>(E </a:t>
            </a:r>
            <a:r>
              <a:rPr lang="en-US" sz="2000" kern="0" dirty="0" smtClean="0">
                <a:solidFill>
                  <a:srgbClr val="119F33"/>
                </a:solidFill>
                <a:latin typeface="Courier New" pitchFamily="49" charset="0"/>
              </a:rPr>
              <a:t>x</a:t>
            </a:r>
            <a:r>
              <a:rPr lang="en-US" sz="2000" kern="0" dirty="0" smtClean="0">
                <a:latin typeface="Courier New" pitchFamily="49" charset="0"/>
              </a:rPr>
              <a:t>){ </a:t>
            </a:r>
            <a:r>
              <a:rPr lang="en-US" sz="2000" kern="0" dirty="0" err="1" smtClean="0">
                <a:latin typeface="Courier New" pitchFamily="49" charset="0"/>
              </a:rPr>
              <a:t>in.push</a:t>
            </a:r>
            <a:r>
              <a:rPr lang="en-US" sz="2000" kern="0" dirty="0" smtClean="0">
                <a:latin typeface="Courier New" pitchFamily="49" charset="0"/>
              </a:rPr>
              <a:t>(x);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lang="en-US" sz="2000" kern="0" dirty="0" smtClean="0">
                <a:latin typeface="Courier New" pitchFamily="49" charset="0"/>
              </a:rPr>
              <a:t>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r>
              <a:rPr kumimoji="0" lang="en-US" sz="2000" b="1" i="0" u="none" strike="noStrike" kern="0" cap="none" spc="0" normalizeH="0" noProof="0" dirty="0" err="1" smtClean="0">
                <a:ln>
                  <a:noFill/>
                </a:ln>
                <a:solidFill>
                  <a:srgbClr val="119F33"/>
                </a:solidFill>
                <a:effectLst/>
                <a:uLnTx/>
                <a:uFillTx/>
                <a:latin typeface="Courier New" pitchFamily="49" charset="0"/>
                <a:ea typeface="+mn-ea"/>
                <a:cs typeface="+mn-cs"/>
              </a:rPr>
              <a:t>dequeue</a:t>
            </a: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if</a:t>
            </a:r>
            <a:r>
              <a:rPr lang="en-US" sz="2000" kern="0" baseline="0" dirty="0" smtClean="0">
                <a:latin typeface="Courier New" pitchFamily="49" charset="0"/>
              </a:rPr>
              <a:t>(</a:t>
            </a:r>
            <a:r>
              <a:rPr lang="en-US" sz="2000" kern="0" baseline="0" dirty="0" err="1" smtClean="0">
                <a:latin typeface="Courier New" pitchFamily="49" charset="0"/>
              </a:rPr>
              <a:t>out.isEmpty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smtClean="0">
                <a:solidFill>
                  <a:schemeClr val="accent2"/>
                </a:solidFill>
                <a:latin typeface="Courier New" pitchFamily="49" charset="0"/>
              </a:rPr>
              <a:t>while</a:t>
            </a:r>
            <a:r>
              <a:rPr lang="en-US" sz="2000" kern="0" baseline="0" dirty="0" smtClean="0">
                <a:latin typeface="Courier New" pitchFamily="49" charset="0"/>
              </a:rPr>
              <a:t>(!</a:t>
            </a:r>
            <a:r>
              <a:rPr lang="en-US" sz="2000" kern="0" baseline="0" dirty="0" err="1" smtClean="0">
                <a:latin typeface="Courier New" pitchFamily="49" charset="0"/>
              </a:rPr>
              <a:t>in.isEmpty</a:t>
            </a:r>
            <a:r>
              <a:rPr lang="en-US" sz="2000" kern="0" baseline="0" dirty="0" smtClean="0">
                <a:latin typeface="Courier New" pitchFamily="49" charset="0"/>
              </a:rPr>
              <a:t>())</a:t>
            </a: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        </a:t>
            </a:r>
            <a:r>
              <a:rPr lang="en-US" sz="2000" kern="0" baseline="0" dirty="0" err="1" smtClean="0">
                <a:latin typeface="Courier New" pitchFamily="49" charset="0"/>
              </a:rPr>
              <a:t>out.push</a:t>
            </a:r>
            <a:r>
              <a:rPr lang="en-US" sz="2000" kern="0" baseline="0" dirty="0" smtClean="0">
                <a:latin typeface="Courier New" pitchFamily="49" charset="0"/>
              </a:rPr>
              <a:t>(in.pop());</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dirty="0" smtClean="0">
                <a:latin typeface="Courier New" pitchFamily="49" charset="0"/>
              </a:rPr>
              <a:t>    </a:t>
            </a:r>
            <a:r>
              <a:rPr lang="en-US" sz="2000" kern="0" dirty="0" smtClean="0">
                <a:solidFill>
                  <a:schemeClr val="accent2"/>
                </a:solidFill>
                <a:latin typeface="Courier New" pitchFamily="49" charset="0"/>
              </a:rPr>
              <a:t>return</a:t>
            </a:r>
            <a:r>
              <a:rPr lang="en-US" sz="2000" kern="0" dirty="0" smtClean="0">
                <a:latin typeface="Courier New" pitchFamily="49" charset="0"/>
              </a:rPr>
              <a:t> out.pop();</a:t>
            </a:r>
            <a:endParaRPr lang="en-US" sz="2000" kern="0" baseline="0" dirty="0" smtClean="0">
              <a:latin typeface="Courier New" pitchFamily="49" charset="0"/>
            </a:endParaRPr>
          </a:p>
          <a:p>
            <a:pPr marL="342900" marR="0" lvl="0" indent="-342900" algn="l" defTabSz="914400" rtl="0" eaLnBrk="1" fontAlgn="base" latinLnBrk="0" hangingPunct="1">
              <a:lnSpc>
                <a:spcPts val="2000"/>
              </a:lnSpc>
              <a:spcBef>
                <a:spcPct val="20000"/>
              </a:spcBef>
              <a:spcAft>
                <a:spcPct val="0"/>
              </a:spcAft>
              <a:buClrTx/>
              <a:buSzTx/>
              <a:buFontTx/>
              <a:buNone/>
              <a:tabLst/>
              <a:defRPr/>
            </a:pPr>
            <a:r>
              <a:rPr kumimoji="0" lang="en-US" sz="2000" b="1" i="0" u="none" strike="noStrike" kern="0" cap="none" spc="0" normalizeH="0" noProof="0" dirty="0" smtClean="0">
                <a:ln>
                  <a:noFill/>
                </a:ln>
                <a:solidFill>
                  <a:schemeClr val="tx1"/>
                </a:solidFill>
                <a:effectLst/>
                <a:uLnTx/>
                <a:uFillTx/>
                <a:latin typeface="Courier New" pitchFamily="49" charset="0"/>
                <a:ea typeface="+mn-ea"/>
                <a:cs typeface="+mn-cs"/>
              </a:rPr>
              <a:t>  }</a:t>
            </a:r>
          </a:p>
          <a:p>
            <a:pPr marL="342900" marR="0" lvl="0" indent="-342900" algn="l" defTabSz="914400" rtl="0" eaLnBrk="1" fontAlgn="base" latinLnBrk="0" hangingPunct="1">
              <a:lnSpc>
                <a:spcPts val="2000"/>
              </a:lnSpc>
              <a:spcBef>
                <a:spcPct val="20000"/>
              </a:spcBef>
              <a:spcAft>
                <a:spcPct val="0"/>
              </a:spcAft>
              <a:buClrTx/>
              <a:buSzTx/>
              <a:buFontTx/>
              <a:buNone/>
              <a:tabLst/>
              <a:defRPr/>
            </a:pPr>
            <a:r>
              <a:rPr lang="en-US" sz="2000" kern="0" baseline="0" dirty="0" smtClean="0">
                <a:latin typeface="Courier New" pitchFamily="49" charset="0"/>
              </a:rPr>
              <a:t>}</a:t>
            </a:r>
            <a:endParaRPr kumimoji="0" lang="en-US" sz="2000" b="1" i="0" u="none" strike="noStrike" kern="0" cap="none" spc="0" normalizeH="0" baseline="0" noProof="0" dirty="0" smtClean="0">
              <a:ln>
                <a:noFill/>
              </a:ln>
              <a:solidFill>
                <a:schemeClr val="tx1"/>
              </a:solidFill>
              <a:effectLst/>
              <a:uLnTx/>
              <a:uFillTx/>
              <a:latin typeface="Courier New" pitchFamily="49" charset="0"/>
              <a:ea typeface="+mn-ea"/>
              <a:cs typeface="+mn-cs"/>
            </a:endParaRPr>
          </a:p>
        </p:txBody>
      </p:sp>
      <p:grpSp>
        <p:nvGrpSpPr>
          <p:cNvPr id="8" name="Group 12"/>
          <p:cNvGrpSpPr>
            <a:grpSpLocks/>
          </p:cNvGrpSpPr>
          <p:nvPr/>
        </p:nvGrpSpPr>
        <p:grpSpPr bwMode="auto">
          <a:xfrm>
            <a:off x="7347902" y="3341191"/>
            <a:ext cx="500698" cy="1973699"/>
            <a:chOff x="1536" y="1225"/>
            <a:chExt cx="768" cy="1271"/>
          </a:xfrm>
        </p:grpSpPr>
        <p:sp>
          <p:nvSpPr>
            <p:cNvPr id="28" name="Rectangle 13"/>
            <p:cNvSpPr>
              <a:spLocks noChangeArrowheads="1"/>
            </p:cNvSpPr>
            <p:nvPr>
              <p:custDataLst>
                <p:tags r:id="rId9"/>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29" name="Rectangle 14"/>
            <p:cNvSpPr>
              <a:spLocks noChangeArrowheads="1"/>
            </p:cNvSpPr>
            <p:nvPr>
              <p:custDataLst>
                <p:tags r:id="rId10"/>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26" name="Text Box 16"/>
          <p:cNvSpPr txBox="1">
            <a:spLocks noChangeArrowheads="1"/>
          </p:cNvSpPr>
          <p:nvPr>
            <p:custDataLst>
              <p:tags r:id="rId2"/>
            </p:custDataLst>
          </p:nvPr>
        </p:nvSpPr>
        <p:spPr bwMode="auto">
          <a:xfrm>
            <a:off x="7473076" y="3650290"/>
            <a:ext cx="184731" cy="1200329"/>
          </a:xfrm>
          <a:prstGeom prst="rect">
            <a:avLst/>
          </a:prstGeom>
          <a:noFill/>
          <a:ln w="9525">
            <a:noFill/>
            <a:miter lim="800000"/>
            <a:headEnd/>
            <a:tailEnd/>
          </a:ln>
        </p:spPr>
        <p:txBody>
          <a:bodyPr wrap="none">
            <a:spAutoFit/>
          </a:bodyPr>
          <a:lstStyle/>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a:p>
            <a:pPr>
              <a:lnSpc>
                <a:spcPct val="100000"/>
              </a:lnSpc>
              <a:spcBef>
                <a:spcPct val="0"/>
              </a:spcBef>
            </a:pPr>
            <a:endParaRPr lang="en-US" sz="2400" dirty="0">
              <a:solidFill>
                <a:schemeClr val="tx1"/>
              </a:solidFill>
            </a:endParaRPr>
          </a:p>
        </p:txBody>
      </p:sp>
      <p:grpSp>
        <p:nvGrpSpPr>
          <p:cNvPr id="9" name="Group 12"/>
          <p:cNvGrpSpPr>
            <a:grpSpLocks/>
          </p:cNvGrpSpPr>
          <p:nvPr/>
        </p:nvGrpSpPr>
        <p:grpSpPr bwMode="auto">
          <a:xfrm>
            <a:off x="6433502" y="3333690"/>
            <a:ext cx="500698" cy="1973699"/>
            <a:chOff x="1536" y="1225"/>
            <a:chExt cx="768" cy="1271"/>
          </a:xfrm>
        </p:grpSpPr>
        <p:sp>
          <p:nvSpPr>
            <p:cNvPr id="31" name="Rectangle 13"/>
            <p:cNvSpPr>
              <a:spLocks noChangeArrowheads="1"/>
            </p:cNvSpPr>
            <p:nvPr>
              <p:custDataLst>
                <p:tags r:id="rId7"/>
              </p:custDataLst>
            </p:nvPr>
          </p:nvSpPr>
          <p:spPr bwMode="auto">
            <a:xfrm>
              <a:off x="1536" y="1248"/>
              <a:ext cx="720" cy="1248"/>
            </a:xfrm>
            <a:prstGeom prst="rect">
              <a:avLst/>
            </a:prstGeom>
            <a:noFill/>
            <a:ln w="9525">
              <a:solidFill>
                <a:schemeClr val="tx1"/>
              </a:solidFill>
              <a:miter lim="800000"/>
              <a:headEnd/>
              <a:tailEnd/>
            </a:ln>
          </p:spPr>
          <p:txBody>
            <a:bodyPr wrap="none" anchor="ctr"/>
            <a:lstStyle/>
            <a:p>
              <a:endParaRPr lang="en-US">
                <a:solidFill>
                  <a:schemeClr val="accent6"/>
                </a:solidFill>
              </a:endParaRPr>
            </a:p>
          </p:txBody>
        </p:sp>
        <p:sp>
          <p:nvSpPr>
            <p:cNvPr id="32" name="Rectangle 14"/>
            <p:cNvSpPr>
              <a:spLocks noChangeArrowheads="1"/>
            </p:cNvSpPr>
            <p:nvPr>
              <p:custDataLst>
                <p:tags r:id="rId8"/>
              </p:custDataLst>
            </p:nvPr>
          </p:nvSpPr>
          <p:spPr bwMode="auto">
            <a:xfrm>
              <a:off x="1536" y="1225"/>
              <a:ext cx="768" cy="71"/>
            </a:xfrm>
            <a:prstGeom prst="rect">
              <a:avLst/>
            </a:prstGeom>
            <a:solidFill>
              <a:schemeClr val="bg1"/>
            </a:solidFill>
            <a:ln w="9525">
              <a:noFill/>
              <a:miter lim="800000"/>
              <a:headEnd/>
              <a:tailEnd/>
            </a:ln>
          </p:spPr>
          <p:txBody>
            <a:bodyPr wrap="none" anchor="ctr"/>
            <a:lstStyle/>
            <a:p>
              <a:endParaRPr lang="en-US"/>
            </a:p>
          </p:txBody>
        </p:sp>
      </p:grpSp>
      <p:sp>
        <p:nvSpPr>
          <p:cNvPr id="34" name="TextBox 33"/>
          <p:cNvSpPr txBox="1"/>
          <p:nvPr/>
        </p:nvSpPr>
        <p:spPr>
          <a:xfrm>
            <a:off x="6477000" y="5391090"/>
            <a:ext cx="385042" cy="400110"/>
          </a:xfrm>
          <a:prstGeom prst="rect">
            <a:avLst/>
          </a:prstGeom>
          <a:noFill/>
        </p:spPr>
        <p:txBody>
          <a:bodyPr wrap="none" rtlCol="0">
            <a:spAutoFit/>
          </a:bodyPr>
          <a:lstStyle/>
          <a:p>
            <a:r>
              <a:rPr lang="en-US" sz="2000" b="0" dirty="0" smtClean="0">
                <a:latin typeface="+mn-lt"/>
              </a:rPr>
              <a:t>in</a:t>
            </a:r>
          </a:p>
        </p:txBody>
      </p:sp>
      <p:sp>
        <p:nvSpPr>
          <p:cNvPr id="35" name="TextBox 34"/>
          <p:cNvSpPr txBox="1"/>
          <p:nvPr/>
        </p:nvSpPr>
        <p:spPr>
          <a:xfrm>
            <a:off x="7391400" y="5371980"/>
            <a:ext cx="540533" cy="400110"/>
          </a:xfrm>
          <a:prstGeom prst="rect">
            <a:avLst/>
          </a:prstGeom>
          <a:noFill/>
        </p:spPr>
        <p:txBody>
          <a:bodyPr wrap="none" rtlCol="0">
            <a:spAutoFit/>
          </a:bodyPr>
          <a:lstStyle/>
          <a:p>
            <a:r>
              <a:rPr lang="en-US" sz="2000" b="0" dirty="0" smtClean="0">
                <a:latin typeface="+mn-lt"/>
              </a:rPr>
              <a:t>out</a:t>
            </a:r>
          </a:p>
        </p:txBody>
      </p:sp>
      <p:sp>
        <p:nvSpPr>
          <p:cNvPr id="36" name="TextBox 35"/>
          <p:cNvSpPr txBox="1"/>
          <p:nvPr/>
        </p:nvSpPr>
        <p:spPr>
          <a:xfrm>
            <a:off x="6248400" y="2743200"/>
            <a:ext cx="1882247" cy="400110"/>
          </a:xfrm>
          <a:prstGeom prst="rect">
            <a:avLst/>
          </a:prstGeom>
          <a:noFill/>
        </p:spPr>
        <p:txBody>
          <a:bodyPr wrap="none" rtlCol="0">
            <a:spAutoFit/>
          </a:bodyPr>
          <a:lstStyle/>
          <a:p>
            <a:r>
              <a:rPr lang="en-US" sz="2000" b="0" dirty="0" err="1" smtClean="0">
                <a:latin typeface="+mn-lt"/>
              </a:rPr>
              <a:t>dequeue</a:t>
            </a:r>
            <a:r>
              <a:rPr lang="en-US" sz="2000" b="0" dirty="0" smtClean="0">
                <a:latin typeface="+mn-lt"/>
              </a:rPr>
              <a:t> again</a:t>
            </a:r>
          </a:p>
        </p:txBody>
      </p:sp>
      <p:sp>
        <p:nvSpPr>
          <p:cNvPr id="19" name="Text Box 16"/>
          <p:cNvSpPr txBox="1">
            <a:spLocks noChangeArrowheads="1"/>
          </p:cNvSpPr>
          <p:nvPr>
            <p:custDataLst>
              <p:tags r:id="rId3"/>
            </p:custDataLst>
          </p:nvPr>
        </p:nvSpPr>
        <p:spPr bwMode="auto">
          <a:xfrm>
            <a:off x="7401786" y="3934361"/>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0" name="Text Box 16"/>
          <p:cNvSpPr txBox="1">
            <a:spLocks noChangeArrowheads="1"/>
          </p:cNvSpPr>
          <p:nvPr>
            <p:custDataLst>
              <p:tags r:id="rId4"/>
            </p:custDataLst>
          </p:nvPr>
        </p:nvSpPr>
        <p:spPr bwMode="auto">
          <a:xfrm>
            <a:off x="7935186" y="2638961"/>
            <a:ext cx="1092222" cy="1015663"/>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D C B A</a:t>
            </a:r>
            <a:endParaRPr lang="en-US" sz="2000" dirty="0">
              <a:solidFill>
                <a:schemeClr val="accent2"/>
              </a:solidFill>
            </a:endParaRPr>
          </a:p>
        </p:txBody>
      </p:sp>
      <p:sp>
        <p:nvSpPr>
          <p:cNvPr id="21" name="Text Box 16"/>
          <p:cNvSpPr txBox="1">
            <a:spLocks noChangeArrowheads="1"/>
          </p:cNvSpPr>
          <p:nvPr>
            <p:custDataLst>
              <p:tags r:id="rId5"/>
            </p:custDataLst>
          </p:nvPr>
        </p:nvSpPr>
        <p:spPr bwMode="auto">
          <a:xfrm>
            <a:off x="6477000" y="3962400"/>
            <a:ext cx="184731" cy="707886"/>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p:txBody>
      </p:sp>
      <p:sp>
        <p:nvSpPr>
          <p:cNvPr id="22" name="Text Box 16"/>
          <p:cNvSpPr txBox="1">
            <a:spLocks noChangeArrowheads="1"/>
          </p:cNvSpPr>
          <p:nvPr>
            <p:custDataLst>
              <p:tags r:id="rId6"/>
            </p:custDataLst>
          </p:nvPr>
        </p:nvSpPr>
        <p:spPr bwMode="auto">
          <a:xfrm>
            <a:off x="7401786" y="4010561"/>
            <a:ext cx="356188" cy="1323439"/>
          </a:xfrm>
          <a:prstGeom prst="rect">
            <a:avLst/>
          </a:prstGeom>
          <a:noFill/>
          <a:ln w="9525">
            <a:noFill/>
            <a:miter lim="800000"/>
            <a:headEnd/>
            <a:tailEnd/>
          </a:ln>
        </p:spPr>
        <p:txBody>
          <a:bodyPr wrap="none">
            <a:spAutoFit/>
          </a:bodyPr>
          <a:lstStyle/>
          <a:p>
            <a:pPr>
              <a:lnSpc>
                <a:spcPct val="100000"/>
              </a:lnSpc>
              <a:spcBef>
                <a:spcPct val="0"/>
              </a:spcBef>
            </a:pPr>
            <a:endParaRPr lang="en-US" sz="2000" dirty="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endParaRPr lang="en-US" sz="2000" dirty="0" smtClean="0">
              <a:solidFill>
                <a:schemeClr val="accent2"/>
              </a:solidFill>
            </a:endParaRPr>
          </a:p>
          <a:p>
            <a:pPr>
              <a:lnSpc>
                <a:spcPct val="100000"/>
              </a:lnSpc>
              <a:spcBef>
                <a:spcPct val="0"/>
              </a:spcBef>
            </a:pPr>
            <a:r>
              <a:rPr lang="en-US" sz="2000" dirty="0" smtClean="0">
                <a:solidFill>
                  <a:schemeClr val="accent2"/>
                </a:solidFill>
              </a:rPr>
              <a:t>E</a:t>
            </a:r>
            <a:endParaRPr lang="en-US" sz="2000" dirty="0">
              <a:solidFill>
                <a:schemeClr val="accent2"/>
              </a:solidFill>
            </a:endParaRPr>
          </a:p>
        </p:txBody>
      </p:sp>
      <p:sp>
        <p:nvSpPr>
          <p:cNvPr id="10" name="Slide Number Placeholder 9"/>
          <p:cNvSpPr>
            <a:spLocks noGrp="1"/>
          </p:cNvSpPr>
          <p:nvPr>
            <p:ph type="sldNum" sz="quarter" idx="11"/>
          </p:nvPr>
        </p:nvSpPr>
        <p:spPr/>
        <p:txBody>
          <a:bodyPr/>
          <a:lstStyle/>
          <a:p>
            <a:fld id="{3B048AC8-D41E-4C7B-8EE3-A52489AA1F05}" type="slidenum">
              <a:rPr lang="en-US" smtClean="0"/>
              <a:pPr/>
              <a:t>14</a:t>
            </a:fld>
            <a:endParaRPr lang="en-US"/>
          </a:p>
        </p:txBody>
      </p:sp>
    </p:spTree>
    <p:extLst>
      <p:ext uri="{BB962C8B-B14F-4D97-AF65-F5344CB8AC3E}">
        <p14:creationId xmlns:p14="http://schemas.microsoft.com/office/powerpoint/2010/main" val="7920366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p:txBody>
          <a:bodyPr/>
          <a:lstStyle/>
          <a:p>
            <a:r>
              <a:rPr lang="en-US" b="1" dirty="0" err="1" smtClean="0">
                <a:latin typeface="Courier New" pitchFamily="49" charset="0"/>
                <a:cs typeface="Courier New" pitchFamily="49" charset="0"/>
              </a:rPr>
              <a:t>dequeue</a:t>
            </a:r>
            <a:r>
              <a:rPr lang="en-US" dirty="0" smtClean="0"/>
              <a:t> is not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worst-case because </a:t>
            </a:r>
            <a:r>
              <a:rPr lang="en-US" b="1" dirty="0" smtClean="0"/>
              <a:t>out</a:t>
            </a:r>
            <a:r>
              <a:rPr lang="en-US" dirty="0" smtClean="0"/>
              <a:t> might be empty and </a:t>
            </a:r>
            <a:r>
              <a:rPr lang="en-US" b="1" dirty="0" smtClean="0"/>
              <a:t>in</a:t>
            </a:r>
            <a:r>
              <a:rPr lang="en-US" dirty="0" smtClean="0"/>
              <a:t> may have lots of items</a:t>
            </a:r>
          </a:p>
          <a:p>
            <a:endParaRPr lang="en-US" dirty="0" smtClean="0"/>
          </a:p>
          <a:p>
            <a:r>
              <a:rPr lang="en-US" dirty="0" smtClean="0"/>
              <a:t>But if the stack operations are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then any sequence of queue operations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endParaRPr lang="en-US" dirty="0" smtClean="0"/>
          </a:p>
          <a:p>
            <a:pPr lvl="1"/>
            <a:r>
              <a:rPr lang="en-US" dirty="0" smtClean="0"/>
              <a:t>The total amount of work done per element is 1 </a:t>
            </a:r>
            <a:r>
              <a:rPr lang="en-US" b="1" dirty="0" smtClean="0">
                <a:latin typeface="Courier New" pitchFamily="49" charset="0"/>
                <a:cs typeface="Courier New" pitchFamily="49" charset="0"/>
              </a:rPr>
              <a:t>push</a:t>
            </a:r>
            <a:r>
              <a:rPr lang="en-US" dirty="0" smtClean="0"/>
              <a:t> onto </a:t>
            </a:r>
            <a:r>
              <a:rPr lang="en-US" b="1" dirty="0" smtClean="0"/>
              <a:t>in</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in</a:t>
            </a:r>
            <a:r>
              <a:rPr lang="en-US" dirty="0" smtClean="0"/>
              <a:t>, 1 </a:t>
            </a:r>
            <a:r>
              <a:rPr lang="en-US" b="1" dirty="0" smtClean="0">
                <a:latin typeface="Courier New" pitchFamily="49" charset="0"/>
                <a:cs typeface="Courier New" pitchFamily="49" charset="0"/>
              </a:rPr>
              <a:t>push</a:t>
            </a:r>
            <a:r>
              <a:rPr lang="en-US" dirty="0" smtClean="0"/>
              <a:t> onto </a:t>
            </a:r>
            <a:r>
              <a:rPr lang="en-US" b="1" dirty="0" smtClean="0"/>
              <a:t>out</a:t>
            </a:r>
            <a:r>
              <a:rPr lang="en-US" dirty="0" smtClean="0"/>
              <a:t>, 1 </a:t>
            </a:r>
            <a:r>
              <a:rPr lang="en-US" b="1" dirty="0" smtClean="0">
                <a:latin typeface="Courier New" pitchFamily="49" charset="0"/>
                <a:cs typeface="Courier New" pitchFamily="49" charset="0"/>
              </a:rPr>
              <a:t>pop</a:t>
            </a:r>
            <a:r>
              <a:rPr lang="en-US" dirty="0" smtClean="0"/>
              <a:t> off of </a:t>
            </a:r>
            <a:r>
              <a:rPr lang="en-US" b="1" dirty="0" smtClean="0"/>
              <a:t>out</a:t>
            </a:r>
          </a:p>
          <a:p>
            <a:pPr lvl="1"/>
            <a:endParaRPr lang="en-US" b="1" dirty="0" smtClean="0"/>
          </a:p>
          <a:p>
            <a:pPr lvl="1"/>
            <a:r>
              <a:rPr lang="en-US" dirty="0"/>
              <a:t>When you reverse </a:t>
            </a:r>
            <a:r>
              <a:rPr lang="en-US" b="1" dirty="0">
                <a:latin typeface="Courier New" pitchFamily="49" charset="0"/>
                <a:cs typeface="Courier New" pitchFamily="49" charset="0"/>
              </a:rPr>
              <a:t>n</a:t>
            </a:r>
            <a:r>
              <a:rPr lang="en-US" dirty="0"/>
              <a:t> elements, there were </a:t>
            </a:r>
            <a:r>
              <a:rPr lang="en-US" b="1" dirty="0">
                <a:latin typeface="Courier New" pitchFamily="49" charset="0"/>
                <a:cs typeface="Courier New" pitchFamily="49" charset="0"/>
              </a:rPr>
              <a:t>n</a:t>
            </a:r>
            <a:r>
              <a:rPr lang="en-US" dirty="0"/>
              <a:t> earlier </a:t>
            </a:r>
            <a:r>
              <a:rPr lang="en-US" i="1" dirty="0"/>
              <a:t>O</a:t>
            </a:r>
            <a:r>
              <a:rPr lang="en-US" dirty="0"/>
              <a:t>(</a:t>
            </a:r>
            <a:r>
              <a:rPr lang="en-US" b="1" dirty="0">
                <a:latin typeface="Courier New" pitchFamily="49" charset="0"/>
                <a:cs typeface="Courier New" pitchFamily="49" charset="0"/>
              </a:rPr>
              <a:t>1</a:t>
            </a:r>
            <a:r>
              <a:rPr lang="en-US" dirty="0"/>
              <a:t>) </a:t>
            </a:r>
            <a:r>
              <a:rPr lang="en-US" b="1" dirty="0" err="1">
                <a:latin typeface="Courier New" pitchFamily="49" charset="0"/>
                <a:cs typeface="Courier New" pitchFamily="49" charset="0"/>
              </a:rPr>
              <a:t>enqueue</a:t>
            </a:r>
            <a:r>
              <a:rPr lang="en-US" dirty="0"/>
              <a:t> operations to average with</a:t>
            </a: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15</a:t>
            </a:fld>
            <a:endParaRPr lang="en-US"/>
          </a:p>
        </p:txBody>
      </p:sp>
    </p:spTree>
    <p:extLst>
      <p:ext uri="{BB962C8B-B14F-4D97-AF65-F5344CB8AC3E}">
        <p14:creationId xmlns:p14="http://schemas.microsoft.com/office/powerpoint/2010/main" val="2923280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Amortized Analysis Useful?</a:t>
            </a:r>
            <a:endParaRPr lang="en-US" dirty="0"/>
          </a:p>
        </p:txBody>
      </p:sp>
      <p:sp>
        <p:nvSpPr>
          <p:cNvPr id="3" name="Content Placeholder 2"/>
          <p:cNvSpPr>
            <a:spLocks noGrp="1"/>
          </p:cNvSpPr>
          <p:nvPr>
            <p:ph idx="1"/>
          </p:nvPr>
        </p:nvSpPr>
        <p:spPr/>
        <p:txBody>
          <a:bodyPr/>
          <a:lstStyle/>
          <a:p>
            <a:r>
              <a:rPr lang="en-US" dirty="0" smtClean="0"/>
              <a:t>When the average per operation is all we care about (i.e., sum over all operations), amortized is perfectly fine</a:t>
            </a:r>
          </a:p>
          <a:p>
            <a:endParaRPr lang="en-US" dirty="0" smtClean="0"/>
          </a:p>
          <a:p>
            <a:r>
              <a:rPr lang="en-US" dirty="0" smtClean="0"/>
              <a:t>If we need every operation to finish quickly (e.g., in a web server), amortized bounds may be too weak</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16</a:t>
            </a:fld>
            <a:endParaRPr lang="en-US"/>
          </a:p>
        </p:txBody>
      </p:sp>
    </p:spTree>
    <p:extLst>
      <p:ext uri="{BB962C8B-B14F-4D97-AF65-F5344CB8AC3E}">
        <p14:creationId xmlns:p14="http://schemas.microsoft.com/office/powerpoint/2010/main" val="290942231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always so simple</a:t>
            </a:r>
            <a:endParaRPr lang="en-US" dirty="0"/>
          </a:p>
        </p:txBody>
      </p:sp>
      <p:sp>
        <p:nvSpPr>
          <p:cNvPr id="3" name="Content Placeholder 2"/>
          <p:cNvSpPr>
            <a:spLocks noGrp="1"/>
          </p:cNvSpPr>
          <p:nvPr>
            <p:ph idx="1"/>
          </p:nvPr>
        </p:nvSpPr>
        <p:spPr>
          <a:xfrm>
            <a:off x="685800" y="1600200"/>
            <a:ext cx="7772400" cy="4648200"/>
          </a:xfrm>
        </p:spPr>
        <p:txBody>
          <a:bodyPr/>
          <a:lstStyle/>
          <a:p>
            <a:r>
              <a:rPr lang="en-US" dirty="0" smtClean="0"/>
              <a:t>Proofs for amortized bounds can be much more complicated</a:t>
            </a:r>
          </a:p>
          <a:p>
            <a:pPr lvl="1"/>
            <a:endParaRPr lang="en-US" sz="1000" dirty="0" smtClean="0"/>
          </a:p>
          <a:p>
            <a:r>
              <a:rPr lang="en-US" dirty="0" smtClean="0"/>
              <a:t>Example: Splay trees are dictionaries with amortized </a:t>
            </a:r>
            <a:r>
              <a:rPr lang="en-US" i="1" dirty="0" smtClean="0"/>
              <a:t>O</a:t>
            </a:r>
            <a:r>
              <a:rPr lang="en-US" dirty="0" smtClean="0"/>
              <a:t>(</a:t>
            </a:r>
            <a:r>
              <a:rPr lang="en-US" b="1" dirty="0" smtClean="0">
                <a:latin typeface="Courier New" pitchFamily="49" charset="0"/>
                <a:cs typeface="Courier New" pitchFamily="49" charset="0"/>
              </a:rPr>
              <a:t>log n</a:t>
            </a:r>
            <a:r>
              <a:rPr lang="en-US" dirty="0" smtClean="0"/>
              <a:t>) operations</a:t>
            </a:r>
          </a:p>
          <a:p>
            <a:pPr lvl="1"/>
            <a:r>
              <a:rPr lang="en-US" dirty="0" smtClean="0"/>
              <a:t>See Chapter 4.5 if curious</a:t>
            </a:r>
          </a:p>
          <a:p>
            <a:endParaRPr lang="en-US" sz="1000" dirty="0" smtClean="0"/>
          </a:p>
          <a:p>
            <a:r>
              <a:rPr lang="en-US" dirty="0" smtClean="0"/>
              <a:t>For more complicated examples, the proofs need much more sophisticated invariants and “potential functions” to describe how earlier cheap operations build up “energy” or “money” to “pay for” later expensive operations</a:t>
            </a:r>
          </a:p>
          <a:p>
            <a:pPr lvl="1"/>
            <a:r>
              <a:rPr lang="en-US" dirty="0" smtClean="0"/>
              <a:t>See Chapter 11 if curious</a:t>
            </a:r>
          </a:p>
          <a:p>
            <a:pPr lvl="1"/>
            <a:endParaRPr lang="en-US" sz="1000" dirty="0" smtClean="0"/>
          </a:p>
          <a:p>
            <a:r>
              <a:rPr lang="en-US" dirty="0" smtClean="0"/>
              <a:t>But complicated </a:t>
            </a:r>
            <a:r>
              <a:rPr lang="en-US" i="1" dirty="0" smtClean="0"/>
              <a:t>proofs</a:t>
            </a:r>
            <a:r>
              <a:rPr lang="en-US" dirty="0" smtClean="0"/>
              <a:t> have nothing to do with the code (which may be easy!)</a:t>
            </a: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17</a:t>
            </a:fld>
            <a:endParaRPr lang="en-US"/>
          </a:p>
        </p:txBody>
      </p:sp>
    </p:spTree>
    <p:extLst>
      <p:ext uri="{BB962C8B-B14F-4D97-AF65-F5344CB8AC3E}">
        <p14:creationId xmlns:p14="http://schemas.microsoft.com/office/powerpoint/2010/main" val="20523745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Switching gears…</a:t>
            </a:r>
            <a:endParaRPr lang="en-US" dirty="0"/>
          </a:p>
        </p:txBody>
      </p:sp>
      <p:sp>
        <p:nvSpPr>
          <p:cNvPr id="3" name="Content Placeholder 2"/>
          <p:cNvSpPr>
            <a:spLocks noGrp="1"/>
          </p:cNvSpPr>
          <p:nvPr>
            <p:ph idx="1"/>
          </p:nvPr>
        </p:nvSpPr>
        <p:spPr/>
        <p:txBody>
          <a:bodyPr/>
          <a:lstStyle/>
          <a:p>
            <a:r>
              <a:rPr lang="en-US" sz="2800" dirty="0"/>
              <a:t>Memory hierarchy/locality</a:t>
            </a: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18</a:t>
            </a:fld>
            <a:endParaRPr lang="en-US"/>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Tree>
    <p:extLst>
      <p:ext uri="{BB962C8B-B14F-4D97-AF65-F5344CB8AC3E}">
        <p14:creationId xmlns:p14="http://schemas.microsoft.com/office/powerpoint/2010/main" val="98799321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we need to know about the </a:t>
            </a:r>
            <a:br>
              <a:rPr lang="en-US" dirty="0"/>
            </a:br>
            <a:r>
              <a:rPr lang="en-US" dirty="0" smtClean="0"/>
              <a:t>memory </a:t>
            </a:r>
            <a:r>
              <a:rPr lang="en-US" dirty="0"/>
              <a:t>hierarchy/locality?</a:t>
            </a:r>
          </a:p>
        </p:txBody>
      </p:sp>
      <p:sp>
        <p:nvSpPr>
          <p:cNvPr id="3" name="Content Placeholder 2"/>
          <p:cNvSpPr>
            <a:spLocks noGrp="1"/>
          </p:cNvSpPr>
          <p:nvPr>
            <p:ph idx="1"/>
          </p:nvPr>
        </p:nvSpPr>
        <p:spPr/>
        <p:txBody>
          <a:bodyPr/>
          <a:lstStyle/>
          <a:p>
            <a:r>
              <a:rPr lang="en-US" sz="2400" dirty="0" smtClean="0"/>
              <a:t>One of the assumptions that Big-O makes is that </a:t>
            </a:r>
            <a:r>
              <a:rPr lang="en-US" sz="2400" i="1" dirty="0" smtClean="0"/>
              <a:t>all operations take the same amount of time</a:t>
            </a:r>
          </a:p>
          <a:p>
            <a:r>
              <a:rPr lang="en-US" sz="2400" dirty="0" smtClean="0"/>
              <a:t>Is this really true?</a:t>
            </a:r>
            <a:endParaRPr lang="en-US" sz="1800"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19</a:t>
            </a:fld>
            <a:endParaRPr lang="en-US"/>
          </a:p>
        </p:txBody>
      </p:sp>
    </p:spTree>
    <p:extLst>
      <p:ext uri="{BB962C8B-B14F-4D97-AF65-F5344CB8AC3E}">
        <p14:creationId xmlns:p14="http://schemas.microsoft.com/office/powerpoint/2010/main" val="2764035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	</a:t>
            </a:r>
            <a:endParaRPr lang="en-US" dirty="0"/>
          </a:p>
        </p:txBody>
      </p:sp>
      <p:sp>
        <p:nvSpPr>
          <p:cNvPr id="3" name="Content Placeholder 2"/>
          <p:cNvSpPr>
            <a:spLocks noGrp="1"/>
          </p:cNvSpPr>
          <p:nvPr>
            <p:ph idx="1"/>
          </p:nvPr>
        </p:nvSpPr>
        <p:spPr/>
        <p:txBody>
          <a:bodyPr/>
          <a:lstStyle/>
          <a:p>
            <a:pPr marL="0" indent="0">
              <a:buNone/>
            </a:pPr>
            <a:endParaRPr lang="en-US" dirty="0" smtClean="0"/>
          </a:p>
          <a:p>
            <a:r>
              <a:rPr lang="en-US" dirty="0" smtClean="0"/>
              <a:t>Homework 3 due on Wednesday at 11pm</a:t>
            </a:r>
          </a:p>
          <a:p>
            <a:pPr marL="0" indent="0">
              <a:buNone/>
            </a:pPr>
            <a:endParaRPr lang="en-US" dirty="0" smtClean="0"/>
          </a:p>
          <a:p>
            <a:r>
              <a:rPr lang="en-US" dirty="0" err="1" smtClean="0"/>
              <a:t>Catie</a:t>
            </a:r>
            <a:r>
              <a:rPr lang="en-US" dirty="0" smtClean="0"/>
              <a:t> back Monday</a:t>
            </a:r>
          </a:p>
          <a:p>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2</a:t>
            </a:fld>
            <a:endParaRPr lang="en-US"/>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Tree>
    <p:extLst>
      <p:ext uri="{BB962C8B-B14F-4D97-AF65-F5344CB8AC3E}">
        <p14:creationId xmlns:p14="http://schemas.microsoft.com/office/powerpoint/2010/main" val="24755789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sz="2400" dirty="0" smtClean="0"/>
              <a:t>A </a:t>
            </a:r>
            <a:r>
              <a:rPr lang="en-US" sz="2400" dirty="0" smtClean="0">
                <a:solidFill>
                  <a:srgbClr val="3333CC"/>
                </a:solidFill>
              </a:rPr>
              <a:t>cycle</a:t>
            </a:r>
            <a:r>
              <a:rPr lang="en-US" sz="2400" dirty="0">
                <a:solidFill>
                  <a:srgbClr val="3333CC"/>
                </a:solidFill>
              </a:rPr>
              <a:t> </a:t>
            </a:r>
            <a:r>
              <a:rPr lang="en-US" sz="2400" dirty="0" smtClean="0"/>
              <a:t>(for our purposes) is the time it takes to execute a single simple instruction (e.g. adding two registers together)</a:t>
            </a:r>
          </a:p>
          <a:p>
            <a:r>
              <a:rPr lang="en-US" sz="2400" dirty="0" smtClean="0">
                <a:solidFill>
                  <a:srgbClr val="3333CC"/>
                </a:solidFill>
              </a:rPr>
              <a:t>Memory latency</a:t>
            </a:r>
            <a:r>
              <a:rPr lang="en-US" sz="2400" dirty="0" smtClean="0"/>
              <a:t> is the time it takes to access memory</a:t>
            </a: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20</a:t>
            </a:fld>
            <a:endParaRPr lang="en-US"/>
          </a:p>
        </p:txBody>
      </p:sp>
    </p:spTree>
    <p:extLst>
      <p:ext uri="{BB962C8B-B14F-4D97-AF65-F5344CB8AC3E}">
        <p14:creationId xmlns:p14="http://schemas.microsoft.com/office/powerpoint/2010/main" val="8419798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8" name="TextBox 7"/>
          <p:cNvSpPr txBox="1"/>
          <p:nvPr/>
        </p:nvSpPr>
        <p:spPr>
          <a:xfrm>
            <a:off x="3276600" y="1069776"/>
            <a:ext cx="1143000" cy="400110"/>
          </a:xfrm>
          <a:prstGeom prst="rect">
            <a:avLst/>
          </a:prstGeom>
          <a:noFill/>
          <a:ln>
            <a:solidFill>
              <a:schemeClr val="tx1"/>
            </a:solidFill>
          </a:ln>
        </p:spPr>
        <p:txBody>
          <a:bodyPr wrap="square" rtlCol="0">
            <a:spAutoFit/>
          </a:bodyPr>
          <a:lstStyle/>
          <a:p>
            <a:pPr algn="ctr"/>
            <a:r>
              <a:rPr lang="en-US" sz="2000" dirty="0" smtClean="0">
                <a:latin typeface="+mn-lt"/>
              </a:rPr>
              <a:t>CPU</a:t>
            </a:r>
          </a:p>
        </p:txBody>
      </p:sp>
      <p:sp>
        <p:nvSpPr>
          <p:cNvPr id="9" name="TextBox 8"/>
          <p:cNvSpPr txBox="1"/>
          <p:nvPr/>
        </p:nvSpPr>
        <p:spPr>
          <a:xfrm>
            <a:off x="990600" y="914400"/>
            <a:ext cx="1295400" cy="707886"/>
          </a:xfrm>
          <a:prstGeom prst="rect">
            <a:avLst/>
          </a:prstGeom>
          <a:noFill/>
        </p:spPr>
        <p:txBody>
          <a:bodyPr wrap="square" rtlCol="0">
            <a:spAutoFit/>
          </a:bodyPr>
          <a:lstStyle/>
          <a:p>
            <a:r>
              <a:rPr lang="en-US" sz="2000" b="0" dirty="0" smtClean="0">
                <a:latin typeface="+mn-lt"/>
              </a:rPr>
              <a:t>~16-64+ registers</a:t>
            </a:r>
          </a:p>
        </p:txBody>
      </p:sp>
      <p:sp>
        <p:nvSpPr>
          <p:cNvPr id="10" name="TextBox 9"/>
          <p:cNvSpPr txBox="1"/>
          <p:nvPr/>
        </p:nvSpPr>
        <p:spPr>
          <a:xfrm>
            <a:off x="6248400" y="228600"/>
            <a:ext cx="2438400" cy="400110"/>
          </a:xfrm>
          <a:prstGeom prst="rect">
            <a:avLst/>
          </a:prstGeom>
          <a:noFill/>
        </p:spPr>
        <p:txBody>
          <a:bodyPr wrap="square" rtlCol="0">
            <a:spAutoFit/>
          </a:bodyPr>
          <a:lstStyle/>
          <a:p>
            <a:r>
              <a:rPr lang="en-US" sz="2000" dirty="0" smtClean="0">
                <a:latin typeface="+mn-lt"/>
              </a:rPr>
              <a:t>Time to access:</a:t>
            </a:r>
          </a:p>
        </p:txBody>
      </p:sp>
      <p:sp>
        <p:nvSpPr>
          <p:cNvPr id="11" name="TextBox 10"/>
          <p:cNvSpPr txBox="1"/>
          <p:nvPr/>
        </p:nvSpPr>
        <p:spPr>
          <a:xfrm>
            <a:off x="6096000" y="1047690"/>
            <a:ext cx="2362200" cy="400110"/>
          </a:xfrm>
          <a:prstGeom prst="rect">
            <a:avLst/>
          </a:prstGeom>
          <a:noFill/>
        </p:spPr>
        <p:txBody>
          <a:bodyPr wrap="square" rtlCol="0">
            <a:spAutoFit/>
          </a:bodyPr>
          <a:lstStyle/>
          <a:p>
            <a:r>
              <a:rPr lang="en-US" sz="2000" b="0" dirty="0" smtClean="0">
                <a:latin typeface="+mn-lt"/>
              </a:rPr>
              <a:t>1 ns per instruction</a:t>
            </a:r>
          </a:p>
        </p:txBody>
      </p:sp>
      <p:sp>
        <p:nvSpPr>
          <p:cNvPr id="12" name="TextBox 11"/>
          <p:cNvSpPr txBox="1"/>
          <p:nvPr/>
        </p:nvSpPr>
        <p:spPr>
          <a:xfrm>
            <a:off x="2209800" y="2133600"/>
            <a:ext cx="3276600" cy="400110"/>
          </a:xfrm>
          <a:prstGeom prst="rect">
            <a:avLst/>
          </a:prstGeom>
          <a:noFill/>
          <a:ln>
            <a:solidFill>
              <a:schemeClr val="tx1"/>
            </a:solidFill>
          </a:ln>
        </p:spPr>
        <p:txBody>
          <a:bodyPr wrap="square" rtlCol="0">
            <a:spAutoFit/>
          </a:bodyPr>
          <a:lstStyle/>
          <a:p>
            <a:pPr algn="ctr"/>
            <a:r>
              <a:rPr lang="en-US" sz="2000" dirty="0" smtClean="0">
                <a:latin typeface="+mn-lt"/>
              </a:rPr>
              <a:t>Cache</a:t>
            </a:r>
          </a:p>
        </p:txBody>
      </p:sp>
      <p:sp>
        <p:nvSpPr>
          <p:cNvPr id="13" name="TextBox 12"/>
          <p:cNvSpPr txBox="1"/>
          <p:nvPr/>
        </p:nvSpPr>
        <p:spPr>
          <a:xfrm>
            <a:off x="381000" y="2206824"/>
            <a:ext cx="1981200" cy="846386"/>
          </a:xfrm>
          <a:prstGeom prst="rect">
            <a:avLst/>
          </a:prstGeom>
          <a:noFill/>
        </p:spPr>
        <p:txBody>
          <a:bodyPr wrap="square" rtlCol="0">
            <a:spAutoFit/>
          </a:bodyPr>
          <a:lstStyle/>
          <a:p>
            <a:r>
              <a:rPr lang="en-US" sz="2000" b="0" dirty="0" smtClean="0">
                <a:latin typeface="+mn-lt"/>
              </a:rPr>
              <a:t>SRAM</a:t>
            </a:r>
            <a:br>
              <a:rPr lang="en-US" sz="2000" b="0" dirty="0" smtClean="0">
                <a:latin typeface="+mn-lt"/>
              </a:rPr>
            </a:br>
            <a:endParaRPr lang="en-US" sz="800" b="0" dirty="0" smtClean="0">
              <a:latin typeface="+mn-lt"/>
            </a:endParaRPr>
          </a:p>
          <a:p>
            <a:r>
              <a:rPr lang="en-US" sz="2000" b="0" dirty="0" smtClean="0">
                <a:latin typeface="+mn-lt"/>
              </a:rPr>
              <a:t>8 KB - 4 MB</a:t>
            </a:r>
          </a:p>
        </p:txBody>
      </p:sp>
      <p:sp>
        <p:nvSpPr>
          <p:cNvPr id="14" name="TextBox 13"/>
          <p:cNvSpPr txBox="1"/>
          <p:nvPr/>
        </p:nvSpPr>
        <p:spPr>
          <a:xfrm>
            <a:off x="6858000" y="2340114"/>
            <a:ext cx="2362200" cy="400110"/>
          </a:xfrm>
          <a:prstGeom prst="rect">
            <a:avLst/>
          </a:prstGeom>
          <a:noFill/>
        </p:spPr>
        <p:txBody>
          <a:bodyPr wrap="square" rtlCol="0">
            <a:spAutoFit/>
          </a:bodyPr>
          <a:lstStyle/>
          <a:p>
            <a:r>
              <a:rPr lang="en-US" sz="2000" b="0" dirty="0" smtClean="0">
                <a:latin typeface="+mn-lt"/>
              </a:rPr>
              <a:t>2-10 ns</a:t>
            </a:r>
          </a:p>
        </p:txBody>
      </p:sp>
      <p:cxnSp>
        <p:nvCxnSpPr>
          <p:cNvPr id="16" name="Straight Connector 15"/>
          <p:cNvCxnSpPr>
            <a:stCxn id="8" idx="2"/>
            <a:endCxn id="12" idx="0"/>
          </p:cNvCxnSpPr>
          <p:nvPr/>
        </p:nvCxnSpPr>
        <p:spPr bwMode="auto">
          <a:xfrm>
            <a:off x="3848100" y="1469886"/>
            <a:ext cx="0" cy="663714"/>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7" name="TextBox 16"/>
          <p:cNvSpPr txBox="1"/>
          <p:nvPr/>
        </p:nvSpPr>
        <p:spPr>
          <a:xfrm>
            <a:off x="1676400" y="3276600"/>
            <a:ext cx="4343400" cy="1323439"/>
          </a:xfrm>
          <a:prstGeom prst="rect">
            <a:avLst/>
          </a:prstGeom>
          <a:noFill/>
          <a:ln>
            <a:solidFill>
              <a:schemeClr val="tx1"/>
            </a:solidFill>
          </a:ln>
        </p:spPr>
        <p:txBody>
          <a:bodyPr wrap="square" rtlCol="0">
            <a:spAutoFit/>
          </a:bodyPr>
          <a:lstStyle/>
          <a:p>
            <a:pPr algn="ctr"/>
            <a:r>
              <a:rPr lang="en-US" sz="2000" dirty="0" smtClean="0">
                <a:latin typeface="+mn-lt"/>
              </a:rPr>
              <a:t>Main Memory</a:t>
            </a:r>
          </a:p>
          <a:p>
            <a:pPr algn="ctr"/>
            <a:endParaRPr lang="en-US" sz="2000" b="0" dirty="0">
              <a:latin typeface="+mn-lt"/>
            </a:endParaRPr>
          </a:p>
          <a:p>
            <a:pPr algn="ctr"/>
            <a:endParaRPr lang="en-US" sz="2000" b="0" dirty="0" smtClean="0">
              <a:latin typeface="+mn-lt"/>
            </a:endParaRPr>
          </a:p>
          <a:p>
            <a:pPr algn="ctr"/>
            <a:endParaRPr lang="en-US" sz="2000" b="0" dirty="0" smtClean="0">
              <a:latin typeface="+mn-lt"/>
            </a:endParaRPr>
          </a:p>
        </p:txBody>
      </p:sp>
      <p:sp>
        <p:nvSpPr>
          <p:cNvPr id="18" name="TextBox 17"/>
          <p:cNvSpPr txBox="1"/>
          <p:nvPr/>
        </p:nvSpPr>
        <p:spPr>
          <a:xfrm>
            <a:off x="381000" y="3654624"/>
            <a:ext cx="1981200" cy="846386"/>
          </a:xfrm>
          <a:prstGeom prst="rect">
            <a:avLst/>
          </a:prstGeom>
          <a:noFill/>
        </p:spPr>
        <p:txBody>
          <a:bodyPr wrap="square" rtlCol="0">
            <a:spAutoFit/>
          </a:bodyPr>
          <a:lstStyle/>
          <a:p>
            <a:r>
              <a:rPr lang="en-US" sz="2000" b="0" dirty="0" smtClean="0">
                <a:latin typeface="+mn-lt"/>
              </a:rPr>
              <a:t>DRAM</a:t>
            </a:r>
            <a:br>
              <a:rPr lang="en-US" sz="2000" b="0" dirty="0" smtClean="0">
                <a:latin typeface="+mn-lt"/>
              </a:rPr>
            </a:br>
            <a:endParaRPr lang="en-US" sz="800" b="0" dirty="0" smtClean="0">
              <a:latin typeface="+mn-lt"/>
            </a:endParaRPr>
          </a:p>
          <a:p>
            <a:r>
              <a:rPr lang="en-US" sz="2000" b="0" dirty="0" smtClean="0">
                <a:latin typeface="+mn-lt"/>
              </a:rPr>
              <a:t>2-10 GB</a:t>
            </a:r>
          </a:p>
        </p:txBody>
      </p:sp>
      <p:sp>
        <p:nvSpPr>
          <p:cNvPr id="19" name="TextBox 18"/>
          <p:cNvSpPr txBox="1"/>
          <p:nvPr/>
        </p:nvSpPr>
        <p:spPr>
          <a:xfrm>
            <a:off x="6858000" y="3787914"/>
            <a:ext cx="2362200" cy="400110"/>
          </a:xfrm>
          <a:prstGeom prst="rect">
            <a:avLst/>
          </a:prstGeom>
          <a:noFill/>
        </p:spPr>
        <p:txBody>
          <a:bodyPr wrap="square" rtlCol="0">
            <a:spAutoFit/>
          </a:bodyPr>
          <a:lstStyle/>
          <a:p>
            <a:r>
              <a:rPr lang="en-US" sz="2000" b="0" dirty="0" smtClean="0">
                <a:latin typeface="+mn-lt"/>
              </a:rPr>
              <a:t>40-100 ns</a:t>
            </a:r>
          </a:p>
        </p:txBody>
      </p:sp>
      <p:cxnSp>
        <p:nvCxnSpPr>
          <p:cNvPr id="21" name="Straight Connector 20"/>
          <p:cNvCxnSpPr>
            <a:stCxn id="12" idx="2"/>
            <a:endCxn id="17" idx="0"/>
          </p:cNvCxnSpPr>
          <p:nvPr/>
        </p:nvCxnSpPr>
        <p:spPr bwMode="auto">
          <a:xfrm>
            <a:off x="3848100" y="2533710"/>
            <a:ext cx="0" cy="7428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2" name="Can 21"/>
          <p:cNvSpPr/>
          <p:nvPr/>
        </p:nvSpPr>
        <p:spPr bwMode="auto">
          <a:xfrm>
            <a:off x="609600" y="5105400"/>
            <a:ext cx="6400800" cy="1219200"/>
          </a:xfrm>
          <a:prstGeom prst="can">
            <a:avLst/>
          </a:prstGeom>
          <a:solidFill>
            <a:srgbClr val="FF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2000" dirty="0">
                <a:latin typeface="+mn-lt"/>
              </a:rPr>
              <a:t>Disk</a:t>
            </a:r>
          </a:p>
        </p:txBody>
      </p:sp>
      <p:sp>
        <p:nvSpPr>
          <p:cNvPr id="23" name="TextBox 22"/>
          <p:cNvSpPr txBox="1"/>
          <p:nvPr/>
        </p:nvSpPr>
        <p:spPr>
          <a:xfrm>
            <a:off x="838200" y="5772090"/>
            <a:ext cx="1981200" cy="400110"/>
          </a:xfrm>
          <a:prstGeom prst="rect">
            <a:avLst/>
          </a:prstGeom>
          <a:noFill/>
        </p:spPr>
        <p:txBody>
          <a:bodyPr wrap="square" rtlCol="0">
            <a:spAutoFit/>
          </a:bodyPr>
          <a:lstStyle/>
          <a:p>
            <a:r>
              <a:rPr lang="en-US" sz="2000" b="0" dirty="0" smtClean="0">
                <a:latin typeface="+mn-lt"/>
              </a:rPr>
              <a:t>many GB</a:t>
            </a:r>
          </a:p>
        </p:txBody>
      </p:sp>
      <p:sp>
        <p:nvSpPr>
          <p:cNvPr id="24" name="TextBox 23"/>
          <p:cNvSpPr txBox="1"/>
          <p:nvPr/>
        </p:nvSpPr>
        <p:spPr>
          <a:xfrm>
            <a:off x="7086600" y="4953000"/>
            <a:ext cx="2362200" cy="1323439"/>
          </a:xfrm>
          <a:prstGeom prst="rect">
            <a:avLst/>
          </a:prstGeom>
          <a:noFill/>
        </p:spPr>
        <p:txBody>
          <a:bodyPr wrap="square" rtlCol="0">
            <a:spAutoFit/>
          </a:bodyPr>
          <a:lstStyle/>
          <a:p>
            <a:r>
              <a:rPr lang="en-US" sz="2000" b="0" dirty="0" smtClean="0">
                <a:latin typeface="+mn-lt"/>
              </a:rPr>
              <a:t>a few</a:t>
            </a:r>
          </a:p>
          <a:p>
            <a:r>
              <a:rPr lang="en-US" sz="2000" b="0" i="1" dirty="0" smtClean="0">
                <a:latin typeface="+mn-lt"/>
              </a:rPr>
              <a:t>milli</a:t>
            </a:r>
            <a:r>
              <a:rPr lang="en-US" sz="2000" b="0" dirty="0" smtClean="0">
                <a:latin typeface="+mn-lt"/>
              </a:rPr>
              <a:t>seconds</a:t>
            </a:r>
          </a:p>
          <a:p>
            <a:endParaRPr lang="en-US" sz="2000" b="0" i="1" dirty="0">
              <a:latin typeface="+mn-lt"/>
            </a:endParaRPr>
          </a:p>
          <a:p>
            <a:r>
              <a:rPr lang="en-US" sz="2000" b="0" dirty="0" smtClean="0">
                <a:latin typeface="+mn-lt"/>
              </a:rPr>
              <a:t>(5-10 million ns)</a:t>
            </a:r>
          </a:p>
        </p:txBody>
      </p:sp>
      <p:cxnSp>
        <p:nvCxnSpPr>
          <p:cNvPr id="37" name="Straight Connector 36"/>
          <p:cNvCxnSpPr/>
          <p:nvPr/>
        </p:nvCxnSpPr>
        <p:spPr bwMode="auto">
          <a:xfrm>
            <a:off x="3886200" y="4591110"/>
            <a:ext cx="0" cy="51429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2" name="Slide Number Placeholder 1"/>
          <p:cNvSpPr>
            <a:spLocks noGrp="1"/>
          </p:cNvSpPr>
          <p:nvPr>
            <p:ph type="sldNum" sz="quarter" idx="11"/>
          </p:nvPr>
        </p:nvSpPr>
        <p:spPr/>
        <p:txBody>
          <a:bodyPr/>
          <a:lstStyle/>
          <a:p>
            <a:fld id="{3B048AC8-D41E-4C7B-8EE3-A52489AA1F05}" type="slidenum">
              <a:rPr lang="en-US" smtClean="0"/>
              <a:pPr/>
              <a:t>21</a:t>
            </a:fld>
            <a:endParaRPr lang="en-US"/>
          </a:p>
        </p:txBody>
      </p:sp>
    </p:spTree>
    <p:extLst>
      <p:ext uri="{BB962C8B-B14F-4D97-AF65-F5344CB8AC3E}">
        <p14:creationId xmlns:p14="http://schemas.microsoft.com/office/powerpoint/2010/main" val="86536694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mean?</a:t>
            </a:r>
            <a:endParaRPr lang="en-US" dirty="0"/>
          </a:p>
        </p:txBody>
      </p:sp>
      <p:sp>
        <p:nvSpPr>
          <p:cNvPr id="3" name="Content Placeholder 2"/>
          <p:cNvSpPr>
            <a:spLocks noGrp="1"/>
          </p:cNvSpPr>
          <p:nvPr>
            <p:ph idx="1"/>
          </p:nvPr>
        </p:nvSpPr>
        <p:spPr/>
        <p:txBody>
          <a:bodyPr/>
          <a:lstStyle/>
          <a:p>
            <a:pPr>
              <a:lnSpc>
                <a:spcPct val="150000"/>
              </a:lnSpc>
            </a:pPr>
            <a:r>
              <a:rPr lang="en-US" dirty="0" smtClean="0"/>
              <a:t>It is much faster to do:</a:t>
            </a:r>
            <a:r>
              <a:rPr lang="en-US" dirty="0"/>
              <a:t>	</a:t>
            </a:r>
            <a:r>
              <a:rPr lang="en-US" dirty="0" smtClean="0"/>
              <a:t>	Than:</a:t>
            </a:r>
            <a:br>
              <a:rPr lang="en-US" dirty="0" smtClean="0"/>
            </a:br>
            <a:r>
              <a:rPr lang="en-US" dirty="0" smtClean="0"/>
              <a:t>5 million arithmetic ops 		1 disk access</a:t>
            </a:r>
            <a:br>
              <a:rPr lang="en-US" dirty="0" smtClean="0"/>
            </a:br>
            <a:r>
              <a:rPr lang="en-US" dirty="0" smtClean="0"/>
              <a:t>2500 L2 cache accesses		1 disk access</a:t>
            </a:r>
            <a:br>
              <a:rPr lang="en-US" dirty="0" smtClean="0"/>
            </a:br>
            <a:r>
              <a:rPr lang="en-US" dirty="0" smtClean="0"/>
              <a:t>400 main memory accesses		1 disk access</a:t>
            </a:r>
          </a:p>
          <a:p>
            <a:r>
              <a:rPr lang="en-US" dirty="0" smtClean="0"/>
              <a:t>Why are computers build this way?</a:t>
            </a:r>
          </a:p>
          <a:p>
            <a:pPr lvl="1"/>
            <a:r>
              <a:rPr lang="en-US" dirty="0" smtClean="0"/>
              <a:t>Physical realities (speed of light, closeness to CPU)</a:t>
            </a:r>
          </a:p>
          <a:p>
            <a:pPr lvl="1"/>
            <a:r>
              <a:rPr lang="en-US" dirty="0" smtClean="0"/>
              <a:t>Cost (price per byte of different storage technologies)</a:t>
            </a:r>
          </a:p>
          <a:p>
            <a:pPr lvl="1"/>
            <a:r>
              <a:rPr lang="en-US" dirty="0" smtClean="0"/>
              <a:t>Under the right circumstances, this kind of hierarchy can simulate storage with access time of highest (fastest) level and size of lowest (largest) level</a:t>
            </a: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22</a:t>
            </a:fld>
            <a:endParaRPr lang="en-US"/>
          </a:p>
        </p:txBody>
      </p:sp>
    </p:spTree>
    <p:extLst>
      <p:ext uri="{BB962C8B-B14F-4D97-AF65-F5344CB8AC3E}">
        <p14:creationId xmlns:p14="http://schemas.microsoft.com/office/powerpoint/2010/main" val="29370292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10" name="Picture 9" descr="Transistor_Count_and_Moore's_Law_-_2011.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4296" y="152400"/>
            <a:ext cx="7175304" cy="6309198"/>
          </a:xfrm>
          <a:prstGeom prst="rect">
            <a:avLst/>
          </a:prstGeom>
        </p:spPr>
      </p:pic>
      <p:sp>
        <p:nvSpPr>
          <p:cNvPr id="2" name="Slide Number Placeholder 1"/>
          <p:cNvSpPr>
            <a:spLocks noGrp="1"/>
          </p:cNvSpPr>
          <p:nvPr>
            <p:ph type="sldNum" sz="quarter" idx="11"/>
          </p:nvPr>
        </p:nvSpPr>
        <p:spPr/>
        <p:txBody>
          <a:bodyPr/>
          <a:lstStyle/>
          <a:p>
            <a:fld id="{3B048AC8-D41E-4C7B-8EE3-A52489AA1F05}" type="slidenum">
              <a:rPr lang="en-US" smtClean="0"/>
              <a:pPr/>
              <a:t>23</a:t>
            </a:fld>
            <a:endParaRPr lang="en-US"/>
          </a:p>
        </p:txBody>
      </p:sp>
    </p:spTree>
    <p:extLst>
      <p:ext uri="{BB962C8B-B14F-4D97-AF65-F5344CB8AC3E}">
        <p14:creationId xmlns:p14="http://schemas.microsoft.com/office/powerpoint/2010/main" val="107420482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Processor-Memory Performance Gap</a:t>
            </a:r>
            <a:endParaRPr lang="en-US" dirty="0"/>
          </a:p>
        </p:txBody>
      </p:sp>
      <p:pic>
        <p:nvPicPr>
          <p:cNvPr id="7" name="Content Placeholder 6" descr="sun-multiclock-succes2.gif"/>
          <p:cNvPicPr>
            <a:picLocks noGrp="1" noChangeAspect="1"/>
          </p:cNvPicPr>
          <p:nvPr>
            <p:ph idx="1"/>
          </p:nvPr>
        </p:nvPicPr>
        <p:blipFill rotWithShape="1">
          <a:blip r:embed="rId2">
            <a:extLst>
              <a:ext uri="{28A0092B-C50C-407E-A947-70E740481C1C}">
                <a14:useLocalDpi xmlns:a14="http://schemas.microsoft.com/office/drawing/2010/main" val="0"/>
              </a:ext>
            </a:extLst>
          </a:blip>
          <a:srcRect l="2308" t="10361" r="2353" b="10361"/>
          <a:stretch/>
        </p:blipFill>
        <p:spPr>
          <a:xfrm>
            <a:off x="865209" y="1600200"/>
            <a:ext cx="7410094" cy="4495800"/>
          </a:xfrm>
        </p:spPr>
      </p:pic>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3" name="Slide Number Placeholder 2"/>
          <p:cNvSpPr>
            <a:spLocks noGrp="1"/>
          </p:cNvSpPr>
          <p:nvPr>
            <p:ph type="sldNum" sz="quarter" idx="11"/>
          </p:nvPr>
        </p:nvSpPr>
        <p:spPr/>
        <p:txBody>
          <a:bodyPr/>
          <a:lstStyle/>
          <a:p>
            <a:fld id="{3B048AC8-D41E-4C7B-8EE3-A52489AA1F05}" type="slidenum">
              <a:rPr lang="en-US" smtClean="0"/>
              <a:pPr/>
              <a:t>24</a:t>
            </a:fld>
            <a:endParaRPr lang="en-US"/>
          </a:p>
        </p:txBody>
      </p:sp>
    </p:spTree>
    <p:extLst>
      <p:ext uri="{BB962C8B-B14F-4D97-AF65-F5344CB8AC3E}">
        <p14:creationId xmlns:p14="http://schemas.microsoft.com/office/powerpoint/2010/main" val="4279300008"/>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be done?</a:t>
            </a:r>
            <a:endParaRPr lang="en-US" dirty="0"/>
          </a:p>
        </p:txBody>
      </p:sp>
      <p:sp>
        <p:nvSpPr>
          <p:cNvPr id="3" name="Content Placeholder 2"/>
          <p:cNvSpPr>
            <a:spLocks noGrp="1"/>
          </p:cNvSpPr>
          <p:nvPr>
            <p:ph idx="1"/>
          </p:nvPr>
        </p:nvSpPr>
        <p:spPr/>
        <p:txBody>
          <a:bodyPr/>
          <a:lstStyle/>
          <a:p>
            <a:r>
              <a:rPr lang="en-US" sz="2400" b="1" dirty="0" smtClean="0"/>
              <a:t>Goal</a:t>
            </a:r>
            <a:r>
              <a:rPr lang="en-US" sz="2400" dirty="0" smtClean="0"/>
              <a:t>: attempt to reduce the accesses to slower levels</a:t>
            </a: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25</a:t>
            </a:fld>
            <a:endParaRPr lang="en-US"/>
          </a:p>
        </p:txBody>
      </p:sp>
    </p:spTree>
    <p:extLst>
      <p:ext uri="{BB962C8B-B14F-4D97-AF65-F5344CB8AC3E}">
        <p14:creationId xmlns:p14="http://schemas.microsoft.com/office/powerpoint/2010/main" val="335102812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what can </a:t>
            </a:r>
            <a:r>
              <a:rPr lang="en-US" u="sng" dirty="0" smtClean="0"/>
              <a:t>we</a:t>
            </a:r>
            <a:r>
              <a:rPr lang="en-US" dirty="0" smtClean="0"/>
              <a:t> do?</a:t>
            </a:r>
            <a:endParaRPr lang="en-US" dirty="0"/>
          </a:p>
        </p:txBody>
      </p:sp>
      <p:sp>
        <p:nvSpPr>
          <p:cNvPr id="3" name="Content Placeholder 2"/>
          <p:cNvSpPr>
            <a:spLocks noGrp="1"/>
          </p:cNvSpPr>
          <p:nvPr>
            <p:ph idx="1"/>
          </p:nvPr>
        </p:nvSpPr>
        <p:spPr>
          <a:xfrm>
            <a:off x="685800" y="1600200"/>
            <a:ext cx="8001000" cy="4495800"/>
          </a:xfrm>
        </p:spPr>
        <p:txBody>
          <a:bodyPr/>
          <a:lstStyle/>
          <a:p>
            <a:r>
              <a:rPr lang="en-US" dirty="0" smtClean="0"/>
              <a:t>The hardware automatically moves data from main memory into the caches for you</a:t>
            </a:r>
          </a:p>
          <a:p>
            <a:pPr lvl="1"/>
            <a:r>
              <a:rPr lang="en-US" dirty="0" smtClean="0"/>
              <a:t>Replacing items already there</a:t>
            </a:r>
          </a:p>
          <a:p>
            <a:pPr lvl="1"/>
            <a:r>
              <a:rPr lang="en-US" dirty="0" smtClean="0"/>
              <a:t>Algorithms are much faster if “data fits in cache” (often does)</a:t>
            </a:r>
          </a:p>
          <a:p>
            <a:pPr lvl="1"/>
            <a:endParaRPr lang="en-US" dirty="0"/>
          </a:p>
          <a:p>
            <a:r>
              <a:rPr lang="en-US" dirty="0" smtClean="0"/>
              <a:t>Disk accesses are done by software (e.g. ask operating system to open a file or database to access some records)</a:t>
            </a:r>
          </a:p>
          <a:p>
            <a:endParaRPr lang="en-US" dirty="0"/>
          </a:p>
          <a:p>
            <a:r>
              <a:rPr lang="en-US" dirty="0" smtClean="0"/>
              <a:t>So most code “just runs,” but sometimes it’s worth designing algorithms / data structures with knowledge of memory hierarchy</a:t>
            </a:r>
          </a:p>
          <a:p>
            <a:pPr lvl="1"/>
            <a:r>
              <a:rPr lang="en-US" dirty="0" smtClean="0"/>
              <a:t>To do this, we need to understand </a:t>
            </a:r>
            <a:r>
              <a:rPr lang="en-US" dirty="0" smtClean="0">
                <a:solidFill>
                  <a:srgbClr val="3333CC"/>
                </a:solidFill>
              </a:rPr>
              <a:t>locality</a:t>
            </a:r>
            <a:endParaRPr lang="en-US" dirty="0">
              <a:solidFill>
                <a:srgbClr val="3333CC"/>
              </a:solidFill>
            </a:endParaRP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26</a:t>
            </a:fld>
            <a:endParaRPr lang="en-US"/>
          </a:p>
        </p:txBody>
      </p:sp>
    </p:spTree>
    <p:extLst>
      <p:ext uri="{BB962C8B-B14F-4D97-AF65-F5344CB8AC3E}">
        <p14:creationId xmlns:p14="http://schemas.microsoft.com/office/powerpoint/2010/main" val="31777751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a:t>
            </a:r>
            <a:endParaRPr lang="en-US" dirty="0"/>
          </a:p>
        </p:txBody>
      </p:sp>
      <p:sp>
        <p:nvSpPr>
          <p:cNvPr id="3" name="Content Placeholder 2"/>
          <p:cNvSpPr>
            <a:spLocks noGrp="1"/>
          </p:cNvSpPr>
          <p:nvPr>
            <p:ph idx="1"/>
          </p:nvPr>
        </p:nvSpPr>
        <p:spPr/>
        <p:txBody>
          <a:bodyPr/>
          <a:lstStyle/>
          <a:p>
            <a:r>
              <a:rPr lang="en-US" dirty="0" smtClean="0">
                <a:solidFill>
                  <a:srgbClr val="FF0000"/>
                </a:solidFill>
              </a:rPr>
              <a:t>Temporal Locality </a:t>
            </a:r>
            <a:r>
              <a:rPr lang="en-US" dirty="0" smtClean="0"/>
              <a:t>(locality in time)</a:t>
            </a:r>
          </a:p>
          <a:p>
            <a:pPr lvl="1"/>
            <a:r>
              <a:rPr lang="en-US" dirty="0" smtClean="0"/>
              <a:t>If an item (a location in memory) is referenced, </a:t>
            </a:r>
            <a:r>
              <a:rPr lang="en-US" b="1" dirty="0" smtClean="0"/>
              <a:t>that same location</a:t>
            </a:r>
            <a:r>
              <a:rPr lang="en-US" dirty="0" smtClean="0"/>
              <a:t> will tend to be referenced again soon.</a:t>
            </a:r>
          </a:p>
          <a:p>
            <a:pPr lvl="1"/>
            <a:endParaRPr lang="en-US" dirty="0"/>
          </a:p>
          <a:p>
            <a:r>
              <a:rPr lang="en-US" dirty="0" smtClean="0">
                <a:solidFill>
                  <a:srgbClr val="3333CC"/>
                </a:solidFill>
              </a:rPr>
              <a:t>Spatial Locality </a:t>
            </a:r>
            <a:r>
              <a:rPr lang="en-US" dirty="0" smtClean="0"/>
              <a:t>(locality in space)</a:t>
            </a:r>
          </a:p>
          <a:p>
            <a:pPr lvl="1"/>
            <a:r>
              <a:rPr lang="en-US" dirty="0" smtClean="0"/>
              <a:t>If an item is referenced, items </a:t>
            </a:r>
            <a:r>
              <a:rPr lang="en-US" b="1" dirty="0" smtClean="0"/>
              <a:t>whose addresses are close by</a:t>
            </a:r>
            <a:r>
              <a:rPr lang="en-US" dirty="0" smtClean="0"/>
              <a:t> tend to be referenced soon.</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27</a:t>
            </a:fld>
            <a:endParaRPr lang="en-US"/>
          </a:p>
        </p:txBody>
      </p:sp>
    </p:spTree>
    <p:extLst>
      <p:ext uri="{BB962C8B-B14F-4D97-AF65-F5344CB8AC3E}">
        <p14:creationId xmlns:p14="http://schemas.microsoft.com/office/powerpoint/2010/main" val="32605164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data move up the hierarchy?</a:t>
            </a:r>
            <a:endParaRPr lang="en-US" dirty="0"/>
          </a:p>
        </p:txBody>
      </p:sp>
      <p:sp>
        <p:nvSpPr>
          <p:cNvPr id="3" name="Content Placeholder 2"/>
          <p:cNvSpPr>
            <a:spLocks noGrp="1"/>
          </p:cNvSpPr>
          <p:nvPr>
            <p:ph idx="1"/>
          </p:nvPr>
        </p:nvSpPr>
        <p:spPr/>
        <p:txBody>
          <a:bodyPr/>
          <a:lstStyle/>
          <a:p>
            <a:r>
              <a:rPr lang="en-US" dirty="0" smtClean="0"/>
              <a:t>Moving data up the hierarchy is slow because of </a:t>
            </a:r>
            <a:r>
              <a:rPr lang="en-US" i="1" dirty="0" smtClean="0"/>
              <a:t>latency</a:t>
            </a:r>
            <a:r>
              <a:rPr lang="en-US" dirty="0" smtClean="0"/>
              <a:t> (think distance to travel)</a:t>
            </a:r>
          </a:p>
          <a:p>
            <a:pPr lvl="1"/>
            <a:r>
              <a:rPr lang="en-US" dirty="0" smtClean="0"/>
              <a:t>Since we’re making the trip anyway, might as well carpool</a:t>
            </a:r>
          </a:p>
          <a:p>
            <a:pPr lvl="2"/>
            <a:r>
              <a:rPr lang="en-US" dirty="0" smtClean="0"/>
              <a:t>Get a </a:t>
            </a:r>
            <a:r>
              <a:rPr lang="en-US" b="1" dirty="0" smtClean="0"/>
              <a:t>block </a:t>
            </a:r>
            <a:r>
              <a:rPr lang="en-US" dirty="0" smtClean="0"/>
              <a:t>of data in the same time we could get a byte</a:t>
            </a:r>
          </a:p>
          <a:p>
            <a:pPr lvl="1"/>
            <a:r>
              <a:rPr lang="en-US" dirty="0" smtClean="0"/>
              <a:t>Sends </a:t>
            </a:r>
            <a:r>
              <a:rPr lang="en-US" i="1" dirty="0" smtClean="0">
                <a:solidFill>
                  <a:srgbClr val="3333CC"/>
                </a:solidFill>
              </a:rPr>
              <a:t>nearby memory</a:t>
            </a:r>
            <a:r>
              <a:rPr lang="en-US" dirty="0" smtClean="0">
                <a:solidFill>
                  <a:srgbClr val="3333CC"/>
                </a:solidFill>
              </a:rPr>
              <a:t> </a:t>
            </a:r>
            <a:r>
              <a:rPr lang="en-US" dirty="0" smtClean="0"/>
              <a:t>because</a:t>
            </a:r>
          </a:p>
          <a:p>
            <a:pPr lvl="2"/>
            <a:r>
              <a:rPr lang="en-US" dirty="0" smtClean="0"/>
              <a:t>It’s easy</a:t>
            </a:r>
          </a:p>
          <a:p>
            <a:pPr lvl="2"/>
            <a:r>
              <a:rPr lang="en-US" dirty="0" smtClean="0">
                <a:solidFill>
                  <a:srgbClr val="3333CC"/>
                </a:solidFill>
              </a:rPr>
              <a:t>Likely to be asked for soon </a:t>
            </a:r>
            <a:r>
              <a:rPr lang="en-US" dirty="0" smtClean="0"/>
              <a:t>(think fields/arrays)</a:t>
            </a:r>
          </a:p>
          <a:p>
            <a:r>
              <a:rPr lang="en-US" dirty="0" smtClean="0"/>
              <a:t>Once a value is in cache, may as well keep it around for a while; accessed once, </a:t>
            </a:r>
            <a:r>
              <a:rPr lang="en-US" dirty="0" smtClean="0">
                <a:solidFill>
                  <a:srgbClr val="FF0000"/>
                </a:solidFill>
              </a:rPr>
              <a:t>a value is more likely to be accessed again in the near future</a:t>
            </a:r>
            <a:r>
              <a:rPr lang="en-US" dirty="0" smtClean="0"/>
              <a:t> (as opposed to some random other value)</a:t>
            </a: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grpSp>
        <p:nvGrpSpPr>
          <p:cNvPr id="14" name="Group 13"/>
          <p:cNvGrpSpPr/>
          <p:nvPr/>
        </p:nvGrpSpPr>
        <p:grpSpPr>
          <a:xfrm>
            <a:off x="4114800" y="3200400"/>
            <a:ext cx="3886200" cy="609600"/>
            <a:chOff x="4114800" y="3200400"/>
            <a:chExt cx="3886200" cy="609600"/>
          </a:xfrm>
        </p:grpSpPr>
        <p:cxnSp>
          <p:nvCxnSpPr>
            <p:cNvPr id="8" name="Straight Arrow Connector 7"/>
            <p:cNvCxnSpPr>
              <a:stCxn id="9" idx="1"/>
            </p:cNvCxnSpPr>
            <p:nvPr/>
          </p:nvCxnSpPr>
          <p:spPr bwMode="auto">
            <a:xfrm flipH="1">
              <a:off x="4114800" y="3400455"/>
              <a:ext cx="1981200" cy="409545"/>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9" name="TextBox 8"/>
            <p:cNvSpPr txBox="1"/>
            <p:nvPr/>
          </p:nvSpPr>
          <p:spPr>
            <a:xfrm>
              <a:off x="6096000" y="3200400"/>
              <a:ext cx="1905000" cy="400110"/>
            </a:xfrm>
            <a:prstGeom prst="rect">
              <a:avLst/>
            </a:prstGeom>
            <a:noFill/>
          </p:spPr>
          <p:txBody>
            <a:bodyPr wrap="square" rtlCol="0">
              <a:spAutoFit/>
            </a:bodyPr>
            <a:lstStyle/>
            <a:p>
              <a:r>
                <a:rPr lang="en-US" sz="2000" b="0" dirty="0" smtClean="0">
                  <a:solidFill>
                    <a:srgbClr val="3333CC"/>
                  </a:solidFill>
                  <a:latin typeface="+mn-lt"/>
                </a:rPr>
                <a:t>Spatial Locality</a:t>
              </a:r>
            </a:p>
          </p:txBody>
        </p:sp>
      </p:grpSp>
      <p:grpSp>
        <p:nvGrpSpPr>
          <p:cNvPr id="15" name="Group 14"/>
          <p:cNvGrpSpPr/>
          <p:nvPr/>
        </p:nvGrpSpPr>
        <p:grpSpPr>
          <a:xfrm>
            <a:off x="1981200" y="5029200"/>
            <a:ext cx="4419600" cy="857310"/>
            <a:chOff x="1981200" y="5029200"/>
            <a:chExt cx="4419600" cy="857310"/>
          </a:xfrm>
        </p:grpSpPr>
        <p:cxnSp>
          <p:nvCxnSpPr>
            <p:cNvPr id="12" name="Straight Arrow Connector 11"/>
            <p:cNvCxnSpPr/>
            <p:nvPr/>
          </p:nvCxnSpPr>
          <p:spPr bwMode="auto">
            <a:xfrm flipH="1" flipV="1">
              <a:off x="1981200" y="5029200"/>
              <a:ext cx="16764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3" name="TextBox 12"/>
            <p:cNvSpPr txBox="1"/>
            <p:nvPr/>
          </p:nvSpPr>
          <p:spPr>
            <a:xfrm>
              <a:off x="3657600" y="5486400"/>
              <a:ext cx="2743200" cy="400110"/>
            </a:xfrm>
            <a:prstGeom prst="rect">
              <a:avLst/>
            </a:prstGeom>
            <a:noFill/>
          </p:spPr>
          <p:txBody>
            <a:bodyPr wrap="square" rtlCol="0">
              <a:spAutoFit/>
            </a:bodyPr>
            <a:lstStyle/>
            <a:p>
              <a:r>
                <a:rPr lang="en-US" sz="2000" b="0" dirty="0" smtClean="0">
                  <a:solidFill>
                    <a:srgbClr val="FF0000"/>
                  </a:solidFill>
                  <a:latin typeface="+mn-lt"/>
                </a:rPr>
                <a:t>Temporal Locality</a:t>
              </a:r>
            </a:p>
          </p:txBody>
        </p:sp>
      </p:grpSp>
      <p:sp>
        <p:nvSpPr>
          <p:cNvPr id="7" name="Slide Number Placeholder 6"/>
          <p:cNvSpPr>
            <a:spLocks noGrp="1"/>
          </p:cNvSpPr>
          <p:nvPr>
            <p:ph type="sldNum" sz="quarter" idx="11"/>
          </p:nvPr>
        </p:nvSpPr>
        <p:spPr/>
        <p:txBody>
          <a:bodyPr/>
          <a:lstStyle/>
          <a:p>
            <a:fld id="{3B048AC8-D41E-4C7B-8EE3-A52489AA1F05}" type="slidenum">
              <a:rPr lang="en-US" smtClean="0"/>
              <a:pPr/>
              <a:t>28</a:t>
            </a:fld>
            <a:endParaRPr lang="en-US"/>
          </a:p>
        </p:txBody>
      </p:sp>
    </p:spTree>
    <p:extLst>
      <p:ext uri="{BB962C8B-B14F-4D97-AF65-F5344CB8AC3E}">
        <p14:creationId xmlns:p14="http://schemas.microsoft.com/office/powerpoint/2010/main" val="4925807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Cache Facts</a:t>
            </a:r>
            <a:endParaRPr lang="en-US" dirty="0"/>
          </a:p>
        </p:txBody>
      </p:sp>
      <p:sp>
        <p:nvSpPr>
          <p:cNvPr id="3" name="Content Placeholder 2"/>
          <p:cNvSpPr>
            <a:spLocks noGrp="1"/>
          </p:cNvSpPr>
          <p:nvPr>
            <p:ph idx="1"/>
          </p:nvPr>
        </p:nvSpPr>
        <p:spPr/>
        <p:txBody>
          <a:bodyPr/>
          <a:lstStyle/>
          <a:p>
            <a:pPr marL="0" indent="0">
              <a:buNone/>
            </a:pPr>
            <a:endParaRPr lang="en-US" sz="2400" dirty="0" smtClean="0"/>
          </a:p>
          <a:p>
            <a:r>
              <a:rPr lang="en-US" sz="2400" dirty="0" smtClean="0"/>
              <a:t>Definitions:</a:t>
            </a:r>
          </a:p>
          <a:p>
            <a:pPr lvl="1"/>
            <a:r>
              <a:rPr lang="en-US" sz="2400" dirty="0" smtClean="0">
                <a:solidFill>
                  <a:schemeClr val="accent2"/>
                </a:solidFill>
              </a:rPr>
              <a:t>Cache hit </a:t>
            </a:r>
            <a:r>
              <a:rPr lang="en-US" sz="2400" dirty="0" smtClean="0"/>
              <a:t>– address requested is in the cache</a:t>
            </a:r>
          </a:p>
          <a:p>
            <a:pPr lvl="1"/>
            <a:r>
              <a:rPr lang="en-US" sz="2400" dirty="0" smtClean="0">
                <a:solidFill>
                  <a:srgbClr val="3333CC"/>
                </a:solidFill>
              </a:rPr>
              <a:t>Cache miss </a:t>
            </a:r>
            <a:r>
              <a:rPr lang="en-US" sz="2400" dirty="0" smtClean="0"/>
              <a:t>– address requested is NOT in the cache</a:t>
            </a:r>
          </a:p>
          <a:p>
            <a:pPr lvl="1"/>
            <a:r>
              <a:rPr lang="en-US" sz="2400" dirty="0" smtClean="0">
                <a:solidFill>
                  <a:srgbClr val="3333CC"/>
                </a:solidFill>
              </a:rPr>
              <a:t>Block or </a:t>
            </a:r>
            <a:r>
              <a:rPr lang="en-US" sz="2400" dirty="0">
                <a:solidFill>
                  <a:srgbClr val="3333CC"/>
                </a:solidFill>
              </a:rPr>
              <a:t>p</a:t>
            </a:r>
            <a:r>
              <a:rPr lang="en-US" sz="2400" dirty="0" smtClean="0">
                <a:solidFill>
                  <a:srgbClr val="3333CC"/>
                </a:solidFill>
              </a:rPr>
              <a:t>age size </a:t>
            </a:r>
            <a:r>
              <a:rPr lang="en-US" sz="2400" dirty="0" smtClean="0"/>
              <a:t>– the number of contiguous bytes moved from disk to memory</a:t>
            </a:r>
          </a:p>
          <a:p>
            <a:pPr lvl="1"/>
            <a:r>
              <a:rPr lang="en-US" sz="2400" dirty="0" smtClean="0">
                <a:solidFill>
                  <a:srgbClr val="3333CC"/>
                </a:solidFill>
              </a:rPr>
              <a:t>Cache line size </a:t>
            </a:r>
            <a:r>
              <a:rPr lang="en-US" sz="2400" dirty="0" smtClean="0"/>
              <a:t>– the number of contiguous bytes moved from memory to cache</a:t>
            </a:r>
            <a:endParaRPr lang="en-US" sz="2400"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29</a:t>
            </a:fld>
            <a:endParaRPr lang="en-US"/>
          </a:p>
        </p:txBody>
      </p:sp>
    </p:spTree>
    <p:extLst>
      <p:ext uri="{BB962C8B-B14F-4D97-AF65-F5344CB8AC3E}">
        <p14:creationId xmlns:p14="http://schemas.microsoft.com/office/powerpoint/2010/main" val="28962375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a:t>
            </a:r>
            <a:endParaRPr lang="en-US" dirty="0"/>
          </a:p>
        </p:txBody>
      </p:sp>
      <p:sp>
        <p:nvSpPr>
          <p:cNvPr id="3" name="Content Placeholder 2"/>
          <p:cNvSpPr>
            <a:spLocks noGrp="1"/>
          </p:cNvSpPr>
          <p:nvPr>
            <p:ph idx="1"/>
          </p:nvPr>
        </p:nvSpPr>
        <p:spPr/>
        <p:txBody>
          <a:bodyPr/>
          <a:lstStyle/>
          <a:p>
            <a:r>
              <a:rPr lang="en-US" sz="2400" dirty="0" smtClean="0"/>
              <a:t>In </a:t>
            </a:r>
            <a:r>
              <a:rPr lang="en-US" sz="2400" dirty="0"/>
              <a:t>amortized analysis, </a:t>
            </a:r>
            <a:r>
              <a:rPr lang="en-US" sz="2400" dirty="0" smtClean="0"/>
              <a:t>the time </a:t>
            </a:r>
            <a:r>
              <a:rPr lang="en-US" sz="2400" dirty="0"/>
              <a:t>required to perform a </a:t>
            </a:r>
            <a:r>
              <a:rPr lang="en-US" sz="2400" dirty="0">
                <a:solidFill>
                  <a:srgbClr val="0000FF"/>
                </a:solidFill>
              </a:rPr>
              <a:t>sequence</a:t>
            </a:r>
            <a:r>
              <a:rPr lang="en-US" sz="2400" dirty="0"/>
              <a:t> </a:t>
            </a:r>
            <a:r>
              <a:rPr lang="en-US" sz="2400" dirty="0" smtClean="0"/>
              <a:t>of data </a:t>
            </a:r>
            <a:r>
              <a:rPr lang="en-US" sz="2400" dirty="0"/>
              <a:t>structure operations is </a:t>
            </a:r>
            <a:r>
              <a:rPr lang="en-US" sz="2400" dirty="0">
                <a:solidFill>
                  <a:srgbClr val="0000FF"/>
                </a:solidFill>
              </a:rPr>
              <a:t>averaged</a:t>
            </a:r>
            <a:r>
              <a:rPr lang="en-US" sz="2400" dirty="0"/>
              <a:t> over all the </a:t>
            </a:r>
            <a:r>
              <a:rPr lang="en-US" sz="2400" dirty="0" smtClean="0"/>
              <a:t>operations performed.</a:t>
            </a:r>
            <a:endParaRPr lang="en-US" sz="2400" dirty="0"/>
          </a:p>
          <a:p>
            <a:endParaRPr lang="en-US" sz="2400" dirty="0"/>
          </a:p>
          <a:p>
            <a:r>
              <a:rPr lang="en-US" sz="2400" dirty="0" smtClean="0"/>
              <a:t>Typically </a:t>
            </a:r>
            <a:r>
              <a:rPr lang="en-US" sz="2400" dirty="0"/>
              <a:t>used to show that the </a:t>
            </a:r>
            <a:r>
              <a:rPr lang="en-US" sz="2400" dirty="0" smtClean="0">
                <a:solidFill>
                  <a:srgbClr val="0000FF"/>
                </a:solidFill>
              </a:rPr>
              <a:t>average</a:t>
            </a:r>
            <a:r>
              <a:rPr lang="en-US" sz="2400" dirty="0" smtClean="0"/>
              <a:t> </a:t>
            </a:r>
            <a:r>
              <a:rPr lang="en-US" sz="2400" dirty="0"/>
              <a:t>cost of an </a:t>
            </a:r>
            <a:r>
              <a:rPr lang="en-US" sz="2400" dirty="0" smtClean="0"/>
              <a:t>operation is </a:t>
            </a:r>
            <a:r>
              <a:rPr lang="en-US" sz="2400" dirty="0"/>
              <a:t>small for a </a:t>
            </a:r>
            <a:r>
              <a:rPr lang="en-US" sz="2400" dirty="0">
                <a:solidFill>
                  <a:srgbClr val="0000FF"/>
                </a:solidFill>
              </a:rPr>
              <a:t>sequence </a:t>
            </a:r>
            <a:r>
              <a:rPr lang="en-US" sz="2400" dirty="0" smtClean="0"/>
              <a:t>of operations, </a:t>
            </a:r>
            <a:r>
              <a:rPr lang="en-US" sz="2400" dirty="0"/>
              <a:t>even though a </a:t>
            </a:r>
            <a:r>
              <a:rPr lang="en-US" sz="2400" dirty="0" smtClean="0">
                <a:solidFill>
                  <a:srgbClr val="FF0000"/>
                </a:solidFill>
              </a:rPr>
              <a:t>single operation</a:t>
            </a:r>
            <a:r>
              <a:rPr lang="en-US" sz="2400" dirty="0" smtClean="0"/>
              <a:t> </a:t>
            </a:r>
            <a:r>
              <a:rPr lang="en-US" sz="2400" dirty="0"/>
              <a:t>can cost a </a:t>
            </a:r>
            <a:r>
              <a:rPr lang="en-US" sz="2400" dirty="0" smtClean="0"/>
              <a:t>lot</a:t>
            </a:r>
          </a:p>
          <a:p>
            <a:pPr marL="0" indent="0">
              <a:buNone/>
            </a:pPr>
            <a:endParaRPr lang="en-US" sz="2400"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5" name="Slide Number Placeholder 4"/>
          <p:cNvSpPr>
            <a:spLocks noGrp="1"/>
          </p:cNvSpPr>
          <p:nvPr>
            <p:ph type="sldNum" sz="quarter" idx="11"/>
          </p:nvPr>
        </p:nvSpPr>
        <p:spPr/>
        <p:txBody>
          <a:bodyPr/>
          <a:lstStyle/>
          <a:p>
            <a:fld id="{3B048AC8-D41E-4C7B-8EE3-A52489AA1F05}" type="slidenum">
              <a:rPr lang="en-US" smtClean="0"/>
              <a:pPr/>
              <a:t>3</a:t>
            </a:fld>
            <a:endParaRPr lang="en-US"/>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Tree>
    <p:extLst>
      <p:ext uri="{BB962C8B-B14F-4D97-AF65-F5344CB8AC3E}">
        <p14:creationId xmlns:p14="http://schemas.microsoft.com/office/powerpoint/2010/main" val="22807405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endParaRPr lang="en-US" sz="3200" b="1" dirty="0">
              <a:latin typeface="Courier New"/>
              <a:cs typeface="Courier New"/>
            </a:endParaRP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Slide Number Placeholder 12"/>
          <p:cNvSpPr>
            <a:spLocks noGrp="1"/>
          </p:cNvSpPr>
          <p:nvPr>
            <p:ph type="sldNum" sz="quarter" idx="11"/>
          </p:nvPr>
        </p:nvSpPr>
        <p:spPr/>
        <p:txBody>
          <a:bodyPr/>
          <a:lstStyle/>
          <a:p>
            <a:fld id="{3B048AC8-D41E-4C7B-8EE3-A52489AA1F05}" type="slidenum">
              <a:rPr lang="en-US" smtClean="0"/>
              <a:pPr/>
              <a:t>30</a:t>
            </a:fld>
            <a:endParaRPr lang="en-US"/>
          </a:p>
        </p:txBody>
      </p:sp>
    </p:spTree>
    <p:extLst>
      <p:ext uri="{BB962C8B-B14F-4D97-AF65-F5344CB8AC3E}">
        <p14:creationId xmlns:p14="http://schemas.microsoft.com/office/powerpoint/2010/main" val="3252180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r>
              <a:rPr lang="en-US" sz="3200" b="1" dirty="0">
                <a:latin typeface="Courier New"/>
                <a:cs typeface="Courier New"/>
              </a:rPr>
              <a:t>x = </a:t>
            </a:r>
            <a:r>
              <a:rPr lang="en-US" sz="3200" b="1" dirty="0" smtClean="0">
                <a:solidFill>
                  <a:srgbClr val="3333CC"/>
                </a:solidFill>
                <a:latin typeface="Courier New"/>
                <a:cs typeface="Courier New"/>
              </a:rPr>
              <a:t>a[0]</a:t>
            </a:r>
            <a:r>
              <a:rPr lang="en-US" sz="3200" b="1" dirty="0" smtClean="0">
                <a:latin typeface="Courier New"/>
                <a:cs typeface="Courier New"/>
              </a:rPr>
              <a:t> </a:t>
            </a:r>
            <a:r>
              <a:rPr lang="en-US" sz="3200" b="1" dirty="0">
                <a:latin typeface="Courier New"/>
                <a:cs typeface="Courier New"/>
              </a:rPr>
              <a:t>+ 6</a:t>
            </a:r>
          </a:p>
          <a:p>
            <a:pPr marL="0" indent="0">
              <a:lnSpc>
                <a:spcPct val="150000"/>
              </a:lnSpc>
              <a:buNone/>
            </a:pPr>
            <a:r>
              <a:rPr lang="en-US" sz="3200" b="1" dirty="0">
                <a:latin typeface="Courier New"/>
                <a:cs typeface="Courier New"/>
              </a:rPr>
              <a:t>y = </a:t>
            </a:r>
            <a:r>
              <a:rPr lang="en-US" sz="3200" b="1" dirty="0" smtClean="0">
                <a:solidFill>
                  <a:srgbClr val="3333CC"/>
                </a:solidFill>
                <a:latin typeface="Courier New"/>
                <a:cs typeface="Courier New"/>
              </a:rPr>
              <a:t>a[1]</a:t>
            </a:r>
            <a:r>
              <a:rPr lang="en-US" sz="3200" b="1" dirty="0" smtClean="0">
                <a:latin typeface="Courier New"/>
                <a:cs typeface="Courier New"/>
              </a:rPr>
              <a:t> </a:t>
            </a:r>
            <a:r>
              <a:rPr lang="en-US" sz="3200" b="1" dirty="0">
                <a:latin typeface="Courier New"/>
                <a:cs typeface="Courier New"/>
              </a:rPr>
              <a:t>+ 5</a:t>
            </a:r>
          </a:p>
          <a:p>
            <a:pPr marL="0" indent="0">
              <a:lnSpc>
                <a:spcPct val="150000"/>
              </a:lnSpc>
              <a:buNone/>
            </a:pPr>
            <a:r>
              <a:rPr lang="en-US" sz="3200" b="1" dirty="0">
                <a:latin typeface="Courier New"/>
                <a:cs typeface="Courier New"/>
              </a:rPr>
              <a:t>z = 8 * </a:t>
            </a:r>
            <a:r>
              <a:rPr lang="en-US" sz="3200" b="1" dirty="0" smtClean="0">
                <a:solidFill>
                  <a:srgbClr val="3333CC"/>
                </a:solidFill>
                <a:latin typeface="Courier New"/>
                <a:cs typeface="Courier New"/>
              </a:rPr>
              <a:t>a[2]</a:t>
            </a:r>
            <a:endParaRPr lang="en-US" sz="3200" b="1" dirty="0">
              <a:solidFill>
                <a:srgbClr val="3333CC"/>
              </a:solidFill>
              <a:latin typeface="Courier New"/>
              <a:cs typeface="Courier New"/>
            </a:endParaRPr>
          </a:p>
          <a:p>
            <a:pPr marL="0" indent="0">
              <a:lnSpc>
                <a:spcPct val="150000"/>
              </a:lnSpc>
              <a:buNone/>
            </a:pPr>
            <a:endParaRPr lang="en-US" sz="3200" b="1" dirty="0">
              <a:latin typeface="Courier New"/>
              <a:cs typeface="Courier New"/>
            </a:endParaRP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8" name="TextBox 7"/>
          <p:cNvSpPr txBox="1"/>
          <p:nvPr/>
        </p:nvSpPr>
        <p:spPr>
          <a:xfrm>
            <a:off x="7772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1" name="TextBox 10"/>
          <p:cNvSpPr txBox="1"/>
          <p:nvPr/>
        </p:nvSpPr>
        <p:spPr>
          <a:xfrm>
            <a:off x="7772400" y="2590800"/>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2" name="TextBox 11"/>
          <p:cNvSpPr txBox="1"/>
          <p:nvPr/>
        </p:nvSpPr>
        <p:spPr>
          <a:xfrm>
            <a:off x="7772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Slide Number Placeholder 12"/>
          <p:cNvSpPr>
            <a:spLocks noGrp="1"/>
          </p:cNvSpPr>
          <p:nvPr>
            <p:ph type="sldNum" sz="quarter" idx="11"/>
          </p:nvPr>
        </p:nvSpPr>
        <p:spPr/>
        <p:txBody>
          <a:bodyPr/>
          <a:lstStyle/>
          <a:p>
            <a:fld id="{3B048AC8-D41E-4C7B-8EE3-A52489AA1F05}" type="slidenum">
              <a:rPr lang="en-US" smtClean="0"/>
              <a:pPr/>
              <a:t>31</a:t>
            </a:fld>
            <a:endParaRPr lang="en-US"/>
          </a:p>
        </p:txBody>
      </p:sp>
    </p:spTree>
    <p:extLst>
      <p:ext uri="{BB962C8B-B14F-4D97-AF65-F5344CB8AC3E}">
        <p14:creationId xmlns:p14="http://schemas.microsoft.com/office/powerpoint/2010/main" val="22993295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numCol="2"/>
          <a:lstStyle/>
          <a:p>
            <a:pPr marL="0" indent="0">
              <a:lnSpc>
                <a:spcPct val="150000"/>
              </a:lnSpc>
              <a:buNone/>
            </a:pPr>
            <a:r>
              <a:rPr lang="en-US" sz="3200" b="1" dirty="0" smtClean="0">
                <a:latin typeface="Courier New"/>
                <a:cs typeface="Courier New"/>
              </a:rPr>
              <a:t>x = </a:t>
            </a:r>
            <a:r>
              <a:rPr lang="en-US" sz="3200" b="1" dirty="0" smtClean="0">
                <a:solidFill>
                  <a:srgbClr val="FF0000"/>
                </a:solidFill>
                <a:latin typeface="Courier New"/>
                <a:cs typeface="Courier New"/>
              </a:rPr>
              <a:t>a</a:t>
            </a:r>
            <a:r>
              <a:rPr lang="en-US" sz="3200" b="1" dirty="0" smtClean="0">
                <a:latin typeface="Courier New"/>
                <a:cs typeface="Courier New"/>
              </a:rPr>
              <a:t> + 6 </a:t>
            </a:r>
          </a:p>
          <a:p>
            <a:pPr marL="0" indent="0">
              <a:lnSpc>
                <a:spcPct val="150000"/>
              </a:lnSpc>
              <a:buNone/>
            </a:pPr>
            <a:r>
              <a:rPr lang="en-US" sz="3200" b="1" dirty="0" smtClean="0">
                <a:latin typeface="Courier New"/>
                <a:cs typeface="Courier New"/>
              </a:rPr>
              <a:t>y = </a:t>
            </a:r>
            <a:r>
              <a:rPr lang="en-US" sz="3200" b="1" dirty="0" smtClean="0">
                <a:solidFill>
                  <a:srgbClr val="FF0000"/>
                </a:solidFill>
                <a:latin typeface="Courier New"/>
                <a:cs typeface="Courier New"/>
              </a:rPr>
              <a:t>a</a:t>
            </a:r>
            <a:r>
              <a:rPr lang="en-US" sz="3200" b="1" dirty="0" smtClean="0">
                <a:latin typeface="Courier New"/>
                <a:cs typeface="Courier New"/>
              </a:rPr>
              <a:t> + 5</a:t>
            </a:r>
          </a:p>
          <a:p>
            <a:pPr marL="0" indent="0">
              <a:lnSpc>
                <a:spcPct val="150000"/>
              </a:lnSpc>
              <a:buNone/>
            </a:pPr>
            <a:r>
              <a:rPr lang="en-US" sz="3200" b="1" dirty="0" smtClean="0">
                <a:latin typeface="Courier New"/>
                <a:cs typeface="Courier New"/>
              </a:rPr>
              <a:t>z = 8 * </a:t>
            </a:r>
            <a:r>
              <a:rPr lang="en-US" sz="3200" b="1" dirty="0" smtClean="0">
                <a:solidFill>
                  <a:srgbClr val="FF0000"/>
                </a:solidFill>
                <a:latin typeface="Courier New"/>
                <a:cs typeface="Courier New"/>
              </a:rPr>
              <a:t>a</a:t>
            </a:r>
          </a:p>
          <a:p>
            <a:pPr marL="0" indent="0">
              <a:lnSpc>
                <a:spcPct val="150000"/>
              </a:lnSpc>
              <a:buNone/>
            </a:pPr>
            <a:endParaRPr lang="en-US" sz="3200" b="1" dirty="0">
              <a:latin typeface="Courier New"/>
              <a:cs typeface="Courier New"/>
            </a:endParaRPr>
          </a:p>
          <a:p>
            <a:pPr marL="0" indent="0">
              <a:lnSpc>
                <a:spcPct val="150000"/>
              </a:lnSpc>
              <a:buNone/>
            </a:pPr>
            <a:endParaRPr lang="en-US" sz="3200" b="1" dirty="0" smtClean="0">
              <a:latin typeface="Courier New"/>
              <a:cs typeface="Courier New"/>
            </a:endParaRPr>
          </a:p>
          <a:p>
            <a:pPr marL="0" indent="0">
              <a:lnSpc>
                <a:spcPct val="150000"/>
              </a:lnSpc>
              <a:buNone/>
            </a:pPr>
            <a:r>
              <a:rPr lang="en-US" sz="3200" b="1" dirty="0">
                <a:latin typeface="Courier New"/>
                <a:cs typeface="Courier New"/>
              </a:rPr>
              <a:t>x = </a:t>
            </a:r>
            <a:r>
              <a:rPr lang="en-US" sz="3200" b="1" dirty="0" smtClean="0">
                <a:solidFill>
                  <a:srgbClr val="3333CC"/>
                </a:solidFill>
                <a:latin typeface="Courier New"/>
                <a:cs typeface="Courier New"/>
              </a:rPr>
              <a:t>a[0]</a:t>
            </a:r>
            <a:r>
              <a:rPr lang="en-US" sz="3200" b="1" dirty="0" smtClean="0">
                <a:latin typeface="Courier New"/>
                <a:cs typeface="Courier New"/>
              </a:rPr>
              <a:t> </a:t>
            </a:r>
            <a:r>
              <a:rPr lang="en-US" sz="3200" b="1" dirty="0">
                <a:latin typeface="Courier New"/>
                <a:cs typeface="Courier New"/>
              </a:rPr>
              <a:t>+ 6</a:t>
            </a:r>
          </a:p>
          <a:p>
            <a:pPr marL="0" indent="0">
              <a:lnSpc>
                <a:spcPct val="150000"/>
              </a:lnSpc>
              <a:buNone/>
            </a:pPr>
            <a:r>
              <a:rPr lang="en-US" sz="3200" b="1" dirty="0">
                <a:latin typeface="Courier New"/>
                <a:cs typeface="Courier New"/>
              </a:rPr>
              <a:t>y = </a:t>
            </a:r>
            <a:r>
              <a:rPr lang="en-US" sz="3200" b="1" dirty="0" smtClean="0">
                <a:solidFill>
                  <a:srgbClr val="3333CC"/>
                </a:solidFill>
                <a:latin typeface="Courier New"/>
                <a:cs typeface="Courier New"/>
              </a:rPr>
              <a:t>a[1]</a:t>
            </a:r>
            <a:r>
              <a:rPr lang="en-US" sz="3200" b="1" dirty="0" smtClean="0">
                <a:latin typeface="Courier New"/>
                <a:cs typeface="Courier New"/>
              </a:rPr>
              <a:t> </a:t>
            </a:r>
            <a:r>
              <a:rPr lang="en-US" sz="3200" b="1" dirty="0">
                <a:latin typeface="Courier New"/>
                <a:cs typeface="Courier New"/>
              </a:rPr>
              <a:t>+ 5</a:t>
            </a:r>
          </a:p>
          <a:p>
            <a:pPr marL="0" indent="0">
              <a:lnSpc>
                <a:spcPct val="150000"/>
              </a:lnSpc>
              <a:buNone/>
            </a:pPr>
            <a:r>
              <a:rPr lang="en-US" sz="3200" b="1" dirty="0">
                <a:latin typeface="Courier New"/>
                <a:cs typeface="Courier New"/>
              </a:rPr>
              <a:t>z = 8 * </a:t>
            </a:r>
            <a:r>
              <a:rPr lang="en-US" sz="3200" b="1" dirty="0" smtClean="0">
                <a:solidFill>
                  <a:srgbClr val="3333CC"/>
                </a:solidFill>
                <a:latin typeface="Courier New"/>
                <a:cs typeface="Courier New"/>
              </a:rPr>
              <a:t>a[2]</a:t>
            </a:r>
            <a:endParaRPr lang="en-US" sz="3200" b="1" dirty="0">
              <a:solidFill>
                <a:srgbClr val="3333CC"/>
              </a:solidFill>
              <a:latin typeface="Courier New"/>
              <a:cs typeface="Courier New"/>
            </a:endParaRPr>
          </a:p>
          <a:p>
            <a:pPr marL="0" indent="0">
              <a:lnSpc>
                <a:spcPct val="150000"/>
              </a:lnSpc>
              <a:buNone/>
            </a:pPr>
            <a:endParaRPr lang="en-US" sz="3200" b="1" dirty="0">
              <a:latin typeface="Courier New"/>
              <a:cs typeface="Courier New"/>
            </a:endParaRPr>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TextBox 6"/>
          <p:cNvSpPr txBox="1"/>
          <p:nvPr/>
        </p:nvSpPr>
        <p:spPr>
          <a:xfrm>
            <a:off x="3200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8" name="TextBox 7"/>
          <p:cNvSpPr txBox="1"/>
          <p:nvPr/>
        </p:nvSpPr>
        <p:spPr>
          <a:xfrm>
            <a:off x="7772400" y="1777424"/>
            <a:ext cx="1143000" cy="584776"/>
          </a:xfrm>
          <a:prstGeom prst="rect">
            <a:avLst/>
          </a:prstGeom>
          <a:noFill/>
        </p:spPr>
        <p:txBody>
          <a:bodyPr wrap="square" rtlCol="0">
            <a:spAutoFit/>
          </a:bodyPr>
          <a:lstStyle/>
          <a:p>
            <a:r>
              <a:rPr lang="en-US" sz="3200" b="0" dirty="0" smtClean="0">
                <a:solidFill>
                  <a:srgbClr val="008000"/>
                </a:solidFill>
                <a:latin typeface="+mn-lt"/>
              </a:rPr>
              <a:t>miss</a:t>
            </a:r>
            <a:endParaRPr lang="en-US" sz="2800" b="0" dirty="0" smtClean="0">
              <a:solidFill>
                <a:srgbClr val="008000"/>
              </a:solidFill>
              <a:latin typeface="+mn-lt"/>
            </a:endParaRPr>
          </a:p>
        </p:txBody>
      </p:sp>
      <p:sp>
        <p:nvSpPr>
          <p:cNvPr id="9" name="TextBox 8"/>
          <p:cNvSpPr txBox="1"/>
          <p:nvPr/>
        </p:nvSpPr>
        <p:spPr>
          <a:xfrm>
            <a:off x="3200400" y="26156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0" name="TextBox 9"/>
          <p:cNvSpPr txBox="1"/>
          <p:nvPr/>
        </p:nvSpPr>
        <p:spPr>
          <a:xfrm>
            <a:off x="3200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1" name="TextBox 10"/>
          <p:cNvSpPr txBox="1"/>
          <p:nvPr/>
        </p:nvSpPr>
        <p:spPr>
          <a:xfrm>
            <a:off x="7772400" y="2590800"/>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2" name="TextBox 11"/>
          <p:cNvSpPr txBox="1"/>
          <p:nvPr/>
        </p:nvSpPr>
        <p:spPr>
          <a:xfrm>
            <a:off x="7772400" y="3453824"/>
            <a:ext cx="1143000" cy="584776"/>
          </a:xfrm>
          <a:prstGeom prst="rect">
            <a:avLst/>
          </a:prstGeom>
          <a:noFill/>
        </p:spPr>
        <p:txBody>
          <a:bodyPr wrap="square" rtlCol="0">
            <a:spAutoFit/>
          </a:bodyPr>
          <a:lstStyle/>
          <a:p>
            <a:r>
              <a:rPr lang="en-US" sz="3200" b="0" dirty="0" smtClean="0">
                <a:solidFill>
                  <a:srgbClr val="008000"/>
                </a:solidFill>
                <a:latin typeface="+mn-lt"/>
              </a:rPr>
              <a:t>hit</a:t>
            </a:r>
            <a:endParaRPr lang="en-US" sz="2800" b="0" dirty="0" smtClean="0">
              <a:solidFill>
                <a:srgbClr val="008000"/>
              </a:solidFill>
              <a:latin typeface="+mn-lt"/>
            </a:endParaRPr>
          </a:p>
        </p:txBody>
      </p:sp>
      <p:sp>
        <p:nvSpPr>
          <p:cNvPr id="13" name="TextBox 12"/>
          <p:cNvSpPr txBox="1"/>
          <p:nvPr/>
        </p:nvSpPr>
        <p:spPr>
          <a:xfrm>
            <a:off x="1143000" y="4648200"/>
            <a:ext cx="2362200" cy="1077218"/>
          </a:xfrm>
          <a:prstGeom prst="rect">
            <a:avLst/>
          </a:prstGeom>
          <a:noFill/>
        </p:spPr>
        <p:txBody>
          <a:bodyPr wrap="square" rtlCol="0">
            <a:spAutoFit/>
          </a:bodyPr>
          <a:lstStyle/>
          <a:p>
            <a:pPr algn="ctr"/>
            <a:r>
              <a:rPr lang="en-US" sz="3200" b="0" dirty="0" smtClean="0">
                <a:solidFill>
                  <a:srgbClr val="FF0000"/>
                </a:solidFill>
                <a:latin typeface="+mn-lt"/>
              </a:rPr>
              <a:t>temporal locality</a:t>
            </a:r>
            <a:endParaRPr lang="en-US" sz="2800" b="0" dirty="0" smtClean="0">
              <a:solidFill>
                <a:srgbClr val="FF0000"/>
              </a:solidFill>
              <a:latin typeface="+mn-lt"/>
            </a:endParaRPr>
          </a:p>
        </p:txBody>
      </p:sp>
      <p:sp>
        <p:nvSpPr>
          <p:cNvPr id="14" name="TextBox 13"/>
          <p:cNvSpPr txBox="1"/>
          <p:nvPr/>
        </p:nvSpPr>
        <p:spPr>
          <a:xfrm>
            <a:off x="5029200" y="4648200"/>
            <a:ext cx="2362200" cy="1077218"/>
          </a:xfrm>
          <a:prstGeom prst="rect">
            <a:avLst/>
          </a:prstGeom>
          <a:noFill/>
        </p:spPr>
        <p:txBody>
          <a:bodyPr wrap="square" rtlCol="0">
            <a:spAutoFit/>
          </a:bodyPr>
          <a:lstStyle/>
          <a:p>
            <a:pPr algn="ctr"/>
            <a:r>
              <a:rPr lang="en-US" sz="3200" b="0" dirty="0" smtClean="0">
                <a:solidFill>
                  <a:schemeClr val="accent2"/>
                </a:solidFill>
                <a:latin typeface="+mn-lt"/>
              </a:rPr>
              <a:t>spatial</a:t>
            </a:r>
          </a:p>
          <a:p>
            <a:pPr algn="ctr"/>
            <a:r>
              <a:rPr lang="en-US" sz="3200" b="0" dirty="0" smtClean="0">
                <a:solidFill>
                  <a:schemeClr val="accent2"/>
                </a:solidFill>
                <a:latin typeface="+mn-lt"/>
              </a:rPr>
              <a:t>locality</a:t>
            </a:r>
            <a:endParaRPr lang="en-US" sz="2800" b="0" dirty="0" smtClean="0">
              <a:solidFill>
                <a:schemeClr val="accent2"/>
              </a:solidFill>
              <a:latin typeface="+mn-lt"/>
            </a:endParaRPr>
          </a:p>
        </p:txBody>
      </p:sp>
      <p:sp>
        <p:nvSpPr>
          <p:cNvPr id="15" name="Slide Number Placeholder 14"/>
          <p:cNvSpPr>
            <a:spLocks noGrp="1"/>
          </p:cNvSpPr>
          <p:nvPr>
            <p:ph type="sldNum" sz="quarter" idx="11"/>
          </p:nvPr>
        </p:nvSpPr>
        <p:spPr/>
        <p:txBody>
          <a:bodyPr/>
          <a:lstStyle/>
          <a:p>
            <a:fld id="{3B048AC8-D41E-4C7B-8EE3-A52489AA1F05}" type="slidenum">
              <a:rPr lang="en-US" smtClean="0"/>
              <a:pPr/>
              <a:t>32</a:t>
            </a:fld>
            <a:endParaRPr lang="en-US"/>
          </a:p>
        </p:txBody>
      </p:sp>
    </p:spTree>
    <p:extLst>
      <p:ext uri="{BB962C8B-B14F-4D97-AF65-F5344CB8AC3E}">
        <p14:creationId xmlns:p14="http://schemas.microsoft.com/office/powerpoint/2010/main" val="144198094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7" name="Picture 6" descr="array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590800"/>
            <a:ext cx="5486400" cy="1676400"/>
          </a:xfrm>
          <a:prstGeom prst="rect">
            <a:avLst/>
          </a:prstGeom>
        </p:spPr>
      </p:pic>
      <p:sp>
        <p:nvSpPr>
          <p:cNvPr id="9" name="Slide Number Placeholder 8"/>
          <p:cNvSpPr>
            <a:spLocks noGrp="1"/>
          </p:cNvSpPr>
          <p:nvPr>
            <p:ph type="sldNum" sz="quarter" idx="11"/>
          </p:nvPr>
        </p:nvSpPr>
        <p:spPr/>
        <p:txBody>
          <a:bodyPr/>
          <a:lstStyle/>
          <a:p>
            <a:fld id="{3B048AC8-D41E-4C7B-8EE3-A52489AA1F05}" type="slidenum">
              <a:rPr lang="en-US" smtClean="0"/>
              <a:pPr/>
              <a:t>33</a:t>
            </a:fld>
            <a:endParaRPr lang="en-US" dirty="0"/>
          </a:p>
        </p:txBody>
      </p:sp>
    </p:spTree>
    <p:extLst>
      <p:ext uri="{BB962C8B-B14F-4D97-AF65-F5344CB8AC3E}">
        <p14:creationId xmlns:p14="http://schemas.microsoft.com/office/powerpoint/2010/main" val="684043858"/>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Only miss on first item in a cache line</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7" name="Picture 6" descr="array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590800"/>
            <a:ext cx="5486400" cy="1676400"/>
          </a:xfrm>
          <a:prstGeom prst="rect">
            <a:avLst/>
          </a:prstGeom>
        </p:spPr>
      </p:pic>
      <p:sp>
        <p:nvSpPr>
          <p:cNvPr id="10" name="Left Brace 9"/>
          <p:cNvSpPr/>
          <p:nvPr/>
        </p:nvSpPr>
        <p:spPr bwMode="auto">
          <a:xfrm rot="16200000">
            <a:off x="2895600" y="3505197"/>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2133600" y="5010088"/>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12" name="Left Brace 11"/>
          <p:cNvSpPr/>
          <p:nvPr/>
        </p:nvSpPr>
        <p:spPr bwMode="auto">
          <a:xfrm rot="16200000">
            <a:off x="5791200" y="3505200"/>
            <a:ext cx="381000" cy="2819400"/>
          </a:xfrm>
          <a:prstGeom prst="leftBrace">
            <a:avLst/>
          </a:prstGeom>
          <a:solidFill>
            <a:srgbClr val="FFFFFF">
              <a:alpha val="0"/>
            </a:srgbClr>
          </a:solidFill>
          <a:ln w="9525"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5029200" y="5010090"/>
            <a:ext cx="1905000" cy="400110"/>
          </a:xfrm>
          <a:prstGeom prst="rect">
            <a:avLst/>
          </a:prstGeom>
          <a:noFill/>
        </p:spPr>
        <p:txBody>
          <a:bodyPr wrap="square" rtlCol="0">
            <a:spAutoFit/>
          </a:bodyPr>
          <a:lstStyle/>
          <a:p>
            <a:r>
              <a:rPr lang="en-US" sz="2000" b="0" dirty="0" smtClean="0">
                <a:solidFill>
                  <a:srgbClr val="008000"/>
                </a:solidFill>
                <a:latin typeface="+mn-lt"/>
              </a:rPr>
              <a:t>cache line size</a:t>
            </a:r>
          </a:p>
        </p:txBody>
      </p:sp>
      <p:sp>
        <p:nvSpPr>
          <p:cNvPr id="8" name="TextBox 7"/>
          <p:cNvSpPr txBox="1"/>
          <p:nvPr/>
        </p:nvSpPr>
        <p:spPr>
          <a:xfrm>
            <a:off x="1676400" y="41718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4" name="TextBox 13"/>
          <p:cNvSpPr txBox="1"/>
          <p:nvPr/>
        </p:nvSpPr>
        <p:spPr>
          <a:xfrm>
            <a:off x="4495800" y="41718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5" name="TextBox 14"/>
          <p:cNvSpPr txBox="1"/>
          <p:nvPr/>
        </p:nvSpPr>
        <p:spPr>
          <a:xfrm>
            <a:off x="25146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16" name="TextBox 15"/>
          <p:cNvSpPr txBox="1"/>
          <p:nvPr/>
        </p:nvSpPr>
        <p:spPr>
          <a:xfrm>
            <a:off x="32004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17" name="TextBox 16"/>
          <p:cNvSpPr txBox="1"/>
          <p:nvPr/>
        </p:nvSpPr>
        <p:spPr>
          <a:xfrm>
            <a:off x="38862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1" name="TextBox 20"/>
          <p:cNvSpPr txBox="1"/>
          <p:nvPr/>
        </p:nvSpPr>
        <p:spPr>
          <a:xfrm>
            <a:off x="52578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2" name="TextBox 21"/>
          <p:cNvSpPr txBox="1"/>
          <p:nvPr/>
        </p:nvSpPr>
        <p:spPr>
          <a:xfrm>
            <a:off x="5943600" y="41910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9" name="Slide Number Placeholder 8"/>
          <p:cNvSpPr>
            <a:spLocks noGrp="1"/>
          </p:cNvSpPr>
          <p:nvPr>
            <p:ph type="sldNum" sz="quarter" idx="11"/>
          </p:nvPr>
        </p:nvSpPr>
        <p:spPr/>
        <p:txBody>
          <a:bodyPr/>
          <a:lstStyle/>
          <a:p>
            <a:fld id="{3B048AC8-D41E-4C7B-8EE3-A52489AA1F05}" type="slidenum">
              <a:rPr lang="en-US" smtClean="0"/>
              <a:pPr/>
              <a:t>34</a:t>
            </a:fld>
            <a:endParaRPr lang="en-US"/>
          </a:p>
        </p:txBody>
      </p:sp>
    </p:spTree>
    <p:extLst>
      <p:ext uri="{BB962C8B-B14F-4D97-AF65-F5344CB8AC3E}">
        <p14:creationId xmlns:p14="http://schemas.microsoft.com/office/powerpoint/2010/main" val="34539440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p:bldP spid="15" grpId="0"/>
      <p:bldP spid="16" grpId="0"/>
      <p:bldP spid="17" grpId="0"/>
      <p:bldP spid="21" grpId="0"/>
      <p:bldP spid="2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pic>
        <p:nvPicPr>
          <p:cNvPr id="19" name="Picture 18" descr="list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743200"/>
            <a:ext cx="6492019" cy="1155700"/>
          </a:xfrm>
          <a:prstGeom prst="rect">
            <a:avLst/>
          </a:prstGeom>
        </p:spPr>
      </p:pic>
      <p:sp>
        <p:nvSpPr>
          <p:cNvPr id="7" name="Slide Number Placeholder 6"/>
          <p:cNvSpPr>
            <a:spLocks noGrp="1"/>
          </p:cNvSpPr>
          <p:nvPr>
            <p:ph type="sldNum" sz="quarter" idx="11"/>
          </p:nvPr>
        </p:nvSpPr>
        <p:spPr/>
        <p:txBody>
          <a:bodyPr/>
          <a:lstStyle/>
          <a:p>
            <a:fld id="{3B048AC8-D41E-4C7B-8EE3-A52489AA1F05}" type="slidenum">
              <a:rPr lang="en-US" smtClean="0"/>
              <a:pPr/>
              <a:t>35</a:t>
            </a:fld>
            <a:endParaRPr lang="en-US"/>
          </a:p>
        </p:txBody>
      </p:sp>
    </p:spTree>
    <p:extLst>
      <p:ext uri="{BB962C8B-B14F-4D97-AF65-F5344CB8AC3E}">
        <p14:creationId xmlns:p14="http://schemas.microsoft.com/office/powerpoint/2010/main" val="634855129"/>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Locality and Data Structures</a:t>
            </a:r>
            <a:endParaRPr lang="en-US" dirty="0"/>
          </a:p>
        </p:txBody>
      </p:sp>
      <p:sp>
        <p:nvSpPr>
          <p:cNvPr id="3" name="Content Placeholder 2"/>
          <p:cNvSpPr>
            <a:spLocks noGrp="1"/>
          </p:cNvSpPr>
          <p:nvPr>
            <p:ph idx="1"/>
          </p:nvPr>
        </p:nvSpPr>
        <p:spPr/>
        <p:txBody>
          <a:bodyPr/>
          <a:lstStyle/>
          <a:p>
            <a:r>
              <a:rPr lang="en-US" dirty="0" smtClean="0"/>
              <a:t>Which has (at least the potential) for better spatial locality, arrays or linked lists?</a:t>
            </a:r>
          </a:p>
          <a:p>
            <a:pPr lvl="1"/>
            <a:r>
              <a:rPr lang="en-US" dirty="0" smtClean="0"/>
              <a:t>e.g. traversing elements </a:t>
            </a:r>
          </a:p>
          <a:p>
            <a:endParaRPr lang="en-US" dirty="0" smtClean="0"/>
          </a:p>
          <a:p>
            <a:endParaRPr lang="en-US" dirty="0"/>
          </a:p>
          <a:p>
            <a:endParaRPr lang="en-US" dirty="0" smtClean="0"/>
          </a:p>
          <a:p>
            <a:endParaRPr lang="en-US" dirty="0"/>
          </a:p>
          <a:p>
            <a:endParaRPr lang="en-US" dirty="0" smtClean="0"/>
          </a:p>
          <a:p>
            <a:r>
              <a:rPr lang="en-US" dirty="0" smtClean="0"/>
              <a:t>Miss on </a:t>
            </a:r>
            <a:r>
              <a:rPr lang="en-US" b="1" dirty="0" smtClean="0"/>
              <a:t>every</a:t>
            </a:r>
            <a:r>
              <a:rPr lang="en-US" dirty="0" smtClean="0"/>
              <a:t> item (unless more than one randomly happen to be in the same cache line)</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8" name="TextBox 7"/>
          <p:cNvSpPr txBox="1"/>
          <p:nvPr/>
        </p:nvSpPr>
        <p:spPr>
          <a:xfrm>
            <a:off x="1219200" y="371469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15" name="TextBox 14"/>
          <p:cNvSpPr txBox="1"/>
          <p:nvPr/>
        </p:nvSpPr>
        <p:spPr>
          <a:xfrm>
            <a:off x="1905000" y="373380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pic>
        <p:nvPicPr>
          <p:cNvPr id="19" name="Picture 18" descr="listPlain.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743200"/>
            <a:ext cx="6492019" cy="1155700"/>
          </a:xfrm>
          <a:prstGeom prst="rect">
            <a:avLst/>
          </a:prstGeom>
        </p:spPr>
      </p:pic>
      <p:sp>
        <p:nvSpPr>
          <p:cNvPr id="20" name="TextBox 19"/>
          <p:cNvSpPr txBox="1"/>
          <p:nvPr/>
        </p:nvSpPr>
        <p:spPr>
          <a:xfrm>
            <a:off x="2895600" y="369558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3" name="TextBox 22"/>
          <p:cNvSpPr txBox="1"/>
          <p:nvPr/>
        </p:nvSpPr>
        <p:spPr>
          <a:xfrm>
            <a:off x="3581400" y="371469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4" name="TextBox 23"/>
          <p:cNvSpPr txBox="1"/>
          <p:nvPr/>
        </p:nvSpPr>
        <p:spPr>
          <a:xfrm>
            <a:off x="4572000" y="375291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5" name="TextBox 24"/>
          <p:cNvSpPr txBox="1"/>
          <p:nvPr/>
        </p:nvSpPr>
        <p:spPr>
          <a:xfrm>
            <a:off x="5257800" y="377202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26" name="TextBox 25"/>
          <p:cNvSpPr txBox="1"/>
          <p:nvPr/>
        </p:nvSpPr>
        <p:spPr>
          <a:xfrm>
            <a:off x="6248400" y="3733800"/>
            <a:ext cx="838200" cy="400110"/>
          </a:xfrm>
          <a:prstGeom prst="rect">
            <a:avLst/>
          </a:prstGeom>
          <a:noFill/>
        </p:spPr>
        <p:txBody>
          <a:bodyPr wrap="square" rtlCol="0">
            <a:spAutoFit/>
          </a:bodyPr>
          <a:lstStyle/>
          <a:p>
            <a:r>
              <a:rPr lang="en-US" sz="2000" b="0" dirty="0" smtClean="0">
                <a:solidFill>
                  <a:srgbClr val="008000"/>
                </a:solidFill>
                <a:latin typeface="+mn-lt"/>
              </a:rPr>
              <a:t>miss</a:t>
            </a:r>
          </a:p>
        </p:txBody>
      </p:sp>
      <p:sp>
        <p:nvSpPr>
          <p:cNvPr id="27" name="TextBox 26"/>
          <p:cNvSpPr txBox="1"/>
          <p:nvPr/>
        </p:nvSpPr>
        <p:spPr>
          <a:xfrm>
            <a:off x="6934200" y="3752910"/>
            <a:ext cx="609600" cy="400110"/>
          </a:xfrm>
          <a:prstGeom prst="rect">
            <a:avLst/>
          </a:prstGeom>
          <a:noFill/>
        </p:spPr>
        <p:txBody>
          <a:bodyPr wrap="square" rtlCol="0">
            <a:spAutoFit/>
          </a:bodyPr>
          <a:lstStyle/>
          <a:p>
            <a:r>
              <a:rPr lang="en-US" sz="2000" b="0" dirty="0" smtClean="0">
                <a:solidFill>
                  <a:srgbClr val="008000"/>
                </a:solidFill>
                <a:latin typeface="+mn-lt"/>
              </a:rPr>
              <a:t>hit</a:t>
            </a:r>
          </a:p>
        </p:txBody>
      </p:sp>
      <p:sp>
        <p:nvSpPr>
          <p:cNvPr id="7" name="Slide Number Placeholder 6"/>
          <p:cNvSpPr>
            <a:spLocks noGrp="1"/>
          </p:cNvSpPr>
          <p:nvPr>
            <p:ph type="sldNum" sz="quarter" idx="11"/>
          </p:nvPr>
        </p:nvSpPr>
        <p:spPr/>
        <p:txBody>
          <a:bodyPr/>
          <a:lstStyle/>
          <a:p>
            <a:fld id="{3B048AC8-D41E-4C7B-8EE3-A52489AA1F05}" type="slidenum">
              <a:rPr lang="en-US" smtClean="0"/>
              <a:pPr/>
              <a:t>36</a:t>
            </a:fld>
            <a:endParaRPr lang="en-US"/>
          </a:p>
        </p:txBody>
      </p:sp>
    </p:spTree>
    <p:extLst>
      <p:ext uri="{BB962C8B-B14F-4D97-AF65-F5344CB8AC3E}">
        <p14:creationId xmlns:p14="http://schemas.microsoft.com/office/powerpoint/2010/main" val="7575752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p:bldP spid="20" grpId="0"/>
      <p:bldP spid="23" grpId="0"/>
      <p:bldP spid="24" grpId="0"/>
      <p:bldP spid="25" grpId="0"/>
      <p:bldP spid="26"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Analysis </a:t>
            </a:r>
            <a:endParaRPr lang="en-US" dirty="0"/>
          </a:p>
        </p:txBody>
      </p:sp>
      <p:sp>
        <p:nvSpPr>
          <p:cNvPr id="3" name="Content Placeholder 2"/>
          <p:cNvSpPr>
            <a:spLocks noGrp="1"/>
          </p:cNvSpPr>
          <p:nvPr>
            <p:ph idx="1"/>
          </p:nvPr>
        </p:nvSpPr>
        <p:spPr>
          <a:xfrm>
            <a:off x="685800" y="1600200"/>
            <a:ext cx="8077200" cy="4495800"/>
          </a:xfrm>
        </p:spPr>
        <p:txBody>
          <a:bodyPr/>
          <a:lstStyle/>
          <a:p>
            <a:r>
              <a:rPr lang="en-US" dirty="0" smtClean="0"/>
              <a:t>Recall our plain-old stack implemented as an array that doubles its size if it runs out of room</a:t>
            </a:r>
          </a:p>
          <a:p>
            <a:pPr lvl="1"/>
            <a:r>
              <a:rPr lang="en-US" dirty="0"/>
              <a:t>C</a:t>
            </a:r>
            <a:r>
              <a:rPr lang="en-US" dirty="0" smtClean="0"/>
              <a:t>an we claim </a:t>
            </a:r>
            <a:r>
              <a:rPr lang="en-US" b="1" dirty="0" smtClean="0">
                <a:latin typeface="Courier New" pitchFamily="49" charset="0"/>
                <a:cs typeface="Courier New" pitchFamily="49" charset="0"/>
              </a:rPr>
              <a:t>push</a:t>
            </a:r>
            <a:r>
              <a:rPr lang="en-US" dirty="0" smtClean="0"/>
              <a:t> is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time if resizing is </a:t>
            </a:r>
            <a:r>
              <a:rPr lang="en-US" i="1" dirty="0" smtClean="0"/>
              <a:t>O</a:t>
            </a:r>
            <a:r>
              <a:rPr lang="en-US" dirty="0" smtClean="0"/>
              <a:t>(</a:t>
            </a:r>
            <a:r>
              <a:rPr lang="en-US" b="1" dirty="0" smtClean="0">
                <a:latin typeface="Courier New" pitchFamily="49" charset="0"/>
                <a:cs typeface="Courier New" pitchFamily="49" charset="0"/>
              </a:rPr>
              <a:t>n</a:t>
            </a:r>
            <a:r>
              <a:rPr lang="en-US" dirty="0" smtClean="0"/>
              <a:t>) time?</a:t>
            </a:r>
          </a:p>
          <a:p>
            <a:pPr lvl="1"/>
            <a:r>
              <a:rPr lang="en-US" dirty="0" smtClean="0"/>
              <a:t>We </a:t>
            </a:r>
            <a:r>
              <a:rPr lang="en-US" i="1" dirty="0" smtClean="0"/>
              <a:t>can’t</a:t>
            </a:r>
            <a:r>
              <a:rPr lang="en-US" dirty="0" smtClean="0"/>
              <a:t>, but we </a:t>
            </a:r>
            <a:r>
              <a:rPr lang="en-US" i="1" dirty="0" smtClean="0"/>
              <a:t>can</a:t>
            </a:r>
            <a:r>
              <a:rPr lang="en-US" dirty="0" smtClean="0"/>
              <a:t> claim it’s an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a:t>
            </a:r>
            <a:r>
              <a:rPr lang="en-US" dirty="0" smtClean="0">
                <a:solidFill>
                  <a:srgbClr val="0000FF"/>
                </a:solidFill>
              </a:rPr>
              <a:t>amortized operation</a:t>
            </a:r>
            <a:endParaRPr lang="en-US" sz="1000" dirty="0" smtClean="0">
              <a:solidFill>
                <a:srgbClr val="0000FF"/>
              </a:solidFill>
            </a:endParaRPr>
          </a:p>
          <a:p>
            <a:endParaRPr lang="en-US" sz="1000" dirty="0" smtClean="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4</a:t>
            </a:fld>
            <a:endParaRPr lang="en-US"/>
          </a:p>
        </p:txBody>
      </p:sp>
    </p:spTree>
    <p:extLst>
      <p:ext uri="{BB962C8B-B14F-4D97-AF65-F5344CB8AC3E}">
        <p14:creationId xmlns:p14="http://schemas.microsoft.com/office/powerpoint/2010/main" val="29289859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Amortized Complexity</a:t>
            </a:r>
            <a:endParaRPr lang="en-US" dirty="0"/>
          </a:p>
        </p:txBody>
      </p:sp>
      <p:sp>
        <p:nvSpPr>
          <p:cNvPr id="3" name="Content Placeholder 2"/>
          <p:cNvSpPr>
            <a:spLocks noGrp="1"/>
          </p:cNvSpPr>
          <p:nvPr>
            <p:ph idx="1"/>
          </p:nvPr>
        </p:nvSpPr>
        <p:spPr>
          <a:xfrm>
            <a:off x="533400" y="1447800"/>
            <a:ext cx="8077200" cy="4495800"/>
          </a:xfrm>
        </p:spPr>
        <p:txBody>
          <a:bodyPr/>
          <a:lstStyle/>
          <a:p>
            <a:pPr marL="0" indent="0">
              <a:buNone/>
            </a:pPr>
            <a:r>
              <a:rPr lang="en-US" dirty="0">
                <a:solidFill>
                  <a:srgbClr val="000000"/>
                </a:solidFill>
              </a:rPr>
              <a:t>We get an </a:t>
            </a:r>
            <a:r>
              <a:rPr lang="en-US" dirty="0" err="1">
                <a:solidFill>
                  <a:srgbClr val="000000"/>
                </a:solidFill>
              </a:rPr>
              <a:t>upperbound</a:t>
            </a:r>
            <a:r>
              <a:rPr lang="en-US" dirty="0">
                <a:solidFill>
                  <a:srgbClr val="000000"/>
                </a:solidFill>
              </a:rPr>
              <a:t> T(n) on the total time of a </a:t>
            </a:r>
            <a:r>
              <a:rPr lang="en-US" dirty="0">
                <a:solidFill>
                  <a:srgbClr val="0000FF"/>
                </a:solidFill>
              </a:rPr>
              <a:t>sequence of n operations</a:t>
            </a:r>
            <a:r>
              <a:rPr lang="en-US" dirty="0">
                <a:solidFill>
                  <a:srgbClr val="000000"/>
                </a:solidFill>
              </a:rPr>
              <a:t>. The average time per operation is then </a:t>
            </a:r>
            <a:r>
              <a:rPr lang="en-US" dirty="0">
                <a:solidFill>
                  <a:srgbClr val="0000FF"/>
                </a:solidFill>
              </a:rPr>
              <a:t>T(n)/n</a:t>
            </a:r>
            <a:r>
              <a:rPr lang="en-US" dirty="0">
                <a:solidFill>
                  <a:srgbClr val="000000"/>
                </a:solidFill>
              </a:rPr>
              <a:t>, which is also the </a:t>
            </a:r>
            <a:r>
              <a:rPr lang="en-US" dirty="0">
                <a:solidFill>
                  <a:srgbClr val="0000FF"/>
                </a:solidFill>
              </a:rPr>
              <a:t>amortized time per operation</a:t>
            </a:r>
            <a:r>
              <a:rPr lang="en-US" dirty="0">
                <a:solidFill>
                  <a:srgbClr val="000000"/>
                </a:solidFill>
              </a:rPr>
              <a:t>.</a:t>
            </a:r>
          </a:p>
          <a:p>
            <a:pPr marL="0" indent="0">
              <a:buNone/>
            </a:pPr>
            <a:endParaRPr lang="en-US" sz="1000" dirty="0" smtClean="0">
              <a:solidFill>
                <a:schemeClr val="accent2"/>
              </a:solidFill>
            </a:endParaRPr>
          </a:p>
          <a:p>
            <a:pPr marL="0" indent="0">
              <a:buNone/>
            </a:pPr>
            <a:r>
              <a:rPr lang="en-US" dirty="0" smtClean="0">
                <a:solidFill>
                  <a:srgbClr val="000000"/>
                </a:solidFill>
              </a:rPr>
              <a:t>If a sequence of </a:t>
            </a:r>
            <a:r>
              <a:rPr lang="en-US" b="1" dirty="0">
                <a:solidFill>
                  <a:srgbClr val="000000"/>
                </a:solidFill>
                <a:latin typeface="Courier New" pitchFamily="49" charset="0"/>
                <a:cs typeface="Courier New" pitchFamily="49" charset="0"/>
              </a:rPr>
              <a:t>n</a:t>
            </a:r>
            <a:r>
              <a:rPr lang="en-US" dirty="0" smtClean="0">
                <a:solidFill>
                  <a:srgbClr val="000000"/>
                </a:solidFill>
              </a:rPr>
              <a:t> operations takes </a:t>
            </a:r>
            <a:r>
              <a:rPr lang="en-US" i="1" dirty="0" smtClean="0">
                <a:solidFill>
                  <a:srgbClr val="000000"/>
                </a:solidFill>
              </a:rPr>
              <a:t>O</a:t>
            </a:r>
            <a:r>
              <a:rPr lang="en-US" dirty="0" smtClean="0">
                <a:solidFill>
                  <a:srgbClr val="000000"/>
                </a:solidFill>
              </a:rPr>
              <a:t>(</a:t>
            </a:r>
            <a:r>
              <a:rPr lang="en-US" b="1" dirty="0">
                <a:solidFill>
                  <a:srgbClr val="000000"/>
                </a:solidFill>
                <a:latin typeface="Courier New" pitchFamily="49" charset="0"/>
                <a:cs typeface="Courier New" pitchFamily="49" charset="0"/>
              </a:rPr>
              <a:t>n</a:t>
            </a:r>
            <a:r>
              <a:rPr lang="en-US" sz="800" b="1" dirty="0" smtClean="0">
                <a:solidFill>
                  <a:srgbClr val="000000"/>
                </a:solidFill>
                <a:latin typeface="Courier New" pitchFamily="49" charset="0"/>
                <a:cs typeface="Courier New" pitchFamily="49" charset="0"/>
              </a:rPr>
              <a:t> </a:t>
            </a:r>
            <a:r>
              <a:rPr lang="en-US" b="1" dirty="0" smtClean="0">
                <a:solidFill>
                  <a:srgbClr val="000000"/>
                </a:solidFill>
                <a:latin typeface="Courier New" pitchFamily="49" charset="0"/>
                <a:cs typeface="Courier New" pitchFamily="49" charset="0"/>
              </a:rPr>
              <a:t>f(n)</a:t>
            </a:r>
            <a:r>
              <a:rPr lang="en-US" dirty="0" smtClean="0">
                <a:solidFill>
                  <a:srgbClr val="000000"/>
                </a:solidFill>
              </a:rPr>
              <a:t>) time, we say the amortized runtime is </a:t>
            </a:r>
            <a:r>
              <a:rPr lang="en-US" i="1" dirty="0" smtClean="0">
                <a:solidFill>
                  <a:srgbClr val="000000"/>
                </a:solidFill>
              </a:rPr>
              <a:t>O</a:t>
            </a:r>
            <a:r>
              <a:rPr lang="en-US" dirty="0" smtClean="0">
                <a:solidFill>
                  <a:srgbClr val="000000"/>
                </a:solidFill>
              </a:rPr>
              <a:t>(</a:t>
            </a:r>
            <a:r>
              <a:rPr lang="en-US" b="1" dirty="0" smtClean="0">
                <a:solidFill>
                  <a:srgbClr val="000000"/>
                </a:solidFill>
                <a:latin typeface="Courier New" pitchFamily="49" charset="0"/>
                <a:cs typeface="Courier New" pitchFamily="49" charset="0"/>
              </a:rPr>
              <a:t>f(n)</a:t>
            </a:r>
            <a:r>
              <a:rPr lang="en-US" dirty="0" smtClean="0">
                <a:solidFill>
                  <a:srgbClr val="000000"/>
                </a:solidFill>
              </a:rPr>
              <a:t>)</a:t>
            </a:r>
            <a:endParaRPr lang="en-US" sz="1000" dirty="0" smtClean="0">
              <a:solidFill>
                <a:srgbClr val="000000"/>
              </a:solidFill>
            </a:endParaRPr>
          </a:p>
          <a:p>
            <a:pPr lvl="1"/>
            <a:r>
              <a:rPr lang="en-US" sz="1800" dirty="0" smtClean="0"/>
              <a:t>If </a:t>
            </a:r>
            <a:r>
              <a:rPr lang="en-US" sz="1800" b="1" dirty="0" smtClean="0">
                <a:latin typeface="Courier New" pitchFamily="49" charset="0"/>
                <a:cs typeface="Courier New" pitchFamily="49" charset="0"/>
              </a:rPr>
              <a:t>n</a:t>
            </a:r>
            <a:r>
              <a:rPr lang="en-US" sz="1800" dirty="0" smtClean="0"/>
              <a:t> </a:t>
            </a:r>
            <a:r>
              <a:rPr lang="en-US" sz="1800" dirty="0"/>
              <a:t>operations take </a:t>
            </a:r>
            <a:r>
              <a:rPr lang="en-US" sz="1800" i="1" dirty="0"/>
              <a:t>O</a:t>
            </a:r>
            <a:r>
              <a:rPr lang="en-US" sz="1800" dirty="0"/>
              <a:t>(</a:t>
            </a:r>
            <a:r>
              <a:rPr lang="en-US" sz="1800" b="1" dirty="0">
                <a:latin typeface="Courier New" pitchFamily="49" charset="0"/>
                <a:cs typeface="Courier New" pitchFamily="49" charset="0"/>
              </a:rPr>
              <a:t>n</a:t>
            </a:r>
            <a:r>
              <a:rPr lang="en-US" sz="1800" dirty="0"/>
              <a:t>), </a:t>
            </a:r>
            <a:r>
              <a:rPr lang="en-US" sz="1800" dirty="0" smtClean="0"/>
              <a:t>what is amortized time per operation?</a:t>
            </a:r>
          </a:p>
          <a:p>
            <a:pPr lvl="2"/>
            <a:r>
              <a:rPr lang="en-US" sz="1800" i="1" dirty="0"/>
              <a:t>O</a:t>
            </a:r>
            <a:r>
              <a:rPr lang="en-US" sz="1800" dirty="0"/>
              <a:t>(</a:t>
            </a:r>
            <a:r>
              <a:rPr lang="en-US" sz="1800" b="1" dirty="0">
                <a:latin typeface="Courier New" pitchFamily="49" charset="0"/>
                <a:cs typeface="Courier New" pitchFamily="49" charset="0"/>
              </a:rPr>
              <a:t>1</a:t>
            </a:r>
            <a:r>
              <a:rPr lang="en-US" sz="1800" dirty="0"/>
              <a:t>) per operation</a:t>
            </a:r>
          </a:p>
          <a:p>
            <a:pPr lvl="1"/>
            <a:r>
              <a:rPr lang="en-US" sz="1800" dirty="0" smtClean="0"/>
              <a:t>If  </a:t>
            </a:r>
            <a:r>
              <a:rPr lang="en-US" sz="1800" b="1" dirty="0" smtClean="0">
                <a:latin typeface="Courier New" pitchFamily="49" charset="0"/>
                <a:cs typeface="Courier New" pitchFamily="49" charset="0"/>
              </a:rPr>
              <a:t>n</a:t>
            </a:r>
            <a:r>
              <a:rPr lang="en-US" sz="1800" dirty="0" smtClean="0"/>
              <a:t> operations take </a:t>
            </a:r>
            <a:r>
              <a:rPr lang="en-US" sz="1800" i="1" dirty="0" smtClean="0"/>
              <a:t>O</a:t>
            </a:r>
            <a:r>
              <a:rPr lang="en-US" sz="1800" dirty="0" smtClean="0"/>
              <a:t>(</a:t>
            </a:r>
            <a:r>
              <a:rPr lang="en-US" sz="1800" b="1" dirty="0" smtClean="0">
                <a:latin typeface="Courier New" pitchFamily="49" charset="0"/>
                <a:cs typeface="Courier New" pitchFamily="49" charset="0"/>
              </a:rPr>
              <a:t>n</a:t>
            </a:r>
            <a:r>
              <a:rPr lang="en-US" sz="1800" b="1" baseline="30000" dirty="0" smtClean="0">
                <a:latin typeface="Courier New" pitchFamily="49" charset="0"/>
                <a:cs typeface="Courier New" pitchFamily="49" charset="0"/>
              </a:rPr>
              <a:t>3</a:t>
            </a:r>
            <a:r>
              <a:rPr lang="en-US" sz="1800" dirty="0" smtClean="0"/>
              <a:t>), what is amortized time per operation?</a:t>
            </a:r>
          </a:p>
          <a:p>
            <a:pPr lvl="2"/>
            <a:r>
              <a:rPr lang="en-US" sz="1800" i="1" dirty="0" smtClean="0"/>
              <a:t>O</a:t>
            </a:r>
            <a:r>
              <a:rPr lang="en-US" sz="1800" dirty="0" smtClean="0"/>
              <a:t>(</a:t>
            </a:r>
            <a:r>
              <a:rPr lang="en-US" sz="1800" b="1" dirty="0" smtClean="0">
                <a:latin typeface="Courier New" pitchFamily="49" charset="0"/>
                <a:cs typeface="Courier New" pitchFamily="49" charset="0"/>
              </a:rPr>
              <a:t>n</a:t>
            </a:r>
            <a:r>
              <a:rPr lang="en-US" sz="1800" b="1" baseline="30000" dirty="0" smtClean="0">
                <a:latin typeface="Courier New" pitchFamily="49" charset="0"/>
                <a:cs typeface="Courier New" pitchFamily="49" charset="0"/>
              </a:rPr>
              <a:t>2</a:t>
            </a:r>
            <a:r>
              <a:rPr lang="en-US" sz="1800" dirty="0" smtClean="0"/>
              <a:t>) per operation</a:t>
            </a:r>
          </a:p>
          <a:p>
            <a:pPr lvl="1"/>
            <a:endParaRPr lang="en-US" sz="1800" dirty="0" smtClean="0"/>
          </a:p>
          <a:p>
            <a:pPr marL="0" indent="0">
              <a:buNone/>
            </a:pPr>
            <a:r>
              <a:rPr lang="en-US" dirty="0" smtClean="0"/>
              <a:t>The </a:t>
            </a:r>
            <a:r>
              <a:rPr lang="en-US" dirty="0"/>
              <a:t>worst case time for an operation can be larger than </a:t>
            </a:r>
            <a:r>
              <a:rPr lang="en-US" b="1" dirty="0">
                <a:latin typeface="Courier New" pitchFamily="49" charset="0"/>
                <a:cs typeface="Courier New" pitchFamily="49" charset="0"/>
              </a:rPr>
              <a:t>f(n)</a:t>
            </a:r>
            <a:r>
              <a:rPr lang="en-US" dirty="0"/>
              <a:t>, </a:t>
            </a:r>
            <a:r>
              <a:rPr lang="en-US" dirty="0" smtClean="0"/>
              <a:t>but amortized </a:t>
            </a:r>
            <a:r>
              <a:rPr lang="en-US" dirty="0"/>
              <a:t>guarantee ensures the average time per operation for any sequence is </a:t>
            </a:r>
            <a:r>
              <a:rPr lang="en-US" i="1" dirty="0"/>
              <a:t>O</a:t>
            </a:r>
            <a:r>
              <a:rPr lang="en-US" dirty="0"/>
              <a:t>(</a:t>
            </a:r>
            <a:r>
              <a:rPr lang="en-US" b="1" dirty="0">
                <a:latin typeface="Courier New" pitchFamily="49" charset="0"/>
                <a:cs typeface="Courier New" pitchFamily="49" charset="0"/>
              </a:rPr>
              <a:t>f(n)</a:t>
            </a:r>
            <a:r>
              <a:rPr lang="en-US" dirty="0" smtClean="0"/>
              <a:t>)</a:t>
            </a:r>
            <a:endParaRPr lang="en-US" dirty="0" smtClean="0">
              <a:solidFill>
                <a:schemeClr val="accent2"/>
              </a:solidFill>
            </a:endParaRPr>
          </a:p>
          <a:p>
            <a:pPr marL="0" indent="0">
              <a:buNone/>
            </a:pPr>
            <a:endParaRPr lang="en-US" sz="1000" dirty="0" smtClean="0"/>
          </a:p>
          <a:p>
            <a:pPr>
              <a:buNone/>
            </a:pPr>
            <a:endParaRPr lang="en-US" sz="1000" dirty="0" smtClean="0"/>
          </a:p>
          <a:p>
            <a:pPr lvl="1"/>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Spring 2015</a:t>
            </a:r>
            <a:endParaRPr lang="en-US" dirty="0"/>
          </a:p>
        </p:txBody>
      </p:sp>
      <p:sp>
        <p:nvSpPr>
          <p:cNvPr id="6" name="Footer Placeholder 5"/>
          <p:cNvSpPr>
            <a:spLocks noGrp="1"/>
          </p:cNvSpPr>
          <p:nvPr>
            <p:ph type="ftr" sz="quarter" idx="12"/>
          </p:nvPr>
        </p:nvSpPr>
        <p:spPr/>
        <p:txBody>
          <a:bodyPr/>
          <a:lstStyle/>
          <a:p>
            <a:r>
              <a:rPr lang="en-US" dirty="0" smtClean="0"/>
              <a:t>CSE 373 Data structures and Algorithms</a:t>
            </a:r>
            <a:endParaRPr lang="en-US" dirty="0"/>
          </a:p>
        </p:txBody>
      </p:sp>
      <p:sp>
        <p:nvSpPr>
          <p:cNvPr id="7" name="Slide Number Placeholder 6"/>
          <p:cNvSpPr>
            <a:spLocks noGrp="1"/>
          </p:cNvSpPr>
          <p:nvPr>
            <p:ph type="sldNum" sz="quarter" idx="11"/>
          </p:nvPr>
        </p:nvSpPr>
        <p:spPr/>
        <p:txBody>
          <a:bodyPr/>
          <a:lstStyle/>
          <a:p>
            <a:fld id="{3B048AC8-D41E-4C7B-8EE3-A52489AA1F05}" type="slidenum">
              <a:rPr lang="en-US" smtClean="0"/>
              <a:pPr/>
              <a:t>5</a:t>
            </a:fld>
            <a:endParaRPr lang="en-US"/>
          </a:p>
        </p:txBody>
      </p:sp>
    </p:spTree>
    <p:extLst>
      <p:ext uri="{BB962C8B-B14F-4D97-AF65-F5344CB8AC3E}">
        <p14:creationId xmlns:p14="http://schemas.microsoft.com/office/powerpoint/2010/main" val="3076503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Up Credit”</a:t>
            </a:r>
            <a:endParaRPr lang="en-US" dirty="0"/>
          </a:p>
        </p:txBody>
      </p:sp>
      <p:sp>
        <p:nvSpPr>
          <p:cNvPr id="3" name="Content Placeholder 2"/>
          <p:cNvSpPr>
            <a:spLocks noGrp="1"/>
          </p:cNvSpPr>
          <p:nvPr>
            <p:ph idx="1"/>
          </p:nvPr>
        </p:nvSpPr>
        <p:spPr/>
        <p:txBody>
          <a:bodyPr/>
          <a:lstStyle/>
          <a:p>
            <a:r>
              <a:rPr lang="en-US" dirty="0" smtClean="0"/>
              <a:t>Can think of preceding “cheap” operations as building up “credit” that can be used to “pay for” later “expensive” operations</a:t>
            </a:r>
          </a:p>
          <a:p>
            <a:endParaRPr lang="en-US" dirty="0"/>
          </a:p>
          <a:p>
            <a:r>
              <a:rPr lang="en-US" dirty="0" smtClean="0"/>
              <a:t>Because any sequence of operations must be under the bound, enough “cheap” operations must come </a:t>
            </a:r>
            <a:r>
              <a:rPr lang="en-US" i="1" dirty="0" smtClean="0"/>
              <a:t>first</a:t>
            </a:r>
          </a:p>
          <a:p>
            <a:pPr lvl="1"/>
            <a:r>
              <a:rPr lang="en-US" dirty="0" smtClean="0"/>
              <a:t>Else a prefix of the sequence would violate the bound</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6</a:t>
            </a:fld>
            <a:endParaRPr lang="en-US"/>
          </a:p>
        </p:txBody>
      </p:sp>
    </p:spTree>
    <p:extLst>
      <p:ext uri="{BB962C8B-B14F-4D97-AF65-F5344CB8AC3E}">
        <p14:creationId xmlns:p14="http://schemas.microsoft.com/office/powerpoint/2010/main" val="399703758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#1: Resizing stack</a:t>
            </a:r>
            <a:endParaRPr lang="en-US" dirty="0"/>
          </a:p>
        </p:txBody>
      </p:sp>
      <p:sp>
        <p:nvSpPr>
          <p:cNvPr id="3" name="Content Placeholder 2"/>
          <p:cNvSpPr>
            <a:spLocks noGrp="1"/>
          </p:cNvSpPr>
          <p:nvPr>
            <p:ph idx="1"/>
          </p:nvPr>
        </p:nvSpPr>
        <p:spPr>
          <a:xfrm>
            <a:off x="685800" y="1600200"/>
            <a:ext cx="8153400" cy="4495800"/>
          </a:xfrm>
        </p:spPr>
        <p:txBody>
          <a:bodyPr/>
          <a:lstStyle/>
          <a:p>
            <a:pPr>
              <a:buNone/>
            </a:pPr>
            <a:r>
              <a:rPr lang="en-US" dirty="0" smtClean="0"/>
              <a:t>A stack implemented with an array where we double the size of the array if it becomes full</a:t>
            </a:r>
          </a:p>
          <a:p>
            <a:endParaRPr lang="en-US" dirty="0" smtClean="0"/>
          </a:p>
          <a:p>
            <a:pPr>
              <a:buNone/>
            </a:pPr>
            <a:r>
              <a:rPr lang="en-US" dirty="0" smtClean="0"/>
              <a:t>Claim: Any sequence of </a:t>
            </a:r>
            <a:r>
              <a:rPr lang="en-US" b="1" dirty="0" smtClean="0">
                <a:latin typeface="Courier New" pitchFamily="49" charset="0"/>
                <a:cs typeface="Courier New" pitchFamily="49" charset="0"/>
              </a:rPr>
              <a:t>push</a:t>
            </a:r>
            <a:r>
              <a:rPr lang="en-US" dirty="0" smtClean="0"/>
              <a:t>/</a:t>
            </a:r>
            <a:r>
              <a:rPr lang="en-US" b="1" dirty="0" smtClean="0">
                <a:latin typeface="Courier New" pitchFamily="49" charset="0"/>
                <a:cs typeface="Courier New" pitchFamily="49" charset="0"/>
              </a:rPr>
              <a:t>pop</a:t>
            </a:r>
            <a:r>
              <a:rPr lang="en-US" dirty="0" smtClean="0"/>
              <a:t>/</a:t>
            </a:r>
            <a:r>
              <a:rPr lang="en-US" b="1" dirty="0" err="1" smtClean="0">
                <a:latin typeface="Courier New" pitchFamily="49" charset="0"/>
                <a:cs typeface="Courier New" pitchFamily="49" charset="0"/>
              </a:rPr>
              <a:t>isEmpty</a:t>
            </a:r>
            <a:r>
              <a:rPr lang="en-US" dirty="0" smtClean="0"/>
              <a:t> is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 per operation</a:t>
            </a:r>
          </a:p>
          <a:p>
            <a:pPr>
              <a:buNone/>
            </a:pPr>
            <a:endParaRPr lang="en-US" dirty="0" smtClean="0"/>
          </a:p>
          <a:p>
            <a:pPr>
              <a:buNone/>
            </a:pPr>
            <a:r>
              <a:rPr lang="en-US" dirty="0" smtClean="0"/>
              <a:t>Need to show any sequence of </a:t>
            </a:r>
            <a:r>
              <a:rPr lang="en-US" b="1" dirty="0" smtClean="0">
                <a:latin typeface="Courier New" pitchFamily="49" charset="0"/>
                <a:cs typeface="Courier New" pitchFamily="49" charset="0"/>
              </a:rPr>
              <a:t>M</a:t>
            </a:r>
            <a:r>
              <a:rPr lang="en-US" dirty="0" smtClean="0"/>
              <a:t> operations takes time </a:t>
            </a:r>
            <a:r>
              <a:rPr lang="en-US" i="1" dirty="0" smtClean="0"/>
              <a:t>O</a:t>
            </a:r>
            <a:r>
              <a:rPr lang="en-US" dirty="0" smtClean="0"/>
              <a:t>(</a:t>
            </a:r>
            <a:r>
              <a:rPr lang="en-US" b="1" dirty="0" smtClean="0">
                <a:latin typeface="Courier New" pitchFamily="49" charset="0"/>
                <a:cs typeface="Courier New" pitchFamily="49" charset="0"/>
              </a:rPr>
              <a:t>M</a:t>
            </a:r>
            <a:r>
              <a:rPr lang="en-US" dirty="0" smtClean="0"/>
              <a:t>)</a:t>
            </a:r>
          </a:p>
          <a:p>
            <a:pPr lvl="1"/>
            <a:r>
              <a:rPr lang="en-US" dirty="0" smtClean="0"/>
              <a:t>Recall the non-resizing work is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(i.e., </a:t>
            </a:r>
            <a:r>
              <a:rPr lang="en-US" b="1" dirty="0" smtClean="0">
                <a:latin typeface="Courier New" pitchFamily="49" charset="0"/>
                <a:cs typeface="Courier New" pitchFamily="49" charset="0"/>
              </a:rPr>
              <a:t>M*</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The resizing work is proportional to the total number of element copies we do for the resizing</a:t>
            </a:r>
          </a:p>
          <a:p>
            <a:pPr lvl="1"/>
            <a:r>
              <a:rPr lang="en-US" dirty="0" smtClean="0"/>
              <a:t>So it suffices to show that:</a:t>
            </a:r>
          </a:p>
          <a:p>
            <a:pPr lvl="1" algn="ctr">
              <a:buNone/>
            </a:pPr>
            <a:r>
              <a:rPr lang="en-US" dirty="0" smtClean="0"/>
              <a:t>	</a:t>
            </a:r>
            <a:r>
              <a:rPr lang="en-US" dirty="0" smtClean="0">
                <a:solidFill>
                  <a:schemeClr val="accent6"/>
                </a:solidFill>
              </a:rPr>
              <a:t>After </a:t>
            </a:r>
            <a:r>
              <a:rPr lang="en-US" b="1" dirty="0" smtClean="0">
                <a:solidFill>
                  <a:schemeClr val="accent6"/>
                </a:solidFill>
                <a:latin typeface="Courier New" pitchFamily="49" charset="0"/>
                <a:cs typeface="Courier New" pitchFamily="49" charset="0"/>
              </a:rPr>
              <a:t>M</a:t>
            </a:r>
            <a:r>
              <a:rPr lang="en-US" dirty="0" smtClean="0">
                <a:solidFill>
                  <a:schemeClr val="accent6"/>
                </a:solidFill>
              </a:rPr>
              <a:t> operations, we have done </a:t>
            </a:r>
            <a:r>
              <a:rPr lang="en-US" b="1" dirty="0" smtClean="0">
                <a:solidFill>
                  <a:schemeClr val="accent6"/>
                </a:solidFill>
                <a:latin typeface="Courier New" pitchFamily="49" charset="0"/>
                <a:cs typeface="Courier New" pitchFamily="49" charset="0"/>
              </a:rPr>
              <a:t>&lt; 2M</a:t>
            </a:r>
            <a:r>
              <a:rPr lang="en-US" dirty="0" smtClean="0">
                <a:solidFill>
                  <a:schemeClr val="accent6"/>
                </a:solidFill>
              </a:rPr>
              <a:t> total element copies</a:t>
            </a:r>
          </a:p>
          <a:p>
            <a:pPr lvl="1">
              <a:buNone/>
            </a:pPr>
            <a:r>
              <a:rPr lang="en-US" dirty="0" smtClean="0"/>
              <a:t>    (So average number of copies per operation is bounded by a constant)</a:t>
            </a:r>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7</a:t>
            </a:fld>
            <a:endParaRPr lang="en-US"/>
          </a:p>
        </p:txBody>
      </p:sp>
    </p:spTree>
    <p:extLst>
      <p:ext uri="{BB962C8B-B14F-4D97-AF65-F5344CB8AC3E}">
        <p14:creationId xmlns:p14="http://schemas.microsoft.com/office/powerpoint/2010/main" val="3582079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Amount of copying</a:t>
            </a:r>
            <a:endParaRPr lang="en-US" dirty="0"/>
          </a:p>
        </p:txBody>
      </p:sp>
      <p:sp>
        <p:nvSpPr>
          <p:cNvPr id="3" name="Content Placeholder 2"/>
          <p:cNvSpPr>
            <a:spLocks noGrp="1"/>
          </p:cNvSpPr>
          <p:nvPr>
            <p:ph idx="1"/>
          </p:nvPr>
        </p:nvSpPr>
        <p:spPr>
          <a:xfrm>
            <a:off x="685800" y="2209800"/>
            <a:ext cx="8001000" cy="3886200"/>
          </a:xfrm>
        </p:spPr>
        <p:txBody>
          <a:bodyPr/>
          <a:lstStyle/>
          <a:p>
            <a:pPr>
              <a:buNone/>
            </a:pPr>
            <a:r>
              <a:rPr lang="en-US" dirty="0" smtClean="0"/>
              <a:t>Claim: </a:t>
            </a:r>
            <a:r>
              <a:rPr lang="en-US" dirty="0" smtClean="0">
                <a:solidFill>
                  <a:srgbClr val="2D2DB9"/>
                </a:solidFill>
              </a:rPr>
              <a:t>after  </a:t>
            </a:r>
            <a:r>
              <a:rPr lang="en-US" b="1" dirty="0" smtClean="0">
                <a:solidFill>
                  <a:srgbClr val="2D2DB9"/>
                </a:solidFill>
                <a:latin typeface="Courier New" pitchFamily="49" charset="0"/>
                <a:cs typeface="Courier New" pitchFamily="49" charset="0"/>
              </a:rPr>
              <a:t>M</a:t>
            </a:r>
            <a:r>
              <a:rPr lang="en-US" dirty="0" smtClean="0">
                <a:solidFill>
                  <a:srgbClr val="2D2DB9"/>
                </a:solidFill>
              </a:rPr>
              <a:t> operations, we have done  </a:t>
            </a:r>
            <a:r>
              <a:rPr lang="en-US" b="1" dirty="0" smtClean="0">
                <a:solidFill>
                  <a:srgbClr val="2D2DB9"/>
                </a:solidFill>
                <a:latin typeface="Courier New" pitchFamily="49" charset="0"/>
                <a:cs typeface="Courier New" pitchFamily="49" charset="0"/>
              </a:rPr>
              <a:t>&lt; 2M</a:t>
            </a:r>
            <a:r>
              <a:rPr lang="en-US" dirty="0" smtClean="0">
                <a:solidFill>
                  <a:srgbClr val="2D2DB9"/>
                </a:solidFill>
              </a:rPr>
              <a:t>  total element copies</a:t>
            </a:r>
          </a:p>
          <a:p>
            <a:pPr>
              <a:buNone/>
            </a:pPr>
            <a:endParaRPr lang="en-US" sz="1000" dirty="0" smtClean="0"/>
          </a:p>
          <a:p>
            <a:pPr>
              <a:buNone/>
            </a:pPr>
            <a:r>
              <a:rPr lang="en-US" dirty="0" smtClean="0"/>
              <a:t>Let </a:t>
            </a:r>
            <a:r>
              <a:rPr lang="en-US" b="1" dirty="0" smtClean="0">
                <a:latin typeface="Courier New" pitchFamily="49" charset="0"/>
                <a:cs typeface="Courier New" pitchFamily="49" charset="0"/>
              </a:rPr>
              <a:t>n</a:t>
            </a:r>
            <a:r>
              <a:rPr lang="en-US" dirty="0" smtClean="0"/>
              <a:t> be the size of the array after </a:t>
            </a:r>
            <a:r>
              <a:rPr lang="en-US" b="1" dirty="0" smtClean="0">
                <a:latin typeface="Courier New" pitchFamily="49" charset="0"/>
                <a:cs typeface="Courier New" pitchFamily="49" charset="0"/>
              </a:rPr>
              <a:t>M</a:t>
            </a:r>
            <a:r>
              <a:rPr lang="en-US" dirty="0" smtClean="0"/>
              <a:t> operations</a:t>
            </a:r>
          </a:p>
          <a:p>
            <a:pPr lvl="1"/>
            <a:r>
              <a:rPr lang="en-US" dirty="0" smtClean="0"/>
              <a:t>Then we have done a total of:</a:t>
            </a:r>
          </a:p>
          <a:p>
            <a:pPr lvl="1" algn="ctr">
              <a:buNone/>
            </a:pPr>
            <a:r>
              <a:rPr lang="en-US" dirty="0" smtClean="0"/>
              <a:t> </a:t>
            </a:r>
            <a:r>
              <a:rPr lang="en-US" b="1" dirty="0" smtClean="0">
                <a:latin typeface="Courier New" pitchFamily="49" charset="0"/>
                <a:cs typeface="Courier New" pitchFamily="49" charset="0"/>
              </a:rPr>
              <a:t>n/2 + n/4 + n/8 + … INITIAL_SIZE &lt; n</a:t>
            </a:r>
          </a:p>
          <a:p>
            <a:pPr lvl="1">
              <a:buNone/>
            </a:pPr>
            <a:r>
              <a:rPr lang="en-US" dirty="0" smtClean="0"/>
              <a:t>	element copies</a:t>
            </a:r>
          </a:p>
          <a:p>
            <a:pPr lvl="1"/>
            <a:r>
              <a:rPr lang="en-US" dirty="0" smtClean="0"/>
              <a:t>Because we must have done at least enough </a:t>
            </a:r>
            <a:r>
              <a:rPr lang="en-US" b="1" dirty="0" smtClean="0">
                <a:latin typeface="Courier New" pitchFamily="49" charset="0"/>
                <a:cs typeface="Courier New" pitchFamily="49" charset="0"/>
              </a:rPr>
              <a:t>push</a:t>
            </a:r>
            <a:r>
              <a:rPr lang="en-US" dirty="0" smtClean="0"/>
              <a:t> operations to cause resizing up to size </a:t>
            </a:r>
            <a:r>
              <a:rPr lang="en-US" b="1" dirty="0" smtClean="0">
                <a:latin typeface="Courier New" pitchFamily="49" charset="0"/>
                <a:cs typeface="Courier New" pitchFamily="49" charset="0"/>
              </a:rPr>
              <a:t>n</a:t>
            </a:r>
            <a:r>
              <a:rPr lang="en-US" dirty="0" smtClean="0"/>
              <a:t>:</a:t>
            </a:r>
          </a:p>
          <a:p>
            <a:pPr lvl="1" algn="ctr">
              <a:buNone/>
            </a:pPr>
            <a:r>
              <a:rPr lang="en-US" dirty="0" smtClean="0"/>
              <a:t>	</a:t>
            </a:r>
            <a:r>
              <a:rPr lang="en-US" b="1" dirty="0" smtClean="0">
                <a:latin typeface="Courier New" pitchFamily="49" charset="0"/>
                <a:cs typeface="Courier New" pitchFamily="49" charset="0"/>
              </a:rPr>
              <a:t>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n/2</a:t>
            </a:r>
          </a:p>
          <a:p>
            <a:pPr lvl="1"/>
            <a:r>
              <a:rPr lang="en-US" dirty="0" smtClean="0"/>
              <a:t>So</a:t>
            </a:r>
          </a:p>
          <a:p>
            <a:pPr lvl="1" algn="ctr">
              <a:buNone/>
            </a:pPr>
            <a:r>
              <a:rPr lang="en-US" b="1" dirty="0" smtClean="0">
                <a:latin typeface="Courier New" pitchFamily="49" charset="0"/>
                <a:cs typeface="Courier New" pitchFamily="49" charset="0"/>
              </a:rPr>
              <a:t>2M </a:t>
            </a:r>
            <a:r>
              <a:rPr lang="en-US" b="1" dirty="0" smtClean="0">
                <a:latin typeface="Courier New" pitchFamily="49" charset="0"/>
                <a:cs typeface="Courier New" pitchFamily="49" charset="0"/>
                <a:sym typeface="Symbol"/>
              </a:rPr>
              <a:t></a:t>
            </a:r>
            <a:r>
              <a:rPr lang="en-US" b="1" dirty="0" smtClean="0">
                <a:latin typeface="Courier New" pitchFamily="49" charset="0"/>
                <a:cs typeface="Courier New" pitchFamily="49" charset="0"/>
              </a:rPr>
              <a:t> n &gt;</a:t>
            </a:r>
            <a:r>
              <a:rPr lang="en-US" dirty="0" smtClean="0"/>
              <a:t> </a:t>
            </a:r>
            <a:r>
              <a:rPr lang="en-US" i="1" dirty="0" smtClean="0"/>
              <a:t>number of element copies</a:t>
            </a:r>
          </a:p>
          <a:p>
            <a:pPr lvl="1"/>
            <a:endParaRPr lang="en-US" dirty="0" smtClean="0"/>
          </a:p>
          <a:p>
            <a:pPr lvl="1"/>
            <a:endParaRPr lang="en-US" dirty="0" smtClean="0"/>
          </a:p>
          <a:p>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Rectangle 5"/>
          <p:cNvSpPr>
            <a:spLocks noChangeArrowheads="1"/>
          </p:cNvSpPr>
          <p:nvPr>
            <p:custDataLst>
              <p:tags r:id="rId1"/>
            </p:custDataLst>
          </p:nvPr>
        </p:nvSpPr>
        <p:spPr bwMode="auto">
          <a:xfrm>
            <a:off x="838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5" name="Rectangle 5"/>
          <p:cNvSpPr>
            <a:spLocks noChangeArrowheads="1"/>
          </p:cNvSpPr>
          <p:nvPr>
            <p:custDataLst>
              <p:tags r:id="rId2"/>
            </p:custDataLst>
          </p:nvPr>
        </p:nvSpPr>
        <p:spPr bwMode="auto">
          <a:xfrm>
            <a:off x="1066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6" name="Rectangle 5"/>
          <p:cNvSpPr>
            <a:spLocks noChangeArrowheads="1"/>
          </p:cNvSpPr>
          <p:nvPr>
            <p:custDataLst>
              <p:tags r:id="rId3"/>
            </p:custDataLst>
          </p:nvPr>
        </p:nvSpPr>
        <p:spPr bwMode="auto">
          <a:xfrm>
            <a:off x="1295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7" name="Rectangle 5"/>
          <p:cNvSpPr>
            <a:spLocks noChangeArrowheads="1"/>
          </p:cNvSpPr>
          <p:nvPr>
            <p:custDataLst>
              <p:tags r:id="rId4"/>
            </p:custDataLst>
          </p:nvPr>
        </p:nvSpPr>
        <p:spPr bwMode="auto">
          <a:xfrm>
            <a:off x="1524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8" name="Rectangle 5"/>
          <p:cNvSpPr>
            <a:spLocks noChangeArrowheads="1"/>
          </p:cNvSpPr>
          <p:nvPr>
            <p:custDataLst>
              <p:tags r:id="rId5"/>
            </p:custDataLst>
          </p:nvPr>
        </p:nvSpPr>
        <p:spPr bwMode="auto">
          <a:xfrm>
            <a:off x="1752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19" name="Rectangle 5"/>
          <p:cNvSpPr>
            <a:spLocks noChangeArrowheads="1"/>
          </p:cNvSpPr>
          <p:nvPr>
            <p:custDataLst>
              <p:tags r:id="rId6"/>
            </p:custDataLst>
          </p:nvPr>
        </p:nvSpPr>
        <p:spPr bwMode="auto">
          <a:xfrm>
            <a:off x="1981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0" name="Rectangle 5"/>
          <p:cNvSpPr>
            <a:spLocks noChangeArrowheads="1"/>
          </p:cNvSpPr>
          <p:nvPr>
            <p:custDataLst>
              <p:tags r:id="rId7"/>
            </p:custDataLst>
          </p:nvPr>
        </p:nvSpPr>
        <p:spPr bwMode="auto">
          <a:xfrm>
            <a:off x="2209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1" name="Rectangle 5"/>
          <p:cNvSpPr>
            <a:spLocks noChangeArrowheads="1"/>
          </p:cNvSpPr>
          <p:nvPr>
            <p:custDataLst>
              <p:tags r:id="rId8"/>
            </p:custDataLst>
          </p:nvPr>
        </p:nvSpPr>
        <p:spPr bwMode="auto">
          <a:xfrm>
            <a:off x="2438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2" name="Rectangle 5"/>
          <p:cNvSpPr>
            <a:spLocks noChangeArrowheads="1"/>
          </p:cNvSpPr>
          <p:nvPr>
            <p:custDataLst>
              <p:tags r:id="rId9"/>
            </p:custDataLst>
          </p:nvPr>
        </p:nvSpPr>
        <p:spPr bwMode="auto">
          <a:xfrm>
            <a:off x="2667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3" name="Rectangle 5"/>
          <p:cNvSpPr>
            <a:spLocks noChangeArrowheads="1"/>
          </p:cNvSpPr>
          <p:nvPr>
            <p:custDataLst>
              <p:tags r:id="rId10"/>
            </p:custDataLst>
          </p:nvPr>
        </p:nvSpPr>
        <p:spPr bwMode="auto">
          <a:xfrm>
            <a:off x="2895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4" name="Rectangle 5"/>
          <p:cNvSpPr>
            <a:spLocks noChangeArrowheads="1"/>
          </p:cNvSpPr>
          <p:nvPr>
            <p:custDataLst>
              <p:tags r:id="rId11"/>
            </p:custDataLst>
          </p:nvPr>
        </p:nvSpPr>
        <p:spPr bwMode="auto">
          <a:xfrm>
            <a:off x="3124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5" name="Rectangle 5"/>
          <p:cNvSpPr>
            <a:spLocks noChangeArrowheads="1"/>
          </p:cNvSpPr>
          <p:nvPr>
            <p:custDataLst>
              <p:tags r:id="rId12"/>
            </p:custDataLst>
          </p:nvPr>
        </p:nvSpPr>
        <p:spPr bwMode="auto">
          <a:xfrm>
            <a:off x="3352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6" name="Rectangle 5"/>
          <p:cNvSpPr>
            <a:spLocks noChangeArrowheads="1"/>
          </p:cNvSpPr>
          <p:nvPr>
            <p:custDataLst>
              <p:tags r:id="rId13"/>
            </p:custDataLst>
          </p:nvPr>
        </p:nvSpPr>
        <p:spPr bwMode="auto">
          <a:xfrm>
            <a:off x="3581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7" name="Rectangle 5"/>
          <p:cNvSpPr>
            <a:spLocks noChangeArrowheads="1"/>
          </p:cNvSpPr>
          <p:nvPr>
            <p:custDataLst>
              <p:tags r:id="rId14"/>
            </p:custDataLst>
          </p:nvPr>
        </p:nvSpPr>
        <p:spPr bwMode="auto">
          <a:xfrm>
            <a:off x="3810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8" name="Rectangle 5"/>
          <p:cNvSpPr>
            <a:spLocks noChangeArrowheads="1"/>
          </p:cNvSpPr>
          <p:nvPr>
            <p:custDataLst>
              <p:tags r:id="rId15"/>
            </p:custDataLst>
          </p:nvPr>
        </p:nvSpPr>
        <p:spPr bwMode="auto">
          <a:xfrm>
            <a:off x="4038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29" name="Rectangle 5"/>
          <p:cNvSpPr>
            <a:spLocks noChangeArrowheads="1"/>
          </p:cNvSpPr>
          <p:nvPr>
            <p:custDataLst>
              <p:tags r:id="rId16"/>
            </p:custDataLst>
          </p:nvPr>
        </p:nvSpPr>
        <p:spPr bwMode="auto">
          <a:xfrm>
            <a:off x="4267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0" name="Rectangle 5"/>
          <p:cNvSpPr>
            <a:spLocks noChangeArrowheads="1"/>
          </p:cNvSpPr>
          <p:nvPr>
            <p:custDataLst>
              <p:tags r:id="rId17"/>
            </p:custDataLst>
          </p:nvPr>
        </p:nvSpPr>
        <p:spPr bwMode="auto">
          <a:xfrm>
            <a:off x="4495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1" name="Rectangle 5"/>
          <p:cNvSpPr>
            <a:spLocks noChangeArrowheads="1"/>
          </p:cNvSpPr>
          <p:nvPr>
            <p:custDataLst>
              <p:tags r:id="rId18"/>
            </p:custDataLst>
          </p:nvPr>
        </p:nvSpPr>
        <p:spPr bwMode="auto">
          <a:xfrm>
            <a:off x="4724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2" name="Rectangle 5"/>
          <p:cNvSpPr>
            <a:spLocks noChangeArrowheads="1"/>
          </p:cNvSpPr>
          <p:nvPr>
            <p:custDataLst>
              <p:tags r:id="rId19"/>
            </p:custDataLst>
          </p:nvPr>
        </p:nvSpPr>
        <p:spPr bwMode="auto">
          <a:xfrm>
            <a:off x="4953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3" name="Rectangle 5"/>
          <p:cNvSpPr>
            <a:spLocks noChangeArrowheads="1"/>
          </p:cNvSpPr>
          <p:nvPr>
            <p:custDataLst>
              <p:tags r:id="rId20"/>
            </p:custDataLst>
          </p:nvPr>
        </p:nvSpPr>
        <p:spPr bwMode="auto">
          <a:xfrm>
            <a:off x="5181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4" name="Rectangle 5"/>
          <p:cNvSpPr>
            <a:spLocks noChangeArrowheads="1"/>
          </p:cNvSpPr>
          <p:nvPr>
            <p:custDataLst>
              <p:tags r:id="rId21"/>
            </p:custDataLst>
          </p:nvPr>
        </p:nvSpPr>
        <p:spPr bwMode="auto">
          <a:xfrm>
            <a:off x="5410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5" name="Rectangle 5"/>
          <p:cNvSpPr>
            <a:spLocks noChangeArrowheads="1"/>
          </p:cNvSpPr>
          <p:nvPr>
            <p:custDataLst>
              <p:tags r:id="rId22"/>
            </p:custDataLst>
          </p:nvPr>
        </p:nvSpPr>
        <p:spPr bwMode="auto">
          <a:xfrm>
            <a:off x="5638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6" name="Rectangle 5"/>
          <p:cNvSpPr>
            <a:spLocks noChangeArrowheads="1"/>
          </p:cNvSpPr>
          <p:nvPr>
            <p:custDataLst>
              <p:tags r:id="rId23"/>
            </p:custDataLst>
          </p:nvPr>
        </p:nvSpPr>
        <p:spPr bwMode="auto">
          <a:xfrm>
            <a:off x="5867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7" name="Rectangle 5"/>
          <p:cNvSpPr>
            <a:spLocks noChangeArrowheads="1"/>
          </p:cNvSpPr>
          <p:nvPr>
            <p:custDataLst>
              <p:tags r:id="rId24"/>
            </p:custDataLst>
          </p:nvPr>
        </p:nvSpPr>
        <p:spPr bwMode="auto">
          <a:xfrm>
            <a:off x="6096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8" name="Rectangle 5"/>
          <p:cNvSpPr>
            <a:spLocks noChangeArrowheads="1"/>
          </p:cNvSpPr>
          <p:nvPr>
            <p:custDataLst>
              <p:tags r:id="rId25"/>
            </p:custDataLst>
          </p:nvPr>
        </p:nvSpPr>
        <p:spPr bwMode="auto">
          <a:xfrm>
            <a:off x="6324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39" name="Rectangle 5"/>
          <p:cNvSpPr>
            <a:spLocks noChangeArrowheads="1"/>
          </p:cNvSpPr>
          <p:nvPr>
            <p:custDataLst>
              <p:tags r:id="rId26"/>
            </p:custDataLst>
          </p:nvPr>
        </p:nvSpPr>
        <p:spPr bwMode="auto">
          <a:xfrm>
            <a:off x="6553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0" name="Rectangle 5"/>
          <p:cNvSpPr>
            <a:spLocks noChangeArrowheads="1"/>
          </p:cNvSpPr>
          <p:nvPr>
            <p:custDataLst>
              <p:tags r:id="rId27"/>
            </p:custDataLst>
          </p:nvPr>
        </p:nvSpPr>
        <p:spPr bwMode="auto">
          <a:xfrm>
            <a:off x="6781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1" name="Rectangle 5"/>
          <p:cNvSpPr>
            <a:spLocks noChangeArrowheads="1"/>
          </p:cNvSpPr>
          <p:nvPr>
            <p:custDataLst>
              <p:tags r:id="rId28"/>
            </p:custDataLst>
          </p:nvPr>
        </p:nvSpPr>
        <p:spPr bwMode="auto">
          <a:xfrm>
            <a:off x="70104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2" name="Rectangle 5"/>
          <p:cNvSpPr>
            <a:spLocks noChangeArrowheads="1"/>
          </p:cNvSpPr>
          <p:nvPr>
            <p:custDataLst>
              <p:tags r:id="rId29"/>
            </p:custDataLst>
          </p:nvPr>
        </p:nvSpPr>
        <p:spPr bwMode="auto">
          <a:xfrm>
            <a:off x="72390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3" name="Rectangle 5"/>
          <p:cNvSpPr>
            <a:spLocks noChangeArrowheads="1"/>
          </p:cNvSpPr>
          <p:nvPr>
            <p:custDataLst>
              <p:tags r:id="rId30"/>
            </p:custDataLst>
          </p:nvPr>
        </p:nvSpPr>
        <p:spPr bwMode="auto">
          <a:xfrm>
            <a:off x="74676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4" name="Rectangle 5"/>
          <p:cNvSpPr>
            <a:spLocks noChangeArrowheads="1"/>
          </p:cNvSpPr>
          <p:nvPr>
            <p:custDataLst>
              <p:tags r:id="rId31"/>
            </p:custDataLst>
          </p:nvPr>
        </p:nvSpPr>
        <p:spPr bwMode="auto">
          <a:xfrm>
            <a:off x="76962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5" name="Rectangle 5"/>
          <p:cNvSpPr>
            <a:spLocks noChangeArrowheads="1"/>
          </p:cNvSpPr>
          <p:nvPr>
            <p:custDataLst>
              <p:tags r:id="rId32"/>
            </p:custDataLst>
          </p:nvPr>
        </p:nvSpPr>
        <p:spPr bwMode="auto">
          <a:xfrm>
            <a:off x="7924800" y="1371600"/>
            <a:ext cx="228600" cy="381000"/>
          </a:xfrm>
          <a:prstGeom prst="rect">
            <a:avLst/>
          </a:prstGeom>
          <a:solidFill>
            <a:schemeClr val="hlink"/>
          </a:solidFill>
          <a:ln w="9525">
            <a:solidFill>
              <a:schemeClr val="tx1"/>
            </a:solidFill>
            <a:miter lim="800000"/>
            <a:headEnd/>
            <a:tailEnd/>
          </a:ln>
        </p:spPr>
        <p:txBody>
          <a:bodyPr wrap="none" anchor="ctr"/>
          <a:lstStyle/>
          <a:p>
            <a:pPr algn="ctr"/>
            <a:endParaRPr lang="en-US" sz="2000" dirty="0">
              <a:latin typeface="+mj-lt"/>
            </a:endParaRPr>
          </a:p>
        </p:txBody>
      </p:sp>
      <p:sp>
        <p:nvSpPr>
          <p:cNvPr id="46" name="Left Brace 45"/>
          <p:cNvSpPr/>
          <p:nvPr/>
        </p:nvSpPr>
        <p:spPr bwMode="auto">
          <a:xfrm rot="16200000">
            <a:off x="2476500" y="190500"/>
            <a:ext cx="304800" cy="35814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7" name="Left Brace 46"/>
          <p:cNvSpPr/>
          <p:nvPr/>
        </p:nvSpPr>
        <p:spPr bwMode="auto">
          <a:xfrm rot="16200000">
            <a:off x="1562101" y="1028700"/>
            <a:ext cx="304800" cy="17526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8" name="Left Brace 47"/>
          <p:cNvSpPr/>
          <p:nvPr/>
        </p:nvSpPr>
        <p:spPr bwMode="auto">
          <a:xfrm rot="16200000">
            <a:off x="1104900" y="1409700"/>
            <a:ext cx="304800" cy="838200"/>
          </a:xfrm>
          <a:prstGeom prst="leftBrace">
            <a:avLst/>
          </a:prstGeom>
          <a:noFill/>
          <a:ln w="476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8" name="Slide Number Placeholder 7"/>
          <p:cNvSpPr>
            <a:spLocks noGrp="1"/>
          </p:cNvSpPr>
          <p:nvPr>
            <p:ph type="sldNum" sz="quarter" idx="11"/>
          </p:nvPr>
        </p:nvSpPr>
        <p:spPr/>
        <p:txBody>
          <a:bodyPr/>
          <a:lstStyle/>
          <a:p>
            <a:fld id="{3B048AC8-D41E-4C7B-8EE3-A52489AA1F05}" type="slidenum">
              <a:rPr lang="en-US" smtClean="0"/>
              <a:pPr/>
              <a:t>8</a:t>
            </a:fld>
            <a:endParaRPr lang="en-US"/>
          </a:p>
        </p:txBody>
      </p:sp>
    </p:spTree>
    <p:extLst>
      <p:ext uri="{BB962C8B-B14F-4D97-AF65-F5344CB8AC3E}">
        <p14:creationId xmlns:p14="http://schemas.microsoft.com/office/powerpoint/2010/main" val="21435510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approaches</a:t>
            </a:r>
            <a:endParaRPr lang="en-US" dirty="0"/>
          </a:p>
        </p:txBody>
      </p:sp>
      <p:sp>
        <p:nvSpPr>
          <p:cNvPr id="3" name="Content Placeholder 2"/>
          <p:cNvSpPr>
            <a:spLocks noGrp="1"/>
          </p:cNvSpPr>
          <p:nvPr>
            <p:ph idx="1"/>
          </p:nvPr>
        </p:nvSpPr>
        <p:spPr>
          <a:xfrm>
            <a:off x="685800" y="1447800"/>
            <a:ext cx="8077200" cy="4648200"/>
          </a:xfrm>
        </p:spPr>
        <p:txBody>
          <a:bodyPr/>
          <a:lstStyle/>
          <a:p>
            <a:r>
              <a:rPr lang="en-US" dirty="0" smtClean="0"/>
              <a:t>If array grows by a constant amount (say 1000), </a:t>
            </a:r>
          </a:p>
          <a:p>
            <a:pPr>
              <a:buNone/>
            </a:pPr>
            <a:r>
              <a:rPr lang="en-US" dirty="0" smtClean="0"/>
              <a:t>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After </a:t>
            </a:r>
            <a:r>
              <a:rPr lang="en-US" i="1" dirty="0" smtClean="0"/>
              <a:t>O</a:t>
            </a:r>
            <a:r>
              <a:rPr lang="en-US" dirty="0" smtClean="0"/>
              <a:t>(</a:t>
            </a:r>
            <a:r>
              <a:rPr lang="en-US" b="1" dirty="0" smtClean="0">
                <a:latin typeface="Courier New" pitchFamily="49" charset="0"/>
                <a:cs typeface="Courier New" pitchFamily="49" charset="0"/>
              </a:rPr>
              <a:t>M</a:t>
            </a:r>
            <a:r>
              <a:rPr lang="en-US" dirty="0" smtClean="0"/>
              <a:t>) operations, you may have done </a:t>
            </a:r>
            <a:r>
              <a:rPr lang="en-US" dirty="0" smtClean="0">
                <a:sym typeface="Symbol"/>
              </a:rPr>
              <a:t></a:t>
            </a:r>
            <a:r>
              <a:rPr lang="en-US" dirty="0" smtClean="0"/>
              <a:t>(</a:t>
            </a:r>
            <a:r>
              <a:rPr lang="en-US" b="1" dirty="0" smtClean="0">
                <a:latin typeface="Courier New" pitchFamily="49" charset="0"/>
                <a:cs typeface="Courier New" pitchFamily="49" charset="0"/>
              </a:rPr>
              <a:t>M</a:t>
            </a:r>
            <a:r>
              <a:rPr lang="en-US" sz="2400" b="1" baseline="30000" dirty="0" smtClean="0">
                <a:latin typeface="Courier New" pitchFamily="49" charset="0"/>
                <a:cs typeface="Courier New" pitchFamily="49" charset="0"/>
              </a:rPr>
              <a:t>2</a:t>
            </a:r>
            <a:r>
              <a:rPr lang="en-US" dirty="0" smtClean="0"/>
              <a:t>) copies</a:t>
            </a:r>
          </a:p>
          <a:p>
            <a:pPr lvl="1"/>
            <a:endParaRPr lang="en-US" dirty="0" smtClean="0"/>
          </a:p>
          <a:p>
            <a:r>
              <a:rPr lang="en-US" dirty="0" smtClean="0"/>
              <a:t>If array shrinks when 1/2 empty, operations are </a:t>
            </a:r>
            <a:r>
              <a:rPr lang="en-US" dirty="0" smtClean="0">
                <a:solidFill>
                  <a:schemeClr val="accent2"/>
                </a:solidFill>
              </a:rPr>
              <a:t>not</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Terrible case: </a:t>
            </a:r>
            <a:r>
              <a:rPr lang="en-US" b="1" dirty="0" smtClean="0">
                <a:latin typeface="Courier New" pitchFamily="49" charset="0"/>
                <a:cs typeface="Courier New" pitchFamily="49" charset="0"/>
              </a:rPr>
              <a:t>pop</a:t>
            </a:r>
            <a:r>
              <a:rPr lang="en-US" dirty="0" smtClean="0"/>
              <a:t> once and shrink, </a:t>
            </a:r>
            <a:r>
              <a:rPr lang="en-US" b="1" dirty="0" smtClean="0">
                <a:latin typeface="Courier New" pitchFamily="49" charset="0"/>
                <a:cs typeface="Courier New" pitchFamily="49" charset="0"/>
              </a:rPr>
              <a:t>push</a:t>
            </a:r>
            <a:r>
              <a:rPr lang="en-US" dirty="0" smtClean="0"/>
              <a:t> once and grow, </a:t>
            </a:r>
            <a:r>
              <a:rPr lang="en-US" b="1" dirty="0" smtClean="0">
                <a:latin typeface="Courier New" pitchFamily="49" charset="0"/>
                <a:cs typeface="Courier New" pitchFamily="49" charset="0"/>
              </a:rPr>
              <a:t>pop</a:t>
            </a:r>
            <a:r>
              <a:rPr lang="en-US" dirty="0" smtClean="0"/>
              <a:t> once and shrink, …</a:t>
            </a:r>
          </a:p>
          <a:p>
            <a:pPr lvl="1"/>
            <a:endParaRPr lang="en-US" dirty="0" smtClean="0"/>
          </a:p>
          <a:p>
            <a:r>
              <a:rPr lang="en-US" dirty="0" smtClean="0"/>
              <a:t>If array shrinks when 3/4 empty, it </a:t>
            </a:r>
            <a:r>
              <a:rPr lang="en-US" dirty="0" smtClean="0">
                <a:solidFill>
                  <a:schemeClr val="accent2"/>
                </a:solidFill>
              </a:rPr>
              <a:t>is</a:t>
            </a:r>
            <a:r>
              <a:rPr lang="en-US" dirty="0" smtClean="0"/>
              <a:t> amortized </a:t>
            </a:r>
            <a:r>
              <a:rPr lang="en-US" i="1" dirty="0" smtClean="0"/>
              <a:t>O</a:t>
            </a:r>
            <a:r>
              <a:rPr lang="en-US" dirty="0" smtClean="0"/>
              <a:t>(</a:t>
            </a:r>
            <a:r>
              <a:rPr lang="en-US" b="1" dirty="0" smtClean="0">
                <a:latin typeface="Courier New" pitchFamily="49" charset="0"/>
                <a:cs typeface="Courier New" pitchFamily="49" charset="0"/>
              </a:rPr>
              <a:t>1</a:t>
            </a:r>
            <a:r>
              <a:rPr lang="en-US" dirty="0" smtClean="0"/>
              <a:t>)</a:t>
            </a:r>
          </a:p>
          <a:p>
            <a:pPr lvl="1"/>
            <a:r>
              <a:rPr lang="en-US" dirty="0" smtClean="0"/>
              <a:t>Proof is more complicated, but basic idea remains: by the time an expensive operation occurs, many cheap ones occurred</a:t>
            </a:r>
          </a:p>
          <a:p>
            <a:pPr lvl="1"/>
            <a:endParaRPr lang="en-US" dirty="0"/>
          </a:p>
        </p:txBody>
      </p:sp>
      <p:sp>
        <p:nvSpPr>
          <p:cNvPr id="4" name="Date Placeholder 3"/>
          <p:cNvSpPr>
            <a:spLocks noGrp="1"/>
          </p:cNvSpPr>
          <p:nvPr>
            <p:ph type="dt" sz="half" idx="10"/>
          </p:nvPr>
        </p:nvSpPr>
        <p:spPr/>
        <p:txBody>
          <a:bodyPr/>
          <a:lstStyle/>
          <a:p>
            <a:r>
              <a:rPr lang="en-US" smtClean="0"/>
              <a:t>Spring 2015</a:t>
            </a:r>
            <a:endParaRPr lang="en-US" dirty="0"/>
          </a:p>
        </p:txBody>
      </p:sp>
      <p:sp>
        <p:nvSpPr>
          <p:cNvPr id="6" name="Footer Placeholder 5"/>
          <p:cNvSpPr>
            <a:spLocks noGrp="1"/>
          </p:cNvSpPr>
          <p:nvPr>
            <p:ph type="ftr" sz="quarter" idx="12"/>
          </p:nvPr>
        </p:nvSpPr>
        <p:spPr/>
        <p:txBody>
          <a:bodyPr/>
          <a:lstStyle/>
          <a:p>
            <a:r>
              <a:rPr lang="en-US" smtClean="0"/>
              <a:t>CSE 373 Data structures and Algorithms</a:t>
            </a:r>
            <a:endParaRPr lang="en-US"/>
          </a:p>
        </p:txBody>
      </p:sp>
      <p:sp>
        <p:nvSpPr>
          <p:cNvPr id="7" name="Slide Number Placeholder 6"/>
          <p:cNvSpPr>
            <a:spLocks noGrp="1"/>
          </p:cNvSpPr>
          <p:nvPr>
            <p:ph type="sldNum" sz="quarter" idx="11"/>
          </p:nvPr>
        </p:nvSpPr>
        <p:spPr/>
        <p:txBody>
          <a:bodyPr/>
          <a:lstStyle/>
          <a:p>
            <a:fld id="{3B048AC8-D41E-4C7B-8EE3-A52489AA1F05}" type="slidenum">
              <a:rPr lang="en-US" smtClean="0"/>
              <a:pPr/>
              <a:t>9</a:t>
            </a:fld>
            <a:endParaRPr lang="en-US"/>
          </a:p>
        </p:txBody>
      </p:sp>
    </p:spTree>
    <p:extLst>
      <p:ext uri="{BB962C8B-B14F-4D97-AF65-F5344CB8AC3E}">
        <p14:creationId xmlns:p14="http://schemas.microsoft.com/office/powerpoint/2010/main" val="42924773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dan_design_template">
  <a:themeElements>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txDef>
      <a:spPr>
        <a:noFill/>
      </a:spPr>
      <a:bodyPr wrap="none" rtlCol="0">
        <a:spAutoFit/>
      </a:bodyPr>
      <a:lstStyle>
        <a:defPPr>
          <a:defRPr sz="2000" b="0" dirty="0" err="1" smtClean="0">
            <a:latin typeface="+mn-lt"/>
          </a:defRPr>
        </a:defPPr>
      </a:lstStyle>
    </a:tx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29835</TotalTime>
  <Words>2144</Words>
  <Application>Microsoft Office PowerPoint</Application>
  <PresentationFormat>On-screen Show (4:3)</PresentationFormat>
  <Paragraphs>512</Paragraphs>
  <Slides>36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Courier New</vt:lpstr>
      <vt:lpstr>Symbol</vt:lpstr>
      <vt:lpstr>Times New Roman</vt:lpstr>
      <vt:lpstr>dan_design_template</vt:lpstr>
      <vt:lpstr>CSE373: Data Structures &amp; Algorithms  Lecture 12: Amortized Analysis  and Memory Locality </vt:lpstr>
      <vt:lpstr>Announcements </vt:lpstr>
      <vt:lpstr>Amortized Analysis</vt:lpstr>
      <vt:lpstr>Amortized Analysis </vt:lpstr>
      <vt:lpstr>Amortized Complexity</vt:lpstr>
      <vt:lpstr>“Building Up Credit”</vt:lpstr>
      <vt:lpstr>Example #1: Resizing stack</vt:lpstr>
      <vt:lpstr>Amount of copying</vt:lpstr>
      <vt:lpstr>Other approaches</vt:lpstr>
      <vt:lpstr>Example #2: Queue with two stacks</vt:lpstr>
      <vt:lpstr>Example #2: Queue with two stacks</vt:lpstr>
      <vt:lpstr>Example #2: Queue with two stacks</vt:lpstr>
      <vt:lpstr>Example #2: Queue with two stacks</vt:lpstr>
      <vt:lpstr>Example #2: Queue with two stacks</vt:lpstr>
      <vt:lpstr>Analysis</vt:lpstr>
      <vt:lpstr>When is Amortized Analysis Useful?</vt:lpstr>
      <vt:lpstr>Not always so simple</vt:lpstr>
      <vt:lpstr>Switching gears…</vt:lpstr>
      <vt:lpstr>Why do we need to know about the  memory hierarchy/locality?</vt:lpstr>
      <vt:lpstr>Definitions</vt:lpstr>
      <vt:lpstr>PowerPoint Presentation</vt:lpstr>
      <vt:lpstr>What does this mean?</vt:lpstr>
      <vt:lpstr>PowerPoint Presentation</vt:lpstr>
      <vt:lpstr>Processor-Memory Performance Gap</vt:lpstr>
      <vt:lpstr>What can be done?</vt:lpstr>
      <vt:lpstr>So, what can we do?</vt:lpstr>
      <vt:lpstr>Locality</vt:lpstr>
      <vt:lpstr>How does data move up the hierarchy?</vt:lpstr>
      <vt:lpstr>Cache Facts</vt:lpstr>
      <vt:lpstr>Examples</vt:lpstr>
      <vt:lpstr>Examples</vt:lpstr>
      <vt:lpstr>Examples</vt:lpstr>
      <vt:lpstr>Locality and Data Structures</vt:lpstr>
      <vt:lpstr>Locality and Data Structures</vt:lpstr>
      <vt:lpstr>Locality and Data Structures</vt:lpstr>
      <vt:lpstr>Locality and Data Structures</vt:lpstr>
    </vt:vector>
  </TitlesOfParts>
  <Company>UW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 &amp;  Software Engineering</dc:title>
  <dc:creator>Dan Grossman</dc:creator>
  <cp:lastModifiedBy>Catie Baker</cp:lastModifiedBy>
  <cp:revision>1114</cp:revision>
  <dcterms:created xsi:type="dcterms:W3CDTF">2009-03-13T20:43:19Z</dcterms:created>
  <dcterms:modified xsi:type="dcterms:W3CDTF">2015-04-24T22:20:22Z</dcterms:modified>
</cp:coreProperties>
</file>