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notesSlides/notesSlide4.xml" ContentType="application/vnd.openxmlformats-officedocument.presentationml.notesSlide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256" r:id="rId2"/>
    <p:sldId id="356" r:id="rId3"/>
    <p:sldId id="347" r:id="rId4"/>
    <p:sldId id="346" r:id="rId5"/>
    <p:sldId id="304" r:id="rId6"/>
    <p:sldId id="305" r:id="rId7"/>
    <p:sldId id="306" r:id="rId8"/>
    <p:sldId id="307" r:id="rId9"/>
    <p:sldId id="308" r:id="rId10"/>
    <p:sldId id="355" r:id="rId11"/>
    <p:sldId id="311" r:id="rId12"/>
    <p:sldId id="313" r:id="rId13"/>
    <p:sldId id="314" r:id="rId14"/>
    <p:sldId id="315" r:id="rId15"/>
    <p:sldId id="322" r:id="rId16"/>
    <p:sldId id="323" r:id="rId17"/>
    <p:sldId id="316" r:id="rId18"/>
    <p:sldId id="317" r:id="rId19"/>
    <p:sldId id="318" r:id="rId20"/>
    <p:sldId id="319" r:id="rId21"/>
    <p:sldId id="320" r:id="rId22"/>
    <p:sldId id="321" r:id="rId23"/>
    <p:sldId id="324" r:id="rId24"/>
    <p:sldId id="326" r:id="rId25"/>
    <p:sldId id="325" r:id="rId26"/>
    <p:sldId id="327" r:id="rId27"/>
    <p:sldId id="328" r:id="rId28"/>
    <p:sldId id="329" r:id="rId29"/>
    <p:sldId id="330" r:id="rId3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0" autoAdjust="0"/>
    <p:restoredTop sz="82093" autoAdjust="0"/>
  </p:normalViewPr>
  <p:slideViewPr>
    <p:cSldViewPr>
      <p:cViewPr varScale="1">
        <p:scale>
          <a:sx n="73" d="100"/>
          <a:sy n="73" d="100"/>
        </p:scale>
        <p:origin x="1953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1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726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598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90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Okay,</a:t>
            </a:r>
            <a:r>
              <a:rPr lang="en-US" baseline="0" dirty="0" smtClean="0"/>
              <a:t> so let’s find(6), so look at up[6], find 5, look at up[5], look up[7]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860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is union by size O(m </a:t>
            </a:r>
            <a:r>
              <a:rPr lang="en-US" dirty="0" err="1" smtClean="0"/>
              <a:t>logn</a:t>
            </a:r>
            <a:r>
              <a:rPr lang="en-US" dirty="0" smtClean="0"/>
              <a:t> +n)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40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Only make the trees taller if you are </a:t>
            </a:r>
            <a:r>
              <a:rPr lang="en-US" dirty="0" err="1" smtClean="0"/>
              <a:t>unioning</a:t>
            </a:r>
            <a:r>
              <a:rPr lang="en-US" dirty="0" smtClean="0"/>
              <a:t> two trees</a:t>
            </a:r>
            <a:r>
              <a:rPr lang="en-US" baseline="0" dirty="0" smtClean="0"/>
              <a:t> of the same size</a:t>
            </a:r>
          </a:p>
          <a:p>
            <a:endParaRPr lang="en-US" baseline="0" dirty="0" smtClean="0"/>
          </a:p>
          <a:p>
            <a:r>
              <a:rPr lang="en-US" baseline="0" dirty="0" smtClean="0"/>
              <a:t>every step you are trying to union trees that are the same size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35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89.xml"/><Relationship Id="rId13" Type="http://schemas.openxmlformats.org/officeDocument/2006/relationships/tags" Target="../tags/tag94.xml"/><Relationship Id="rId18" Type="http://schemas.openxmlformats.org/officeDocument/2006/relationships/tags" Target="../tags/tag99.xml"/><Relationship Id="rId3" Type="http://schemas.openxmlformats.org/officeDocument/2006/relationships/tags" Target="../tags/tag84.xml"/><Relationship Id="rId21" Type="http://schemas.openxmlformats.org/officeDocument/2006/relationships/tags" Target="../tags/tag102.xml"/><Relationship Id="rId7" Type="http://schemas.openxmlformats.org/officeDocument/2006/relationships/tags" Target="../tags/tag88.xml"/><Relationship Id="rId12" Type="http://schemas.openxmlformats.org/officeDocument/2006/relationships/tags" Target="../tags/tag93.xml"/><Relationship Id="rId17" Type="http://schemas.openxmlformats.org/officeDocument/2006/relationships/tags" Target="../tags/tag98.xml"/><Relationship Id="rId2" Type="http://schemas.openxmlformats.org/officeDocument/2006/relationships/tags" Target="../tags/tag83.xml"/><Relationship Id="rId16" Type="http://schemas.openxmlformats.org/officeDocument/2006/relationships/tags" Target="../tags/tag97.xml"/><Relationship Id="rId20" Type="http://schemas.openxmlformats.org/officeDocument/2006/relationships/tags" Target="../tags/tag101.xml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11" Type="http://schemas.openxmlformats.org/officeDocument/2006/relationships/tags" Target="../tags/tag92.xml"/><Relationship Id="rId24" Type="http://schemas.openxmlformats.org/officeDocument/2006/relationships/notesSlide" Target="../notesSlides/notesSlide2.xml"/><Relationship Id="rId5" Type="http://schemas.openxmlformats.org/officeDocument/2006/relationships/tags" Target="../tags/tag86.xml"/><Relationship Id="rId15" Type="http://schemas.openxmlformats.org/officeDocument/2006/relationships/tags" Target="../tags/tag96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91.xml"/><Relationship Id="rId19" Type="http://schemas.openxmlformats.org/officeDocument/2006/relationships/tags" Target="../tags/tag100.xml"/><Relationship Id="rId4" Type="http://schemas.openxmlformats.org/officeDocument/2006/relationships/tags" Target="../tags/tag85.xml"/><Relationship Id="rId9" Type="http://schemas.openxmlformats.org/officeDocument/2006/relationships/tags" Target="../tags/tag90.xml"/><Relationship Id="rId14" Type="http://schemas.openxmlformats.org/officeDocument/2006/relationships/tags" Target="../tags/tag95.xml"/><Relationship Id="rId22" Type="http://schemas.openxmlformats.org/officeDocument/2006/relationships/tags" Target="../tags/tag10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11.xml"/><Relationship Id="rId13" Type="http://schemas.openxmlformats.org/officeDocument/2006/relationships/tags" Target="../tags/tag116.xml"/><Relationship Id="rId18" Type="http://schemas.openxmlformats.org/officeDocument/2006/relationships/tags" Target="../tags/tag121.xml"/><Relationship Id="rId26" Type="http://schemas.openxmlformats.org/officeDocument/2006/relationships/tags" Target="../tags/tag129.xml"/><Relationship Id="rId3" Type="http://schemas.openxmlformats.org/officeDocument/2006/relationships/tags" Target="../tags/tag106.xml"/><Relationship Id="rId21" Type="http://schemas.openxmlformats.org/officeDocument/2006/relationships/tags" Target="../tags/tag124.xml"/><Relationship Id="rId7" Type="http://schemas.openxmlformats.org/officeDocument/2006/relationships/tags" Target="../tags/tag110.xml"/><Relationship Id="rId12" Type="http://schemas.openxmlformats.org/officeDocument/2006/relationships/tags" Target="../tags/tag115.xml"/><Relationship Id="rId17" Type="http://schemas.openxmlformats.org/officeDocument/2006/relationships/tags" Target="../tags/tag120.xml"/><Relationship Id="rId25" Type="http://schemas.openxmlformats.org/officeDocument/2006/relationships/tags" Target="../tags/tag128.xml"/><Relationship Id="rId2" Type="http://schemas.openxmlformats.org/officeDocument/2006/relationships/tags" Target="../tags/tag105.xml"/><Relationship Id="rId16" Type="http://schemas.openxmlformats.org/officeDocument/2006/relationships/tags" Target="../tags/tag119.xml"/><Relationship Id="rId20" Type="http://schemas.openxmlformats.org/officeDocument/2006/relationships/tags" Target="../tags/tag123.xml"/><Relationship Id="rId29" Type="http://schemas.openxmlformats.org/officeDocument/2006/relationships/tags" Target="../tags/tag132.xml"/><Relationship Id="rId1" Type="http://schemas.openxmlformats.org/officeDocument/2006/relationships/tags" Target="../tags/tag104.xml"/><Relationship Id="rId6" Type="http://schemas.openxmlformats.org/officeDocument/2006/relationships/tags" Target="../tags/tag109.xml"/><Relationship Id="rId11" Type="http://schemas.openxmlformats.org/officeDocument/2006/relationships/tags" Target="../tags/tag114.xml"/><Relationship Id="rId24" Type="http://schemas.openxmlformats.org/officeDocument/2006/relationships/tags" Target="../tags/tag127.xml"/><Relationship Id="rId5" Type="http://schemas.openxmlformats.org/officeDocument/2006/relationships/tags" Target="../tags/tag108.xml"/><Relationship Id="rId15" Type="http://schemas.openxmlformats.org/officeDocument/2006/relationships/tags" Target="../tags/tag118.xml"/><Relationship Id="rId23" Type="http://schemas.openxmlformats.org/officeDocument/2006/relationships/tags" Target="../tags/tag126.xml"/><Relationship Id="rId28" Type="http://schemas.openxmlformats.org/officeDocument/2006/relationships/tags" Target="../tags/tag131.xml"/><Relationship Id="rId10" Type="http://schemas.openxmlformats.org/officeDocument/2006/relationships/tags" Target="../tags/tag113.xml"/><Relationship Id="rId19" Type="http://schemas.openxmlformats.org/officeDocument/2006/relationships/tags" Target="../tags/tag122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107.xml"/><Relationship Id="rId9" Type="http://schemas.openxmlformats.org/officeDocument/2006/relationships/tags" Target="../tags/tag112.xml"/><Relationship Id="rId14" Type="http://schemas.openxmlformats.org/officeDocument/2006/relationships/tags" Target="../tags/tag117.xml"/><Relationship Id="rId22" Type="http://schemas.openxmlformats.org/officeDocument/2006/relationships/tags" Target="../tags/tag125.xml"/><Relationship Id="rId27" Type="http://schemas.openxmlformats.org/officeDocument/2006/relationships/tags" Target="../tags/tag130.xml"/><Relationship Id="rId30" Type="http://schemas.openxmlformats.org/officeDocument/2006/relationships/tags" Target="../tags/tag13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41.xml"/><Relationship Id="rId13" Type="http://schemas.openxmlformats.org/officeDocument/2006/relationships/tags" Target="../tags/tag146.xml"/><Relationship Id="rId3" Type="http://schemas.openxmlformats.org/officeDocument/2006/relationships/tags" Target="../tags/tag136.xml"/><Relationship Id="rId7" Type="http://schemas.openxmlformats.org/officeDocument/2006/relationships/tags" Target="../tags/tag140.xml"/><Relationship Id="rId12" Type="http://schemas.openxmlformats.org/officeDocument/2006/relationships/tags" Target="../tags/tag145.xml"/><Relationship Id="rId2" Type="http://schemas.openxmlformats.org/officeDocument/2006/relationships/tags" Target="../tags/tag135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34.xml"/><Relationship Id="rId6" Type="http://schemas.openxmlformats.org/officeDocument/2006/relationships/tags" Target="../tags/tag139.xml"/><Relationship Id="rId11" Type="http://schemas.openxmlformats.org/officeDocument/2006/relationships/tags" Target="../tags/tag144.xml"/><Relationship Id="rId5" Type="http://schemas.openxmlformats.org/officeDocument/2006/relationships/tags" Target="../tags/tag138.xml"/><Relationship Id="rId15" Type="http://schemas.openxmlformats.org/officeDocument/2006/relationships/tags" Target="../tags/tag148.xml"/><Relationship Id="rId10" Type="http://schemas.openxmlformats.org/officeDocument/2006/relationships/tags" Target="../tags/tag143.xml"/><Relationship Id="rId4" Type="http://schemas.openxmlformats.org/officeDocument/2006/relationships/tags" Target="../tags/tag137.xml"/><Relationship Id="rId9" Type="http://schemas.openxmlformats.org/officeDocument/2006/relationships/tags" Target="../tags/tag142.xml"/><Relationship Id="rId14" Type="http://schemas.openxmlformats.org/officeDocument/2006/relationships/tags" Target="../tags/tag14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56.xml"/><Relationship Id="rId13" Type="http://schemas.openxmlformats.org/officeDocument/2006/relationships/tags" Target="../tags/tag161.xml"/><Relationship Id="rId3" Type="http://schemas.openxmlformats.org/officeDocument/2006/relationships/tags" Target="../tags/tag151.xml"/><Relationship Id="rId7" Type="http://schemas.openxmlformats.org/officeDocument/2006/relationships/tags" Target="../tags/tag155.xml"/><Relationship Id="rId12" Type="http://schemas.openxmlformats.org/officeDocument/2006/relationships/tags" Target="../tags/tag160.xml"/><Relationship Id="rId2" Type="http://schemas.openxmlformats.org/officeDocument/2006/relationships/tags" Target="../tags/tag150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49.xml"/><Relationship Id="rId6" Type="http://schemas.openxmlformats.org/officeDocument/2006/relationships/tags" Target="../tags/tag154.xml"/><Relationship Id="rId11" Type="http://schemas.openxmlformats.org/officeDocument/2006/relationships/tags" Target="../tags/tag159.xml"/><Relationship Id="rId5" Type="http://schemas.openxmlformats.org/officeDocument/2006/relationships/tags" Target="../tags/tag153.xml"/><Relationship Id="rId15" Type="http://schemas.openxmlformats.org/officeDocument/2006/relationships/tags" Target="../tags/tag163.xml"/><Relationship Id="rId10" Type="http://schemas.openxmlformats.org/officeDocument/2006/relationships/tags" Target="../tags/tag158.xml"/><Relationship Id="rId4" Type="http://schemas.openxmlformats.org/officeDocument/2006/relationships/tags" Target="../tags/tag152.xml"/><Relationship Id="rId9" Type="http://schemas.openxmlformats.org/officeDocument/2006/relationships/tags" Target="../tags/tag157.xml"/><Relationship Id="rId14" Type="http://schemas.openxmlformats.org/officeDocument/2006/relationships/tags" Target="../tags/tag162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176.xml"/><Relationship Id="rId18" Type="http://schemas.openxmlformats.org/officeDocument/2006/relationships/tags" Target="../tags/tag181.xml"/><Relationship Id="rId26" Type="http://schemas.openxmlformats.org/officeDocument/2006/relationships/tags" Target="../tags/tag189.xml"/><Relationship Id="rId39" Type="http://schemas.openxmlformats.org/officeDocument/2006/relationships/tags" Target="../tags/tag202.xml"/><Relationship Id="rId21" Type="http://schemas.openxmlformats.org/officeDocument/2006/relationships/tags" Target="../tags/tag184.xml"/><Relationship Id="rId34" Type="http://schemas.openxmlformats.org/officeDocument/2006/relationships/tags" Target="../tags/tag197.xml"/><Relationship Id="rId42" Type="http://schemas.openxmlformats.org/officeDocument/2006/relationships/tags" Target="../tags/tag205.xml"/><Relationship Id="rId47" Type="http://schemas.openxmlformats.org/officeDocument/2006/relationships/tags" Target="../tags/tag210.xml"/><Relationship Id="rId50" Type="http://schemas.openxmlformats.org/officeDocument/2006/relationships/tags" Target="../tags/tag213.xml"/><Relationship Id="rId55" Type="http://schemas.openxmlformats.org/officeDocument/2006/relationships/tags" Target="../tags/tag218.xml"/><Relationship Id="rId63" Type="http://schemas.openxmlformats.org/officeDocument/2006/relationships/slideLayout" Target="../slideLayouts/slideLayout2.xml"/><Relationship Id="rId7" Type="http://schemas.openxmlformats.org/officeDocument/2006/relationships/tags" Target="../tags/tag170.xml"/><Relationship Id="rId2" Type="http://schemas.openxmlformats.org/officeDocument/2006/relationships/tags" Target="../tags/tag165.xml"/><Relationship Id="rId16" Type="http://schemas.openxmlformats.org/officeDocument/2006/relationships/tags" Target="../tags/tag179.xml"/><Relationship Id="rId20" Type="http://schemas.openxmlformats.org/officeDocument/2006/relationships/tags" Target="../tags/tag183.xml"/><Relationship Id="rId29" Type="http://schemas.openxmlformats.org/officeDocument/2006/relationships/tags" Target="../tags/tag192.xml"/><Relationship Id="rId41" Type="http://schemas.openxmlformats.org/officeDocument/2006/relationships/tags" Target="../tags/tag204.xml"/><Relationship Id="rId54" Type="http://schemas.openxmlformats.org/officeDocument/2006/relationships/tags" Target="../tags/tag217.xml"/><Relationship Id="rId62" Type="http://schemas.openxmlformats.org/officeDocument/2006/relationships/tags" Target="../tags/tag225.xml"/><Relationship Id="rId1" Type="http://schemas.openxmlformats.org/officeDocument/2006/relationships/tags" Target="../tags/tag164.xml"/><Relationship Id="rId6" Type="http://schemas.openxmlformats.org/officeDocument/2006/relationships/tags" Target="../tags/tag169.xml"/><Relationship Id="rId11" Type="http://schemas.openxmlformats.org/officeDocument/2006/relationships/tags" Target="../tags/tag174.xml"/><Relationship Id="rId24" Type="http://schemas.openxmlformats.org/officeDocument/2006/relationships/tags" Target="../tags/tag187.xml"/><Relationship Id="rId32" Type="http://schemas.openxmlformats.org/officeDocument/2006/relationships/tags" Target="../tags/tag195.xml"/><Relationship Id="rId37" Type="http://schemas.openxmlformats.org/officeDocument/2006/relationships/tags" Target="../tags/tag200.xml"/><Relationship Id="rId40" Type="http://schemas.openxmlformats.org/officeDocument/2006/relationships/tags" Target="../tags/tag203.xml"/><Relationship Id="rId45" Type="http://schemas.openxmlformats.org/officeDocument/2006/relationships/tags" Target="../tags/tag208.xml"/><Relationship Id="rId53" Type="http://schemas.openxmlformats.org/officeDocument/2006/relationships/tags" Target="../tags/tag216.xml"/><Relationship Id="rId58" Type="http://schemas.openxmlformats.org/officeDocument/2006/relationships/tags" Target="../tags/tag221.xml"/><Relationship Id="rId5" Type="http://schemas.openxmlformats.org/officeDocument/2006/relationships/tags" Target="../tags/tag168.xml"/><Relationship Id="rId15" Type="http://schemas.openxmlformats.org/officeDocument/2006/relationships/tags" Target="../tags/tag178.xml"/><Relationship Id="rId23" Type="http://schemas.openxmlformats.org/officeDocument/2006/relationships/tags" Target="../tags/tag186.xml"/><Relationship Id="rId28" Type="http://schemas.openxmlformats.org/officeDocument/2006/relationships/tags" Target="../tags/tag191.xml"/><Relationship Id="rId36" Type="http://schemas.openxmlformats.org/officeDocument/2006/relationships/tags" Target="../tags/tag199.xml"/><Relationship Id="rId49" Type="http://schemas.openxmlformats.org/officeDocument/2006/relationships/tags" Target="../tags/tag212.xml"/><Relationship Id="rId57" Type="http://schemas.openxmlformats.org/officeDocument/2006/relationships/tags" Target="../tags/tag220.xml"/><Relationship Id="rId61" Type="http://schemas.openxmlformats.org/officeDocument/2006/relationships/tags" Target="../tags/tag224.xml"/><Relationship Id="rId10" Type="http://schemas.openxmlformats.org/officeDocument/2006/relationships/tags" Target="../tags/tag173.xml"/><Relationship Id="rId19" Type="http://schemas.openxmlformats.org/officeDocument/2006/relationships/tags" Target="../tags/tag182.xml"/><Relationship Id="rId31" Type="http://schemas.openxmlformats.org/officeDocument/2006/relationships/tags" Target="../tags/tag194.xml"/><Relationship Id="rId44" Type="http://schemas.openxmlformats.org/officeDocument/2006/relationships/tags" Target="../tags/tag207.xml"/><Relationship Id="rId52" Type="http://schemas.openxmlformats.org/officeDocument/2006/relationships/tags" Target="../tags/tag215.xml"/><Relationship Id="rId60" Type="http://schemas.openxmlformats.org/officeDocument/2006/relationships/tags" Target="../tags/tag223.xml"/><Relationship Id="rId4" Type="http://schemas.openxmlformats.org/officeDocument/2006/relationships/tags" Target="../tags/tag167.xml"/><Relationship Id="rId9" Type="http://schemas.openxmlformats.org/officeDocument/2006/relationships/tags" Target="../tags/tag172.xml"/><Relationship Id="rId14" Type="http://schemas.openxmlformats.org/officeDocument/2006/relationships/tags" Target="../tags/tag177.xml"/><Relationship Id="rId22" Type="http://schemas.openxmlformats.org/officeDocument/2006/relationships/tags" Target="../tags/tag185.xml"/><Relationship Id="rId27" Type="http://schemas.openxmlformats.org/officeDocument/2006/relationships/tags" Target="../tags/tag190.xml"/><Relationship Id="rId30" Type="http://schemas.openxmlformats.org/officeDocument/2006/relationships/tags" Target="../tags/tag193.xml"/><Relationship Id="rId35" Type="http://schemas.openxmlformats.org/officeDocument/2006/relationships/tags" Target="../tags/tag198.xml"/><Relationship Id="rId43" Type="http://schemas.openxmlformats.org/officeDocument/2006/relationships/tags" Target="../tags/tag206.xml"/><Relationship Id="rId48" Type="http://schemas.openxmlformats.org/officeDocument/2006/relationships/tags" Target="../tags/tag211.xml"/><Relationship Id="rId56" Type="http://schemas.openxmlformats.org/officeDocument/2006/relationships/tags" Target="../tags/tag219.xml"/><Relationship Id="rId8" Type="http://schemas.openxmlformats.org/officeDocument/2006/relationships/tags" Target="../tags/tag171.xml"/><Relationship Id="rId51" Type="http://schemas.openxmlformats.org/officeDocument/2006/relationships/tags" Target="../tags/tag214.xml"/><Relationship Id="rId3" Type="http://schemas.openxmlformats.org/officeDocument/2006/relationships/tags" Target="../tags/tag166.xml"/><Relationship Id="rId12" Type="http://schemas.openxmlformats.org/officeDocument/2006/relationships/tags" Target="../tags/tag175.xml"/><Relationship Id="rId17" Type="http://schemas.openxmlformats.org/officeDocument/2006/relationships/tags" Target="../tags/tag180.xml"/><Relationship Id="rId25" Type="http://schemas.openxmlformats.org/officeDocument/2006/relationships/tags" Target="../tags/tag188.xml"/><Relationship Id="rId33" Type="http://schemas.openxmlformats.org/officeDocument/2006/relationships/tags" Target="../tags/tag196.xml"/><Relationship Id="rId38" Type="http://schemas.openxmlformats.org/officeDocument/2006/relationships/tags" Target="../tags/tag201.xml"/><Relationship Id="rId46" Type="http://schemas.openxmlformats.org/officeDocument/2006/relationships/tags" Target="../tags/tag209.xml"/><Relationship Id="rId59" Type="http://schemas.openxmlformats.org/officeDocument/2006/relationships/tags" Target="../tags/tag22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233.xml"/><Relationship Id="rId13" Type="http://schemas.openxmlformats.org/officeDocument/2006/relationships/tags" Target="../tags/tag238.xml"/><Relationship Id="rId18" Type="http://schemas.openxmlformats.org/officeDocument/2006/relationships/tags" Target="../tags/tag243.xml"/><Relationship Id="rId26" Type="http://schemas.openxmlformats.org/officeDocument/2006/relationships/tags" Target="../tags/tag251.xml"/><Relationship Id="rId39" Type="http://schemas.openxmlformats.org/officeDocument/2006/relationships/tags" Target="../tags/tag264.xml"/><Relationship Id="rId3" Type="http://schemas.openxmlformats.org/officeDocument/2006/relationships/tags" Target="../tags/tag228.xml"/><Relationship Id="rId21" Type="http://schemas.openxmlformats.org/officeDocument/2006/relationships/tags" Target="../tags/tag246.xml"/><Relationship Id="rId34" Type="http://schemas.openxmlformats.org/officeDocument/2006/relationships/tags" Target="../tags/tag259.xml"/><Relationship Id="rId42" Type="http://schemas.openxmlformats.org/officeDocument/2006/relationships/tags" Target="../tags/tag267.xml"/><Relationship Id="rId47" Type="http://schemas.openxmlformats.org/officeDocument/2006/relationships/slideLayout" Target="../slideLayouts/slideLayout2.xml"/><Relationship Id="rId7" Type="http://schemas.openxmlformats.org/officeDocument/2006/relationships/tags" Target="../tags/tag232.xml"/><Relationship Id="rId12" Type="http://schemas.openxmlformats.org/officeDocument/2006/relationships/tags" Target="../tags/tag237.xml"/><Relationship Id="rId17" Type="http://schemas.openxmlformats.org/officeDocument/2006/relationships/tags" Target="../tags/tag242.xml"/><Relationship Id="rId25" Type="http://schemas.openxmlformats.org/officeDocument/2006/relationships/tags" Target="../tags/tag250.xml"/><Relationship Id="rId33" Type="http://schemas.openxmlformats.org/officeDocument/2006/relationships/tags" Target="../tags/tag258.xml"/><Relationship Id="rId38" Type="http://schemas.openxmlformats.org/officeDocument/2006/relationships/tags" Target="../tags/tag263.xml"/><Relationship Id="rId46" Type="http://schemas.openxmlformats.org/officeDocument/2006/relationships/tags" Target="../tags/tag271.xml"/><Relationship Id="rId2" Type="http://schemas.openxmlformats.org/officeDocument/2006/relationships/tags" Target="../tags/tag227.xml"/><Relationship Id="rId16" Type="http://schemas.openxmlformats.org/officeDocument/2006/relationships/tags" Target="../tags/tag241.xml"/><Relationship Id="rId20" Type="http://schemas.openxmlformats.org/officeDocument/2006/relationships/tags" Target="../tags/tag245.xml"/><Relationship Id="rId29" Type="http://schemas.openxmlformats.org/officeDocument/2006/relationships/tags" Target="../tags/tag254.xml"/><Relationship Id="rId41" Type="http://schemas.openxmlformats.org/officeDocument/2006/relationships/tags" Target="../tags/tag266.xml"/><Relationship Id="rId1" Type="http://schemas.openxmlformats.org/officeDocument/2006/relationships/tags" Target="../tags/tag226.xml"/><Relationship Id="rId6" Type="http://schemas.openxmlformats.org/officeDocument/2006/relationships/tags" Target="../tags/tag231.xml"/><Relationship Id="rId11" Type="http://schemas.openxmlformats.org/officeDocument/2006/relationships/tags" Target="../tags/tag236.xml"/><Relationship Id="rId24" Type="http://schemas.openxmlformats.org/officeDocument/2006/relationships/tags" Target="../tags/tag249.xml"/><Relationship Id="rId32" Type="http://schemas.openxmlformats.org/officeDocument/2006/relationships/tags" Target="../tags/tag257.xml"/><Relationship Id="rId37" Type="http://schemas.openxmlformats.org/officeDocument/2006/relationships/tags" Target="../tags/tag262.xml"/><Relationship Id="rId40" Type="http://schemas.openxmlformats.org/officeDocument/2006/relationships/tags" Target="../tags/tag265.xml"/><Relationship Id="rId45" Type="http://schemas.openxmlformats.org/officeDocument/2006/relationships/tags" Target="../tags/tag270.xml"/><Relationship Id="rId5" Type="http://schemas.openxmlformats.org/officeDocument/2006/relationships/tags" Target="../tags/tag230.xml"/><Relationship Id="rId15" Type="http://schemas.openxmlformats.org/officeDocument/2006/relationships/tags" Target="../tags/tag240.xml"/><Relationship Id="rId23" Type="http://schemas.openxmlformats.org/officeDocument/2006/relationships/tags" Target="../tags/tag248.xml"/><Relationship Id="rId28" Type="http://schemas.openxmlformats.org/officeDocument/2006/relationships/tags" Target="../tags/tag253.xml"/><Relationship Id="rId36" Type="http://schemas.openxmlformats.org/officeDocument/2006/relationships/tags" Target="../tags/tag261.xml"/><Relationship Id="rId10" Type="http://schemas.openxmlformats.org/officeDocument/2006/relationships/tags" Target="../tags/tag235.xml"/><Relationship Id="rId19" Type="http://schemas.openxmlformats.org/officeDocument/2006/relationships/tags" Target="../tags/tag244.xml"/><Relationship Id="rId31" Type="http://schemas.openxmlformats.org/officeDocument/2006/relationships/tags" Target="../tags/tag256.xml"/><Relationship Id="rId44" Type="http://schemas.openxmlformats.org/officeDocument/2006/relationships/tags" Target="../tags/tag269.xml"/><Relationship Id="rId4" Type="http://schemas.openxmlformats.org/officeDocument/2006/relationships/tags" Target="../tags/tag229.xml"/><Relationship Id="rId9" Type="http://schemas.openxmlformats.org/officeDocument/2006/relationships/tags" Target="../tags/tag234.xml"/><Relationship Id="rId14" Type="http://schemas.openxmlformats.org/officeDocument/2006/relationships/tags" Target="../tags/tag239.xml"/><Relationship Id="rId22" Type="http://schemas.openxmlformats.org/officeDocument/2006/relationships/tags" Target="../tags/tag247.xml"/><Relationship Id="rId27" Type="http://schemas.openxmlformats.org/officeDocument/2006/relationships/tags" Target="../tags/tag252.xml"/><Relationship Id="rId30" Type="http://schemas.openxmlformats.org/officeDocument/2006/relationships/tags" Target="../tags/tag255.xml"/><Relationship Id="rId35" Type="http://schemas.openxmlformats.org/officeDocument/2006/relationships/tags" Target="../tags/tag260.xml"/><Relationship Id="rId43" Type="http://schemas.openxmlformats.org/officeDocument/2006/relationships/tags" Target="../tags/tag268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79.xml"/><Relationship Id="rId13" Type="http://schemas.openxmlformats.org/officeDocument/2006/relationships/tags" Target="../tags/tag284.xml"/><Relationship Id="rId18" Type="http://schemas.openxmlformats.org/officeDocument/2006/relationships/tags" Target="../tags/tag289.xml"/><Relationship Id="rId26" Type="http://schemas.openxmlformats.org/officeDocument/2006/relationships/tags" Target="../tags/tag297.xml"/><Relationship Id="rId3" Type="http://schemas.openxmlformats.org/officeDocument/2006/relationships/tags" Target="../tags/tag274.xml"/><Relationship Id="rId21" Type="http://schemas.openxmlformats.org/officeDocument/2006/relationships/tags" Target="../tags/tag292.xml"/><Relationship Id="rId7" Type="http://schemas.openxmlformats.org/officeDocument/2006/relationships/tags" Target="../tags/tag278.xml"/><Relationship Id="rId12" Type="http://schemas.openxmlformats.org/officeDocument/2006/relationships/tags" Target="../tags/tag283.xml"/><Relationship Id="rId17" Type="http://schemas.openxmlformats.org/officeDocument/2006/relationships/tags" Target="../tags/tag288.xml"/><Relationship Id="rId25" Type="http://schemas.openxmlformats.org/officeDocument/2006/relationships/tags" Target="../tags/tag296.xml"/><Relationship Id="rId2" Type="http://schemas.openxmlformats.org/officeDocument/2006/relationships/tags" Target="../tags/tag273.xml"/><Relationship Id="rId16" Type="http://schemas.openxmlformats.org/officeDocument/2006/relationships/tags" Target="../tags/tag287.xml"/><Relationship Id="rId20" Type="http://schemas.openxmlformats.org/officeDocument/2006/relationships/tags" Target="../tags/tag291.xml"/><Relationship Id="rId29" Type="http://schemas.openxmlformats.org/officeDocument/2006/relationships/tags" Target="../tags/tag300.xml"/><Relationship Id="rId1" Type="http://schemas.openxmlformats.org/officeDocument/2006/relationships/tags" Target="../tags/tag272.xml"/><Relationship Id="rId6" Type="http://schemas.openxmlformats.org/officeDocument/2006/relationships/tags" Target="../tags/tag277.xml"/><Relationship Id="rId11" Type="http://schemas.openxmlformats.org/officeDocument/2006/relationships/tags" Target="../tags/tag282.xml"/><Relationship Id="rId24" Type="http://schemas.openxmlformats.org/officeDocument/2006/relationships/tags" Target="../tags/tag295.xml"/><Relationship Id="rId5" Type="http://schemas.openxmlformats.org/officeDocument/2006/relationships/tags" Target="../tags/tag276.xml"/><Relationship Id="rId15" Type="http://schemas.openxmlformats.org/officeDocument/2006/relationships/tags" Target="../tags/tag286.xml"/><Relationship Id="rId23" Type="http://schemas.openxmlformats.org/officeDocument/2006/relationships/tags" Target="../tags/tag294.xml"/><Relationship Id="rId28" Type="http://schemas.openxmlformats.org/officeDocument/2006/relationships/tags" Target="../tags/tag299.xml"/><Relationship Id="rId10" Type="http://schemas.openxmlformats.org/officeDocument/2006/relationships/tags" Target="../tags/tag281.xml"/><Relationship Id="rId19" Type="http://schemas.openxmlformats.org/officeDocument/2006/relationships/tags" Target="../tags/tag290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275.xml"/><Relationship Id="rId9" Type="http://schemas.openxmlformats.org/officeDocument/2006/relationships/tags" Target="../tags/tag280.xml"/><Relationship Id="rId14" Type="http://schemas.openxmlformats.org/officeDocument/2006/relationships/tags" Target="../tags/tag285.xml"/><Relationship Id="rId22" Type="http://schemas.openxmlformats.org/officeDocument/2006/relationships/tags" Target="../tags/tag293.xml"/><Relationship Id="rId27" Type="http://schemas.openxmlformats.org/officeDocument/2006/relationships/tags" Target="../tags/tag298.xml"/><Relationship Id="rId30" Type="http://schemas.openxmlformats.org/officeDocument/2006/relationships/tags" Target="../tags/tag30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309.xml"/><Relationship Id="rId3" Type="http://schemas.openxmlformats.org/officeDocument/2006/relationships/tags" Target="../tags/tag304.xml"/><Relationship Id="rId7" Type="http://schemas.openxmlformats.org/officeDocument/2006/relationships/tags" Target="../tags/tag308.xml"/><Relationship Id="rId2" Type="http://schemas.openxmlformats.org/officeDocument/2006/relationships/tags" Target="../tags/tag303.xml"/><Relationship Id="rId1" Type="http://schemas.openxmlformats.org/officeDocument/2006/relationships/tags" Target="../tags/tag302.xml"/><Relationship Id="rId6" Type="http://schemas.openxmlformats.org/officeDocument/2006/relationships/tags" Target="../tags/tag307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06.xml"/><Relationship Id="rId10" Type="http://schemas.openxmlformats.org/officeDocument/2006/relationships/tags" Target="../tags/tag311.xml"/><Relationship Id="rId4" Type="http://schemas.openxmlformats.org/officeDocument/2006/relationships/tags" Target="../tags/tag305.xml"/><Relationship Id="rId9" Type="http://schemas.openxmlformats.org/officeDocument/2006/relationships/tags" Target="../tags/tag3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319.xml"/><Relationship Id="rId3" Type="http://schemas.openxmlformats.org/officeDocument/2006/relationships/tags" Target="../tags/tag314.xml"/><Relationship Id="rId7" Type="http://schemas.openxmlformats.org/officeDocument/2006/relationships/tags" Target="../tags/tag318.xml"/><Relationship Id="rId2" Type="http://schemas.openxmlformats.org/officeDocument/2006/relationships/tags" Target="../tags/tag313.xml"/><Relationship Id="rId1" Type="http://schemas.openxmlformats.org/officeDocument/2006/relationships/tags" Target="../tags/tag312.xml"/><Relationship Id="rId6" Type="http://schemas.openxmlformats.org/officeDocument/2006/relationships/tags" Target="../tags/tag317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16.xml"/><Relationship Id="rId10" Type="http://schemas.openxmlformats.org/officeDocument/2006/relationships/tags" Target="../tags/tag321.xml"/><Relationship Id="rId4" Type="http://schemas.openxmlformats.org/officeDocument/2006/relationships/tags" Target="../tags/tag315.xml"/><Relationship Id="rId9" Type="http://schemas.openxmlformats.org/officeDocument/2006/relationships/tags" Target="../tags/tag320.xml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tags" Target="../tags/tag334.xml"/><Relationship Id="rId18" Type="http://schemas.openxmlformats.org/officeDocument/2006/relationships/tags" Target="../tags/tag339.xml"/><Relationship Id="rId26" Type="http://schemas.openxmlformats.org/officeDocument/2006/relationships/tags" Target="../tags/tag347.xml"/><Relationship Id="rId39" Type="http://schemas.openxmlformats.org/officeDocument/2006/relationships/tags" Target="../tags/tag360.xml"/><Relationship Id="rId21" Type="http://schemas.openxmlformats.org/officeDocument/2006/relationships/tags" Target="../tags/tag342.xml"/><Relationship Id="rId34" Type="http://schemas.openxmlformats.org/officeDocument/2006/relationships/tags" Target="../tags/tag355.xml"/><Relationship Id="rId42" Type="http://schemas.openxmlformats.org/officeDocument/2006/relationships/tags" Target="../tags/tag363.xml"/><Relationship Id="rId47" Type="http://schemas.openxmlformats.org/officeDocument/2006/relationships/tags" Target="../tags/tag368.xml"/><Relationship Id="rId50" Type="http://schemas.openxmlformats.org/officeDocument/2006/relationships/tags" Target="../tags/tag371.xml"/><Relationship Id="rId55" Type="http://schemas.openxmlformats.org/officeDocument/2006/relationships/tags" Target="../tags/tag376.xml"/><Relationship Id="rId63" Type="http://schemas.openxmlformats.org/officeDocument/2006/relationships/tags" Target="../tags/tag384.xml"/><Relationship Id="rId68" Type="http://schemas.openxmlformats.org/officeDocument/2006/relationships/tags" Target="../tags/tag389.xml"/><Relationship Id="rId76" Type="http://schemas.openxmlformats.org/officeDocument/2006/relationships/tags" Target="../tags/tag397.xml"/><Relationship Id="rId7" Type="http://schemas.openxmlformats.org/officeDocument/2006/relationships/tags" Target="../tags/tag328.xml"/><Relationship Id="rId71" Type="http://schemas.openxmlformats.org/officeDocument/2006/relationships/tags" Target="../tags/tag392.xml"/><Relationship Id="rId2" Type="http://schemas.openxmlformats.org/officeDocument/2006/relationships/tags" Target="../tags/tag323.xml"/><Relationship Id="rId16" Type="http://schemas.openxmlformats.org/officeDocument/2006/relationships/tags" Target="../tags/tag337.xml"/><Relationship Id="rId29" Type="http://schemas.openxmlformats.org/officeDocument/2006/relationships/tags" Target="../tags/tag350.xml"/><Relationship Id="rId11" Type="http://schemas.openxmlformats.org/officeDocument/2006/relationships/tags" Target="../tags/tag332.xml"/><Relationship Id="rId24" Type="http://schemas.openxmlformats.org/officeDocument/2006/relationships/tags" Target="../tags/tag345.xml"/><Relationship Id="rId32" Type="http://schemas.openxmlformats.org/officeDocument/2006/relationships/tags" Target="../tags/tag353.xml"/><Relationship Id="rId37" Type="http://schemas.openxmlformats.org/officeDocument/2006/relationships/tags" Target="../tags/tag358.xml"/><Relationship Id="rId40" Type="http://schemas.openxmlformats.org/officeDocument/2006/relationships/tags" Target="../tags/tag361.xml"/><Relationship Id="rId45" Type="http://schemas.openxmlformats.org/officeDocument/2006/relationships/tags" Target="../tags/tag366.xml"/><Relationship Id="rId53" Type="http://schemas.openxmlformats.org/officeDocument/2006/relationships/tags" Target="../tags/tag374.xml"/><Relationship Id="rId58" Type="http://schemas.openxmlformats.org/officeDocument/2006/relationships/tags" Target="../tags/tag379.xml"/><Relationship Id="rId66" Type="http://schemas.openxmlformats.org/officeDocument/2006/relationships/tags" Target="../tags/tag387.xml"/><Relationship Id="rId74" Type="http://schemas.openxmlformats.org/officeDocument/2006/relationships/tags" Target="../tags/tag395.xml"/><Relationship Id="rId79" Type="http://schemas.openxmlformats.org/officeDocument/2006/relationships/tags" Target="../tags/tag400.xml"/><Relationship Id="rId5" Type="http://schemas.openxmlformats.org/officeDocument/2006/relationships/tags" Target="../tags/tag326.xml"/><Relationship Id="rId61" Type="http://schemas.openxmlformats.org/officeDocument/2006/relationships/tags" Target="../tags/tag382.xml"/><Relationship Id="rId82" Type="http://schemas.openxmlformats.org/officeDocument/2006/relationships/slideLayout" Target="../slideLayouts/slideLayout2.xml"/><Relationship Id="rId10" Type="http://schemas.openxmlformats.org/officeDocument/2006/relationships/tags" Target="../tags/tag331.xml"/><Relationship Id="rId19" Type="http://schemas.openxmlformats.org/officeDocument/2006/relationships/tags" Target="../tags/tag340.xml"/><Relationship Id="rId31" Type="http://schemas.openxmlformats.org/officeDocument/2006/relationships/tags" Target="../tags/tag352.xml"/><Relationship Id="rId44" Type="http://schemas.openxmlformats.org/officeDocument/2006/relationships/tags" Target="../tags/tag365.xml"/><Relationship Id="rId52" Type="http://schemas.openxmlformats.org/officeDocument/2006/relationships/tags" Target="../tags/tag373.xml"/><Relationship Id="rId60" Type="http://schemas.openxmlformats.org/officeDocument/2006/relationships/tags" Target="../tags/tag381.xml"/><Relationship Id="rId65" Type="http://schemas.openxmlformats.org/officeDocument/2006/relationships/tags" Target="../tags/tag386.xml"/><Relationship Id="rId73" Type="http://schemas.openxmlformats.org/officeDocument/2006/relationships/tags" Target="../tags/tag394.xml"/><Relationship Id="rId78" Type="http://schemas.openxmlformats.org/officeDocument/2006/relationships/tags" Target="../tags/tag399.xml"/><Relationship Id="rId81" Type="http://schemas.openxmlformats.org/officeDocument/2006/relationships/tags" Target="../tags/tag402.xml"/><Relationship Id="rId4" Type="http://schemas.openxmlformats.org/officeDocument/2006/relationships/tags" Target="../tags/tag325.xml"/><Relationship Id="rId9" Type="http://schemas.openxmlformats.org/officeDocument/2006/relationships/tags" Target="../tags/tag330.xml"/><Relationship Id="rId14" Type="http://schemas.openxmlformats.org/officeDocument/2006/relationships/tags" Target="../tags/tag335.xml"/><Relationship Id="rId22" Type="http://schemas.openxmlformats.org/officeDocument/2006/relationships/tags" Target="../tags/tag343.xml"/><Relationship Id="rId27" Type="http://schemas.openxmlformats.org/officeDocument/2006/relationships/tags" Target="../tags/tag348.xml"/><Relationship Id="rId30" Type="http://schemas.openxmlformats.org/officeDocument/2006/relationships/tags" Target="../tags/tag351.xml"/><Relationship Id="rId35" Type="http://schemas.openxmlformats.org/officeDocument/2006/relationships/tags" Target="../tags/tag356.xml"/><Relationship Id="rId43" Type="http://schemas.openxmlformats.org/officeDocument/2006/relationships/tags" Target="../tags/tag364.xml"/><Relationship Id="rId48" Type="http://schemas.openxmlformats.org/officeDocument/2006/relationships/tags" Target="../tags/tag369.xml"/><Relationship Id="rId56" Type="http://schemas.openxmlformats.org/officeDocument/2006/relationships/tags" Target="../tags/tag377.xml"/><Relationship Id="rId64" Type="http://schemas.openxmlformats.org/officeDocument/2006/relationships/tags" Target="../tags/tag385.xml"/><Relationship Id="rId69" Type="http://schemas.openxmlformats.org/officeDocument/2006/relationships/tags" Target="../tags/tag390.xml"/><Relationship Id="rId77" Type="http://schemas.openxmlformats.org/officeDocument/2006/relationships/tags" Target="../tags/tag398.xml"/><Relationship Id="rId8" Type="http://schemas.openxmlformats.org/officeDocument/2006/relationships/tags" Target="../tags/tag329.xml"/><Relationship Id="rId51" Type="http://schemas.openxmlformats.org/officeDocument/2006/relationships/tags" Target="../tags/tag372.xml"/><Relationship Id="rId72" Type="http://schemas.openxmlformats.org/officeDocument/2006/relationships/tags" Target="../tags/tag393.xml"/><Relationship Id="rId80" Type="http://schemas.openxmlformats.org/officeDocument/2006/relationships/tags" Target="../tags/tag401.xml"/><Relationship Id="rId3" Type="http://schemas.openxmlformats.org/officeDocument/2006/relationships/tags" Target="../tags/tag324.xml"/><Relationship Id="rId12" Type="http://schemas.openxmlformats.org/officeDocument/2006/relationships/tags" Target="../tags/tag333.xml"/><Relationship Id="rId17" Type="http://schemas.openxmlformats.org/officeDocument/2006/relationships/tags" Target="../tags/tag338.xml"/><Relationship Id="rId25" Type="http://schemas.openxmlformats.org/officeDocument/2006/relationships/tags" Target="../tags/tag346.xml"/><Relationship Id="rId33" Type="http://schemas.openxmlformats.org/officeDocument/2006/relationships/tags" Target="../tags/tag354.xml"/><Relationship Id="rId38" Type="http://schemas.openxmlformats.org/officeDocument/2006/relationships/tags" Target="../tags/tag359.xml"/><Relationship Id="rId46" Type="http://schemas.openxmlformats.org/officeDocument/2006/relationships/tags" Target="../tags/tag367.xml"/><Relationship Id="rId59" Type="http://schemas.openxmlformats.org/officeDocument/2006/relationships/tags" Target="../tags/tag380.xml"/><Relationship Id="rId67" Type="http://schemas.openxmlformats.org/officeDocument/2006/relationships/tags" Target="../tags/tag388.xml"/><Relationship Id="rId20" Type="http://schemas.openxmlformats.org/officeDocument/2006/relationships/tags" Target="../tags/tag341.xml"/><Relationship Id="rId41" Type="http://schemas.openxmlformats.org/officeDocument/2006/relationships/tags" Target="../tags/tag362.xml"/><Relationship Id="rId54" Type="http://schemas.openxmlformats.org/officeDocument/2006/relationships/tags" Target="../tags/tag375.xml"/><Relationship Id="rId62" Type="http://schemas.openxmlformats.org/officeDocument/2006/relationships/tags" Target="../tags/tag383.xml"/><Relationship Id="rId70" Type="http://schemas.openxmlformats.org/officeDocument/2006/relationships/tags" Target="../tags/tag391.xml"/><Relationship Id="rId75" Type="http://schemas.openxmlformats.org/officeDocument/2006/relationships/tags" Target="../tags/tag396.xml"/><Relationship Id="rId83" Type="http://schemas.openxmlformats.org/officeDocument/2006/relationships/notesSlide" Target="../notesSlides/notesSlide4.xml"/><Relationship Id="rId1" Type="http://schemas.openxmlformats.org/officeDocument/2006/relationships/tags" Target="../tags/tag322.xml"/><Relationship Id="rId6" Type="http://schemas.openxmlformats.org/officeDocument/2006/relationships/tags" Target="../tags/tag327.xml"/><Relationship Id="rId15" Type="http://schemas.openxmlformats.org/officeDocument/2006/relationships/tags" Target="../tags/tag336.xml"/><Relationship Id="rId23" Type="http://schemas.openxmlformats.org/officeDocument/2006/relationships/tags" Target="../tags/tag344.xml"/><Relationship Id="rId28" Type="http://schemas.openxmlformats.org/officeDocument/2006/relationships/tags" Target="../tags/tag349.xml"/><Relationship Id="rId36" Type="http://schemas.openxmlformats.org/officeDocument/2006/relationships/tags" Target="../tags/tag357.xml"/><Relationship Id="rId49" Type="http://schemas.openxmlformats.org/officeDocument/2006/relationships/tags" Target="../tags/tag370.xml"/><Relationship Id="rId57" Type="http://schemas.openxmlformats.org/officeDocument/2006/relationships/tags" Target="../tags/tag378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410.xml"/><Relationship Id="rId13" Type="http://schemas.openxmlformats.org/officeDocument/2006/relationships/tags" Target="../tags/tag415.xml"/><Relationship Id="rId18" Type="http://schemas.openxmlformats.org/officeDocument/2006/relationships/tags" Target="../tags/tag420.xml"/><Relationship Id="rId26" Type="http://schemas.openxmlformats.org/officeDocument/2006/relationships/tags" Target="../tags/tag428.xml"/><Relationship Id="rId39" Type="http://schemas.openxmlformats.org/officeDocument/2006/relationships/tags" Target="../tags/tag441.xml"/><Relationship Id="rId3" Type="http://schemas.openxmlformats.org/officeDocument/2006/relationships/tags" Target="../tags/tag405.xml"/><Relationship Id="rId21" Type="http://schemas.openxmlformats.org/officeDocument/2006/relationships/tags" Target="../tags/tag423.xml"/><Relationship Id="rId34" Type="http://schemas.openxmlformats.org/officeDocument/2006/relationships/tags" Target="../tags/tag436.xml"/><Relationship Id="rId7" Type="http://schemas.openxmlformats.org/officeDocument/2006/relationships/tags" Target="../tags/tag409.xml"/><Relationship Id="rId12" Type="http://schemas.openxmlformats.org/officeDocument/2006/relationships/tags" Target="../tags/tag414.xml"/><Relationship Id="rId17" Type="http://schemas.openxmlformats.org/officeDocument/2006/relationships/tags" Target="../tags/tag419.xml"/><Relationship Id="rId25" Type="http://schemas.openxmlformats.org/officeDocument/2006/relationships/tags" Target="../tags/tag427.xml"/><Relationship Id="rId33" Type="http://schemas.openxmlformats.org/officeDocument/2006/relationships/tags" Target="../tags/tag435.xml"/><Relationship Id="rId38" Type="http://schemas.openxmlformats.org/officeDocument/2006/relationships/tags" Target="../tags/tag440.xml"/><Relationship Id="rId2" Type="http://schemas.openxmlformats.org/officeDocument/2006/relationships/tags" Target="../tags/tag404.xml"/><Relationship Id="rId16" Type="http://schemas.openxmlformats.org/officeDocument/2006/relationships/tags" Target="../tags/tag418.xml"/><Relationship Id="rId20" Type="http://schemas.openxmlformats.org/officeDocument/2006/relationships/tags" Target="../tags/tag422.xml"/><Relationship Id="rId29" Type="http://schemas.openxmlformats.org/officeDocument/2006/relationships/tags" Target="../tags/tag431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403.xml"/><Relationship Id="rId6" Type="http://schemas.openxmlformats.org/officeDocument/2006/relationships/tags" Target="../tags/tag408.xml"/><Relationship Id="rId11" Type="http://schemas.openxmlformats.org/officeDocument/2006/relationships/tags" Target="../tags/tag413.xml"/><Relationship Id="rId24" Type="http://schemas.openxmlformats.org/officeDocument/2006/relationships/tags" Target="../tags/tag426.xml"/><Relationship Id="rId32" Type="http://schemas.openxmlformats.org/officeDocument/2006/relationships/tags" Target="../tags/tag434.xml"/><Relationship Id="rId37" Type="http://schemas.openxmlformats.org/officeDocument/2006/relationships/tags" Target="../tags/tag439.xml"/><Relationship Id="rId40" Type="http://schemas.openxmlformats.org/officeDocument/2006/relationships/tags" Target="../tags/tag442.xml"/><Relationship Id="rId5" Type="http://schemas.openxmlformats.org/officeDocument/2006/relationships/tags" Target="../tags/tag407.xml"/><Relationship Id="rId15" Type="http://schemas.openxmlformats.org/officeDocument/2006/relationships/tags" Target="../tags/tag417.xml"/><Relationship Id="rId23" Type="http://schemas.openxmlformats.org/officeDocument/2006/relationships/tags" Target="../tags/tag425.xml"/><Relationship Id="rId28" Type="http://schemas.openxmlformats.org/officeDocument/2006/relationships/tags" Target="../tags/tag430.xml"/><Relationship Id="rId36" Type="http://schemas.openxmlformats.org/officeDocument/2006/relationships/tags" Target="../tags/tag438.xml"/><Relationship Id="rId10" Type="http://schemas.openxmlformats.org/officeDocument/2006/relationships/tags" Target="../tags/tag412.xml"/><Relationship Id="rId19" Type="http://schemas.openxmlformats.org/officeDocument/2006/relationships/tags" Target="../tags/tag421.xml"/><Relationship Id="rId31" Type="http://schemas.openxmlformats.org/officeDocument/2006/relationships/tags" Target="../tags/tag433.xml"/><Relationship Id="rId4" Type="http://schemas.openxmlformats.org/officeDocument/2006/relationships/tags" Target="../tags/tag406.xml"/><Relationship Id="rId9" Type="http://schemas.openxmlformats.org/officeDocument/2006/relationships/tags" Target="../tags/tag411.xml"/><Relationship Id="rId14" Type="http://schemas.openxmlformats.org/officeDocument/2006/relationships/tags" Target="../tags/tag416.xml"/><Relationship Id="rId22" Type="http://schemas.openxmlformats.org/officeDocument/2006/relationships/tags" Target="../tags/tag424.xml"/><Relationship Id="rId27" Type="http://schemas.openxmlformats.org/officeDocument/2006/relationships/tags" Target="../tags/tag429.xml"/><Relationship Id="rId30" Type="http://schemas.openxmlformats.org/officeDocument/2006/relationships/tags" Target="../tags/tag432.xml"/><Relationship Id="rId35" Type="http://schemas.openxmlformats.org/officeDocument/2006/relationships/tags" Target="../tags/tag43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450.xml"/><Relationship Id="rId13" Type="http://schemas.openxmlformats.org/officeDocument/2006/relationships/tags" Target="../tags/tag455.xml"/><Relationship Id="rId18" Type="http://schemas.openxmlformats.org/officeDocument/2006/relationships/tags" Target="../tags/tag460.xml"/><Relationship Id="rId26" Type="http://schemas.openxmlformats.org/officeDocument/2006/relationships/tags" Target="../tags/tag468.xml"/><Relationship Id="rId39" Type="http://schemas.openxmlformats.org/officeDocument/2006/relationships/tags" Target="../tags/tag481.xml"/><Relationship Id="rId3" Type="http://schemas.openxmlformats.org/officeDocument/2006/relationships/tags" Target="../tags/tag445.xml"/><Relationship Id="rId21" Type="http://schemas.openxmlformats.org/officeDocument/2006/relationships/tags" Target="../tags/tag463.xml"/><Relationship Id="rId34" Type="http://schemas.openxmlformats.org/officeDocument/2006/relationships/tags" Target="../tags/tag476.xml"/><Relationship Id="rId42" Type="http://schemas.openxmlformats.org/officeDocument/2006/relationships/tags" Target="../tags/tag484.xml"/><Relationship Id="rId7" Type="http://schemas.openxmlformats.org/officeDocument/2006/relationships/tags" Target="../tags/tag449.xml"/><Relationship Id="rId12" Type="http://schemas.openxmlformats.org/officeDocument/2006/relationships/tags" Target="../tags/tag454.xml"/><Relationship Id="rId17" Type="http://schemas.openxmlformats.org/officeDocument/2006/relationships/tags" Target="../tags/tag459.xml"/><Relationship Id="rId25" Type="http://schemas.openxmlformats.org/officeDocument/2006/relationships/tags" Target="../tags/tag467.xml"/><Relationship Id="rId33" Type="http://schemas.openxmlformats.org/officeDocument/2006/relationships/tags" Target="../tags/tag475.xml"/><Relationship Id="rId38" Type="http://schemas.openxmlformats.org/officeDocument/2006/relationships/tags" Target="../tags/tag480.xml"/><Relationship Id="rId46" Type="http://schemas.openxmlformats.org/officeDocument/2006/relationships/slideLayout" Target="../slideLayouts/slideLayout2.xml"/><Relationship Id="rId2" Type="http://schemas.openxmlformats.org/officeDocument/2006/relationships/tags" Target="../tags/tag444.xml"/><Relationship Id="rId16" Type="http://schemas.openxmlformats.org/officeDocument/2006/relationships/tags" Target="../tags/tag458.xml"/><Relationship Id="rId20" Type="http://schemas.openxmlformats.org/officeDocument/2006/relationships/tags" Target="../tags/tag462.xml"/><Relationship Id="rId29" Type="http://schemas.openxmlformats.org/officeDocument/2006/relationships/tags" Target="../tags/tag471.xml"/><Relationship Id="rId41" Type="http://schemas.openxmlformats.org/officeDocument/2006/relationships/tags" Target="../tags/tag483.xml"/><Relationship Id="rId1" Type="http://schemas.openxmlformats.org/officeDocument/2006/relationships/tags" Target="../tags/tag443.xml"/><Relationship Id="rId6" Type="http://schemas.openxmlformats.org/officeDocument/2006/relationships/tags" Target="../tags/tag448.xml"/><Relationship Id="rId11" Type="http://schemas.openxmlformats.org/officeDocument/2006/relationships/tags" Target="../tags/tag453.xml"/><Relationship Id="rId24" Type="http://schemas.openxmlformats.org/officeDocument/2006/relationships/tags" Target="../tags/tag466.xml"/><Relationship Id="rId32" Type="http://schemas.openxmlformats.org/officeDocument/2006/relationships/tags" Target="../tags/tag474.xml"/><Relationship Id="rId37" Type="http://schemas.openxmlformats.org/officeDocument/2006/relationships/tags" Target="../tags/tag479.xml"/><Relationship Id="rId40" Type="http://schemas.openxmlformats.org/officeDocument/2006/relationships/tags" Target="../tags/tag482.xml"/><Relationship Id="rId45" Type="http://schemas.openxmlformats.org/officeDocument/2006/relationships/tags" Target="../tags/tag487.xml"/><Relationship Id="rId5" Type="http://schemas.openxmlformats.org/officeDocument/2006/relationships/tags" Target="../tags/tag447.xml"/><Relationship Id="rId15" Type="http://schemas.openxmlformats.org/officeDocument/2006/relationships/tags" Target="../tags/tag457.xml"/><Relationship Id="rId23" Type="http://schemas.openxmlformats.org/officeDocument/2006/relationships/tags" Target="../tags/tag465.xml"/><Relationship Id="rId28" Type="http://schemas.openxmlformats.org/officeDocument/2006/relationships/tags" Target="../tags/tag470.xml"/><Relationship Id="rId36" Type="http://schemas.openxmlformats.org/officeDocument/2006/relationships/tags" Target="../tags/tag478.xml"/><Relationship Id="rId10" Type="http://schemas.openxmlformats.org/officeDocument/2006/relationships/tags" Target="../tags/tag452.xml"/><Relationship Id="rId19" Type="http://schemas.openxmlformats.org/officeDocument/2006/relationships/tags" Target="../tags/tag461.xml"/><Relationship Id="rId31" Type="http://schemas.openxmlformats.org/officeDocument/2006/relationships/tags" Target="../tags/tag473.xml"/><Relationship Id="rId44" Type="http://schemas.openxmlformats.org/officeDocument/2006/relationships/tags" Target="../tags/tag486.xml"/><Relationship Id="rId4" Type="http://schemas.openxmlformats.org/officeDocument/2006/relationships/tags" Target="../tags/tag446.xml"/><Relationship Id="rId9" Type="http://schemas.openxmlformats.org/officeDocument/2006/relationships/tags" Target="../tags/tag451.xml"/><Relationship Id="rId14" Type="http://schemas.openxmlformats.org/officeDocument/2006/relationships/tags" Target="../tags/tag456.xml"/><Relationship Id="rId22" Type="http://schemas.openxmlformats.org/officeDocument/2006/relationships/tags" Target="../tags/tag464.xml"/><Relationship Id="rId27" Type="http://schemas.openxmlformats.org/officeDocument/2006/relationships/tags" Target="../tags/tag469.xml"/><Relationship Id="rId30" Type="http://schemas.openxmlformats.org/officeDocument/2006/relationships/tags" Target="../tags/tag472.xml"/><Relationship Id="rId35" Type="http://schemas.openxmlformats.org/officeDocument/2006/relationships/tags" Target="../tags/tag477.xml"/><Relationship Id="rId43" Type="http://schemas.openxmlformats.org/officeDocument/2006/relationships/tags" Target="../tags/tag485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495.xml"/><Relationship Id="rId13" Type="http://schemas.openxmlformats.org/officeDocument/2006/relationships/tags" Target="../tags/tag500.xml"/><Relationship Id="rId18" Type="http://schemas.openxmlformats.org/officeDocument/2006/relationships/tags" Target="../tags/tag505.xml"/><Relationship Id="rId26" Type="http://schemas.openxmlformats.org/officeDocument/2006/relationships/tags" Target="../tags/tag513.xml"/><Relationship Id="rId3" Type="http://schemas.openxmlformats.org/officeDocument/2006/relationships/tags" Target="../tags/tag490.xml"/><Relationship Id="rId21" Type="http://schemas.openxmlformats.org/officeDocument/2006/relationships/tags" Target="../tags/tag508.xml"/><Relationship Id="rId7" Type="http://schemas.openxmlformats.org/officeDocument/2006/relationships/tags" Target="../tags/tag494.xml"/><Relationship Id="rId12" Type="http://schemas.openxmlformats.org/officeDocument/2006/relationships/tags" Target="../tags/tag499.xml"/><Relationship Id="rId17" Type="http://schemas.openxmlformats.org/officeDocument/2006/relationships/tags" Target="../tags/tag504.xml"/><Relationship Id="rId25" Type="http://schemas.openxmlformats.org/officeDocument/2006/relationships/tags" Target="../tags/tag512.xml"/><Relationship Id="rId2" Type="http://schemas.openxmlformats.org/officeDocument/2006/relationships/tags" Target="../tags/tag489.xml"/><Relationship Id="rId16" Type="http://schemas.openxmlformats.org/officeDocument/2006/relationships/tags" Target="../tags/tag503.xml"/><Relationship Id="rId20" Type="http://schemas.openxmlformats.org/officeDocument/2006/relationships/tags" Target="../tags/tag507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488.xml"/><Relationship Id="rId6" Type="http://schemas.openxmlformats.org/officeDocument/2006/relationships/tags" Target="../tags/tag493.xml"/><Relationship Id="rId11" Type="http://schemas.openxmlformats.org/officeDocument/2006/relationships/tags" Target="../tags/tag498.xml"/><Relationship Id="rId24" Type="http://schemas.openxmlformats.org/officeDocument/2006/relationships/tags" Target="../tags/tag511.xml"/><Relationship Id="rId5" Type="http://schemas.openxmlformats.org/officeDocument/2006/relationships/tags" Target="../tags/tag492.xml"/><Relationship Id="rId15" Type="http://schemas.openxmlformats.org/officeDocument/2006/relationships/tags" Target="../tags/tag502.xml"/><Relationship Id="rId23" Type="http://schemas.openxmlformats.org/officeDocument/2006/relationships/tags" Target="../tags/tag510.xml"/><Relationship Id="rId28" Type="http://schemas.openxmlformats.org/officeDocument/2006/relationships/tags" Target="../tags/tag515.xml"/><Relationship Id="rId10" Type="http://schemas.openxmlformats.org/officeDocument/2006/relationships/tags" Target="../tags/tag497.xml"/><Relationship Id="rId19" Type="http://schemas.openxmlformats.org/officeDocument/2006/relationships/tags" Target="../tags/tag506.xml"/><Relationship Id="rId4" Type="http://schemas.openxmlformats.org/officeDocument/2006/relationships/tags" Target="../tags/tag491.xml"/><Relationship Id="rId9" Type="http://schemas.openxmlformats.org/officeDocument/2006/relationships/tags" Target="../tags/tag496.xml"/><Relationship Id="rId14" Type="http://schemas.openxmlformats.org/officeDocument/2006/relationships/tags" Target="../tags/tag501.xml"/><Relationship Id="rId22" Type="http://schemas.openxmlformats.org/officeDocument/2006/relationships/tags" Target="../tags/tag509.xml"/><Relationship Id="rId27" Type="http://schemas.openxmlformats.org/officeDocument/2006/relationships/tags" Target="../tags/tag5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13" Type="http://schemas.openxmlformats.org/officeDocument/2006/relationships/tags" Target="../tags/tag31.xm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12" Type="http://schemas.openxmlformats.org/officeDocument/2006/relationships/tags" Target="../tags/tag30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tags" Target="../tags/tag29.xml"/><Relationship Id="rId5" Type="http://schemas.openxmlformats.org/officeDocument/2006/relationships/tags" Target="../tags/tag23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28.xml"/><Relationship Id="rId4" Type="http://schemas.openxmlformats.org/officeDocument/2006/relationships/tags" Target="../tags/tag22.xml"/><Relationship Id="rId9" Type="http://schemas.openxmlformats.org/officeDocument/2006/relationships/tags" Target="../tags/tag27.xml"/><Relationship Id="rId14" Type="http://schemas.openxmlformats.org/officeDocument/2006/relationships/tags" Target="../tags/tag3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13" Type="http://schemas.openxmlformats.org/officeDocument/2006/relationships/tags" Target="../tags/tag45.xml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12" Type="http://schemas.openxmlformats.org/officeDocument/2006/relationships/tags" Target="../tags/tag44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1" Type="http://schemas.openxmlformats.org/officeDocument/2006/relationships/tags" Target="../tags/tag43.xml"/><Relationship Id="rId5" Type="http://schemas.openxmlformats.org/officeDocument/2006/relationships/tags" Target="../tags/tag37.xml"/><Relationship Id="rId10" Type="http://schemas.openxmlformats.org/officeDocument/2006/relationships/tags" Target="../tags/tag42.xml"/><Relationship Id="rId4" Type="http://schemas.openxmlformats.org/officeDocument/2006/relationships/tags" Target="../tags/tag36.xml"/><Relationship Id="rId9" Type="http://schemas.openxmlformats.org/officeDocument/2006/relationships/tags" Target="../tags/tag41.xml"/><Relationship Id="rId1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53.xml"/><Relationship Id="rId13" Type="http://schemas.openxmlformats.org/officeDocument/2006/relationships/tags" Target="../tags/tag58.xml"/><Relationship Id="rId18" Type="http://schemas.openxmlformats.org/officeDocument/2006/relationships/tags" Target="../tags/tag63.xml"/><Relationship Id="rId26" Type="http://schemas.openxmlformats.org/officeDocument/2006/relationships/tags" Target="../tags/tag71.xml"/><Relationship Id="rId3" Type="http://schemas.openxmlformats.org/officeDocument/2006/relationships/tags" Target="../tags/tag48.xml"/><Relationship Id="rId21" Type="http://schemas.openxmlformats.org/officeDocument/2006/relationships/tags" Target="../tags/tag66.xml"/><Relationship Id="rId34" Type="http://schemas.openxmlformats.org/officeDocument/2006/relationships/tags" Target="../tags/tag79.xml"/><Relationship Id="rId7" Type="http://schemas.openxmlformats.org/officeDocument/2006/relationships/tags" Target="../tags/tag52.xml"/><Relationship Id="rId12" Type="http://schemas.openxmlformats.org/officeDocument/2006/relationships/tags" Target="../tags/tag57.xml"/><Relationship Id="rId17" Type="http://schemas.openxmlformats.org/officeDocument/2006/relationships/tags" Target="../tags/tag62.xml"/><Relationship Id="rId25" Type="http://schemas.openxmlformats.org/officeDocument/2006/relationships/tags" Target="../tags/tag70.xml"/><Relationship Id="rId33" Type="http://schemas.openxmlformats.org/officeDocument/2006/relationships/tags" Target="../tags/tag78.xml"/><Relationship Id="rId2" Type="http://schemas.openxmlformats.org/officeDocument/2006/relationships/tags" Target="../tags/tag47.xml"/><Relationship Id="rId16" Type="http://schemas.openxmlformats.org/officeDocument/2006/relationships/tags" Target="../tags/tag61.xml"/><Relationship Id="rId20" Type="http://schemas.openxmlformats.org/officeDocument/2006/relationships/tags" Target="../tags/tag65.xml"/><Relationship Id="rId29" Type="http://schemas.openxmlformats.org/officeDocument/2006/relationships/tags" Target="../tags/tag74.xml"/><Relationship Id="rId1" Type="http://schemas.openxmlformats.org/officeDocument/2006/relationships/tags" Target="../tags/tag46.xml"/><Relationship Id="rId6" Type="http://schemas.openxmlformats.org/officeDocument/2006/relationships/tags" Target="../tags/tag51.xml"/><Relationship Id="rId11" Type="http://schemas.openxmlformats.org/officeDocument/2006/relationships/tags" Target="../tags/tag56.xml"/><Relationship Id="rId24" Type="http://schemas.openxmlformats.org/officeDocument/2006/relationships/tags" Target="../tags/tag69.xml"/><Relationship Id="rId32" Type="http://schemas.openxmlformats.org/officeDocument/2006/relationships/tags" Target="../tags/tag77.xml"/><Relationship Id="rId37" Type="http://schemas.openxmlformats.org/officeDocument/2006/relationships/slideLayout" Target="../slideLayouts/slideLayout2.xml"/><Relationship Id="rId5" Type="http://schemas.openxmlformats.org/officeDocument/2006/relationships/tags" Target="../tags/tag50.xml"/><Relationship Id="rId15" Type="http://schemas.openxmlformats.org/officeDocument/2006/relationships/tags" Target="../tags/tag60.xml"/><Relationship Id="rId23" Type="http://schemas.openxmlformats.org/officeDocument/2006/relationships/tags" Target="../tags/tag68.xml"/><Relationship Id="rId28" Type="http://schemas.openxmlformats.org/officeDocument/2006/relationships/tags" Target="../tags/tag73.xml"/><Relationship Id="rId36" Type="http://schemas.openxmlformats.org/officeDocument/2006/relationships/tags" Target="../tags/tag81.xml"/><Relationship Id="rId10" Type="http://schemas.openxmlformats.org/officeDocument/2006/relationships/tags" Target="../tags/tag55.xml"/><Relationship Id="rId19" Type="http://schemas.openxmlformats.org/officeDocument/2006/relationships/tags" Target="../tags/tag64.xml"/><Relationship Id="rId31" Type="http://schemas.openxmlformats.org/officeDocument/2006/relationships/tags" Target="../tags/tag76.xml"/><Relationship Id="rId4" Type="http://schemas.openxmlformats.org/officeDocument/2006/relationships/tags" Target="../tags/tag49.xml"/><Relationship Id="rId9" Type="http://schemas.openxmlformats.org/officeDocument/2006/relationships/tags" Target="../tags/tag54.xml"/><Relationship Id="rId14" Type="http://schemas.openxmlformats.org/officeDocument/2006/relationships/tags" Target="../tags/tag59.xml"/><Relationship Id="rId22" Type="http://schemas.openxmlformats.org/officeDocument/2006/relationships/tags" Target="../tags/tag67.xml"/><Relationship Id="rId27" Type="http://schemas.openxmlformats.org/officeDocument/2006/relationships/tags" Target="../tags/tag72.xml"/><Relationship Id="rId30" Type="http://schemas.openxmlformats.org/officeDocument/2006/relationships/tags" Target="../tags/tag75.xml"/><Relationship Id="rId35" Type="http://schemas.openxmlformats.org/officeDocument/2006/relationships/tags" Target="../tags/tag8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11: Implementing Union-Find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Lauren Milne</a:t>
            </a:r>
          </a:p>
          <a:p>
            <a:r>
              <a:rPr lang="en-US" sz="2400" dirty="0" smtClean="0"/>
              <a:t>Spring 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181600"/>
            <a:ext cx="7772400" cy="1143000"/>
          </a:xfrm>
        </p:spPr>
        <p:txBody>
          <a:bodyPr/>
          <a:lstStyle/>
          <a:p>
            <a:r>
              <a:rPr lang="en-US" dirty="0" smtClean="0"/>
              <a:t>Worst-case run-time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?  </a:t>
            </a:r>
            <a:endParaRPr lang="en-US" sz="1000" dirty="0" smtClean="0"/>
          </a:p>
          <a:p>
            <a:r>
              <a:rPr lang="en-US" dirty="0"/>
              <a:t>Worst-case run-time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?  </a:t>
            </a:r>
            <a:endParaRPr lang="en-US" sz="1000" dirty="0" smtClean="0"/>
          </a:p>
          <a:p>
            <a:r>
              <a:rPr lang="en-US" dirty="0"/>
              <a:t>Worst-case run-time </a:t>
            </a:r>
            <a:r>
              <a:rPr lang="en-US" dirty="0" smtClean="0"/>
              <a:t>for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s </a:t>
            </a:r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i="1" dirty="0" smtClean="0"/>
              <a:t>n</a:t>
            </a:r>
            <a:r>
              <a:rPr lang="en-US" dirty="0" smtClean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s</a:t>
            </a:r>
            <a:r>
              <a:rPr lang="en-US" dirty="0" smtClean="0"/>
              <a:t>?  </a:t>
            </a:r>
            <a:endParaRPr lang="en-US" dirty="0">
              <a:solidFill>
                <a:schemeClr val="accent2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219200"/>
            <a:ext cx="4038600" cy="2209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assumes x in range 1,n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find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while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(up[x] != 0)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x = up[x];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return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00600" y="1219200"/>
            <a:ext cx="4038600" cy="2209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assumes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x,y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are roots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union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up[y] = x;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43000" y="3505200"/>
            <a:ext cx="7239000" cy="1600200"/>
            <a:chOff x="1600200" y="4114800"/>
            <a:chExt cx="7239000" cy="1600200"/>
          </a:xfrm>
        </p:grpSpPr>
        <p:sp>
          <p:nvSpPr>
            <p:cNvPr id="11" name="Oval 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600200" y="4114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1</a:t>
              </a:r>
            </a:p>
          </p:txBody>
        </p:sp>
        <p:sp>
          <p:nvSpPr>
            <p:cNvPr id="12" name="Oval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905000" y="49530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2</a:t>
              </a:r>
            </a:p>
          </p:txBody>
        </p:sp>
        <p:sp>
          <p:nvSpPr>
            <p:cNvPr id="13" name="Oval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819400" y="4114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3</a:t>
              </a:r>
            </a:p>
          </p:txBody>
        </p:sp>
        <p:sp>
          <p:nvSpPr>
            <p:cNvPr id="14" name="Oval 7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648200" y="48006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4</a:t>
              </a:r>
            </a:p>
          </p:txBody>
        </p:sp>
        <p:sp>
          <p:nvSpPr>
            <p:cNvPr id="15" name="Oval 8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810000" y="48006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5</a:t>
              </a:r>
            </a:p>
          </p:txBody>
        </p:sp>
        <p:sp>
          <p:nvSpPr>
            <p:cNvPr id="16" name="Oval 9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511825" y="53340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6</a:t>
              </a:r>
            </a:p>
          </p:txBody>
        </p:sp>
        <p:sp>
          <p:nvSpPr>
            <p:cNvPr id="17" name="Oval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191000" y="41910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7</a:t>
              </a:r>
            </a:p>
          </p:txBody>
        </p:sp>
        <p:sp>
          <p:nvSpPr>
            <p:cNvPr id="18" name="Line 11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H="1" flipV="1">
              <a:off x="1905000" y="4495800"/>
              <a:ext cx="1524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19" name="Line 12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4076700" y="4495800"/>
              <a:ext cx="1905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20" name="Line 13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H="1" flipV="1">
              <a:off x="4572000" y="4495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21" name="Line 14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V="1">
              <a:off x="3810000" y="5143500"/>
              <a:ext cx="114300" cy="190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22" name="Rectangle 1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172200" y="4937125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0</a:t>
              </a:r>
            </a:p>
          </p:txBody>
        </p:sp>
        <p:sp>
          <p:nvSpPr>
            <p:cNvPr id="23" name="Rectangle 1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553200" y="4937125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1</a:t>
              </a:r>
            </a:p>
          </p:txBody>
        </p:sp>
        <p:sp>
          <p:nvSpPr>
            <p:cNvPr id="24" name="Rectangle 1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934200" y="4937125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0</a:t>
              </a:r>
            </a:p>
          </p:txBody>
        </p:sp>
        <p:sp>
          <p:nvSpPr>
            <p:cNvPr id="25" name="Rectangle 1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315200" y="4937125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7</a:t>
              </a:r>
            </a:p>
          </p:txBody>
        </p:sp>
        <p:sp>
          <p:nvSpPr>
            <p:cNvPr id="26" name="Rectangle 1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696200" y="4937125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7</a:t>
              </a:r>
            </a:p>
          </p:txBody>
        </p:sp>
        <p:sp>
          <p:nvSpPr>
            <p:cNvPr id="27" name="Rectangle 2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8077200" y="4937125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5</a:t>
              </a:r>
            </a:p>
          </p:txBody>
        </p:sp>
        <p:sp>
          <p:nvSpPr>
            <p:cNvPr id="28" name="Rectangle 2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8458200" y="4937125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0</a:t>
              </a:r>
            </a:p>
          </p:txBody>
        </p:sp>
        <p:sp>
          <p:nvSpPr>
            <p:cNvPr id="29" name="Text Box 22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172200" y="4556125"/>
              <a:ext cx="264001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1   2    3    4   5    6   7</a:t>
              </a:r>
            </a:p>
          </p:txBody>
        </p:sp>
        <p:sp>
          <p:nvSpPr>
            <p:cNvPr id="30" name="Text Box 23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638800" y="4937125"/>
              <a:ext cx="46672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up</a:t>
              </a:r>
            </a:p>
          </p:txBody>
        </p:sp>
      </p:grpSp>
      <p:sp>
        <p:nvSpPr>
          <p:cNvPr id="7" name="Rectangle 6"/>
          <p:cNvSpPr/>
          <p:nvPr/>
        </p:nvSpPr>
        <p:spPr>
          <a:xfrm>
            <a:off x="4876800" y="5177135"/>
            <a:ext cx="7882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(1)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4833271" y="5558135"/>
            <a:ext cx="805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(n)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6966871" y="5867400"/>
            <a:ext cx="12157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(m*n)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2719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1" grpId="0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key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Improve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union </a:t>
            </a:r>
            <a:r>
              <a:rPr lang="en-US" dirty="0" smtClean="0">
                <a:solidFill>
                  <a:srgbClr val="0000FF"/>
                </a:solidFill>
              </a:rPr>
              <a:t>so it stays </a:t>
            </a:r>
            <a:r>
              <a:rPr lang="en-US" i="1" dirty="0" smtClean="0">
                <a:solidFill>
                  <a:srgbClr val="0000FF"/>
                </a:solidFill>
              </a:rPr>
              <a:t>O(1) </a:t>
            </a:r>
            <a:r>
              <a:rPr lang="en-US" dirty="0" smtClean="0">
                <a:solidFill>
                  <a:srgbClr val="0000FF"/>
                </a:solidFill>
              </a:rPr>
              <a:t>but makes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i="1" dirty="0" smtClean="0">
                <a:solidFill>
                  <a:srgbClr val="0000FF"/>
                </a:solidFill>
              </a:rPr>
              <a:t>O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</a:p>
          <a:p>
            <a:pPr lvl="1" indent="-342900"/>
            <a:r>
              <a:rPr lang="en-US" dirty="0" smtClean="0">
                <a:solidFill>
                  <a:srgbClr val="0000FF"/>
                </a:solidFill>
              </a:rPr>
              <a:t>So </a:t>
            </a:r>
            <a:r>
              <a:rPr lang="en-US" i="1" dirty="0">
                <a:solidFill>
                  <a:srgbClr val="0000FF"/>
                </a:solidFill>
              </a:rPr>
              <a:t>m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>
                <a:solidFill>
                  <a:srgbClr val="0000FF"/>
                </a:solidFill>
              </a:rPr>
              <a:t>s and 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-1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>
                <a:solidFill>
                  <a:srgbClr val="0000FF"/>
                </a:solidFill>
              </a:rPr>
              <a:t>s is </a:t>
            </a:r>
            <a:r>
              <a:rPr lang="en-US" i="1" dirty="0" smtClean="0">
                <a:solidFill>
                  <a:srgbClr val="0000FF"/>
                </a:solidFill>
              </a:rPr>
              <a:t>O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i="1" dirty="0" smtClean="0">
                <a:solidFill>
                  <a:srgbClr val="0000FF"/>
                </a:solidFill>
              </a:rPr>
              <a:t>m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n + n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  <a:p>
            <a:pPr lvl="1" indent="-342900"/>
            <a:r>
              <a:rPr lang="en-US" i="1" dirty="0" smtClean="0">
                <a:solidFill>
                  <a:srgbClr val="0000FF"/>
                </a:solidFill>
              </a:rPr>
              <a:t>Union-by-size: </a:t>
            </a:r>
            <a:r>
              <a:rPr lang="en-US" dirty="0" smtClean="0">
                <a:solidFill>
                  <a:srgbClr val="0000FF"/>
                </a:solidFill>
              </a:rPr>
              <a:t>connect smaller tree to larger tree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Improve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dirty="0" smtClean="0"/>
              <a:t>so it becomes even faster</a:t>
            </a:r>
          </a:p>
          <a:p>
            <a:pPr lvl="1"/>
            <a:r>
              <a:rPr lang="en-US" dirty="0" smtClean="0"/>
              <a:t>Make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s and </a:t>
            </a:r>
            <a:r>
              <a:rPr lang="en-US" i="1" dirty="0"/>
              <a:t>n</a:t>
            </a:r>
            <a:r>
              <a:rPr lang="en-US" dirty="0"/>
              <a:t>-1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s </a:t>
            </a:r>
            <a:r>
              <a:rPr lang="en-US" b="1" i="1" dirty="0" smtClean="0"/>
              <a:t>almost</a:t>
            </a:r>
            <a:r>
              <a:rPr lang="en-US" dirty="0" smtClean="0"/>
              <a:t>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m </a:t>
            </a:r>
            <a:r>
              <a:rPr lang="en-US" i="1" dirty="0" smtClean="0"/>
              <a:t>+ </a:t>
            </a:r>
            <a:r>
              <a:rPr lang="en-US" i="1" dirty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Path-compression:</a:t>
            </a:r>
            <a:r>
              <a:rPr lang="en-US" dirty="0" smtClean="0"/>
              <a:t> connect directly to root during finds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177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bad case to avoid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1600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0" y="1600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2800" y="1600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10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24400" y="1600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n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6200" y="12954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>
                <a:latin typeface="Arial" charset="0"/>
              </a:rPr>
              <a:t>…</a:t>
            </a:r>
          </a:p>
        </p:txBody>
      </p:sp>
      <p:sp>
        <p:nvSpPr>
          <p:cNvPr id="12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09800" y="28956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13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2362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14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352800" y="2362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15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24400" y="2362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n</a:t>
            </a:r>
          </a:p>
        </p:txBody>
      </p:sp>
      <p:sp>
        <p:nvSpPr>
          <p:cNvPr id="16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362200" y="2590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7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410200" y="2266890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(2,1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18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4267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19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895600" y="37338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20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2800" y="3200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21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724400" y="3200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n</a:t>
            </a:r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2590800" y="3962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3124200" y="3429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4" name="Text Box 2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10200" y="2940020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(3,2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5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410200" y="4019490"/>
            <a:ext cx="17075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nion</a:t>
            </a:r>
            <a:r>
              <a:rPr lang="en-US" altLang="en-US" sz="2000" b="0" dirty="0" smtClean="0">
                <a:latin typeface="Arial" charset="0"/>
              </a:rPr>
              <a:t>(</a:t>
            </a:r>
            <a:r>
              <a:rPr lang="en-US" altLang="en-US" sz="2000" b="0" i="1" dirty="0" smtClean="0">
                <a:latin typeface="Arial" charset="0"/>
              </a:rPr>
              <a:t>n</a:t>
            </a:r>
            <a:r>
              <a:rPr lang="en-US" altLang="en-US" sz="2000" b="0" dirty="0" smtClean="0">
                <a:latin typeface="Arial" charset="0"/>
              </a:rPr>
              <a:t>,</a:t>
            </a:r>
            <a:r>
              <a:rPr lang="en-US" altLang="en-US" sz="2000" b="0" i="1" dirty="0" smtClean="0">
                <a:latin typeface="Arial" charset="0"/>
              </a:rPr>
              <a:t>n</a:t>
            </a:r>
            <a:r>
              <a:rPr lang="en-US" altLang="en-US" sz="2000" b="0" dirty="0" smtClean="0">
                <a:latin typeface="Arial" charset="0"/>
              </a:rPr>
              <a:t>-1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6" name="Text Box 22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886200" y="19812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>
                <a:latin typeface="Arial" charset="0"/>
              </a:rPr>
              <a:t>…</a:t>
            </a:r>
          </a:p>
        </p:txBody>
      </p:sp>
      <p:sp>
        <p:nvSpPr>
          <p:cNvPr id="27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886200" y="28194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>
                <a:latin typeface="Arial" charset="0"/>
              </a:rPr>
              <a:t>…</a:t>
            </a:r>
          </a:p>
        </p:txBody>
      </p:sp>
      <p:sp>
        <p:nvSpPr>
          <p:cNvPr id="28" name="Oval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19400" y="56388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29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76600" y="5105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30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733800" y="45720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31" name="Oval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724400" y="40386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n</a:t>
            </a:r>
          </a:p>
        </p:txBody>
      </p:sp>
      <p:sp>
        <p:nvSpPr>
          <p:cNvPr id="3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2971800" y="5334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3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3505200" y="4800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4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267200" y="41910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960954" y="3265212"/>
            <a:ext cx="25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.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36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562600" y="5543490"/>
            <a:ext cx="244677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altLang="en-US" sz="2000" b="0" dirty="0" smtClean="0">
                <a:latin typeface="Arial" charset="0"/>
              </a:rPr>
              <a:t>(1</a:t>
            </a:r>
            <a:r>
              <a:rPr lang="en-US" altLang="en-US" sz="2000" b="0" dirty="0">
                <a:latin typeface="Arial" charset="0"/>
              </a:rPr>
              <a:t>) </a:t>
            </a:r>
            <a:r>
              <a:rPr lang="en-US" altLang="en-US" sz="2000" b="0" dirty="0" smtClean="0">
                <a:latin typeface="Arial" charset="0"/>
              </a:rPr>
              <a:t>= </a:t>
            </a:r>
            <a:r>
              <a:rPr lang="en-US" altLang="en-US" sz="2000" b="0" i="1" dirty="0">
                <a:latin typeface="Arial" charset="0"/>
              </a:rPr>
              <a:t>n</a:t>
            </a:r>
            <a:r>
              <a:rPr lang="en-US" altLang="en-US" sz="2000" b="0" dirty="0">
                <a:latin typeface="Arial" charset="0"/>
              </a:rPr>
              <a:t> steps!!</a:t>
            </a:r>
          </a:p>
        </p:txBody>
      </p:sp>
    </p:spTree>
    <p:extLst>
      <p:ext uri="{BB962C8B-B14F-4D97-AF65-F5344CB8AC3E}">
        <p14:creationId xmlns:p14="http://schemas.microsoft.com/office/powerpoint/2010/main" val="20997585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  <p:bldP spid="27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/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Union-by-size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Union-by-size:</a:t>
            </a:r>
          </a:p>
          <a:p>
            <a:pPr lvl="1"/>
            <a:r>
              <a:rPr lang="en-US" altLang="en-US" dirty="0"/>
              <a:t>Always point the </a:t>
            </a:r>
            <a:r>
              <a:rPr lang="en-US" altLang="en-US" i="1" dirty="0"/>
              <a:t>smaller</a:t>
            </a:r>
            <a:r>
              <a:rPr lang="en-US" altLang="en-US" dirty="0"/>
              <a:t> (total # of nodes) tree to the root of the larger tree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3530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4445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3530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629400" y="4445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638800" y="4445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57800" y="53594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096000" y="3530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2438400" y="3911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943600" y="3911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6477000" y="3835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5562600" y="48260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9" name="Text Box 1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689725" y="3084513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(1,7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0" name="Text Box 1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600200" y="3683000"/>
            <a:ext cx="327334" cy="40011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21" name="Text Box 1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486400" y="3606800"/>
            <a:ext cx="327334" cy="40011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4</a:t>
            </a:r>
          </a:p>
        </p:txBody>
      </p:sp>
      <p:sp>
        <p:nvSpPr>
          <p:cNvPr id="22" name="Text Box 1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489325" y="3646488"/>
            <a:ext cx="327334" cy="40011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86214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Union-by-size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Union-by-size:</a:t>
            </a:r>
            <a:endParaRPr lang="en-US" dirty="0" smtClean="0"/>
          </a:p>
          <a:p>
            <a:pPr lvl="1"/>
            <a:r>
              <a:rPr lang="en-US" altLang="en-US" dirty="0"/>
              <a:t>Always point the </a:t>
            </a:r>
            <a:r>
              <a:rPr lang="en-US" altLang="en-US" i="1" dirty="0"/>
              <a:t>smaller</a:t>
            </a:r>
            <a:r>
              <a:rPr lang="en-US" altLang="en-US" dirty="0"/>
              <a:t> (total # of nodes) tree to the root of the larger tree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3530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4445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3530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629400" y="4445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638800" y="4445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57800" y="53594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096000" y="3530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2438400" y="3911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943600" y="3911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6477000" y="3835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5562600" y="48260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8" name="Freeform 15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2406650" y="3048000"/>
            <a:ext cx="3797300" cy="506413"/>
          </a:xfrm>
          <a:custGeom>
            <a:avLst/>
            <a:gdLst>
              <a:gd name="T0" fmla="*/ 0 w 2392"/>
              <a:gd name="T1" fmla="*/ 2147483647 h 319"/>
              <a:gd name="T2" fmla="*/ 2147483647 w 2392"/>
              <a:gd name="T3" fmla="*/ 2147483647 h 319"/>
              <a:gd name="T4" fmla="*/ 2147483647 w 2392"/>
              <a:gd name="T5" fmla="*/ 2147483647 h 319"/>
              <a:gd name="T6" fmla="*/ 2147483647 w 2392"/>
              <a:gd name="T7" fmla="*/ 2147483647 h 319"/>
              <a:gd name="T8" fmla="*/ 2147483647 w 2392"/>
              <a:gd name="T9" fmla="*/ 2147483647 h 319"/>
              <a:gd name="T10" fmla="*/ 2147483647 w 2392"/>
              <a:gd name="T11" fmla="*/ 2147483647 h 319"/>
              <a:gd name="T12" fmla="*/ 2147483647 w 2392"/>
              <a:gd name="T13" fmla="*/ 2147483647 h 319"/>
              <a:gd name="T14" fmla="*/ 2147483647 w 2392"/>
              <a:gd name="T15" fmla="*/ 2147483647 h 319"/>
              <a:gd name="T16" fmla="*/ 2147483647 w 2392"/>
              <a:gd name="T17" fmla="*/ 2147483647 h 319"/>
              <a:gd name="T18" fmla="*/ 2147483647 w 2392"/>
              <a:gd name="T19" fmla="*/ 2147483647 h 319"/>
              <a:gd name="T20" fmla="*/ 2147483647 w 2392"/>
              <a:gd name="T21" fmla="*/ 2147483647 h 319"/>
              <a:gd name="T22" fmla="*/ 2147483647 w 2392"/>
              <a:gd name="T23" fmla="*/ 2147483647 h 319"/>
              <a:gd name="T24" fmla="*/ 2147483647 w 2392"/>
              <a:gd name="T25" fmla="*/ 2147483647 h 319"/>
              <a:gd name="T26" fmla="*/ 2147483647 w 2392"/>
              <a:gd name="T27" fmla="*/ 2147483647 h 319"/>
              <a:gd name="T28" fmla="*/ 2147483647 w 2392"/>
              <a:gd name="T29" fmla="*/ 2147483647 h 319"/>
              <a:gd name="T30" fmla="*/ 2147483647 w 2392"/>
              <a:gd name="T31" fmla="*/ 2147483647 h 3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92" h="319">
                <a:moveTo>
                  <a:pt x="0" y="311"/>
                </a:moveTo>
                <a:cubicBezTo>
                  <a:pt x="27" y="293"/>
                  <a:pt x="38" y="269"/>
                  <a:pt x="62" y="248"/>
                </a:cubicBezTo>
                <a:cubicBezTo>
                  <a:pt x="72" y="240"/>
                  <a:pt x="82" y="232"/>
                  <a:pt x="93" y="225"/>
                </a:cubicBezTo>
                <a:cubicBezTo>
                  <a:pt x="101" y="220"/>
                  <a:pt x="110" y="216"/>
                  <a:pt x="117" y="210"/>
                </a:cubicBezTo>
                <a:cubicBezTo>
                  <a:pt x="147" y="185"/>
                  <a:pt x="140" y="171"/>
                  <a:pt x="187" y="155"/>
                </a:cubicBezTo>
                <a:cubicBezTo>
                  <a:pt x="268" y="127"/>
                  <a:pt x="352" y="114"/>
                  <a:pt x="436" y="100"/>
                </a:cubicBezTo>
                <a:cubicBezTo>
                  <a:pt x="567" y="78"/>
                  <a:pt x="694" y="53"/>
                  <a:pt x="826" y="38"/>
                </a:cubicBezTo>
                <a:cubicBezTo>
                  <a:pt x="920" y="14"/>
                  <a:pt x="1018" y="12"/>
                  <a:pt x="1114" y="7"/>
                </a:cubicBezTo>
                <a:cubicBezTo>
                  <a:pt x="1334" y="11"/>
                  <a:pt x="1517" y="0"/>
                  <a:pt x="1722" y="30"/>
                </a:cubicBezTo>
                <a:cubicBezTo>
                  <a:pt x="1730" y="33"/>
                  <a:pt x="1737" y="36"/>
                  <a:pt x="1745" y="38"/>
                </a:cubicBezTo>
                <a:cubicBezTo>
                  <a:pt x="1763" y="42"/>
                  <a:pt x="1782" y="41"/>
                  <a:pt x="1800" y="46"/>
                </a:cubicBezTo>
                <a:cubicBezTo>
                  <a:pt x="1811" y="49"/>
                  <a:pt x="1820" y="58"/>
                  <a:pt x="1831" y="61"/>
                </a:cubicBezTo>
                <a:cubicBezTo>
                  <a:pt x="1849" y="66"/>
                  <a:pt x="1868" y="66"/>
                  <a:pt x="1886" y="69"/>
                </a:cubicBezTo>
                <a:cubicBezTo>
                  <a:pt x="1971" y="98"/>
                  <a:pt x="2052" y="138"/>
                  <a:pt x="2135" y="171"/>
                </a:cubicBezTo>
                <a:cubicBezTo>
                  <a:pt x="2203" y="198"/>
                  <a:pt x="2275" y="217"/>
                  <a:pt x="2338" y="256"/>
                </a:cubicBezTo>
                <a:cubicBezTo>
                  <a:pt x="2353" y="281"/>
                  <a:pt x="2372" y="298"/>
                  <a:pt x="2392" y="319"/>
                </a:cubicBezTo>
              </a:path>
            </a:pathLst>
          </a:custGeom>
          <a:noFill/>
          <a:ln w="34925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9" name="Text Box 16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689725" y="3084513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(1,7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1" name="Text Box 1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486400" y="3606800"/>
            <a:ext cx="354013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solidFill>
                  <a:srgbClr val="FF0000"/>
                </a:solidFill>
                <a:latin typeface="Arial" charset="0"/>
              </a:rPr>
              <a:t>6</a:t>
            </a:r>
            <a:endParaRPr lang="en-US" altLang="en-US" sz="24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2" name="Text Box 1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489325" y="3646488"/>
            <a:ext cx="354013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243020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Keep the size (number of nodes in a second array)</a:t>
            </a:r>
          </a:p>
          <a:p>
            <a:pPr lvl="1"/>
            <a:r>
              <a:rPr lang="en-US" dirty="0" smtClean="0"/>
              <a:t>Or have one array of objects with two fields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514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76400" y="3429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35275" y="2514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14" name="Line 10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1676400" y="2895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8" name="Text Box 1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38200" y="2667000"/>
            <a:ext cx="327334" cy="40011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20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0" y="2630488"/>
            <a:ext cx="354013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21" name="Rectangle 1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272212" y="3084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22" name="Rectangle 1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272212" y="3465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2</a:t>
            </a:r>
          </a:p>
        </p:txBody>
      </p:sp>
      <p:sp>
        <p:nvSpPr>
          <p:cNvPr id="23" name="Rectangle 1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653212" y="3084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24" name="Rectangle 2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653212" y="3465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5" name="Rectangle 2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34212" y="3084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26" name="Rectangle 2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34212" y="3465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27" name="Rectangle 2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15212" y="3084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28" name="Rectangle 2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415212" y="3465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9" name="Rectangle 2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796212" y="3084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30" name="Rectangle 2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796212" y="3465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1" name="Rectangle 2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177212" y="3084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32" name="Rectangle 2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177212" y="3465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3" name="Rectangle 2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558212" y="3084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34" name="Rectangle 3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8558212" y="34655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35" name="Text Box 31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256337" y="2667000"/>
            <a:ext cx="26655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1   2  </a:t>
            </a:r>
            <a:r>
              <a:rPr lang="en-US" altLang="en-US" sz="2400" b="0" dirty="0" smtClean="0">
                <a:latin typeface="Arial" charset="0"/>
              </a:rPr>
              <a:t>3   4  5   6  7  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36" name="Text Box 32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24525" y="30845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up</a:t>
            </a:r>
          </a:p>
        </p:txBody>
      </p:sp>
      <p:sp>
        <p:nvSpPr>
          <p:cNvPr id="37" name="Text Box 33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89537" y="3429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weight</a:t>
            </a:r>
          </a:p>
        </p:txBody>
      </p:sp>
      <p:sp>
        <p:nvSpPr>
          <p:cNvPr id="52" name="Oval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641575" y="3124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53" name="Oval 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803375" y="3124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54" name="Oval 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505200" y="3657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</a:p>
        </p:txBody>
      </p:sp>
      <p:sp>
        <p:nvSpPr>
          <p:cNvPr id="55" name="Oval 10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184375" y="2514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57" name="Line 12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070075" y="2819400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8" name="Line 1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 flipV="1">
            <a:off x="4565375" y="2819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9" name="Line 14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3803375" y="3467100"/>
            <a:ext cx="1143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0" name="Text Box 18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608387" y="2533710"/>
            <a:ext cx="354013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4</a:t>
            </a:r>
          </a:p>
        </p:txBody>
      </p:sp>
      <p:sp>
        <p:nvSpPr>
          <p:cNvPr id="61" name="Oval 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347788" y="4648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62" name="Oval 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1652588" y="5562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63" name="Oval 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811463" y="4648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64" name="Line 1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1652588" y="50292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66" name="Text Box 16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2262188" y="4764088"/>
            <a:ext cx="354013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67" name="Rectangle 17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248400" y="5218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solidFill>
                  <a:srgbClr val="FF0000"/>
                </a:solidFill>
                <a:latin typeface="Arial" charset="0"/>
              </a:rPr>
              <a:t>7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68" name="Rectangle 18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248400" y="5599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 b="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69" name="Rectangle 1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629400" y="5218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70" name="Rectangle 20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629400" y="5599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1" name="Rectangle 21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010400" y="5218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72" name="Rectangle 22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7010400" y="5599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73" name="Rectangle 23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7391400" y="5218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74" name="Rectangle 24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91400" y="5599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5" name="Rectangle 25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772400" y="5218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76" name="Rectangle 26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772400" y="5599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7" name="Rectangle 27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8153400" y="5218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78" name="Rectangle 28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8153400" y="5599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9" name="Rectangle 29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8534400" y="5218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80" name="Rectangle 30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8534400" y="5599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solidFill>
                  <a:srgbClr val="FF0000"/>
                </a:solidFill>
                <a:latin typeface="Arial" charset="0"/>
              </a:rPr>
              <a:t>6</a:t>
            </a:r>
            <a:endParaRPr lang="en-US" altLang="en-US" sz="24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1" name="Text Box 3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5700713" y="52181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up</a:t>
            </a:r>
          </a:p>
        </p:txBody>
      </p:sp>
      <p:sp>
        <p:nvSpPr>
          <p:cNvPr id="82" name="Text Box 33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5165725" y="55626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weight</a:t>
            </a:r>
          </a:p>
        </p:txBody>
      </p:sp>
      <p:sp>
        <p:nvSpPr>
          <p:cNvPr id="83" name="Oval 7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4617763" y="5257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84" name="Oval 8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779563" y="5257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85" name="Oval 9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3481388" y="5791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</a:p>
        </p:txBody>
      </p:sp>
      <p:sp>
        <p:nvSpPr>
          <p:cNvPr id="86" name="Oval 10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160563" y="4648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87" name="Line 12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4046263" y="4953000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8" name="Line 13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 flipV="1">
            <a:off x="4541563" y="4953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9" name="Line 14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V="1">
            <a:off x="3779563" y="5600700"/>
            <a:ext cx="1143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0" name="Text Box 18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3584575" y="4667310"/>
            <a:ext cx="356188" cy="46166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</a:p>
        </p:txBody>
      </p:sp>
      <p:sp>
        <p:nvSpPr>
          <p:cNvPr id="91" name="Freeform 15"/>
          <p:cNvSpPr>
            <a:spLocks/>
          </p:cNvSpPr>
          <p:nvPr>
            <p:custDataLst>
              <p:tags r:id="rId61"/>
            </p:custDataLst>
          </p:nvPr>
        </p:nvSpPr>
        <p:spPr bwMode="auto">
          <a:xfrm>
            <a:off x="1652588" y="4267200"/>
            <a:ext cx="2607987" cy="400110"/>
          </a:xfrm>
          <a:custGeom>
            <a:avLst/>
            <a:gdLst>
              <a:gd name="T0" fmla="*/ 0 w 2392"/>
              <a:gd name="T1" fmla="*/ 2147483647 h 319"/>
              <a:gd name="T2" fmla="*/ 2147483647 w 2392"/>
              <a:gd name="T3" fmla="*/ 2147483647 h 319"/>
              <a:gd name="T4" fmla="*/ 2147483647 w 2392"/>
              <a:gd name="T5" fmla="*/ 2147483647 h 319"/>
              <a:gd name="T6" fmla="*/ 2147483647 w 2392"/>
              <a:gd name="T7" fmla="*/ 2147483647 h 319"/>
              <a:gd name="T8" fmla="*/ 2147483647 w 2392"/>
              <a:gd name="T9" fmla="*/ 2147483647 h 319"/>
              <a:gd name="T10" fmla="*/ 2147483647 w 2392"/>
              <a:gd name="T11" fmla="*/ 2147483647 h 319"/>
              <a:gd name="T12" fmla="*/ 2147483647 w 2392"/>
              <a:gd name="T13" fmla="*/ 2147483647 h 319"/>
              <a:gd name="T14" fmla="*/ 2147483647 w 2392"/>
              <a:gd name="T15" fmla="*/ 2147483647 h 319"/>
              <a:gd name="T16" fmla="*/ 2147483647 w 2392"/>
              <a:gd name="T17" fmla="*/ 2147483647 h 319"/>
              <a:gd name="T18" fmla="*/ 2147483647 w 2392"/>
              <a:gd name="T19" fmla="*/ 2147483647 h 319"/>
              <a:gd name="T20" fmla="*/ 2147483647 w 2392"/>
              <a:gd name="T21" fmla="*/ 2147483647 h 319"/>
              <a:gd name="T22" fmla="*/ 2147483647 w 2392"/>
              <a:gd name="T23" fmla="*/ 2147483647 h 319"/>
              <a:gd name="T24" fmla="*/ 2147483647 w 2392"/>
              <a:gd name="T25" fmla="*/ 2147483647 h 319"/>
              <a:gd name="T26" fmla="*/ 2147483647 w 2392"/>
              <a:gd name="T27" fmla="*/ 2147483647 h 319"/>
              <a:gd name="T28" fmla="*/ 2147483647 w 2392"/>
              <a:gd name="T29" fmla="*/ 2147483647 h 319"/>
              <a:gd name="T30" fmla="*/ 2147483647 w 2392"/>
              <a:gd name="T31" fmla="*/ 2147483647 h 3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92" h="319">
                <a:moveTo>
                  <a:pt x="0" y="311"/>
                </a:moveTo>
                <a:cubicBezTo>
                  <a:pt x="27" y="293"/>
                  <a:pt x="38" y="269"/>
                  <a:pt x="62" y="248"/>
                </a:cubicBezTo>
                <a:cubicBezTo>
                  <a:pt x="72" y="240"/>
                  <a:pt x="82" y="232"/>
                  <a:pt x="93" y="225"/>
                </a:cubicBezTo>
                <a:cubicBezTo>
                  <a:pt x="101" y="220"/>
                  <a:pt x="110" y="216"/>
                  <a:pt x="117" y="210"/>
                </a:cubicBezTo>
                <a:cubicBezTo>
                  <a:pt x="147" y="185"/>
                  <a:pt x="140" y="171"/>
                  <a:pt x="187" y="155"/>
                </a:cubicBezTo>
                <a:cubicBezTo>
                  <a:pt x="268" y="127"/>
                  <a:pt x="352" y="114"/>
                  <a:pt x="436" y="100"/>
                </a:cubicBezTo>
                <a:cubicBezTo>
                  <a:pt x="567" y="78"/>
                  <a:pt x="694" y="53"/>
                  <a:pt x="826" y="38"/>
                </a:cubicBezTo>
                <a:cubicBezTo>
                  <a:pt x="920" y="14"/>
                  <a:pt x="1018" y="12"/>
                  <a:pt x="1114" y="7"/>
                </a:cubicBezTo>
                <a:cubicBezTo>
                  <a:pt x="1334" y="11"/>
                  <a:pt x="1517" y="0"/>
                  <a:pt x="1722" y="30"/>
                </a:cubicBezTo>
                <a:cubicBezTo>
                  <a:pt x="1730" y="33"/>
                  <a:pt x="1737" y="36"/>
                  <a:pt x="1745" y="38"/>
                </a:cubicBezTo>
                <a:cubicBezTo>
                  <a:pt x="1763" y="42"/>
                  <a:pt x="1782" y="41"/>
                  <a:pt x="1800" y="46"/>
                </a:cubicBezTo>
                <a:cubicBezTo>
                  <a:pt x="1811" y="49"/>
                  <a:pt x="1820" y="58"/>
                  <a:pt x="1831" y="61"/>
                </a:cubicBezTo>
                <a:cubicBezTo>
                  <a:pt x="1849" y="66"/>
                  <a:pt x="1868" y="66"/>
                  <a:pt x="1886" y="69"/>
                </a:cubicBezTo>
                <a:cubicBezTo>
                  <a:pt x="1971" y="98"/>
                  <a:pt x="2052" y="138"/>
                  <a:pt x="2135" y="171"/>
                </a:cubicBezTo>
                <a:cubicBezTo>
                  <a:pt x="2203" y="198"/>
                  <a:pt x="2275" y="217"/>
                  <a:pt x="2338" y="256"/>
                </a:cubicBezTo>
                <a:cubicBezTo>
                  <a:pt x="2353" y="281"/>
                  <a:pt x="2372" y="298"/>
                  <a:pt x="2392" y="319"/>
                </a:cubicBezTo>
              </a:path>
            </a:pathLst>
          </a:custGeom>
          <a:noFill/>
          <a:ln w="34925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2" name="Text Box 3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6248400" y="4800600"/>
            <a:ext cx="26655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1   2  </a:t>
            </a:r>
            <a:r>
              <a:rPr lang="en-US" altLang="en-US" sz="2400" b="0" dirty="0" smtClean="0">
                <a:latin typeface="Arial" charset="0"/>
              </a:rPr>
              <a:t>3   4  5   6  7  </a:t>
            </a:r>
            <a:endParaRPr lang="en-US" altLang="en-US" sz="2400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610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3" grpId="0" animBg="1"/>
      <p:bldP spid="64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/>
      <p:bldP spid="82" grpId="0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Nifty trick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Actually we do not need a second array…</a:t>
            </a:r>
          </a:p>
          <a:p>
            <a:pPr lvl="1"/>
            <a:r>
              <a:rPr lang="en-US" dirty="0" smtClean="0"/>
              <a:t>Instead of storing 0 for a root, store negation of size</a:t>
            </a:r>
          </a:p>
          <a:p>
            <a:pPr lvl="1"/>
            <a:r>
              <a:rPr lang="en-US" dirty="0" smtClean="0"/>
              <a:t>So up value &lt; 0 means a root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743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00200" y="3657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59075" y="2743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10" name="Line 10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1600200" y="31242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1" name="Text Box 1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2000" y="2895600"/>
            <a:ext cx="327334" cy="40011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12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09800" y="2859088"/>
            <a:ext cx="327334" cy="40011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13" name="Rectangle 1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96012" y="3313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-2	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15" name="Rectangle 1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577012" y="3313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17" name="Rectangle 2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958012" y="3313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-1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19" name="Rectangle 2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39012" y="3313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21" name="Rectangle 2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720012" y="3313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23" name="Rectangle 2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101012" y="3313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25" name="Rectangle 2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482012" y="33131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-4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27" name="Text Box 3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180137" y="2895600"/>
            <a:ext cx="2887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1   2   3  4  5   6   7  </a:t>
            </a:r>
          </a:p>
        </p:txBody>
      </p:sp>
      <p:sp>
        <p:nvSpPr>
          <p:cNvPr id="28" name="Text Box 3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648325" y="3313113"/>
            <a:ext cx="470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up</a:t>
            </a:r>
          </a:p>
        </p:txBody>
      </p:sp>
      <p:sp>
        <p:nvSpPr>
          <p:cNvPr id="30" name="Oval 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565375" y="3352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31" name="Oval 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727175" y="3352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32" name="Oval 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3886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6</a:t>
            </a:r>
          </a:p>
        </p:txBody>
      </p:sp>
      <p:sp>
        <p:nvSpPr>
          <p:cNvPr id="33" name="Oval 1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108175" y="2743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34" name="Line 1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993875" y="3048000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35" name="Line 1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4489175" y="3048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36" name="Line 1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3727175" y="3695700"/>
            <a:ext cx="1143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37" name="Text Box 18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32187" y="2762310"/>
            <a:ext cx="327334" cy="40011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4</a:t>
            </a:r>
          </a:p>
        </p:txBody>
      </p:sp>
      <p:sp>
        <p:nvSpPr>
          <p:cNvPr id="38" name="Oval 3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271588" y="4876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39" name="Oval 4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576388" y="5791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40" name="Oval 5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735263" y="4876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41" name="Line 1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 flipV="1">
            <a:off x="1576388" y="5257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42" name="Text Box 16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185988" y="4992688"/>
            <a:ext cx="327334" cy="40011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43" name="Rectangle 17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172200" y="54467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solidFill>
                  <a:srgbClr val="FF0000"/>
                </a:solidFill>
                <a:latin typeface="Arial" charset="0"/>
              </a:rPr>
              <a:t>7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5" name="Rectangle 19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553200" y="54467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47" name="Rectangle 21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934200" y="54467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-1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9" name="Rectangle 2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315200" y="54467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51" name="Rectangle 2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696200" y="54467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53" name="Rectangle 27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8077200" y="54467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55" name="Rectangle 29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8458200" y="5446713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solidFill>
                  <a:srgbClr val="FF0000"/>
                </a:solidFill>
                <a:latin typeface="Arial" charset="0"/>
              </a:rPr>
              <a:t>-6</a:t>
            </a:r>
            <a:endParaRPr lang="en-US" altLang="en-US" sz="20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7" name="Text Box 32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624513" y="5446713"/>
            <a:ext cx="470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up</a:t>
            </a:r>
          </a:p>
        </p:txBody>
      </p:sp>
      <p:sp>
        <p:nvSpPr>
          <p:cNvPr id="59" name="Oval 7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541563" y="54864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60" name="Oval 8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703363" y="54864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61" name="Oval 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405188" y="6019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6</a:t>
            </a:r>
          </a:p>
        </p:txBody>
      </p:sp>
      <p:sp>
        <p:nvSpPr>
          <p:cNvPr id="62" name="Oval 10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4084363" y="4876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63" name="Line 12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3970063" y="5181600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64" name="Line 1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 flipV="1">
            <a:off x="4465363" y="5181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65" name="Line 1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3703363" y="5829300"/>
            <a:ext cx="1143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66" name="Text Box 18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508375" y="4895910"/>
            <a:ext cx="327334" cy="40011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6</a:t>
            </a:r>
          </a:p>
        </p:txBody>
      </p:sp>
      <p:sp>
        <p:nvSpPr>
          <p:cNvPr id="67" name="Freeform 15"/>
          <p:cNvSpPr>
            <a:spLocks/>
          </p:cNvSpPr>
          <p:nvPr>
            <p:custDataLst>
              <p:tags r:id="rId45"/>
            </p:custDataLst>
          </p:nvPr>
        </p:nvSpPr>
        <p:spPr bwMode="auto">
          <a:xfrm>
            <a:off x="1576388" y="4495800"/>
            <a:ext cx="2736575" cy="400110"/>
          </a:xfrm>
          <a:custGeom>
            <a:avLst/>
            <a:gdLst>
              <a:gd name="T0" fmla="*/ 0 w 2392"/>
              <a:gd name="T1" fmla="*/ 2147483647 h 319"/>
              <a:gd name="T2" fmla="*/ 2147483647 w 2392"/>
              <a:gd name="T3" fmla="*/ 2147483647 h 319"/>
              <a:gd name="T4" fmla="*/ 2147483647 w 2392"/>
              <a:gd name="T5" fmla="*/ 2147483647 h 319"/>
              <a:gd name="T6" fmla="*/ 2147483647 w 2392"/>
              <a:gd name="T7" fmla="*/ 2147483647 h 319"/>
              <a:gd name="T8" fmla="*/ 2147483647 w 2392"/>
              <a:gd name="T9" fmla="*/ 2147483647 h 319"/>
              <a:gd name="T10" fmla="*/ 2147483647 w 2392"/>
              <a:gd name="T11" fmla="*/ 2147483647 h 319"/>
              <a:gd name="T12" fmla="*/ 2147483647 w 2392"/>
              <a:gd name="T13" fmla="*/ 2147483647 h 319"/>
              <a:gd name="T14" fmla="*/ 2147483647 w 2392"/>
              <a:gd name="T15" fmla="*/ 2147483647 h 319"/>
              <a:gd name="T16" fmla="*/ 2147483647 w 2392"/>
              <a:gd name="T17" fmla="*/ 2147483647 h 319"/>
              <a:gd name="T18" fmla="*/ 2147483647 w 2392"/>
              <a:gd name="T19" fmla="*/ 2147483647 h 319"/>
              <a:gd name="T20" fmla="*/ 2147483647 w 2392"/>
              <a:gd name="T21" fmla="*/ 2147483647 h 319"/>
              <a:gd name="T22" fmla="*/ 2147483647 w 2392"/>
              <a:gd name="T23" fmla="*/ 2147483647 h 319"/>
              <a:gd name="T24" fmla="*/ 2147483647 w 2392"/>
              <a:gd name="T25" fmla="*/ 2147483647 h 319"/>
              <a:gd name="T26" fmla="*/ 2147483647 w 2392"/>
              <a:gd name="T27" fmla="*/ 2147483647 h 319"/>
              <a:gd name="T28" fmla="*/ 2147483647 w 2392"/>
              <a:gd name="T29" fmla="*/ 2147483647 h 319"/>
              <a:gd name="T30" fmla="*/ 2147483647 w 2392"/>
              <a:gd name="T31" fmla="*/ 2147483647 h 3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92" h="319">
                <a:moveTo>
                  <a:pt x="0" y="311"/>
                </a:moveTo>
                <a:cubicBezTo>
                  <a:pt x="27" y="293"/>
                  <a:pt x="38" y="269"/>
                  <a:pt x="62" y="248"/>
                </a:cubicBezTo>
                <a:cubicBezTo>
                  <a:pt x="72" y="240"/>
                  <a:pt x="82" y="232"/>
                  <a:pt x="93" y="225"/>
                </a:cubicBezTo>
                <a:cubicBezTo>
                  <a:pt x="101" y="220"/>
                  <a:pt x="110" y="216"/>
                  <a:pt x="117" y="210"/>
                </a:cubicBezTo>
                <a:cubicBezTo>
                  <a:pt x="147" y="185"/>
                  <a:pt x="140" y="171"/>
                  <a:pt x="187" y="155"/>
                </a:cubicBezTo>
                <a:cubicBezTo>
                  <a:pt x="268" y="127"/>
                  <a:pt x="352" y="114"/>
                  <a:pt x="436" y="100"/>
                </a:cubicBezTo>
                <a:cubicBezTo>
                  <a:pt x="567" y="78"/>
                  <a:pt x="694" y="53"/>
                  <a:pt x="826" y="38"/>
                </a:cubicBezTo>
                <a:cubicBezTo>
                  <a:pt x="920" y="14"/>
                  <a:pt x="1018" y="12"/>
                  <a:pt x="1114" y="7"/>
                </a:cubicBezTo>
                <a:cubicBezTo>
                  <a:pt x="1334" y="11"/>
                  <a:pt x="1517" y="0"/>
                  <a:pt x="1722" y="30"/>
                </a:cubicBezTo>
                <a:cubicBezTo>
                  <a:pt x="1730" y="33"/>
                  <a:pt x="1737" y="36"/>
                  <a:pt x="1745" y="38"/>
                </a:cubicBezTo>
                <a:cubicBezTo>
                  <a:pt x="1763" y="42"/>
                  <a:pt x="1782" y="41"/>
                  <a:pt x="1800" y="46"/>
                </a:cubicBezTo>
                <a:cubicBezTo>
                  <a:pt x="1811" y="49"/>
                  <a:pt x="1820" y="58"/>
                  <a:pt x="1831" y="61"/>
                </a:cubicBezTo>
                <a:cubicBezTo>
                  <a:pt x="1849" y="66"/>
                  <a:pt x="1868" y="66"/>
                  <a:pt x="1886" y="69"/>
                </a:cubicBezTo>
                <a:cubicBezTo>
                  <a:pt x="1971" y="98"/>
                  <a:pt x="2052" y="138"/>
                  <a:pt x="2135" y="171"/>
                </a:cubicBezTo>
                <a:cubicBezTo>
                  <a:pt x="2203" y="198"/>
                  <a:pt x="2275" y="217"/>
                  <a:pt x="2338" y="256"/>
                </a:cubicBezTo>
                <a:cubicBezTo>
                  <a:pt x="2353" y="281"/>
                  <a:pt x="2372" y="298"/>
                  <a:pt x="2392" y="319"/>
                </a:cubicBezTo>
              </a:path>
            </a:pathLst>
          </a:custGeom>
          <a:noFill/>
          <a:ln w="34925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52" name="Text Box 31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180137" y="5029200"/>
            <a:ext cx="26655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1   2   3  4  5 </a:t>
            </a:r>
            <a:r>
              <a:rPr lang="en-US" altLang="en-US" sz="2400" b="0" dirty="0" smtClean="0">
                <a:latin typeface="Arial" charset="0"/>
              </a:rPr>
              <a:t> </a:t>
            </a:r>
            <a:r>
              <a:rPr lang="en-US" altLang="en-US" sz="2400" b="0" dirty="0">
                <a:latin typeface="Arial" charset="0"/>
              </a:rPr>
              <a:t>6  </a:t>
            </a:r>
            <a:r>
              <a:rPr lang="en-US" altLang="en-US" sz="2400" b="0" dirty="0" smtClean="0">
                <a:latin typeface="Arial" charset="0"/>
              </a:rPr>
              <a:t> 7  </a:t>
            </a:r>
            <a:endParaRPr lang="en-US" altLang="en-US" sz="2400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0234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7" grpId="0" animBg="1"/>
      <p:bldP spid="19" grpId="0" animBg="1"/>
      <p:bldP spid="21" grpId="0" animBg="1"/>
      <p:bldP spid="23" grpId="0" animBg="1"/>
      <p:bldP spid="25" grpId="0" animBg="1"/>
      <p:bldP spid="27" grpId="0"/>
      <p:bldP spid="28" grpId="0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5" grpId="0" animBg="1"/>
      <p:bldP spid="47" grpId="0" animBg="1"/>
      <p:bldP spid="49" grpId="0" animBg="1"/>
      <p:bldP spid="51" grpId="0" animBg="1"/>
      <p:bldP spid="53" grpId="0" animBg="1"/>
      <p:bldP spid="55" grpId="0" animBg="1"/>
      <p:bldP spid="57" grpId="0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5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Bad case? Now a Great case…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1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410200" y="1981200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(2,1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8" name="Text Box 20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413513" y="2750594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(3,2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9" name="Text Box 2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3638490"/>
            <a:ext cx="17075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nion</a:t>
            </a:r>
            <a:r>
              <a:rPr lang="en-US" altLang="en-US" sz="2000" b="0" dirty="0" smtClean="0">
                <a:latin typeface="Arial" charset="0"/>
              </a:rPr>
              <a:t>(</a:t>
            </a:r>
            <a:r>
              <a:rPr lang="en-US" altLang="en-US" sz="2000" b="0" i="1" dirty="0" smtClean="0">
                <a:latin typeface="Arial" charset="0"/>
              </a:rPr>
              <a:t>n</a:t>
            </a:r>
            <a:r>
              <a:rPr lang="en-US" altLang="en-US" sz="2000" b="0" dirty="0" smtClean="0">
                <a:latin typeface="Arial" charset="0"/>
              </a:rPr>
              <a:t>,</a:t>
            </a:r>
            <a:r>
              <a:rPr lang="en-US" altLang="en-US" sz="2000" b="0" i="1" dirty="0" smtClean="0">
                <a:latin typeface="Arial" charset="0"/>
              </a:rPr>
              <a:t>n</a:t>
            </a:r>
            <a:r>
              <a:rPr lang="en-US" altLang="en-US" sz="2000" b="0" dirty="0" smtClean="0">
                <a:latin typeface="Arial" charset="0"/>
              </a:rPr>
              <a:t>-1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10" name="Text Box 3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05915" y="3154362"/>
            <a:ext cx="25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0" dirty="0">
              <a:latin typeface="Arial" charset="0"/>
            </a:endParaRPr>
          </a:p>
        </p:txBody>
      </p:sp>
      <p:sp>
        <p:nvSpPr>
          <p:cNvPr id="11" name="Text Box 3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5181600"/>
            <a:ext cx="28761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altLang="en-US" sz="2000" b="0" dirty="0" smtClean="0">
                <a:latin typeface="Arial" charset="0"/>
              </a:rPr>
              <a:t>(1</a:t>
            </a:r>
            <a:r>
              <a:rPr lang="en-US" altLang="en-US" sz="2000" b="0" dirty="0">
                <a:latin typeface="Arial" charset="0"/>
              </a:rPr>
              <a:t>)   </a:t>
            </a:r>
            <a:r>
              <a:rPr lang="en-US" altLang="en-US" sz="2000" b="0" i="1" dirty="0" smtClean="0">
                <a:latin typeface="Arial" charset="0"/>
              </a:rPr>
              <a:t>constant here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12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981200" y="2057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13" name="Oval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2057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14" name="Oval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352800" y="2057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15" name="Oval 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24400" y="2057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 i="1">
                <a:latin typeface="Arial" charset="0"/>
              </a:rPr>
              <a:t>n</a:t>
            </a:r>
          </a:p>
        </p:txBody>
      </p:sp>
      <p:sp>
        <p:nvSpPr>
          <p:cNvPr id="16" name="Oval 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209800" y="33528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17" name="Oval 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667000" y="2819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18" name="Oval 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352800" y="2819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19" name="Oval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724400" y="2819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 i="1">
                <a:latin typeface="Arial" charset="0"/>
              </a:rPr>
              <a:t>n</a:t>
            </a:r>
          </a:p>
        </p:txBody>
      </p:sp>
      <p:sp>
        <p:nvSpPr>
          <p:cNvPr id="20" name="Line 1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362200" y="3048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1" name="Oval 13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819400" y="41910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22" name="Oval 1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276600" y="36576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23" name="Oval 1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733800" y="41910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24" name="Oval 1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724400" y="36576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 i="1">
                <a:latin typeface="Arial" charset="0"/>
              </a:rPr>
              <a:t>n</a:t>
            </a:r>
          </a:p>
        </p:txBody>
      </p:sp>
      <p:sp>
        <p:nvSpPr>
          <p:cNvPr id="25" name="Text Box 1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886200" y="24384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>
                <a:latin typeface="Arial" charset="0"/>
              </a:rPr>
              <a:t>…</a:t>
            </a:r>
          </a:p>
        </p:txBody>
      </p:sp>
      <p:sp>
        <p:nvSpPr>
          <p:cNvPr id="26" name="Text Box 20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886200" y="32766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>
                <a:latin typeface="Arial" charset="0"/>
              </a:rPr>
              <a:t>…</a:t>
            </a:r>
          </a:p>
        </p:txBody>
      </p:sp>
      <p:sp>
        <p:nvSpPr>
          <p:cNvPr id="27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3048000" y="3886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8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3581400" y="3886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9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53340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30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276600" y="48006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31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657600" y="53340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32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572000" y="53340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 i="1">
                <a:latin typeface="Arial" charset="0"/>
              </a:rPr>
              <a:t>n</a:t>
            </a:r>
          </a:p>
        </p:txBody>
      </p:sp>
      <p:sp>
        <p:nvSpPr>
          <p:cNvPr id="33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2971800" y="5029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4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3505200" y="5029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 flipV="1">
            <a:off x="3581400" y="48768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6" name="Text Box 3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962400" y="50292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>
                <a:latin typeface="Arial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5853038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Showing one worst-case example is now good is </a:t>
            </a:r>
            <a:r>
              <a:rPr lang="en-US" i="1" dirty="0" smtClean="0"/>
              <a:t>not</a:t>
            </a:r>
            <a:r>
              <a:rPr lang="en-US" dirty="0" smtClean="0"/>
              <a:t> a proof that the worst-case has improved</a:t>
            </a:r>
          </a:p>
          <a:p>
            <a:endParaRPr lang="en-US" dirty="0"/>
          </a:p>
          <a:p>
            <a:r>
              <a:rPr lang="en-US" dirty="0" smtClean="0"/>
              <a:t>So let’s prove: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 is still </a:t>
            </a:r>
            <a:r>
              <a:rPr lang="en-US" i="1" dirty="0" smtClean="0"/>
              <a:t>O</a:t>
            </a:r>
            <a:r>
              <a:rPr lang="en-US" dirty="0" smtClean="0"/>
              <a:t>(1) – this is “obvious”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now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Claim: If we use union-by-size, an up-tree of height </a:t>
            </a:r>
            <a:r>
              <a:rPr lang="en-US" i="1" dirty="0" smtClean="0"/>
              <a:t>h</a:t>
            </a:r>
            <a:r>
              <a:rPr lang="en-US" dirty="0" smtClean="0"/>
              <a:t> has at least 2</a:t>
            </a:r>
            <a:r>
              <a:rPr lang="en-US" sz="2800" i="1" baseline="30000" dirty="0" smtClean="0"/>
              <a:t>h</a:t>
            </a:r>
            <a:r>
              <a:rPr lang="en-US" dirty="0" smtClean="0"/>
              <a:t> nodes</a:t>
            </a:r>
          </a:p>
          <a:p>
            <a:pPr lvl="1"/>
            <a:r>
              <a:rPr lang="en-US" dirty="0" smtClean="0"/>
              <a:t>Proof by induction on </a:t>
            </a:r>
            <a:r>
              <a:rPr lang="en-US" i="1" dirty="0" smtClean="0"/>
              <a:t>h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532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number of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P(</a:t>
            </a:r>
            <a:r>
              <a:rPr lang="en-US" i="1" dirty="0" smtClean="0"/>
              <a:t>h</a:t>
            </a:r>
            <a:r>
              <a:rPr lang="en-US" dirty="0" smtClean="0"/>
              <a:t>)= With union-by-size, up-tree </a:t>
            </a:r>
            <a:r>
              <a:rPr lang="en-US" dirty="0"/>
              <a:t>of height </a:t>
            </a:r>
            <a:r>
              <a:rPr lang="en-US" i="1" dirty="0"/>
              <a:t>h</a:t>
            </a:r>
            <a:r>
              <a:rPr lang="en-US" dirty="0"/>
              <a:t> has at least 2</a:t>
            </a:r>
            <a:r>
              <a:rPr lang="en-US" sz="2800" i="1" baseline="30000" dirty="0"/>
              <a:t>h</a:t>
            </a:r>
            <a:r>
              <a:rPr lang="en-US" dirty="0"/>
              <a:t> nodes</a:t>
            </a:r>
          </a:p>
          <a:p>
            <a:pPr lvl="1"/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Proof </a:t>
            </a:r>
            <a:r>
              <a:rPr lang="en-US" dirty="0"/>
              <a:t>by induction on </a:t>
            </a:r>
            <a:r>
              <a:rPr lang="en-US" i="1" dirty="0"/>
              <a:t>h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Base case: </a:t>
            </a:r>
            <a:r>
              <a:rPr lang="en-US" i="1" dirty="0" smtClean="0"/>
              <a:t>h</a:t>
            </a:r>
            <a:r>
              <a:rPr lang="en-US" dirty="0" smtClean="0"/>
              <a:t> = 0: The up-tree has 1 node and 2</a:t>
            </a:r>
            <a:r>
              <a:rPr lang="en-US" sz="2800" i="1" baseline="30000" dirty="0" smtClean="0"/>
              <a:t>0</a:t>
            </a:r>
            <a:r>
              <a:rPr lang="en-US" dirty="0" smtClean="0"/>
              <a:t>= 1</a:t>
            </a:r>
          </a:p>
          <a:p>
            <a:r>
              <a:rPr lang="en-US" dirty="0" smtClean="0"/>
              <a:t>Inductive case: Assume P(</a:t>
            </a:r>
            <a:r>
              <a:rPr lang="en-US" i="1" dirty="0"/>
              <a:t>h</a:t>
            </a:r>
            <a:r>
              <a:rPr lang="en-US" dirty="0" smtClean="0"/>
              <a:t>) and show P(</a:t>
            </a:r>
            <a:r>
              <a:rPr lang="en-US" i="1" dirty="0" smtClean="0"/>
              <a:t>h</a:t>
            </a:r>
            <a:r>
              <a:rPr lang="en-US" dirty="0" smtClean="0"/>
              <a:t>+1)</a:t>
            </a:r>
          </a:p>
          <a:p>
            <a:pPr lvl="1"/>
            <a:r>
              <a:rPr lang="en-US" dirty="0" smtClean="0"/>
              <a:t>A height </a:t>
            </a:r>
            <a:r>
              <a:rPr lang="en-US" i="1" dirty="0" smtClean="0"/>
              <a:t>h</a:t>
            </a:r>
            <a:r>
              <a:rPr lang="en-US" dirty="0" smtClean="0"/>
              <a:t>+1 tree T has at least one height </a:t>
            </a:r>
            <a:r>
              <a:rPr lang="en-US" i="1" dirty="0" smtClean="0"/>
              <a:t>h</a:t>
            </a:r>
            <a:r>
              <a:rPr lang="en-US" dirty="0" smtClean="0"/>
              <a:t> child T1</a:t>
            </a:r>
          </a:p>
          <a:p>
            <a:pPr lvl="1"/>
            <a:r>
              <a:rPr lang="en-US" dirty="0" smtClean="0"/>
              <a:t>T1 has at least </a:t>
            </a:r>
            <a:r>
              <a:rPr lang="en-US" dirty="0"/>
              <a:t>2</a:t>
            </a:r>
            <a:r>
              <a:rPr lang="en-US" sz="2800" i="1" baseline="30000" dirty="0"/>
              <a:t>h</a:t>
            </a:r>
            <a:r>
              <a:rPr lang="en-US" dirty="0"/>
              <a:t> </a:t>
            </a:r>
            <a:r>
              <a:rPr lang="en-US" dirty="0" smtClean="0"/>
              <a:t>nodes by induction (assumption)</a:t>
            </a:r>
          </a:p>
          <a:p>
            <a:pPr lvl="1"/>
            <a:r>
              <a:rPr lang="en-US" dirty="0" smtClean="0"/>
              <a:t>And T has </a:t>
            </a:r>
            <a:r>
              <a:rPr lang="en-US" i="1" dirty="0" smtClean="0"/>
              <a:t>at least</a:t>
            </a:r>
            <a:r>
              <a:rPr lang="en-US" dirty="0" smtClean="0"/>
              <a:t> as many nodes not in T1 than in T1</a:t>
            </a:r>
          </a:p>
          <a:p>
            <a:pPr lvl="2"/>
            <a:r>
              <a:rPr lang="en-US" dirty="0" smtClean="0"/>
              <a:t>Else union-by-size would have </a:t>
            </a:r>
          </a:p>
          <a:p>
            <a:pPr marL="914400" lvl="2" indent="0">
              <a:buNone/>
            </a:pPr>
            <a:r>
              <a:rPr lang="en-US" dirty="0" smtClean="0"/>
              <a:t>   had T point to T1, not T1 point to T (!!)</a:t>
            </a:r>
          </a:p>
          <a:p>
            <a:pPr lvl="1"/>
            <a:r>
              <a:rPr lang="en-US" dirty="0" smtClean="0"/>
              <a:t>So total number of nodes is </a:t>
            </a:r>
            <a:r>
              <a:rPr lang="en-US" i="1" dirty="0" smtClean="0"/>
              <a:t>at least</a:t>
            </a:r>
            <a:r>
              <a:rPr lang="en-US" dirty="0" smtClean="0"/>
              <a:t> 2</a:t>
            </a:r>
            <a:r>
              <a:rPr lang="en-US" sz="2800" i="1" baseline="30000" dirty="0" smtClean="0"/>
              <a:t>h </a:t>
            </a:r>
            <a:r>
              <a:rPr lang="en-US" dirty="0" smtClean="0"/>
              <a:t>+ </a:t>
            </a:r>
            <a:r>
              <a:rPr lang="en-US" dirty="0"/>
              <a:t>2</a:t>
            </a:r>
            <a:r>
              <a:rPr lang="en-US" sz="2800" i="1" baseline="30000" dirty="0"/>
              <a:t>h</a:t>
            </a:r>
            <a:r>
              <a:rPr lang="en-US" i="1" baseline="30000" dirty="0"/>
              <a:t> </a:t>
            </a:r>
            <a:r>
              <a:rPr lang="en-US" dirty="0" smtClean="0"/>
              <a:t>= 2</a:t>
            </a:r>
            <a:r>
              <a:rPr lang="en-US" sz="2800" i="1" baseline="30000" dirty="0" smtClean="0"/>
              <a:t>h+1</a:t>
            </a:r>
            <a:r>
              <a:rPr lang="en-US" sz="100" dirty="0" smtClean="0"/>
              <a:t>.</a:t>
            </a:r>
            <a:endParaRPr lang="en-US" sz="1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6934200" y="4495800"/>
            <a:ext cx="1828800" cy="1371600"/>
            <a:chOff x="6934200" y="4495800"/>
            <a:chExt cx="1828800" cy="1371600"/>
          </a:xfrm>
        </p:grpSpPr>
        <p:sp>
          <p:nvSpPr>
            <p:cNvPr id="7" name="AutoShape 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010400" y="4876800"/>
              <a:ext cx="609600" cy="83820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>
                <a:solidFill>
                  <a:schemeClr val="accent1"/>
                </a:solidFill>
              </a:endParaRPr>
            </a:p>
          </p:txBody>
        </p:sp>
        <p:sp>
          <p:nvSpPr>
            <p:cNvPr id="8" name="AutoShap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7696200" y="5029200"/>
              <a:ext cx="609600" cy="83820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>
                <a:solidFill>
                  <a:schemeClr val="accent1"/>
                </a:solidFill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H="1" flipV="1">
              <a:off x="7315200" y="4876800"/>
              <a:ext cx="6858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7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8437270" y="5207000"/>
              <a:ext cx="32573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i="1" dirty="0" smtClean="0">
                  <a:latin typeface="Arial" charset="0"/>
                </a:rPr>
                <a:t>h</a:t>
              </a:r>
              <a:endParaRPr lang="en-US" altLang="en-US" sz="1800" i="1" dirty="0">
                <a:latin typeface="Arial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8534400" y="50292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9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8610600" y="50292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8534400" y="58674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8610600" y="55626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4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772400" y="5410200"/>
              <a:ext cx="48442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dirty="0" smtClean="0">
                  <a:solidFill>
                    <a:schemeClr val="accent6"/>
                  </a:solidFill>
                  <a:latin typeface="Arial" charset="0"/>
                </a:rPr>
                <a:t>T1</a:t>
              </a:r>
              <a:endParaRPr lang="en-US" altLang="en-US" sz="2000" baseline="-25000" dirty="0">
                <a:solidFill>
                  <a:schemeClr val="accent6"/>
                </a:solidFill>
                <a:latin typeface="Arial" charset="0"/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934200" y="4495800"/>
              <a:ext cx="33972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accent2"/>
                  </a:solidFill>
                  <a:latin typeface="Arial" charset="0"/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05072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omework 3 due in ONE week…Wednesday April 29</a:t>
            </a:r>
            <a:r>
              <a:rPr lang="en-US" baseline="30000" dirty="0" smtClean="0"/>
              <a:t>th</a:t>
            </a:r>
            <a:r>
              <a:rPr lang="en-US" dirty="0" smtClean="0"/>
              <a:t>!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TA sessions</a:t>
            </a:r>
          </a:p>
          <a:p>
            <a:pPr lvl="1"/>
            <a:endParaRPr lang="en-US" dirty="0"/>
          </a:p>
          <a:p>
            <a:r>
              <a:rPr lang="en-US" dirty="0" err="1" smtClean="0"/>
              <a:t>Catie</a:t>
            </a:r>
            <a:r>
              <a:rPr lang="en-US" dirty="0" smtClean="0"/>
              <a:t> will be back on Monday.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0566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Intuition behind the proof: No one child can have more than half the nodes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So, as usual, if number of nodes is exponential in height,</a:t>
            </a:r>
          </a:p>
          <a:p>
            <a:pPr marL="0" indent="0">
              <a:buNone/>
            </a:pPr>
            <a:r>
              <a:rPr lang="en-US" dirty="0" smtClean="0"/>
              <a:t>then height is logarithmic in number of nodes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dirty="0" smtClean="0"/>
              <a:t>is</a:t>
            </a:r>
            <a:r>
              <a:rPr lang="en-US" i="1" dirty="0" smtClean="0"/>
              <a:t> 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AutoShap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57600" y="2590800"/>
            <a:ext cx="609600" cy="838200"/>
          </a:xfrm>
          <a:prstGeom prst="triangle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chemeClr val="accent1"/>
              </a:solidFill>
            </a:endParaRPr>
          </a:p>
        </p:txBody>
      </p:sp>
      <p:sp>
        <p:nvSpPr>
          <p:cNvPr id="8" name="AutoShap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43400" y="2743200"/>
            <a:ext cx="609600" cy="838200"/>
          </a:xfrm>
          <a:prstGeom prst="triangle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chemeClr val="accent1"/>
              </a:solidFill>
            </a:endParaRPr>
          </a:p>
        </p:txBody>
      </p:sp>
      <p:sp>
        <p:nvSpPr>
          <p:cNvPr id="9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3962400" y="25908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84470" y="2921000"/>
            <a:ext cx="3257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 dirty="0" smtClean="0">
                <a:latin typeface="Arial" charset="0"/>
              </a:rPr>
              <a:t>h</a:t>
            </a:r>
            <a:endParaRPr lang="en-US" altLang="en-US" sz="1800" i="1" dirty="0">
              <a:latin typeface="Arial" charset="0"/>
            </a:endParaRPr>
          </a:p>
        </p:txBody>
      </p:sp>
      <p:sp>
        <p:nvSpPr>
          <p:cNvPr id="11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181600" y="2743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5257800" y="2743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181600" y="3581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52578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19600" y="3124200"/>
            <a:ext cx="4844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accent6"/>
                </a:solidFill>
                <a:latin typeface="Arial" charset="0"/>
              </a:rPr>
              <a:t>T1</a:t>
            </a:r>
            <a:endParaRPr lang="en-US" altLang="en-US" sz="2000" baseline="-25000" dirty="0">
              <a:solidFill>
                <a:schemeClr val="accent6"/>
              </a:solidFill>
              <a:latin typeface="Arial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81400" y="22098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  <a:latin typeface="Arial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6851533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worst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0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676400"/>
            <a:ext cx="2308645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n/2 </a:t>
            </a:r>
            <a:r>
              <a:rPr lang="en-US" altLang="en-US" sz="2000" b="0" dirty="0" smtClean="0">
                <a:latin typeface="Arial" charset="0"/>
              </a:rPr>
              <a:t>Unions-by-size</a:t>
            </a:r>
            <a:endParaRPr lang="en-US" altLang="en-US" sz="2000" b="0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0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0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0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n/4 Unions-by-size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0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0" dirty="0" smtClean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0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0" dirty="0" smtClean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n/8 Unions-by-size</a:t>
            </a:r>
            <a:endParaRPr lang="en-US" altLang="en-US" sz="2000" b="0" dirty="0">
              <a:latin typeface="Arial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676400" y="2286000"/>
            <a:ext cx="4191000" cy="533400"/>
            <a:chOff x="1676400" y="2286000"/>
            <a:chExt cx="4876800" cy="685800"/>
          </a:xfrm>
        </p:grpSpPr>
        <p:sp>
          <p:nvSpPr>
            <p:cNvPr id="61" name="Oval 4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1676400" y="22860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000" b="0">
                <a:solidFill>
                  <a:schemeClr val="accent1"/>
                </a:solidFill>
              </a:endParaRPr>
            </a:p>
          </p:txBody>
        </p:sp>
        <p:sp>
          <p:nvSpPr>
            <p:cNvPr id="62" name="Oval 5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1676400" y="27432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000" b="0">
                <a:solidFill>
                  <a:schemeClr val="accent1"/>
                </a:solidFill>
              </a:endParaRPr>
            </a:p>
          </p:txBody>
        </p:sp>
        <p:sp>
          <p:nvSpPr>
            <p:cNvPr id="63" name="Line 6"/>
            <p:cNvSpPr>
              <a:spLocks noChangeShapeType="1"/>
            </p:cNvSpPr>
            <p:nvPr>
              <p:custDataLst>
                <p:tags r:id="rId60"/>
              </p:custDataLst>
            </p:nvPr>
          </p:nvSpPr>
          <p:spPr bwMode="auto">
            <a:xfrm flipV="1">
              <a:off x="18288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64" name="Oval 7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362200" y="22860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000" b="0">
                <a:solidFill>
                  <a:schemeClr val="accent1"/>
                </a:solidFill>
              </a:endParaRPr>
            </a:p>
          </p:txBody>
        </p:sp>
        <p:sp>
          <p:nvSpPr>
            <p:cNvPr id="65" name="Oval 8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2362200" y="27432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000" b="0">
                <a:solidFill>
                  <a:schemeClr val="accent1"/>
                </a:solidFill>
              </a:endParaRPr>
            </a:p>
          </p:txBody>
        </p:sp>
        <p:sp>
          <p:nvSpPr>
            <p:cNvPr id="66" name="Line 9"/>
            <p:cNvSpPr>
              <a:spLocks noChangeShapeType="1"/>
            </p:cNvSpPr>
            <p:nvPr>
              <p:custDataLst>
                <p:tags r:id="rId63"/>
              </p:custDataLst>
            </p:nvPr>
          </p:nvSpPr>
          <p:spPr bwMode="auto">
            <a:xfrm flipV="1">
              <a:off x="25146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67" name="Oval 10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2971800" y="22860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000" b="0">
                <a:solidFill>
                  <a:schemeClr val="accent1"/>
                </a:solidFill>
              </a:endParaRPr>
            </a:p>
          </p:txBody>
        </p:sp>
        <p:sp>
          <p:nvSpPr>
            <p:cNvPr id="68" name="Oval 11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2971800" y="27432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000" b="0">
                <a:solidFill>
                  <a:schemeClr val="accent1"/>
                </a:solidFill>
              </a:endParaRPr>
            </a:p>
          </p:txBody>
        </p:sp>
        <p:sp>
          <p:nvSpPr>
            <p:cNvPr id="69" name="Line 12"/>
            <p:cNvSpPr>
              <a:spLocks noChangeShapeType="1"/>
            </p:cNvSpPr>
            <p:nvPr>
              <p:custDataLst>
                <p:tags r:id="rId66"/>
              </p:custDataLst>
            </p:nvPr>
          </p:nvSpPr>
          <p:spPr bwMode="auto">
            <a:xfrm flipV="1">
              <a:off x="31242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70" name="Oval 13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3657600" y="22860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000" b="0">
                <a:solidFill>
                  <a:schemeClr val="accent1"/>
                </a:solidFill>
              </a:endParaRPr>
            </a:p>
          </p:txBody>
        </p:sp>
        <p:sp>
          <p:nvSpPr>
            <p:cNvPr id="71" name="Oval 14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3657600" y="27432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000" b="0">
                <a:solidFill>
                  <a:schemeClr val="accent1"/>
                </a:solidFill>
              </a:endParaRPr>
            </a:p>
          </p:txBody>
        </p:sp>
        <p:sp>
          <p:nvSpPr>
            <p:cNvPr id="72" name="Line 15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 flipV="1">
              <a:off x="38100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73" name="Oval 16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4267200" y="22860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000" b="0">
                <a:solidFill>
                  <a:schemeClr val="accent1"/>
                </a:solidFill>
              </a:endParaRPr>
            </a:p>
          </p:txBody>
        </p:sp>
        <p:sp>
          <p:nvSpPr>
            <p:cNvPr id="74" name="Oval 17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267200" y="27432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000" b="0">
                <a:solidFill>
                  <a:schemeClr val="accent1"/>
                </a:solidFill>
              </a:endParaRPr>
            </a:p>
          </p:txBody>
        </p:sp>
        <p:sp>
          <p:nvSpPr>
            <p:cNvPr id="75" name="Line 18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flipV="1">
              <a:off x="44196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76" name="Oval 19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4953000" y="22860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 b="0">
                <a:solidFill>
                  <a:schemeClr val="accent1"/>
                </a:solidFill>
              </a:endParaRPr>
            </a:p>
          </p:txBody>
        </p:sp>
        <p:sp>
          <p:nvSpPr>
            <p:cNvPr id="77" name="Oval 20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4953000" y="27432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 b="0">
                <a:solidFill>
                  <a:schemeClr val="accent1"/>
                </a:solidFill>
              </a:endParaRPr>
            </a:p>
          </p:txBody>
        </p:sp>
        <p:sp>
          <p:nvSpPr>
            <p:cNvPr id="78" name="Line 21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 flipV="1">
              <a:off x="51054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9" name="Oval 22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5562600" y="22860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 b="0">
                <a:solidFill>
                  <a:schemeClr val="accent1"/>
                </a:solidFill>
              </a:endParaRPr>
            </a:p>
          </p:txBody>
        </p:sp>
        <p:sp>
          <p:nvSpPr>
            <p:cNvPr id="80" name="Oval 23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5562600" y="27432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 b="0">
                <a:solidFill>
                  <a:schemeClr val="accent1"/>
                </a:solidFill>
              </a:endParaRPr>
            </a:p>
          </p:txBody>
        </p:sp>
        <p:sp>
          <p:nvSpPr>
            <p:cNvPr id="81" name="Line 24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 flipV="1">
              <a:off x="57150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82" name="Oval 25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6248400" y="22860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 b="0">
                <a:solidFill>
                  <a:schemeClr val="accent1"/>
                </a:solidFill>
              </a:endParaRPr>
            </a:p>
          </p:txBody>
        </p:sp>
        <p:sp>
          <p:nvSpPr>
            <p:cNvPr id="83" name="Oval 26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6248400" y="27432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 b="0">
                <a:solidFill>
                  <a:schemeClr val="accent1"/>
                </a:solidFill>
              </a:endParaRPr>
            </a:p>
          </p:txBody>
        </p:sp>
        <p:sp>
          <p:nvSpPr>
            <p:cNvPr id="84" name="Line 27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 flipV="1">
              <a:off x="64008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676400" y="3352800"/>
            <a:ext cx="3886200" cy="990600"/>
            <a:chOff x="1600200" y="3810000"/>
            <a:chExt cx="4572000" cy="1143000"/>
          </a:xfrm>
        </p:grpSpPr>
        <p:sp>
          <p:nvSpPr>
            <p:cNvPr id="92" name="Oval 35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048000" y="38100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 b="0">
                <a:solidFill>
                  <a:schemeClr val="accent1"/>
                </a:solidFill>
              </a:endParaRPr>
            </a:p>
          </p:txBody>
        </p:sp>
        <p:sp>
          <p:nvSpPr>
            <p:cNvPr id="93" name="Oval 36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743200" y="42672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 b="0">
                <a:solidFill>
                  <a:schemeClr val="accent1"/>
                </a:solidFill>
              </a:endParaRPr>
            </a:p>
          </p:txBody>
        </p:sp>
        <p:sp>
          <p:nvSpPr>
            <p:cNvPr id="94" name="Line 37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 flipV="1">
              <a:off x="2971800" y="4038600"/>
              <a:ext cx="228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5" name="Oval 38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276600" y="42672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 b="0">
                <a:solidFill>
                  <a:schemeClr val="accent1"/>
                </a:solidFill>
              </a:endParaRPr>
            </a:p>
          </p:txBody>
        </p:sp>
        <p:sp>
          <p:nvSpPr>
            <p:cNvPr id="96" name="Oval 39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276600" y="47244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 b="0">
                <a:solidFill>
                  <a:schemeClr val="accent1"/>
                </a:solidFill>
              </a:endParaRPr>
            </a:p>
          </p:txBody>
        </p:sp>
        <p:sp>
          <p:nvSpPr>
            <p:cNvPr id="97" name="Line 40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 flipV="1">
              <a:off x="3429000" y="44958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8" name="Line 41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flipH="1" flipV="1">
              <a:off x="3276600" y="4038600"/>
              <a:ext cx="1524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9" name="Oval 42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343400" y="38100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 b="0">
                <a:solidFill>
                  <a:schemeClr val="accent1"/>
                </a:solidFill>
              </a:endParaRPr>
            </a:p>
          </p:txBody>
        </p:sp>
        <p:sp>
          <p:nvSpPr>
            <p:cNvPr id="100" name="Oval 43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038600" y="42672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 b="0">
                <a:solidFill>
                  <a:schemeClr val="accent1"/>
                </a:solidFill>
              </a:endParaRPr>
            </a:p>
          </p:txBody>
        </p:sp>
        <p:sp>
          <p:nvSpPr>
            <p:cNvPr id="101" name="Line 44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 flipV="1">
              <a:off x="4267200" y="4038600"/>
              <a:ext cx="228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2" name="Oval 45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572000" y="42672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 b="0">
                <a:solidFill>
                  <a:schemeClr val="accent1"/>
                </a:solidFill>
              </a:endParaRPr>
            </a:p>
          </p:txBody>
        </p:sp>
        <p:sp>
          <p:nvSpPr>
            <p:cNvPr id="103" name="Oval 46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572000" y="47244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 b="0">
                <a:solidFill>
                  <a:schemeClr val="accent1"/>
                </a:solidFill>
              </a:endParaRPr>
            </a:p>
          </p:txBody>
        </p:sp>
        <p:sp>
          <p:nvSpPr>
            <p:cNvPr id="104" name="Line 47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 flipV="1">
              <a:off x="4724400" y="44958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5" name="Line 48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 flipH="1" flipV="1">
              <a:off x="4572000" y="4038600"/>
              <a:ext cx="1524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6" name="Oval 49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5638800" y="38100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 b="0">
                <a:solidFill>
                  <a:schemeClr val="accent1"/>
                </a:solidFill>
              </a:endParaRPr>
            </a:p>
          </p:txBody>
        </p:sp>
        <p:sp>
          <p:nvSpPr>
            <p:cNvPr id="107" name="Oval 50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5334000" y="42672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 b="0">
                <a:solidFill>
                  <a:schemeClr val="accent1"/>
                </a:solidFill>
              </a:endParaRPr>
            </a:p>
          </p:txBody>
        </p:sp>
        <p:sp>
          <p:nvSpPr>
            <p:cNvPr id="108" name="Line 51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5562600" y="4038600"/>
              <a:ext cx="228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9" name="Oval 52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5867400" y="42672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 b="0">
                <a:solidFill>
                  <a:schemeClr val="accent1"/>
                </a:solidFill>
              </a:endParaRPr>
            </a:p>
          </p:txBody>
        </p:sp>
        <p:sp>
          <p:nvSpPr>
            <p:cNvPr id="110" name="Oval 53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5867400" y="4724400"/>
              <a:ext cx="304800" cy="2286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 b="0">
                <a:solidFill>
                  <a:schemeClr val="accent1"/>
                </a:solidFill>
              </a:endParaRPr>
            </a:p>
          </p:txBody>
        </p:sp>
        <p:sp>
          <p:nvSpPr>
            <p:cNvPr id="111" name="Line 54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 flipV="1">
              <a:off x="6019800" y="44958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2" name="Line 55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 flipH="1" flipV="1">
              <a:off x="5867400" y="4038600"/>
              <a:ext cx="1524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grpSp>
          <p:nvGrpSpPr>
            <p:cNvPr id="113" name="Group 112"/>
            <p:cNvGrpSpPr/>
            <p:nvPr/>
          </p:nvGrpSpPr>
          <p:grpSpPr>
            <a:xfrm>
              <a:off x="1600200" y="3810000"/>
              <a:ext cx="838200" cy="1143000"/>
              <a:chOff x="1447800" y="3810000"/>
              <a:chExt cx="838200" cy="1143000"/>
            </a:xfrm>
          </p:grpSpPr>
          <p:sp>
            <p:nvSpPr>
              <p:cNvPr id="114" name="Oval 28"/>
              <p:cNvSpPr>
                <a:spLocks noChangeArrowheads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1752600" y="3810000"/>
                <a:ext cx="304800" cy="22860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en-US" altLang="en-US" sz="2400" b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15" name="Oval 29"/>
              <p:cNvSpPr>
                <a:spLocks noChangeArrowheads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1447800" y="4267200"/>
                <a:ext cx="304800" cy="22860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en-US" altLang="en-US" sz="2400" b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16" name="Line 30"/>
              <p:cNvSpPr>
                <a:spLocks noChangeShapeType="1"/>
              </p:cNvSpPr>
              <p:nvPr>
                <p:custDataLst>
                  <p:tags r:id="rId53"/>
                </p:custDataLst>
              </p:nvPr>
            </p:nvSpPr>
            <p:spPr bwMode="auto">
              <a:xfrm flipV="1">
                <a:off x="1676400" y="4038600"/>
                <a:ext cx="22860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17" name="Oval 31"/>
              <p:cNvSpPr>
                <a:spLocks noChangeArrowheads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1981200" y="4267200"/>
                <a:ext cx="304800" cy="22860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en-US" altLang="en-US" sz="2400" b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18" name="Oval 32"/>
              <p:cNvSpPr>
                <a:spLocks noChangeArrowheads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1981200" y="4724400"/>
                <a:ext cx="304800" cy="22860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en-US" altLang="en-US" sz="2400" b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19" name="Line 33"/>
              <p:cNvSpPr>
                <a:spLocks noChangeShapeType="1"/>
              </p:cNvSpPr>
              <p:nvPr>
                <p:custDataLst>
                  <p:tags r:id="rId56"/>
                </p:custDataLst>
              </p:nvPr>
            </p:nvSpPr>
            <p:spPr bwMode="auto">
              <a:xfrm flipV="1">
                <a:off x="2133600" y="44958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20" name="Line 34"/>
              <p:cNvSpPr>
                <a:spLocks noChangeShapeType="1"/>
              </p:cNvSpPr>
              <p:nvPr>
                <p:custDataLst>
                  <p:tags r:id="rId57"/>
                </p:custDataLst>
              </p:nvPr>
            </p:nvSpPr>
            <p:spPr bwMode="auto">
              <a:xfrm flipH="1" flipV="1">
                <a:off x="1981200" y="4038600"/>
                <a:ext cx="15240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</p:grpSp>
      </p:grpSp>
      <p:grpSp>
        <p:nvGrpSpPr>
          <p:cNvPr id="13" name="Group 12"/>
          <p:cNvGrpSpPr/>
          <p:nvPr/>
        </p:nvGrpSpPr>
        <p:grpSpPr>
          <a:xfrm>
            <a:off x="1524000" y="4876800"/>
            <a:ext cx="1600200" cy="1524000"/>
            <a:chOff x="1524000" y="4876800"/>
            <a:chExt cx="1600200" cy="1524000"/>
          </a:xfrm>
        </p:grpSpPr>
        <p:grpSp>
          <p:nvGrpSpPr>
            <p:cNvPr id="3" name="Group 2"/>
            <p:cNvGrpSpPr/>
            <p:nvPr/>
          </p:nvGrpSpPr>
          <p:grpSpPr>
            <a:xfrm>
              <a:off x="1524000" y="4876800"/>
              <a:ext cx="685800" cy="1066800"/>
              <a:chOff x="1447800" y="3810000"/>
              <a:chExt cx="838200" cy="1143000"/>
            </a:xfrm>
          </p:grpSpPr>
          <p:sp>
            <p:nvSpPr>
              <p:cNvPr id="85" name="Oval 28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1752600" y="3810000"/>
                <a:ext cx="304800" cy="22860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en-US" altLang="en-US" sz="2400" b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6" name="Oval 29"/>
              <p:cNvSpPr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1447800" y="4267200"/>
                <a:ext cx="304800" cy="22860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en-US" altLang="en-US" sz="2400" b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7" name="Line 30"/>
              <p:cNvSpPr>
                <a:spLocks noChangeShapeType="1"/>
              </p:cNvSpPr>
              <p:nvPr>
                <p:custDataLst>
                  <p:tags r:id="rId25"/>
                </p:custDataLst>
              </p:nvPr>
            </p:nvSpPr>
            <p:spPr bwMode="auto">
              <a:xfrm flipV="1">
                <a:off x="1676400" y="4038600"/>
                <a:ext cx="22860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88" name="Oval 31"/>
              <p:cNvSpPr>
                <a:spLocks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1981200" y="4267200"/>
                <a:ext cx="304800" cy="22860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en-US" altLang="en-US" sz="2400" b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9" name="Oval 32"/>
              <p:cNvSpPr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1981200" y="4724400"/>
                <a:ext cx="304800" cy="22860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en-US" altLang="en-US" sz="2400" b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90" name="Line 33"/>
              <p:cNvSpPr>
                <a:spLocks noChangeShapeType="1"/>
              </p:cNvSpPr>
              <p:nvPr>
                <p:custDataLst>
                  <p:tags r:id="rId28"/>
                </p:custDataLst>
              </p:nvPr>
            </p:nvSpPr>
            <p:spPr bwMode="auto">
              <a:xfrm flipV="1">
                <a:off x="2133600" y="44958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91" name="Line 34"/>
              <p:cNvSpPr>
                <a:spLocks noChangeShapeType="1"/>
              </p:cNvSpPr>
              <p:nvPr>
                <p:custDataLst>
                  <p:tags r:id="rId29"/>
                </p:custDataLst>
              </p:nvPr>
            </p:nvSpPr>
            <p:spPr bwMode="auto">
              <a:xfrm flipH="1" flipV="1">
                <a:off x="1981200" y="4038600"/>
                <a:ext cx="15240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</p:grpSp>
        <p:grpSp>
          <p:nvGrpSpPr>
            <p:cNvPr id="129" name="Group 128"/>
            <p:cNvGrpSpPr/>
            <p:nvPr/>
          </p:nvGrpSpPr>
          <p:grpSpPr>
            <a:xfrm>
              <a:off x="2438400" y="5334000"/>
              <a:ext cx="685800" cy="1066800"/>
              <a:chOff x="1447800" y="3810000"/>
              <a:chExt cx="838200" cy="1143000"/>
            </a:xfrm>
          </p:grpSpPr>
          <p:sp>
            <p:nvSpPr>
              <p:cNvPr id="130" name="Oval 28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1752600" y="3810000"/>
                <a:ext cx="304800" cy="22860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en-US" altLang="en-US" sz="2400" b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31" name="Oval 29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1447800" y="4267200"/>
                <a:ext cx="304800" cy="22860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en-US" altLang="en-US" sz="2400" b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32" name="Line 30"/>
              <p:cNvSpPr>
                <a:spLocks noChangeShapeType="1"/>
              </p:cNvSpPr>
              <p:nvPr>
                <p:custDataLst>
                  <p:tags r:id="rId18"/>
                </p:custDataLst>
              </p:nvPr>
            </p:nvSpPr>
            <p:spPr bwMode="auto">
              <a:xfrm flipV="1">
                <a:off x="1676400" y="4038600"/>
                <a:ext cx="22860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33" name="Oval 31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1981200" y="4267200"/>
                <a:ext cx="304800" cy="22860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en-US" altLang="en-US" sz="2400" b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34" name="Oval 32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1981200" y="4724400"/>
                <a:ext cx="304800" cy="22860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en-US" altLang="en-US" sz="2400" b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35" name="Line 33"/>
              <p:cNvSpPr>
                <a:spLocks noChangeShapeType="1"/>
              </p:cNvSpPr>
              <p:nvPr>
                <p:custDataLst>
                  <p:tags r:id="rId21"/>
                </p:custDataLst>
              </p:nvPr>
            </p:nvSpPr>
            <p:spPr bwMode="auto">
              <a:xfrm flipV="1">
                <a:off x="2133600" y="44958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36" name="Line 34"/>
              <p:cNvSpPr>
                <a:spLocks noChangeShapeType="1"/>
              </p:cNvSpPr>
              <p:nvPr>
                <p:custDataLst>
                  <p:tags r:id="rId22"/>
                </p:custDataLst>
              </p:nvPr>
            </p:nvSpPr>
            <p:spPr bwMode="auto">
              <a:xfrm flipH="1" flipV="1">
                <a:off x="1981200" y="4038600"/>
                <a:ext cx="15240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</p:grpSp>
        <p:cxnSp>
          <p:nvCxnSpPr>
            <p:cNvPr id="10" name="Straight Arrow Connector 9"/>
            <p:cNvCxnSpPr>
              <a:stCxn id="130" idx="1"/>
              <a:endCxn id="85" idx="5"/>
            </p:cNvCxnSpPr>
            <p:nvPr/>
          </p:nvCxnSpPr>
          <p:spPr bwMode="auto">
            <a:xfrm flipH="1" flipV="1">
              <a:off x="1986243" y="5058914"/>
              <a:ext cx="738060" cy="30633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54" name="Group 153"/>
          <p:cNvGrpSpPr/>
          <p:nvPr/>
        </p:nvGrpSpPr>
        <p:grpSpPr>
          <a:xfrm>
            <a:off x="3733800" y="4876800"/>
            <a:ext cx="1600200" cy="1524000"/>
            <a:chOff x="1524000" y="4876800"/>
            <a:chExt cx="1600200" cy="1524000"/>
          </a:xfrm>
        </p:grpSpPr>
        <p:grpSp>
          <p:nvGrpSpPr>
            <p:cNvPr id="155" name="Group 154"/>
            <p:cNvGrpSpPr/>
            <p:nvPr/>
          </p:nvGrpSpPr>
          <p:grpSpPr>
            <a:xfrm>
              <a:off x="1524000" y="4876800"/>
              <a:ext cx="685800" cy="1066800"/>
              <a:chOff x="1447800" y="3810000"/>
              <a:chExt cx="838200" cy="1143000"/>
            </a:xfrm>
          </p:grpSpPr>
          <p:sp>
            <p:nvSpPr>
              <p:cNvPr id="165" name="Oval 28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1752600" y="3810000"/>
                <a:ext cx="304800" cy="22860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en-US" altLang="en-US" sz="2400" b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66" name="Oval 29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1447800" y="4267200"/>
                <a:ext cx="304800" cy="22860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en-US" altLang="en-US" sz="2400" b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67" name="Line 30"/>
              <p:cNvSpPr>
                <a:spLocks noChangeShapeType="1"/>
              </p:cNvSpPr>
              <p:nvPr>
                <p:custDataLst>
                  <p:tags r:id="rId11"/>
                </p:custDataLst>
              </p:nvPr>
            </p:nvSpPr>
            <p:spPr bwMode="auto">
              <a:xfrm flipV="1">
                <a:off x="1676400" y="4038600"/>
                <a:ext cx="22860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68" name="Oval 31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981200" y="4267200"/>
                <a:ext cx="304800" cy="22860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en-US" altLang="en-US" sz="2400" b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69" name="Oval 32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1981200" y="4724400"/>
                <a:ext cx="304800" cy="22860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en-US" altLang="en-US" sz="2400" b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70" name="Line 33"/>
              <p:cNvSpPr>
                <a:spLocks noChangeShapeType="1"/>
              </p:cNvSpPr>
              <p:nvPr>
                <p:custDataLst>
                  <p:tags r:id="rId14"/>
                </p:custDataLst>
              </p:nvPr>
            </p:nvSpPr>
            <p:spPr bwMode="auto">
              <a:xfrm flipV="1">
                <a:off x="2133600" y="44958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71" name="Line 34"/>
              <p:cNvSpPr>
                <a:spLocks noChangeShapeType="1"/>
              </p:cNvSpPr>
              <p:nvPr>
                <p:custDataLst>
                  <p:tags r:id="rId15"/>
                </p:custDataLst>
              </p:nvPr>
            </p:nvSpPr>
            <p:spPr bwMode="auto">
              <a:xfrm flipH="1" flipV="1">
                <a:off x="1981200" y="4038600"/>
                <a:ext cx="15240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</p:grpSp>
        <p:grpSp>
          <p:nvGrpSpPr>
            <p:cNvPr id="156" name="Group 155"/>
            <p:cNvGrpSpPr/>
            <p:nvPr/>
          </p:nvGrpSpPr>
          <p:grpSpPr>
            <a:xfrm>
              <a:off x="2438400" y="5334000"/>
              <a:ext cx="685800" cy="1066800"/>
              <a:chOff x="1447800" y="3810000"/>
              <a:chExt cx="838200" cy="1143000"/>
            </a:xfrm>
          </p:grpSpPr>
          <p:sp>
            <p:nvSpPr>
              <p:cNvPr id="158" name="Oval 28"/>
              <p:cNvSpPr>
                <a:spLocks noChangeArrowheads="1"/>
              </p:cNvSpPr>
              <p:nvPr>
                <p:custDataLst>
                  <p:tags r:id="rId2"/>
                </p:custDataLst>
              </p:nvPr>
            </p:nvSpPr>
            <p:spPr bwMode="auto">
              <a:xfrm>
                <a:off x="1752600" y="3810000"/>
                <a:ext cx="304800" cy="22860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en-US" altLang="en-US" sz="2400" b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59" name="Oval 29"/>
              <p:cNvSpPr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1447800" y="4267200"/>
                <a:ext cx="304800" cy="22860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en-US" altLang="en-US" sz="2400" b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60" name="Line 30"/>
              <p:cNvSpPr>
                <a:spLocks noChangeShapeType="1"/>
              </p:cNvSpPr>
              <p:nvPr>
                <p:custDataLst>
                  <p:tags r:id="rId4"/>
                </p:custDataLst>
              </p:nvPr>
            </p:nvSpPr>
            <p:spPr bwMode="auto">
              <a:xfrm flipV="1">
                <a:off x="1676400" y="4038600"/>
                <a:ext cx="22860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61" name="Oval 31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981200" y="4267200"/>
                <a:ext cx="304800" cy="22860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en-US" altLang="en-US" sz="2400" b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62" name="Oval 32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1981200" y="4724400"/>
                <a:ext cx="304800" cy="228600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en-US" altLang="en-US" sz="2400" b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63" name="Line 33"/>
              <p:cNvSpPr>
                <a:spLocks noChangeShapeType="1"/>
              </p:cNvSpPr>
              <p:nvPr>
                <p:custDataLst>
                  <p:tags r:id="rId7"/>
                </p:custDataLst>
              </p:nvPr>
            </p:nvSpPr>
            <p:spPr bwMode="auto">
              <a:xfrm flipV="1">
                <a:off x="2133600" y="44958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164" name="Line 34"/>
              <p:cNvSpPr>
                <a:spLocks noChangeShapeType="1"/>
              </p:cNvSpPr>
              <p:nvPr>
                <p:custDataLst>
                  <p:tags r:id="rId8"/>
                </p:custDataLst>
              </p:nvPr>
            </p:nvSpPr>
            <p:spPr bwMode="auto">
              <a:xfrm flipH="1" flipV="1">
                <a:off x="1981200" y="4038600"/>
                <a:ext cx="15240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</p:grpSp>
        <p:cxnSp>
          <p:nvCxnSpPr>
            <p:cNvPr id="157" name="Straight Arrow Connector 156"/>
            <p:cNvCxnSpPr>
              <a:stCxn id="158" idx="1"/>
              <a:endCxn id="165" idx="5"/>
            </p:cNvCxnSpPr>
            <p:nvPr/>
          </p:nvCxnSpPr>
          <p:spPr bwMode="auto">
            <a:xfrm flipH="1" flipV="1">
              <a:off x="1986243" y="5058914"/>
              <a:ext cx="738060" cy="30633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3779162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worst case (continued)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22325" y="1792288"/>
            <a:ext cx="45669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After n/2 + n/4 + …+ 1 </a:t>
            </a:r>
            <a:r>
              <a:rPr lang="en-US" altLang="en-US" sz="2000" b="0" dirty="0" smtClean="0">
                <a:latin typeface="Arial" charset="0"/>
              </a:rPr>
              <a:t>Unions-by-size: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71800" y="26670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3124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0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2895600" y="2895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1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00400" y="3124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2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00400" y="35814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3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3352800" y="3352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4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3200400" y="2895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5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038600" y="3124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6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33800" y="35814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7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3962400" y="3352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8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7200" y="35814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9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267200" y="40386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44196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4267200" y="3352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 flipV="1">
            <a:off x="3276600" y="28194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3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257800" y="31242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4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953000" y="35814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5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181600" y="3352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6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486400" y="35814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7" name="Oval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486400" y="40386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8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56388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 flipV="1">
            <a:off x="5486400" y="3352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0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324600" y="35814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1" name="Oval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019800" y="40386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6248400" y="38100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3" name="Oval 2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553200" y="40386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4" name="Oval 3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553200" y="4495800"/>
            <a:ext cx="3048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5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7056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6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6553200" y="3810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7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 flipV="1">
            <a:off x="5562600" y="32766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8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3276600" y="2743200"/>
            <a:ext cx="2057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9" name="Text Box 3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391400" y="4800600"/>
            <a:ext cx="84850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+mj-lt"/>
                <a:cs typeface="Courier New" panose="02070309020205020404" pitchFamily="49" charset="0"/>
              </a:rPr>
              <a:t>Worst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+mj-lt"/>
                <a:cs typeface="Courier New" panose="02070309020205020404" pitchFamily="49" charset="0"/>
              </a:rPr>
              <a:t>find</a:t>
            </a:r>
            <a:endParaRPr lang="en-US" altLang="en-US" sz="2000" b="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0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 flipV="1">
            <a:off x="6934200" y="48006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1" name="Text Box 37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762000" y="5105400"/>
            <a:ext cx="47099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Height grows by 1 a total of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dirty="0"/>
              <a:t> </a:t>
            </a:r>
            <a:r>
              <a:rPr lang="en-US" sz="2000" b="0" i="1" dirty="0">
                <a:latin typeface="+mj-lt"/>
              </a:rPr>
              <a:t>n</a:t>
            </a:r>
            <a:r>
              <a:rPr lang="en-US" altLang="en-US" sz="2000" b="0" dirty="0" smtClean="0">
                <a:latin typeface="Arial" charset="0"/>
              </a:rPr>
              <a:t> times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7162800" y="243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7162800" y="4648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4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391400" y="2438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5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7391400" y="3810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6" name="Text Box 42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86600" y="3352800"/>
            <a:ext cx="8531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dirty="0"/>
              <a:t> </a:t>
            </a:r>
            <a:r>
              <a:rPr lang="en-US" sz="2000" b="0" i="1" dirty="0">
                <a:latin typeface="+mj-lt"/>
              </a:rPr>
              <a:t>n</a:t>
            </a:r>
            <a:endParaRPr lang="en-US" altLang="en-US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371602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union-by-height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could store the height of each root rather than size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Still guarantees logarithmic worst-case find</a:t>
            </a:r>
          </a:p>
          <a:p>
            <a:pPr lvl="1"/>
            <a:r>
              <a:rPr lang="en-US" dirty="0" smtClean="0"/>
              <a:t>Proof left as an exercise if interested</a:t>
            </a:r>
          </a:p>
          <a:p>
            <a:pPr lvl="1"/>
            <a:endParaRPr lang="en-US" dirty="0"/>
          </a:p>
          <a:p>
            <a:r>
              <a:rPr lang="en-US" dirty="0" smtClean="0"/>
              <a:t>But does not work well with our next optimization</a:t>
            </a:r>
          </a:p>
          <a:p>
            <a:pPr lvl="1"/>
            <a:r>
              <a:rPr lang="en-US" dirty="0" smtClean="0"/>
              <a:t>Maintaining height becomes inefficient, but maintaining size still easy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480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key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Improve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 </a:t>
            </a:r>
            <a:r>
              <a:rPr lang="en-US" dirty="0" smtClean="0"/>
              <a:t>so it stays </a:t>
            </a:r>
            <a:r>
              <a:rPr lang="en-US" i="1" dirty="0" smtClean="0"/>
              <a:t>O(1) </a:t>
            </a:r>
            <a:r>
              <a:rPr lang="en-US" dirty="0" smtClean="0"/>
              <a:t>but makes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</a:p>
          <a:p>
            <a:pPr lvl="1" indent="-342900"/>
            <a:r>
              <a:rPr lang="en-US" dirty="0" smtClean="0"/>
              <a:t>So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s and </a:t>
            </a:r>
            <a:r>
              <a:rPr lang="en-US" i="1" dirty="0"/>
              <a:t>n</a:t>
            </a:r>
            <a:r>
              <a:rPr lang="en-US" dirty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s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m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 smtClean="0"/>
              <a:t>n + n</a:t>
            </a:r>
            <a:r>
              <a:rPr lang="en-US" dirty="0" smtClean="0"/>
              <a:t>)</a:t>
            </a:r>
          </a:p>
          <a:p>
            <a:pPr lvl="1" indent="-342900"/>
            <a:r>
              <a:rPr lang="en-US" i="1" dirty="0" smtClean="0"/>
              <a:t>Union-by-size: </a:t>
            </a:r>
            <a:r>
              <a:rPr lang="en-US" dirty="0" smtClean="0"/>
              <a:t>connect smaller tree to larger tree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Improve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dirty="0" smtClean="0">
                <a:solidFill>
                  <a:schemeClr val="accent2"/>
                </a:solidFill>
              </a:rPr>
              <a:t>so it becomes even faster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Make </a:t>
            </a:r>
            <a:r>
              <a:rPr lang="en-US" i="1" dirty="0">
                <a:solidFill>
                  <a:schemeClr val="accent2"/>
                </a:solidFill>
              </a:rPr>
              <a:t>m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>
                <a:solidFill>
                  <a:schemeClr val="accent2"/>
                </a:solidFill>
              </a:rPr>
              <a:t>s and 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-1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>
                <a:solidFill>
                  <a:schemeClr val="accent2"/>
                </a:solidFill>
              </a:rPr>
              <a:t>s </a:t>
            </a:r>
            <a:r>
              <a:rPr lang="en-US" b="1" i="1" dirty="0" smtClean="0">
                <a:solidFill>
                  <a:schemeClr val="accent2"/>
                </a:solidFill>
              </a:rPr>
              <a:t>almost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m </a:t>
            </a:r>
            <a:r>
              <a:rPr lang="en-US" i="1" dirty="0" smtClean="0">
                <a:solidFill>
                  <a:schemeClr val="accent2"/>
                </a:solidFill>
              </a:rPr>
              <a:t>+ 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 lvl="1"/>
            <a:r>
              <a:rPr lang="en-US" i="1" dirty="0" smtClean="0">
                <a:solidFill>
                  <a:schemeClr val="accent2"/>
                </a:solidFill>
              </a:rPr>
              <a:t>Path-compression:</a:t>
            </a:r>
            <a:r>
              <a:rPr lang="en-US" dirty="0" smtClean="0">
                <a:solidFill>
                  <a:schemeClr val="accent2"/>
                </a:solidFill>
              </a:rPr>
              <a:t> connect directly to root during finds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534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Simple idea: As part of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, change each encountered node’s parent to point directly to root</a:t>
            </a:r>
          </a:p>
          <a:p>
            <a:pPr lvl="1"/>
            <a:r>
              <a:rPr lang="en-US" dirty="0" smtClean="0"/>
              <a:t>Faster future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s for everything on the path (and their descendants)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35037" y="32004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39837" y="4114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12556" y="5421796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00400" y="4038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3886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019301" y="47244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3124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1239837" y="35814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2646362" y="3505200"/>
            <a:ext cx="173037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3048000" y="3429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286000" y="4267200"/>
            <a:ext cx="22860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8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919910" y="5092148"/>
            <a:ext cx="152400" cy="329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20" name="Text Box 1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068795" y="3547381"/>
            <a:ext cx="111280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altLang="en-US" sz="2000" b="0" dirty="0" smtClean="0">
                <a:latin typeface="Arial" charset="0"/>
              </a:rPr>
              <a:t>(3)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21" name="Oval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895600" y="4800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8</a:t>
            </a:r>
          </a:p>
        </p:txBody>
      </p:sp>
      <p:sp>
        <p:nvSpPr>
          <p:cNvPr id="22" name="Oval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505200" y="4800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9</a:t>
            </a:r>
          </a:p>
        </p:txBody>
      </p:sp>
      <p:sp>
        <p:nvSpPr>
          <p:cNvPr id="23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3124200" y="4419600"/>
            <a:ext cx="228600" cy="3677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24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 flipV="1">
            <a:off x="3581400" y="4419600"/>
            <a:ext cx="114300" cy="3677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25" name="Oval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362200" y="5421796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10</a:t>
            </a:r>
          </a:p>
        </p:txBody>
      </p:sp>
      <p:sp>
        <p:nvSpPr>
          <p:cNvPr id="26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 flipV="1">
            <a:off x="2362200" y="5092148"/>
            <a:ext cx="190499" cy="329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27" name="Right Arrow 26"/>
          <p:cNvSpPr/>
          <p:nvPr/>
        </p:nvSpPr>
        <p:spPr bwMode="auto">
          <a:xfrm>
            <a:off x="4191000" y="3962400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al 1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181600" y="2971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</a:t>
            </a:r>
          </a:p>
        </p:txBody>
      </p:sp>
      <p:sp>
        <p:nvSpPr>
          <p:cNvPr id="29" name="Oval 1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486400" y="3886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30" name="Oval 18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324600" y="3886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31" name="Oval 19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8153400" y="3886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32" name="Oval 20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543800" y="3886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33" name="Oval 21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934200" y="3886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34" name="Oval 2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620000" y="2971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35" name="Line 2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 flipV="1">
            <a:off x="5486400" y="3352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36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7772400" y="3352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37" name="Line 2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 flipV="1">
            <a:off x="8001000" y="32766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38" name="Line 26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7162800" y="3276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39" name="Line 27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6553200" y="32004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40" name="Oval 36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772400" y="4656483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8</a:t>
            </a:r>
          </a:p>
        </p:txBody>
      </p:sp>
      <p:sp>
        <p:nvSpPr>
          <p:cNvPr id="41" name="Oval 37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458200" y="4648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9</a:t>
            </a:r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8001000" y="4267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8458200" y="4267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44" name="Oval 40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162800" y="4648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10</a:t>
            </a:r>
          </a:p>
        </p:txBody>
      </p:sp>
      <p:sp>
        <p:nvSpPr>
          <p:cNvPr id="45" name="Line 41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 flipV="1">
            <a:off x="7162800" y="4267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46" name="Oval 6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269657" y="6096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11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7" name="Line 1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1577011" y="5766352"/>
            <a:ext cx="152400" cy="329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48" name="Oval 2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019301" y="60960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12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9" name="Line 2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 flipV="1">
            <a:off x="2019301" y="5766352"/>
            <a:ext cx="190499" cy="329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50" name="Oval 6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879756" y="4596848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11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51" name="Line 1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6187110" y="4204716"/>
            <a:ext cx="213690" cy="3921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52" name="Oval 22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6629400" y="4596848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12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53" name="Line 23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 flipV="1">
            <a:off x="6629400" y="4267200"/>
            <a:ext cx="190499" cy="329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</p:spTree>
    <p:extLst>
      <p:ext uri="{BB962C8B-B14F-4D97-AF65-F5344CB8AC3E}">
        <p14:creationId xmlns:p14="http://schemas.microsoft.com/office/powerpoint/2010/main" val="29280854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1219200"/>
            <a:ext cx="4495800" cy="548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performs path compression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find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// find root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r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baseline="0" dirty="0">
                <a:latin typeface="Courier New" pitchFamily="49" charset="0"/>
              </a:rPr>
              <a:t> </a:t>
            </a:r>
            <a:r>
              <a:rPr lang="en-US" sz="2000" kern="0" baseline="0" dirty="0" smtClean="0"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while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(up[r] &gt; 0)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r = up[r]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compress path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==r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r;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old_parent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up[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old_parent</a:t>
            </a:r>
            <a:r>
              <a:rPr lang="en-US" sz="2000" kern="0" dirty="0" smtClean="0">
                <a:latin typeface="Courier New" pitchFamily="49" charset="0"/>
              </a:rPr>
              <a:t> != r) {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up[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r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old_parent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old_parent</a:t>
            </a:r>
            <a:r>
              <a:rPr lang="en-US" sz="2000" kern="0" dirty="0" smtClean="0">
                <a:latin typeface="Courier New" pitchFamily="49" charset="0"/>
              </a:rPr>
              <a:t> = up[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return</a:t>
            </a:r>
            <a:r>
              <a:rPr lang="en-US" sz="2000" kern="0" dirty="0">
                <a:latin typeface="Courier New" pitchFamily="49" charset="0"/>
              </a:rPr>
              <a:t> r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10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743699" y="2526196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12" name="Oval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493343" y="990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5</a:t>
            </a:r>
          </a:p>
        </p:txBody>
      </p:sp>
      <p:sp>
        <p:nvSpPr>
          <p:cNvPr id="13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50444" y="1828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14" name="Oval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798143" y="228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16" name="Line 12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7777505" y="609600"/>
            <a:ext cx="173037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8" name="Line 14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7417143" y="1371600"/>
            <a:ext cx="22860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9" name="Line 15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7051053" y="2196548"/>
            <a:ext cx="152400" cy="329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20" name="Text Box 1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924800" y="3505200"/>
            <a:ext cx="111280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altLang="en-US" sz="2000" b="0" dirty="0" smtClean="0">
                <a:latin typeface="Arial" charset="0"/>
              </a:rPr>
              <a:t>(3)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25" name="Oval 2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493343" y="2526196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10</a:t>
            </a:r>
          </a:p>
        </p:txBody>
      </p:sp>
      <p:sp>
        <p:nvSpPr>
          <p:cNvPr id="26" name="Line 2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 flipV="1">
            <a:off x="7493343" y="2196548"/>
            <a:ext cx="190499" cy="329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27" name="Right Arrow 26"/>
          <p:cNvSpPr/>
          <p:nvPr/>
        </p:nvSpPr>
        <p:spPr bwMode="auto">
          <a:xfrm rot="5400000">
            <a:off x="7599943" y="3637543"/>
            <a:ext cx="521208" cy="28090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1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150444" y="5232952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32" name="Oval 2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610600" y="5173317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33" name="Oval 2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001000" y="5173317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34" name="Oval 2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924800" y="4258917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36" name="Line 24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 flipV="1">
            <a:off x="8305800" y="4572000"/>
            <a:ext cx="533400" cy="6095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38" name="Line 26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 flipV="1">
            <a:off x="8153400" y="4648199"/>
            <a:ext cx="76200" cy="5333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39" name="Line 27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7543800" y="4563717"/>
            <a:ext cx="457200" cy="6940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44" name="Oval 4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001000" y="5943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10</a:t>
            </a:r>
          </a:p>
        </p:txBody>
      </p:sp>
      <p:sp>
        <p:nvSpPr>
          <p:cNvPr id="45" name="Line 4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 flipV="1">
            <a:off x="8229600" y="5562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46" name="Oval 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400800" y="32004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11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7" name="Line 1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6708154" y="2870752"/>
            <a:ext cx="152400" cy="329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48" name="Oval 22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150444" y="32004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12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9" name="Line 23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7150444" y="2870752"/>
            <a:ext cx="190499" cy="329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50" name="Oval 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705600" y="5943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11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51" name="Line 15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7012954" y="5551468"/>
            <a:ext cx="213690" cy="3921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52" name="Oval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455244" y="5943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12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53" name="Line 23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7455244" y="5613952"/>
            <a:ext cx="190499" cy="329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3" name="TextBox 2"/>
          <p:cNvSpPr txBox="1"/>
          <p:nvPr/>
        </p:nvSpPr>
        <p:spPr>
          <a:xfrm>
            <a:off x="4876800" y="1676400"/>
            <a:ext cx="654637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err="1" smtClean="0">
                <a:latin typeface="Courier New"/>
                <a:cs typeface="Courier New"/>
              </a:rPr>
              <a:t>i</a:t>
            </a:r>
            <a:r>
              <a:rPr lang="en-US" sz="1800" i="1" dirty="0" smtClean="0">
                <a:latin typeface="Courier New"/>
                <a:cs typeface="Courier New"/>
              </a:rPr>
              <a:t>=3</a:t>
            </a:r>
            <a:endParaRPr lang="en-US" sz="1800" i="1" dirty="0">
              <a:latin typeface="Courier New"/>
              <a:cs typeface="Courier New"/>
            </a:endParaRPr>
          </a:p>
          <a:p>
            <a:r>
              <a:rPr lang="en-US" sz="1800" i="1" dirty="0">
                <a:latin typeface="Courier New"/>
                <a:cs typeface="Courier New"/>
              </a:rPr>
              <a:t>r</a:t>
            </a:r>
            <a:r>
              <a:rPr lang="en-US" sz="1800" i="1" dirty="0" smtClean="0">
                <a:latin typeface="Courier New"/>
                <a:cs typeface="Courier New"/>
              </a:rPr>
              <a:t>=3</a:t>
            </a:r>
          </a:p>
          <a:p>
            <a:endParaRPr lang="en-US" sz="1800" i="1" dirty="0">
              <a:latin typeface="Courier New"/>
              <a:cs typeface="Courier New"/>
            </a:endParaRPr>
          </a:p>
          <a:p>
            <a:r>
              <a:rPr lang="en-US" sz="1800" i="1" dirty="0">
                <a:latin typeface="Courier New"/>
                <a:cs typeface="Courier New"/>
              </a:rPr>
              <a:t>r</a:t>
            </a:r>
            <a:r>
              <a:rPr lang="en-US" sz="1800" i="1" dirty="0" smtClean="0">
                <a:latin typeface="Courier New"/>
                <a:cs typeface="Courier New"/>
              </a:rPr>
              <a:t>=6</a:t>
            </a:r>
          </a:p>
          <a:p>
            <a:r>
              <a:rPr lang="en-US" sz="1800" i="1" dirty="0">
                <a:latin typeface="Courier New"/>
                <a:cs typeface="Courier New"/>
              </a:rPr>
              <a:t>r</a:t>
            </a:r>
            <a:r>
              <a:rPr lang="en-US" sz="1800" i="1" dirty="0" smtClean="0">
                <a:latin typeface="Courier New"/>
                <a:cs typeface="Courier New"/>
              </a:rPr>
              <a:t>=5</a:t>
            </a:r>
          </a:p>
          <a:p>
            <a:r>
              <a:rPr lang="en-US" sz="1800" i="1" dirty="0">
                <a:latin typeface="Courier New"/>
                <a:cs typeface="Courier New"/>
              </a:rPr>
              <a:t>r</a:t>
            </a:r>
            <a:r>
              <a:rPr lang="en-US" sz="1800" i="1" dirty="0" smtClean="0">
                <a:latin typeface="Courier New"/>
                <a:cs typeface="Courier New"/>
              </a:rPr>
              <a:t>=7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858670" y="3733800"/>
            <a:ext cx="1901335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err="1" smtClean="0">
                <a:latin typeface="Courier New"/>
                <a:cs typeface="Courier New"/>
              </a:rPr>
              <a:t>old_parent</a:t>
            </a:r>
            <a:r>
              <a:rPr lang="en-US" sz="1800" i="1" dirty="0" smtClean="0">
                <a:latin typeface="Courier New"/>
                <a:cs typeface="Courier New"/>
              </a:rPr>
              <a:t>=6</a:t>
            </a:r>
          </a:p>
          <a:p>
            <a:endParaRPr lang="en-US" sz="1800" i="1" dirty="0">
              <a:latin typeface="Courier New"/>
              <a:cs typeface="Courier New"/>
            </a:endParaRPr>
          </a:p>
          <a:p>
            <a:r>
              <a:rPr lang="en-US" sz="1800" i="1" dirty="0">
                <a:latin typeface="Courier New"/>
                <a:cs typeface="Courier New"/>
              </a:rPr>
              <a:t>u</a:t>
            </a:r>
            <a:r>
              <a:rPr lang="en-US" sz="1800" i="1" dirty="0" smtClean="0">
                <a:latin typeface="Courier New"/>
                <a:cs typeface="Courier New"/>
              </a:rPr>
              <a:t>p[3]=7</a:t>
            </a:r>
          </a:p>
          <a:p>
            <a:r>
              <a:rPr lang="en-US" sz="1800" i="1" dirty="0" err="1" smtClean="0">
                <a:latin typeface="Courier New"/>
                <a:cs typeface="Courier New"/>
              </a:rPr>
              <a:t>i</a:t>
            </a:r>
            <a:r>
              <a:rPr lang="en-US" sz="1800" i="1" dirty="0" smtClean="0">
                <a:latin typeface="Courier New"/>
                <a:cs typeface="Courier New"/>
              </a:rPr>
              <a:t>=6</a:t>
            </a:r>
          </a:p>
          <a:p>
            <a:r>
              <a:rPr lang="en-US" sz="1800" i="1" dirty="0" err="1" smtClean="0">
                <a:latin typeface="Courier New"/>
                <a:cs typeface="Courier New"/>
              </a:rPr>
              <a:t>old_parent</a:t>
            </a:r>
            <a:r>
              <a:rPr lang="en-US" sz="1800" i="1" dirty="0" smtClean="0">
                <a:latin typeface="Courier New"/>
                <a:cs typeface="Courier New"/>
              </a:rPr>
              <a:t>=5</a:t>
            </a:r>
          </a:p>
          <a:p>
            <a:endParaRPr lang="en-US" sz="1800" i="1" dirty="0">
              <a:latin typeface="Courier New"/>
              <a:cs typeface="Courier New"/>
            </a:endParaRPr>
          </a:p>
          <a:p>
            <a:r>
              <a:rPr lang="en-US" sz="1800" i="1" dirty="0">
                <a:latin typeface="Courier New"/>
                <a:cs typeface="Courier New"/>
              </a:rPr>
              <a:t>u</a:t>
            </a:r>
            <a:r>
              <a:rPr lang="en-US" sz="1800" i="1" dirty="0" smtClean="0">
                <a:latin typeface="Courier New"/>
                <a:cs typeface="Courier New"/>
              </a:rPr>
              <a:t>p[6]=7</a:t>
            </a:r>
          </a:p>
          <a:p>
            <a:r>
              <a:rPr lang="en-US" sz="1800" i="1" dirty="0" err="1" smtClean="0">
                <a:latin typeface="Courier New"/>
                <a:cs typeface="Courier New"/>
              </a:rPr>
              <a:t>i</a:t>
            </a:r>
            <a:r>
              <a:rPr lang="en-US" sz="1800" i="1" dirty="0" smtClean="0">
                <a:latin typeface="Courier New"/>
                <a:cs typeface="Courier New"/>
              </a:rPr>
              <a:t>=5</a:t>
            </a:r>
          </a:p>
          <a:p>
            <a:r>
              <a:rPr lang="en-US" sz="1800" i="1" dirty="0" err="1">
                <a:latin typeface="Courier New"/>
                <a:cs typeface="Courier New"/>
              </a:rPr>
              <a:t>o</a:t>
            </a:r>
            <a:r>
              <a:rPr lang="en-US" sz="1800" i="1" dirty="0" err="1" smtClean="0">
                <a:latin typeface="Courier New"/>
                <a:cs typeface="Courier New"/>
              </a:rPr>
              <a:t>ld_parent</a:t>
            </a:r>
            <a:r>
              <a:rPr lang="en-US" sz="1800" i="1" dirty="0" smtClean="0">
                <a:latin typeface="Courier New"/>
                <a:cs typeface="Courier New"/>
              </a:rPr>
              <a:t>=7</a:t>
            </a:r>
          </a:p>
          <a:p>
            <a:endParaRPr lang="en-US" sz="1800" i="1" dirty="0" smtClean="0">
              <a:latin typeface="Courier New"/>
              <a:cs typeface="Courier New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876800" y="1352490"/>
            <a:ext cx="13419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kern="0" dirty="0" smtClean="0">
                <a:solidFill>
                  <a:srgbClr val="7030A0"/>
                </a:solidFill>
                <a:latin typeface="Courier New" pitchFamily="49" charset="0"/>
              </a:rPr>
              <a:t>Example</a:t>
            </a:r>
            <a:endParaRPr lang="en-US" sz="2000" i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161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6" grpId="0" animBg="1"/>
      <p:bldP spid="18" grpId="0" animBg="1"/>
      <p:bldP spid="19" grpId="0" animBg="1"/>
      <p:bldP spid="20" grpId="0"/>
      <p:bldP spid="25" grpId="0" animBg="1"/>
      <p:bldP spid="26" grpId="0" animBg="1"/>
      <p:bldP spid="27" grpId="0" animBg="1"/>
      <p:bldP spid="30" grpId="0" animBg="1"/>
      <p:bldP spid="32" grpId="0" animBg="1"/>
      <p:bldP spid="33" grpId="0" animBg="1"/>
      <p:bldP spid="34" grpId="0" animBg="1"/>
      <p:bldP spid="36" grpId="0" animBg="1"/>
      <p:bldP spid="38" grpId="0" animBg="1"/>
      <p:bldP spid="39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how fast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82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single worst-case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dirty="0" smtClean="0"/>
              <a:t>could be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  <a:endParaRPr lang="en-US" dirty="0" smtClean="0"/>
          </a:p>
          <a:p>
            <a:pPr lvl="1"/>
            <a:r>
              <a:rPr lang="en-US" dirty="0" smtClean="0"/>
              <a:t>But only if we did a lot of worst-case unions beforehand</a:t>
            </a:r>
          </a:p>
          <a:p>
            <a:pPr lvl="1"/>
            <a:r>
              <a:rPr lang="en-US" dirty="0" smtClean="0"/>
              <a:t>And path compression will make future finds faster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Turns out the amortized worst-case bound is much better than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  <a:endParaRPr lang="en-US" dirty="0" smtClean="0"/>
          </a:p>
          <a:p>
            <a:pPr lvl="1"/>
            <a:r>
              <a:rPr lang="en-US" dirty="0" smtClean="0"/>
              <a:t>We won’t </a:t>
            </a:r>
            <a:r>
              <a:rPr lang="en-US" i="1" dirty="0" smtClean="0"/>
              <a:t>prove</a:t>
            </a:r>
            <a:r>
              <a:rPr lang="en-US" dirty="0" smtClean="0"/>
              <a:t> it – see text if curious</a:t>
            </a:r>
          </a:p>
          <a:p>
            <a:pPr lvl="1"/>
            <a:r>
              <a:rPr lang="en-US" dirty="0" smtClean="0"/>
              <a:t>But we will </a:t>
            </a:r>
            <a:r>
              <a:rPr lang="en-US" i="1" dirty="0" smtClean="0"/>
              <a:t>understand</a:t>
            </a:r>
            <a:r>
              <a:rPr lang="en-US" dirty="0" smtClean="0"/>
              <a:t> it:</a:t>
            </a:r>
          </a:p>
          <a:p>
            <a:pPr lvl="2"/>
            <a:r>
              <a:rPr lang="en-US" dirty="0" smtClean="0"/>
              <a:t>How it is </a:t>
            </a:r>
            <a:r>
              <a:rPr lang="en-US" i="1" dirty="0" smtClean="0"/>
              <a:t>almost</a:t>
            </a:r>
            <a:r>
              <a:rPr lang="en-US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(1)</a:t>
            </a:r>
          </a:p>
          <a:p>
            <a:pPr lvl="2"/>
            <a:r>
              <a:rPr lang="en-US" dirty="0" smtClean="0"/>
              <a:t>Because total for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s and </a:t>
            </a:r>
            <a:r>
              <a:rPr lang="en-US" i="1" dirty="0"/>
              <a:t>n</a:t>
            </a:r>
            <a:r>
              <a:rPr lang="en-US" dirty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s is </a:t>
            </a:r>
            <a:r>
              <a:rPr lang="en-US" i="1" dirty="0"/>
              <a:t>almost</a:t>
            </a:r>
            <a:r>
              <a:rPr lang="en-US" dirty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m+n</a:t>
            </a:r>
            <a:r>
              <a:rPr lang="en-US" dirty="0"/>
              <a:t>)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841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really slow-growing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log*</a:t>
            </a:r>
            <a:r>
              <a:rPr lang="en-US" dirty="0" smtClean="0"/>
              <a:t> </a:t>
            </a:r>
            <a:r>
              <a:rPr lang="en-US" i="1" dirty="0" smtClean="0"/>
              <a:t>x </a:t>
            </a:r>
            <a:r>
              <a:rPr lang="en-US" dirty="0" smtClean="0"/>
              <a:t>is the minimum number of times you need to apply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dirty="0"/>
              <a:t>o</a:t>
            </a:r>
            <a:r>
              <a:rPr lang="en-US" dirty="0" smtClean="0"/>
              <a:t>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dirty="0" smtClean="0"/>
              <a:t>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dirty="0" smtClean="0"/>
              <a:t>of” to go from </a:t>
            </a:r>
            <a:r>
              <a:rPr lang="en-US" i="1" dirty="0" smtClean="0"/>
              <a:t>x </a:t>
            </a:r>
            <a:r>
              <a:rPr lang="en-US" dirty="0" smtClean="0"/>
              <a:t>to</a:t>
            </a:r>
            <a:r>
              <a:rPr lang="en-US" i="1" dirty="0" smtClean="0"/>
              <a:t> </a:t>
            </a:r>
            <a:r>
              <a:rPr lang="en-US" dirty="0" smtClean="0"/>
              <a:t>a number &lt;=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just about every number we care about,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log*</a:t>
            </a:r>
            <a:r>
              <a:rPr lang="en-US" dirty="0"/>
              <a:t> </a:t>
            </a:r>
            <a:r>
              <a:rPr lang="en-US" i="1" dirty="0" smtClean="0"/>
              <a:t>x </a:t>
            </a:r>
            <a:r>
              <a:rPr lang="en-US" dirty="0" smtClean="0"/>
              <a:t>is less than or equal to</a:t>
            </a:r>
            <a:r>
              <a:rPr lang="en-US" i="1" dirty="0" smtClean="0"/>
              <a:t> 5 </a:t>
            </a:r>
            <a:r>
              <a:rPr lang="en-US" dirty="0" smtClean="0"/>
              <a:t>(!)</a:t>
            </a: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i="1" dirty="0" smtClean="0"/>
              <a:t>x </a:t>
            </a:r>
            <a:r>
              <a:rPr lang="en-US" dirty="0" smtClean="0"/>
              <a:t>&lt;= 2</a:t>
            </a:r>
            <a:r>
              <a:rPr lang="en-US" sz="2800" baseline="30000" dirty="0" smtClean="0"/>
              <a:t>65536 </a:t>
            </a:r>
            <a:r>
              <a:rPr lang="en-US" dirty="0" smtClean="0"/>
              <a:t>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log*</a:t>
            </a:r>
            <a:r>
              <a:rPr lang="en-US" dirty="0"/>
              <a:t> </a:t>
            </a:r>
            <a:r>
              <a:rPr lang="en-US" i="1" dirty="0" smtClean="0"/>
              <a:t>x </a:t>
            </a:r>
            <a:r>
              <a:rPr lang="en-US" dirty="0" smtClean="0"/>
              <a:t>&lt;= 5</a:t>
            </a:r>
          </a:p>
          <a:p>
            <a:pPr lvl="1"/>
            <a:r>
              <a:rPr lang="en-US" altLang="en-US" dirty="0"/>
              <a:t>log* 2 = </a:t>
            </a:r>
            <a:r>
              <a:rPr lang="en-US" altLang="en-US" dirty="0" smtClean="0"/>
              <a:t>1</a:t>
            </a:r>
          </a:p>
          <a:p>
            <a:pPr lvl="1"/>
            <a:r>
              <a:rPr lang="en-US" altLang="en-US" dirty="0" smtClean="0"/>
              <a:t>log</a:t>
            </a:r>
            <a:r>
              <a:rPr lang="en-US" altLang="en-US" dirty="0"/>
              <a:t>* 4 = log* 2</a:t>
            </a:r>
            <a:r>
              <a:rPr lang="en-US" altLang="en-US" baseline="30000" dirty="0"/>
              <a:t>2</a:t>
            </a:r>
            <a:r>
              <a:rPr lang="en-US" altLang="en-US" dirty="0"/>
              <a:t> = </a:t>
            </a:r>
            <a:r>
              <a:rPr lang="en-US" altLang="en-US" dirty="0" smtClean="0"/>
              <a:t>2</a:t>
            </a:r>
          </a:p>
          <a:p>
            <a:pPr lvl="1"/>
            <a:r>
              <a:rPr lang="en-US" altLang="en-US" dirty="0" smtClean="0"/>
              <a:t>log</a:t>
            </a:r>
            <a:r>
              <a:rPr lang="en-US" altLang="en-US" dirty="0"/>
              <a:t>* 16 = log* </a:t>
            </a:r>
            <a:r>
              <a:rPr lang="en-US" altLang="en-US" dirty="0" smtClean="0"/>
              <a:t>2</a:t>
            </a:r>
            <a:r>
              <a:rPr lang="en-US" altLang="en-US" baseline="30000" dirty="0" smtClean="0"/>
              <a:t>(2</a:t>
            </a:r>
            <a:r>
              <a:rPr lang="en-US" altLang="en-US" baseline="46000" dirty="0" smtClean="0"/>
              <a:t>2</a:t>
            </a:r>
            <a:r>
              <a:rPr lang="en-US" altLang="en-US" baseline="30000" dirty="0" smtClean="0"/>
              <a:t>)</a:t>
            </a:r>
            <a:r>
              <a:rPr lang="en-US" altLang="en-US" dirty="0" smtClean="0"/>
              <a:t> </a:t>
            </a:r>
            <a:r>
              <a:rPr lang="en-US" altLang="en-US" dirty="0"/>
              <a:t>= 3           </a:t>
            </a:r>
            <a:r>
              <a:rPr lang="en-US" altLang="en-US" sz="1800" dirty="0"/>
              <a:t>(log </a:t>
            </a:r>
            <a:r>
              <a:rPr lang="en-US" altLang="en-US" sz="1800" dirty="0" err="1"/>
              <a:t>log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log</a:t>
            </a:r>
            <a:r>
              <a:rPr lang="en-US" altLang="en-US" sz="1800" dirty="0"/>
              <a:t> 16 = </a:t>
            </a:r>
            <a:r>
              <a:rPr lang="en-US" altLang="en-US" sz="1800" dirty="0" smtClean="0"/>
              <a:t>1)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log</a:t>
            </a:r>
            <a:r>
              <a:rPr lang="en-US" altLang="en-US" dirty="0"/>
              <a:t>* 65536 = log* </a:t>
            </a:r>
            <a:r>
              <a:rPr lang="en-US" altLang="en-US" dirty="0" smtClean="0"/>
              <a:t>2</a:t>
            </a:r>
            <a:r>
              <a:rPr lang="en-US" altLang="en-US" baseline="30000" dirty="0" smtClean="0"/>
              <a:t>((2</a:t>
            </a:r>
            <a:r>
              <a:rPr lang="en-US" altLang="en-US" baseline="44000" dirty="0" smtClean="0"/>
              <a:t>2</a:t>
            </a:r>
            <a:r>
              <a:rPr lang="en-US" altLang="en-US" baseline="30000" dirty="0" smtClean="0"/>
              <a:t>)</a:t>
            </a:r>
            <a:r>
              <a:rPr lang="en-US" altLang="en-US" baseline="52000" dirty="0" smtClean="0"/>
              <a:t>2</a:t>
            </a:r>
            <a:r>
              <a:rPr lang="en-US" altLang="en-US" baseline="30000" dirty="0" smtClean="0"/>
              <a:t>)</a:t>
            </a:r>
            <a:r>
              <a:rPr lang="en-US" altLang="en-US" dirty="0" smtClean="0"/>
              <a:t> </a:t>
            </a:r>
            <a:r>
              <a:rPr lang="en-US" altLang="en-US" dirty="0"/>
              <a:t>= 4    </a:t>
            </a:r>
            <a:r>
              <a:rPr lang="en-US" altLang="en-US" sz="1800" dirty="0"/>
              <a:t>(log </a:t>
            </a:r>
            <a:r>
              <a:rPr lang="en-US" altLang="en-US" sz="1800" dirty="0" err="1"/>
              <a:t>log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log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log</a:t>
            </a:r>
            <a:r>
              <a:rPr lang="en-US" altLang="en-US" sz="1800" dirty="0"/>
              <a:t> 65536 = </a:t>
            </a:r>
            <a:r>
              <a:rPr lang="en-US" altLang="en-US" sz="1800" dirty="0" smtClean="0"/>
              <a:t>1)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log</a:t>
            </a:r>
            <a:r>
              <a:rPr lang="en-US" altLang="en-US" dirty="0"/>
              <a:t>* 2</a:t>
            </a:r>
            <a:r>
              <a:rPr lang="en-US" altLang="en-US" baseline="30000" dirty="0"/>
              <a:t>65536</a:t>
            </a:r>
            <a:r>
              <a:rPr lang="en-US" altLang="en-US" dirty="0"/>
              <a:t> = …………… = </a:t>
            </a:r>
            <a:r>
              <a:rPr lang="en-US" altLang="en-US" dirty="0" smtClean="0"/>
              <a:t>5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736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Almost linear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Turns out total time for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s and </a:t>
            </a:r>
            <a:r>
              <a:rPr lang="en-US" i="1" dirty="0"/>
              <a:t>n</a:t>
            </a:r>
            <a:r>
              <a:rPr lang="en-US" dirty="0"/>
              <a:t>-1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s is </a:t>
            </a:r>
            <a:endParaRPr lang="en-US" dirty="0" smtClean="0"/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O</a:t>
            </a:r>
            <a:r>
              <a:rPr lang="en-US" dirty="0"/>
              <a:t>((</a:t>
            </a:r>
            <a:r>
              <a:rPr lang="en-US" i="1" dirty="0" err="1"/>
              <a:t>m</a:t>
            </a:r>
            <a:r>
              <a:rPr lang="en-US" dirty="0" err="1"/>
              <a:t>+</a:t>
            </a:r>
            <a:r>
              <a:rPr lang="en-US" i="1" dirty="0" err="1"/>
              <a:t>n</a:t>
            </a:r>
            <a:r>
              <a:rPr lang="en-US" dirty="0"/>
              <a:t>)*(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log*</a:t>
            </a:r>
            <a:r>
              <a:rPr lang="en-US" dirty="0"/>
              <a:t> (</a:t>
            </a:r>
            <a:r>
              <a:rPr lang="en-US" i="1" dirty="0" err="1"/>
              <a:t>m</a:t>
            </a:r>
            <a:r>
              <a:rPr lang="en-US" dirty="0" err="1"/>
              <a:t>+</a:t>
            </a:r>
            <a:r>
              <a:rPr lang="en-US" i="1" dirty="0" err="1"/>
              <a:t>n</a:t>
            </a:r>
            <a:r>
              <a:rPr lang="en-US" dirty="0" smtClean="0"/>
              <a:t>))</a:t>
            </a:r>
          </a:p>
          <a:p>
            <a:pPr lvl="1"/>
            <a:r>
              <a:rPr lang="en-US" altLang="en-US" dirty="0" smtClean="0"/>
              <a:t>Remember, if </a:t>
            </a:r>
            <a:r>
              <a:rPr lang="en-US" altLang="en-US" i="1" dirty="0" err="1" smtClean="0"/>
              <a:t>m</a:t>
            </a:r>
            <a:r>
              <a:rPr lang="en-US" altLang="en-US" dirty="0" err="1" smtClean="0"/>
              <a:t>+</a:t>
            </a:r>
            <a:r>
              <a:rPr lang="en-US" altLang="en-US" i="1" dirty="0" err="1" smtClean="0"/>
              <a:t>n</a:t>
            </a:r>
            <a:r>
              <a:rPr lang="en-US" altLang="en-US" dirty="0" smtClean="0"/>
              <a:t> &lt; </a:t>
            </a:r>
            <a:r>
              <a:rPr lang="en-US" dirty="0"/>
              <a:t>2</a:t>
            </a:r>
            <a:r>
              <a:rPr lang="en-US" baseline="30000" dirty="0"/>
              <a:t>65536</a:t>
            </a:r>
            <a:r>
              <a:rPr lang="en-US" altLang="en-US" dirty="0" smtClean="0"/>
              <a:t>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/>
              <a:t> (</a:t>
            </a:r>
            <a:r>
              <a:rPr lang="en-US" i="1" dirty="0" err="1"/>
              <a:t>m</a:t>
            </a:r>
            <a:r>
              <a:rPr lang="en-US" dirty="0" err="1"/>
              <a:t>+</a:t>
            </a:r>
            <a:r>
              <a:rPr lang="en-US" i="1" dirty="0" err="1"/>
              <a:t>n</a:t>
            </a:r>
            <a:r>
              <a:rPr lang="en-US" dirty="0" smtClean="0"/>
              <a:t>) &lt; 5</a:t>
            </a:r>
          </a:p>
          <a:p>
            <a:pPr marL="457200" lvl="1" indent="0">
              <a:buNone/>
            </a:pPr>
            <a:r>
              <a:rPr lang="en-US" altLang="en-US" dirty="0" smtClean="0"/>
              <a:t>	so effectively we have O</a:t>
            </a:r>
            <a:r>
              <a:rPr lang="en-US" dirty="0" smtClean="0"/>
              <a:t>(</a:t>
            </a:r>
            <a:r>
              <a:rPr lang="en-US" i="1" dirty="0" err="1"/>
              <a:t>m</a:t>
            </a:r>
            <a:r>
              <a:rPr lang="en-US" dirty="0" err="1"/>
              <a:t>+</a:t>
            </a:r>
            <a:r>
              <a:rPr lang="en-US" i="1" dirty="0" err="1"/>
              <a:t>n</a:t>
            </a:r>
            <a:r>
              <a:rPr lang="en-US" dirty="0"/>
              <a:t>)</a:t>
            </a:r>
            <a:endParaRPr lang="en-US" altLang="en-US" dirty="0"/>
          </a:p>
          <a:p>
            <a:r>
              <a:rPr lang="en-US" dirty="0"/>
              <a:t>Because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log*</a:t>
            </a:r>
            <a:r>
              <a:rPr lang="en-US" dirty="0"/>
              <a:t> </a:t>
            </a:r>
            <a:r>
              <a:rPr lang="en-US" dirty="0" smtClean="0"/>
              <a:t>grows </a:t>
            </a:r>
            <a:r>
              <a:rPr lang="en-US" dirty="0" err="1"/>
              <a:t>soooo</a:t>
            </a:r>
            <a:r>
              <a:rPr lang="en-US" dirty="0"/>
              <a:t> slowly</a:t>
            </a:r>
          </a:p>
          <a:p>
            <a:pPr lvl="1"/>
            <a:r>
              <a:rPr lang="en-US" dirty="0"/>
              <a:t>For all practical purposes, amortized bound is constant, i.e., </a:t>
            </a:r>
            <a:r>
              <a:rPr lang="en-US" dirty="0" smtClean="0"/>
              <a:t>cost of find is constant, total cost for m finds </a:t>
            </a:r>
            <a:r>
              <a:rPr lang="en-US" dirty="0"/>
              <a:t>is linear</a:t>
            </a:r>
          </a:p>
          <a:p>
            <a:pPr lvl="1"/>
            <a:r>
              <a:rPr lang="en-US" dirty="0"/>
              <a:t>We say “near linear” or “effectively linear</a:t>
            </a:r>
            <a:r>
              <a:rPr lang="en-US" dirty="0" smtClean="0"/>
              <a:t>”</a:t>
            </a:r>
            <a:endParaRPr lang="en-US" dirty="0"/>
          </a:p>
          <a:p>
            <a:r>
              <a:rPr lang="en-US" dirty="0"/>
              <a:t>Need union-by-size and path-compression for this bound</a:t>
            </a:r>
          </a:p>
          <a:p>
            <a:pPr lvl="1"/>
            <a:r>
              <a:rPr lang="en-US" dirty="0"/>
              <a:t>Path-compression changes height but not weight, so they interact </a:t>
            </a:r>
            <a:r>
              <a:rPr lang="en-US" dirty="0" smtClean="0"/>
              <a:t>well</a:t>
            </a:r>
            <a:endParaRPr lang="en-US" dirty="0"/>
          </a:p>
          <a:p>
            <a:r>
              <a:rPr lang="en-US" dirty="0"/>
              <a:t>As always, asymptotic analysis is separate from “coding it up”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8017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Last lecture: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/>
              <a:t>D</a:t>
            </a:r>
            <a:r>
              <a:rPr lang="en-US" dirty="0" smtClean="0"/>
              <a:t>isjoint sets</a:t>
            </a:r>
            <a:endParaRPr lang="en-US" sz="1200" dirty="0" smtClean="0"/>
          </a:p>
          <a:p>
            <a:r>
              <a:rPr lang="en-US" dirty="0" smtClean="0"/>
              <a:t>The union-find ADT for disjoint sets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Today’s lecture: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Basic </a:t>
            </a:r>
            <a:r>
              <a:rPr lang="en-US" dirty="0"/>
              <a:t>implementation of the </a:t>
            </a:r>
            <a:r>
              <a:rPr lang="en-US" dirty="0" smtClean="0"/>
              <a:t>union-find ADT </a:t>
            </a:r>
            <a:r>
              <a:rPr lang="en-US" dirty="0"/>
              <a:t>with “up trees</a:t>
            </a:r>
            <a:r>
              <a:rPr lang="en-US" dirty="0" smtClean="0"/>
              <a:t>”</a:t>
            </a:r>
            <a:endParaRPr lang="en-US" sz="1200" dirty="0"/>
          </a:p>
          <a:p>
            <a:r>
              <a:rPr lang="en-US" dirty="0" smtClean="0"/>
              <a:t>Optimizations that make the implementation much faster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0007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Union-Find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an unchanging set </a:t>
            </a:r>
            <a:r>
              <a:rPr lang="en-US" i="1" dirty="0" smtClean="0"/>
              <a:t>S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</a:t>
            </a:r>
            <a:r>
              <a:rPr lang="en-US" dirty="0" smtClean="0"/>
              <a:t> an initial partition of a set</a:t>
            </a:r>
          </a:p>
          <a:p>
            <a:pPr lvl="1"/>
            <a:r>
              <a:rPr lang="en-US" dirty="0" smtClean="0"/>
              <a:t>Typically each item in its own subset: {a}, {b}, {c}, …</a:t>
            </a:r>
          </a:p>
          <a:p>
            <a:pPr lvl="1"/>
            <a:r>
              <a:rPr lang="en-US" dirty="0" smtClean="0"/>
              <a:t>Give each subset a “name” by choosing a </a:t>
            </a:r>
            <a:r>
              <a:rPr lang="en-US" i="1" dirty="0" smtClean="0"/>
              <a:t>representative element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Operation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takes an element of </a:t>
            </a:r>
            <a:r>
              <a:rPr lang="en-US" i="1" dirty="0" smtClean="0"/>
              <a:t>S</a:t>
            </a:r>
            <a:r>
              <a:rPr lang="en-US" dirty="0" smtClean="0"/>
              <a:t> and returns the representative element of the subset it is in</a:t>
            </a:r>
          </a:p>
          <a:p>
            <a:endParaRPr lang="en-US" dirty="0"/>
          </a:p>
          <a:p>
            <a:r>
              <a:rPr lang="en-US" dirty="0" smtClean="0"/>
              <a:t>Operation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union </a:t>
            </a:r>
            <a:r>
              <a:rPr lang="en-US" dirty="0" smtClean="0"/>
              <a:t>takes two subsets and (permanently) makes one larger subset</a:t>
            </a:r>
          </a:p>
          <a:p>
            <a:pPr lvl="1"/>
            <a:r>
              <a:rPr lang="en-US" dirty="0" smtClean="0"/>
              <a:t>A different partition with one fewer set</a:t>
            </a:r>
          </a:p>
          <a:p>
            <a:pPr lvl="1"/>
            <a:r>
              <a:rPr lang="en-US" dirty="0"/>
              <a:t>Affects result of subsequent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 </a:t>
            </a:r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Choice of representative element up to implementation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1448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– our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an initial partition of </a:t>
            </a:r>
            <a:r>
              <a:rPr lang="en-US" i="1" dirty="0" smtClean="0"/>
              <a:t>n</a:t>
            </a:r>
            <a:r>
              <a:rPr lang="en-US" dirty="0" smtClean="0"/>
              <a:t> subsets</a:t>
            </a:r>
          </a:p>
          <a:p>
            <a:pPr lvl="1"/>
            <a:r>
              <a:rPr lang="en-US" dirty="0" smtClean="0"/>
              <a:t>Often 1-element sets, e.g., {1}, {2}, {3}, …, {</a:t>
            </a:r>
            <a:r>
              <a:rPr lang="en-US" i="1" dirty="0" smtClean="0"/>
              <a:t>n</a:t>
            </a:r>
            <a:r>
              <a:rPr lang="en-US" dirty="0" smtClean="0"/>
              <a:t>}</a:t>
            </a:r>
          </a:p>
          <a:p>
            <a:pPr lvl="1"/>
            <a:endParaRPr lang="en-US" dirty="0"/>
          </a:p>
          <a:p>
            <a:r>
              <a:rPr lang="en-US" dirty="0" smtClean="0"/>
              <a:t>May have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operations </a:t>
            </a:r>
          </a:p>
          <a:p>
            <a:r>
              <a:rPr lang="en-US" dirty="0" smtClean="0"/>
              <a:t>May have up to </a:t>
            </a:r>
            <a:r>
              <a:rPr lang="en-US" i="1" dirty="0" smtClean="0"/>
              <a:t>n</a:t>
            </a:r>
            <a:r>
              <a:rPr lang="en-US" dirty="0" smtClean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 operations in any order</a:t>
            </a:r>
          </a:p>
          <a:p>
            <a:pPr lvl="1"/>
            <a:r>
              <a:rPr lang="en-US" dirty="0" smtClean="0"/>
              <a:t>After </a:t>
            </a:r>
            <a:r>
              <a:rPr lang="en-US" i="1" dirty="0"/>
              <a:t>n</a:t>
            </a:r>
            <a:r>
              <a:rPr lang="en-US" dirty="0"/>
              <a:t>-1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 </a:t>
            </a:r>
            <a:r>
              <a:rPr lang="en-US" dirty="0" smtClean="0"/>
              <a:t>operations, every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returns same 1 set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014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Up-tree 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Tree with:</a:t>
            </a:r>
          </a:p>
          <a:p>
            <a:pPr lvl="1"/>
            <a:r>
              <a:rPr lang="en-US" dirty="0" smtClean="0"/>
              <a:t>No limit on branching factor 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eferences from </a:t>
            </a:r>
            <a:r>
              <a:rPr lang="en-US" dirty="0" smtClean="0">
                <a:solidFill>
                  <a:srgbClr val="0000FF"/>
                </a:solidFill>
              </a:rPr>
              <a:t>children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FF0000"/>
                </a:solidFill>
              </a:rPr>
              <a:t>parent</a:t>
            </a:r>
          </a:p>
          <a:p>
            <a:endParaRPr lang="en-US" sz="1000" dirty="0" smtClean="0"/>
          </a:p>
          <a:p>
            <a:r>
              <a:rPr lang="en-US" dirty="0" smtClean="0"/>
              <a:t>Start with </a:t>
            </a:r>
            <a:r>
              <a:rPr lang="en-US" i="1" dirty="0" smtClean="0"/>
              <a:t>forest</a:t>
            </a:r>
            <a:r>
              <a:rPr lang="en-US" dirty="0" smtClean="0"/>
              <a:t> of 1-node trees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Possible forest after several unions:</a:t>
            </a:r>
          </a:p>
          <a:p>
            <a:pPr lvl="1"/>
            <a:r>
              <a:rPr lang="en-US" dirty="0" smtClean="0"/>
              <a:t>Will use roots for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set names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1828800" y="3352800"/>
            <a:ext cx="5638800" cy="381000"/>
            <a:chOff x="1828800" y="3352800"/>
            <a:chExt cx="5638800" cy="381000"/>
          </a:xfrm>
        </p:grpSpPr>
        <p:sp>
          <p:nvSpPr>
            <p:cNvPr id="7" name="Oval 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8288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1</a:t>
              </a:r>
            </a:p>
          </p:txBody>
        </p:sp>
        <p:sp>
          <p:nvSpPr>
            <p:cNvPr id="8" name="Oval 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6670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2</a:t>
              </a:r>
            </a:p>
          </p:txBody>
        </p:sp>
        <p:sp>
          <p:nvSpPr>
            <p:cNvPr id="9" name="Oval 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5052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3</a:t>
              </a:r>
            </a:p>
          </p:txBody>
        </p:sp>
        <p:sp>
          <p:nvSpPr>
            <p:cNvPr id="10" name="Oval 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3434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4</a:t>
              </a:r>
            </a:p>
          </p:txBody>
        </p:sp>
        <p:sp>
          <p:nvSpPr>
            <p:cNvPr id="11" name="Oval 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5</a:t>
              </a:r>
            </a:p>
          </p:txBody>
        </p:sp>
        <p:sp>
          <p:nvSpPr>
            <p:cNvPr id="12" name="Oval 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0960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6</a:t>
              </a:r>
            </a:p>
          </p:txBody>
        </p:sp>
        <p:sp>
          <p:nvSpPr>
            <p:cNvPr id="13" name="Oval 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10400" y="3352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7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267200" y="4343400"/>
            <a:ext cx="3505200" cy="2057400"/>
            <a:chOff x="4267200" y="4343400"/>
            <a:chExt cx="3505200" cy="2057400"/>
          </a:xfrm>
        </p:grpSpPr>
        <p:sp>
          <p:nvSpPr>
            <p:cNvPr id="14" name="Oval 11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267200" y="44196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1</a:t>
              </a:r>
            </a:p>
          </p:txBody>
        </p:sp>
        <p:sp>
          <p:nvSpPr>
            <p:cNvPr id="15" name="Oval 12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572000" y="53340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2</a:t>
              </a:r>
            </a:p>
          </p:txBody>
        </p:sp>
        <p:sp>
          <p:nvSpPr>
            <p:cNvPr id="16" name="Oval 13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486400" y="44196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3</a:t>
              </a:r>
            </a:p>
          </p:txBody>
        </p:sp>
        <p:sp>
          <p:nvSpPr>
            <p:cNvPr id="17" name="Oval 1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315200" y="5257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4</a:t>
              </a:r>
            </a:p>
          </p:txBody>
        </p:sp>
        <p:sp>
          <p:nvSpPr>
            <p:cNvPr id="18" name="Oval 1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324600" y="5257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5</a:t>
              </a:r>
            </a:p>
          </p:txBody>
        </p:sp>
        <p:sp>
          <p:nvSpPr>
            <p:cNvPr id="19" name="Oval 16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19800" y="6019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6</a:t>
              </a:r>
            </a:p>
          </p:txBody>
        </p:sp>
        <p:sp>
          <p:nvSpPr>
            <p:cNvPr id="20" name="Oval 17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858000" y="43434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7</a:t>
              </a:r>
            </a:p>
          </p:txBody>
        </p:sp>
        <p:sp>
          <p:nvSpPr>
            <p:cNvPr id="21" name="Line 18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H="1" flipV="1">
              <a:off x="4572000" y="4800600"/>
              <a:ext cx="152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22" name="Line 19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V="1">
              <a:off x="6629400" y="4724400"/>
              <a:ext cx="304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23" name="Line 20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H="1" flipV="1">
              <a:off x="7162800" y="4724400"/>
              <a:ext cx="304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24" name="Line 21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6324600" y="5638800"/>
              <a:ext cx="1524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</p:grpSp>
    </p:spTree>
    <p:extLst>
      <p:ext uri="{BB962C8B-B14F-4D97-AF65-F5344CB8AC3E}">
        <p14:creationId xmlns:p14="http://schemas.microsoft.com/office/powerpoint/2010/main" val="33723860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/>
              <a:t>):</a:t>
            </a:r>
          </a:p>
          <a:p>
            <a:pPr lvl="1"/>
            <a:r>
              <a:rPr lang="en-US" i="1" dirty="0" smtClean="0"/>
              <a:t>Assume</a:t>
            </a:r>
            <a:r>
              <a:rPr lang="en-US" dirty="0" smtClean="0"/>
              <a:t> we have </a:t>
            </a:r>
            <a:r>
              <a:rPr lang="en-US" i="1" dirty="0" smtClean="0"/>
              <a:t>O</a:t>
            </a:r>
            <a:r>
              <a:rPr lang="en-US" dirty="0" smtClean="0"/>
              <a:t>(1) access to each node</a:t>
            </a:r>
          </a:p>
          <a:p>
            <a:pPr lvl="2"/>
            <a:r>
              <a:rPr lang="en-US" dirty="0" smtClean="0"/>
              <a:t>Will use an array where index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/>
              <a:t> holds node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Start at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 and follow parent pointers to root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Return the root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52800" y="3733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657600" y="4648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648200" y="3706812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4621212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248400" y="4621212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867400" y="5535612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705600" y="3706812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3657600" y="4114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553200" y="4087812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7086600" y="4087812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172200" y="5002212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8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066800" y="4154457"/>
            <a:ext cx="111378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altLang="en-US" sz="2000" b="0" dirty="0" smtClean="0">
                <a:latin typeface="Arial" charset="0"/>
              </a:rPr>
              <a:t>(6)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19" name="Freeform 16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5651500" y="4849812"/>
            <a:ext cx="444500" cy="762000"/>
          </a:xfrm>
          <a:custGeom>
            <a:avLst/>
            <a:gdLst>
              <a:gd name="T0" fmla="*/ 2147483647 w 280"/>
              <a:gd name="T1" fmla="*/ 2147483647 h 480"/>
              <a:gd name="T2" fmla="*/ 2147483647 w 280"/>
              <a:gd name="T3" fmla="*/ 2147483647 h 480"/>
              <a:gd name="T4" fmla="*/ 2147483647 w 280"/>
              <a:gd name="T5" fmla="*/ 0 h 4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0" h="480">
                <a:moveTo>
                  <a:pt x="40" y="480"/>
                </a:moveTo>
                <a:cubicBezTo>
                  <a:pt x="20" y="352"/>
                  <a:pt x="0" y="224"/>
                  <a:pt x="40" y="144"/>
                </a:cubicBezTo>
                <a:cubicBezTo>
                  <a:pt x="80" y="64"/>
                  <a:pt x="248" y="64"/>
                  <a:pt x="280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20" name="Freeform 17"/>
          <p:cNvSpPr>
            <a:spLocks/>
          </p:cNvSpPr>
          <p:nvPr>
            <p:custDataLst>
              <p:tags r:id="rId14"/>
            </p:custDataLst>
          </p:nvPr>
        </p:nvSpPr>
        <p:spPr bwMode="auto">
          <a:xfrm>
            <a:off x="5943600" y="3859212"/>
            <a:ext cx="609600" cy="990600"/>
          </a:xfrm>
          <a:custGeom>
            <a:avLst/>
            <a:gdLst>
              <a:gd name="T0" fmla="*/ 2147483647 w 384"/>
              <a:gd name="T1" fmla="*/ 2147483647 h 624"/>
              <a:gd name="T2" fmla="*/ 2147483647 w 384"/>
              <a:gd name="T3" fmla="*/ 2147483647 h 624"/>
              <a:gd name="T4" fmla="*/ 2147483647 w 384"/>
              <a:gd name="T5" fmla="*/ 0 h 6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4" h="624">
                <a:moveTo>
                  <a:pt x="96" y="624"/>
                </a:moveTo>
                <a:cubicBezTo>
                  <a:pt x="48" y="460"/>
                  <a:pt x="0" y="296"/>
                  <a:pt x="48" y="192"/>
                </a:cubicBezTo>
                <a:cubicBezTo>
                  <a:pt x="96" y="88"/>
                  <a:pt x="240" y="44"/>
                  <a:pt x="384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21" name="Rectangle 20"/>
          <p:cNvSpPr/>
          <p:nvPr/>
        </p:nvSpPr>
        <p:spPr>
          <a:xfrm>
            <a:off x="2133600" y="4171890"/>
            <a:ext cx="5483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altLang="en-US" sz="2000" b="0" dirty="0">
                <a:latin typeface="Arial" charset="0"/>
              </a:rPr>
              <a:t>= 7</a:t>
            </a:r>
          </a:p>
        </p:txBody>
      </p:sp>
    </p:spTree>
    <p:extLst>
      <p:ext uri="{BB962C8B-B14F-4D97-AF65-F5344CB8AC3E}">
        <p14:creationId xmlns:p14="http://schemas.microsoft.com/office/powerpoint/2010/main" val="9980095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0" grpId="0" animBg="1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US" dirty="0" smtClean="0"/>
              <a:t>):</a:t>
            </a:r>
            <a:endParaRPr lang="en-US" dirty="0"/>
          </a:p>
          <a:p>
            <a:pPr lvl="1"/>
            <a:r>
              <a:rPr lang="en-US" dirty="0" smtClean="0"/>
              <a:t>Assume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>
                <a:cs typeface="Courier New" panose="02070309020205020404" pitchFamily="49" charset="0"/>
              </a:rPr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 smtClean="0">
                <a:cs typeface="Courier New" panose="02070309020205020404" pitchFamily="49" charset="0"/>
              </a:rPr>
              <a:t> are roots</a:t>
            </a:r>
            <a:endParaRPr lang="en-US" dirty="0"/>
          </a:p>
          <a:p>
            <a:pPr lvl="2"/>
            <a:r>
              <a:rPr lang="en-US" dirty="0" smtClean="0"/>
              <a:t>Else </a:t>
            </a:r>
            <a:r>
              <a:rPr lang="en-US" b="1" dirty="0" smtClean="0">
                <a:latin typeface="Courier New"/>
                <a:cs typeface="Courier New"/>
              </a:rPr>
              <a:t>find</a:t>
            </a:r>
            <a:r>
              <a:rPr lang="en-US" dirty="0" smtClean="0"/>
              <a:t> the roots of their trees</a:t>
            </a:r>
          </a:p>
          <a:p>
            <a:pPr lvl="1"/>
            <a:r>
              <a:rPr lang="en-US" dirty="0" smtClean="0"/>
              <a:t>Assume distinct trees (else do nothing)</a:t>
            </a:r>
          </a:p>
          <a:p>
            <a:pPr lvl="1"/>
            <a:r>
              <a:rPr lang="en-US" dirty="0" smtClean="0"/>
              <a:t>Change root of one to have parent be the root of the other</a:t>
            </a:r>
          </a:p>
          <a:p>
            <a:pPr lvl="2"/>
            <a:r>
              <a:rPr lang="en-US" dirty="0" smtClean="0"/>
              <a:t>Notice no limit on branching factor</a:t>
            </a:r>
          </a:p>
          <a:p>
            <a:pPr lvl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95600" y="4114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00400" y="5029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648200" y="4114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858000" y="5029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867400" y="50292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86400" y="59436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324600" y="411480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3200400" y="4495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172200" y="44958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6705600" y="44958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5791200" y="5410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8" name="Freeform 15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3200400" y="3632201"/>
            <a:ext cx="3232150" cy="482600"/>
          </a:xfrm>
          <a:custGeom>
            <a:avLst/>
            <a:gdLst>
              <a:gd name="T0" fmla="*/ 0 w 2392"/>
              <a:gd name="T1" fmla="*/ 2147483647 h 319"/>
              <a:gd name="T2" fmla="*/ 2147483647 w 2392"/>
              <a:gd name="T3" fmla="*/ 2147483647 h 319"/>
              <a:gd name="T4" fmla="*/ 2147483647 w 2392"/>
              <a:gd name="T5" fmla="*/ 2147483647 h 319"/>
              <a:gd name="T6" fmla="*/ 2147483647 w 2392"/>
              <a:gd name="T7" fmla="*/ 2147483647 h 319"/>
              <a:gd name="T8" fmla="*/ 2147483647 w 2392"/>
              <a:gd name="T9" fmla="*/ 2147483647 h 319"/>
              <a:gd name="T10" fmla="*/ 2147483647 w 2392"/>
              <a:gd name="T11" fmla="*/ 2147483647 h 319"/>
              <a:gd name="T12" fmla="*/ 2147483647 w 2392"/>
              <a:gd name="T13" fmla="*/ 2147483647 h 319"/>
              <a:gd name="T14" fmla="*/ 2147483647 w 2392"/>
              <a:gd name="T15" fmla="*/ 2147483647 h 319"/>
              <a:gd name="T16" fmla="*/ 2147483647 w 2392"/>
              <a:gd name="T17" fmla="*/ 2147483647 h 319"/>
              <a:gd name="T18" fmla="*/ 2147483647 w 2392"/>
              <a:gd name="T19" fmla="*/ 2147483647 h 319"/>
              <a:gd name="T20" fmla="*/ 2147483647 w 2392"/>
              <a:gd name="T21" fmla="*/ 2147483647 h 319"/>
              <a:gd name="T22" fmla="*/ 2147483647 w 2392"/>
              <a:gd name="T23" fmla="*/ 2147483647 h 319"/>
              <a:gd name="T24" fmla="*/ 2147483647 w 2392"/>
              <a:gd name="T25" fmla="*/ 2147483647 h 319"/>
              <a:gd name="T26" fmla="*/ 2147483647 w 2392"/>
              <a:gd name="T27" fmla="*/ 2147483647 h 319"/>
              <a:gd name="T28" fmla="*/ 2147483647 w 2392"/>
              <a:gd name="T29" fmla="*/ 2147483647 h 319"/>
              <a:gd name="T30" fmla="*/ 2147483647 w 2392"/>
              <a:gd name="T31" fmla="*/ 2147483647 h 3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92" h="319">
                <a:moveTo>
                  <a:pt x="0" y="311"/>
                </a:moveTo>
                <a:cubicBezTo>
                  <a:pt x="27" y="293"/>
                  <a:pt x="38" y="269"/>
                  <a:pt x="62" y="248"/>
                </a:cubicBezTo>
                <a:cubicBezTo>
                  <a:pt x="72" y="240"/>
                  <a:pt x="82" y="232"/>
                  <a:pt x="93" y="225"/>
                </a:cubicBezTo>
                <a:cubicBezTo>
                  <a:pt x="101" y="220"/>
                  <a:pt x="110" y="216"/>
                  <a:pt x="117" y="210"/>
                </a:cubicBezTo>
                <a:cubicBezTo>
                  <a:pt x="147" y="185"/>
                  <a:pt x="140" y="171"/>
                  <a:pt x="187" y="155"/>
                </a:cubicBezTo>
                <a:cubicBezTo>
                  <a:pt x="268" y="127"/>
                  <a:pt x="352" y="114"/>
                  <a:pt x="436" y="100"/>
                </a:cubicBezTo>
                <a:cubicBezTo>
                  <a:pt x="567" y="78"/>
                  <a:pt x="694" y="53"/>
                  <a:pt x="826" y="38"/>
                </a:cubicBezTo>
                <a:cubicBezTo>
                  <a:pt x="920" y="14"/>
                  <a:pt x="1018" y="12"/>
                  <a:pt x="1114" y="7"/>
                </a:cubicBezTo>
                <a:cubicBezTo>
                  <a:pt x="1334" y="11"/>
                  <a:pt x="1517" y="0"/>
                  <a:pt x="1722" y="30"/>
                </a:cubicBezTo>
                <a:cubicBezTo>
                  <a:pt x="1730" y="33"/>
                  <a:pt x="1737" y="36"/>
                  <a:pt x="1745" y="38"/>
                </a:cubicBezTo>
                <a:cubicBezTo>
                  <a:pt x="1763" y="42"/>
                  <a:pt x="1782" y="41"/>
                  <a:pt x="1800" y="46"/>
                </a:cubicBezTo>
                <a:cubicBezTo>
                  <a:pt x="1811" y="49"/>
                  <a:pt x="1820" y="58"/>
                  <a:pt x="1831" y="61"/>
                </a:cubicBezTo>
                <a:cubicBezTo>
                  <a:pt x="1849" y="66"/>
                  <a:pt x="1868" y="66"/>
                  <a:pt x="1886" y="69"/>
                </a:cubicBezTo>
                <a:cubicBezTo>
                  <a:pt x="1971" y="98"/>
                  <a:pt x="2052" y="138"/>
                  <a:pt x="2135" y="171"/>
                </a:cubicBezTo>
                <a:cubicBezTo>
                  <a:pt x="2203" y="198"/>
                  <a:pt x="2275" y="217"/>
                  <a:pt x="2338" y="256"/>
                </a:cubicBezTo>
                <a:cubicBezTo>
                  <a:pt x="2353" y="281"/>
                  <a:pt x="2372" y="298"/>
                  <a:pt x="2392" y="31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9" name="Text Box 16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38200" y="4629090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(1,7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37350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If set elements are contiguous numbers (e.g., 1,2,…,</a:t>
            </a:r>
            <a:r>
              <a:rPr lang="en-US" i="1" dirty="0" smtClean="0"/>
              <a:t>n</a:t>
            </a:r>
            <a:r>
              <a:rPr lang="en-US" dirty="0" smtClean="0"/>
              <a:t>), use an array of length </a:t>
            </a:r>
            <a:r>
              <a:rPr lang="en-US" i="1" dirty="0" smtClean="0"/>
              <a:t>n </a:t>
            </a:r>
            <a:r>
              <a:rPr lang="en-US" dirty="0" smtClean="0"/>
              <a:t>called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up</a:t>
            </a:r>
            <a:endParaRPr lang="en-US" b="1" i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Starting at index 1 on slides</a:t>
            </a:r>
          </a:p>
          <a:p>
            <a:pPr lvl="1"/>
            <a:r>
              <a:rPr lang="en-US" dirty="0" smtClean="0"/>
              <a:t>Put in array index of parent, with 0 (or -1, etc.) for a root</a:t>
            </a:r>
          </a:p>
          <a:p>
            <a:r>
              <a:rPr lang="en-US" dirty="0" smtClean="0"/>
              <a:t>Example:</a:t>
            </a:r>
          </a:p>
          <a:p>
            <a:endParaRPr lang="en-US" dirty="0"/>
          </a:p>
          <a:p>
            <a:r>
              <a:rPr lang="en-US" dirty="0" smtClean="0"/>
              <a:t>Example: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set elements are not contiguous numbers, could have a separate dictionary to map elements (keys) to numbers (values)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457200"/>
          </a:xfrm>
        </p:spPr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5532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95600" y="65532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1600200" y="3962400"/>
            <a:ext cx="7239000" cy="1752600"/>
            <a:chOff x="1600200" y="3962400"/>
            <a:chExt cx="7239000" cy="1752600"/>
          </a:xfrm>
        </p:grpSpPr>
        <p:sp>
          <p:nvSpPr>
            <p:cNvPr id="7" name="Oval 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600200" y="4114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1</a:t>
              </a:r>
            </a:p>
          </p:txBody>
        </p:sp>
        <p:sp>
          <p:nvSpPr>
            <p:cNvPr id="8" name="Oval 5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905000" y="49530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2</a:t>
              </a:r>
            </a:p>
          </p:txBody>
        </p:sp>
        <p:sp>
          <p:nvSpPr>
            <p:cNvPr id="9" name="Oval 6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819400" y="41148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3</a:t>
              </a:r>
            </a:p>
          </p:txBody>
        </p:sp>
        <p:sp>
          <p:nvSpPr>
            <p:cNvPr id="10" name="Oval 7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648200" y="48006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4</a:t>
              </a:r>
            </a:p>
          </p:txBody>
        </p:sp>
        <p:sp>
          <p:nvSpPr>
            <p:cNvPr id="11" name="Oval 8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810000" y="48006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5</a:t>
              </a:r>
            </a:p>
          </p:txBody>
        </p:sp>
        <p:sp>
          <p:nvSpPr>
            <p:cNvPr id="12" name="Oval 9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511825" y="53340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6</a:t>
              </a:r>
            </a:p>
          </p:txBody>
        </p:sp>
        <p:sp>
          <p:nvSpPr>
            <p:cNvPr id="13" name="Oval 10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191000" y="41910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7</a:t>
              </a:r>
            </a:p>
          </p:txBody>
        </p:sp>
        <p:sp>
          <p:nvSpPr>
            <p:cNvPr id="14" name="Line 11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H="1" flipV="1">
              <a:off x="1905000" y="4495800"/>
              <a:ext cx="1524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15" name="Line 12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V="1">
              <a:off x="4076700" y="4495800"/>
              <a:ext cx="1905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16" name="Line 13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 flipH="1" flipV="1">
              <a:off x="4572000" y="4495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17" name="Line 14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 flipV="1">
              <a:off x="3810000" y="5143500"/>
              <a:ext cx="114300" cy="190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/>
            </a:p>
          </p:txBody>
        </p:sp>
        <p:sp>
          <p:nvSpPr>
            <p:cNvPr id="18" name="Rectangle 15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6172200" y="4343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0</a:t>
              </a:r>
            </a:p>
          </p:txBody>
        </p:sp>
        <p:sp>
          <p:nvSpPr>
            <p:cNvPr id="19" name="Rectangle 16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553200" y="4343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1</a:t>
              </a:r>
            </a:p>
          </p:txBody>
        </p:sp>
        <p:sp>
          <p:nvSpPr>
            <p:cNvPr id="20" name="Rectangle 17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934200" y="4343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0</a:t>
              </a:r>
            </a:p>
          </p:txBody>
        </p:sp>
        <p:sp>
          <p:nvSpPr>
            <p:cNvPr id="21" name="Rectangle 18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7315200" y="4343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7</a:t>
              </a:r>
            </a:p>
          </p:txBody>
        </p:sp>
        <p:sp>
          <p:nvSpPr>
            <p:cNvPr id="22" name="Rectangle 19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696200" y="4343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7</a:t>
              </a:r>
            </a:p>
          </p:txBody>
        </p:sp>
        <p:sp>
          <p:nvSpPr>
            <p:cNvPr id="23" name="Rectangle 20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8077200" y="4343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5</a:t>
              </a:r>
            </a:p>
          </p:txBody>
        </p:sp>
        <p:sp>
          <p:nvSpPr>
            <p:cNvPr id="24" name="Rectangle 21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8458200" y="4343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0</a:t>
              </a:r>
            </a:p>
          </p:txBody>
        </p:sp>
        <p:sp>
          <p:nvSpPr>
            <p:cNvPr id="25" name="Text Box 22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6172200" y="3962400"/>
              <a:ext cx="264001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1   2    3    4   5    6   7</a:t>
              </a:r>
            </a:p>
          </p:txBody>
        </p:sp>
        <p:sp>
          <p:nvSpPr>
            <p:cNvPr id="26" name="Text Box 23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5638800" y="4343400"/>
              <a:ext cx="46672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up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143000" y="2895600"/>
            <a:ext cx="7620000" cy="777875"/>
            <a:chOff x="1143000" y="2895600"/>
            <a:chExt cx="7620000" cy="777875"/>
          </a:xfrm>
        </p:grpSpPr>
        <p:sp>
          <p:nvSpPr>
            <p:cNvPr id="27" name="Oval 3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143000" y="3210339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1</a:t>
              </a:r>
            </a:p>
          </p:txBody>
        </p:sp>
        <p:sp>
          <p:nvSpPr>
            <p:cNvPr id="28" name="Oval 4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752600" y="3210339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2</a:t>
              </a:r>
            </a:p>
          </p:txBody>
        </p:sp>
        <p:sp>
          <p:nvSpPr>
            <p:cNvPr id="29" name="Oval 5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362200" y="3216965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3</a:t>
              </a:r>
            </a:p>
          </p:txBody>
        </p:sp>
        <p:sp>
          <p:nvSpPr>
            <p:cNvPr id="30" name="Oval 6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971800" y="3203713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4</a:t>
              </a:r>
            </a:p>
          </p:txBody>
        </p:sp>
        <p:sp>
          <p:nvSpPr>
            <p:cNvPr id="31" name="Oval 7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562350" y="32004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5</a:t>
              </a:r>
            </a:p>
          </p:txBody>
        </p:sp>
        <p:sp>
          <p:nvSpPr>
            <p:cNvPr id="32" name="Oval 8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191000" y="3200400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6</a:t>
              </a:r>
            </a:p>
          </p:txBody>
        </p:sp>
        <p:sp>
          <p:nvSpPr>
            <p:cNvPr id="33" name="Oval 9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772439" y="3216965"/>
              <a:ext cx="457200" cy="381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7</a:t>
              </a:r>
            </a:p>
          </p:txBody>
        </p:sp>
        <p:sp>
          <p:nvSpPr>
            <p:cNvPr id="34" name="Rectangle 1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096000" y="32766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0</a:t>
              </a:r>
            </a:p>
          </p:txBody>
        </p:sp>
        <p:sp>
          <p:nvSpPr>
            <p:cNvPr id="35" name="Rectangle 16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477000" y="32766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 smtClean="0">
                  <a:latin typeface="Arial" charset="0"/>
                </a:rPr>
                <a:t>0</a:t>
              </a:r>
              <a:endParaRPr lang="en-US" altLang="en-US" sz="2000" b="0" dirty="0">
                <a:latin typeface="Arial" charset="0"/>
              </a:endParaRPr>
            </a:p>
          </p:txBody>
        </p:sp>
        <p:sp>
          <p:nvSpPr>
            <p:cNvPr id="36" name="Rectangle 17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858000" y="32766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0</a:t>
              </a:r>
            </a:p>
          </p:txBody>
        </p:sp>
        <p:sp>
          <p:nvSpPr>
            <p:cNvPr id="37" name="Rectangle 18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239000" y="32766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 smtClean="0">
                  <a:latin typeface="Arial" charset="0"/>
                </a:rPr>
                <a:t>0</a:t>
              </a:r>
              <a:endParaRPr lang="en-US" altLang="en-US" sz="2000" b="0" dirty="0">
                <a:latin typeface="Arial" charset="0"/>
              </a:endParaRPr>
            </a:p>
          </p:txBody>
        </p:sp>
        <p:sp>
          <p:nvSpPr>
            <p:cNvPr id="38" name="Rectangle 19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620000" y="32766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 smtClean="0">
                  <a:latin typeface="Arial" charset="0"/>
                </a:rPr>
                <a:t>0</a:t>
              </a:r>
              <a:endParaRPr lang="en-US" altLang="en-US" sz="2000" b="0" dirty="0">
                <a:latin typeface="Arial" charset="0"/>
              </a:endParaRPr>
            </a:p>
          </p:txBody>
        </p:sp>
        <p:sp>
          <p:nvSpPr>
            <p:cNvPr id="39" name="Rectangle 20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8001000" y="32766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 dirty="0" smtClean="0">
                  <a:latin typeface="Arial" charset="0"/>
                </a:rPr>
                <a:t>0</a:t>
              </a:r>
              <a:endParaRPr lang="en-US" altLang="en-US" sz="2000" b="0" dirty="0">
                <a:latin typeface="Arial" charset="0"/>
              </a:endParaRPr>
            </a:p>
          </p:txBody>
        </p:sp>
        <p:sp>
          <p:nvSpPr>
            <p:cNvPr id="40" name="Rectangle 21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8382000" y="32766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0</a:t>
              </a:r>
            </a:p>
          </p:txBody>
        </p:sp>
        <p:sp>
          <p:nvSpPr>
            <p:cNvPr id="41" name="Text Box 22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096000" y="2895600"/>
              <a:ext cx="264001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0">
                  <a:latin typeface="Arial" charset="0"/>
                </a:rPr>
                <a:t>1   2    3    4   5    6   7</a:t>
              </a:r>
            </a:p>
          </p:txBody>
        </p:sp>
        <p:sp>
          <p:nvSpPr>
            <p:cNvPr id="42" name="Text Box 23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562600" y="3276600"/>
              <a:ext cx="46672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0" dirty="0">
                  <a:latin typeface="Arial" charset="0"/>
                </a:rPr>
                <a:t>up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26211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34238</TotalTime>
  <Words>1949</Words>
  <Application>Microsoft Office PowerPoint</Application>
  <PresentationFormat>On-screen Show (4:3)</PresentationFormat>
  <Paragraphs>626</Paragraphs>
  <Slides>29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Courier New</vt:lpstr>
      <vt:lpstr>Times New Roman</vt:lpstr>
      <vt:lpstr>dan_design_template</vt:lpstr>
      <vt:lpstr>CSE373: Data Structures &amp; Algorithms Lecture 11: Implementing Union-Find</vt:lpstr>
      <vt:lpstr>Announcements</vt:lpstr>
      <vt:lpstr>The plan</vt:lpstr>
      <vt:lpstr>Union-Find ADT</vt:lpstr>
      <vt:lpstr>Implementation – our goal</vt:lpstr>
      <vt:lpstr>Up-tree data structure</vt:lpstr>
      <vt:lpstr>Find </vt:lpstr>
      <vt:lpstr>Union</vt:lpstr>
      <vt:lpstr>Simple implementation</vt:lpstr>
      <vt:lpstr>Implement operations</vt:lpstr>
      <vt:lpstr>Two key optimizations</vt:lpstr>
      <vt:lpstr>The bad case to avoid</vt:lpstr>
      <vt:lpstr>Union-by-size</vt:lpstr>
      <vt:lpstr>Union-by-size</vt:lpstr>
      <vt:lpstr>Array implementation</vt:lpstr>
      <vt:lpstr>Nifty trick</vt:lpstr>
      <vt:lpstr>The Bad case? Now a Great case…</vt:lpstr>
      <vt:lpstr>General analysis</vt:lpstr>
      <vt:lpstr>Exponential number of nodes</vt:lpstr>
      <vt:lpstr>The key idea</vt:lpstr>
      <vt:lpstr>The new worst case</vt:lpstr>
      <vt:lpstr>The new worst case (continued)</vt:lpstr>
      <vt:lpstr>What about union-by-height</vt:lpstr>
      <vt:lpstr>Two key optimizations</vt:lpstr>
      <vt:lpstr>Path compression</vt:lpstr>
      <vt:lpstr>Pseudocode</vt:lpstr>
      <vt:lpstr>So, how fast is it?</vt:lpstr>
      <vt:lpstr>A really slow-growing function</vt:lpstr>
      <vt:lpstr>Almost linear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Catie Baker</cp:lastModifiedBy>
  <cp:revision>1399</cp:revision>
  <dcterms:created xsi:type="dcterms:W3CDTF">2009-03-13T20:43:19Z</dcterms:created>
  <dcterms:modified xsi:type="dcterms:W3CDTF">2015-04-22T18:31:06Z</dcterms:modified>
</cp:coreProperties>
</file>