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8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92" r:id="rId3"/>
    <p:sldId id="257" r:id="rId4"/>
    <p:sldId id="267" r:id="rId5"/>
    <p:sldId id="266" r:id="rId6"/>
    <p:sldId id="271" r:id="rId7"/>
    <p:sldId id="268" r:id="rId8"/>
    <p:sldId id="269" r:id="rId9"/>
    <p:sldId id="289" r:id="rId10"/>
    <p:sldId id="270" r:id="rId11"/>
    <p:sldId id="272" r:id="rId12"/>
    <p:sldId id="290" r:id="rId13"/>
    <p:sldId id="275" r:id="rId14"/>
    <p:sldId id="278" r:id="rId15"/>
    <p:sldId id="279" r:id="rId16"/>
    <p:sldId id="280" r:id="rId17"/>
    <p:sldId id="281" r:id="rId18"/>
    <p:sldId id="282" r:id="rId19"/>
    <p:sldId id="283" r:id="rId20"/>
    <p:sldId id="293" r:id="rId21"/>
    <p:sldId id="299" r:id="rId22"/>
    <p:sldId id="300" r:id="rId23"/>
    <p:sldId id="284" r:id="rId24"/>
    <p:sldId id="285" r:id="rId25"/>
    <p:sldId id="294" r:id="rId26"/>
    <p:sldId id="298" r:id="rId27"/>
    <p:sldId id="296" r:id="rId28"/>
    <p:sldId id="297" r:id="rId29"/>
    <p:sldId id="286" r:id="rId30"/>
    <p:sldId id="287" r:id="rId31"/>
    <p:sldId id="295" r:id="rId3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03" d="100"/>
          <a:sy n="103" d="100"/>
        </p:scale>
        <p:origin x="828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C21D8-2FFA-4588-9929-8032AA922D9F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043DD-AB86-4EE7-9D0E-788BD7E2D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237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89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3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32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48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68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30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40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515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12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759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84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9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580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03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52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42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95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95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03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36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14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notesSlide" Target="../notesSlides/notesSlide17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tags" Target="../tags/tag30.xml"/><Relationship Id="rId26" Type="http://schemas.openxmlformats.org/officeDocument/2006/relationships/tags" Target="../tags/tag38.xml"/><Relationship Id="rId3" Type="http://schemas.openxmlformats.org/officeDocument/2006/relationships/tags" Target="../tags/tag15.xml"/><Relationship Id="rId21" Type="http://schemas.openxmlformats.org/officeDocument/2006/relationships/tags" Target="../tags/tag33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5" Type="http://schemas.openxmlformats.org/officeDocument/2006/relationships/tags" Target="../tags/tag37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0" Type="http://schemas.openxmlformats.org/officeDocument/2006/relationships/tags" Target="../tags/tag32.xml"/><Relationship Id="rId29" Type="http://schemas.openxmlformats.org/officeDocument/2006/relationships/tags" Target="../tags/tag41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24" Type="http://schemas.openxmlformats.org/officeDocument/2006/relationships/tags" Target="../tags/tag36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23" Type="http://schemas.openxmlformats.org/officeDocument/2006/relationships/tags" Target="../tags/tag35.xml"/><Relationship Id="rId28" Type="http://schemas.openxmlformats.org/officeDocument/2006/relationships/tags" Target="../tags/tag40.xml"/><Relationship Id="rId10" Type="http://schemas.openxmlformats.org/officeDocument/2006/relationships/tags" Target="../tags/tag22.xml"/><Relationship Id="rId19" Type="http://schemas.openxmlformats.org/officeDocument/2006/relationships/tags" Target="../tags/tag31.xml"/><Relationship Id="rId31" Type="http://schemas.openxmlformats.org/officeDocument/2006/relationships/notesSlide" Target="../notesSlides/notesSlide18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Relationship Id="rId22" Type="http://schemas.openxmlformats.org/officeDocument/2006/relationships/tags" Target="../tags/tag34.xml"/><Relationship Id="rId27" Type="http://schemas.openxmlformats.org/officeDocument/2006/relationships/tags" Target="../tags/tag39.xml"/><Relationship Id="rId30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26" Type="http://schemas.openxmlformats.org/officeDocument/2006/relationships/tags" Target="../tags/tag67.xml"/><Relationship Id="rId3" Type="http://schemas.openxmlformats.org/officeDocument/2006/relationships/tags" Target="../tags/tag44.xml"/><Relationship Id="rId21" Type="http://schemas.openxmlformats.org/officeDocument/2006/relationships/tags" Target="../tags/tag62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5" Type="http://schemas.openxmlformats.org/officeDocument/2006/relationships/tags" Target="../tags/tag66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29" Type="http://schemas.openxmlformats.org/officeDocument/2006/relationships/notesSlide" Target="../notesSlides/notesSlide19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tags" Target="../tags/tag65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tags" Target="../tags/tag64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tags" Target="../tags/tag63.xml"/><Relationship Id="rId27" Type="http://schemas.openxmlformats.org/officeDocument/2006/relationships/tags" Target="../tags/tag6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pPr algn="ctr"/>
            <a:r>
              <a:rPr lang="en-US" sz="3000" i="0" dirty="0" smtClean="0"/>
              <a:t>CSE373: Data Structures and Algorithms</a:t>
            </a:r>
            <a:br>
              <a:rPr lang="en-US" sz="30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000" i="0" dirty="0" smtClean="0"/>
              <a:t>Lecture 1: Introduction; ADTs; Stacks/Queues</a:t>
            </a:r>
            <a:endParaRPr lang="en-US" sz="30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</a:p>
          <a:p>
            <a:r>
              <a:rPr lang="en-US" sz="2400" dirty="0" smtClean="0"/>
              <a:t>Spring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1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Course Work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6 </a:t>
            </a:r>
            <a:r>
              <a:rPr lang="en-US" dirty="0" err="1" smtClean="0"/>
              <a:t>homeworks</a:t>
            </a:r>
            <a:r>
              <a:rPr lang="en-US" dirty="0" smtClean="0"/>
              <a:t> (60%)</a:t>
            </a:r>
          </a:p>
          <a:p>
            <a:pPr lvl="1"/>
            <a:r>
              <a:rPr lang="en-US" dirty="0" smtClean="0"/>
              <a:t>Most involve programming, but also written questions</a:t>
            </a:r>
          </a:p>
          <a:p>
            <a:pPr lvl="1"/>
            <a:r>
              <a:rPr lang="en-US" dirty="0" smtClean="0"/>
              <a:t>Higher-level concepts than “just code it up”</a:t>
            </a:r>
          </a:p>
          <a:p>
            <a:pPr lvl="1"/>
            <a:r>
              <a:rPr lang="en-US" dirty="0" smtClean="0"/>
              <a:t>First programming assignment due next week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Midterm:  May 6, in class (15%)</a:t>
            </a:r>
          </a:p>
          <a:p>
            <a:r>
              <a:rPr lang="en-US" dirty="0" smtClean="0"/>
              <a:t>Final exam: Tuesday June 9, </a:t>
            </a:r>
            <a:r>
              <a:rPr lang="en-US" dirty="0"/>
              <a:t>2:30-4:20PM </a:t>
            </a:r>
            <a:r>
              <a:rPr lang="en-US" dirty="0" smtClean="0"/>
              <a:t>(25%)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and 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course policy very carefully</a:t>
            </a:r>
          </a:p>
          <a:p>
            <a:pPr lvl="1"/>
            <a:r>
              <a:rPr lang="en-US" dirty="0" smtClean="0"/>
              <a:t>Explains quite clearly how you can and cannot get/provide help on homework and projects</a:t>
            </a:r>
          </a:p>
          <a:p>
            <a:endParaRPr lang="en-US" dirty="0" smtClean="0"/>
          </a:p>
          <a:p>
            <a:r>
              <a:rPr lang="en-US" dirty="0" smtClean="0"/>
              <a:t>Always explain any unconventional action on your part</a:t>
            </a:r>
          </a:p>
          <a:p>
            <a:pPr lvl="1"/>
            <a:r>
              <a:rPr lang="en-US" dirty="0" smtClean="0"/>
              <a:t>When it happens, when you submit, not when asked</a:t>
            </a:r>
          </a:p>
          <a:p>
            <a:endParaRPr lang="en-US" dirty="0" smtClean="0"/>
          </a:p>
          <a:p>
            <a:r>
              <a:rPr lang="en-US" dirty="0" smtClean="0"/>
              <a:t>The CSE Department and I take academic integrity extremely seriously.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You are expected to </a:t>
            </a:r>
            <a:r>
              <a:rPr lang="en-US" altLang="en-US" dirty="0">
                <a:solidFill>
                  <a:srgbClr val="FF0000"/>
                </a:solidFill>
              </a:rPr>
              <a:t>do your own work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Exceptions (group work), if any, will be clearly announced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Sharing </a:t>
            </a:r>
            <a:r>
              <a:rPr lang="en-US" altLang="en-US" dirty="0"/>
              <a:t>solutions, doing work </a:t>
            </a:r>
            <a:r>
              <a:rPr lang="en-US" altLang="en-US" dirty="0" smtClean="0"/>
              <a:t>for, </a:t>
            </a:r>
            <a:r>
              <a:rPr lang="en-US" altLang="en-US" dirty="0"/>
              <a:t>or accepting work from others is </a:t>
            </a:r>
            <a:r>
              <a:rPr lang="en-US" altLang="en-US" dirty="0" smtClean="0">
                <a:solidFill>
                  <a:srgbClr val="FF0000"/>
                </a:solidFill>
              </a:rPr>
              <a:t>cheating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Referring </a:t>
            </a:r>
            <a:r>
              <a:rPr lang="en-US" altLang="en-US" dirty="0"/>
              <a:t>to solutions from this or other courses from previous quarters is </a:t>
            </a:r>
            <a:r>
              <a:rPr lang="en-US" altLang="en-US" dirty="0" smtClean="0">
                <a:solidFill>
                  <a:srgbClr val="FF0000"/>
                </a:solidFill>
              </a:rPr>
              <a:t>cheating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But you can learn from each other: see the policy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3149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this course will cover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/>
              <a:t>Introduction to Algorithm Analysis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Lists, Stacks,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Trees, Hashing, Dictionaries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Heaps, Priority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Sorting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Disjoint Sets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Graph </a:t>
            </a:r>
            <a:r>
              <a:rPr lang="en-US" altLang="en-US" dirty="0" smtClean="0"/>
              <a:t>Algorithms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Introduction to Parallelism and Concurrency</a:t>
            </a:r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Goals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make good design choices</a:t>
            </a:r>
            <a:r>
              <a:rPr lang="en-US" dirty="0" smtClean="0"/>
              <a:t> as a developer, project manager, etc.</a:t>
            </a:r>
          </a:p>
          <a:p>
            <a:pPr lvl="1"/>
            <a:r>
              <a:rPr lang="en-US" dirty="0" smtClean="0"/>
              <a:t>Reason in terms of the general abstractions that come up in all non-trivial software (and many non-software) systems</a:t>
            </a:r>
          </a:p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justify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your design decisions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>
                <a:solidFill>
                  <a:srgbClr val="0000FF"/>
                </a:solidFill>
              </a:rPr>
              <a:t>You will learn the key abstractions used almost every day in just about anything related to computing and software.</a:t>
            </a:r>
          </a:p>
          <a:p>
            <a:pPr marL="0" indent="0">
              <a:buNone/>
            </a:pPr>
            <a:endParaRPr lang="en-US" i="1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This is not a course about Java!  We use Java as a tool, but the data structures you learn about can be implemented in any language.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Data structures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/>
              <a:t>d</a:t>
            </a:r>
            <a:r>
              <a:rPr lang="en-US" dirty="0" smtClean="0"/>
              <a:t>ata structure is a (often </a:t>
            </a:r>
            <a:r>
              <a:rPr lang="en-US" i="1" dirty="0" smtClean="0"/>
              <a:t>non-obvious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2"/>
                </a:solidFill>
              </a:rPr>
              <a:t>way to organize information</a:t>
            </a:r>
            <a:r>
              <a:rPr lang="en-US" dirty="0" smtClean="0"/>
              <a:t> to enable </a:t>
            </a:r>
            <a:r>
              <a:rPr lang="en-US" i="1" dirty="0" smtClean="0">
                <a:solidFill>
                  <a:schemeClr val="accent2"/>
                </a:solidFill>
              </a:rPr>
              <a:t>efficient</a:t>
            </a:r>
            <a:r>
              <a:rPr lang="en-US" dirty="0" smtClean="0"/>
              <a:t> computation over that information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 data structure supports certain </a:t>
            </a:r>
            <a:r>
              <a:rPr lang="en-US" i="1" dirty="0" smtClean="0"/>
              <a:t>operations</a:t>
            </a:r>
            <a:r>
              <a:rPr lang="en-US" dirty="0" smtClean="0"/>
              <a:t>, each with a: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Meaning:</a:t>
            </a:r>
            <a:r>
              <a:rPr lang="en-US" dirty="0" smtClean="0"/>
              <a:t> what does the operation do/return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Performance:</a:t>
            </a:r>
            <a:r>
              <a:rPr lang="en-US" dirty="0" smtClean="0"/>
              <a:t> how efficient is the operation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b="1" i="1" dirty="0" smtClean="0"/>
              <a:t>List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  <a:p>
            <a:pPr lvl="1"/>
            <a:r>
              <a:rPr lang="en-US" b="1" i="1" dirty="0" smtClean="0"/>
              <a:t>Stack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Trade-offs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data structure strives to provide many useful, efficient operations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there are unavoidable trade-offs: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Time vs. space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One operation more efficient if another less efficient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Generality vs. simplicity vs. performance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ask ourselves questions like:</a:t>
            </a:r>
          </a:p>
          <a:p>
            <a:pPr lvl="1"/>
            <a:r>
              <a:rPr lang="en-US" dirty="0" smtClean="0"/>
              <a:t>Does this support the operations I need efficiently?</a:t>
            </a:r>
          </a:p>
          <a:p>
            <a:pPr lvl="1"/>
            <a:r>
              <a:rPr lang="en-US" dirty="0" smtClean="0"/>
              <a:t>Will it be easy to use (and reuse), implement, and debug?</a:t>
            </a:r>
          </a:p>
          <a:p>
            <a:pPr lvl="1"/>
            <a:r>
              <a:rPr lang="en-US" dirty="0" smtClean="0"/>
              <a:t>What assumptions am I making about how my software will be used? (E.g., more lookups or more inserts?)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Abstract Data Type (ADT)</a:t>
            </a:r>
          </a:p>
          <a:p>
            <a:pPr lvl="1"/>
            <a:r>
              <a:rPr lang="en-US" dirty="0" smtClean="0"/>
              <a:t>Mathematical description of a “thing” with set of operations</a:t>
            </a:r>
          </a:p>
          <a:p>
            <a:pPr lvl="1"/>
            <a:r>
              <a:rPr lang="en-US" dirty="0" smtClean="0"/>
              <a:t>Not concerned with implementation details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Algorithm</a:t>
            </a:r>
          </a:p>
          <a:p>
            <a:pPr lvl="1"/>
            <a:r>
              <a:rPr lang="en-US" dirty="0" smtClean="0"/>
              <a:t>A high level, language-independent description of a step-by-step process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Data structure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specific organization of data and family of algorithms for implementing an ADT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Implementation</a:t>
            </a:r>
            <a:r>
              <a:rPr lang="en-US" dirty="0" smtClean="0"/>
              <a:t> of a data structure</a:t>
            </a:r>
          </a:p>
          <a:p>
            <a:pPr lvl="1"/>
            <a:r>
              <a:rPr lang="en-US" dirty="0" smtClean="0"/>
              <a:t>A specific implementation in a specific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Example: Stacks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/>
              <a:t>Stack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ADT</a:t>
            </a:r>
            <a:r>
              <a:rPr lang="en-US" dirty="0" smtClean="0"/>
              <a:t> supports operations: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: have there been same number of pops as pushes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: adds an item to the top of the stack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: raises an error if empty, else removes and returns most-recently pushed item not yet returned by a pop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else?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 Stack </a:t>
            </a:r>
            <a:r>
              <a:rPr lang="en-US" dirty="0" smtClean="0">
                <a:solidFill>
                  <a:schemeClr val="accent2"/>
                </a:solidFill>
              </a:rPr>
              <a:t>data structure</a:t>
            </a:r>
            <a:r>
              <a:rPr lang="en-US" dirty="0" smtClean="0"/>
              <a:t> could use a linked-list or an array and associated </a:t>
            </a:r>
            <a:r>
              <a:rPr lang="en-US" dirty="0" smtClean="0">
                <a:solidFill>
                  <a:schemeClr val="accent2"/>
                </a:solidFill>
              </a:rPr>
              <a:t>algorithms</a:t>
            </a:r>
            <a:r>
              <a:rPr lang="en-US" dirty="0" smtClean="0"/>
              <a:t> for the operations</a:t>
            </a:r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/>
              <a:t> is in the library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java.util.Stack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useful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Stack ADT is a useful abstraction because:</a:t>
            </a:r>
          </a:p>
          <a:p>
            <a:r>
              <a:rPr lang="en-US" dirty="0" smtClean="0"/>
              <a:t>It arises </a:t>
            </a:r>
            <a:r>
              <a:rPr lang="en-US" dirty="0" smtClean="0">
                <a:solidFill>
                  <a:schemeClr val="accent2"/>
                </a:solidFill>
              </a:rPr>
              <a:t>all the time</a:t>
            </a:r>
            <a:r>
              <a:rPr lang="en-US" dirty="0" smtClean="0"/>
              <a:t> in programming (e.g., see Weiss 3.6.3)</a:t>
            </a:r>
          </a:p>
          <a:p>
            <a:pPr lvl="1"/>
            <a:r>
              <a:rPr lang="en-US" dirty="0" smtClean="0"/>
              <a:t>Recursive function calls</a:t>
            </a:r>
          </a:p>
          <a:p>
            <a:pPr lvl="1"/>
            <a:r>
              <a:rPr lang="en-US" dirty="0" smtClean="0"/>
              <a:t>Balancing symbols in programming (parentheses)</a:t>
            </a:r>
          </a:p>
          <a:p>
            <a:pPr lvl="1"/>
            <a:r>
              <a:rPr lang="en-US" dirty="0" smtClean="0"/>
              <a:t>Evaluating postfix notation: 3 4 + 5 * </a:t>
            </a:r>
          </a:p>
          <a:p>
            <a:pPr lvl="1"/>
            <a:r>
              <a:rPr lang="en-US" dirty="0" smtClean="0"/>
              <a:t>Clever: Infix ((3+4) * 5) to postfix conversion (see text)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code up a </a:t>
            </a:r>
            <a:r>
              <a:rPr lang="en-US" dirty="0" smtClean="0">
                <a:solidFill>
                  <a:schemeClr val="accent2"/>
                </a:solidFill>
              </a:rPr>
              <a:t>reusable library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We can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in high-level terms</a:t>
            </a:r>
          </a:p>
          <a:p>
            <a:pPr lvl="1"/>
            <a:r>
              <a:rPr lang="en-US" dirty="0" smtClean="0"/>
              <a:t>“Use a stack and push numbers, popping for operators…”</a:t>
            </a:r>
          </a:p>
          <a:p>
            <a:pPr lvl="1"/>
            <a:r>
              <a:rPr lang="en-US" dirty="0" smtClean="0"/>
              <a:t>Rather than, “create an array and keep indices to the…”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Registration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150 students registered and many on the wait list!</a:t>
            </a:r>
            <a:endParaRPr lang="en-US" dirty="0"/>
          </a:p>
          <a:p>
            <a:r>
              <a:rPr lang="en-US" dirty="0" smtClean="0"/>
              <a:t>If you’re thinking of dropping the course please decide </a:t>
            </a:r>
            <a:r>
              <a:rPr lang="en-US" i="1" dirty="0" smtClean="0">
                <a:solidFill>
                  <a:srgbClr val="0000FF"/>
                </a:solidFill>
              </a:rPr>
              <a:t>soon</a:t>
            </a:r>
            <a:r>
              <a:rPr lang="en-US" i="1" dirty="0" smtClean="0"/>
              <a:t>!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Wait listed students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Please sign up on the paper waiting list after class, so I know who you are.</a:t>
            </a:r>
          </a:p>
          <a:p>
            <a:r>
              <a:rPr lang="en-US" dirty="0" smtClean="0"/>
              <a:t>If you think you absolutely have to take the course this quarter, speak to the </a:t>
            </a:r>
            <a:r>
              <a:rPr lang="en-US" dirty="0" smtClean="0">
                <a:solidFill>
                  <a:srgbClr val="0000FF"/>
                </a:solidFill>
              </a:rPr>
              <a:t>CSE undergraduate advisors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CSE advisors and I will decide by end of Friday who gets in.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034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Stack Implementations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 as a linked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stack as an array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371600" y="2362200"/>
            <a:ext cx="4572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987532" y="1900535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1932" y="236220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NULL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43000" y="4038600"/>
            <a:ext cx="3962400" cy="685800"/>
            <a:chOff x="838200" y="838200"/>
            <a:chExt cx="3962400" cy="6858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838200" y="838200"/>
              <a:ext cx="3962400" cy="685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14478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21336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28194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5052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41910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685800" y="3348335"/>
            <a:ext cx="612668" cy="614065"/>
            <a:chOff x="685800" y="3348335"/>
            <a:chExt cx="612668" cy="614065"/>
          </a:xfrm>
        </p:grpSpPr>
        <p:sp>
          <p:nvSpPr>
            <p:cNvPr id="22" name="TextBox 21"/>
            <p:cNvSpPr txBox="1"/>
            <p:nvPr/>
          </p:nvSpPr>
          <p:spPr>
            <a:xfrm>
              <a:off x="685800" y="3348335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top</a:t>
              </a:r>
              <a:endParaRPr lang="en-US" dirty="0"/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914400" y="37338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008255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Stack Implementations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 as a linked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stack as an array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371600" y="2362200"/>
            <a:ext cx="4572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987532" y="1900535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54332" y="2357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43000" y="4038600"/>
            <a:ext cx="3962400" cy="685800"/>
            <a:chOff x="838200" y="838200"/>
            <a:chExt cx="3962400" cy="6858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838200" y="838200"/>
              <a:ext cx="3962400" cy="685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14478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21336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28194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5052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41910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1216132" y="3352800"/>
            <a:ext cx="612668" cy="614065"/>
            <a:chOff x="685800" y="3348335"/>
            <a:chExt cx="612668" cy="614065"/>
          </a:xfrm>
        </p:grpSpPr>
        <p:sp>
          <p:nvSpPr>
            <p:cNvPr id="26" name="TextBox 25"/>
            <p:cNvSpPr txBox="1"/>
            <p:nvPr/>
          </p:nvSpPr>
          <p:spPr>
            <a:xfrm>
              <a:off x="685800" y="3348335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top</a:t>
              </a:r>
              <a:endParaRPr lang="en-US" dirty="0"/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>
              <a:off x="914400" y="37338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1293866" y="4114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91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Stack Implementations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 as a linked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stack as an array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371600" y="2362200"/>
            <a:ext cx="4572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987532" y="1900535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6732" y="23622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2800" y="235773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618418" y="2588567"/>
            <a:ext cx="73438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4" name="Group 13"/>
          <p:cNvGrpSpPr/>
          <p:nvPr/>
        </p:nvGrpSpPr>
        <p:grpSpPr>
          <a:xfrm>
            <a:off x="1143000" y="4038600"/>
            <a:ext cx="3962400" cy="685800"/>
            <a:chOff x="838200" y="838200"/>
            <a:chExt cx="3962400" cy="6858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838200" y="838200"/>
              <a:ext cx="3962400" cy="685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14478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21336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28194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5052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41910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1786007" y="3348335"/>
            <a:ext cx="612668" cy="614065"/>
            <a:chOff x="685800" y="3348335"/>
            <a:chExt cx="612668" cy="614065"/>
          </a:xfrm>
        </p:grpSpPr>
        <p:sp>
          <p:nvSpPr>
            <p:cNvPr id="29" name="TextBox 28"/>
            <p:cNvSpPr txBox="1"/>
            <p:nvPr/>
          </p:nvSpPr>
          <p:spPr>
            <a:xfrm>
              <a:off x="685800" y="3348335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top</a:t>
              </a:r>
              <a:endParaRPr lang="en-US" dirty="0"/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>
              <a:off x="914400" y="37338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1905000" y="41148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93866" y="4114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8450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32" grpId="0"/>
      <p:bldP spid="3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Queue ADT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What else?</a:t>
            </a:r>
          </a:p>
          <a:p>
            <a:endParaRPr lang="en-US" dirty="0" smtClean="0"/>
          </a:p>
          <a:p>
            <a:r>
              <a:rPr lang="en-US" dirty="0" smtClean="0"/>
              <a:t>Just like a stack except:</a:t>
            </a:r>
          </a:p>
          <a:p>
            <a:pPr lvl="1"/>
            <a:r>
              <a:rPr lang="en-US" dirty="0" smtClean="0"/>
              <a:t>Stack: LIFO (last-in-first-out)</a:t>
            </a:r>
          </a:p>
          <a:p>
            <a:pPr lvl="1"/>
            <a:r>
              <a:rPr lang="en-US" dirty="0" smtClean="0"/>
              <a:t>Queue: FIFO (first-in-first-out)</a:t>
            </a:r>
          </a:p>
          <a:p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276600" y="2362200"/>
            <a:ext cx="5027063" cy="1143000"/>
            <a:chOff x="3190875" y="2362200"/>
            <a:chExt cx="5027062" cy="1143000"/>
          </a:xfrm>
        </p:grpSpPr>
        <p:sp>
          <p:nvSpPr>
            <p:cNvPr id="7" name="Rectangl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714875" y="2362200"/>
              <a:ext cx="1981200" cy="11430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>
                  <a:solidFill>
                    <a:schemeClr val="accent2"/>
                  </a:solidFill>
                </a:rPr>
                <a:t>F E D C B</a:t>
              </a:r>
            </a:p>
          </p:txBody>
        </p:sp>
        <p:sp>
          <p:nvSpPr>
            <p:cNvPr id="8" name="Line 5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648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1875" y="2605088"/>
              <a:ext cx="10967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err="1">
                  <a:solidFill>
                    <a:schemeClr val="accent2"/>
                  </a:solidFill>
                </a:rPr>
                <a:t>enqueue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696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656388" y="2590800"/>
              <a:ext cx="10967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>
                  <a:solidFill>
                    <a:schemeClr val="accent2"/>
                  </a:solidFill>
                </a:rPr>
                <a:t>dequeue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190875" y="2705100"/>
              <a:ext cx="4240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815263" y="2705100"/>
              <a:ext cx="402674" cy="46166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A</a:t>
              </a:r>
            </a:p>
          </p:txBody>
        </p:sp>
      </p:grpSp>
      <p:sp>
        <p:nvSpPr>
          <p:cNvPr id="15" name="Text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1" y="3886200"/>
            <a:ext cx="7404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Back</a:t>
            </a:r>
            <a:endParaRPr lang="en-US" altLang="en-US" dirty="0"/>
          </a:p>
        </p:txBody>
      </p:sp>
      <p:sp>
        <p:nvSpPr>
          <p:cNvPr id="16" name="Text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54752" y="3886200"/>
            <a:ext cx="8130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Front</a:t>
            </a:r>
          </a:p>
        </p:txBody>
      </p:sp>
      <p:cxnSp>
        <p:nvCxnSpPr>
          <p:cNvPr id="17" name="Straight Arrow Connector 3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4941888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8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6624639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Circular Array Queue Data Structure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572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noProof="0" dirty="0" smtClean="0">
                <a:latin typeface="Courier New" pitchFamily="49" charset="0"/>
              </a:rPr>
              <a:t>  next </a:t>
            </a:r>
            <a:r>
              <a:rPr lang="en-US" sz="2000" kern="0" dirty="0">
                <a:latin typeface="Courier New" pitchFamily="49" charset="0"/>
              </a:rPr>
              <a:t>= (back + 1) % size 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Q[next] = x;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 =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next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10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8"/>
            <a:ext cx="46482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Q[front];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(front + 1) %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size;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85800" y="1219200"/>
            <a:ext cx="7772400" cy="1268220"/>
            <a:chOff x="685800" y="1143000"/>
            <a:chExt cx="7772400" cy="126822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85800" y="1143000"/>
              <a:ext cx="7772400" cy="1219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600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05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09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14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819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24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429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43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48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953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257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62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67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77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781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86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91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838200" y="1219200"/>
              <a:ext cx="52655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Q: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 Box 2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592095" y="1219200"/>
              <a:ext cx="3273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0</a:t>
              </a:r>
            </a:p>
          </p:txBody>
        </p:sp>
        <p:sp>
          <p:nvSpPr>
            <p:cNvPr id="33" name="Text Box 2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315200" y="1219200"/>
              <a:ext cx="10113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size - 1</a:t>
              </a:r>
            </a:p>
          </p:txBody>
        </p:sp>
        <p:cxnSp>
          <p:nvCxnSpPr>
            <p:cNvPr id="34" name="AutoShape 29"/>
            <p:cNvCxnSpPr>
              <a:cxnSpLocks noChangeShapeType="1"/>
              <a:endCxn id="18" idx="2"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3886200" y="1905000"/>
              <a:ext cx="1588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30"/>
            <p:cNvCxnSpPr>
              <a:cxnSpLocks noChangeShapeType="1"/>
            </p:cNvCxnSpPr>
            <p:nvPr>
              <p:custDataLst>
                <p:tags r:id="rId27"/>
              </p:custDataLst>
            </p:nvPr>
          </p:nvCxnSpPr>
          <p:spPr bwMode="auto">
            <a:xfrm flipV="1">
              <a:off x="5116804" y="1895605"/>
              <a:ext cx="6350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6" name="Text Box 2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76600" y="1981200"/>
              <a:ext cx="69787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front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Text Box 2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495800" y="2011110"/>
              <a:ext cx="7264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back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5257800" y="2667000"/>
            <a:ext cx="3581400" cy="3581400"/>
          </a:xfrm>
        </p:spPr>
        <p:txBody>
          <a:bodyPr/>
          <a:lstStyle/>
          <a:p>
            <a:r>
              <a:rPr lang="en-US" dirty="0" smtClean="0"/>
              <a:t>What if </a:t>
            </a:r>
            <a:r>
              <a:rPr lang="en-US" b="1" i="1" dirty="0" smtClean="0"/>
              <a:t>queue</a:t>
            </a:r>
            <a:r>
              <a:rPr lang="en-US" dirty="0" smtClean="0"/>
              <a:t> is empty?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if </a:t>
            </a:r>
            <a:r>
              <a:rPr lang="en-US" b="1" i="1" dirty="0" smtClean="0"/>
              <a:t>array</a:t>
            </a:r>
            <a:r>
              <a:rPr lang="en-US" dirty="0" smtClean="0"/>
              <a:t> is full?</a:t>
            </a:r>
          </a:p>
          <a:p>
            <a:r>
              <a:rPr lang="en-US" dirty="0" smtClean="0"/>
              <a:t>How to </a:t>
            </a:r>
            <a:r>
              <a:rPr lang="en-US" i="1" dirty="0" smtClean="0"/>
              <a:t>test</a:t>
            </a:r>
            <a:r>
              <a:rPr lang="en-US" dirty="0" smtClean="0"/>
              <a:t> for empty?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complexity</a:t>
            </a:r>
            <a:r>
              <a:rPr lang="en-US" dirty="0" smtClean="0"/>
              <a:t> of the operations?</a:t>
            </a:r>
          </a:p>
          <a:p>
            <a:r>
              <a:rPr lang="en-US" dirty="0" smtClean="0"/>
              <a:t>Can you find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 in the queue?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Array Example  </a:t>
            </a:r>
            <a:r>
              <a:rPr lang="en-US" dirty="0" smtClean="0">
                <a:solidFill>
                  <a:srgbClr val="FF0000"/>
                </a:solidFill>
              </a:rPr>
              <a:t>(text p 94 has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another one)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048000"/>
            <a:ext cx="219803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enqueue</a:t>
            </a:r>
            <a:r>
              <a:rPr lang="en-US" dirty="0" smtClean="0"/>
              <a:t>(‘g’)</a:t>
            </a:r>
          </a:p>
          <a:p>
            <a:endParaRPr lang="en-US" dirty="0"/>
          </a:p>
          <a:p>
            <a:r>
              <a:rPr lang="en-US" dirty="0" smtClean="0"/>
              <a:t>o1 = </a:t>
            </a:r>
            <a:r>
              <a:rPr lang="en-US" dirty="0" err="1" smtClean="0"/>
              <a:t>dequeue</a:t>
            </a:r>
            <a:r>
              <a:rPr lang="en-US" dirty="0" smtClean="0"/>
              <a:t>( )</a:t>
            </a:r>
          </a:p>
          <a:p>
            <a:endParaRPr lang="en-US" dirty="0"/>
          </a:p>
          <a:p>
            <a:r>
              <a:rPr lang="en-US" dirty="0" smtClean="0"/>
              <a:t>o2 = </a:t>
            </a:r>
            <a:r>
              <a:rPr lang="en-US" dirty="0" err="1" smtClean="0"/>
              <a:t>dequeue</a:t>
            </a:r>
            <a:r>
              <a:rPr lang="en-US" dirty="0" smtClean="0"/>
              <a:t>( )</a:t>
            </a:r>
          </a:p>
          <a:p>
            <a:endParaRPr lang="en-US" dirty="0"/>
          </a:p>
          <a:p>
            <a:r>
              <a:rPr lang="en-US" dirty="0" smtClean="0"/>
              <a:t>o3 = </a:t>
            </a:r>
            <a:r>
              <a:rPr lang="en-US" dirty="0" err="1" smtClean="0"/>
              <a:t>dequeue</a:t>
            </a:r>
            <a:r>
              <a:rPr lang="en-US" dirty="0" smtClean="0"/>
              <a:t>( )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7772400" cy="138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70748" y="3786664"/>
            <a:ext cx="219803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o4 = </a:t>
            </a:r>
            <a:r>
              <a:rPr lang="en-US" dirty="0" err="1" smtClean="0"/>
              <a:t>dequeue</a:t>
            </a:r>
            <a:r>
              <a:rPr lang="en-US" dirty="0" smtClean="0"/>
              <a:t>( )</a:t>
            </a:r>
          </a:p>
          <a:p>
            <a:endParaRPr lang="en-US" dirty="0"/>
          </a:p>
          <a:p>
            <a:r>
              <a:rPr lang="en-US" dirty="0" smtClean="0"/>
              <a:t>o5 = </a:t>
            </a:r>
            <a:r>
              <a:rPr lang="en-US" dirty="0" err="1" smtClean="0"/>
              <a:t>dequeue</a:t>
            </a:r>
            <a:r>
              <a:rPr lang="en-US" dirty="0" smtClean="0"/>
              <a:t>( )</a:t>
            </a:r>
          </a:p>
          <a:p>
            <a:endParaRPr lang="en-US" dirty="0"/>
          </a:p>
          <a:p>
            <a:r>
              <a:rPr lang="en-US" dirty="0" smtClean="0"/>
              <a:t>o6 = </a:t>
            </a:r>
            <a:r>
              <a:rPr lang="en-US" dirty="0" err="1" smtClean="0"/>
              <a:t>dequeue</a:t>
            </a:r>
            <a:r>
              <a:rPr lang="en-US" dirty="0" smtClean="0"/>
              <a:t>( 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737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85800" y="2895600"/>
            <a:ext cx="3962400" cy="685800"/>
            <a:chOff x="838200" y="838200"/>
            <a:chExt cx="3962400" cy="685800"/>
          </a:xfrm>
        </p:grpSpPr>
        <p:sp>
          <p:nvSpPr>
            <p:cNvPr id="9" name="Rectangle 8"/>
            <p:cNvSpPr/>
            <p:nvPr/>
          </p:nvSpPr>
          <p:spPr bwMode="auto">
            <a:xfrm>
              <a:off x="838200" y="838200"/>
              <a:ext cx="3962400" cy="685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14478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1336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28194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35052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1910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" name="Rectangle 14"/>
          <p:cNvSpPr/>
          <p:nvPr/>
        </p:nvSpPr>
        <p:spPr>
          <a:xfrm>
            <a:off x="5257799" y="1828800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enqueue</a:t>
            </a:r>
            <a:r>
              <a:rPr lang="en-US" dirty="0"/>
              <a:t>(‘a’)</a:t>
            </a:r>
          </a:p>
          <a:p>
            <a:r>
              <a:rPr lang="en-US" dirty="0" err="1" smtClean="0"/>
              <a:t>enqueue</a:t>
            </a:r>
            <a:r>
              <a:rPr lang="en-US" dirty="0"/>
              <a:t>(‘b’)</a:t>
            </a:r>
          </a:p>
          <a:p>
            <a:r>
              <a:rPr lang="en-US" dirty="0" err="1" smtClean="0"/>
              <a:t>enqueue</a:t>
            </a:r>
            <a:r>
              <a:rPr lang="en-US" dirty="0"/>
              <a:t>(‘c’)</a:t>
            </a:r>
          </a:p>
          <a:p>
            <a:r>
              <a:rPr lang="en-US" dirty="0" smtClean="0"/>
              <a:t>o </a:t>
            </a:r>
            <a:r>
              <a:rPr lang="en-US" dirty="0"/>
              <a:t>= </a:t>
            </a:r>
            <a:r>
              <a:rPr lang="en-US" dirty="0" err="1" smtClean="0"/>
              <a:t>dequeue</a:t>
            </a:r>
            <a:r>
              <a:rPr lang="en-US" dirty="0" smtClean="0"/>
              <a:t>()</a:t>
            </a:r>
          </a:p>
          <a:p>
            <a:r>
              <a:rPr lang="en-US" dirty="0"/>
              <a:t>o = </a:t>
            </a:r>
            <a:r>
              <a:rPr lang="en-US" dirty="0" err="1" smtClean="0"/>
              <a:t>dequeue</a:t>
            </a:r>
            <a:r>
              <a:rPr lang="en-US" dirty="0" smtClean="0"/>
              <a:t>()</a:t>
            </a:r>
            <a:endParaRPr lang="en-US" dirty="0"/>
          </a:p>
          <a:p>
            <a:r>
              <a:rPr lang="en-US" dirty="0" err="1" smtClean="0"/>
              <a:t>enqueue</a:t>
            </a:r>
            <a:r>
              <a:rPr lang="en-US" dirty="0"/>
              <a:t>(‘d’)</a:t>
            </a:r>
          </a:p>
          <a:p>
            <a:r>
              <a:rPr lang="en-US" dirty="0" err="1" smtClean="0"/>
              <a:t>enqueue</a:t>
            </a:r>
            <a:r>
              <a:rPr lang="en-US" dirty="0"/>
              <a:t>(‘e’)</a:t>
            </a:r>
          </a:p>
          <a:p>
            <a:r>
              <a:rPr lang="en-US" dirty="0" err="1" smtClean="0"/>
              <a:t>enqueue</a:t>
            </a:r>
            <a:r>
              <a:rPr lang="en-US" dirty="0"/>
              <a:t>(‘f’)</a:t>
            </a:r>
          </a:p>
          <a:p>
            <a:r>
              <a:rPr lang="en-US" dirty="0" err="1" smtClean="0"/>
              <a:t>enqueue</a:t>
            </a:r>
            <a:r>
              <a:rPr lang="en-US" dirty="0"/>
              <a:t>(‘g</a:t>
            </a:r>
            <a:r>
              <a:rPr lang="en-US" dirty="0" smtClean="0"/>
              <a:t>’)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nqueue</a:t>
            </a:r>
            <a:r>
              <a:rPr lang="en-US" dirty="0" smtClean="0"/>
              <a:t>(‘h’)</a:t>
            </a:r>
            <a:endParaRPr lang="en-US" dirty="0"/>
          </a:p>
          <a:p>
            <a:r>
              <a:rPr lang="en-US" dirty="0" err="1"/>
              <a:t>e</a:t>
            </a:r>
            <a:r>
              <a:rPr lang="en-US" dirty="0" err="1" smtClean="0"/>
              <a:t>nqueue</a:t>
            </a:r>
            <a:r>
              <a:rPr lang="en-US" dirty="0" smtClean="0"/>
              <a:t>(‘</a:t>
            </a:r>
            <a:r>
              <a:rPr lang="en-US" dirty="0" err="1" smtClean="0"/>
              <a:t>i</a:t>
            </a:r>
            <a:r>
              <a:rPr lang="en-US" dirty="0" smtClean="0"/>
              <a:t>’)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762000" y="1973580"/>
            <a:ext cx="287258" cy="769620"/>
            <a:chOff x="889588" y="68580"/>
            <a:chExt cx="287258" cy="76962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10668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889588" y="6858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6200" y="1981200"/>
            <a:ext cx="356188" cy="762000"/>
            <a:chOff x="355012" y="76200"/>
            <a:chExt cx="356188" cy="76200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5334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355012" y="762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70321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38200" y="838200"/>
            <a:ext cx="3962400" cy="685800"/>
            <a:chOff x="838200" y="838200"/>
            <a:chExt cx="3962400" cy="685800"/>
          </a:xfrm>
        </p:grpSpPr>
        <p:sp>
          <p:nvSpPr>
            <p:cNvPr id="6" name="Rectangle 5"/>
            <p:cNvSpPr/>
            <p:nvPr/>
          </p:nvSpPr>
          <p:spPr bwMode="auto">
            <a:xfrm>
              <a:off x="838200" y="838200"/>
              <a:ext cx="3962400" cy="685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14478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21336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8194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5052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191000" y="8382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" name="Rectangle 13"/>
          <p:cNvSpPr/>
          <p:nvPr/>
        </p:nvSpPr>
        <p:spPr bwMode="auto">
          <a:xfrm>
            <a:off x="834483" y="1981200"/>
            <a:ext cx="39624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444083" y="19812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2129883" y="19812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2815683" y="19812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3501483" y="19812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187283" y="19812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834483" y="3155414"/>
            <a:ext cx="39624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444083" y="3155414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2129883" y="3155414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815683" y="3155414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501483" y="3155414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187283" y="3155414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834483" y="4435207"/>
            <a:ext cx="39624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1444083" y="4435207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129883" y="4435207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815683" y="4435207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3501483" y="4435207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187283" y="4435207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228600" y="76200"/>
            <a:ext cx="356188" cy="762000"/>
            <a:chOff x="355012" y="76200"/>
            <a:chExt cx="356188" cy="76200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5334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355012" y="762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334000" y="1447800"/>
            <a:ext cx="196720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nqueue</a:t>
            </a:r>
            <a:r>
              <a:rPr lang="en-US" dirty="0" smtClean="0"/>
              <a:t>(‘a’)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e</a:t>
            </a:r>
            <a:r>
              <a:rPr lang="en-US" dirty="0" err="1" smtClean="0"/>
              <a:t>nqueue</a:t>
            </a:r>
            <a:r>
              <a:rPr lang="en-US" dirty="0" smtClean="0"/>
              <a:t>(‘b’)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enqueue</a:t>
            </a:r>
            <a:r>
              <a:rPr lang="en-US" dirty="0" smtClean="0"/>
              <a:t>(‘c’)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 = </a:t>
            </a:r>
            <a:r>
              <a:rPr lang="en-US" dirty="0" err="1" smtClean="0"/>
              <a:t>dequeue</a:t>
            </a:r>
            <a:r>
              <a:rPr lang="en-US" dirty="0" smtClean="0"/>
              <a:t>()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8" name="Rectangle 37"/>
          <p:cNvSpPr/>
          <p:nvPr/>
        </p:nvSpPr>
        <p:spPr bwMode="auto">
          <a:xfrm>
            <a:off x="834483" y="5562600"/>
            <a:ext cx="39624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1444083" y="55626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2129883" y="55626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815683" y="55626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501483" y="55626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4187283" y="55626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4" name="Group 33"/>
          <p:cNvGrpSpPr/>
          <p:nvPr/>
        </p:nvGrpSpPr>
        <p:grpSpPr>
          <a:xfrm>
            <a:off x="914400" y="68580"/>
            <a:ext cx="287258" cy="769620"/>
            <a:chOff x="889588" y="68580"/>
            <a:chExt cx="287258" cy="76962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10668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889588" y="6858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914400" y="1440180"/>
            <a:ext cx="287258" cy="769620"/>
            <a:chOff x="889588" y="68580"/>
            <a:chExt cx="287258" cy="769620"/>
          </a:xfrm>
        </p:grpSpPr>
        <p:cxnSp>
          <p:nvCxnSpPr>
            <p:cNvPr id="46" name="Straight Arrow Connector 45"/>
            <p:cNvCxnSpPr/>
            <p:nvPr/>
          </p:nvCxnSpPr>
          <p:spPr bwMode="auto">
            <a:xfrm>
              <a:off x="10668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889588" y="6858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914400" y="2590800"/>
            <a:ext cx="287258" cy="769620"/>
            <a:chOff x="889588" y="68580"/>
            <a:chExt cx="287258" cy="769620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>
              <a:off x="10668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889588" y="6858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914400" y="3802380"/>
            <a:ext cx="287258" cy="769620"/>
            <a:chOff x="889588" y="68580"/>
            <a:chExt cx="287258" cy="769620"/>
          </a:xfrm>
        </p:grpSpPr>
        <p:cxnSp>
          <p:nvCxnSpPr>
            <p:cNvPr id="52" name="Straight Arrow Connector 51"/>
            <p:cNvCxnSpPr/>
            <p:nvPr/>
          </p:nvCxnSpPr>
          <p:spPr bwMode="auto">
            <a:xfrm>
              <a:off x="10668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889588" y="6858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617742" y="5021580"/>
            <a:ext cx="287258" cy="769620"/>
            <a:chOff x="889588" y="68580"/>
            <a:chExt cx="287258" cy="769620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>
              <a:off x="10668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889588" y="6858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990600" y="2205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914400" y="3348335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       b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14400" y="4567535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       b       c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600200" y="5710535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      c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1143000" y="1447800"/>
            <a:ext cx="356188" cy="762000"/>
            <a:chOff x="355012" y="76200"/>
            <a:chExt cx="356188" cy="762000"/>
          </a:xfrm>
        </p:grpSpPr>
        <p:cxnSp>
          <p:nvCxnSpPr>
            <p:cNvPr id="62" name="Straight Arrow Connector 61"/>
            <p:cNvCxnSpPr/>
            <p:nvPr/>
          </p:nvCxnSpPr>
          <p:spPr bwMode="auto">
            <a:xfrm>
              <a:off x="5334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355012" y="762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625012" y="2590800"/>
            <a:ext cx="356188" cy="762000"/>
            <a:chOff x="355012" y="76200"/>
            <a:chExt cx="356188" cy="762000"/>
          </a:xfrm>
        </p:grpSpPr>
        <p:cxnSp>
          <p:nvCxnSpPr>
            <p:cNvPr id="65" name="Straight Arrow Connector 64"/>
            <p:cNvCxnSpPr/>
            <p:nvPr/>
          </p:nvCxnSpPr>
          <p:spPr bwMode="auto">
            <a:xfrm>
              <a:off x="5334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355012" y="762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234612" y="3886200"/>
            <a:ext cx="356188" cy="762000"/>
            <a:chOff x="355012" y="76200"/>
            <a:chExt cx="356188" cy="762000"/>
          </a:xfrm>
        </p:grpSpPr>
        <p:cxnSp>
          <p:nvCxnSpPr>
            <p:cNvPr id="68" name="Straight Arrow Connector 67"/>
            <p:cNvCxnSpPr/>
            <p:nvPr/>
          </p:nvCxnSpPr>
          <p:spPr bwMode="auto">
            <a:xfrm>
              <a:off x="5334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9" name="TextBox 68"/>
            <p:cNvSpPr txBox="1"/>
            <p:nvPr/>
          </p:nvSpPr>
          <p:spPr>
            <a:xfrm>
              <a:off x="355012" y="762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286000" y="5029200"/>
            <a:ext cx="356188" cy="762000"/>
            <a:chOff x="355012" y="76200"/>
            <a:chExt cx="356188" cy="76200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5334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355012" y="762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0468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838200" y="838200"/>
            <a:ext cx="39624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447800" y="8382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133600" y="8382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819400" y="8382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3505200" y="8382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191000" y="8382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834483" y="1981200"/>
            <a:ext cx="39624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444083" y="19812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2129883" y="19812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2815683" y="19812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3501483" y="19812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187283" y="19812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834483" y="3155414"/>
            <a:ext cx="39624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444083" y="3155414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2129883" y="3155414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815683" y="3155414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501483" y="3155414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187283" y="3155414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834483" y="4435207"/>
            <a:ext cx="39624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1444083" y="4435207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129883" y="4435207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815683" y="4435207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3501483" y="4435207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187283" y="4435207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5257800" y="381000"/>
            <a:ext cx="3674404" cy="69249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 = </a:t>
            </a:r>
            <a:r>
              <a:rPr lang="en-US" dirty="0" err="1"/>
              <a:t>dequeue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enqueue</a:t>
            </a:r>
            <a:r>
              <a:rPr lang="en-US" dirty="0" smtClean="0"/>
              <a:t>(‘d’)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e</a:t>
            </a:r>
            <a:r>
              <a:rPr lang="en-US" dirty="0" err="1" smtClean="0"/>
              <a:t>nqueue</a:t>
            </a:r>
            <a:r>
              <a:rPr lang="en-US" dirty="0" smtClean="0"/>
              <a:t>(‘e’)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dirty="0" err="1" smtClean="0"/>
              <a:t>enqueue</a:t>
            </a:r>
            <a:r>
              <a:rPr lang="en-US" dirty="0" smtClean="0"/>
              <a:t>(‘f’)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enqueue</a:t>
            </a:r>
            <a:r>
              <a:rPr lang="en-US" dirty="0" smtClean="0"/>
              <a:t>(‘g’), </a:t>
            </a:r>
            <a:r>
              <a:rPr lang="en-US" dirty="0" err="1" smtClean="0"/>
              <a:t>enqueue</a:t>
            </a:r>
            <a:r>
              <a:rPr lang="en-US" dirty="0" smtClean="0"/>
              <a:t>(‘h’)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enqueue</a:t>
            </a:r>
            <a:r>
              <a:rPr lang="en-US" dirty="0" smtClean="0"/>
              <a:t>(‘</a:t>
            </a:r>
            <a:r>
              <a:rPr lang="en-US" dirty="0" err="1" smtClean="0"/>
              <a:t>i</a:t>
            </a:r>
            <a:r>
              <a:rPr lang="en-US" dirty="0" smtClean="0"/>
              <a:t>’)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2" name="Rectangle 31"/>
          <p:cNvSpPr/>
          <p:nvPr/>
        </p:nvSpPr>
        <p:spPr bwMode="auto">
          <a:xfrm>
            <a:off x="834483" y="5486400"/>
            <a:ext cx="39624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444083" y="54864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129883" y="54864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2815683" y="54864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3501483" y="54864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187283" y="54864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8" name="Group 37"/>
          <p:cNvGrpSpPr/>
          <p:nvPr/>
        </p:nvGrpSpPr>
        <p:grpSpPr>
          <a:xfrm>
            <a:off x="2303542" y="76200"/>
            <a:ext cx="287258" cy="769620"/>
            <a:chOff x="889588" y="68580"/>
            <a:chExt cx="287258" cy="769620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>
              <a:off x="10668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889588" y="6858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379742" y="1287780"/>
            <a:ext cx="287258" cy="769620"/>
            <a:chOff x="889588" y="68580"/>
            <a:chExt cx="287258" cy="769620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>
              <a:off x="10668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889588" y="6858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362200" y="2583180"/>
            <a:ext cx="287258" cy="769620"/>
            <a:chOff x="889588" y="68580"/>
            <a:chExt cx="287258" cy="7696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10668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889588" y="6858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362200" y="3802380"/>
            <a:ext cx="287258" cy="769620"/>
            <a:chOff x="889588" y="68580"/>
            <a:chExt cx="287258" cy="769620"/>
          </a:xfrm>
        </p:grpSpPr>
        <p:cxnSp>
          <p:nvCxnSpPr>
            <p:cNvPr id="48" name="Straight Arrow Connector 47"/>
            <p:cNvCxnSpPr/>
            <p:nvPr/>
          </p:nvCxnSpPr>
          <p:spPr bwMode="auto">
            <a:xfrm>
              <a:off x="10668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889588" y="6858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362200" y="4953000"/>
            <a:ext cx="287258" cy="769620"/>
            <a:chOff x="889588" y="68580"/>
            <a:chExt cx="287258" cy="769620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>
              <a:off x="10668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889588" y="6858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539412" y="76200"/>
            <a:ext cx="356188" cy="762000"/>
            <a:chOff x="355012" y="76200"/>
            <a:chExt cx="356188" cy="762000"/>
          </a:xfrm>
        </p:grpSpPr>
        <p:cxnSp>
          <p:nvCxnSpPr>
            <p:cNvPr id="54" name="Straight Arrow Connector 53"/>
            <p:cNvCxnSpPr/>
            <p:nvPr/>
          </p:nvCxnSpPr>
          <p:spPr bwMode="auto">
            <a:xfrm>
              <a:off x="5334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355012" y="762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600200" y="986135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c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286000" y="21336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       d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438400" y="3348335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       d     e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438400" y="4643735"/>
            <a:ext cx="2270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       d     e       f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49404" y="5710535"/>
            <a:ext cx="3749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       h       c        d      e       f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2971800" y="1295400"/>
            <a:ext cx="356188" cy="762000"/>
            <a:chOff x="355012" y="76200"/>
            <a:chExt cx="356188" cy="762000"/>
          </a:xfrm>
        </p:grpSpPr>
        <p:cxnSp>
          <p:nvCxnSpPr>
            <p:cNvPr id="62" name="Straight Arrow Connector 61"/>
            <p:cNvCxnSpPr/>
            <p:nvPr/>
          </p:nvCxnSpPr>
          <p:spPr bwMode="auto">
            <a:xfrm>
              <a:off x="5334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355012" y="762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606212" y="2514600"/>
            <a:ext cx="356188" cy="762000"/>
            <a:chOff x="355012" y="76200"/>
            <a:chExt cx="356188" cy="762000"/>
          </a:xfrm>
        </p:grpSpPr>
        <p:cxnSp>
          <p:nvCxnSpPr>
            <p:cNvPr id="65" name="Straight Arrow Connector 64"/>
            <p:cNvCxnSpPr/>
            <p:nvPr/>
          </p:nvCxnSpPr>
          <p:spPr bwMode="auto">
            <a:xfrm>
              <a:off x="5334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355012" y="762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343400" y="3886200"/>
            <a:ext cx="356188" cy="762000"/>
            <a:chOff x="355012" y="76200"/>
            <a:chExt cx="356188" cy="762000"/>
          </a:xfrm>
        </p:grpSpPr>
        <p:cxnSp>
          <p:nvCxnSpPr>
            <p:cNvPr id="68" name="Straight Arrow Connector 67"/>
            <p:cNvCxnSpPr/>
            <p:nvPr/>
          </p:nvCxnSpPr>
          <p:spPr bwMode="auto">
            <a:xfrm>
              <a:off x="5334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9" name="TextBox 68"/>
            <p:cNvSpPr txBox="1"/>
            <p:nvPr/>
          </p:nvSpPr>
          <p:spPr>
            <a:xfrm>
              <a:off x="355012" y="762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600200" y="4953000"/>
            <a:ext cx="356188" cy="762000"/>
            <a:chOff x="355012" y="76200"/>
            <a:chExt cx="356188" cy="76200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533400" y="457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355012" y="762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31207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Queue Data Structure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752600" y="1295400"/>
            <a:ext cx="5334000" cy="1143000"/>
            <a:chOff x="1752600" y="1295400"/>
            <a:chExt cx="5334000" cy="11430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752600" y="1295400"/>
              <a:ext cx="53340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1905000" y="1371602"/>
              <a:ext cx="4800600" cy="977901"/>
              <a:chOff x="1200" y="1190"/>
              <a:chExt cx="3024" cy="616"/>
            </a:xfrm>
          </p:grpSpPr>
          <p:sp>
            <p:nvSpPr>
              <p:cNvPr id="8" name="Rectangle 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4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53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440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96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16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064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4" name="AutoShape 9"/>
              <p:cNvCxnSpPr>
                <a:cxnSpLocks noChangeShapeType="1"/>
                <a:stCxn id="10" idx="3"/>
                <a:endCxn id="11" idx="1"/>
              </p:cNvCxnSpPr>
              <p:nvPr>
                <p:custDataLst>
                  <p:tags r:id="rId10"/>
                </p:custDataLst>
              </p:nvPr>
            </p:nvCxnSpPr>
            <p:spPr bwMode="auto">
              <a:xfrm>
                <a:off x="1632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5" name="Rectangle 10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9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78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688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" name="AutoShape 13"/>
              <p:cNvCxnSpPr>
                <a:cxnSpLocks noChangeShapeType="1"/>
                <a:stCxn id="13" idx="3"/>
                <a:endCxn id="15" idx="1"/>
              </p:cNvCxnSpPr>
              <p:nvPr>
                <p:custDataLst>
                  <p:tags r:id="rId14"/>
                </p:custDataLst>
              </p:nvPr>
            </p:nvCxnSpPr>
            <p:spPr bwMode="auto">
              <a:xfrm>
                <a:off x="2256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9" name="Rectangle 14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21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40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312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2" name="AutoShape 17"/>
              <p:cNvCxnSpPr>
                <a:cxnSpLocks noChangeShapeType="1"/>
                <a:stCxn id="17" idx="3"/>
                <a:endCxn id="19" idx="1"/>
              </p:cNvCxnSpPr>
              <p:nvPr>
                <p:custDataLst>
                  <p:tags r:id="rId18"/>
                </p:custDataLst>
              </p:nvPr>
            </p:nvCxnSpPr>
            <p:spPr bwMode="auto">
              <a:xfrm>
                <a:off x="2880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3" name="Rectangle 18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84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f</a:t>
                </a:r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936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6" name="AutoShape 21"/>
              <p:cNvCxnSpPr>
                <a:cxnSpLocks noChangeShapeType="1"/>
                <a:stCxn id="21" idx="3"/>
                <a:endCxn id="23" idx="1"/>
              </p:cNvCxnSpPr>
              <p:nvPr>
                <p:custDataLst>
                  <p:tags r:id="rId22"/>
                </p:custDataLst>
              </p:nvPr>
            </p:nvCxnSpPr>
            <p:spPr bwMode="auto">
              <a:xfrm>
                <a:off x="3504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7" name="Line 2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200" y="1554"/>
                <a:ext cx="44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front</a:t>
                </a:r>
              </a:p>
            </p:txBody>
          </p:sp>
          <p:sp>
            <p:nvSpPr>
              <p:cNvPr id="29" name="Text Box 24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696" y="1554"/>
                <a:ext cx="45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back</a:t>
                </a:r>
              </a:p>
            </p:txBody>
          </p:sp>
          <p:cxnSp>
            <p:nvCxnSpPr>
              <p:cNvPr id="30" name="AutoShape 25"/>
              <p:cNvCxnSpPr>
                <a:cxnSpLocks noChangeShapeType="1"/>
                <a:stCxn id="28" idx="0"/>
                <a:endCxn id="8" idx="2"/>
              </p:cNvCxnSpPr>
              <p:nvPr>
                <p:custDataLst>
                  <p:tags r:id="rId26"/>
                </p:custDataLst>
              </p:nvPr>
            </p:nvCxnSpPr>
            <p:spPr bwMode="auto">
              <a:xfrm flipV="1">
                <a:off x="1420" y="1382"/>
                <a:ext cx="20" cy="1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1" name="AutoShape 26"/>
              <p:cNvCxnSpPr>
                <a:cxnSpLocks noChangeShapeType="1"/>
                <a:stCxn id="29" idx="0"/>
                <a:endCxn id="23" idx="2"/>
              </p:cNvCxnSpPr>
              <p:nvPr>
                <p:custDataLst>
                  <p:tags r:id="rId27"/>
                </p:custDataLst>
              </p:nvPr>
            </p:nvCxnSpPr>
            <p:spPr bwMode="auto">
              <a:xfrm flipV="1">
                <a:off x="3925" y="1382"/>
                <a:ext cx="11" cy="1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495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back.next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=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new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Node(x);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back = </a:t>
            </a:r>
            <a:r>
              <a:rPr lang="en-US" sz="2000" kern="0" dirty="0" err="1" smtClean="0">
                <a:latin typeface="Courier New" pitchFamily="49" charset="0"/>
              </a:rPr>
              <a:t>back.next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4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8"/>
            <a:ext cx="44958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front.item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front.next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5334000" y="2667000"/>
            <a:ext cx="3581400" cy="3581400"/>
          </a:xfrm>
        </p:spPr>
        <p:txBody>
          <a:bodyPr/>
          <a:lstStyle/>
          <a:p>
            <a:r>
              <a:rPr lang="en-US" dirty="0" smtClean="0"/>
              <a:t>What if </a:t>
            </a:r>
            <a:r>
              <a:rPr lang="en-US" b="1" i="1" dirty="0" smtClean="0"/>
              <a:t>queue</a:t>
            </a:r>
            <a:r>
              <a:rPr lang="en-US" dirty="0" smtClean="0"/>
              <a:t> is empty?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</a:t>
            </a:r>
            <a:r>
              <a:rPr lang="en-US" b="1" i="1" dirty="0" smtClean="0"/>
              <a:t>list</a:t>
            </a:r>
            <a:r>
              <a:rPr lang="en-US" dirty="0" smtClean="0"/>
              <a:t> be full?</a:t>
            </a:r>
          </a:p>
          <a:p>
            <a:r>
              <a:rPr lang="en-US" dirty="0" smtClean="0"/>
              <a:t>How to </a:t>
            </a:r>
            <a:r>
              <a:rPr lang="en-US" i="1" dirty="0" smtClean="0"/>
              <a:t>test</a:t>
            </a:r>
            <a:r>
              <a:rPr lang="en-US" dirty="0" smtClean="0"/>
              <a:t> for empty?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complexity</a:t>
            </a:r>
            <a:r>
              <a:rPr lang="en-US" dirty="0" smtClean="0"/>
              <a:t> of the operations?</a:t>
            </a:r>
          </a:p>
          <a:p>
            <a:r>
              <a:rPr lang="en-US" dirty="0" smtClean="0"/>
              <a:t>Can you find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 in the queue?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We have 10 weeks to learn </a:t>
            </a:r>
            <a:r>
              <a:rPr lang="en-US" i="1" dirty="0" smtClean="0"/>
              <a:t>fundamental data structures and algorithms for organizing and processing information</a:t>
            </a:r>
          </a:p>
          <a:p>
            <a:pPr lvl="1"/>
            <a:r>
              <a:rPr lang="en-US" dirty="0" smtClean="0"/>
              <a:t>“Classic” data structures / algorithms </a:t>
            </a:r>
            <a:endParaRPr lang="en-US" dirty="0"/>
          </a:p>
          <a:p>
            <a:pPr lvl="1"/>
            <a:r>
              <a:rPr lang="en-US" dirty="0" smtClean="0"/>
              <a:t>How to </a:t>
            </a:r>
            <a:r>
              <a:rPr lang="en-US" dirty="0"/>
              <a:t>rigorously analyze their </a:t>
            </a:r>
            <a:r>
              <a:rPr lang="en-US" dirty="0" smtClean="0"/>
              <a:t>efficiency </a:t>
            </a:r>
          </a:p>
          <a:p>
            <a:pPr lvl="1"/>
            <a:r>
              <a:rPr lang="en-US" dirty="0" smtClean="0"/>
              <a:t>How to decide when to use them</a:t>
            </a:r>
          </a:p>
          <a:p>
            <a:pPr lvl="1"/>
            <a:r>
              <a:rPr lang="en-US" dirty="0" smtClean="0"/>
              <a:t>Queues, dictionaries, graphs, sorting, etc.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Today in class:</a:t>
            </a:r>
          </a:p>
          <a:p>
            <a:r>
              <a:rPr lang="en-US" dirty="0" smtClean="0"/>
              <a:t>Introductions and course mechanics</a:t>
            </a:r>
          </a:p>
          <a:p>
            <a:r>
              <a:rPr lang="en-US" dirty="0" smtClean="0"/>
              <a:t>What this course is about</a:t>
            </a:r>
          </a:p>
          <a:p>
            <a:r>
              <a:rPr lang="en-US" dirty="0" smtClean="0"/>
              <a:t>Start </a:t>
            </a:r>
            <a:r>
              <a:rPr lang="en-US" i="1" dirty="0" smtClean="0"/>
              <a:t>abstract </a:t>
            </a:r>
            <a:r>
              <a:rPr lang="en-US" i="1" dirty="0"/>
              <a:t>d</a:t>
            </a:r>
            <a:r>
              <a:rPr lang="en-US" i="1" dirty="0" smtClean="0"/>
              <a:t>ata </a:t>
            </a:r>
            <a:r>
              <a:rPr lang="en-US" i="1" dirty="0"/>
              <a:t>t</a:t>
            </a:r>
            <a:r>
              <a:rPr lang="en-US" i="1" dirty="0" smtClean="0"/>
              <a:t>ypes</a:t>
            </a:r>
            <a:r>
              <a:rPr lang="en-US" dirty="0" smtClean="0"/>
              <a:t> (ADTs), </a:t>
            </a:r>
            <a:r>
              <a:rPr lang="en-US" i="1" dirty="0" smtClean="0"/>
              <a:t>stacks</a:t>
            </a:r>
            <a:r>
              <a:rPr lang="en-US" dirty="0" smtClean="0"/>
              <a:t>, and </a:t>
            </a:r>
            <a:r>
              <a:rPr lang="en-US" i="1" dirty="0" smtClean="0"/>
              <a:t>queues</a:t>
            </a:r>
          </a:p>
          <a:p>
            <a:pPr lvl="1"/>
            <a:r>
              <a:rPr lang="en-US" dirty="0" smtClean="0"/>
              <a:t>Largely review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2015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Array vs.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3962400"/>
          </a:xfrm>
        </p:spPr>
        <p:txBody>
          <a:bodyPr numCol="2"/>
          <a:lstStyle/>
          <a:p>
            <a:pPr>
              <a:buNone/>
            </a:pPr>
            <a:r>
              <a:rPr lang="en-US" dirty="0" smtClean="0"/>
              <a:t>Array: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May waste unneeded space or run out of space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Space per element excellent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Operations very simple / fast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Constant-time access to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</a:t>
            </a:r>
          </a:p>
          <a:p>
            <a:pPr>
              <a:buFont typeface="Arial" pitchFamily="34" charset="0"/>
              <a:buChar char="–"/>
            </a:pPr>
            <a:endParaRPr lang="en-US" dirty="0" smtClean="0"/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For operation </a:t>
            </a:r>
            <a:r>
              <a:rPr lang="en-US" dirty="0" err="1" smtClean="0"/>
              <a:t>insertAtPosition</a:t>
            </a:r>
            <a:r>
              <a:rPr lang="en-US" dirty="0" smtClean="0"/>
              <a:t>, must shift all later elements</a:t>
            </a:r>
          </a:p>
          <a:p>
            <a:pPr lvl="1">
              <a:buFont typeface="Arial" pitchFamily="34" charset="0"/>
              <a:buChar char="–"/>
            </a:pPr>
            <a:r>
              <a:rPr lang="en-US" dirty="0" smtClean="0"/>
              <a:t>Not in Queue ADT</a:t>
            </a:r>
          </a:p>
          <a:p>
            <a:pPr lvl="0">
              <a:buNone/>
              <a:defRPr/>
            </a:pPr>
            <a:r>
              <a:rPr lang="en-US" dirty="0">
                <a:solidFill>
                  <a:srgbClr val="C00000"/>
                </a:solidFill>
              </a:rPr>
              <a:t>List:</a:t>
            </a: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C00000"/>
                </a:solidFill>
              </a:rPr>
              <a:t>Always just enough space</a:t>
            </a: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C00000"/>
                </a:solidFill>
              </a:rPr>
              <a:t>But more space per element</a:t>
            </a: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C00000"/>
                </a:solidFill>
              </a:rPr>
              <a:t>Operations very simple / fast</a:t>
            </a: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C00000"/>
                </a:solidFill>
              </a:rPr>
              <a:t>No constant-time access to </a:t>
            </a:r>
            <a:r>
              <a:rPr lang="en-US" dirty="0" err="1">
                <a:solidFill>
                  <a:srgbClr val="C00000"/>
                </a:solidFill>
              </a:rPr>
              <a:t>k</a:t>
            </a:r>
            <a:r>
              <a:rPr lang="en-US" baseline="30000" dirty="0" err="1">
                <a:solidFill>
                  <a:srgbClr val="C00000"/>
                </a:solidFill>
              </a:rPr>
              <a:t>th</a:t>
            </a:r>
            <a:r>
              <a:rPr lang="en-US" dirty="0">
                <a:solidFill>
                  <a:srgbClr val="C00000"/>
                </a:solidFill>
              </a:rPr>
              <a:t> element</a:t>
            </a:r>
          </a:p>
          <a:p>
            <a:pPr lvl="0">
              <a:buFont typeface="Arial" pitchFamily="34" charset="0"/>
              <a:buChar char="–"/>
              <a:defRPr/>
            </a:pPr>
            <a:endParaRPr lang="en-US" dirty="0">
              <a:solidFill>
                <a:srgbClr val="C00000"/>
              </a:solidFill>
            </a:endParaRPr>
          </a:p>
          <a:p>
            <a:pPr lvl="0">
              <a:buFont typeface="Arial" pitchFamily="34" charset="0"/>
              <a:buChar char="–"/>
              <a:defRPr/>
            </a:pPr>
            <a:endParaRPr lang="en-US" sz="1400" dirty="0">
              <a:solidFill>
                <a:srgbClr val="C00000"/>
              </a:solidFill>
            </a:endParaRP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C00000"/>
                </a:solidFill>
              </a:rPr>
              <a:t>For operation </a:t>
            </a:r>
            <a:r>
              <a:rPr lang="en-US" dirty="0" err="1">
                <a:solidFill>
                  <a:srgbClr val="C00000"/>
                </a:solidFill>
              </a:rPr>
              <a:t>insertAtPosition</a:t>
            </a:r>
            <a:r>
              <a:rPr lang="en-US" dirty="0">
                <a:solidFill>
                  <a:srgbClr val="C00000"/>
                </a:solidFill>
              </a:rPr>
              <a:t> must traverse all earlier elements</a:t>
            </a:r>
          </a:p>
          <a:p>
            <a:pPr marL="800100" lvl="1" indent="-342900">
              <a:buFont typeface="Arial" pitchFamily="34" charset="0"/>
              <a:buChar char="–"/>
            </a:pPr>
            <a:r>
              <a:rPr lang="en-US" dirty="0">
                <a:solidFill>
                  <a:srgbClr val="C00000"/>
                </a:solidFill>
              </a:rPr>
              <a:t>Not in Queue </a:t>
            </a:r>
            <a:r>
              <a:rPr lang="en-US" dirty="0" smtClean="0">
                <a:solidFill>
                  <a:srgbClr val="C00000"/>
                </a:solidFill>
              </a:rPr>
              <a:t>ADT</a:t>
            </a:r>
          </a:p>
          <a:p>
            <a:pPr>
              <a:buFont typeface="Arial" pitchFamily="34" charset="0"/>
              <a:buChar char="–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5638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stuff you should know after being awakened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dark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Conclusion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data structures allow us to define a new data type and its operations.</a:t>
            </a:r>
          </a:p>
          <a:p>
            <a:endParaRPr lang="en-US" dirty="0" smtClean="0"/>
          </a:p>
          <a:p>
            <a:r>
              <a:rPr lang="en-US" dirty="0" smtClean="0"/>
              <a:t>Each abstraction will have one or more implementations.</a:t>
            </a:r>
          </a:p>
          <a:p>
            <a:endParaRPr lang="en-US" dirty="0" smtClean="0"/>
          </a:p>
          <a:p>
            <a:r>
              <a:rPr lang="en-US" dirty="0" smtClean="0"/>
              <a:t>Which implementation to use depends on the application, the expected operations, the memory and time requirements.</a:t>
            </a:r>
          </a:p>
          <a:p>
            <a:endParaRPr lang="en-US" dirty="0" smtClean="0"/>
          </a:p>
          <a:p>
            <a:r>
              <a:rPr lang="en-US" dirty="0" smtClean="0"/>
              <a:t>Both stacks and queues have array and linked implementations. </a:t>
            </a:r>
          </a:p>
          <a:p>
            <a:endParaRPr lang="en-US" dirty="0" smtClean="0"/>
          </a:p>
          <a:p>
            <a:r>
              <a:rPr lang="en-US" dirty="0" smtClean="0"/>
              <a:t>We’ll look at other ordered-queue implementations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69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next 24-48 hours:</a:t>
            </a:r>
          </a:p>
          <a:p>
            <a:r>
              <a:rPr lang="en-US" dirty="0" smtClean="0"/>
              <a:t>Read the web page</a:t>
            </a:r>
          </a:p>
          <a:p>
            <a:r>
              <a:rPr lang="en-US" dirty="0" smtClean="0"/>
              <a:t>Read all course policies</a:t>
            </a:r>
          </a:p>
          <a:p>
            <a:r>
              <a:rPr lang="en-US" dirty="0" smtClean="0"/>
              <a:t>Read</a:t>
            </a:r>
            <a:r>
              <a:rPr lang="en-US" dirty="0"/>
              <a:t> </a:t>
            </a:r>
            <a:r>
              <a:rPr lang="en-US" dirty="0" smtClean="0"/>
              <a:t>Chapters 3.1 (lists), 3.6 (stacks) and 3.7 (queues) of the Weiss book</a:t>
            </a:r>
          </a:p>
          <a:p>
            <a:pPr lvl="1"/>
            <a:r>
              <a:rPr lang="en-US" dirty="0" smtClean="0"/>
              <a:t>Relevant to Homework 1, </a:t>
            </a:r>
            <a:r>
              <a:rPr lang="en-US" dirty="0" smtClean="0">
                <a:solidFill>
                  <a:schemeClr val="accent2"/>
                </a:solidFill>
              </a:rPr>
              <a:t>due next week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Set up your Java environment for Homework 1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>
                <a:solidFill>
                  <a:schemeClr val="accent2"/>
                </a:solidFill>
              </a:rPr>
              <a:t>http://</a:t>
            </a:r>
            <a:r>
              <a:rPr lang="en-US" dirty="0" smtClean="0">
                <a:solidFill>
                  <a:schemeClr val="accent2"/>
                </a:solidFill>
              </a:rPr>
              <a:t>courses.cs.washington.edu/courses/cse373/15sp/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Course staff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57200" y="5257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Office hours, email, etc. on course web-page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0" y="1600200"/>
            <a:ext cx="500329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+mn-lt"/>
              </a:rPr>
              <a:t>Catie Baker</a:t>
            </a:r>
          </a:p>
          <a:p>
            <a:pPr>
              <a:buNone/>
            </a:pPr>
            <a:r>
              <a:rPr lang="en-US" sz="2000" b="0" kern="0" dirty="0" smtClean="0">
                <a:latin typeface="+mn-lt"/>
              </a:rPr>
              <a:t>3</a:t>
            </a:r>
            <a:r>
              <a:rPr lang="en-US" sz="2000" b="0" kern="0" baseline="30000" dirty="0" smtClean="0">
                <a:latin typeface="+mn-lt"/>
              </a:rPr>
              <a:t>rd</a:t>
            </a:r>
            <a:r>
              <a:rPr lang="en-US" sz="2000" b="0" kern="0" dirty="0" smtClean="0">
                <a:latin typeface="+mn-lt"/>
              </a:rPr>
              <a:t> Year CSE Ph.D. Grad Student</a:t>
            </a:r>
          </a:p>
          <a:p>
            <a:pPr>
              <a:buNone/>
            </a:pPr>
            <a:r>
              <a:rPr lang="en-US" sz="2000" b="0" kern="0" dirty="0" smtClean="0">
                <a:latin typeface="+mn-lt"/>
              </a:rPr>
              <a:t>Works with Richard Ladner in Accessibility</a:t>
            </a:r>
          </a:p>
          <a:p>
            <a:pPr>
              <a:buNone/>
            </a:pPr>
            <a:endParaRPr lang="en-US" sz="2000" b="0" kern="0" dirty="0" smtClean="0">
              <a:latin typeface="+mn-lt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352800"/>
            <a:ext cx="1219200" cy="18288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352800"/>
            <a:ext cx="1219200" cy="1828800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280" y="3352800"/>
            <a:ext cx="1196119" cy="142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74626" y="4838896"/>
            <a:ext cx="5909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	            Andy Li                                                                                     Cyndi Ai</a:t>
            </a:r>
            <a:endParaRPr lang="en-US" sz="1200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352800"/>
            <a:ext cx="1181100" cy="14203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497739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495" y="3346037"/>
            <a:ext cx="1179905" cy="17698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91" y="3346036"/>
            <a:ext cx="1223709" cy="1835564"/>
          </a:xfrm>
          <a:prstGeom prst="rect">
            <a:avLst/>
          </a:prstGeom>
        </p:spPr>
      </p:pic>
      <p:pic>
        <p:nvPicPr>
          <p:cNvPr id="1026" name="Picture 2" descr="http://homes.cs.washington.edu/%7Ecmbaker/cati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1570914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Communication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email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cse373a_15sp@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u.washington.edu</a:t>
            </a:r>
          </a:p>
          <a:p>
            <a:pPr lvl="1"/>
            <a:r>
              <a:rPr lang="en-US" dirty="0" smtClean="0"/>
              <a:t>Students and staff already subscribed</a:t>
            </a:r>
          </a:p>
          <a:p>
            <a:pPr lvl="1"/>
            <a:r>
              <a:rPr lang="en-US" dirty="0" smtClean="0"/>
              <a:t>You must get announcements sent there</a:t>
            </a:r>
          </a:p>
          <a:p>
            <a:pPr lvl="1"/>
            <a:r>
              <a:rPr lang="en-US" dirty="0" smtClean="0"/>
              <a:t>Fairly low traffic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Course staff: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cse373-staff@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cs.washington.edu</a:t>
            </a:r>
            <a:endParaRPr lang="en-US" sz="10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Discussion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dirty="0" smtClean="0">
                <a:solidFill>
                  <a:srgbClr val="C00000"/>
                </a:solidFill>
              </a:rPr>
              <a:t>oard</a:t>
            </a:r>
          </a:p>
          <a:p>
            <a:pPr lvl="1"/>
            <a:r>
              <a:rPr lang="en-US" dirty="0" smtClean="0"/>
              <a:t>For appropriate discussions; TAs will monitor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Encouraged</a:t>
            </a:r>
            <a:r>
              <a:rPr lang="en-US" dirty="0" smtClean="0"/>
              <a:t>, but won’t use for important announcements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Anonymous feedback link</a:t>
            </a:r>
          </a:p>
          <a:p>
            <a:pPr lvl="1"/>
            <a:r>
              <a:rPr lang="en-US" dirty="0" smtClean="0"/>
              <a:t>For good and bad, but please be gentle.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pic>
        <p:nvPicPr>
          <p:cNvPr id="2051" name="Picture 3" descr="C:\Users\shapiro\AppData\Local\Microsoft\Windows\Temporary Internet Files\Content.IE5\EVIHS3PZ\MC9000487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9" y="5281808"/>
            <a:ext cx="12176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Course meetings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Lecture </a:t>
            </a:r>
          </a:p>
          <a:p>
            <a:pPr lvl="1"/>
            <a:r>
              <a:rPr lang="en-US" dirty="0" smtClean="0"/>
              <a:t>Materials posted, but take notes</a:t>
            </a:r>
          </a:p>
          <a:p>
            <a:pPr lvl="1"/>
            <a:r>
              <a:rPr lang="en-US" dirty="0" smtClean="0"/>
              <a:t>Ask questions, focus on key ideas (rarely coding details)</a:t>
            </a:r>
          </a:p>
          <a:p>
            <a:endParaRPr lang="en-US" sz="1000" dirty="0" smtClean="0"/>
          </a:p>
          <a:p>
            <a:r>
              <a:rPr lang="en-US" dirty="0" smtClean="0"/>
              <a:t>Optional help sessions</a:t>
            </a:r>
          </a:p>
          <a:p>
            <a:pPr lvl="1"/>
            <a:r>
              <a:rPr lang="en-US" dirty="0" smtClean="0"/>
              <a:t>Help on programming/tool background</a:t>
            </a:r>
          </a:p>
          <a:p>
            <a:pPr lvl="1"/>
            <a:r>
              <a:rPr lang="en-US" dirty="0" smtClean="0"/>
              <a:t>Helpful math review and example problems</a:t>
            </a:r>
          </a:p>
          <a:p>
            <a:pPr lvl="1"/>
            <a:r>
              <a:rPr lang="en-US" dirty="0" smtClean="0"/>
              <a:t>Again, optional but helpful</a:t>
            </a:r>
          </a:p>
          <a:p>
            <a:pPr lvl="1"/>
            <a:r>
              <a:rPr lang="en-US" dirty="0" smtClean="0"/>
              <a:t>May cancel some later in course (experimental)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Use them: </a:t>
            </a:r>
            <a:r>
              <a:rPr lang="en-US" i="1" dirty="0" smtClean="0">
                <a:solidFill>
                  <a:srgbClr val="C00000"/>
                </a:solidFill>
              </a:rPr>
              <a:t>please visit me for talking about course concepts or just CSE in general.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39" y="3396616"/>
            <a:ext cx="685800" cy="84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Course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8486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All lecture will be posted</a:t>
            </a:r>
          </a:p>
          <a:p>
            <a:pPr lvl="1"/>
            <a:r>
              <a:rPr lang="en-US" dirty="0" smtClean="0"/>
              <a:t>But they are visual aids, not always a complete description!</a:t>
            </a:r>
          </a:p>
          <a:p>
            <a:pPr lvl="1"/>
            <a:r>
              <a:rPr lang="en-US" dirty="0" smtClean="0"/>
              <a:t>If you have to miss, find out what you missed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Textbook: Weiss 3</a:t>
            </a:r>
            <a:r>
              <a:rPr lang="en-US" baseline="30000" dirty="0" smtClean="0">
                <a:solidFill>
                  <a:schemeClr val="accent2"/>
                </a:solidFill>
              </a:rPr>
              <a:t>rd</a:t>
            </a:r>
            <a:r>
              <a:rPr lang="en-US" dirty="0" smtClean="0">
                <a:solidFill>
                  <a:schemeClr val="accent2"/>
                </a:solidFill>
              </a:rPr>
              <a:t> Edition in Jav</a:t>
            </a:r>
            <a:r>
              <a:rPr lang="en-US" dirty="0" smtClean="0"/>
              <a:t>a</a:t>
            </a:r>
          </a:p>
          <a:p>
            <a:endParaRPr lang="en-US" sz="1000" dirty="0" smtClean="0"/>
          </a:p>
          <a:p>
            <a:r>
              <a:rPr lang="en-US" dirty="0" smtClean="0"/>
              <a:t>A good Java reference of your choosing</a:t>
            </a:r>
          </a:p>
          <a:p>
            <a:pPr lvl="1"/>
            <a:r>
              <a:rPr lang="en-US" dirty="0" smtClean="0"/>
              <a:t>Don’t struggle </a:t>
            </a:r>
            <a:r>
              <a:rPr lang="en-US" dirty="0" err="1" smtClean="0"/>
              <a:t>Googling</a:t>
            </a:r>
            <a:r>
              <a:rPr lang="en-US" dirty="0" smtClean="0"/>
              <a:t> for features you don’t understand</a:t>
            </a:r>
          </a:p>
          <a:p>
            <a:pPr lvl="1"/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435774"/>
            <a:ext cx="872103" cy="114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44" y="4343400"/>
            <a:ext cx="81209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djg\Desktop\Captur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50" y="1447800"/>
            <a:ext cx="1097951" cy="81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College of Arts &amp; Sciences Instructional Computing Lab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http://depts.washington.edu/aslab</a:t>
            </a:r>
            <a:r>
              <a:rPr lang="en-US" altLang="en-US" dirty="0" smtClean="0"/>
              <a:t>/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Or your own machine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Will use </a:t>
            </a:r>
            <a:r>
              <a:rPr lang="en-US" altLang="en-US" dirty="0"/>
              <a:t>Java for the programming </a:t>
            </a:r>
            <a:r>
              <a:rPr lang="en-US" altLang="en-US" dirty="0" smtClean="0"/>
              <a:t>assignments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Eclipse </a:t>
            </a:r>
            <a:r>
              <a:rPr lang="en-US" altLang="en-US" dirty="0"/>
              <a:t>is recommended programming </a:t>
            </a:r>
            <a:r>
              <a:rPr lang="en-US" altLang="en-US" dirty="0" smtClean="0"/>
              <a:t>environment</a:t>
            </a:r>
            <a:endParaRPr lang="en-US" alt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12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20637</TotalTime>
  <Words>2031</Words>
  <Application>Microsoft Office PowerPoint</Application>
  <PresentationFormat>On-screen Show (4:3)</PresentationFormat>
  <Paragraphs>496</Paragraphs>
  <Slides>31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Courier New</vt:lpstr>
      <vt:lpstr>Times New Roman</vt:lpstr>
      <vt:lpstr>dan_design_template</vt:lpstr>
      <vt:lpstr>CSE373: Data Structures and Algorithms  Lecture 1: Introduction; ADTs; Stacks/Queues</vt:lpstr>
      <vt:lpstr>Registration</vt:lpstr>
      <vt:lpstr>Welcome!</vt:lpstr>
      <vt:lpstr>To-do list</vt:lpstr>
      <vt:lpstr>Course staff</vt:lpstr>
      <vt:lpstr>Communication</vt:lpstr>
      <vt:lpstr>Course meetings</vt:lpstr>
      <vt:lpstr>Course materials</vt:lpstr>
      <vt:lpstr>Computer Lab</vt:lpstr>
      <vt:lpstr>Course Work</vt:lpstr>
      <vt:lpstr>Collaboration and Academic Integrity</vt:lpstr>
      <vt:lpstr>Some details</vt:lpstr>
      <vt:lpstr>What this course will cover</vt:lpstr>
      <vt:lpstr>Goals</vt:lpstr>
      <vt:lpstr>Data structures</vt:lpstr>
      <vt:lpstr>Trade-offs</vt:lpstr>
      <vt:lpstr>Terminology</vt:lpstr>
      <vt:lpstr>Example: Stacks</vt:lpstr>
      <vt:lpstr>Why useful</vt:lpstr>
      <vt:lpstr>Stack Implementations</vt:lpstr>
      <vt:lpstr>Stack Implementations</vt:lpstr>
      <vt:lpstr>Stack Implementations</vt:lpstr>
      <vt:lpstr>The Queue ADT</vt:lpstr>
      <vt:lpstr>Circular Array Queue Data Structure</vt:lpstr>
      <vt:lpstr>Circular Array Example  (text p 94 has                                           another one)</vt:lpstr>
      <vt:lpstr>In Class Practice</vt:lpstr>
      <vt:lpstr>PowerPoint Presentation</vt:lpstr>
      <vt:lpstr>PowerPoint Presentation</vt:lpstr>
      <vt:lpstr>Linked List Queue Data Structure</vt:lpstr>
      <vt:lpstr>Circular Array vs. Linked List</vt:lpstr>
      <vt:lpstr>Conclusion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787</cp:revision>
  <cp:lastPrinted>2014-01-06T20:40:38Z</cp:lastPrinted>
  <dcterms:created xsi:type="dcterms:W3CDTF">2009-03-13T20:43:19Z</dcterms:created>
  <dcterms:modified xsi:type="dcterms:W3CDTF">2015-03-31T02:55:24Z</dcterms:modified>
</cp:coreProperties>
</file>