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362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1" r:id="rId10"/>
    <p:sldId id="370" r:id="rId11"/>
    <p:sldId id="372" r:id="rId12"/>
    <p:sldId id="373" r:id="rId13"/>
    <p:sldId id="374" r:id="rId14"/>
    <p:sldId id="375" r:id="rId15"/>
    <p:sldId id="376" r:id="rId16"/>
    <p:sldId id="378" r:id="rId17"/>
    <p:sldId id="379" r:id="rId18"/>
    <p:sldId id="380" r:id="rId19"/>
    <p:sldId id="381" r:id="rId20"/>
    <p:sldId id="383" r:id="rId21"/>
    <p:sldId id="384" r:id="rId22"/>
    <p:sldId id="385" r:id="rId23"/>
    <p:sldId id="394" r:id="rId24"/>
    <p:sldId id="386" r:id="rId25"/>
    <p:sldId id="387" r:id="rId26"/>
    <p:sldId id="388" r:id="rId27"/>
    <p:sldId id="389" r:id="rId28"/>
    <p:sldId id="390" r:id="rId29"/>
    <p:sldId id="391" r:id="rId30"/>
    <p:sldId id="392" r:id="rId31"/>
    <p:sldId id="393" r:id="rId3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90" autoAdjust="0"/>
    <p:restoredTop sz="94660"/>
  </p:normalViewPr>
  <p:slideViewPr>
    <p:cSldViewPr>
      <p:cViewPr varScale="1">
        <p:scale>
          <a:sx n="94" d="100"/>
          <a:sy n="94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3/13/14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127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7289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62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46" Type="http://schemas.openxmlformats.org/officeDocument/2006/relationships/tags" Target="../tags/tag65.xml"/><Relationship Id="rId47" Type="http://schemas.openxmlformats.org/officeDocument/2006/relationships/tags" Target="../tags/tag66.xml"/><Relationship Id="rId48" Type="http://schemas.openxmlformats.org/officeDocument/2006/relationships/tags" Target="../tags/tag67.xml"/><Relationship Id="rId49" Type="http://schemas.openxmlformats.org/officeDocument/2006/relationships/tags" Target="../tags/tag68.xml"/><Relationship Id="rId20" Type="http://schemas.openxmlformats.org/officeDocument/2006/relationships/tags" Target="../tags/tag39.xml"/><Relationship Id="rId21" Type="http://schemas.openxmlformats.org/officeDocument/2006/relationships/tags" Target="../tags/tag40.xml"/><Relationship Id="rId22" Type="http://schemas.openxmlformats.org/officeDocument/2006/relationships/tags" Target="../tags/tag41.xml"/><Relationship Id="rId23" Type="http://schemas.openxmlformats.org/officeDocument/2006/relationships/tags" Target="../tags/tag42.xml"/><Relationship Id="rId24" Type="http://schemas.openxmlformats.org/officeDocument/2006/relationships/tags" Target="../tags/tag43.xml"/><Relationship Id="rId25" Type="http://schemas.openxmlformats.org/officeDocument/2006/relationships/tags" Target="../tags/tag44.xml"/><Relationship Id="rId26" Type="http://schemas.openxmlformats.org/officeDocument/2006/relationships/tags" Target="../tags/tag45.xml"/><Relationship Id="rId27" Type="http://schemas.openxmlformats.org/officeDocument/2006/relationships/tags" Target="../tags/tag46.xml"/><Relationship Id="rId28" Type="http://schemas.openxmlformats.org/officeDocument/2006/relationships/tags" Target="../tags/tag47.xml"/><Relationship Id="rId29" Type="http://schemas.openxmlformats.org/officeDocument/2006/relationships/tags" Target="../tags/tag48.xml"/><Relationship Id="rId50" Type="http://schemas.openxmlformats.org/officeDocument/2006/relationships/tags" Target="../tags/tag69.xml"/><Relationship Id="rId51" Type="http://schemas.openxmlformats.org/officeDocument/2006/relationships/slideLayout" Target="../slideLayouts/slideLayout2.xml"/><Relationship Id="rId52" Type="http://schemas.openxmlformats.org/officeDocument/2006/relationships/notesSlide" Target="../notesSlides/notesSlide11.xml"/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tags" Target="../tags/tag22.xml"/><Relationship Id="rId4" Type="http://schemas.openxmlformats.org/officeDocument/2006/relationships/tags" Target="../tags/tag23.xml"/><Relationship Id="rId5" Type="http://schemas.openxmlformats.org/officeDocument/2006/relationships/tags" Target="../tags/tag24.xml"/><Relationship Id="rId30" Type="http://schemas.openxmlformats.org/officeDocument/2006/relationships/tags" Target="../tags/tag49.xml"/><Relationship Id="rId31" Type="http://schemas.openxmlformats.org/officeDocument/2006/relationships/tags" Target="../tags/tag50.xml"/><Relationship Id="rId32" Type="http://schemas.openxmlformats.org/officeDocument/2006/relationships/tags" Target="../tags/tag51.xml"/><Relationship Id="rId9" Type="http://schemas.openxmlformats.org/officeDocument/2006/relationships/tags" Target="../tags/tag28.xml"/><Relationship Id="rId6" Type="http://schemas.openxmlformats.org/officeDocument/2006/relationships/tags" Target="../tags/tag25.xml"/><Relationship Id="rId7" Type="http://schemas.openxmlformats.org/officeDocument/2006/relationships/tags" Target="../tags/tag26.xml"/><Relationship Id="rId8" Type="http://schemas.openxmlformats.org/officeDocument/2006/relationships/tags" Target="../tags/tag27.xml"/><Relationship Id="rId33" Type="http://schemas.openxmlformats.org/officeDocument/2006/relationships/tags" Target="../tags/tag52.xml"/><Relationship Id="rId34" Type="http://schemas.openxmlformats.org/officeDocument/2006/relationships/tags" Target="../tags/tag53.xml"/><Relationship Id="rId35" Type="http://schemas.openxmlformats.org/officeDocument/2006/relationships/tags" Target="../tags/tag54.xml"/><Relationship Id="rId36" Type="http://schemas.openxmlformats.org/officeDocument/2006/relationships/tags" Target="../tags/tag55.xml"/><Relationship Id="rId10" Type="http://schemas.openxmlformats.org/officeDocument/2006/relationships/tags" Target="../tags/tag29.xml"/><Relationship Id="rId11" Type="http://schemas.openxmlformats.org/officeDocument/2006/relationships/tags" Target="../tags/tag30.xml"/><Relationship Id="rId12" Type="http://schemas.openxmlformats.org/officeDocument/2006/relationships/tags" Target="../tags/tag31.xml"/><Relationship Id="rId13" Type="http://schemas.openxmlformats.org/officeDocument/2006/relationships/tags" Target="../tags/tag32.xml"/><Relationship Id="rId14" Type="http://schemas.openxmlformats.org/officeDocument/2006/relationships/tags" Target="../tags/tag33.xml"/><Relationship Id="rId15" Type="http://schemas.openxmlformats.org/officeDocument/2006/relationships/tags" Target="../tags/tag34.xml"/><Relationship Id="rId16" Type="http://schemas.openxmlformats.org/officeDocument/2006/relationships/tags" Target="../tags/tag35.xml"/><Relationship Id="rId17" Type="http://schemas.openxmlformats.org/officeDocument/2006/relationships/tags" Target="../tags/tag36.xml"/><Relationship Id="rId18" Type="http://schemas.openxmlformats.org/officeDocument/2006/relationships/tags" Target="../tags/tag37.xml"/><Relationship Id="rId19" Type="http://schemas.openxmlformats.org/officeDocument/2006/relationships/tags" Target="../tags/tag38.xml"/><Relationship Id="rId37" Type="http://schemas.openxmlformats.org/officeDocument/2006/relationships/tags" Target="../tags/tag56.xml"/><Relationship Id="rId38" Type="http://schemas.openxmlformats.org/officeDocument/2006/relationships/tags" Target="../tags/tag57.xml"/><Relationship Id="rId39" Type="http://schemas.openxmlformats.org/officeDocument/2006/relationships/tags" Target="../tags/tag58.xml"/><Relationship Id="rId40" Type="http://schemas.openxmlformats.org/officeDocument/2006/relationships/tags" Target="../tags/tag59.xml"/><Relationship Id="rId41" Type="http://schemas.openxmlformats.org/officeDocument/2006/relationships/tags" Target="../tags/tag60.xml"/><Relationship Id="rId42" Type="http://schemas.openxmlformats.org/officeDocument/2006/relationships/tags" Target="../tags/tag61.xml"/><Relationship Id="rId43" Type="http://schemas.openxmlformats.org/officeDocument/2006/relationships/tags" Target="../tags/tag62.xml"/><Relationship Id="rId44" Type="http://schemas.openxmlformats.org/officeDocument/2006/relationships/tags" Target="../tags/tag63.xml"/><Relationship Id="rId45" Type="http://schemas.openxmlformats.org/officeDocument/2006/relationships/tags" Target="../tags/tag6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tags" Target="../tags/tag13.xml"/><Relationship Id="rId12" Type="http://schemas.openxmlformats.org/officeDocument/2006/relationships/tags" Target="../tags/tag14.xml"/><Relationship Id="rId13" Type="http://schemas.openxmlformats.org/officeDocument/2006/relationships/tags" Target="../tags/tag15.xml"/><Relationship Id="rId14" Type="http://schemas.openxmlformats.org/officeDocument/2006/relationships/tags" Target="../tags/tag16.xml"/><Relationship Id="rId15" Type="http://schemas.openxmlformats.org/officeDocument/2006/relationships/tags" Target="../tags/tag17.xml"/><Relationship Id="rId16" Type="http://schemas.openxmlformats.org/officeDocument/2006/relationships/tags" Target="../tags/tag18.xml"/><Relationship Id="rId17" Type="http://schemas.openxmlformats.org/officeDocument/2006/relationships/tags" Target="../tags/tag19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tags" Target="../tags/tag7.xml"/><Relationship Id="rId6" Type="http://schemas.openxmlformats.org/officeDocument/2006/relationships/tags" Target="../tags/tag8.xml"/><Relationship Id="rId7" Type="http://schemas.openxmlformats.org/officeDocument/2006/relationships/tags" Target="../tags/tag9.xml"/><Relationship Id="rId8" Type="http://schemas.openxmlformats.org/officeDocument/2006/relationships/tags" Target="../tags/tag10.xml"/><Relationship Id="rId9" Type="http://schemas.openxmlformats.org/officeDocument/2006/relationships/tags" Target="../tags/tag11.xml"/><Relationship Id="rId10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26: Parallel Reductions, Maps, and Algorithm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451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Digression:  </a:t>
            </a:r>
            <a:r>
              <a:rPr lang="en-US" dirty="0" err="1" smtClean="0"/>
              <a:t>MapReduce</a:t>
            </a:r>
            <a:r>
              <a:rPr lang="en-US" dirty="0" smtClean="0"/>
              <a:t> on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You may have heard of Google’s “map/reduce”</a:t>
            </a:r>
          </a:p>
          <a:p>
            <a:pPr lvl="1"/>
            <a:r>
              <a:rPr lang="en-US" dirty="0" smtClean="0"/>
              <a:t>Or the open-source version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Idea: Perform maps/reduces on data using many machines</a:t>
            </a:r>
          </a:p>
          <a:p>
            <a:pPr lvl="1"/>
            <a:r>
              <a:rPr lang="en-US" dirty="0" smtClean="0"/>
              <a:t>The system takes care of distributing the data and managing fault tolerance</a:t>
            </a:r>
          </a:p>
          <a:p>
            <a:pPr lvl="1"/>
            <a:r>
              <a:rPr lang="en-US" dirty="0" smtClean="0"/>
              <a:t>You just write code to map one element and reduce elements to a combined result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Separates how to do recursive divide-and-conquer from what computation to perform</a:t>
            </a:r>
          </a:p>
          <a:p>
            <a:pPr lvl="1"/>
            <a:r>
              <a:rPr lang="en-US" dirty="0" smtClean="0"/>
              <a:t>Separating concerns is good software engineering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34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Like all algorithms, parallel algorithms should be:</a:t>
            </a:r>
          </a:p>
          <a:p>
            <a:pPr lvl="1"/>
            <a:r>
              <a:rPr lang="en-US" dirty="0" smtClean="0"/>
              <a:t>Correct 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For our algorithms so far, correctness is “obvious” so we’ll focus on efficiency</a:t>
            </a:r>
          </a:p>
          <a:p>
            <a:pPr lvl="1"/>
            <a:r>
              <a:rPr lang="en-US" dirty="0" smtClean="0"/>
              <a:t>Want asymptotic bounds</a:t>
            </a:r>
          </a:p>
          <a:p>
            <a:pPr lvl="1"/>
            <a:r>
              <a:rPr lang="en-US" dirty="0" smtClean="0"/>
              <a:t>Want to analyze the algorithm without regard to a specific number of processors</a:t>
            </a:r>
          </a:p>
          <a:p>
            <a:pPr lvl="1"/>
            <a:r>
              <a:rPr lang="en-US" dirty="0" smtClean="0"/>
              <a:t>Here: Identify the “best we can do” </a:t>
            </a:r>
            <a:r>
              <a:rPr lang="en-US" i="1" dirty="0" smtClean="0"/>
              <a:t>if</a:t>
            </a:r>
            <a:r>
              <a:rPr lang="en-US" dirty="0" smtClean="0"/>
              <a:t> the underlying </a:t>
            </a:r>
            <a:r>
              <a:rPr lang="en-US" i="1" dirty="0" smtClean="0"/>
              <a:t>thread-scheduler</a:t>
            </a:r>
            <a:r>
              <a:rPr lang="en-US" dirty="0" smtClean="0"/>
              <a:t> does its part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908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and Span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be the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key measures of run-time: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Work</a:t>
            </a:r>
            <a:r>
              <a:rPr lang="en-US" dirty="0" smtClean="0"/>
              <a:t>: How long it would take 1 processor =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</a:p>
          <a:p>
            <a:pPr lvl="1"/>
            <a:r>
              <a:rPr lang="en-US" dirty="0" smtClean="0"/>
              <a:t>Just “</a:t>
            </a:r>
            <a:r>
              <a:rPr lang="en-US" dirty="0" err="1" smtClean="0"/>
              <a:t>sequentialize</a:t>
            </a:r>
            <a:r>
              <a:rPr lang="en-US" dirty="0" smtClean="0"/>
              <a:t>” the recursive forking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Span</a:t>
            </a:r>
            <a:r>
              <a:rPr lang="en-US" dirty="0" smtClean="0"/>
              <a:t>: How long it would take </a:t>
            </a:r>
            <a:r>
              <a:rPr lang="en-US" dirty="0" smtClean="0"/>
              <a:t>infinite </a:t>
            </a:r>
            <a:r>
              <a:rPr lang="en-US" dirty="0" smtClean="0"/>
              <a:t>processors =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endParaRPr lang="en-US" sz="2800" b="1" baseline="-25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The longest dependence-chain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for summing an array </a:t>
            </a:r>
          </a:p>
          <a:p>
            <a:pPr lvl="2"/>
            <a:r>
              <a:rPr lang="en-US" dirty="0" smtClean="0"/>
              <a:t>Notice having &gt; </a:t>
            </a:r>
            <a:r>
              <a:rPr lang="en-US" i="1" dirty="0" smtClean="0"/>
              <a:t>n</a:t>
            </a:r>
            <a:r>
              <a:rPr lang="en-US" dirty="0" smtClean="0"/>
              <a:t>/2 processors is no additional help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420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Picture showing all the “stuff that happens” during a reduction or a map: it’s a (conceptual!) DAG</a:t>
            </a:r>
            <a:endParaRPr lang="en-US" dirty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67175" y="22098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24500" y="28044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76500" y="280001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13" name="AutoShape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10800000" flipV="1">
            <a:off x="2857500" y="2612822"/>
            <a:ext cx="1268262" cy="206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endCxn id="11" idx="0"/>
          </p:cNvCxnSpPr>
          <p:nvPr>
            <p:custDataLst>
              <p:tags r:id="rId5"/>
            </p:custDataLst>
          </p:nvPr>
        </p:nvCxnSpPr>
        <p:spPr bwMode="auto">
          <a:xfrm>
            <a:off x="4457700" y="2590800"/>
            <a:ext cx="1266825" cy="2136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67050" y="34902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1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866900" y="34902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2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rot="5400000">
            <a:off x="2238795" y="3272613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10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rot="5400000" flipV="1">
            <a:off x="2838870" y="3272613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7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115050" y="346378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914900" y="346378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8" name="AutoShape 9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rot="5400000">
            <a:off x="5286795" y="3246170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0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5400000" flipV="1">
            <a:off x="5886870" y="3246170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24790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1" name="Oval 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46685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2" name="AutoShape 9"/>
          <p:cNvCxnSpPr>
            <a:cxnSpLocks noChangeShapeType="1"/>
            <a:stCxn id="21" idx="3"/>
            <a:endCxn id="31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1654792" y="3905337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0"/>
          <p:cNvCxnSpPr>
            <a:cxnSpLocks noChangeShapeType="1"/>
            <a:endCxn id="30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2164897" y="3893003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48615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Oval 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270510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2" name="AutoShape 9"/>
          <p:cNvCxnSpPr>
            <a:cxnSpLocks noChangeShapeType="1"/>
            <a:endCxn id="41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2893042" y="3905337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0"/>
          <p:cNvCxnSpPr>
            <a:cxnSpLocks noChangeShapeType="1"/>
            <a:endCxn id="40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3403147" y="3893003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Oval 7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31495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53390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6" name="AutoShape 9"/>
          <p:cNvCxnSpPr>
            <a:cxnSpLocks noChangeShapeType="1"/>
            <a:endCxn id="4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4721842" y="3905338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10"/>
          <p:cNvCxnSpPr>
            <a:cxnSpLocks noChangeShapeType="1"/>
            <a:endCxn id="44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5231947" y="3893004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53415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9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75310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0" name="AutoShape 9"/>
          <p:cNvCxnSpPr>
            <a:cxnSpLocks noChangeShapeType="1"/>
            <a:endCxn id="49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5941042" y="3905338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10"/>
          <p:cNvCxnSpPr>
            <a:cxnSpLocks noChangeShapeType="1"/>
            <a:endCxn id="48" idx="0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6451147" y="3893004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" name="AutoShape 9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16002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rot="5400000">
            <a:off x="2133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8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1828800" y="49530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9" name="AutoShape 9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16200000" flipH="1">
            <a:off x="2895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3" name="AutoShape 9"/>
          <p:cNvCxnSpPr>
            <a:cxnSpLocks noChangeShapeType="1"/>
          </p:cNvCxnSpPr>
          <p:nvPr>
            <p:custDataLst>
              <p:tags r:id="rId34"/>
            </p:custDataLst>
          </p:nvPr>
        </p:nvCxnSpPr>
        <p:spPr bwMode="auto">
          <a:xfrm rot="5400000">
            <a:off x="33528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Oval 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3105150" y="49530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5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16200000" flipH="1">
            <a:off x="46482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9"/>
          <p:cNvCxnSpPr>
            <a:cxnSpLocks noChangeShapeType="1"/>
          </p:cNvCxnSpPr>
          <p:nvPr>
            <p:custDataLst>
              <p:tags r:id="rId37"/>
            </p:custDataLst>
          </p:nvPr>
        </p:nvCxnSpPr>
        <p:spPr bwMode="auto">
          <a:xfrm rot="5400000">
            <a:off x="51816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8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876800" y="495300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8" name="AutoShape 9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16200000" flipH="1">
            <a:off x="58674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9"/>
          <p:cNvCxnSpPr>
            <a:cxnSpLocks noChangeShapeType="1"/>
          </p:cNvCxnSpPr>
          <p:nvPr>
            <p:custDataLst>
              <p:tags r:id="rId40"/>
            </p:custDataLst>
          </p:nvPr>
        </p:nvCxnSpPr>
        <p:spPr bwMode="auto">
          <a:xfrm rot="5400000">
            <a:off x="64008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0" name="Oval 8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6096000" y="495300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71" name="AutoShape 9"/>
          <p:cNvCxnSpPr>
            <a:cxnSpLocks noChangeShapeType="1"/>
            <a:stCxn id="58" idx="4"/>
            <a:endCxn id="73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2197716" y="5256276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9"/>
          <p:cNvCxnSpPr>
            <a:cxnSpLocks noChangeShapeType="1"/>
            <a:stCxn id="64" idx="3"/>
            <a:endCxn id="73" idx="7"/>
          </p:cNvCxnSpPr>
          <p:nvPr>
            <p:custDataLst>
              <p:tags r:id="rId43"/>
            </p:custDataLst>
          </p:nvPr>
        </p:nvCxnSpPr>
        <p:spPr bwMode="auto">
          <a:xfrm rot="5400000">
            <a:off x="2872037" y="5263848"/>
            <a:ext cx="199526" cy="3838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" name="Oval 8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2438400" y="54864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2" name="AutoShape 9"/>
          <p:cNvCxnSpPr>
            <a:cxnSpLocks noChangeShapeType="1"/>
            <a:endCxn id="84" idx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5282380" y="5249223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3" name="AutoShape 9"/>
          <p:cNvCxnSpPr>
            <a:cxnSpLocks noChangeShapeType="1"/>
            <a:endCxn id="84" idx="7"/>
          </p:cNvCxnSpPr>
          <p:nvPr>
            <p:custDataLst>
              <p:tags r:id="rId46"/>
            </p:custDataLst>
          </p:nvPr>
        </p:nvCxnSpPr>
        <p:spPr bwMode="auto">
          <a:xfrm rot="10800000" flipV="1">
            <a:off x="5864528" y="5348968"/>
            <a:ext cx="383872" cy="1995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Oval 8"/>
          <p:cNvSpPr>
            <a:spLocks noChangeAspect="1" noChangeArrowheads="1"/>
          </p:cNvSpPr>
          <p:nvPr>
            <p:custDataLst>
              <p:tags r:id="rId47"/>
            </p:custDataLst>
          </p:nvPr>
        </p:nvSpPr>
        <p:spPr bwMode="auto">
          <a:xfrm>
            <a:off x="5523064" y="5479347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86" name="Oval 5"/>
          <p:cNvSpPr>
            <a:spLocks noChangeAspect="1" noChangeArrowheads="1"/>
          </p:cNvSpPr>
          <p:nvPr>
            <p:custDataLst>
              <p:tags r:id="rId48"/>
            </p:custDataLst>
          </p:nvPr>
        </p:nvSpPr>
        <p:spPr bwMode="auto">
          <a:xfrm>
            <a:off x="4114800" y="57912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7" name="AutoShape 9"/>
          <p:cNvCxnSpPr>
            <a:cxnSpLocks noChangeShapeType="1"/>
            <a:endCxn id="86" idx="2"/>
          </p:cNvCxnSpPr>
          <p:nvPr>
            <p:custDataLst>
              <p:tags r:id="rId49"/>
            </p:custDataLst>
          </p:nvPr>
        </p:nvCxnSpPr>
        <p:spPr bwMode="auto">
          <a:xfrm>
            <a:off x="2884639" y="5751989"/>
            <a:ext cx="1230161" cy="275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" name="AutoShape 9"/>
          <p:cNvCxnSpPr>
            <a:cxnSpLocks noChangeShapeType="1"/>
            <a:stCxn id="84" idx="2"/>
          </p:cNvCxnSpPr>
          <p:nvPr>
            <p:custDataLst>
              <p:tags r:id="rId50"/>
            </p:custDataLst>
          </p:nvPr>
        </p:nvCxnSpPr>
        <p:spPr bwMode="auto">
          <a:xfrm rot="10800000" flipV="1">
            <a:off x="4569128" y="5715431"/>
            <a:ext cx="953936" cy="319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Left Brace 90"/>
          <p:cNvSpPr/>
          <p:nvPr/>
        </p:nvSpPr>
        <p:spPr bwMode="auto">
          <a:xfrm rot="10800000">
            <a:off x="7098173" y="42150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67600" y="4205968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base cases</a:t>
            </a:r>
          </a:p>
        </p:txBody>
      </p:sp>
      <p:sp>
        <p:nvSpPr>
          <p:cNvPr id="93" name="Left Brace 92"/>
          <p:cNvSpPr/>
          <p:nvPr/>
        </p:nvSpPr>
        <p:spPr bwMode="auto">
          <a:xfrm rot="10800000">
            <a:off x="7010400" y="2377167"/>
            <a:ext cx="304800" cy="16764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379827" y="2986768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divide </a:t>
            </a:r>
          </a:p>
        </p:txBody>
      </p:sp>
      <p:sp>
        <p:nvSpPr>
          <p:cNvPr id="95" name="Left Brace 94"/>
          <p:cNvSpPr/>
          <p:nvPr/>
        </p:nvSpPr>
        <p:spPr bwMode="auto">
          <a:xfrm rot="10800000">
            <a:off x="7086601" y="4739367"/>
            <a:ext cx="304800" cy="1524001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456028" y="5196568"/>
            <a:ext cx="1230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combine results </a:t>
            </a:r>
          </a:p>
        </p:txBody>
      </p:sp>
      <p:sp>
        <p:nvSpPr>
          <p:cNvPr id="7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723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=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Work =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dirty="0" smtClean="0"/>
              <a:t> = sum of run-time of all nodes in the DAG</a:t>
            </a:r>
          </a:p>
          <a:p>
            <a:pPr lvl="1"/>
            <a:r>
              <a:rPr lang="en-US" dirty="0" smtClean="0"/>
              <a:t>That lonely processor does everything</a:t>
            </a:r>
          </a:p>
          <a:p>
            <a:pPr lvl="1"/>
            <a:r>
              <a:rPr lang="en-US" dirty="0" smtClean="0"/>
              <a:t>Any topological sort is a legal execution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for maps and reductions</a:t>
            </a:r>
          </a:p>
          <a:p>
            <a:endParaRPr lang="en-US" sz="1200" dirty="0" smtClean="0"/>
          </a:p>
          <a:p>
            <a:r>
              <a:rPr lang="en-US" dirty="0" smtClean="0"/>
              <a:t>Span =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 </a:t>
            </a:r>
            <a:r>
              <a:rPr lang="en-US" dirty="0" smtClean="0"/>
              <a:t>= sum of run-time of all nodes on the most-expensive path in the DAG</a:t>
            </a:r>
          </a:p>
          <a:p>
            <a:pPr lvl="1"/>
            <a:r>
              <a:rPr lang="en-US" dirty="0" smtClean="0"/>
              <a:t>Note: costs are on the nodes not the edges</a:t>
            </a:r>
          </a:p>
          <a:p>
            <a:pPr lvl="1"/>
            <a:r>
              <a:rPr lang="en-US" dirty="0" smtClean="0"/>
              <a:t>Our infinite army can do everything that is ready to be done, but still has to wait for earlier results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for simple maps and </a:t>
            </a:r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38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Parallel algorithms is about decreasing span without </a:t>
            </a:r>
          </a:p>
          <a:p>
            <a:pPr marL="0" indent="0" algn="ctr">
              <a:buNone/>
            </a:pPr>
            <a:r>
              <a:rPr lang="en-US" i="1" dirty="0"/>
              <a:t>increasing work too </a:t>
            </a:r>
            <a:r>
              <a:rPr lang="en-US" i="1" dirty="0" smtClean="0"/>
              <a:t>much</a:t>
            </a:r>
          </a:p>
          <a:p>
            <a:pPr marL="0" indent="0" algn="ctr">
              <a:buNone/>
            </a:pPr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Speed-up</a:t>
            </a:r>
            <a:r>
              <a:rPr lang="en-US" dirty="0" smtClean="0"/>
              <a:t> on </a:t>
            </a:r>
            <a:r>
              <a:rPr lang="en-US" b="1" dirty="0" smtClean="0"/>
              <a:t>P</a:t>
            </a:r>
            <a:r>
              <a:rPr lang="en-US" dirty="0" smtClean="0"/>
              <a:t> processors: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 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 is the maximum possible speed-up: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>
                <a:sym typeface="Symbol"/>
              </a:rPr>
              <a:t> </a:t>
            </a:r>
            <a:r>
              <a:rPr lang="en-US" b="1" baseline="-25000" dirty="0" smtClean="0"/>
              <a:t> </a:t>
            </a:r>
          </a:p>
          <a:p>
            <a:pPr lvl="1"/>
            <a:r>
              <a:rPr lang="en-US" dirty="0" smtClean="0"/>
              <a:t>At some point, adding processors won’t help</a:t>
            </a:r>
          </a:p>
          <a:p>
            <a:pPr lvl="1"/>
            <a:r>
              <a:rPr lang="en-US" dirty="0" smtClean="0"/>
              <a:t>What that point is depends on the span</a:t>
            </a:r>
          </a:p>
          <a:p>
            <a:pPr lvl="1"/>
            <a:endParaRPr lang="en-US" dirty="0"/>
          </a:p>
          <a:p>
            <a:r>
              <a:rPr lang="en-US" dirty="0" smtClean="0"/>
              <a:t>In practice we have </a:t>
            </a:r>
            <a:r>
              <a:rPr lang="en-US" b="1" dirty="0"/>
              <a:t>P</a:t>
            </a:r>
            <a:r>
              <a:rPr lang="en-US" dirty="0" smtClean="0"/>
              <a:t> processors.  How well can we do?</a:t>
            </a:r>
          </a:p>
          <a:p>
            <a:pPr lvl="1"/>
            <a:r>
              <a:rPr lang="en-US" dirty="0" smtClean="0"/>
              <a:t>We cannot do better than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>
                <a:sym typeface="Symbol"/>
              </a:rPr>
              <a:t></a:t>
            </a:r>
            <a:r>
              <a:rPr lang="en-US" b="1" dirty="0" smtClean="0"/>
              <a:t>) </a:t>
            </a:r>
            <a:r>
              <a:rPr lang="en-US" dirty="0" smtClean="0"/>
              <a:t>(“must obey the span”)</a:t>
            </a:r>
            <a:endParaRPr lang="en-US" b="1" dirty="0" smtClean="0"/>
          </a:p>
          <a:p>
            <a:pPr lvl="1"/>
            <a:r>
              <a:rPr lang="en-US" dirty="0"/>
              <a:t>We cannot do better than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P</a:t>
            </a:r>
            <a:r>
              <a:rPr lang="en-US" b="1" dirty="0" smtClean="0"/>
              <a:t>) </a:t>
            </a:r>
            <a:r>
              <a:rPr lang="en-US" dirty="0"/>
              <a:t>(“must </a:t>
            </a:r>
            <a:r>
              <a:rPr lang="en-US" dirty="0" smtClean="0"/>
              <a:t>do all the work”)</a:t>
            </a:r>
          </a:p>
          <a:p>
            <a:pPr lvl="1"/>
            <a:r>
              <a:rPr lang="en-US" dirty="0" smtClean="0"/>
              <a:t>Not shown: With a “good thread scheduler”, can do this well (within a constant factor of optimal!)</a:t>
            </a:r>
          </a:p>
          <a:p>
            <a:pPr>
              <a:buNone/>
            </a:pPr>
            <a:r>
              <a:rPr lang="en-US" b="1" baseline="-25000" dirty="0" smtClean="0"/>
              <a:t>	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87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en-US" b="1" dirty="0"/>
              <a:t>T</a:t>
            </a:r>
            <a:r>
              <a:rPr lang="en-US" b="1" baseline="-25000" dirty="0"/>
              <a:t>P  </a:t>
            </a:r>
            <a:r>
              <a:rPr lang="en-US" sz="2800" b="1" dirty="0">
                <a:sym typeface="Symbol"/>
              </a:rPr>
              <a:t>=</a:t>
            </a:r>
            <a:r>
              <a:rPr lang="en-US" b="1" dirty="0">
                <a:sym typeface="Symbol"/>
              </a:rPr>
              <a:t> 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(max((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P) </a:t>
            </a:r>
            <a:r>
              <a:rPr lang="en-US" b="1" dirty="0" smtClean="0"/>
              <a:t>,T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))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In the algorithms seen so far (e.g., sum an array):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(max(</a:t>
            </a:r>
            <a:r>
              <a:rPr lang="en-US" i="1" dirty="0" smtClean="0"/>
              <a:t>n</a:t>
            </a:r>
            <a:r>
              <a:rPr lang="en-US" b="1" dirty="0" smtClean="0"/>
              <a:t>/P,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b="1" dirty="0" smtClean="0"/>
              <a:t>))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Suppose instead: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(max(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b="1" dirty="0" smtClean="0"/>
              <a:t>/P, </a:t>
            </a:r>
            <a:r>
              <a:rPr lang="en-US" i="1" dirty="0" smtClean="0"/>
              <a:t>n</a:t>
            </a:r>
            <a:r>
              <a:rPr lang="en-US" b="1" dirty="0" smtClean="0"/>
              <a:t>)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24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r>
              <a:rPr lang="en-US" dirty="0" smtClean="0"/>
              <a:t>So far: analyze parallel programs in terms of work and span</a:t>
            </a:r>
          </a:p>
          <a:p>
            <a:endParaRPr lang="en-US" dirty="0" smtClean="0"/>
          </a:p>
          <a:p>
            <a:r>
              <a:rPr lang="en-US" dirty="0" smtClean="0"/>
              <a:t>In practice, typically have parts of programs that parallelize well…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Such as maps/reductions over arrays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…and parts that don’t parallelize at all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Such as reading a linked list, getting input, doing computations where each needs the previous step, etc.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700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cs typeface="Latha" pitchFamily="2"/>
              </a:rPr>
              <a:t>Let the </a:t>
            </a:r>
            <a:r>
              <a:rPr lang="en-US" b="1" i="1" dirty="0" smtClean="0">
                <a:cs typeface="Latha" pitchFamily="2"/>
              </a:rPr>
              <a:t>work</a:t>
            </a:r>
            <a:r>
              <a:rPr lang="en-US" dirty="0" smtClean="0">
                <a:cs typeface="Latha" pitchFamily="2"/>
              </a:rPr>
              <a:t> (time to run on 1 processor) be 1 unit time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Let </a:t>
            </a:r>
            <a:r>
              <a:rPr lang="en-US" b="1" dirty="0" smtClean="0">
                <a:cs typeface="Latha" pitchFamily="2"/>
              </a:rPr>
              <a:t>S</a:t>
            </a:r>
            <a:r>
              <a:rPr lang="en-US" dirty="0" smtClean="0">
                <a:cs typeface="Latha" pitchFamily="2"/>
              </a:rPr>
              <a:t> be the portion of the execution that can’t be parallelized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 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1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 = 1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Suppose </a:t>
            </a:r>
            <a:r>
              <a:rPr lang="en-US" i="1" dirty="0" smtClean="0">
                <a:cs typeface="Latha" pitchFamily="2"/>
              </a:rPr>
              <a:t>parallel portion parallelizes perfectly (generous assumption)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(1-S)/P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So the overall speedup with </a:t>
            </a:r>
            <a:r>
              <a:rPr lang="en-US" b="1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processors is (Amdahl’s Law):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And the parallelism (infinite processors) is: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976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such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		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Suppose 33% of a program’s execution is sequential</a:t>
            </a:r>
          </a:p>
          <a:p>
            <a:pPr lvl="1"/>
            <a:r>
              <a:rPr lang="en-US" dirty="0" smtClean="0"/>
              <a:t>Then a billion processors won’t give a speedup over 3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Suppose you miss the good old days (1980-2005) where 12ish years was long enough to get 100x speedup</a:t>
            </a:r>
          </a:p>
          <a:p>
            <a:pPr lvl="1"/>
            <a:r>
              <a:rPr lang="en-US" dirty="0" smtClean="0"/>
              <a:t>Now suppose in 12 years, clock speed is the same but you get 256 processors instead of 1</a:t>
            </a:r>
          </a:p>
          <a:p>
            <a:pPr lvl="1"/>
            <a:r>
              <a:rPr lang="en-US" dirty="0" smtClean="0"/>
              <a:t>For 256 processors to get at least 100x speedup, we need</a:t>
            </a:r>
          </a:p>
          <a:p>
            <a:pPr lvl="1">
              <a:buNone/>
            </a:pPr>
            <a:r>
              <a:rPr lang="en-US" dirty="0" smtClean="0"/>
              <a:t>			100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1 / (</a:t>
            </a:r>
            <a:r>
              <a:rPr lang="en-US" b="1" dirty="0" smtClean="0"/>
              <a:t>S</a:t>
            </a:r>
            <a:r>
              <a:rPr lang="en-US" dirty="0" smtClean="0"/>
              <a:t> + (1-</a:t>
            </a:r>
            <a:r>
              <a:rPr lang="en-US" b="1" dirty="0" smtClean="0"/>
              <a:t>S</a:t>
            </a:r>
            <a:r>
              <a:rPr lang="en-US" dirty="0" smtClean="0"/>
              <a:t>)/256)</a:t>
            </a:r>
          </a:p>
          <a:p>
            <a:pPr lvl="1">
              <a:buNone/>
            </a:pPr>
            <a:r>
              <a:rPr lang="en-US" dirty="0" smtClean="0"/>
              <a:t>	Which means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.0061  (i.e., 99.4% perfectly parallelizable) 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915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r>
              <a:rPr lang="en-US" dirty="0" smtClean="0"/>
              <a:t>How to write a parallel algorithm with fork and join</a:t>
            </a:r>
          </a:p>
          <a:p>
            <a:r>
              <a:rPr lang="en-US" dirty="0" smtClean="0"/>
              <a:t>Why using divide-and-conquer with lots of small tasks is best</a:t>
            </a:r>
          </a:p>
          <a:p>
            <a:pPr lvl="1"/>
            <a:r>
              <a:rPr lang="en-US" dirty="0" smtClean="0"/>
              <a:t>Combines results in parallel</a:t>
            </a:r>
          </a:p>
          <a:p>
            <a:pPr lvl="1"/>
            <a:r>
              <a:rPr lang="en-US" dirty="0" smtClean="0"/>
              <a:t>(Assuming library can handle “lots of small threads”)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</a:t>
            </a:r>
          </a:p>
          <a:p>
            <a:r>
              <a:rPr lang="en-US" dirty="0" smtClean="0"/>
              <a:t>More examples of simple parallel programs that fit the “map” or “reduce” patterns</a:t>
            </a:r>
          </a:p>
          <a:p>
            <a:r>
              <a:rPr lang="en-US" dirty="0" smtClean="0"/>
              <a:t>Teaser: Beyond maps and reductions</a:t>
            </a:r>
          </a:p>
          <a:p>
            <a:r>
              <a:rPr lang="en-US" dirty="0" smtClean="0"/>
              <a:t>Asymptotic analysis for fork-join parallelism</a:t>
            </a:r>
          </a:p>
          <a:p>
            <a:r>
              <a:rPr lang="en-US" dirty="0" smtClean="0"/>
              <a:t>Amdahl’s </a:t>
            </a:r>
            <a:r>
              <a:rPr lang="en-US" dirty="0" smtClean="0"/>
              <a:t>Law</a:t>
            </a:r>
          </a:p>
          <a:p>
            <a:r>
              <a:rPr lang="en-US" dirty="0" smtClean="0"/>
              <a:t>Final exam and victory lap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501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is not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Amdahl’s Law is a bummer!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Unparallelized</a:t>
            </a:r>
            <a:r>
              <a:rPr lang="en-US" dirty="0">
                <a:solidFill>
                  <a:schemeClr val="accent2"/>
                </a:solidFill>
              </a:rPr>
              <a:t> parts become a bottleneck very quickly</a:t>
            </a:r>
            <a:endParaRPr lang="en-US" dirty="0" smtClean="0"/>
          </a:p>
          <a:p>
            <a:pPr lvl="1"/>
            <a:r>
              <a:rPr lang="en-US" dirty="0" smtClean="0"/>
              <a:t>But it doesn’t mean additional processors are worthless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can find new parallel algorithms</a:t>
            </a:r>
          </a:p>
          <a:p>
            <a:pPr lvl="1"/>
            <a:r>
              <a:rPr lang="en-US" dirty="0" smtClean="0"/>
              <a:t>Some things that seem sequential are actually parallelizable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change the problem or do new things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/>
              <a:t>computer graphics use </a:t>
            </a:r>
            <a:r>
              <a:rPr lang="en-US" dirty="0" smtClean="0"/>
              <a:t>tons of parallel </a:t>
            </a:r>
            <a:r>
              <a:rPr lang="en-US" dirty="0" smtClean="0"/>
              <a:t>processors</a:t>
            </a:r>
          </a:p>
          <a:p>
            <a:pPr lvl="2"/>
            <a:r>
              <a:rPr lang="en-US" dirty="0" smtClean="0"/>
              <a:t>Graphics Processing Units (GPUs) are massively parallel</a:t>
            </a:r>
            <a:r>
              <a:rPr lang="en-US" dirty="0" smtClean="0"/>
              <a:t>  </a:t>
            </a:r>
            <a:endParaRPr lang="en-US" dirty="0" smtClean="0"/>
          </a:p>
          <a:p>
            <a:pPr lvl="2"/>
            <a:r>
              <a:rPr lang="en-US" dirty="0" smtClean="0"/>
              <a:t>They are not rendering 10-year-old graphics faster</a:t>
            </a:r>
          </a:p>
          <a:p>
            <a:pPr lvl="2"/>
            <a:r>
              <a:rPr lang="en-US" dirty="0" smtClean="0"/>
              <a:t>They are rendering more </a:t>
            </a:r>
            <a:r>
              <a:rPr lang="en-US" dirty="0" smtClean="0"/>
              <a:t>detailed/sophisticated images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41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 and Amdahl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r>
              <a:rPr lang="en-US" dirty="0" smtClean="0"/>
              <a:t>Moore’s “Law” is an observation about the progress of the semiconductor industry</a:t>
            </a:r>
          </a:p>
          <a:p>
            <a:pPr lvl="1"/>
            <a:r>
              <a:rPr lang="en-US" dirty="0" smtClean="0"/>
              <a:t>Transistor density doubles roughly every 18 months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Amdahl’s Law is a mathematical theorem</a:t>
            </a:r>
          </a:p>
          <a:p>
            <a:pPr lvl="1"/>
            <a:r>
              <a:rPr lang="en-US" dirty="0" smtClean="0"/>
              <a:t>Diminishing returns of adding more processors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Both are incredibly important in designing computer systems</a:t>
            </a:r>
            <a:endParaRPr lang="en-US" dirty="0"/>
          </a:p>
        </p:txBody>
      </p:sp>
      <p:pic>
        <p:nvPicPr>
          <p:cNvPr id="9" name="Picture 8" descr="moo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253519"/>
            <a:ext cx="1219200" cy="1870681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4849" y="1219200"/>
            <a:ext cx="156754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864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As also indicated on the web page: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Next </a:t>
            </a:r>
            <a:r>
              <a:rPr lang="en-US" dirty="0" smtClean="0">
                <a:solidFill>
                  <a:srgbClr val="FF0000"/>
                </a:solidFill>
              </a:rPr>
              <a:t>Tuesday</a:t>
            </a:r>
            <a:r>
              <a:rPr lang="en-US" dirty="0" smtClean="0"/>
              <a:t>, 2:30-4:20</a:t>
            </a:r>
          </a:p>
          <a:p>
            <a:endParaRPr lang="en-US" dirty="0" smtClean="0"/>
          </a:p>
          <a:p>
            <a:r>
              <a:rPr lang="en-US" dirty="0" smtClean="0"/>
              <a:t>Cumulative but topics post-midterm-2 </a:t>
            </a:r>
            <a:r>
              <a:rPr lang="en-US" dirty="0" smtClean="0"/>
              <a:t>about </a:t>
            </a:r>
            <a:r>
              <a:rPr lang="en-US" dirty="0" smtClean="0"/>
              <a:t>1</a:t>
            </a:r>
            <a:r>
              <a:rPr lang="en-US" dirty="0" smtClean="0"/>
              <a:t>/2 the questions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See information on course web-page</a:t>
            </a:r>
          </a:p>
          <a:p>
            <a:endParaRPr lang="en-US" dirty="0" smtClean="0"/>
          </a:p>
          <a:p>
            <a:r>
              <a:rPr lang="en-US" dirty="0" smtClean="0"/>
              <a:t>Not unlike the midterms in style, structure, etc.</a:t>
            </a:r>
          </a:p>
          <a:p>
            <a:endParaRPr lang="en-US" dirty="0"/>
          </a:p>
          <a:p>
            <a:r>
              <a:rPr lang="en-US" dirty="0" smtClean="0"/>
              <a:t>Tough-but-fair exams are the most equitable approach</a:t>
            </a:r>
          </a:p>
          <a:p>
            <a:pPr lvl="1"/>
            <a:r>
              <a:rPr lang="en-US" dirty="0" smtClean="0"/>
              <a:t>And/but 110 minutes will make a big difference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774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Preserving the abstraction (copy in, copy out, immutability)</a:t>
            </a:r>
          </a:p>
          <a:p>
            <a:r>
              <a:rPr lang="en-US" dirty="0" smtClean="0"/>
              <a:t>Sorting</a:t>
            </a:r>
          </a:p>
          <a:p>
            <a:pPr lvl="1"/>
            <a:r>
              <a:rPr lang="en-US" dirty="0" smtClean="0"/>
              <a:t>Simple comparison sorts (selection, insertion)</a:t>
            </a:r>
          </a:p>
          <a:p>
            <a:pPr lvl="1"/>
            <a:r>
              <a:rPr lang="en-US" dirty="0" smtClean="0"/>
              <a:t>Fancy comparison sorts (heap, merge, quick)</a:t>
            </a:r>
          </a:p>
          <a:p>
            <a:pPr lvl="1"/>
            <a:r>
              <a:rPr lang="en-US" dirty="0" smtClean="0"/>
              <a:t>Comparison sort lower bound</a:t>
            </a:r>
          </a:p>
          <a:p>
            <a:pPr lvl="2"/>
            <a:r>
              <a:rPr lang="en-US" dirty="0" smtClean="0"/>
              <a:t>Proof details not on exam</a:t>
            </a:r>
          </a:p>
          <a:p>
            <a:pPr lvl="1"/>
            <a:r>
              <a:rPr lang="en-US" dirty="0" smtClean="0"/>
              <a:t>Beyond comparison sorting (bucket, radix)</a:t>
            </a:r>
          </a:p>
          <a:p>
            <a:pPr lvl="1"/>
            <a:r>
              <a:rPr lang="en-US" dirty="0" smtClean="0"/>
              <a:t>External sorting</a:t>
            </a:r>
          </a:p>
          <a:p>
            <a:r>
              <a:rPr lang="en-US" dirty="0" smtClean="0"/>
              <a:t>Memory hierarchy (registers – cache – main memory – disk)</a:t>
            </a:r>
          </a:p>
          <a:p>
            <a:r>
              <a:rPr lang="en-US" dirty="0" smtClean="0"/>
              <a:t>Locality (temporal, spatial)</a:t>
            </a:r>
          </a:p>
          <a:p>
            <a:r>
              <a:rPr lang="en-US" dirty="0" smtClean="0"/>
              <a:t>Parallelism</a:t>
            </a:r>
          </a:p>
          <a:p>
            <a:pPr lvl="1"/>
            <a:r>
              <a:rPr lang="en-US" dirty="0" smtClean="0"/>
              <a:t>fork/join parallelism, analysis, Amdahl’s Law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since midterm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887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victory lap is an extra trip </a:t>
            </a:r>
          </a:p>
          <a:p>
            <a:pPr>
              <a:buNone/>
            </a:pPr>
            <a:r>
              <a:rPr lang="en-US" dirty="0" smtClean="0"/>
              <a:t>around the track </a:t>
            </a:r>
          </a:p>
          <a:p>
            <a:pPr lvl="1"/>
            <a:r>
              <a:rPr lang="en-US" dirty="0" smtClean="0"/>
              <a:t>By the exhausted victors </a:t>
            </a:r>
          </a:p>
          <a:p>
            <a:pPr lvl="1">
              <a:buNone/>
            </a:pPr>
            <a:r>
              <a:rPr lang="en-US" dirty="0" smtClean="0"/>
              <a:t>	(that’s us)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Review course goals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Slides from Lecture 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What makes CSE373 special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pic>
        <p:nvPicPr>
          <p:cNvPr id="7" name="Picture 6" descr="free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533400"/>
            <a:ext cx="3352800" cy="2731135"/>
          </a:xfrm>
          <a:prstGeom prst="rect">
            <a:avLst/>
          </a:prstGeom>
        </p:spPr>
      </p:pic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98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Big thank-you to your TAs</a:t>
            </a:r>
          </a:p>
          <a:p>
            <a:pPr lvl="1"/>
            <a:r>
              <a:rPr lang="en-US" dirty="0" smtClean="0"/>
              <a:t>Amazingly cohesive “big team”</a:t>
            </a:r>
          </a:p>
          <a:p>
            <a:pPr lvl="1"/>
            <a:r>
              <a:rPr lang="en-US" dirty="0" smtClean="0"/>
              <a:t>Prompt grading and question-answering</a:t>
            </a:r>
          </a:p>
          <a:p>
            <a:pPr lvl="1"/>
            <a:r>
              <a:rPr lang="en-US" dirty="0" smtClean="0"/>
              <a:t>Optional TA sessions weren’t optional for them!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5" name="Picture 14" descr="Iris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286858"/>
            <a:ext cx="1371600" cy="1371600"/>
          </a:xfrm>
          <a:prstGeom prst="rect">
            <a:avLst/>
          </a:prstGeom>
        </p:spPr>
      </p:pic>
      <p:pic>
        <p:nvPicPr>
          <p:cNvPr id="20" name="Picture 19" descr="luyi.jpe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1"/>
          <a:stretch/>
        </p:blipFill>
        <p:spPr>
          <a:xfrm>
            <a:off x="4064000" y="3210659"/>
            <a:ext cx="1270000" cy="1517501"/>
          </a:xfrm>
          <a:prstGeom prst="rect">
            <a:avLst/>
          </a:prstGeom>
        </p:spPr>
      </p:pic>
      <p:pic>
        <p:nvPicPr>
          <p:cNvPr id="21" name="Picture 20" descr="nicholas.jpe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75"/>
          <a:stretch/>
        </p:blipFill>
        <p:spPr>
          <a:xfrm>
            <a:off x="5486401" y="3210658"/>
            <a:ext cx="1270000" cy="1503528"/>
          </a:xfrm>
          <a:prstGeom prst="rect">
            <a:avLst/>
          </a:prstGeom>
        </p:spPr>
      </p:pic>
      <p:pic>
        <p:nvPicPr>
          <p:cNvPr id="22" name="Picture 21" descr="rama.jpe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75"/>
          <a:stretch/>
        </p:blipFill>
        <p:spPr>
          <a:xfrm>
            <a:off x="3403600" y="4880559"/>
            <a:ext cx="1270000" cy="1503528"/>
          </a:xfrm>
          <a:prstGeom prst="rect">
            <a:avLst/>
          </a:prstGeom>
        </p:spPr>
      </p:pic>
      <p:pic>
        <p:nvPicPr>
          <p:cNvPr id="23" name="Picture 22" descr="shuo.jpe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75"/>
          <a:stretch/>
        </p:blipFill>
        <p:spPr>
          <a:xfrm>
            <a:off x="4851400" y="4880559"/>
            <a:ext cx="1270000" cy="1503528"/>
          </a:xfrm>
          <a:prstGeom prst="rect">
            <a:avLst/>
          </a:prstGeom>
        </p:spPr>
      </p:pic>
      <p:pic>
        <p:nvPicPr>
          <p:cNvPr id="24" name="Picture 23" descr="yuanwei.jpe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198"/>
          <a:stretch/>
        </p:blipFill>
        <p:spPr>
          <a:xfrm>
            <a:off x="2006600" y="4880560"/>
            <a:ext cx="1270000" cy="1520240"/>
          </a:xfrm>
          <a:prstGeom prst="rect">
            <a:avLst/>
          </a:prstGeom>
        </p:spPr>
      </p:pic>
      <p:pic>
        <p:nvPicPr>
          <p:cNvPr id="25" name="Picture 24" descr="yunyi.jpeg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03"/>
          <a:stretch/>
        </p:blipFill>
        <p:spPr>
          <a:xfrm>
            <a:off x="6273800" y="4880559"/>
            <a:ext cx="1270000" cy="152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5021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2743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And huge thank you to all of </a:t>
            </a:r>
            <a:r>
              <a:rPr lang="en-US" b="1" dirty="0" smtClean="0"/>
              <a:t>you</a:t>
            </a:r>
          </a:p>
          <a:p>
            <a:pPr lvl="1"/>
            <a:r>
              <a:rPr lang="en-US" dirty="0" smtClean="0"/>
              <a:t>Great attitude</a:t>
            </a:r>
          </a:p>
          <a:p>
            <a:pPr lvl="1"/>
            <a:r>
              <a:rPr lang="en-US" i="1" dirty="0" smtClean="0"/>
              <a:t>Good class attendance and </a:t>
            </a:r>
            <a:r>
              <a:rPr lang="en-US" i="1" dirty="0" smtClean="0"/>
              <a:t>questions for a large CSE373</a:t>
            </a:r>
            <a:endParaRPr lang="en-US" i="1" dirty="0" smtClean="0"/>
          </a:p>
          <a:p>
            <a:pPr lvl="1"/>
            <a:r>
              <a:rPr lang="en-US" dirty="0" smtClean="0"/>
              <a:t>Occasionally </a:t>
            </a:r>
            <a:r>
              <a:rPr lang="en-US" dirty="0" smtClean="0"/>
              <a:t>laughed at stuff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962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three slides, completely unedited, from Lecture 1</a:t>
            </a:r>
          </a:p>
          <a:p>
            <a:pPr lvl="1"/>
            <a:r>
              <a:rPr lang="en-US" dirty="0" smtClean="0"/>
              <a:t>Hopefully they make more sense now</a:t>
            </a:r>
          </a:p>
          <a:p>
            <a:pPr lvl="1"/>
            <a:r>
              <a:rPr lang="en-US" dirty="0" smtClean="0"/>
              <a:t>Hopefully we succeeded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270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/>
              <a:t>Introduction to Algorithm Analysis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Lists, Stacks,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Trees, Hashing, Dictionaries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Heaps, Priority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Sorting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Disjoint Sets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Graph </a:t>
            </a:r>
            <a:r>
              <a:rPr lang="en-US" altLang="en-US" dirty="0" smtClean="0"/>
              <a:t>Algorithms</a:t>
            </a:r>
          </a:p>
          <a:p>
            <a:pPr>
              <a:spcAft>
                <a:spcPts val="1200"/>
              </a:spcAft>
            </a:pPr>
            <a:r>
              <a:rPr lang="en-US" i="1" dirty="0" smtClean="0"/>
              <a:t>May have time for other brief exposure to topics, maybe parallelism</a:t>
            </a:r>
            <a:endParaRPr lang="en-US" i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708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373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Deeply understand the basic structures used in all software</a:t>
            </a:r>
          </a:p>
          <a:p>
            <a:pPr lvl="1"/>
            <a:r>
              <a:rPr lang="en-US" dirty="0" smtClean="0"/>
              <a:t>Understand the data structures and their </a:t>
            </a:r>
            <a:r>
              <a:rPr lang="en-US" dirty="0" smtClean="0">
                <a:solidFill>
                  <a:schemeClr val="accent2"/>
                </a:solidFill>
              </a:rPr>
              <a:t>trade-offs</a:t>
            </a:r>
          </a:p>
          <a:p>
            <a:pPr lvl="1"/>
            <a:r>
              <a:rPr lang="en-US" dirty="0" smtClean="0"/>
              <a:t>Rigorously </a:t>
            </a:r>
            <a:r>
              <a:rPr lang="en-US" dirty="0" smtClean="0">
                <a:solidFill>
                  <a:schemeClr val="accent2"/>
                </a:solidFill>
              </a:rPr>
              <a:t>analyze</a:t>
            </a:r>
            <a:r>
              <a:rPr lang="en-US" dirty="0" smtClean="0"/>
              <a:t> the algorithms that use them (math!)</a:t>
            </a:r>
          </a:p>
          <a:p>
            <a:pPr lvl="1"/>
            <a:r>
              <a:rPr lang="en-US" dirty="0" smtClean="0"/>
              <a:t>Learn how to </a:t>
            </a:r>
            <a:r>
              <a:rPr lang="en-US" dirty="0" smtClean="0">
                <a:solidFill>
                  <a:schemeClr val="accent2"/>
                </a:solidFill>
              </a:rPr>
              <a:t>pick</a:t>
            </a:r>
            <a:r>
              <a:rPr lang="en-US" dirty="0" smtClean="0"/>
              <a:t> “the right thing for the job”</a:t>
            </a:r>
          </a:p>
          <a:p>
            <a:pPr lvl="1"/>
            <a:r>
              <a:rPr lang="en-US" altLang="en-US" dirty="0"/>
              <a:t>More thorough and rigorous take on topics introduced in </a:t>
            </a:r>
            <a:br>
              <a:rPr lang="en-US" altLang="en-US" dirty="0"/>
            </a:br>
            <a:r>
              <a:rPr lang="en-US" altLang="en-US" dirty="0" smtClean="0"/>
              <a:t>CSE143 </a:t>
            </a:r>
            <a:r>
              <a:rPr lang="en-US" altLang="en-US" dirty="0"/>
              <a:t>(plus more new topics)</a:t>
            </a:r>
          </a:p>
          <a:p>
            <a:endParaRPr lang="en-US" dirty="0"/>
          </a:p>
          <a:p>
            <a:r>
              <a:rPr lang="en-US" dirty="0" smtClean="0"/>
              <a:t>Practice design, analysis, and implementation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mixing </a:t>
            </a:r>
            <a:r>
              <a:rPr lang="en-US" dirty="0" smtClean="0"/>
              <a:t>of “theory” and “engineering” at the core of computer science</a:t>
            </a:r>
          </a:p>
          <a:p>
            <a:pPr lvl="1"/>
            <a:endParaRPr lang="en-US" dirty="0"/>
          </a:p>
          <a:p>
            <a:r>
              <a:rPr lang="en-US" dirty="0" smtClean="0"/>
              <a:t>More programming experience (as a way to learn)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56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looks like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1143000"/>
          </a:xfrm>
        </p:spPr>
        <p:txBody>
          <a:bodyPr/>
          <a:lstStyle/>
          <a:p>
            <a:r>
              <a:rPr lang="en-US" dirty="0" smtClean="0"/>
              <a:t>Saw summing an array went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sequential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parallel (</a:t>
            </a:r>
            <a:r>
              <a:rPr lang="en-US" i="1" dirty="0" smtClean="0"/>
              <a:t>assuming </a:t>
            </a:r>
            <a:r>
              <a:rPr lang="en-US" b="1" i="1" dirty="0" smtClean="0"/>
              <a:t>a lot</a:t>
            </a:r>
            <a:r>
              <a:rPr lang="en-US" i="1" dirty="0" smtClean="0"/>
              <a:t> of processors and very large n!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Exponential speed-up in </a:t>
            </a:r>
            <a:r>
              <a:rPr lang="en-US" dirty="0"/>
              <a:t>theory (</a:t>
            </a:r>
            <a:r>
              <a:rPr lang="en-US" i="1" dirty="0"/>
              <a:t>n </a:t>
            </a:r>
            <a:r>
              <a:rPr lang="en-US" dirty="0"/>
              <a:t>/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grows exponentially)</a:t>
            </a:r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30669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30669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38362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38217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3740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3726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3847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47052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47052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47052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116" name="Content Placeholder 2"/>
          <p:cNvSpPr txBox="1">
            <a:spLocks/>
          </p:cNvSpPr>
          <p:nvPr/>
        </p:nvSpPr>
        <p:spPr bwMode="auto">
          <a:xfrm>
            <a:off x="838200" y="5410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Anything that can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results from two halves and merge them in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time has the same property…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1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007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make good design choices</a:t>
            </a:r>
            <a:r>
              <a:rPr lang="en-US" dirty="0" smtClean="0"/>
              <a:t> as a developer, project manager, etc.</a:t>
            </a:r>
          </a:p>
          <a:p>
            <a:pPr lvl="1"/>
            <a:r>
              <a:rPr lang="en-US" dirty="0" smtClean="0"/>
              <a:t>Reason in terms of the general abstractions that come up in all non-trivial software (and many non-software) systems</a:t>
            </a:r>
          </a:p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justify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your design decisions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Aaron’s take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Key abstractions used almost </a:t>
            </a:r>
            <a:r>
              <a:rPr lang="en-US" dirty="0" smtClean="0">
                <a:solidFill>
                  <a:schemeClr val="accent2"/>
                </a:solidFill>
              </a:rPr>
              <a:t>every day in just about anything related to computing and software</a:t>
            </a:r>
          </a:p>
          <a:p>
            <a:pPr lvl="1"/>
            <a:r>
              <a:rPr lang="en-US" dirty="0" smtClean="0"/>
              <a:t>It is a vocabulary you are likely to internalize permanently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696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I had a lot of fun and learned a great deal this quarter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b="1" i="1" dirty="0" smtClean="0"/>
              <a:t>You </a:t>
            </a:r>
            <a:r>
              <a:rPr lang="en-US" b="1" i="1" dirty="0" smtClean="0"/>
              <a:t>have learned the key ideas for organizing data, a skill that far transcends computer science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794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Maximum or minimum element</a:t>
            </a:r>
          </a:p>
          <a:p>
            <a:endParaRPr lang="en-US" sz="1000" dirty="0" smtClean="0"/>
          </a:p>
          <a:p>
            <a:r>
              <a:rPr lang="en-US" dirty="0" smtClean="0"/>
              <a:t>Is there an element satisfying some property (e.g., is there a 17)?</a:t>
            </a:r>
          </a:p>
          <a:p>
            <a:endParaRPr lang="en-US" sz="1000" dirty="0" smtClean="0"/>
          </a:p>
          <a:p>
            <a:r>
              <a:rPr lang="en-US" dirty="0" smtClean="0"/>
              <a:t>Left-most element satisfying some property (e.g., first 17)</a:t>
            </a:r>
          </a:p>
          <a:p>
            <a:pPr lvl="1"/>
            <a:r>
              <a:rPr lang="en-US" dirty="0" smtClean="0"/>
              <a:t>What should the recursive tasks return?</a:t>
            </a:r>
          </a:p>
          <a:p>
            <a:pPr lvl="1"/>
            <a:r>
              <a:rPr lang="en-US" dirty="0" smtClean="0"/>
              <a:t>How should we merge the results?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Corners of a rectangle containing all points (a “bounding box”)</a:t>
            </a:r>
          </a:p>
          <a:p>
            <a:endParaRPr lang="en-US" sz="1000" dirty="0" smtClean="0"/>
          </a:p>
          <a:p>
            <a:r>
              <a:rPr lang="en-US" dirty="0" smtClean="0"/>
              <a:t>Counts, for example, number of strings that start with a vowel</a:t>
            </a:r>
          </a:p>
          <a:p>
            <a:pPr lvl="1"/>
            <a:r>
              <a:rPr lang="en-US" dirty="0" smtClean="0"/>
              <a:t>This is just summing with a different base case</a:t>
            </a:r>
          </a:p>
          <a:p>
            <a:pPr lvl="1"/>
            <a:r>
              <a:rPr lang="en-US" dirty="0" smtClean="0"/>
              <a:t>Many problems are!</a:t>
            </a:r>
          </a:p>
          <a:p>
            <a:endParaRPr lang="en-US" sz="10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515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Computations of this form are called </a:t>
            </a:r>
            <a:r>
              <a:rPr lang="en-US" dirty="0" smtClean="0">
                <a:solidFill>
                  <a:schemeClr val="accent2"/>
                </a:solidFill>
              </a:rPr>
              <a:t>reductions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chemeClr val="accent2"/>
                </a:solidFill>
              </a:rPr>
              <a:t>reduces</a:t>
            </a:r>
            <a:r>
              <a:rPr lang="en-US" dirty="0" smtClean="0"/>
              <a:t>?)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Produce single answer from collection via an </a:t>
            </a:r>
            <a:r>
              <a:rPr lang="en-US" dirty="0" smtClean="0">
                <a:solidFill>
                  <a:schemeClr val="accent2"/>
                </a:solidFill>
              </a:rPr>
              <a:t>associative operator</a:t>
            </a:r>
          </a:p>
          <a:p>
            <a:pPr lvl="1"/>
            <a:r>
              <a:rPr lang="en-US" dirty="0" smtClean="0"/>
              <a:t>Associative: a + (</a:t>
            </a:r>
            <a:r>
              <a:rPr lang="en-US" dirty="0" err="1" smtClean="0"/>
              <a:t>b+c</a:t>
            </a:r>
            <a:r>
              <a:rPr lang="en-US" dirty="0" smtClean="0"/>
              <a:t>) = (</a:t>
            </a:r>
            <a:r>
              <a:rPr lang="en-US" dirty="0" err="1" smtClean="0"/>
              <a:t>a+b</a:t>
            </a:r>
            <a:r>
              <a:rPr lang="en-US" dirty="0" smtClean="0"/>
              <a:t>) + c</a:t>
            </a:r>
          </a:p>
          <a:p>
            <a:pPr lvl="1"/>
            <a:r>
              <a:rPr lang="en-US" dirty="0" smtClean="0"/>
              <a:t>Examples: max, count, leftmost, rightmost, sum, product, …</a:t>
            </a:r>
          </a:p>
          <a:p>
            <a:pPr lvl="1"/>
            <a:r>
              <a:rPr lang="en-US" dirty="0" smtClean="0"/>
              <a:t>Non-examples: median, subtraction, exponentiation</a:t>
            </a:r>
          </a:p>
          <a:p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But some things are inherently sequential</a:t>
            </a:r>
          </a:p>
          <a:p>
            <a:pPr lvl="1"/>
            <a:r>
              <a:rPr lang="en-US" dirty="0" smtClean="0"/>
              <a:t>How we process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may depend entirely on the result of processing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[i-1]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346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easier: Maps (Data Parallelism)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2209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map</a:t>
            </a:r>
            <a:r>
              <a:rPr lang="en-US" dirty="0" smtClean="0"/>
              <a:t> operates on each element of a collection independently to create a new collection of the same size</a:t>
            </a:r>
          </a:p>
          <a:p>
            <a:pPr lvl="1"/>
            <a:r>
              <a:rPr lang="en-US" dirty="0" smtClean="0"/>
              <a:t>No combining results</a:t>
            </a:r>
          </a:p>
          <a:p>
            <a:pPr lvl="1"/>
            <a:r>
              <a:rPr lang="en-US" dirty="0" smtClean="0"/>
              <a:t>For arrays, this is so trivial some hardware has direct support</a:t>
            </a:r>
          </a:p>
          <a:p>
            <a:endParaRPr lang="en-US" sz="1000" dirty="0" smtClean="0"/>
          </a:p>
          <a:p>
            <a:r>
              <a:rPr lang="en-US" dirty="0" smtClean="0"/>
              <a:t>Canonical example: Vector addition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733800"/>
            <a:ext cx="6477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vector_add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i &lt; arr1.length; i++)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result[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arr1[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arr2[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954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752600"/>
          </a:xfrm>
        </p:spPr>
        <p:txBody>
          <a:bodyPr/>
          <a:lstStyle/>
          <a:p>
            <a:r>
              <a:rPr lang="en-US" dirty="0" smtClean="0"/>
              <a:t>Even though there is no result-combining, it still helps with load balancing to create many small tasks</a:t>
            </a:r>
          </a:p>
          <a:p>
            <a:pPr lvl="1"/>
            <a:r>
              <a:rPr lang="en-US" dirty="0" smtClean="0"/>
              <a:t>Maybe not for vector-add but for more compute-intensive maps</a:t>
            </a:r>
          </a:p>
          <a:p>
            <a:pPr lvl="1"/>
            <a:r>
              <a:rPr lang="en-US" dirty="0" smtClean="0"/>
              <a:t>The forking is O(log n) whereas theoretically other approaches to vector-add is O(1)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9144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,int[]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res[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arr1[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+ arr2[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mid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(lo,mid,res,arr1,arr2);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(mid,hi,res,arr1,arr2);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add(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VecAdd</a:t>
            </a:r>
            <a:r>
              <a:rPr lang="en-US" sz="2000" kern="0" dirty="0" smtClean="0">
                <a:latin typeface="Courier New" pitchFamily="49" charset="0"/>
              </a:rPr>
              <a:t>(0,arr.length,ans,arr1,arr2).run();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829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and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Maps and reductions: the “workhorses” of parallel programming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By far the two most important and common patterns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Learn to recognize when an algorithm can be written in terms of maps and reductions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maps and reductions to describe (parallel) algorithms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Programming them becomes “trivial” with a little practice</a:t>
            </a:r>
          </a:p>
          <a:p>
            <a:pPr lvl="2"/>
            <a:r>
              <a:rPr lang="en-US" dirty="0" smtClean="0"/>
              <a:t>Exactly like sequential for-loops seem second-nature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785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495800"/>
          </a:xfrm>
        </p:spPr>
        <p:txBody>
          <a:bodyPr/>
          <a:lstStyle/>
          <a:p>
            <a:r>
              <a:rPr lang="en-US" dirty="0" smtClean="0"/>
              <a:t>Some problems are “inherently sequential”</a:t>
            </a:r>
          </a:p>
          <a:p>
            <a:pPr marL="0" lvl="1" indent="0" algn="ctr">
              <a:buNone/>
            </a:pPr>
            <a:r>
              <a:rPr lang="en-US" i="1" dirty="0" smtClean="0"/>
              <a:t>“Six ovens can’t bake a pie in 10 minutes instead of an hour”</a:t>
            </a:r>
            <a:endParaRPr lang="en-US" i="1" dirty="0"/>
          </a:p>
          <a:p>
            <a:endParaRPr lang="en-US" sz="1000" dirty="0"/>
          </a:p>
          <a:p>
            <a:r>
              <a:rPr lang="en-US" dirty="0" smtClean="0"/>
              <a:t>But not all parallelizable problems are maps and reductions</a:t>
            </a:r>
          </a:p>
          <a:p>
            <a:endParaRPr lang="en-US" sz="1000" dirty="0"/>
          </a:p>
          <a:p>
            <a:r>
              <a:rPr lang="en-US" dirty="0" smtClean="0"/>
              <a:t>If had one more lecture, would show “parallel prefix”, a clever algorithm to parallelize the </a:t>
            </a:r>
            <a:r>
              <a:rPr lang="en-US" i="1" dirty="0" smtClean="0"/>
              <a:t>problem</a:t>
            </a:r>
            <a:r>
              <a:rPr lang="en-US" dirty="0" smtClean="0"/>
              <a:t> that this sequential </a:t>
            </a:r>
            <a:r>
              <a:rPr lang="en-US" i="1" dirty="0" smtClean="0"/>
              <a:t>code</a:t>
            </a:r>
            <a:r>
              <a:rPr lang="en-US" dirty="0" smtClean="0"/>
              <a:t> solves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Beyond maps and reductions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4495800"/>
            <a:ext cx="6248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prefix_sum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input.length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output[0] = input[0];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  for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output[i-1]+input[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output;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8600" y="3505200"/>
            <a:ext cx="8575596" cy="933510"/>
            <a:chOff x="263604" y="5486400"/>
            <a:chExt cx="8575596" cy="93351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4864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input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604" y="6019800"/>
              <a:ext cx="11079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output</a:t>
              </a:r>
            </a:p>
          </p:txBody>
        </p:sp>
        <p:sp>
          <p:nvSpPr>
            <p:cNvPr id="10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524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38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672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1816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96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6" name="Rectangle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924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+mj-lt"/>
                </a:rPr>
                <a:t>8</a:t>
              </a:r>
            </a:p>
          </p:txBody>
        </p:sp>
        <p:sp>
          <p:nvSpPr>
            <p:cNvPr id="18" name="Rectangle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38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0" name="Rectangle 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26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36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2" name="Rectangle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52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3" name="Rectangle 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096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4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10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68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5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24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76</a:t>
              </a:r>
              <a:endParaRPr lang="en-US" sz="20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9436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30709</TotalTime>
  <Words>2426</Words>
  <Application>Microsoft Macintosh PowerPoint</Application>
  <PresentationFormat>On-screen Show (4:3)</PresentationFormat>
  <Paragraphs>482</Paragraphs>
  <Slides>31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dan_design_template</vt:lpstr>
      <vt:lpstr>CSE373: Data Structures &amp; Algorithms Lecture 26: Parallel Reductions, Maps, and Algorithm Analysis</vt:lpstr>
      <vt:lpstr>Outline</vt:lpstr>
      <vt:lpstr>What else looks like this?</vt:lpstr>
      <vt:lpstr>Examples</vt:lpstr>
      <vt:lpstr>Reductions</vt:lpstr>
      <vt:lpstr>Even easier: Maps (Data Parallelism)</vt:lpstr>
      <vt:lpstr>In Java</vt:lpstr>
      <vt:lpstr>Maps and reductions</vt:lpstr>
      <vt:lpstr>Beyond maps and reductions</vt:lpstr>
      <vt:lpstr>Digression:  MapReduce on clusters</vt:lpstr>
      <vt:lpstr>Analyzing algorithms</vt:lpstr>
      <vt:lpstr>Work and Span</vt:lpstr>
      <vt:lpstr>Our simple examples</vt:lpstr>
      <vt:lpstr>Connecting to performance</vt:lpstr>
      <vt:lpstr>Speed-up</vt:lpstr>
      <vt:lpstr>Examples</vt:lpstr>
      <vt:lpstr>Amdahl’s Law (mostly bad news)</vt:lpstr>
      <vt:lpstr>Amdahl’s Law (mostly bad news)</vt:lpstr>
      <vt:lpstr>Why such bad news</vt:lpstr>
      <vt:lpstr>All is not lost</vt:lpstr>
      <vt:lpstr>Moore and Amdahl</vt:lpstr>
      <vt:lpstr>Final Exam  </vt:lpstr>
      <vt:lpstr>Topics since midterm 2</vt:lpstr>
      <vt:lpstr>Victory Lap</vt:lpstr>
      <vt:lpstr>Thank you!</vt:lpstr>
      <vt:lpstr>Thank you!</vt:lpstr>
      <vt:lpstr>PowerPoint Presentation</vt:lpstr>
      <vt:lpstr>Data Structures</vt:lpstr>
      <vt:lpstr>What 373 is about</vt:lpstr>
      <vt:lpstr>Goals</vt:lpstr>
      <vt:lpstr>Last slide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1421</cp:revision>
  <dcterms:created xsi:type="dcterms:W3CDTF">2009-03-13T20:43:19Z</dcterms:created>
  <dcterms:modified xsi:type="dcterms:W3CDTF">2014-03-14T21:05:15Z</dcterms:modified>
</cp:coreProperties>
</file>