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20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notesSlides/notesSlide21.xml" ContentType="application/vnd.openxmlformats-officedocument.presentationml.notesSlide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67" r:id="rId4"/>
    <p:sldId id="266" r:id="rId5"/>
    <p:sldId id="271" r:id="rId6"/>
    <p:sldId id="268" r:id="rId7"/>
    <p:sldId id="269" r:id="rId8"/>
    <p:sldId id="289" r:id="rId9"/>
    <p:sldId id="270" r:id="rId10"/>
    <p:sldId id="272" r:id="rId11"/>
    <p:sldId id="290" r:id="rId12"/>
    <p:sldId id="273" r:id="rId13"/>
    <p:sldId id="274" r:id="rId14"/>
    <p:sldId id="275" r:id="rId15"/>
    <p:sldId id="291" r:id="rId16"/>
    <p:sldId id="277" r:id="rId17"/>
    <p:sldId id="278" r:id="rId18"/>
    <p:sldId id="279" r:id="rId19"/>
    <p:sldId id="280" r:id="rId20"/>
    <p:sldId id="281" r:id="rId21"/>
    <p:sldId id="282" r:id="rId22"/>
    <p:sldId id="283" r:id="rId23"/>
    <p:sldId id="284" r:id="rId24"/>
    <p:sldId id="285" r:id="rId25"/>
    <p:sldId id="286" r:id="rId26"/>
    <p:sldId id="287" r:id="rId27"/>
    <p:sldId id="288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528" y="-4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C21D8-2FFA-4588-9929-8032AA922D9F}" type="datetimeFigureOut">
              <a:rPr lang="en-US" smtClean="0"/>
              <a:t>1/5/14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758238"/>
            <a:ext cx="3005138" cy="4603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3043DD-AB86-4EE7-9D0E-788BD7E2D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237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77895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2050" y="692150"/>
            <a:ext cx="4610100" cy="3457575"/>
          </a:xfrm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2050" y="692150"/>
            <a:ext cx="4610100" cy="34575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1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Winter 2014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3.xml.rels><?xml version="1.0" encoding="UTF-8" standalone="yes"?>
<Relationships xmlns="http://schemas.openxmlformats.org/package/2006/relationships"><Relationship Id="rId11" Type="http://schemas.openxmlformats.org/officeDocument/2006/relationships/tags" Target="../tags/tag12.xml"/><Relationship Id="rId12" Type="http://schemas.openxmlformats.org/officeDocument/2006/relationships/slideLayout" Target="../slideLayouts/slideLayout2.xml"/><Relationship Id="rId13" Type="http://schemas.openxmlformats.org/officeDocument/2006/relationships/notesSlide" Target="../notesSlides/notesSlide20.xml"/><Relationship Id="rId1" Type="http://schemas.openxmlformats.org/officeDocument/2006/relationships/tags" Target="../tags/tag2.xml"/><Relationship Id="rId2" Type="http://schemas.openxmlformats.org/officeDocument/2006/relationships/tags" Target="../tags/tag3.xml"/><Relationship Id="rId3" Type="http://schemas.openxmlformats.org/officeDocument/2006/relationships/tags" Target="../tags/tag4.xml"/><Relationship Id="rId4" Type="http://schemas.openxmlformats.org/officeDocument/2006/relationships/tags" Target="../tags/tag5.xml"/><Relationship Id="rId5" Type="http://schemas.openxmlformats.org/officeDocument/2006/relationships/tags" Target="../tags/tag6.xml"/><Relationship Id="rId6" Type="http://schemas.openxmlformats.org/officeDocument/2006/relationships/tags" Target="../tags/tag7.xml"/><Relationship Id="rId7" Type="http://schemas.openxmlformats.org/officeDocument/2006/relationships/tags" Target="../tags/tag8.xml"/><Relationship Id="rId8" Type="http://schemas.openxmlformats.org/officeDocument/2006/relationships/tags" Target="../tags/tag9.xml"/><Relationship Id="rId9" Type="http://schemas.openxmlformats.org/officeDocument/2006/relationships/tags" Target="../tags/tag10.xml"/><Relationship Id="rId10" Type="http://schemas.openxmlformats.org/officeDocument/2006/relationships/tags" Target="../tags/tag11.xml"/></Relationships>
</file>

<file path=ppt/slides/_rels/slide24.xml.rels><?xml version="1.0" encoding="UTF-8" standalone="yes"?>
<Relationships xmlns="http://schemas.openxmlformats.org/package/2006/relationships"><Relationship Id="rId9" Type="http://schemas.openxmlformats.org/officeDocument/2006/relationships/tags" Target="../tags/tag21.xml"/><Relationship Id="rId20" Type="http://schemas.openxmlformats.org/officeDocument/2006/relationships/tags" Target="../tags/tag32.xml"/><Relationship Id="rId21" Type="http://schemas.openxmlformats.org/officeDocument/2006/relationships/tags" Target="../tags/tag33.xml"/><Relationship Id="rId22" Type="http://schemas.openxmlformats.org/officeDocument/2006/relationships/tags" Target="../tags/tag34.xml"/><Relationship Id="rId23" Type="http://schemas.openxmlformats.org/officeDocument/2006/relationships/tags" Target="../tags/tag35.xml"/><Relationship Id="rId24" Type="http://schemas.openxmlformats.org/officeDocument/2006/relationships/tags" Target="../tags/tag36.xml"/><Relationship Id="rId25" Type="http://schemas.openxmlformats.org/officeDocument/2006/relationships/tags" Target="../tags/tag37.xml"/><Relationship Id="rId26" Type="http://schemas.openxmlformats.org/officeDocument/2006/relationships/tags" Target="../tags/tag38.xml"/><Relationship Id="rId27" Type="http://schemas.openxmlformats.org/officeDocument/2006/relationships/tags" Target="../tags/tag39.xml"/><Relationship Id="rId28" Type="http://schemas.openxmlformats.org/officeDocument/2006/relationships/tags" Target="../tags/tag40.xml"/><Relationship Id="rId29" Type="http://schemas.openxmlformats.org/officeDocument/2006/relationships/tags" Target="../tags/tag41.xml"/><Relationship Id="rId30" Type="http://schemas.openxmlformats.org/officeDocument/2006/relationships/slideLayout" Target="../slideLayouts/slideLayout2.xml"/><Relationship Id="rId31" Type="http://schemas.openxmlformats.org/officeDocument/2006/relationships/notesSlide" Target="../notesSlides/notesSlide21.xml"/><Relationship Id="rId10" Type="http://schemas.openxmlformats.org/officeDocument/2006/relationships/tags" Target="../tags/tag22.xml"/><Relationship Id="rId11" Type="http://schemas.openxmlformats.org/officeDocument/2006/relationships/tags" Target="../tags/tag23.xml"/><Relationship Id="rId12" Type="http://schemas.openxmlformats.org/officeDocument/2006/relationships/tags" Target="../tags/tag24.xml"/><Relationship Id="rId13" Type="http://schemas.openxmlformats.org/officeDocument/2006/relationships/tags" Target="../tags/tag25.xml"/><Relationship Id="rId14" Type="http://schemas.openxmlformats.org/officeDocument/2006/relationships/tags" Target="../tags/tag26.xml"/><Relationship Id="rId15" Type="http://schemas.openxmlformats.org/officeDocument/2006/relationships/tags" Target="../tags/tag27.xml"/><Relationship Id="rId16" Type="http://schemas.openxmlformats.org/officeDocument/2006/relationships/tags" Target="../tags/tag28.xml"/><Relationship Id="rId17" Type="http://schemas.openxmlformats.org/officeDocument/2006/relationships/tags" Target="../tags/tag29.xml"/><Relationship Id="rId18" Type="http://schemas.openxmlformats.org/officeDocument/2006/relationships/tags" Target="../tags/tag30.xml"/><Relationship Id="rId19" Type="http://schemas.openxmlformats.org/officeDocument/2006/relationships/tags" Target="../tags/tag31.xml"/><Relationship Id="rId1" Type="http://schemas.openxmlformats.org/officeDocument/2006/relationships/tags" Target="../tags/tag13.xml"/><Relationship Id="rId2" Type="http://schemas.openxmlformats.org/officeDocument/2006/relationships/tags" Target="../tags/tag14.xml"/><Relationship Id="rId3" Type="http://schemas.openxmlformats.org/officeDocument/2006/relationships/tags" Target="../tags/tag15.xml"/><Relationship Id="rId4" Type="http://schemas.openxmlformats.org/officeDocument/2006/relationships/tags" Target="../tags/tag16.xml"/><Relationship Id="rId5" Type="http://schemas.openxmlformats.org/officeDocument/2006/relationships/tags" Target="../tags/tag17.xml"/><Relationship Id="rId6" Type="http://schemas.openxmlformats.org/officeDocument/2006/relationships/tags" Target="../tags/tag18.xml"/><Relationship Id="rId7" Type="http://schemas.openxmlformats.org/officeDocument/2006/relationships/tags" Target="../tags/tag19.xml"/><Relationship Id="rId8" Type="http://schemas.openxmlformats.org/officeDocument/2006/relationships/tags" Target="../tags/tag20.xml"/></Relationships>
</file>

<file path=ppt/slides/_rels/slide25.xml.rels><?xml version="1.0" encoding="UTF-8" standalone="yes"?>
<Relationships xmlns="http://schemas.openxmlformats.org/package/2006/relationships"><Relationship Id="rId9" Type="http://schemas.openxmlformats.org/officeDocument/2006/relationships/tags" Target="../tags/tag50.xml"/><Relationship Id="rId20" Type="http://schemas.openxmlformats.org/officeDocument/2006/relationships/tags" Target="../tags/tag61.xml"/><Relationship Id="rId21" Type="http://schemas.openxmlformats.org/officeDocument/2006/relationships/tags" Target="../tags/tag62.xml"/><Relationship Id="rId22" Type="http://schemas.openxmlformats.org/officeDocument/2006/relationships/tags" Target="../tags/tag63.xml"/><Relationship Id="rId23" Type="http://schemas.openxmlformats.org/officeDocument/2006/relationships/tags" Target="../tags/tag64.xml"/><Relationship Id="rId24" Type="http://schemas.openxmlformats.org/officeDocument/2006/relationships/tags" Target="../tags/tag65.xml"/><Relationship Id="rId25" Type="http://schemas.openxmlformats.org/officeDocument/2006/relationships/tags" Target="../tags/tag66.xml"/><Relationship Id="rId26" Type="http://schemas.openxmlformats.org/officeDocument/2006/relationships/tags" Target="../tags/tag67.xml"/><Relationship Id="rId27" Type="http://schemas.openxmlformats.org/officeDocument/2006/relationships/tags" Target="../tags/tag68.xml"/><Relationship Id="rId28" Type="http://schemas.openxmlformats.org/officeDocument/2006/relationships/slideLayout" Target="../slideLayouts/slideLayout2.xml"/><Relationship Id="rId29" Type="http://schemas.openxmlformats.org/officeDocument/2006/relationships/notesSlide" Target="../notesSlides/notesSlide22.xml"/><Relationship Id="rId10" Type="http://schemas.openxmlformats.org/officeDocument/2006/relationships/tags" Target="../tags/tag51.xml"/><Relationship Id="rId11" Type="http://schemas.openxmlformats.org/officeDocument/2006/relationships/tags" Target="../tags/tag52.xml"/><Relationship Id="rId12" Type="http://schemas.openxmlformats.org/officeDocument/2006/relationships/tags" Target="../tags/tag53.xml"/><Relationship Id="rId13" Type="http://schemas.openxmlformats.org/officeDocument/2006/relationships/tags" Target="../tags/tag54.xml"/><Relationship Id="rId14" Type="http://schemas.openxmlformats.org/officeDocument/2006/relationships/tags" Target="../tags/tag55.xml"/><Relationship Id="rId15" Type="http://schemas.openxmlformats.org/officeDocument/2006/relationships/tags" Target="../tags/tag56.xml"/><Relationship Id="rId16" Type="http://schemas.openxmlformats.org/officeDocument/2006/relationships/tags" Target="../tags/tag57.xml"/><Relationship Id="rId17" Type="http://schemas.openxmlformats.org/officeDocument/2006/relationships/tags" Target="../tags/tag58.xml"/><Relationship Id="rId18" Type="http://schemas.openxmlformats.org/officeDocument/2006/relationships/tags" Target="../tags/tag59.xml"/><Relationship Id="rId19" Type="http://schemas.openxmlformats.org/officeDocument/2006/relationships/tags" Target="../tags/tag60.xml"/><Relationship Id="rId1" Type="http://schemas.openxmlformats.org/officeDocument/2006/relationships/tags" Target="../tags/tag42.xml"/><Relationship Id="rId2" Type="http://schemas.openxmlformats.org/officeDocument/2006/relationships/tags" Target="../tags/tag43.xml"/><Relationship Id="rId3" Type="http://schemas.openxmlformats.org/officeDocument/2006/relationships/tags" Target="../tags/tag44.xml"/><Relationship Id="rId4" Type="http://schemas.openxmlformats.org/officeDocument/2006/relationships/tags" Target="../tags/tag45.xml"/><Relationship Id="rId5" Type="http://schemas.openxmlformats.org/officeDocument/2006/relationships/tags" Target="../tags/tag46.xml"/><Relationship Id="rId6" Type="http://schemas.openxmlformats.org/officeDocument/2006/relationships/tags" Target="../tags/tag47.xml"/><Relationship Id="rId7" Type="http://schemas.openxmlformats.org/officeDocument/2006/relationships/tags" Target="../tags/tag48.xml"/><Relationship Id="rId8" Type="http://schemas.openxmlformats.org/officeDocument/2006/relationships/tags" Target="../tags/tag4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7.xml.rels><?xml version="1.0" encoding="UTF-8" standalone="yes"?>
<Relationships xmlns="http://schemas.openxmlformats.org/package/2006/relationships"><Relationship Id="rId11" Type="http://schemas.openxmlformats.org/officeDocument/2006/relationships/tags" Target="../tags/tag79.xml"/><Relationship Id="rId12" Type="http://schemas.openxmlformats.org/officeDocument/2006/relationships/tags" Target="../tags/tag80.xml"/><Relationship Id="rId13" Type="http://schemas.openxmlformats.org/officeDocument/2006/relationships/tags" Target="../tags/tag81.xml"/><Relationship Id="rId14" Type="http://schemas.openxmlformats.org/officeDocument/2006/relationships/slideLayout" Target="../slideLayouts/slideLayout2.xml"/><Relationship Id="rId15" Type="http://schemas.openxmlformats.org/officeDocument/2006/relationships/notesSlide" Target="../notesSlides/notesSlide24.xml"/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tags" Target="../tags/tag71.xml"/><Relationship Id="rId4" Type="http://schemas.openxmlformats.org/officeDocument/2006/relationships/tags" Target="../tags/tag72.xml"/><Relationship Id="rId5" Type="http://schemas.openxmlformats.org/officeDocument/2006/relationships/tags" Target="../tags/tag73.xml"/><Relationship Id="rId6" Type="http://schemas.openxmlformats.org/officeDocument/2006/relationships/tags" Target="../tags/tag74.xml"/><Relationship Id="rId7" Type="http://schemas.openxmlformats.org/officeDocument/2006/relationships/tags" Target="../tags/tag75.xml"/><Relationship Id="rId8" Type="http://schemas.openxmlformats.org/officeDocument/2006/relationships/tags" Target="../tags/tag76.xml"/><Relationship Id="rId9" Type="http://schemas.openxmlformats.org/officeDocument/2006/relationships/tags" Target="../tags/tag77.xml"/><Relationship Id="rId10" Type="http://schemas.openxmlformats.org/officeDocument/2006/relationships/tags" Target="../tags/tag7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jpeg"/><Relationship Id="rId8" Type="http://schemas.openxmlformats.org/officeDocument/2006/relationships/image" Target="../media/image8.jpeg"/><Relationship Id="rId9" Type="http://schemas.openxmlformats.org/officeDocument/2006/relationships/image" Target="../media/image9.jpeg"/><Relationship Id="rId10" Type="http://schemas.openxmlformats.org/officeDocument/2006/relationships/image" Target="../media/image10.jp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4" Type="http://schemas.openxmlformats.org/officeDocument/2006/relationships/image" Target="../media/image12.png"/><Relationship Id="rId5" Type="http://schemas.openxmlformats.org/officeDocument/2006/relationships/image" Target="../media/image13.jpeg"/><Relationship Id="rId6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590800"/>
            <a:ext cx="8229600" cy="1143000"/>
          </a:xfrm>
        </p:spPr>
        <p:txBody>
          <a:bodyPr/>
          <a:lstStyle/>
          <a:p>
            <a:pPr algn="ctr"/>
            <a:r>
              <a:rPr lang="en-US" sz="3000" i="0" dirty="0" smtClean="0"/>
              <a:t>CSE373: Data Structures and Algorithms</a:t>
            </a:r>
            <a:br>
              <a:rPr lang="en-US" sz="30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000" i="0" dirty="0" smtClean="0"/>
              <a:t>Lecture 1: Introduction; ADTs; Stacks/Queues</a:t>
            </a:r>
            <a:endParaRPr lang="en-US" sz="30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572000"/>
            <a:ext cx="6629400" cy="1219200"/>
          </a:xfrm>
        </p:spPr>
        <p:txBody>
          <a:bodyPr/>
          <a:lstStyle/>
          <a:p>
            <a:r>
              <a:rPr lang="en-US" sz="2400" dirty="0" smtClean="0"/>
              <a:t>Aaron Bauer</a:t>
            </a:r>
            <a:endParaRPr lang="en-US" sz="2400" dirty="0" smtClean="0"/>
          </a:p>
          <a:p>
            <a:r>
              <a:rPr lang="en-US" sz="2400" dirty="0" smtClean="0"/>
              <a:t>Winter 2014</a:t>
            </a:r>
            <a:endParaRPr lang="en-US" sz="2400" dirty="0"/>
          </a:p>
        </p:txBody>
      </p:sp>
      <p:pic>
        <p:nvPicPr>
          <p:cNvPr id="2052" name="Picture 4" descr="cse_logo_80x1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838201"/>
            <a:ext cx="1905000" cy="1146175"/>
          </a:xfrm>
          <a:prstGeom prst="rect">
            <a:avLst/>
          </a:prstGeom>
          <a:noFill/>
        </p:spPr>
      </p:pic>
      <p:pic>
        <p:nvPicPr>
          <p:cNvPr id="2062" name="Picture 14" descr="WashingtonColorSeal-21-cli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and 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the course policy very carefully</a:t>
            </a:r>
          </a:p>
          <a:p>
            <a:pPr lvl="1"/>
            <a:r>
              <a:rPr lang="en-US" dirty="0" smtClean="0"/>
              <a:t>Explains quite clearly how you can and cannot get/provide help on homework and projects</a:t>
            </a:r>
          </a:p>
          <a:p>
            <a:endParaRPr lang="en-US" dirty="0" smtClean="0"/>
          </a:p>
          <a:p>
            <a:r>
              <a:rPr lang="en-US" dirty="0" smtClean="0"/>
              <a:t>Always explain any unconventional action on your part</a:t>
            </a:r>
          </a:p>
          <a:p>
            <a:pPr lvl="1"/>
            <a:r>
              <a:rPr lang="en-US" dirty="0" smtClean="0"/>
              <a:t>When it happens, when you submit, not when asked</a:t>
            </a:r>
          </a:p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smtClean="0"/>
              <a:t>take </a:t>
            </a:r>
            <a:r>
              <a:rPr lang="en-US" dirty="0" smtClean="0"/>
              <a:t>academic integrity </a:t>
            </a:r>
            <a:r>
              <a:rPr lang="en-US" dirty="0" smtClean="0"/>
              <a:t>extremely seriously</a:t>
            </a:r>
            <a:endParaRPr lang="en-US" dirty="0" smtClean="0"/>
          </a:p>
          <a:p>
            <a:pPr lvl="1"/>
            <a:r>
              <a:rPr lang="en-US" dirty="0" smtClean="0"/>
              <a:t>I offer great trust but with little sympathy for violations</a:t>
            </a:r>
          </a:p>
          <a:p>
            <a:pPr lvl="1"/>
            <a:r>
              <a:rPr lang="en-US" dirty="0" smtClean="0"/>
              <a:t>Honest work is </a:t>
            </a:r>
            <a:r>
              <a:rPr lang="en-US" dirty="0" smtClean="0"/>
              <a:t>a vital </a:t>
            </a:r>
            <a:r>
              <a:rPr lang="en-US" dirty="0" smtClean="0"/>
              <a:t>feature of a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You are expected to do your own work</a:t>
            </a:r>
          </a:p>
          <a:p>
            <a:pPr lvl="1">
              <a:lnSpc>
                <a:spcPct val="80000"/>
              </a:lnSpc>
            </a:pPr>
            <a:r>
              <a:rPr lang="en-US" altLang="en-US" dirty="0"/>
              <a:t>Exceptions (group work), if any, will be clearly announced</a:t>
            </a:r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Sharing </a:t>
            </a:r>
            <a:r>
              <a:rPr lang="en-US" altLang="en-US" dirty="0"/>
              <a:t>solutions, doing work </a:t>
            </a:r>
            <a:r>
              <a:rPr lang="en-US" altLang="en-US" dirty="0" smtClean="0"/>
              <a:t>for, </a:t>
            </a:r>
            <a:r>
              <a:rPr lang="en-US" altLang="en-US" dirty="0"/>
              <a:t>or accepting work from others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Referring </a:t>
            </a:r>
            <a:r>
              <a:rPr lang="en-US" altLang="en-US" dirty="0"/>
              <a:t>to solutions from this or other courses from previous quarters is </a:t>
            </a:r>
            <a:r>
              <a:rPr lang="en-US" altLang="en-US" dirty="0" smtClean="0"/>
              <a:t>cheating</a:t>
            </a:r>
            <a:endParaRPr lang="en-US" altLang="en-US" dirty="0"/>
          </a:p>
          <a:p>
            <a:pPr>
              <a:lnSpc>
                <a:spcPct val="80000"/>
              </a:lnSpc>
            </a:pPr>
            <a:endParaRPr lang="en-US" altLang="en-US" dirty="0" smtClean="0"/>
          </a:p>
          <a:p>
            <a:pPr>
              <a:lnSpc>
                <a:spcPct val="80000"/>
              </a:lnSpc>
            </a:pPr>
            <a:r>
              <a:rPr lang="en-US" altLang="en-US" dirty="0" smtClean="0"/>
              <a:t>But you can learn from each other: see the policy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1498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Unsolicited advice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Get to class on time!</a:t>
            </a:r>
          </a:p>
          <a:p>
            <a:pPr lvl="1"/>
            <a:r>
              <a:rPr lang="en-US" dirty="0" smtClean="0"/>
              <a:t>I </a:t>
            </a:r>
            <a:r>
              <a:rPr lang="en-US" dirty="0" smtClean="0"/>
              <a:t>will start and end </a:t>
            </a:r>
            <a:r>
              <a:rPr lang="en-US" dirty="0" smtClean="0"/>
              <a:t>promptly</a:t>
            </a:r>
            <a:endParaRPr lang="en-US" dirty="0" smtClean="0"/>
          </a:p>
          <a:p>
            <a:pPr lvl="1"/>
            <a:r>
              <a:rPr lang="en-US" dirty="0" smtClean="0"/>
              <a:t>First 2 minutes are </a:t>
            </a:r>
            <a:r>
              <a:rPr lang="en-US" i="1" dirty="0" smtClean="0"/>
              <a:t>much</a:t>
            </a:r>
            <a:r>
              <a:rPr lang="en-US" dirty="0" smtClean="0"/>
              <a:t> more important than last 2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Midterms will prove beyond any doubt you are able to do so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Learn </a:t>
            </a:r>
            <a:r>
              <a:rPr lang="en-US" dirty="0" smtClean="0"/>
              <a:t>this stuff</a:t>
            </a:r>
          </a:p>
          <a:p>
            <a:pPr lvl="1"/>
            <a:r>
              <a:rPr lang="en-US" dirty="0" smtClean="0"/>
              <a:t>It is at the absolute core of computing and </a:t>
            </a:r>
            <a:r>
              <a:rPr lang="en-US" dirty="0" smtClean="0"/>
              <a:t>software</a:t>
            </a:r>
          </a:p>
          <a:p>
            <a:pPr lvl="1"/>
            <a:r>
              <a:rPr lang="en-US" dirty="0" smtClean="0"/>
              <a:t>Falling </a:t>
            </a:r>
            <a:r>
              <a:rPr lang="en-US" dirty="0" smtClean="0"/>
              <a:t>behind only makes more work for you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This stuff is powerful and fascinating, so have fun with it!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mechanics:  Did I forget anything?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accent2"/>
                </a:solidFill>
              </a:rPr>
              <a:t>What this course is about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/>
              <a:t>Start </a:t>
            </a:r>
            <a:r>
              <a:rPr lang="en-US" i="1" dirty="0"/>
              <a:t>abstract data types</a:t>
            </a:r>
            <a:r>
              <a:rPr lang="en-US" dirty="0"/>
              <a:t> (ADTs), </a:t>
            </a:r>
            <a:r>
              <a:rPr lang="en-US" i="1" dirty="0"/>
              <a:t>stacks</a:t>
            </a:r>
            <a:r>
              <a:rPr lang="en-US" dirty="0"/>
              <a:t>, and </a:t>
            </a:r>
            <a:r>
              <a:rPr lang="en-US" i="1" dirty="0"/>
              <a:t>queues</a:t>
            </a:r>
          </a:p>
          <a:p>
            <a:pPr lvl="1"/>
            <a:r>
              <a:rPr lang="en-US" dirty="0"/>
              <a:t>Largely review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altLang="en-US" dirty="0"/>
              <a:t>Introduction to Algorithm Analysis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Lists, Stacks,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Trees, Hashing, Dictionaries 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Heaps, Priority Queues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Sorting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Disjoint Sets</a:t>
            </a:r>
          </a:p>
          <a:p>
            <a:pPr>
              <a:spcAft>
                <a:spcPts val="1200"/>
              </a:spcAft>
            </a:pPr>
            <a:r>
              <a:rPr lang="en-US" altLang="en-US" dirty="0"/>
              <a:t>Graph </a:t>
            </a:r>
            <a:r>
              <a:rPr lang="en-US" altLang="en-US" dirty="0" smtClean="0"/>
              <a:t>Algorithms</a:t>
            </a:r>
          </a:p>
          <a:p>
            <a:pPr>
              <a:spcAft>
                <a:spcPts val="1200"/>
              </a:spcAft>
            </a:pPr>
            <a:r>
              <a:rPr lang="en-US" i="1" dirty="0" smtClean="0"/>
              <a:t>May have time for other brief exposure to topics, maybe parallelism</a:t>
            </a:r>
            <a:endParaRPr lang="en-US" i="1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Assumed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Prerequisite is </a:t>
            </a:r>
            <a:r>
              <a:rPr lang="en-US" altLang="en-US" dirty="0" smtClean="0"/>
              <a:t>CSE143</a:t>
            </a:r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Topics you should have a basic understanding of: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Variables, conditionals, loops, </a:t>
            </a:r>
            <a:r>
              <a:rPr lang="en-US" altLang="en-US" dirty="0" smtClean="0"/>
              <a:t>methods, </a:t>
            </a:r>
            <a:r>
              <a:rPr lang="en-US" altLang="en-US" dirty="0"/>
              <a:t>fundamentals of defining classes and inheritance, arrays, single linked lists, simple binary trees, recursion, some sorting and searching algorithms, basic algorithm analysis (e.g., </a:t>
            </a:r>
            <a:r>
              <a:rPr lang="en-US" altLang="en-US" i="1" dirty="0"/>
              <a:t>O</a:t>
            </a:r>
            <a:r>
              <a:rPr lang="en-US" altLang="en-US" dirty="0"/>
              <a:t>(n) </a:t>
            </a:r>
            <a:r>
              <a:rPr lang="en-US" altLang="en-US" dirty="0" err="1"/>
              <a:t>vs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/>
              <a:t>(n</a:t>
            </a:r>
            <a:r>
              <a:rPr lang="en-US" altLang="en-US" baseline="30000" dirty="0"/>
              <a:t>2</a:t>
            </a:r>
            <a:r>
              <a:rPr lang="en-US" altLang="en-US" dirty="0"/>
              <a:t>) and similar things</a:t>
            </a:r>
            <a:r>
              <a:rPr lang="en-US" altLang="en-US" dirty="0" smtClean="0"/>
              <a:t>)</a:t>
            </a:r>
          </a:p>
          <a:p>
            <a:pPr lvl="1"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endParaRPr lang="en-US" altLang="en-US" dirty="0"/>
          </a:p>
          <a:p>
            <a:pPr>
              <a:lnSpc>
                <a:spcPct val="80000"/>
              </a:lnSpc>
              <a:spcBef>
                <a:spcPts val="525"/>
              </a:spcBef>
              <a:spcAft>
                <a:spcPts val="525"/>
              </a:spcAft>
            </a:pPr>
            <a:r>
              <a:rPr lang="en-US" altLang="en-US" dirty="0"/>
              <a:t>We can fill in gaps as needed, but if any topics are new, plan on some extra studying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9085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373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Deeply understand the basic structures used in all software</a:t>
            </a:r>
          </a:p>
          <a:p>
            <a:pPr lvl="1"/>
            <a:r>
              <a:rPr lang="en-US" dirty="0" smtClean="0"/>
              <a:t>Understand the data structures and their </a:t>
            </a:r>
            <a:r>
              <a:rPr lang="en-US" dirty="0" smtClean="0">
                <a:solidFill>
                  <a:schemeClr val="accent2"/>
                </a:solidFill>
              </a:rPr>
              <a:t>trade-offs</a:t>
            </a:r>
          </a:p>
          <a:p>
            <a:pPr lvl="1"/>
            <a:r>
              <a:rPr lang="en-US" dirty="0" smtClean="0"/>
              <a:t>Rigorously </a:t>
            </a:r>
            <a:r>
              <a:rPr lang="en-US" dirty="0" smtClean="0">
                <a:solidFill>
                  <a:schemeClr val="accent2"/>
                </a:solidFill>
              </a:rPr>
              <a:t>analyze</a:t>
            </a:r>
            <a:r>
              <a:rPr lang="en-US" dirty="0" smtClean="0"/>
              <a:t> the algorithms that use them (math!)</a:t>
            </a:r>
          </a:p>
          <a:p>
            <a:pPr lvl="1"/>
            <a:r>
              <a:rPr lang="en-US" dirty="0" smtClean="0"/>
              <a:t>Learn how to </a:t>
            </a:r>
            <a:r>
              <a:rPr lang="en-US" dirty="0" smtClean="0">
                <a:solidFill>
                  <a:schemeClr val="accent2"/>
                </a:solidFill>
              </a:rPr>
              <a:t>pick</a:t>
            </a:r>
            <a:r>
              <a:rPr lang="en-US" dirty="0" smtClean="0"/>
              <a:t> “the right thing for the job”</a:t>
            </a:r>
          </a:p>
          <a:p>
            <a:pPr lvl="1"/>
            <a:r>
              <a:rPr lang="en-US" altLang="en-US" dirty="0"/>
              <a:t>More thorough and rigorous take on topics introduced in </a:t>
            </a:r>
            <a:br>
              <a:rPr lang="en-US" altLang="en-US" dirty="0"/>
            </a:br>
            <a:r>
              <a:rPr lang="en-US" altLang="en-US" dirty="0" smtClean="0"/>
              <a:t>CSE143 </a:t>
            </a:r>
            <a:r>
              <a:rPr lang="en-US" altLang="en-US" dirty="0"/>
              <a:t>(plus more new topics)</a:t>
            </a:r>
          </a:p>
          <a:p>
            <a:endParaRPr lang="en-US" dirty="0"/>
          </a:p>
          <a:p>
            <a:r>
              <a:rPr lang="en-US" dirty="0" smtClean="0"/>
              <a:t>Practice design, analysis, and implementation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/>
              <a:t>mix </a:t>
            </a:r>
            <a:r>
              <a:rPr lang="en-US" dirty="0" smtClean="0"/>
              <a:t>of “theory” and “engineering” at the core of computer science</a:t>
            </a:r>
          </a:p>
          <a:p>
            <a:pPr lvl="1"/>
            <a:endParaRPr lang="en-US" dirty="0"/>
          </a:p>
          <a:p>
            <a:r>
              <a:rPr lang="en-US" dirty="0" smtClean="0"/>
              <a:t>More programming experience (as a way to learn)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make good design choices</a:t>
            </a:r>
            <a:r>
              <a:rPr lang="en-US" dirty="0" smtClean="0"/>
              <a:t> as a developer, project manager, etc.</a:t>
            </a:r>
          </a:p>
          <a:p>
            <a:pPr lvl="1"/>
            <a:r>
              <a:rPr lang="en-US" dirty="0" smtClean="0"/>
              <a:t>Reason in terms of the general abstractions that come up in all non-trivial software (and many non-software) systems</a:t>
            </a:r>
          </a:p>
          <a:p>
            <a:r>
              <a:rPr lang="en-US" dirty="0" smtClean="0"/>
              <a:t>Be able to </a:t>
            </a:r>
            <a:r>
              <a:rPr lang="en-US" dirty="0" smtClean="0">
                <a:solidFill>
                  <a:schemeClr val="accent2"/>
                </a:solidFill>
              </a:rPr>
              <a:t>justify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your design decisions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Aaron’s</a:t>
            </a:r>
            <a:r>
              <a:rPr lang="en-US" dirty="0" smtClean="0"/>
              <a:t> </a:t>
            </a:r>
            <a:r>
              <a:rPr lang="en-US" dirty="0" smtClean="0"/>
              <a:t>take: </a:t>
            </a:r>
          </a:p>
          <a:p>
            <a:pPr lvl="1"/>
            <a:r>
              <a:rPr lang="en-US" dirty="0" smtClean="0"/>
              <a:t>Key abstractions used almost </a:t>
            </a:r>
            <a:r>
              <a:rPr lang="en-US" dirty="0" smtClean="0">
                <a:solidFill>
                  <a:schemeClr val="accent2"/>
                </a:solidFill>
              </a:rPr>
              <a:t>every day in just about anything related to computing and software</a:t>
            </a:r>
          </a:p>
          <a:p>
            <a:pPr lvl="1"/>
            <a:r>
              <a:rPr lang="en-US" dirty="0" smtClean="0"/>
              <a:t>It is a vocabulary you are likely to internalize permanently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(Often highly </a:t>
            </a:r>
            <a:r>
              <a:rPr lang="en-US" i="1" dirty="0" smtClean="0"/>
              <a:t>non-obvious</a:t>
            </a:r>
            <a:r>
              <a:rPr lang="en-US" dirty="0" smtClean="0"/>
              <a:t>) ways to organize information to enable </a:t>
            </a:r>
            <a:r>
              <a:rPr lang="en-US" i="1" dirty="0" smtClean="0">
                <a:solidFill>
                  <a:schemeClr val="accent2"/>
                </a:solidFill>
              </a:rPr>
              <a:t>efficient</a:t>
            </a:r>
            <a:r>
              <a:rPr lang="en-US" dirty="0" smtClean="0"/>
              <a:t> computation over that information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A data structure supports certain </a:t>
            </a:r>
            <a:r>
              <a:rPr lang="en-US" i="1" dirty="0" smtClean="0"/>
              <a:t>operations</a:t>
            </a:r>
            <a:r>
              <a:rPr lang="en-US" dirty="0" smtClean="0"/>
              <a:t>, each with a:</a:t>
            </a:r>
          </a:p>
          <a:p>
            <a:pPr lvl="1"/>
            <a:r>
              <a:rPr lang="en-US" dirty="0" smtClean="0"/>
              <a:t>Meaning: what does the operation do/return</a:t>
            </a:r>
          </a:p>
          <a:p>
            <a:pPr lvl="1"/>
            <a:r>
              <a:rPr lang="en-US" dirty="0" smtClean="0"/>
              <a:t>Performance: how efficient is the operation</a:t>
            </a:r>
          </a:p>
          <a:p>
            <a:pPr lvl="1"/>
            <a:endParaRPr lang="en-US" sz="1000" dirty="0" smtClean="0"/>
          </a:p>
          <a:p>
            <a:pPr>
              <a:buNone/>
            </a:pPr>
            <a:r>
              <a:rPr lang="en-US" dirty="0" smtClean="0"/>
              <a:t>Examples:</a:t>
            </a:r>
          </a:p>
          <a:p>
            <a:pPr lvl="1"/>
            <a:r>
              <a:rPr lang="en-US" b="1" i="1" dirty="0" smtClean="0"/>
              <a:t>List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insert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</a:t>
            </a:r>
          </a:p>
          <a:p>
            <a:pPr lvl="1"/>
            <a:r>
              <a:rPr lang="en-US" b="1" i="1" dirty="0" smtClean="0"/>
              <a:t>Stack</a:t>
            </a:r>
            <a:r>
              <a:rPr lang="en-US" dirty="0" smtClean="0"/>
              <a:t>  with operations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Trade-offs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848600" cy="449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 data structure strives to provide many useful, efficient operations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But there are unavoidable trade-offs:</a:t>
            </a:r>
          </a:p>
          <a:p>
            <a:pPr lvl="1"/>
            <a:r>
              <a:rPr lang="en-US" dirty="0" smtClean="0"/>
              <a:t>Time vs. space</a:t>
            </a:r>
          </a:p>
          <a:p>
            <a:pPr lvl="1"/>
            <a:r>
              <a:rPr lang="en-US" dirty="0" smtClean="0"/>
              <a:t>One operation more efficient if another less efficient</a:t>
            </a:r>
          </a:p>
          <a:p>
            <a:pPr lvl="1"/>
            <a:r>
              <a:rPr lang="en-US" dirty="0" smtClean="0"/>
              <a:t>Generality vs. simplicity vs. performance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ask ourselves questions like:</a:t>
            </a:r>
          </a:p>
          <a:p>
            <a:pPr lvl="1"/>
            <a:r>
              <a:rPr lang="en-US" dirty="0" smtClean="0"/>
              <a:t>Does this support the operations I need efficiently?</a:t>
            </a:r>
          </a:p>
          <a:p>
            <a:pPr lvl="1"/>
            <a:r>
              <a:rPr lang="en-US" dirty="0" smtClean="0"/>
              <a:t>Will it be easy to </a:t>
            </a:r>
            <a:r>
              <a:rPr lang="en-US" dirty="0" smtClean="0"/>
              <a:t>use (and reuse), </a:t>
            </a:r>
            <a:r>
              <a:rPr lang="en-US" dirty="0" smtClean="0"/>
              <a:t>implement, and debug?</a:t>
            </a:r>
          </a:p>
          <a:p>
            <a:pPr lvl="1"/>
            <a:r>
              <a:rPr lang="en-US" dirty="0" smtClean="0"/>
              <a:t>What assumptions am I making about how my software will be used? (E.g., more lookups or more inserts?)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Welcome!</a:t>
            </a: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We have 10 weeks to learn </a:t>
            </a:r>
            <a:r>
              <a:rPr lang="en-US" i="1" dirty="0" smtClean="0"/>
              <a:t>fundamental data structures and algorithms for organizing and processing information</a:t>
            </a:r>
          </a:p>
          <a:p>
            <a:pPr lvl="1"/>
            <a:r>
              <a:rPr lang="en-US" dirty="0" smtClean="0"/>
              <a:t>“Classic” data structures / algorithms and how to analyze rigorously their efficiency and when to use them</a:t>
            </a:r>
          </a:p>
          <a:p>
            <a:pPr lvl="1"/>
            <a:r>
              <a:rPr lang="en-US" dirty="0" smtClean="0"/>
              <a:t>Queues, dictionaries, graphs, sorting, etc.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Today in class:</a:t>
            </a:r>
          </a:p>
          <a:p>
            <a:r>
              <a:rPr lang="en-US" dirty="0" smtClean="0"/>
              <a:t>Introductions and course mechanics</a:t>
            </a:r>
          </a:p>
          <a:p>
            <a:r>
              <a:rPr lang="en-US" dirty="0" smtClean="0"/>
              <a:t>What this course is about</a:t>
            </a:r>
          </a:p>
          <a:p>
            <a:r>
              <a:rPr lang="en-US" dirty="0" smtClean="0"/>
              <a:t>Start </a:t>
            </a:r>
            <a:r>
              <a:rPr lang="en-US" i="1" dirty="0" smtClean="0"/>
              <a:t>abstract </a:t>
            </a:r>
            <a:r>
              <a:rPr lang="en-US" i="1" dirty="0"/>
              <a:t>d</a:t>
            </a:r>
            <a:r>
              <a:rPr lang="en-US" i="1" dirty="0" smtClean="0"/>
              <a:t>ata </a:t>
            </a:r>
            <a:r>
              <a:rPr lang="en-US" i="1" dirty="0"/>
              <a:t>t</a:t>
            </a:r>
            <a:r>
              <a:rPr lang="en-US" i="1" dirty="0" smtClean="0"/>
              <a:t>ypes</a:t>
            </a:r>
            <a:r>
              <a:rPr lang="en-US" dirty="0" smtClean="0"/>
              <a:t> (ADTs), </a:t>
            </a:r>
            <a:r>
              <a:rPr lang="en-US" i="1" dirty="0" smtClean="0"/>
              <a:t>stacks</a:t>
            </a:r>
            <a:r>
              <a:rPr lang="en-US" dirty="0" smtClean="0"/>
              <a:t>, and </a:t>
            </a:r>
            <a:r>
              <a:rPr lang="en-US" i="1" dirty="0" smtClean="0"/>
              <a:t>queues</a:t>
            </a:r>
          </a:p>
          <a:p>
            <a:pPr lvl="1"/>
            <a:r>
              <a:rPr lang="en-US" dirty="0" smtClean="0"/>
              <a:t>Largely review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/>
                </a:solidFill>
              </a:rPr>
              <a:t>Abstract Data Type (ADT)</a:t>
            </a:r>
          </a:p>
          <a:p>
            <a:pPr lvl="1"/>
            <a:r>
              <a:rPr lang="en-US" dirty="0" smtClean="0"/>
              <a:t>Mathematical description of a “thing” with set of operations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Algorithm</a:t>
            </a:r>
          </a:p>
          <a:p>
            <a:pPr lvl="1"/>
            <a:r>
              <a:rPr lang="en-US" dirty="0" smtClean="0"/>
              <a:t>A high level, language-independent description of a step-by-step process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Data structure</a:t>
            </a:r>
          </a:p>
          <a:p>
            <a:pPr lvl="1"/>
            <a:r>
              <a:rPr lang="en-US" dirty="0" smtClean="0"/>
              <a:t>A specific organization of data and family of algorithms for implementing an ADT</a:t>
            </a:r>
          </a:p>
          <a:p>
            <a:pPr lvl="1"/>
            <a:endParaRPr lang="en-US" sz="1000" dirty="0" smtClean="0"/>
          </a:p>
          <a:p>
            <a:r>
              <a:rPr lang="en-US" dirty="0" smtClean="0">
                <a:solidFill>
                  <a:schemeClr val="accent6"/>
                </a:solidFill>
              </a:rPr>
              <a:t>Implementation</a:t>
            </a:r>
            <a:r>
              <a:rPr lang="en-US" dirty="0" smtClean="0"/>
              <a:t> of a data structure</a:t>
            </a:r>
          </a:p>
          <a:p>
            <a:pPr lvl="1"/>
            <a:r>
              <a:rPr lang="en-US" dirty="0" smtClean="0"/>
              <a:t>A specific implementation in a specific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i="1" dirty="0" smtClean="0"/>
              <a:t>Stack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accent2"/>
                </a:solidFill>
              </a:rPr>
              <a:t>ADT</a:t>
            </a:r>
            <a:r>
              <a:rPr lang="en-US" dirty="0" smtClean="0"/>
              <a:t> supports operations: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isEmpty</a:t>
            </a:r>
            <a:r>
              <a:rPr lang="en-US" dirty="0" smtClean="0"/>
              <a:t>: have there been same number of pops as pushes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push</a:t>
            </a:r>
            <a:r>
              <a:rPr lang="en-US" dirty="0" smtClean="0"/>
              <a:t>: takes an item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pop</a:t>
            </a:r>
            <a:r>
              <a:rPr lang="en-US" dirty="0" smtClean="0"/>
              <a:t>: raises an error if empty, else returns most-recently pushed item not yet returned by a pop</a:t>
            </a:r>
          </a:p>
          <a:p>
            <a:pPr lvl="1"/>
            <a:r>
              <a:rPr lang="en-US" dirty="0" smtClean="0">
                <a:latin typeface="Courier New" pitchFamily="49" charset="0"/>
                <a:cs typeface="Courier New" pitchFamily="49" charset="0"/>
              </a:rPr>
              <a:t>… </a:t>
            </a:r>
            <a:r>
              <a:rPr lang="en-US" dirty="0" smtClean="0">
                <a:cs typeface="Courier New" pitchFamily="49" charset="0"/>
              </a:rPr>
              <a:t>(possibly more operations)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 Stack </a:t>
            </a:r>
            <a:r>
              <a:rPr lang="en-US" dirty="0" smtClean="0">
                <a:solidFill>
                  <a:schemeClr val="accent2"/>
                </a:solidFill>
              </a:rPr>
              <a:t>data structure</a:t>
            </a:r>
            <a:r>
              <a:rPr lang="en-US" dirty="0" smtClean="0"/>
              <a:t> could use a linked-list or an array or something else, and associated </a:t>
            </a:r>
            <a:r>
              <a:rPr lang="en-US" dirty="0" smtClean="0">
                <a:solidFill>
                  <a:schemeClr val="accent2"/>
                </a:solidFill>
              </a:rPr>
              <a:t>algorithms</a:t>
            </a:r>
            <a:r>
              <a:rPr lang="en-US" dirty="0" smtClean="0"/>
              <a:t> for the operations</a:t>
            </a:r>
          </a:p>
          <a:p>
            <a:endParaRPr lang="en-US" dirty="0" smtClean="0"/>
          </a:p>
          <a:p>
            <a:r>
              <a:rPr lang="en-US" dirty="0" smtClean="0"/>
              <a:t>One </a:t>
            </a:r>
            <a:r>
              <a:rPr lang="en-US" dirty="0" smtClean="0">
                <a:solidFill>
                  <a:schemeClr val="accent2"/>
                </a:solidFill>
              </a:rPr>
              <a:t>implementation</a:t>
            </a:r>
            <a:r>
              <a:rPr lang="en-US" dirty="0" smtClean="0"/>
              <a:t> is in the library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java.util.Stack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useful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The Stack ADT is a useful abstraction because:</a:t>
            </a:r>
          </a:p>
          <a:p>
            <a:r>
              <a:rPr lang="en-US" dirty="0" smtClean="0"/>
              <a:t>It arises </a:t>
            </a:r>
            <a:r>
              <a:rPr lang="en-US" dirty="0" smtClean="0">
                <a:solidFill>
                  <a:schemeClr val="accent2"/>
                </a:solidFill>
              </a:rPr>
              <a:t>all the time</a:t>
            </a:r>
            <a:r>
              <a:rPr lang="en-US" dirty="0" smtClean="0"/>
              <a:t> in programming (e.g., see Weiss 3.6.3)</a:t>
            </a:r>
          </a:p>
          <a:p>
            <a:pPr lvl="1"/>
            <a:r>
              <a:rPr lang="en-US" dirty="0" smtClean="0"/>
              <a:t>Recursive function calls</a:t>
            </a:r>
          </a:p>
          <a:p>
            <a:pPr lvl="1"/>
            <a:r>
              <a:rPr lang="en-US" dirty="0" smtClean="0"/>
              <a:t>Balancing symbols (parentheses)</a:t>
            </a:r>
          </a:p>
          <a:p>
            <a:pPr lvl="1"/>
            <a:r>
              <a:rPr lang="en-US" dirty="0" smtClean="0"/>
              <a:t>Evaluating postfix notation: 3 4 + 5 * </a:t>
            </a:r>
          </a:p>
          <a:p>
            <a:pPr lvl="1"/>
            <a:r>
              <a:rPr lang="en-US" dirty="0" smtClean="0"/>
              <a:t>Clever: Infix ((3+4) * 5) to postfix conversion (see text)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can code up a </a:t>
            </a:r>
            <a:r>
              <a:rPr lang="en-US" dirty="0" smtClean="0">
                <a:solidFill>
                  <a:schemeClr val="accent2"/>
                </a:solidFill>
              </a:rPr>
              <a:t>reusable library</a:t>
            </a:r>
          </a:p>
          <a:p>
            <a:endParaRPr lang="en-US" dirty="0" smtClean="0">
              <a:solidFill>
                <a:schemeClr val="accent2"/>
              </a:solidFill>
            </a:endParaRPr>
          </a:p>
          <a:p>
            <a:r>
              <a:rPr lang="en-US" dirty="0" smtClean="0"/>
              <a:t>We can </a:t>
            </a:r>
            <a:r>
              <a:rPr lang="en-US" dirty="0" smtClean="0">
                <a:solidFill>
                  <a:schemeClr val="accent2"/>
                </a:solidFill>
              </a:rPr>
              <a:t>communicate</a:t>
            </a:r>
            <a:r>
              <a:rPr lang="en-US" dirty="0" smtClean="0"/>
              <a:t> in high-level terms</a:t>
            </a:r>
          </a:p>
          <a:p>
            <a:pPr lvl="1"/>
            <a:r>
              <a:rPr lang="en-US" dirty="0" smtClean="0"/>
              <a:t>“Use a stack and push numbers, popping for operators…”</a:t>
            </a:r>
          </a:p>
          <a:p>
            <a:pPr lvl="1"/>
            <a:r>
              <a:rPr lang="en-US" dirty="0" smtClean="0"/>
              <a:t>Rather than, “create </a:t>
            </a:r>
            <a:r>
              <a:rPr lang="en-US" dirty="0" smtClean="0"/>
              <a:t>an array and keep indices to the…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Queue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Operations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dequeue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r>
              <a:rPr lang="en-US" dirty="0" smtClean="0"/>
              <a:t>Just like a stack except:</a:t>
            </a:r>
          </a:p>
          <a:p>
            <a:pPr lvl="1"/>
            <a:r>
              <a:rPr lang="en-US" dirty="0" smtClean="0"/>
              <a:t>Stack: LIFO (last-in-first-out)</a:t>
            </a:r>
          </a:p>
          <a:p>
            <a:pPr lvl="1"/>
            <a:r>
              <a:rPr lang="en-US" dirty="0" smtClean="0"/>
              <a:t>Queue: FIFO (first-in-first-out)</a:t>
            </a:r>
          </a:p>
          <a:p>
            <a:endParaRPr lang="en-US" sz="1000" dirty="0" smtClean="0"/>
          </a:p>
          <a:p>
            <a:r>
              <a:rPr lang="en-US" dirty="0" smtClean="0"/>
              <a:t>Just as useful and ubiquitous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3276600" y="2362200"/>
            <a:ext cx="5027063" cy="1143000"/>
            <a:chOff x="3190875" y="2362200"/>
            <a:chExt cx="5027062" cy="1143000"/>
          </a:xfrm>
        </p:grpSpPr>
        <p:sp>
          <p:nvSpPr>
            <p:cNvPr id="7" name="Rectangle 4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4714875" y="2362200"/>
              <a:ext cx="1981200" cy="114300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>
                  <a:solidFill>
                    <a:schemeClr val="accent2"/>
                  </a:solidFill>
                </a:rPr>
                <a:t>F E D C B</a:t>
              </a:r>
            </a:p>
          </p:txBody>
        </p:sp>
        <p:sp>
          <p:nvSpPr>
            <p:cNvPr id="8" name="Line 5"/>
            <p:cNvSpPr>
              <a:spLocks noChangeShapeType="1"/>
            </p:cNvSpPr>
            <p:nvPr>
              <p:custDataLst>
                <p:tags r:id="rId6"/>
              </p:custDataLst>
            </p:nvPr>
          </p:nvSpPr>
          <p:spPr bwMode="auto">
            <a:xfrm>
              <a:off x="3648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Text Box 6"/>
            <p:cNvSpPr txBox="1"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3571875" y="2605088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 err="1">
                  <a:solidFill>
                    <a:schemeClr val="accent2"/>
                  </a:solidFill>
                </a:rPr>
                <a:t>enqueue</a:t>
              </a:r>
              <a:endParaRPr lang="en-US" sz="2000" dirty="0">
                <a:solidFill>
                  <a:schemeClr val="accent2"/>
                </a:solidFill>
              </a:endParaRPr>
            </a:p>
          </p:txBody>
        </p:sp>
        <p:sp>
          <p:nvSpPr>
            <p:cNvPr id="10" name="Line 7"/>
            <p:cNvSpPr>
              <a:spLocks noChangeShapeType="1"/>
            </p:cNvSpPr>
            <p:nvPr>
              <p:custDataLst>
                <p:tags r:id="rId8"/>
              </p:custDataLst>
            </p:nvPr>
          </p:nvSpPr>
          <p:spPr bwMode="auto">
            <a:xfrm>
              <a:off x="6696075" y="2933700"/>
              <a:ext cx="1066800" cy="0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6656388" y="2590800"/>
              <a:ext cx="109675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>
                  <a:solidFill>
                    <a:schemeClr val="accent2"/>
                  </a:solidFill>
                </a:rPr>
                <a:t>dequeue</a:t>
              </a:r>
            </a:p>
          </p:txBody>
        </p:sp>
        <p:sp>
          <p:nvSpPr>
            <p:cNvPr id="12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190875" y="2705100"/>
              <a:ext cx="42406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13" name="Text Box 10"/>
            <p:cNvSpPr txBox="1"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7815263" y="2705100"/>
              <a:ext cx="402674" cy="461665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>
                  <a:solidFill>
                    <a:schemeClr val="accent2"/>
                  </a:solidFill>
                </a:rPr>
                <a:t>A</a:t>
              </a:r>
            </a:p>
          </p:txBody>
        </p:sp>
      </p:grpSp>
      <p:sp>
        <p:nvSpPr>
          <p:cNvPr id="15" name="TextBox 1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572001" y="3886200"/>
            <a:ext cx="74045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Back</a:t>
            </a:r>
            <a:endParaRPr lang="en-US" altLang="en-US" dirty="0"/>
          </a:p>
        </p:txBody>
      </p:sp>
      <p:sp>
        <p:nvSpPr>
          <p:cNvPr id="16" name="TextBox 1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254752" y="3886200"/>
            <a:ext cx="81304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2000" dirty="0"/>
              <a:t>Front</a:t>
            </a:r>
          </a:p>
        </p:txBody>
      </p:sp>
      <p:cxnSp>
        <p:nvCxnSpPr>
          <p:cNvPr id="17" name="Straight Arrow Connector 3"/>
          <p:cNvCxnSpPr>
            <a:cxnSpLocks noChangeShapeType="1"/>
          </p:cNvCxnSpPr>
          <p:nvPr>
            <p:custDataLst>
              <p:tags r:id="rId3"/>
            </p:custDataLst>
          </p:nvPr>
        </p:nvCxnSpPr>
        <p:spPr bwMode="auto">
          <a:xfrm>
            <a:off x="4941888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" name="Straight Arrow Connector 18"/>
          <p:cNvCxnSpPr>
            <a:cxnSpLocks noChangeShapeType="1"/>
          </p:cNvCxnSpPr>
          <p:nvPr>
            <p:custDataLst>
              <p:tags r:id="rId4"/>
            </p:custDataLst>
          </p:nvPr>
        </p:nvCxnSpPr>
        <p:spPr bwMode="auto">
          <a:xfrm>
            <a:off x="6624639" y="3581400"/>
            <a:ext cx="0" cy="3048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Circular Array Queue Data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5720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Q[back] = x;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 = (back + 1) % size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10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6482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Q[front];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(front + 1) %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size;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685800" y="1219200"/>
            <a:ext cx="7772400" cy="1238310"/>
            <a:chOff x="685800" y="1143000"/>
            <a:chExt cx="7772400" cy="1238310"/>
          </a:xfrm>
        </p:grpSpPr>
        <p:sp>
          <p:nvSpPr>
            <p:cNvPr id="38" name="Rectangle 37"/>
            <p:cNvSpPr/>
            <p:nvPr/>
          </p:nvSpPr>
          <p:spPr bwMode="auto">
            <a:xfrm>
              <a:off x="685800" y="1143000"/>
              <a:ext cx="7772400" cy="12192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600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5"/>
            <p:cNvSpPr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1905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6"/>
            <p:cNvSpPr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209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7"/>
            <p:cNvSpPr>
              <a:spLocks noChangeArrowheads="1"/>
            </p:cNvSpPr>
            <p:nvPr>
              <p:custDataLst>
                <p:tags r:id="rId6"/>
              </p:custDataLst>
            </p:nvPr>
          </p:nvSpPr>
          <p:spPr bwMode="auto">
            <a:xfrm>
              <a:off x="2514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Rectangle 8"/>
            <p:cNvSpPr>
              <a:spLocks noChangeArrowheads="1"/>
            </p:cNvSpPr>
            <p:nvPr>
              <p:custDataLst>
                <p:tags r:id="rId7"/>
              </p:custDataLst>
            </p:nvPr>
          </p:nvSpPr>
          <p:spPr bwMode="auto">
            <a:xfrm>
              <a:off x="2819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Rectangle 9"/>
            <p:cNvSpPr>
              <a:spLocks noChangeArrowheads="1"/>
            </p:cNvSpPr>
            <p:nvPr>
              <p:custDataLst>
                <p:tags r:id="rId8"/>
              </p:custDataLst>
            </p:nvPr>
          </p:nvSpPr>
          <p:spPr bwMode="auto">
            <a:xfrm>
              <a:off x="3124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Rectangle 10"/>
            <p:cNvSpPr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3429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Rectangle 11"/>
            <p:cNvSpPr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3733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>
              <p:custDataLst>
                <p:tags r:id="rId11"/>
              </p:custDataLst>
            </p:nvPr>
          </p:nvSpPr>
          <p:spPr bwMode="auto">
            <a:xfrm>
              <a:off x="4038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c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>
              <p:custDataLst>
                <p:tags r:id="rId12"/>
              </p:custDataLst>
            </p:nvPr>
          </p:nvSpPr>
          <p:spPr bwMode="auto">
            <a:xfrm>
              <a:off x="4343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d</a:t>
              </a:r>
            </a:p>
          </p:txBody>
        </p:sp>
        <p:sp>
          <p:nvSpPr>
            <p:cNvPr id="21" name="Rectangle 14"/>
            <p:cNvSpPr>
              <a:spLocks noChangeArrowheads="1"/>
            </p:cNvSpPr>
            <p:nvPr>
              <p:custDataLst>
                <p:tags r:id="rId13"/>
              </p:custDataLst>
            </p:nvPr>
          </p:nvSpPr>
          <p:spPr bwMode="auto">
            <a:xfrm>
              <a:off x="4648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e</a:t>
              </a:r>
            </a:p>
          </p:txBody>
        </p:sp>
        <p:sp>
          <p:nvSpPr>
            <p:cNvPr id="22" name="Rectangle 15"/>
            <p:cNvSpPr>
              <a:spLocks noChangeArrowheads="1"/>
            </p:cNvSpPr>
            <p:nvPr>
              <p:custDataLst>
                <p:tags r:id="rId14"/>
              </p:custDataLst>
            </p:nvPr>
          </p:nvSpPr>
          <p:spPr bwMode="auto">
            <a:xfrm>
              <a:off x="4953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lnSpc>
                  <a:spcPct val="100000"/>
                </a:lnSpc>
                <a:spcBef>
                  <a:spcPct val="0"/>
                </a:spcBef>
              </a:pPr>
              <a:r>
                <a:rPr lang="en-US" sz="1800">
                  <a:solidFill>
                    <a:schemeClr val="tx1"/>
                  </a:solidFill>
                </a:rPr>
                <a:t>f</a:t>
              </a:r>
            </a:p>
          </p:txBody>
        </p:sp>
        <p:sp>
          <p:nvSpPr>
            <p:cNvPr id="23" name="Rectangle 16"/>
            <p:cNvSpPr>
              <a:spLocks noChangeArrowheads="1"/>
            </p:cNvSpPr>
            <p:nvPr>
              <p:custDataLst>
                <p:tags r:id="rId15"/>
              </p:custDataLst>
            </p:nvPr>
          </p:nvSpPr>
          <p:spPr bwMode="auto">
            <a:xfrm>
              <a:off x="5257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17"/>
            <p:cNvSpPr>
              <a:spLocks noChangeArrowheads="1"/>
            </p:cNvSpPr>
            <p:nvPr>
              <p:custDataLst>
                <p:tags r:id="rId16"/>
              </p:custDataLst>
            </p:nvPr>
          </p:nvSpPr>
          <p:spPr bwMode="auto">
            <a:xfrm>
              <a:off x="5562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18"/>
            <p:cNvSpPr>
              <a:spLocks noChangeArrowheads="1"/>
            </p:cNvSpPr>
            <p:nvPr>
              <p:custDataLst>
                <p:tags r:id="rId17"/>
              </p:custDataLst>
            </p:nvPr>
          </p:nvSpPr>
          <p:spPr bwMode="auto">
            <a:xfrm>
              <a:off x="5867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19"/>
            <p:cNvSpPr>
              <a:spLocks noChangeArrowheads="1"/>
            </p:cNvSpPr>
            <p:nvPr>
              <p:custDataLst>
                <p:tags r:id="rId18"/>
              </p:custDataLst>
            </p:nvPr>
          </p:nvSpPr>
          <p:spPr bwMode="auto">
            <a:xfrm>
              <a:off x="61722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0"/>
            <p:cNvSpPr>
              <a:spLocks noChangeArrowheads="1"/>
            </p:cNvSpPr>
            <p:nvPr>
              <p:custDataLst>
                <p:tags r:id="rId19"/>
              </p:custDataLst>
            </p:nvPr>
          </p:nvSpPr>
          <p:spPr bwMode="auto">
            <a:xfrm>
              <a:off x="64770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Rectangle 21"/>
            <p:cNvSpPr>
              <a:spLocks noChangeArrowheads="1"/>
            </p:cNvSpPr>
            <p:nvPr>
              <p:custDataLst>
                <p:tags r:id="rId20"/>
              </p:custDataLst>
            </p:nvPr>
          </p:nvSpPr>
          <p:spPr bwMode="auto">
            <a:xfrm>
              <a:off x="67818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Rectangle 22"/>
            <p:cNvSpPr>
              <a:spLocks noChangeArrowheads="1"/>
            </p:cNvSpPr>
            <p:nvPr>
              <p:custDataLst>
                <p:tags r:id="rId21"/>
              </p:custDataLst>
            </p:nvPr>
          </p:nvSpPr>
          <p:spPr bwMode="auto">
            <a:xfrm>
              <a:off x="70866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Rectangle 23"/>
            <p:cNvSpPr>
              <a:spLocks noChangeArrowheads="1"/>
            </p:cNvSpPr>
            <p:nvPr>
              <p:custDataLst>
                <p:tags r:id="rId22"/>
              </p:custDataLst>
            </p:nvPr>
          </p:nvSpPr>
          <p:spPr bwMode="auto">
            <a:xfrm>
              <a:off x="7391400" y="1600200"/>
              <a:ext cx="304800" cy="304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Text Box 24"/>
            <p:cNvSpPr txBox="1">
              <a:spLocks noChangeArrowheads="1"/>
            </p:cNvSpPr>
            <p:nvPr>
              <p:custDataLst>
                <p:tags r:id="rId23"/>
              </p:custDataLst>
            </p:nvPr>
          </p:nvSpPr>
          <p:spPr bwMode="auto">
            <a:xfrm>
              <a:off x="838200" y="1219200"/>
              <a:ext cx="52655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400" dirty="0" smtClean="0">
                  <a:solidFill>
                    <a:schemeClr val="tx1"/>
                  </a:solidFill>
                </a:rPr>
                <a:t>Q:</a:t>
              </a:r>
              <a:endParaRPr lang="en-US" sz="2400" dirty="0">
                <a:solidFill>
                  <a:schemeClr val="tx1"/>
                </a:solidFill>
              </a:endParaRPr>
            </a:p>
          </p:txBody>
        </p:sp>
        <p:sp>
          <p:nvSpPr>
            <p:cNvPr id="32" name="Text Box 25"/>
            <p:cNvSpPr txBox="1">
              <a:spLocks noChangeArrowheads="1"/>
            </p:cNvSpPr>
            <p:nvPr>
              <p:custDataLst>
                <p:tags r:id="rId24"/>
              </p:custDataLst>
            </p:nvPr>
          </p:nvSpPr>
          <p:spPr bwMode="auto">
            <a:xfrm>
              <a:off x="1592095" y="1219200"/>
              <a:ext cx="327308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0</a:t>
              </a:r>
            </a:p>
          </p:txBody>
        </p:sp>
        <p:sp>
          <p:nvSpPr>
            <p:cNvPr id="33" name="Text Box 26"/>
            <p:cNvSpPr txBox="1">
              <a:spLocks noChangeArrowheads="1"/>
            </p:cNvSpPr>
            <p:nvPr>
              <p:custDataLst>
                <p:tags r:id="rId25"/>
              </p:custDataLst>
            </p:nvPr>
          </p:nvSpPr>
          <p:spPr bwMode="auto">
            <a:xfrm>
              <a:off x="7315200" y="1219200"/>
              <a:ext cx="101134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>
                  <a:solidFill>
                    <a:schemeClr val="tx1"/>
                  </a:solidFill>
                  <a:latin typeface="+mn-lt"/>
                </a:rPr>
                <a:t>size - 1</a:t>
              </a:r>
            </a:p>
          </p:txBody>
        </p:sp>
        <p:cxnSp>
          <p:nvCxnSpPr>
            <p:cNvPr id="34" name="AutoShape 29"/>
            <p:cNvCxnSpPr>
              <a:cxnSpLocks noChangeShapeType="1"/>
              <a:endCxn id="18" idx="2"/>
            </p:cNvCxnSpPr>
            <p:nvPr>
              <p:custDataLst>
                <p:tags r:id="rId26"/>
              </p:custDataLst>
            </p:nvPr>
          </p:nvCxnSpPr>
          <p:spPr bwMode="auto">
            <a:xfrm flipH="1" flipV="1">
              <a:off x="3886200" y="1905000"/>
              <a:ext cx="1588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5" name="AutoShape 30"/>
            <p:cNvCxnSpPr>
              <a:cxnSpLocks noChangeShapeType="1"/>
              <a:endCxn id="23" idx="2"/>
            </p:cNvCxnSpPr>
            <p:nvPr>
              <p:custDataLst>
                <p:tags r:id="rId27"/>
              </p:custDataLst>
            </p:nvPr>
          </p:nvCxnSpPr>
          <p:spPr bwMode="auto">
            <a:xfrm flipV="1">
              <a:off x="5403850" y="1905000"/>
              <a:ext cx="6350" cy="273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6" name="Text Box 25"/>
            <p:cNvSpPr txBox="1">
              <a:spLocks noChangeArrowheads="1"/>
            </p:cNvSpPr>
            <p:nvPr>
              <p:custDataLst>
                <p:tags r:id="rId28"/>
              </p:custDataLst>
            </p:nvPr>
          </p:nvSpPr>
          <p:spPr bwMode="auto">
            <a:xfrm>
              <a:off x="3276600" y="1981200"/>
              <a:ext cx="697877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front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  <p:sp>
          <p:nvSpPr>
            <p:cNvPr id="37" name="Text Box 25"/>
            <p:cNvSpPr txBox="1">
              <a:spLocks noChangeArrowheads="1"/>
            </p:cNvSpPr>
            <p:nvPr>
              <p:custDataLst>
                <p:tags r:id="rId29"/>
              </p:custDataLst>
            </p:nvPr>
          </p:nvSpPr>
          <p:spPr bwMode="auto">
            <a:xfrm>
              <a:off x="4759918" y="1962090"/>
              <a:ext cx="726431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b="0" dirty="0" smtClean="0">
                  <a:solidFill>
                    <a:schemeClr val="tx1"/>
                  </a:solidFill>
                  <a:latin typeface="+mn-lt"/>
                </a:rPr>
                <a:t>back</a:t>
              </a:r>
              <a:endParaRPr lang="en-US" sz="2000" b="0" dirty="0">
                <a:solidFill>
                  <a:schemeClr val="tx1"/>
                </a:solidFill>
                <a:latin typeface="+mn-lt"/>
              </a:endParaRPr>
            </a:p>
          </p:txBody>
        </p:sp>
      </p:grpSp>
      <p:sp>
        <p:nvSpPr>
          <p:cNvPr id="42" name="Content Placeholder 2"/>
          <p:cNvSpPr>
            <a:spLocks noGrp="1"/>
          </p:cNvSpPr>
          <p:nvPr>
            <p:ph idx="1"/>
          </p:nvPr>
        </p:nvSpPr>
        <p:spPr>
          <a:xfrm>
            <a:off x="52578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if </a:t>
            </a:r>
            <a:r>
              <a:rPr lang="en-US" b="1" i="1" dirty="0" smtClean="0"/>
              <a:t>array</a:t>
            </a:r>
            <a:r>
              <a:rPr lang="en-US" dirty="0" smtClean="0"/>
              <a:t> is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List Queue Data Structure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1752600" y="1295400"/>
            <a:ext cx="5334000" cy="1143000"/>
            <a:chOff x="1752600" y="1295400"/>
            <a:chExt cx="5334000" cy="1143000"/>
          </a:xfrm>
        </p:grpSpPr>
        <p:sp>
          <p:nvSpPr>
            <p:cNvPr id="35" name="Rectangle 34"/>
            <p:cNvSpPr/>
            <p:nvPr/>
          </p:nvSpPr>
          <p:spPr bwMode="auto">
            <a:xfrm>
              <a:off x="1752600" y="1295400"/>
              <a:ext cx="5334000" cy="114300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pSp>
          <p:nvGrpSpPr>
            <p:cNvPr id="7" name="Group 29"/>
            <p:cNvGrpSpPr>
              <a:grpSpLocks/>
            </p:cNvGrpSpPr>
            <p:nvPr>
              <p:custDataLst>
                <p:tags r:id="rId3"/>
              </p:custDataLst>
            </p:nvPr>
          </p:nvGrpSpPr>
          <p:grpSpPr bwMode="auto">
            <a:xfrm>
              <a:off x="1905000" y="1371602"/>
              <a:ext cx="4800600" cy="977901"/>
              <a:chOff x="1200" y="1190"/>
              <a:chExt cx="3024" cy="616"/>
            </a:xfrm>
          </p:grpSpPr>
          <p:sp>
            <p:nvSpPr>
              <p:cNvPr id="8" name="Rectangle 3"/>
              <p:cNvSpPr>
                <a:spLocks noChangeArrowheads="1"/>
              </p:cNvSpPr>
              <p:nvPr>
                <p:custDataLst>
                  <p:tags r:id="rId4"/>
                </p:custDataLst>
              </p:nvPr>
            </p:nvSpPr>
            <p:spPr bwMode="auto">
              <a:xfrm>
                <a:off x="134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b</a:t>
                </a:r>
              </a:p>
            </p:txBody>
          </p:sp>
          <p:sp>
            <p:nvSpPr>
              <p:cNvPr id="9" name="Rectangle 4"/>
              <p:cNvSpPr>
                <a:spLocks noChangeArrowheads="1"/>
              </p:cNvSpPr>
              <p:nvPr>
                <p:custDataLst>
                  <p:tags r:id="rId5"/>
                </p:custDataLst>
              </p:nvPr>
            </p:nvSpPr>
            <p:spPr bwMode="auto">
              <a:xfrm>
                <a:off x="153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Rectangle 5"/>
              <p:cNvSpPr>
                <a:spLocks noChangeArrowheads="1"/>
              </p:cNvSpPr>
              <p:nvPr>
                <p:custDataLst>
                  <p:tags r:id="rId6"/>
                </p:custDataLst>
              </p:nvPr>
            </p:nvSpPr>
            <p:spPr bwMode="auto">
              <a:xfrm>
                <a:off x="1440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96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12" name="Rectangle 7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216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8"/>
              <p:cNvSpPr>
                <a:spLocks noChangeArrowheads="1"/>
              </p:cNvSpPr>
              <p:nvPr>
                <p:custDataLst>
                  <p:tags r:id="rId9"/>
                </p:custDataLst>
              </p:nvPr>
            </p:nvSpPr>
            <p:spPr bwMode="auto">
              <a:xfrm>
                <a:off x="2064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4" name="AutoShape 9"/>
              <p:cNvCxnSpPr>
                <a:cxnSpLocks noChangeShapeType="1"/>
                <a:stCxn id="10" idx="3"/>
                <a:endCxn id="11" idx="1"/>
              </p:cNvCxnSpPr>
              <p:nvPr>
                <p:custDataLst>
                  <p:tags r:id="rId10"/>
                </p:custDataLst>
              </p:nvPr>
            </p:nvCxnSpPr>
            <p:spPr bwMode="auto">
              <a:xfrm>
                <a:off x="1632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5" name="Rectangle 10"/>
              <p:cNvSpPr>
                <a:spLocks noChangeArrowheads="1"/>
              </p:cNvSpPr>
              <p:nvPr>
                <p:custDataLst>
                  <p:tags r:id="rId11"/>
                </p:custDataLst>
              </p:nvPr>
            </p:nvSpPr>
            <p:spPr bwMode="auto">
              <a:xfrm>
                <a:off x="259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d</a:t>
                </a:r>
              </a:p>
            </p:txBody>
          </p:sp>
          <p:sp>
            <p:nvSpPr>
              <p:cNvPr id="16" name="Rectangle 11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2784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Rectangle 12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2688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18" name="AutoShape 13"/>
              <p:cNvCxnSpPr>
                <a:cxnSpLocks noChangeShapeType="1"/>
                <a:stCxn id="13" idx="3"/>
                <a:endCxn id="15" idx="1"/>
              </p:cNvCxnSpPr>
              <p:nvPr>
                <p:custDataLst>
                  <p:tags r:id="rId14"/>
                </p:custDataLst>
              </p:nvPr>
            </p:nvCxnSpPr>
            <p:spPr bwMode="auto">
              <a:xfrm>
                <a:off x="2256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19" name="Rectangle 14"/>
              <p:cNvSpPr>
                <a:spLocks noChangeArrowheads="1"/>
              </p:cNvSpPr>
              <p:nvPr>
                <p:custDataLst>
                  <p:tags r:id="rId15"/>
                </p:custDataLst>
              </p:nvPr>
            </p:nvSpPr>
            <p:spPr bwMode="auto">
              <a:xfrm>
                <a:off x="3216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e</a:t>
                </a:r>
              </a:p>
            </p:txBody>
          </p:sp>
          <p:sp>
            <p:nvSpPr>
              <p:cNvPr id="20" name="Rectangle 15"/>
              <p:cNvSpPr>
                <a:spLocks noChangeArrowheads="1"/>
              </p:cNvSpPr>
              <p:nvPr>
                <p:custDataLst>
                  <p:tags r:id="rId16"/>
                </p:custDataLst>
              </p:nvPr>
            </p:nvSpPr>
            <p:spPr bwMode="auto">
              <a:xfrm>
                <a:off x="3408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Rectangle 16"/>
              <p:cNvSpPr>
                <a:spLocks noChangeArrowheads="1"/>
              </p:cNvSpPr>
              <p:nvPr>
                <p:custDataLst>
                  <p:tags r:id="rId17"/>
                </p:custDataLst>
              </p:nvPr>
            </p:nvSpPr>
            <p:spPr bwMode="auto">
              <a:xfrm>
                <a:off x="3312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2" name="AutoShape 17"/>
              <p:cNvCxnSpPr>
                <a:cxnSpLocks noChangeShapeType="1"/>
                <a:stCxn id="17" idx="3"/>
                <a:endCxn id="19" idx="1"/>
              </p:cNvCxnSpPr>
              <p:nvPr>
                <p:custDataLst>
                  <p:tags r:id="rId18"/>
                </p:custDataLst>
              </p:nvPr>
            </p:nvCxnSpPr>
            <p:spPr bwMode="auto">
              <a:xfrm>
                <a:off x="2880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3" name="Rectangle 18"/>
              <p:cNvSpPr>
                <a:spLocks noChangeArrowheads="1"/>
              </p:cNvSpPr>
              <p:nvPr>
                <p:custDataLst>
                  <p:tags r:id="rId19"/>
                </p:custDataLst>
              </p:nvPr>
            </p:nvSpPr>
            <p:spPr bwMode="auto">
              <a:xfrm>
                <a:off x="3840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1800">
                    <a:solidFill>
                      <a:schemeClr val="tx1"/>
                    </a:solidFill>
                  </a:rPr>
                  <a:t>f</a:t>
                </a:r>
              </a:p>
            </p:txBody>
          </p:sp>
          <p:sp>
            <p:nvSpPr>
              <p:cNvPr id="24" name="Rectangle 19"/>
              <p:cNvSpPr>
                <a:spLocks noChangeArrowheads="1"/>
              </p:cNvSpPr>
              <p:nvPr>
                <p:custDataLst>
                  <p:tags r:id="rId20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Rectangle 20"/>
              <p:cNvSpPr>
                <a:spLocks noChangeArrowheads="1"/>
              </p:cNvSpPr>
              <p:nvPr>
                <p:custDataLst>
                  <p:tags r:id="rId21"/>
                </p:custDataLst>
              </p:nvPr>
            </p:nvSpPr>
            <p:spPr bwMode="auto">
              <a:xfrm>
                <a:off x="3936" y="1190"/>
                <a:ext cx="192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26" name="AutoShape 21"/>
              <p:cNvCxnSpPr>
                <a:cxnSpLocks noChangeShapeType="1"/>
                <a:stCxn id="21" idx="3"/>
                <a:endCxn id="23" idx="1"/>
              </p:cNvCxnSpPr>
              <p:nvPr>
                <p:custDataLst>
                  <p:tags r:id="rId22"/>
                </p:custDataLst>
              </p:nvPr>
            </p:nvCxnSpPr>
            <p:spPr bwMode="auto">
              <a:xfrm>
                <a:off x="3504" y="1286"/>
                <a:ext cx="336" cy="0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sp>
            <p:nvSpPr>
              <p:cNvPr id="27" name="Line 22"/>
              <p:cNvSpPr>
                <a:spLocks noChangeShapeType="1"/>
              </p:cNvSpPr>
              <p:nvPr>
                <p:custDataLst>
                  <p:tags r:id="rId23"/>
                </p:custDataLst>
              </p:nvPr>
            </p:nvSpPr>
            <p:spPr bwMode="auto">
              <a:xfrm>
                <a:off x="4032" y="119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Text Box 23"/>
              <p:cNvSpPr txBox="1">
                <a:spLocks noChangeArrowheads="1"/>
              </p:cNvSpPr>
              <p:nvPr>
                <p:custDataLst>
                  <p:tags r:id="rId24"/>
                </p:custDataLst>
              </p:nvPr>
            </p:nvSpPr>
            <p:spPr bwMode="auto">
              <a:xfrm>
                <a:off x="1200" y="1554"/>
                <a:ext cx="440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front</a:t>
                </a:r>
              </a:p>
            </p:txBody>
          </p:sp>
          <p:sp>
            <p:nvSpPr>
              <p:cNvPr id="29" name="Text Box 24"/>
              <p:cNvSpPr txBox="1">
                <a:spLocks noChangeArrowheads="1"/>
              </p:cNvSpPr>
              <p:nvPr>
                <p:custDataLst>
                  <p:tags r:id="rId25"/>
                </p:custDataLst>
              </p:nvPr>
            </p:nvSpPr>
            <p:spPr bwMode="auto">
              <a:xfrm>
                <a:off x="3696" y="1554"/>
                <a:ext cx="458" cy="25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lnSpc>
                    <a:spcPct val="100000"/>
                  </a:lnSpc>
                  <a:spcBef>
                    <a:spcPct val="0"/>
                  </a:spcBef>
                </a:pPr>
                <a:r>
                  <a:rPr lang="en-US" sz="2000" b="0" dirty="0">
                    <a:solidFill>
                      <a:schemeClr val="tx1"/>
                    </a:solidFill>
                    <a:latin typeface="+mn-lt"/>
                  </a:rPr>
                  <a:t>back</a:t>
                </a:r>
              </a:p>
            </p:txBody>
          </p:sp>
          <p:cxnSp>
            <p:nvCxnSpPr>
              <p:cNvPr id="30" name="AutoShape 25"/>
              <p:cNvCxnSpPr>
                <a:cxnSpLocks noChangeShapeType="1"/>
                <a:stCxn id="28" idx="0"/>
                <a:endCxn id="8" idx="2"/>
              </p:cNvCxnSpPr>
              <p:nvPr>
                <p:custDataLst>
                  <p:tags r:id="rId26"/>
                </p:custDataLst>
              </p:nvPr>
            </p:nvCxnSpPr>
            <p:spPr bwMode="auto">
              <a:xfrm flipV="1">
                <a:off x="1420" y="1382"/>
                <a:ext cx="20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  <p:cxnSp>
            <p:nvCxnSpPr>
              <p:cNvPr id="31" name="AutoShape 26"/>
              <p:cNvCxnSpPr>
                <a:cxnSpLocks noChangeShapeType="1"/>
                <a:stCxn id="29" idx="0"/>
                <a:endCxn id="23" idx="2"/>
              </p:cNvCxnSpPr>
              <p:nvPr>
                <p:custDataLst>
                  <p:tags r:id="rId27"/>
                </p:custDataLst>
              </p:nvPr>
            </p:nvCxnSpPr>
            <p:spPr bwMode="auto">
              <a:xfrm flipV="1">
                <a:off x="3925" y="1382"/>
                <a:ext cx="11" cy="17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</p:cxnSp>
        </p:grpSp>
      </p:grpSp>
      <p:sp>
        <p:nvSpPr>
          <p:cNvPr id="33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580966"/>
            <a:ext cx="4495800" cy="1524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// Basic idea only!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enqueue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ea typeface="+mn-ea"/>
                <a:cs typeface="+mn-cs"/>
              </a:rPr>
              <a:t>(x) {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noProof="0" dirty="0" smtClean="0">
                <a:latin typeface="Courier New" pitchFamily="49" charset="0"/>
              </a:rPr>
              <a:t>  </a:t>
            </a: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back.next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= 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ourier New" pitchFamily="49" charset="0"/>
              </a:rPr>
              <a:t>new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Node(x);</a:t>
            </a:r>
          </a:p>
          <a:p>
            <a:pPr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kern="0" dirty="0" smtClean="0">
                <a:latin typeface="Courier New" pitchFamily="49" charset="0"/>
              </a:rPr>
              <a:t>  back = </a:t>
            </a:r>
            <a:r>
              <a:rPr lang="en-US" sz="2000" kern="0" dirty="0" err="1" smtClean="0">
                <a:latin typeface="Courier New" pitchFamily="49" charset="0"/>
              </a:rPr>
              <a:t>back.next</a:t>
            </a:r>
            <a:r>
              <a:rPr lang="en-US" sz="2000" kern="0" dirty="0" smtClean="0">
                <a:latin typeface="Courier New" pitchFamily="49" charset="0"/>
              </a:rPr>
              <a:t>;</a:t>
            </a:r>
            <a:r>
              <a:rPr kumimoji="0" lang="en-US" sz="2000" b="1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ts val="2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</a:rPr>
              <a:t>}</a:t>
            </a:r>
          </a:p>
        </p:txBody>
      </p:sp>
      <p:sp>
        <p:nvSpPr>
          <p:cNvPr id="34" name="Text Box 3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609600" y="4257368"/>
            <a:ext cx="4495800" cy="2067233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rgbClr val="7030A0"/>
                </a:solidFill>
                <a:latin typeface="Courier New" pitchFamily="49" charset="0"/>
              </a:rPr>
              <a:t>// Basic idea only!</a:t>
            </a:r>
          </a:p>
          <a:p>
            <a:pPr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dequeue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()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{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 x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front.item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front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</a:rPr>
              <a:t>= </a:t>
            </a:r>
            <a:r>
              <a:rPr lang="en-US" sz="2000" b="1" dirty="0" err="1" smtClean="0">
                <a:solidFill>
                  <a:schemeClr val="tx1"/>
                </a:solidFill>
                <a:latin typeface="Courier New" pitchFamily="49" charset="0"/>
              </a:rPr>
              <a:t>front.next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;</a:t>
            </a: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solidFill>
                  <a:schemeClr val="accent6"/>
                </a:solidFill>
                <a:latin typeface="Courier New" pitchFamily="49" charset="0"/>
              </a:rPr>
              <a:t>return</a:t>
            </a: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 x;</a:t>
            </a:r>
            <a:endParaRPr lang="en-US" sz="2000" dirty="0" smtClean="0">
              <a:latin typeface="Courier New" pitchFamily="49" charset="0"/>
            </a:endParaRPr>
          </a:p>
          <a:p>
            <a:pPr marL="0" lvl="1">
              <a:lnSpc>
                <a:spcPct val="100000"/>
              </a:lnSpc>
              <a:spcBef>
                <a:spcPts val="200"/>
              </a:spcBef>
            </a:pPr>
            <a:r>
              <a:rPr lang="en-US" sz="2000" b="1" dirty="0" smtClean="0">
                <a:solidFill>
                  <a:schemeClr val="tx1"/>
                </a:solidFill>
                <a:latin typeface="Courier New" pitchFamily="49" charset="0"/>
              </a:rPr>
              <a:t>}</a:t>
            </a:r>
            <a:endParaRPr lang="en-US" sz="2000" b="1" dirty="0">
              <a:solidFill>
                <a:schemeClr val="tx1"/>
              </a:solidFill>
              <a:latin typeface="Courier New" pitchFamily="49" charset="0"/>
            </a:endParaRPr>
          </a:p>
        </p:txBody>
      </p:sp>
      <p:sp>
        <p:nvSpPr>
          <p:cNvPr id="37" name="Content Placeholder 2"/>
          <p:cNvSpPr>
            <a:spLocks noGrp="1"/>
          </p:cNvSpPr>
          <p:nvPr>
            <p:ph idx="1"/>
          </p:nvPr>
        </p:nvSpPr>
        <p:spPr>
          <a:xfrm>
            <a:off x="5334000" y="2667000"/>
            <a:ext cx="3581400" cy="3581400"/>
          </a:xfrm>
        </p:spPr>
        <p:txBody>
          <a:bodyPr/>
          <a:lstStyle/>
          <a:p>
            <a:r>
              <a:rPr lang="en-US" dirty="0" smtClean="0"/>
              <a:t>What if </a:t>
            </a:r>
            <a:r>
              <a:rPr lang="en-US" b="1" i="1" dirty="0" smtClean="0"/>
              <a:t>queue</a:t>
            </a:r>
            <a:r>
              <a:rPr lang="en-US" dirty="0" smtClean="0"/>
              <a:t> is empty?</a:t>
            </a:r>
          </a:p>
          <a:p>
            <a:pPr lvl="1"/>
            <a:r>
              <a:rPr lang="en-US" dirty="0" err="1" smtClean="0"/>
              <a:t>Enqueue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Dequeue</a:t>
            </a:r>
            <a:r>
              <a:rPr lang="en-US" dirty="0" smtClean="0"/>
              <a:t>?</a:t>
            </a:r>
          </a:p>
          <a:p>
            <a:r>
              <a:rPr lang="en-US" dirty="0" smtClean="0"/>
              <a:t>Can </a:t>
            </a:r>
            <a:r>
              <a:rPr lang="en-US" b="1" i="1" dirty="0" smtClean="0"/>
              <a:t>list</a:t>
            </a:r>
            <a:r>
              <a:rPr lang="en-US" dirty="0" smtClean="0"/>
              <a:t> be full?</a:t>
            </a:r>
          </a:p>
          <a:p>
            <a:r>
              <a:rPr lang="en-US" dirty="0" smtClean="0"/>
              <a:t>How to </a:t>
            </a:r>
            <a:r>
              <a:rPr lang="en-US" i="1" dirty="0" smtClean="0"/>
              <a:t>test</a:t>
            </a:r>
            <a:r>
              <a:rPr lang="en-US" dirty="0" smtClean="0"/>
              <a:t> for empty?</a:t>
            </a:r>
          </a:p>
          <a:p>
            <a:r>
              <a:rPr lang="en-US" dirty="0" smtClean="0"/>
              <a:t>What is the </a:t>
            </a:r>
            <a:r>
              <a:rPr lang="en-US" i="1" dirty="0" smtClean="0"/>
              <a:t>complexity</a:t>
            </a:r>
            <a:r>
              <a:rPr lang="en-US" dirty="0" smtClean="0"/>
              <a:t> of the operations?</a:t>
            </a:r>
          </a:p>
          <a:p>
            <a:r>
              <a:rPr lang="en-US" dirty="0" smtClean="0"/>
              <a:t>Can you find the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 in the queue?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Circular Array vs.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382000" cy="3962400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Array: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May waste unneeded space or run out of space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Space per element excellent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Operations very simple / fast</a:t>
            </a:r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Constant-time access to </a:t>
            </a:r>
            <a:r>
              <a:rPr lang="en-US" dirty="0" err="1" smtClean="0"/>
              <a:t>k</a:t>
            </a:r>
            <a:r>
              <a:rPr lang="en-US" baseline="30000" dirty="0" err="1" smtClean="0"/>
              <a:t>th</a:t>
            </a:r>
            <a:r>
              <a:rPr lang="en-US" dirty="0" smtClean="0"/>
              <a:t> element</a:t>
            </a:r>
          </a:p>
          <a:p>
            <a:pPr>
              <a:buFont typeface="Arial" pitchFamily="34" charset="0"/>
              <a:buChar char="–"/>
            </a:pPr>
            <a:endParaRPr lang="en-US" dirty="0" smtClean="0"/>
          </a:p>
          <a:p>
            <a:pPr>
              <a:buFont typeface="Arial" pitchFamily="34" charset="0"/>
              <a:buChar char="–"/>
            </a:pPr>
            <a:r>
              <a:rPr lang="en-US" dirty="0" smtClean="0"/>
              <a:t>For operation </a:t>
            </a:r>
            <a:r>
              <a:rPr lang="en-US" dirty="0" err="1" smtClean="0"/>
              <a:t>insertAtPosition</a:t>
            </a:r>
            <a:r>
              <a:rPr lang="en-US" dirty="0" smtClean="0"/>
              <a:t>, must shift all later elements</a:t>
            </a:r>
          </a:p>
          <a:p>
            <a:pPr lvl="1">
              <a:buFont typeface="Arial" pitchFamily="34" charset="0"/>
              <a:buChar char="–"/>
            </a:pPr>
            <a:r>
              <a:rPr lang="en-US" dirty="0" smtClean="0"/>
              <a:t>Not in Queue </a:t>
            </a:r>
            <a:r>
              <a:rPr lang="en-US" dirty="0" smtClean="0"/>
              <a:t>ADT</a:t>
            </a:r>
          </a:p>
          <a:p>
            <a:pPr lvl="0">
              <a:buNone/>
              <a:defRPr/>
            </a:pPr>
            <a:r>
              <a:rPr lang="en-US" dirty="0"/>
              <a:t>List: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Always just enough space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But more space per element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Operations very simple / fast</a:t>
            </a:r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No constant-time access to </a:t>
            </a:r>
            <a:r>
              <a:rPr lang="en-US" dirty="0" err="1"/>
              <a:t>k</a:t>
            </a:r>
            <a:r>
              <a:rPr lang="en-US" baseline="30000" dirty="0" err="1"/>
              <a:t>th</a:t>
            </a:r>
            <a:r>
              <a:rPr lang="en-US" dirty="0"/>
              <a:t> element</a:t>
            </a:r>
          </a:p>
          <a:p>
            <a:pPr lvl="0">
              <a:buFont typeface="Arial" pitchFamily="34" charset="0"/>
              <a:buChar char="–"/>
              <a:defRPr/>
            </a:pPr>
            <a:endParaRPr lang="en-US" dirty="0"/>
          </a:p>
          <a:p>
            <a:pPr lvl="0">
              <a:buFont typeface="Arial" pitchFamily="34" charset="0"/>
              <a:buChar char="–"/>
              <a:defRPr/>
            </a:pPr>
            <a:endParaRPr lang="en-US" sz="1400" dirty="0"/>
          </a:p>
          <a:p>
            <a:pPr lvl="0">
              <a:buFont typeface="Arial" pitchFamily="34" charset="0"/>
              <a:buChar char="–"/>
              <a:defRPr/>
            </a:pPr>
            <a:r>
              <a:rPr lang="en-US" dirty="0"/>
              <a:t>For operation </a:t>
            </a:r>
            <a:r>
              <a:rPr lang="en-US" dirty="0" err="1"/>
              <a:t>insertAtPosition</a:t>
            </a:r>
            <a:r>
              <a:rPr lang="en-US" dirty="0"/>
              <a:t> must traverse all earlier elements</a:t>
            </a:r>
          </a:p>
          <a:p>
            <a:pPr marL="800100" lvl="1" indent="-342900">
              <a:buFont typeface="Arial" pitchFamily="34" charset="0"/>
              <a:buChar char="–"/>
            </a:pPr>
            <a:r>
              <a:rPr lang="en-US" dirty="0"/>
              <a:t>Not in Queue</a:t>
            </a:r>
            <a:r>
              <a:rPr lang="en-US" dirty="0"/>
              <a:t> </a:t>
            </a:r>
            <a:r>
              <a:rPr lang="en-US" dirty="0" smtClean="0"/>
              <a:t>ADT</a:t>
            </a:r>
            <a:endParaRPr lang="en-US" dirty="0" smtClean="0"/>
          </a:p>
          <a:p>
            <a:pPr>
              <a:buFont typeface="Arial" pitchFamily="34" charset="0"/>
              <a:buChar char="–"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762000" y="5638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This is stuff you should know after being awakened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in the dark</a:t>
            </a: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Stack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Operations: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create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destroy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push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pop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top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is_empty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Can also be implemented with an array or a linked list</a:t>
            </a:r>
          </a:p>
          <a:p>
            <a:pPr lvl="1"/>
            <a:r>
              <a:rPr lang="en-US" dirty="0" smtClean="0"/>
              <a:t>This is Homework 1!</a:t>
            </a:r>
          </a:p>
          <a:p>
            <a:pPr lvl="1"/>
            <a:r>
              <a:rPr lang="en-US" dirty="0" smtClean="0"/>
              <a:t>Like queues, type of elements is irrelevant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grpSp>
        <p:nvGrpSpPr>
          <p:cNvPr id="7" name="Group 4"/>
          <p:cNvGrpSpPr>
            <a:grpSpLocks/>
          </p:cNvGrpSpPr>
          <p:nvPr>
            <p:custDataLst>
              <p:tags r:id="rId1"/>
            </p:custDataLst>
          </p:nvPr>
        </p:nvGrpSpPr>
        <p:grpSpPr bwMode="auto">
          <a:xfrm>
            <a:off x="4267200" y="1219200"/>
            <a:ext cx="1295400" cy="2590800"/>
            <a:chOff x="1248" y="720"/>
            <a:chExt cx="816" cy="1632"/>
          </a:xfrm>
        </p:grpSpPr>
        <p:grpSp>
          <p:nvGrpSpPr>
            <p:cNvPr id="8" name="Group 5"/>
            <p:cNvGrpSpPr>
              <a:grpSpLocks/>
            </p:cNvGrpSpPr>
            <p:nvPr/>
          </p:nvGrpSpPr>
          <p:grpSpPr bwMode="auto">
            <a:xfrm>
              <a:off x="1680" y="960"/>
              <a:ext cx="384" cy="1392"/>
              <a:chOff x="1536" y="1225"/>
              <a:chExt cx="768" cy="1271"/>
            </a:xfrm>
          </p:grpSpPr>
          <p:sp>
            <p:nvSpPr>
              <p:cNvPr id="12" name="Rectangle 6"/>
              <p:cNvSpPr>
                <a:spLocks noChangeArrowheads="1"/>
              </p:cNvSpPr>
              <p:nvPr>
                <p:custDataLst>
                  <p:tags r:id="rId12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>
                <p:custDataLst>
                  <p:tags r:id="rId13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Text Box 8"/>
            <p:cNvSpPr txBox="1">
              <a:spLocks noChangeArrowheads="1"/>
            </p:cNvSpPr>
            <p:nvPr>
              <p:custDataLst>
                <p:tags r:id="rId9"/>
              </p:custDataLst>
            </p:nvPr>
          </p:nvSpPr>
          <p:spPr bwMode="auto">
            <a:xfrm>
              <a:off x="1248" y="720"/>
              <a:ext cx="23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A</a:t>
              </a:r>
            </a:p>
          </p:txBody>
        </p:sp>
        <p:sp>
          <p:nvSpPr>
            <p:cNvPr id="10" name="Text Box 9"/>
            <p:cNvSpPr txBox="1">
              <a:spLocks noChangeArrowheads="1"/>
            </p:cNvSpPr>
            <p:nvPr>
              <p:custDataLst>
                <p:tags r:id="rId10"/>
              </p:custDataLst>
            </p:nvPr>
          </p:nvSpPr>
          <p:spPr bwMode="auto">
            <a:xfrm>
              <a:off x="1776" y="1324"/>
              <a:ext cx="233" cy="1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B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C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D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</a:t>
              </a: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1" name="Freeform 10"/>
            <p:cNvSpPr>
              <a:spLocks/>
            </p:cNvSpPr>
            <p:nvPr>
              <p:custDataLst>
                <p:tags r:id="rId11"/>
              </p:custDataLst>
            </p:nvPr>
          </p:nvSpPr>
          <p:spPr bwMode="auto">
            <a:xfrm>
              <a:off x="1440" y="864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grpSp>
        <p:nvGrpSpPr>
          <p:cNvPr id="14" name="Group 11"/>
          <p:cNvGrpSpPr>
            <a:grpSpLocks/>
          </p:cNvGrpSpPr>
          <p:nvPr>
            <p:custDataLst>
              <p:tags r:id="rId2"/>
            </p:custDataLst>
          </p:nvPr>
        </p:nvGrpSpPr>
        <p:grpSpPr bwMode="auto">
          <a:xfrm>
            <a:off x="6477002" y="1219201"/>
            <a:ext cx="2305051" cy="2605088"/>
            <a:chOff x="2640" y="686"/>
            <a:chExt cx="1452" cy="1641"/>
          </a:xfrm>
        </p:grpSpPr>
        <p:grpSp>
          <p:nvGrpSpPr>
            <p:cNvPr id="15" name="Group 12"/>
            <p:cNvGrpSpPr>
              <a:grpSpLocks/>
            </p:cNvGrpSpPr>
            <p:nvPr/>
          </p:nvGrpSpPr>
          <p:grpSpPr bwMode="auto">
            <a:xfrm>
              <a:off x="2640" y="926"/>
              <a:ext cx="384" cy="1392"/>
              <a:chOff x="1536" y="1225"/>
              <a:chExt cx="768" cy="1271"/>
            </a:xfrm>
          </p:grpSpPr>
          <p:sp>
            <p:nvSpPr>
              <p:cNvPr id="19" name="Rectangle 13"/>
              <p:cNvSpPr>
                <a:spLocks noChangeArrowheads="1"/>
              </p:cNvSpPr>
              <p:nvPr>
                <p:custDataLst>
                  <p:tags r:id="rId7"/>
                </p:custDataLst>
              </p:nvPr>
            </p:nvSpPr>
            <p:spPr bwMode="auto">
              <a:xfrm>
                <a:off x="1536" y="1248"/>
                <a:ext cx="720" cy="1248"/>
              </a:xfrm>
              <a:prstGeom prst="rec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>
                  <a:solidFill>
                    <a:schemeClr val="accent6"/>
                  </a:solidFill>
                </a:endParaRPr>
              </a:p>
            </p:txBody>
          </p:sp>
          <p:sp>
            <p:nvSpPr>
              <p:cNvPr id="20" name="Rectangle 14"/>
              <p:cNvSpPr>
                <a:spLocks noChangeArrowheads="1"/>
              </p:cNvSpPr>
              <p:nvPr>
                <p:custDataLst>
                  <p:tags r:id="rId8"/>
                </p:custDataLst>
              </p:nvPr>
            </p:nvSpPr>
            <p:spPr bwMode="auto">
              <a:xfrm>
                <a:off x="1536" y="1225"/>
                <a:ext cx="768" cy="71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6" name="Text Box 15"/>
            <p:cNvSpPr txBox="1">
              <a:spLocks noChangeArrowheads="1"/>
            </p:cNvSpPr>
            <p:nvPr>
              <p:custDataLst>
                <p:tags r:id="rId4"/>
              </p:custDataLst>
            </p:nvPr>
          </p:nvSpPr>
          <p:spPr bwMode="auto">
            <a:xfrm>
              <a:off x="3265" y="686"/>
              <a:ext cx="827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E D C B A</a:t>
              </a:r>
            </a:p>
          </p:txBody>
        </p:sp>
        <p:sp>
          <p:nvSpPr>
            <p:cNvPr id="17" name="Text Box 16"/>
            <p:cNvSpPr txBox="1">
              <a:spLocks noChangeArrowheads="1"/>
            </p:cNvSpPr>
            <p:nvPr>
              <p:custDataLst>
                <p:tags r:id="rId5"/>
              </p:custDataLst>
            </p:nvPr>
          </p:nvSpPr>
          <p:spPr bwMode="auto">
            <a:xfrm>
              <a:off x="2736" y="1144"/>
              <a:ext cx="209" cy="11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endParaRPr lang="en-US" sz="2400" dirty="0">
                <a:solidFill>
                  <a:schemeClr val="tx1"/>
                </a:solidFill>
              </a:endParaRPr>
            </a:p>
            <a:p>
              <a:pPr>
                <a:lnSpc>
                  <a:spcPct val="100000"/>
                </a:lnSpc>
                <a:spcBef>
                  <a:spcPct val="0"/>
                </a:spcBef>
              </a:pPr>
              <a:r>
                <a:rPr lang="en-US" sz="2000" dirty="0">
                  <a:solidFill>
                    <a:schemeClr val="accent6"/>
                  </a:solidFill>
                </a:rPr>
                <a:t>F</a:t>
              </a:r>
            </a:p>
          </p:txBody>
        </p:sp>
        <p:sp>
          <p:nvSpPr>
            <p:cNvPr id="18" name="Freeform 17"/>
            <p:cNvSpPr>
              <a:spLocks/>
            </p:cNvSpPr>
            <p:nvPr>
              <p:custDataLst>
                <p:tags r:id="rId6"/>
              </p:custDataLst>
            </p:nvPr>
          </p:nvSpPr>
          <p:spPr bwMode="auto">
            <a:xfrm flipH="1">
              <a:off x="2880" y="816"/>
              <a:ext cx="432" cy="288"/>
            </a:xfrm>
            <a:custGeom>
              <a:avLst/>
              <a:gdLst>
                <a:gd name="T0" fmla="*/ 0 w 432"/>
                <a:gd name="T1" fmla="*/ 0 h 288"/>
                <a:gd name="T2" fmla="*/ 336 w 432"/>
                <a:gd name="T3" fmla="*/ 96 h 288"/>
                <a:gd name="T4" fmla="*/ 432 w 432"/>
                <a:gd name="T5" fmla="*/ 288 h 288"/>
                <a:gd name="T6" fmla="*/ 0 60000 65536"/>
                <a:gd name="T7" fmla="*/ 0 60000 65536"/>
                <a:gd name="T8" fmla="*/ 0 60000 65536"/>
                <a:gd name="T9" fmla="*/ 0 w 432"/>
                <a:gd name="T10" fmla="*/ 0 h 288"/>
                <a:gd name="T11" fmla="*/ 432 w 432"/>
                <a:gd name="T12" fmla="*/ 288 h 28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288">
                  <a:moveTo>
                    <a:pt x="0" y="0"/>
                  </a:moveTo>
                  <a:cubicBezTo>
                    <a:pt x="132" y="24"/>
                    <a:pt x="264" y="48"/>
                    <a:pt x="336" y="96"/>
                  </a:cubicBezTo>
                  <a:cubicBezTo>
                    <a:pt x="408" y="144"/>
                    <a:pt x="408" y="264"/>
                    <a:pt x="432" y="288"/>
                  </a:cubicBezTo>
                </a:path>
              </a:pathLst>
            </a:custGeom>
            <a:noFill/>
            <a:ln w="9525">
              <a:solidFill>
                <a:schemeClr val="accent2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accent6"/>
                </a:solidFill>
              </a:endParaRPr>
            </a:p>
          </p:txBody>
        </p:sp>
      </p:grpSp>
      <p:sp>
        <p:nvSpPr>
          <p:cNvPr id="21" name="Line 18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5791200" y="2644775"/>
            <a:ext cx="533400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accent6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Concise to-do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In </a:t>
            </a:r>
            <a:r>
              <a:rPr lang="en-US" dirty="0" smtClean="0"/>
              <a:t>next 24-48 hours:</a:t>
            </a:r>
          </a:p>
          <a:p>
            <a:r>
              <a:rPr lang="en-US" dirty="0" smtClean="0"/>
              <a:t>Adjust class email-list settings</a:t>
            </a:r>
          </a:p>
          <a:p>
            <a:r>
              <a:rPr lang="en-US" dirty="0" smtClean="0"/>
              <a:t>Take homework 0 (worth 0 points) as Catalyst quiz</a:t>
            </a:r>
          </a:p>
          <a:p>
            <a:r>
              <a:rPr lang="en-US" dirty="0" smtClean="0"/>
              <a:t>Read all course policies</a:t>
            </a:r>
          </a:p>
          <a:p>
            <a:r>
              <a:rPr lang="en-US" dirty="0" smtClean="0"/>
              <a:t>Read/skim Chapters 1 and 3 of Weiss book</a:t>
            </a:r>
          </a:p>
          <a:p>
            <a:pPr lvl="1"/>
            <a:r>
              <a:rPr lang="en-US" dirty="0" smtClean="0"/>
              <a:t>Relevant to Homework 1, </a:t>
            </a:r>
            <a:r>
              <a:rPr lang="en-US" dirty="0" smtClean="0">
                <a:solidFill>
                  <a:schemeClr val="accent2"/>
                </a:solidFill>
              </a:rPr>
              <a:t>due next week</a:t>
            </a:r>
          </a:p>
          <a:p>
            <a:pPr lvl="1"/>
            <a:r>
              <a:rPr lang="en-US" dirty="0" smtClean="0"/>
              <a:t>Will start Chapter 2 fairly soon</a:t>
            </a:r>
          </a:p>
          <a:p>
            <a:pPr>
              <a:buNone/>
            </a:pPr>
            <a:endParaRPr lang="en-US" sz="1000" dirty="0" smtClean="0"/>
          </a:p>
          <a:p>
            <a:pPr>
              <a:buNone/>
            </a:pPr>
            <a:r>
              <a:rPr lang="en-US" dirty="0" smtClean="0"/>
              <a:t>Possibly:</a:t>
            </a:r>
          </a:p>
          <a:p>
            <a:r>
              <a:rPr lang="en-US" dirty="0" smtClean="0"/>
              <a:t>Set up your Java environment for Homework 1</a:t>
            </a:r>
          </a:p>
          <a:p>
            <a:endParaRPr lang="en-US" sz="1000" dirty="0" smtClean="0"/>
          </a:p>
          <a:p>
            <a:pPr algn="ctr">
              <a:buNone/>
            </a:pPr>
            <a:r>
              <a:rPr lang="en-US" dirty="0">
                <a:solidFill>
                  <a:schemeClr val="accent2"/>
                </a:solidFill>
              </a:rPr>
              <a:t>http://courses.cs.washington.edu/courses/cse373/</a:t>
            </a:r>
            <a:r>
              <a:rPr lang="en-US" dirty="0" smtClean="0">
                <a:solidFill>
                  <a:schemeClr val="accent2"/>
                </a:solidFill>
              </a:rPr>
              <a:t>14wi/</a:t>
            </a:r>
            <a:endParaRPr lang="en-US" dirty="0" smtClean="0">
              <a:solidFill>
                <a:schemeClr val="accent2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3048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Instructor: </a:t>
            </a:r>
            <a:r>
              <a:rPr lang="en-US" dirty="0" smtClean="0"/>
              <a:t>Aaron Bauer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</a:t>
            </a:r>
            <a:r>
              <a:rPr lang="en-US" dirty="0" smtClean="0"/>
              <a:t>Iris </a:t>
            </a:r>
            <a:r>
              <a:rPr lang="en-US" dirty="0" err="1" smtClean="0"/>
              <a:t>Jianghong</a:t>
            </a:r>
            <a:r>
              <a:rPr lang="en-US" dirty="0" smtClean="0"/>
              <a:t> Shi</a:t>
            </a:r>
          </a:p>
          <a:p>
            <a:pPr>
              <a:buNone/>
            </a:pPr>
            <a:r>
              <a:rPr lang="en-US" dirty="0" smtClean="0"/>
              <a:t>TA: </a:t>
            </a:r>
            <a:r>
              <a:rPr lang="en-US" dirty="0" err="1"/>
              <a:t>Luyi</a:t>
            </a:r>
            <a:r>
              <a:rPr lang="en-US" dirty="0"/>
              <a:t> </a:t>
            </a:r>
            <a:r>
              <a:rPr lang="en-US" dirty="0" smtClean="0"/>
              <a:t>Lu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TA: Nicholas </a:t>
            </a:r>
            <a:r>
              <a:rPr lang="en-US" dirty="0" err="1" smtClean="0"/>
              <a:t>Shahan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</a:t>
            </a:r>
            <a:r>
              <a:rPr lang="en-US" dirty="0" err="1" smtClean="0"/>
              <a:t>Yuanwei</a:t>
            </a:r>
            <a:r>
              <a:rPr lang="en-US" dirty="0" smtClean="0"/>
              <a:t> Liu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</a:t>
            </a:r>
            <a:r>
              <a:rPr lang="en-US" dirty="0"/>
              <a:t>: </a:t>
            </a:r>
            <a:r>
              <a:rPr lang="en-US" dirty="0" smtClean="0"/>
              <a:t>Rama </a:t>
            </a:r>
            <a:r>
              <a:rPr lang="en-US" dirty="0" err="1" smtClean="0"/>
              <a:t>Gokhale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TA: </a:t>
            </a:r>
            <a:r>
              <a:rPr lang="en-US" dirty="0" err="1" smtClean="0"/>
              <a:t>Shuo</a:t>
            </a:r>
            <a:r>
              <a:rPr lang="en-US" dirty="0" smtClean="0"/>
              <a:t> Wang</a:t>
            </a:r>
          </a:p>
          <a:p>
            <a:pPr>
              <a:buNone/>
            </a:pPr>
            <a:r>
              <a:rPr lang="en-US" dirty="0" smtClean="0"/>
              <a:t>TA: </a:t>
            </a:r>
            <a:r>
              <a:rPr lang="en-US" dirty="0" err="1" smtClean="0"/>
              <a:t>Yunyi</a:t>
            </a:r>
            <a:r>
              <a:rPr lang="en-US" dirty="0" smtClean="0"/>
              <a:t> Song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 dirty="0"/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533400" y="4724400"/>
            <a:ext cx="83058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0" kern="0" dirty="0" smtClean="0">
                <a:latin typeface="+mn-lt"/>
              </a:rPr>
              <a:t>Aaron: 3</a:t>
            </a:r>
            <a:r>
              <a:rPr lang="en-US" sz="2000" b="0" kern="0" baseline="30000" dirty="0" smtClean="0">
                <a:latin typeface="+mn-lt"/>
              </a:rPr>
              <a:t>rd</a:t>
            </a:r>
            <a:r>
              <a:rPr lang="en-US" sz="2000" b="0" kern="0" dirty="0" smtClean="0">
                <a:latin typeface="+mn-lt"/>
              </a:rPr>
              <a:t> year CSE </a:t>
            </a:r>
            <a:r>
              <a:rPr lang="en-US" sz="2000" b="0" kern="0" dirty="0" smtClean="0">
                <a:latin typeface="+mn-lt"/>
              </a:rPr>
              <a:t>PhD grad</a:t>
            </a:r>
            <a:r>
              <a:rPr lang="en-US" sz="2000" b="0" kern="0" dirty="0" smtClean="0">
                <a:latin typeface="+mn-lt"/>
              </a:rPr>
              <a:t>, very excited about teaching this course</a:t>
            </a:r>
          </a:p>
          <a:p>
            <a:pPr marL="342900" indent="-342900">
              <a:spcBef>
                <a:spcPct val="20000"/>
              </a:spcBef>
            </a:pPr>
            <a:r>
              <a:rPr lang="en-US" sz="2000" b="0" kern="0" dirty="0">
                <a:latin typeface="+mn-lt"/>
              </a:rPr>
              <a:t>	</a:t>
            </a:r>
            <a:r>
              <a:rPr lang="en-US" sz="2000" b="0" kern="0" dirty="0" smtClean="0">
                <a:latin typeface="+mn-lt"/>
              </a:rPr>
              <a:t>– work with </a:t>
            </a:r>
            <a:r>
              <a:rPr lang="en-US" sz="2000" b="0" kern="0" dirty="0" err="1" smtClean="0">
                <a:latin typeface="+mn-lt"/>
              </a:rPr>
              <a:t>Zoran</a:t>
            </a:r>
            <a:r>
              <a:rPr lang="en-US" sz="2000" b="0" kern="0" dirty="0" smtClean="0">
                <a:latin typeface="+mn-lt"/>
              </a:rPr>
              <a:t> </a:t>
            </a:r>
            <a:r>
              <a:rPr lang="en-US" sz="2000" b="0" kern="0" dirty="0" err="1" smtClean="0">
                <a:latin typeface="+mn-lt"/>
              </a:rPr>
              <a:t>Popović</a:t>
            </a:r>
            <a:r>
              <a:rPr lang="en-US" sz="2000" b="0" kern="0" dirty="0" smtClean="0">
                <a:latin typeface="+mn-lt"/>
              </a:rPr>
              <a:t> and the Center for Game Science</a:t>
            </a:r>
            <a:endParaRPr lang="en-US" sz="2000" b="0" kern="0" dirty="0">
              <a:latin typeface="+mn-lt"/>
            </a:endParaRPr>
          </a:p>
          <a:p>
            <a:pPr marL="342900" indent="-342900">
              <a:spcBef>
                <a:spcPct val="20000"/>
              </a:spcBef>
            </a:pPr>
            <a:endParaRPr lang="en-US" sz="2000" b="0" kern="0" dirty="0">
              <a:latin typeface="+mn-lt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lang="en-US" sz="2000" b="0" kern="0" dirty="0" smtClean="0">
                <a:latin typeface="+mn-lt"/>
              </a:rPr>
              <a:t>Office hours, email, etc. on course web-page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AutoShape 2" descr="https://mail.google.com/mail/u/1/?ui=2&amp;ik=607a90e476&amp;view=att&amp;th=1414e9da68c3345c&amp;attid=0.1.1&amp;disp=emb&amp;zw&amp;atsh=1"/>
          <p:cNvSpPr>
            <a:spLocks noChangeAspect="1" noChangeArrowheads="1"/>
          </p:cNvSpPr>
          <p:nvPr/>
        </p:nvSpPr>
        <p:spPr bwMode="auto">
          <a:xfrm>
            <a:off x="155575" y="-2057400"/>
            <a:ext cx="2857500" cy="4286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 descr="Iris.jpe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799" y="997099"/>
            <a:ext cx="1371600" cy="1371600"/>
          </a:xfrm>
          <a:prstGeom prst="rect">
            <a:avLst/>
          </a:prstGeom>
        </p:spPr>
      </p:pic>
      <p:pic>
        <p:nvPicPr>
          <p:cNvPr id="9" name="Picture 8" descr="luyi.jpe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341"/>
          <a:stretch/>
        </p:blipFill>
        <p:spPr>
          <a:xfrm>
            <a:off x="6349999" y="920900"/>
            <a:ext cx="1270000" cy="1517501"/>
          </a:xfrm>
          <a:prstGeom prst="rect">
            <a:avLst/>
          </a:prstGeom>
        </p:spPr>
      </p:pic>
      <p:pic>
        <p:nvPicPr>
          <p:cNvPr id="10" name="Picture 9" descr="nicholas.jpeg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>
          <a:xfrm>
            <a:off x="7772400" y="920899"/>
            <a:ext cx="1270000" cy="1503528"/>
          </a:xfrm>
          <a:prstGeom prst="rect">
            <a:avLst/>
          </a:prstGeom>
        </p:spPr>
      </p:pic>
      <p:pic>
        <p:nvPicPr>
          <p:cNvPr id="11" name="Picture 10" descr="rama.jpeg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>
          <a:xfrm>
            <a:off x="4902200" y="2590800"/>
            <a:ext cx="1270000" cy="1503528"/>
          </a:xfrm>
          <a:prstGeom prst="rect">
            <a:avLst/>
          </a:prstGeom>
        </p:spPr>
      </p:pic>
      <p:pic>
        <p:nvPicPr>
          <p:cNvPr id="13" name="Picture 12" descr="shuo.jpeg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075"/>
          <a:stretch/>
        </p:blipFill>
        <p:spPr>
          <a:xfrm>
            <a:off x="6350000" y="2590800"/>
            <a:ext cx="1270000" cy="1503528"/>
          </a:xfrm>
          <a:prstGeom prst="rect">
            <a:avLst/>
          </a:prstGeom>
        </p:spPr>
      </p:pic>
      <p:pic>
        <p:nvPicPr>
          <p:cNvPr id="14" name="Picture 13" descr="yuanwei.jpeg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198"/>
          <a:stretch/>
        </p:blipFill>
        <p:spPr>
          <a:xfrm>
            <a:off x="3505200" y="2590801"/>
            <a:ext cx="1270000" cy="1520240"/>
          </a:xfrm>
          <a:prstGeom prst="rect">
            <a:avLst/>
          </a:prstGeom>
        </p:spPr>
      </p:pic>
      <p:pic>
        <p:nvPicPr>
          <p:cNvPr id="15" name="Picture 14" descr="yunyi.jpeg"/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0203"/>
          <a:stretch/>
        </p:blipFill>
        <p:spPr>
          <a:xfrm>
            <a:off x="7772400" y="2590800"/>
            <a:ext cx="1270000" cy="1520124"/>
          </a:xfrm>
          <a:prstGeom prst="rect">
            <a:avLst/>
          </a:prstGeom>
        </p:spPr>
      </p:pic>
      <p:pic>
        <p:nvPicPr>
          <p:cNvPr id="16" name="Picture 15" descr="aaron.jpg"/>
          <p:cNvPicPr>
            <a:picLocks noChangeAspect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507"/>
          <a:stretch/>
        </p:blipFill>
        <p:spPr>
          <a:xfrm>
            <a:off x="3505200" y="997101"/>
            <a:ext cx="1279008" cy="1371599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Course email list: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cse373a_wi14@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u.washington.edu</a:t>
            </a:r>
          </a:p>
          <a:p>
            <a:pPr lvl="1"/>
            <a:r>
              <a:rPr lang="en-US" dirty="0" smtClean="0"/>
              <a:t>Students and staff already subscribed</a:t>
            </a:r>
          </a:p>
          <a:p>
            <a:pPr lvl="1"/>
            <a:r>
              <a:rPr lang="en-US" dirty="0" smtClean="0"/>
              <a:t>You must get announcements sent there</a:t>
            </a:r>
          </a:p>
          <a:p>
            <a:pPr lvl="1"/>
            <a:r>
              <a:rPr lang="en-US" dirty="0" smtClean="0"/>
              <a:t>Fairly low traffic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Course staff: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cse373-staff@</a:t>
            </a:r>
            <a:r>
              <a:rPr lang="en-US" b="1" dirty="0" smtClean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cs.washington.edu</a:t>
            </a:r>
            <a:r>
              <a:rPr lang="en-US" dirty="0" smtClean="0"/>
              <a:t> plus individual emails</a:t>
            </a:r>
          </a:p>
          <a:p>
            <a:endParaRPr lang="en-US" sz="1000" dirty="0" smtClean="0"/>
          </a:p>
          <a:p>
            <a:r>
              <a:rPr lang="en-US" dirty="0" smtClean="0"/>
              <a:t>Discussion </a:t>
            </a:r>
            <a:r>
              <a:rPr lang="en-US" dirty="0"/>
              <a:t>b</a:t>
            </a:r>
            <a:r>
              <a:rPr lang="en-US" dirty="0" smtClean="0"/>
              <a:t>oard</a:t>
            </a:r>
          </a:p>
          <a:p>
            <a:pPr lvl="1"/>
            <a:r>
              <a:rPr lang="en-US" dirty="0" smtClean="0"/>
              <a:t>For appropriate discussions; TAs will monitor</a:t>
            </a:r>
          </a:p>
          <a:p>
            <a:pPr lvl="1"/>
            <a:r>
              <a:rPr lang="en-US" dirty="0" smtClean="0"/>
              <a:t>Encouraged, but won’t use for important announcements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Anonymous feedback link</a:t>
            </a:r>
          </a:p>
          <a:p>
            <a:pPr lvl="1"/>
            <a:r>
              <a:rPr lang="en-US" dirty="0" smtClean="0"/>
              <a:t>For good and bad: if you don’t tell me, I don’t know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meetings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(Aaron)</a:t>
            </a:r>
            <a:endParaRPr lang="en-US" dirty="0" smtClean="0"/>
          </a:p>
          <a:p>
            <a:pPr lvl="1"/>
            <a:r>
              <a:rPr lang="en-US" dirty="0" smtClean="0"/>
              <a:t>Materials posted, but take notes</a:t>
            </a:r>
          </a:p>
          <a:p>
            <a:pPr lvl="1"/>
            <a:r>
              <a:rPr lang="en-US" dirty="0" smtClean="0"/>
              <a:t>Ask questions, focus on key ideas (rarely coding details)</a:t>
            </a:r>
          </a:p>
          <a:p>
            <a:endParaRPr lang="en-US" sz="1000" dirty="0" smtClean="0"/>
          </a:p>
          <a:p>
            <a:r>
              <a:rPr lang="en-US" dirty="0" smtClean="0"/>
              <a:t>Optional meetings on Tuesday/Thursday afternoons</a:t>
            </a:r>
          </a:p>
          <a:p>
            <a:pPr lvl="1"/>
            <a:r>
              <a:rPr lang="en-US" dirty="0" smtClean="0"/>
              <a:t>Will post rough agenda roughly a day or more in advance</a:t>
            </a:r>
          </a:p>
          <a:p>
            <a:pPr lvl="1"/>
            <a:r>
              <a:rPr lang="en-US" dirty="0" smtClean="0"/>
              <a:t>Help on programming/tool background</a:t>
            </a:r>
          </a:p>
          <a:p>
            <a:pPr lvl="1"/>
            <a:r>
              <a:rPr lang="en-US" dirty="0" smtClean="0"/>
              <a:t>Helpful math review and example problems</a:t>
            </a:r>
          </a:p>
          <a:p>
            <a:pPr lvl="1"/>
            <a:r>
              <a:rPr lang="en-US" dirty="0" smtClean="0"/>
              <a:t>Again, optional but helpful</a:t>
            </a:r>
          </a:p>
          <a:p>
            <a:pPr lvl="1"/>
            <a:r>
              <a:rPr lang="en-US" dirty="0" smtClean="0"/>
              <a:t>May cancel some later in course (experimental)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Office hours</a:t>
            </a:r>
          </a:p>
          <a:p>
            <a:pPr lvl="1"/>
            <a:r>
              <a:rPr lang="en-US" dirty="0" smtClean="0"/>
              <a:t>Use them: </a:t>
            </a:r>
            <a:r>
              <a:rPr lang="en-US" i="1" dirty="0" smtClean="0"/>
              <a:t>please visit me</a:t>
            </a:r>
          </a:p>
          <a:p>
            <a:pPr lvl="1"/>
            <a:r>
              <a:rPr lang="en-US" dirty="0" smtClean="0"/>
              <a:t>Ideally not </a:t>
            </a:r>
            <a:r>
              <a:rPr lang="en-US" i="1" dirty="0" smtClean="0"/>
              <a:t>just</a:t>
            </a:r>
            <a:r>
              <a:rPr lang="en-US" dirty="0" smtClean="0"/>
              <a:t> for homework questions (but that’s great too)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1939" y="3396616"/>
            <a:ext cx="685800" cy="847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Course 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371600"/>
            <a:ext cx="7848600" cy="4876800"/>
          </a:xfrm>
        </p:spPr>
        <p:txBody>
          <a:bodyPr/>
          <a:lstStyle/>
          <a:p>
            <a:r>
              <a:rPr lang="en-US" dirty="0" smtClean="0"/>
              <a:t>All lecture and section materials will be posted</a:t>
            </a:r>
          </a:p>
          <a:p>
            <a:pPr lvl="1"/>
            <a:r>
              <a:rPr lang="en-US" dirty="0" smtClean="0"/>
              <a:t>But they are visual aids, not always a complete description!</a:t>
            </a:r>
          </a:p>
          <a:p>
            <a:pPr lvl="1"/>
            <a:r>
              <a:rPr lang="en-US" dirty="0" smtClean="0"/>
              <a:t>If you have to miss, find out what you missed</a:t>
            </a:r>
          </a:p>
          <a:p>
            <a:pPr lvl="1"/>
            <a:endParaRPr lang="en-US" sz="1000" dirty="0" smtClean="0"/>
          </a:p>
          <a:p>
            <a:r>
              <a:rPr lang="en-US" dirty="0" smtClean="0"/>
              <a:t>Textbook: Weiss 3</a:t>
            </a:r>
            <a:r>
              <a:rPr lang="en-US" baseline="30000" dirty="0" smtClean="0"/>
              <a:t>rd</a:t>
            </a:r>
            <a:r>
              <a:rPr lang="en-US" dirty="0" smtClean="0"/>
              <a:t> Edition in </a:t>
            </a:r>
            <a:r>
              <a:rPr lang="en-US" dirty="0" smtClean="0"/>
              <a:t>Java</a:t>
            </a:r>
          </a:p>
          <a:p>
            <a:endParaRPr lang="en-US" sz="1000" dirty="0" smtClean="0"/>
          </a:p>
          <a:p>
            <a:r>
              <a:rPr lang="en-US" dirty="0" smtClean="0"/>
              <a:t>A good Java reference of your choosing?</a:t>
            </a:r>
          </a:p>
          <a:p>
            <a:pPr lvl="1"/>
            <a:r>
              <a:rPr lang="en-US" dirty="0" smtClean="0"/>
              <a:t>Don’t struggle </a:t>
            </a:r>
            <a:r>
              <a:rPr lang="en-US" dirty="0" err="1" smtClean="0"/>
              <a:t>Googling</a:t>
            </a:r>
            <a:r>
              <a:rPr lang="en-US" dirty="0" smtClean="0"/>
              <a:t> for features you don’t understand?</a:t>
            </a:r>
          </a:p>
          <a:p>
            <a:pPr lvl="1"/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1" y="2435774"/>
            <a:ext cx="872103" cy="1145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744" y="4343400"/>
            <a:ext cx="81209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C:\Users\djg\Desktop\Captur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250" y="1447800"/>
            <a:ext cx="1097951" cy="8119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College of Arts &amp; Sciences Instructional Computing Lab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http://depts.washington.edu/aslab</a:t>
            </a:r>
            <a:r>
              <a:rPr lang="en-US" altLang="en-US" dirty="0" smtClean="0"/>
              <a:t>/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Or your own machine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Will use </a:t>
            </a:r>
            <a:r>
              <a:rPr lang="en-US" altLang="en-US" dirty="0"/>
              <a:t>Java for the programming </a:t>
            </a:r>
            <a:r>
              <a:rPr lang="en-US" altLang="en-US" dirty="0" smtClean="0"/>
              <a:t>assignments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Eclipse </a:t>
            </a:r>
            <a:r>
              <a:rPr lang="en-US" altLang="en-US" dirty="0"/>
              <a:t>is recommended programming </a:t>
            </a:r>
            <a:r>
              <a:rPr lang="en-US" altLang="en-US" dirty="0" smtClean="0"/>
              <a:t>environment</a:t>
            </a:r>
            <a:endParaRPr lang="en-US" altLang="en-US" dirty="0">
              <a:solidFill>
                <a:schemeClr val="accent2"/>
              </a:solidFill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61240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495800"/>
          </a:xfrm>
        </p:spPr>
        <p:txBody>
          <a:bodyPr/>
          <a:lstStyle/>
          <a:p>
            <a:r>
              <a:rPr lang="en-US" dirty="0"/>
              <a:t>6</a:t>
            </a:r>
            <a:r>
              <a:rPr lang="en-US" dirty="0" smtClean="0"/>
              <a:t> </a:t>
            </a:r>
            <a:r>
              <a:rPr lang="en-US" dirty="0" err="1" smtClean="0"/>
              <a:t>homeworks</a:t>
            </a:r>
            <a:r>
              <a:rPr lang="en-US" dirty="0" smtClean="0"/>
              <a:t> (50%)</a:t>
            </a:r>
          </a:p>
          <a:p>
            <a:pPr lvl="1"/>
            <a:r>
              <a:rPr lang="en-US" dirty="0" smtClean="0"/>
              <a:t>Most involve programming, but also written questions</a:t>
            </a:r>
          </a:p>
          <a:p>
            <a:pPr lvl="1"/>
            <a:r>
              <a:rPr lang="en-US" dirty="0" smtClean="0"/>
              <a:t>Higher-level concepts than “just code it up”</a:t>
            </a:r>
          </a:p>
          <a:p>
            <a:pPr lvl="1"/>
            <a:r>
              <a:rPr lang="en-US" dirty="0" smtClean="0"/>
              <a:t>First programming assignment due week from </a:t>
            </a:r>
            <a:r>
              <a:rPr lang="en-US" dirty="0" smtClean="0"/>
              <a:t>Wednesday</a:t>
            </a:r>
            <a:endParaRPr lang="en-US" dirty="0" smtClean="0"/>
          </a:p>
          <a:p>
            <a:pPr lvl="1"/>
            <a:endParaRPr lang="en-US" sz="1000" dirty="0" smtClean="0"/>
          </a:p>
          <a:p>
            <a:pPr lvl="1"/>
            <a:endParaRPr lang="en-US" sz="1000" dirty="0" smtClean="0"/>
          </a:p>
          <a:p>
            <a:r>
              <a:rPr lang="en-US" dirty="0" smtClean="0"/>
              <a:t>Midterm #1 </a:t>
            </a:r>
            <a:r>
              <a:rPr lang="en-US" dirty="0"/>
              <a:t>Wednesday January 29 (</a:t>
            </a:r>
            <a:r>
              <a:rPr lang="en-US" dirty="0" smtClean="0"/>
              <a:t>15%)</a:t>
            </a:r>
          </a:p>
          <a:p>
            <a:r>
              <a:rPr lang="en-US" dirty="0"/>
              <a:t>Midterm </a:t>
            </a:r>
            <a:r>
              <a:rPr lang="en-US" dirty="0" smtClean="0"/>
              <a:t>#2 </a:t>
            </a:r>
            <a:r>
              <a:rPr lang="en-US" dirty="0"/>
              <a:t>Wednesday February 26 (</a:t>
            </a:r>
            <a:r>
              <a:rPr lang="en-US" dirty="0"/>
              <a:t>15%)</a:t>
            </a:r>
          </a:p>
          <a:p>
            <a:r>
              <a:rPr lang="en-US" dirty="0" smtClean="0"/>
              <a:t>Final </a:t>
            </a:r>
            <a:r>
              <a:rPr lang="en-US" dirty="0" smtClean="0"/>
              <a:t>exam: </a:t>
            </a:r>
            <a:r>
              <a:rPr lang="en-US" dirty="0" smtClean="0"/>
              <a:t>Tuesday </a:t>
            </a:r>
            <a:r>
              <a:rPr lang="en-US" dirty="0"/>
              <a:t>March 18, 2:30-4:20PM (</a:t>
            </a:r>
            <a:r>
              <a:rPr lang="en-US" dirty="0" smtClean="0"/>
              <a:t>20%)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Winter 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CSE373: Data Structures and Algorithms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0|15.1|16|6.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19903</TotalTime>
  <Words>2009</Words>
  <Application>Microsoft Macintosh PowerPoint</Application>
  <PresentationFormat>On-screen Show (4:3)</PresentationFormat>
  <Paragraphs>422</Paragraphs>
  <Slides>27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dan_design_template</vt:lpstr>
      <vt:lpstr>CSE373: Data Structures and Algorithms  Lecture 1: Introduction; ADTs; Stacks/Queues</vt:lpstr>
      <vt:lpstr>Welcome!</vt:lpstr>
      <vt:lpstr>Concise to-do list</vt:lpstr>
      <vt:lpstr>Course staff</vt:lpstr>
      <vt:lpstr>Communication</vt:lpstr>
      <vt:lpstr>Course meetings</vt:lpstr>
      <vt:lpstr>Course materials</vt:lpstr>
      <vt:lpstr>Computer Lab</vt:lpstr>
      <vt:lpstr>Course Work</vt:lpstr>
      <vt:lpstr>Collaboration and Academic Integrity</vt:lpstr>
      <vt:lpstr>Some details</vt:lpstr>
      <vt:lpstr>Unsolicited advice</vt:lpstr>
      <vt:lpstr>Today in Class</vt:lpstr>
      <vt:lpstr>Data Structures</vt:lpstr>
      <vt:lpstr>Assumed background</vt:lpstr>
      <vt:lpstr>What 373 is about</vt:lpstr>
      <vt:lpstr>Goals</vt:lpstr>
      <vt:lpstr>Data structures</vt:lpstr>
      <vt:lpstr>Trade-offs</vt:lpstr>
      <vt:lpstr>Terminology</vt:lpstr>
      <vt:lpstr>Example: Stacks</vt:lpstr>
      <vt:lpstr>Why useful</vt:lpstr>
      <vt:lpstr>The Queue ADT</vt:lpstr>
      <vt:lpstr>Circular Array Queue Data Structure</vt:lpstr>
      <vt:lpstr>Linked List Queue Data Structure</vt:lpstr>
      <vt:lpstr>Circular Array vs. Linked List</vt:lpstr>
      <vt:lpstr>The Stack ADT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Aaron Bauer</cp:lastModifiedBy>
  <cp:revision>718</cp:revision>
  <cp:lastPrinted>2014-01-06T20:40:38Z</cp:lastPrinted>
  <dcterms:created xsi:type="dcterms:W3CDTF">2009-03-13T20:43:19Z</dcterms:created>
  <dcterms:modified xsi:type="dcterms:W3CDTF">2014-01-06T21:49:46Z</dcterms:modified>
</cp:coreProperties>
</file>