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notesSlides/notesSlide2.xml" ContentType="application/vnd.openxmlformats-officedocument.presentationml.notesSlide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notesSlides/notesSlide3.xml" ContentType="application/vnd.openxmlformats-officedocument.presentationml.notesSlide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notesSlides/notesSlide4.xml" ContentType="application/vnd.openxmlformats-officedocument.presentationml.notesSlide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notesSlides/notesSlide5.xml" ContentType="application/vnd.openxmlformats-officedocument.presentationml.notesSlide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notesSlides/notesSlide6.xml" ContentType="application/vnd.openxmlformats-officedocument.presentationml.notesSlide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notesSlides/notesSlide7.xml" ContentType="application/vnd.openxmlformats-officedocument.presentationml.notesSlide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notesSlides/notesSlide8.xml" ContentType="application/vnd.openxmlformats-officedocument.presentationml.notesSlide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notesSlides/notesSlide9.xml" ContentType="application/vnd.openxmlformats-officedocument.presentationml.notesSlide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notesSlides/notesSlide10.xml" ContentType="application/vnd.openxmlformats-officedocument.presentationml.notesSlide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notesSlides/notesSlide11.xml" ContentType="application/vnd.openxmlformats-officedocument.presentationml.notesSlide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notesSlides/notesSlide12.xml" ContentType="application/vnd.openxmlformats-officedocument.presentationml.notesSlide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notesSlides/notesSlide13.xml" ContentType="application/vnd.openxmlformats-officedocument.presentationml.notesSlide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notesSlides/notesSlide14.xml" ContentType="application/vnd.openxmlformats-officedocument.presentationml.notesSlide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notesSlides/notesSlide15.xml" ContentType="application/vnd.openxmlformats-officedocument.presentationml.notesSlide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notesSlides/notesSlide16.xml" ContentType="application/vnd.openxmlformats-officedocument.presentationml.notesSlide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notesSlides/notesSlide17.xml" ContentType="application/vnd.openxmlformats-officedocument.presentationml.notesSlide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notesSlides/notesSlide18.xml" ContentType="application/vnd.openxmlformats-officedocument.presentationml.notesSlide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notesSlides/notesSlide19.xml" ContentType="application/vnd.openxmlformats-officedocument.presentationml.notesSlide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notesSlides/notesSlide20.xml" ContentType="application/vnd.openxmlformats-officedocument.presentationml.notesSlide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notesSlides/notesSlide21.xml" ContentType="application/vnd.openxmlformats-officedocument.presentationml.notesSlide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notesSlides/notesSlide22.xml" ContentType="application/vnd.openxmlformats-officedocument.presentationml.notesSlide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notesSlides/notesSlide23.xml" ContentType="application/vnd.openxmlformats-officedocument.presentationml.notesSlide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0.xml" ContentType="application/vnd.openxmlformats-officedocument.presentationml.tags+xml"/>
  <Override PartName="/ppt/notesSlides/notesSlide24.xml" ContentType="application/vnd.openxmlformats-officedocument.presentationml.notesSlide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tags/tag537.xml" ContentType="application/vnd.openxmlformats-officedocument.presentationml.tags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tags/tag540.xml" ContentType="application/vnd.openxmlformats-officedocument.presentationml.tags+xml"/>
  <Override PartName="/ppt/tags/tag541.xml" ContentType="application/vnd.openxmlformats-officedocument.presentationml.tags+xml"/>
  <Override PartName="/ppt/tags/tag542.xml" ContentType="application/vnd.openxmlformats-officedocument.presentationml.tags+xml"/>
  <Override PartName="/ppt/tags/tag543.xml" ContentType="application/vnd.openxmlformats-officedocument.presentationml.tags+xml"/>
  <Override PartName="/ppt/tags/tag544.xml" ContentType="application/vnd.openxmlformats-officedocument.presentationml.tags+xml"/>
  <Override PartName="/ppt/tags/tag545.xml" ContentType="application/vnd.openxmlformats-officedocument.presentationml.tags+xml"/>
  <Override PartName="/ppt/tags/tag546.xml" ContentType="application/vnd.openxmlformats-officedocument.presentationml.tags+xml"/>
  <Override PartName="/ppt/tags/tag547.xml" ContentType="application/vnd.openxmlformats-officedocument.presentationml.tags+xml"/>
  <Override PartName="/ppt/tags/tag548.xml" ContentType="application/vnd.openxmlformats-officedocument.presentationml.tags+xml"/>
  <Override PartName="/ppt/tags/tag549.xml" ContentType="application/vnd.openxmlformats-officedocument.presentationml.tags+xml"/>
  <Override PartName="/ppt/tags/tag550.xml" ContentType="application/vnd.openxmlformats-officedocument.presentationml.tags+xml"/>
  <Override PartName="/ppt/tags/tag551.xml" ContentType="application/vnd.openxmlformats-officedocument.presentationml.tags+xml"/>
  <Override PartName="/ppt/notesSlides/notesSlide25.xml" ContentType="application/vnd.openxmlformats-officedocument.presentationml.notesSlide+xml"/>
  <Override PartName="/ppt/tags/tag552.xml" ContentType="application/vnd.openxmlformats-officedocument.presentationml.tags+xml"/>
  <Override PartName="/ppt/tags/tag553.xml" ContentType="application/vnd.openxmlformats-officedocument.presentationml.tags+xml"/>
  <Override PartName="/ppt/notesSlides/notesSlide26.xml" ContentType="application/vnd.openxmlformats-officedocument.presentationml.notesSlide+xml"/>
  <Override PartName="/ppt/tags/tag554.xml" ContentType="application/vnd.openxmlformats-officedocument.presentationml.tags+xml"/>
  <Override PartName="/ppt/tags/tag555.xml" ContentType="application/vnd.openxmlformats-officedocument.presentationml.tags+xml"/>
  <Override PartName="/ppt/tags/tag556.xml" ContentType="application/vnd.openxmlformats-officedocument.presentationml.tags+xml"/>
  <Override PartName="/ppt/tags/tag557.xml" ContentType="application/vnd.openxmlformats-officedocument.presentationml.tags+xml"/>
  <Override PartName="/ppt/tags/tag558.xml" ContentType="application/vnd.openxmlformats-officedocument.presentationml.tags+xml"/>
  <Override PartName="/ppt/tags/tag559.xml" ContentType="application/vnd.openxmlformats-officedocument.presentationml.tags+xml"/>
  <Override PartName="/ppt/tags/tag560.xml" ContentType="application/vnd.openxmlformats-officedocument.presentationml.tags+xml"/>
  <Override PartName="/ppt/tags/tag561.xml" ContentType="application/vnd.openxmlformats-officedocument.presentationml.tags+xml"/>
  <Override PartName="/ppt/tags/tag562.xml" ContentType="application/vnd.openxmlformats-officedocument.presentationml.tags+xml"/>
  <Override PartName="/ppt/tags/tag563.xml" ContentType="application/vnd.openxmlformats-officedocument.presentationml.tags+xml"/>
  <Override PartName="/ppt/tags/tag564.xml" ContentType="application/vnd.openxmlformats-officedocument.presentationml.tags+xml"/>
  <Override PartName="/ppt/tags/tag565.xml" ContentType="application/vnd.openxmlformats-officedocument.presentationml.tags+xml"/>
  <Override PartName="/ppt/tags/tag566.xml" ContentType="application/vnd.openxmlformats-officedocument.presentationml.tags+xml"/>
  <Override PartName="/ppt/tags/tag567.xml" ContentType="application/vnd.openxmlformats-officedocument.presentationml.tags+xml"/>
  <Override PartName="/ppt/tags/tag568.xml" ContentType="application/vnd.openxmlformats-officedocument.presentationml.tags+xml"/>
  <Override PartName="/ppt/tags/tag569.xml" ContentType="application/vnd.openxmlformats-officedocument.presentationml.tags+xml"/>
  <Override PartName="/ppt/tags/tag570.xml" ContentType="application/vnd.openxmlformats-officedocument.presentationml.tags+xml"/>
  <Override PartName="/ppt/tags/tag571.xml" ContentType="application/vnd.openxmlformats-officedocument.presentationml.tags+xml"/>
  <Override PartName="/ppt/tags/tag572.xml" ContentType="application/vnd.openxmlformats-officedocument.presentationml.tags+xml"/>
  <Override PartName="/ppt/tags/tag573.xml" ContentType="application/vnd.openxmlformats-officedocument.presentationml.tags+xml"/>
  <Override PartName="/ppt/tags/tag574.xml" ContentType="application/vnd.openxmlformats-officedocument.presentationml.tags+xml"/>
  <Override PartName="/ppt/tags/tag575.xml" ContentType="application/vnd.openxmlformats-officedocument.presentationml.tags+xml"/>
  <Override PartName="/ppt/tags/tag576.xml" ContentType="application/vnd.openxmlformats-officedocument.presentationml.tags+xml"/>
  <Override PartName="/ppt/tags/tag577.xml" ContentType="application/vnd.openxmlformats-officedocument.presentationml.tags+xml"/>
  <Override PartName="/ppt/tags/tag578.xml" ContentType="application/vnd.openxmlformats-officedocument.presentationml.tags+xml"/>
  <Override PartName="/ppt/tags/tag579.xml" ContentType="application/vnd.openxmlformats-officedocument.presentationml.tags+xml"/>
  <Override PartName="/ppt/tags/tag580.xml" ContentType="application/vnd.openxmlformats-officedocument.presentationml.tags+xml"/>
  <Override PartName="/ppt/tags/tag581.xml" ContentType="application/vnd.openxmlformats-officedocument.presentationml.tags+xml"/>
  <Override PartName="/ppt/tags/tag582.xml" ContentType="application/vnd.openxmlformats-officedocument.presentationml.tags+xml"/>
  <Override PartName="/ppt/tags/tag583.xml" ContentType="application/vnd.openxmlformats-officedocument.presentationml.tags+xml"/>
  <Override PartName="/ppt/tags/tag584.xml" ContentType="application/vnd.openxmlformats-officedocument.presentationml.tags+xml"/>
  <Override PartName="/ppt/tags/tag585.xml" ContentType="application/vnd.openxmlformats-officedocument.presentationml.tags+xml"/>
  <Override PartName="/ppt/tags/tag586.xml" ContentType="application/vnd.openxmlformats-officedocument.presentationml.tags+xml"/>
  <Override PartName="/ppt/tags/tag587.xml" ContentType="application/vnd.openxmlformats-officedocument.presentationml.tags+xml"/>
  <Override PartName="/ppt/tags/tag588.xml" ContentType="application/vnd.openxmlformats-officedocument.presentationml.tags+xml"/>
  <Override PartName="/ppt/tags/tag589.xml" ContentType="application/vnd.openxmlformats-officedocument.presentationml.tags+xml"/>
  <Override PartName="/ppt/tags/tag590.xml" ContentType="application/vnd.openxmlformats-officedocument.presentationml.tags+xml"/>
  <Override PartName="/ppt/tags/tag591.xml" ContentType="application/vnd.openxmlformats-officedocument.presentationml.tags+xml"/>
  <Override PartName="/ppt/tags/tag592.xml" ContentType="application/vnd.openxmlformats-officedocument.presentationml.tags+xml"/>
  <Override PartName="/ppt/tags/tag593.xml" ContentType="application/vnd.openxmlformats-officedocument.presentationml.tags+xml"/>
  <Override PartName="/ppt/tags/tag594.xml" ContentType="application/vnd.openxmlformats-officedocument.presentationml.tags+xml"/>
  <Override PartName="/ppt/tags/tag595.xml" ContentType="application/vnd.openxmlformats-officedocument.presentationml.tags+xml"/>
  <Override PartName="/ppt/tags/tag596.xml" ContentType="application/vnd.openxmlformats-officedocument.presentationml.tags+xml"/>
  <Override PartName="/ppt/tags/tag597.xml" ContentType="application/vnd.openxmlformats-officedocument.presentationml.tags+xml"/>
  <Override PartName="/ppt/tags/tag598.xml" ContentType="application/vnd.openxmlformats-officedocument.presentationml.tags+xml"/>
  <Override PartName="/ppt/tags/tag599.xml" ContentType="application/vnd.openxmlformats-officedocument.presentationml.tags+xml"/>
  <Override PartName="/ppt/tags/tag600.xml" ContentType="application/vnd.openxmlformats-officedocument.presentationml.tags+xml"/>
  <Override PartName="/ppt/tags/tag601.xml" ContentType="application/vnd.openxmlformats-officedocument.presentationml.tags+xml"/>
  <Override PartName="/ppt/tags/tag602.xml" ContentType="application/vnd.openxmlformats-officedocument.presentationml.tags+xml"/>
  <Override PartName="/ppt/tags/tag603.xml" ContentType="application/vnd.openxmlformats-officedocument.presentationml.tags+xml"/>
  <Override PartName="/ppt/tags/tag604.xml" ContentType="application/vnd.openxmlformats-officedocument.presentationml.tags+xml"/>
  <Override PartName="/ppt/tags/tag605.xml" ContentType="application/vnd.openxmlformats-officedocument.presentationml.tags+xml"/>
  <Override PartName="/ppt/tags/tag606.xml" ContentType="application/vnd.openxmlformats-officedocument.presentationml.tags+xml"/>
  <Override PartName="/ppt/tags/tag607.xml" ContentType="application/vnd.openxmlformats-officedocument.presentationml.tags+xml"/>
  <Override PartName="/ppt/tags/tag608.xml" ContentType="application/vnd.openxmlformats-officedocument.presentationml.tags+xml"/>
  <Override PartName="/ppt/tags/tag609.xml" ContentType="application/vnd.openxmlformats-officedocument.presentationml.tags+xml"/>
  <Override PartName="/ppt/tags/tag610.xml" ContentType="application/vnd.openxmlformats-officedocument.presentationml.tags+xml"/>
  <Override PartName="/ppt/tags/tag611.xml" ContentType="application/vnd.openxmlformats-officedocument.presentationml.tags+xml"/>
  <Override PartName="/ppt/tags/tag612.xml" ContentType="application/vnd.openxmlformats-officedocument.presentationml.tags+xml"/>
  <Override PartName="/ppt/tags/tag613.xml" ContentType="application/vnd.openxmlformats-officedocument.presentationml.tags+xml"/>
  <Override PartName="/ppt/tags/tag614.xml" ContentType="application/vnd.openxmlformats-officedocument.presentationml.tags+xml"/>
  <Override PartName="/ppt/tags/tag615.xml" ContentType="application/vnd.openxmlformats-officedocument.presentationml.tags+xml"/>
  <Override PartName="/ppt/tags/tag616.xml" ContentType="application/vnd.openxmlformats-officedocument.presentationml.tags+xml"/>
  <Override PartName="/ppt/tags/tag617.xml" ContentType="application/vnd.openxmlformats-officedocument.presentationml.tags+xml"/>
  <Override PartName="/ppt/tags/tag618.xml" ContentType="application/vnd.openxmlformats-officedocument.presentationml.tags+xml"/>
  <Override PartName="/ppt/tags/tag619.xml" ContentType="application/vnd.openxmlformats-officedocument.presentationml.tags+xml"/>
  <Override PartName="/ppt/tags/tag620.xml" ContentType="application/vnd.openxmlformats-officedocument.presentationml.tags+xml"/>
  <Override PartName="/ppt/tags/tag621.xml" ContentType="application/vnd.openxmlformats-officedocument.presentationml.tags+xml"/>
  <Override PartName="/ppt/tags/tag622.xml" ContentType="application/vnd.openxmlformats-officedocument.presentationml.tags+xml"/>
  <Override PartName="/ppt/tags/tag623.xml" ContentType="application/vnd.openxmlformats-officedocument.presentationml.tags+xml"/>
  <Override PartName="/ppt/tags/tag624.xml" ContentType="application/vnd.openxmlformats-officedocument.presentationml.tags+xml"/>
  <Override PartName="/ppt/tags/tag625.xml" ContentType="application/vnd.openxmlformats-officedocument.presentationml.tags+xml"/>
  <Override PartName="/ppt/tags/tag626.xml" ContentType="application/vnd.openxmlformats-officedocument.presentationml.tags+xml"/>
  <Override PartName="/ppt/tags/tag627.xml" ContentType="application/vnd.openxmlformats-officedocument.presentationml.tags+xml"/>
  <Override PartName="/ppt/tags/tag628.xml" ContentType="application/vnd.openxmlformats-officedocument.presentationml.tags+xml"/>
  <Override PartName="/ppt/tags/tag629.xml" ContentType="application/vnd.openxmlformats-officedocument.presentationml.tags+xml"/>
  <Override PartName="/ppt/tags/tag630.xml" ContentType="application/vnd.openxmlformats-officedocument.presentationml.tags+xml"/>
  <Override PartName="/ppt/tags/tag631.xml" ContentType="application/vnd.openxmlformats-officedocument.presentationml.tags+xml"/>
  <Override PartName="/ppt/tags/tag632.xml" ContentType="application/vnd.openxmlformats-officedocument.presentationml.tags+xml"/>
  <Override PartName="/ppt/tags/tag633.xml" ContentType="application/vnd.openxmlformats-officedocument.presentationml.tags+xml"/>
  <Override PartName="/ppt/tags/tag634.xml" ContentType="application/vnd.openxmlformats-officedocument.presentationml.tags+xml"/>
  <Override PartName="/ppt/tags/tag635.xml" ContentType="application/vnd.openxmlformats-officedocument.presentationml.tags+xml"/>
  <Override PartName="/ppt/tags/tag636.xml" ContentType="application/vnd.openxmlformats-officedocument.presentationml.tags+xml"/>
  <Override PartName="/ppt/tags/tag637.xml" ContentType="application/vnd.openxmlformats-officedocument.presentationml.tags+xml"/>
  <Override PartName="/ppt/tags/tag638.xml" ContentType="application/vnd.openxmlformats-officedocument.presentationml.tags+xml"/>
  <Override PartName="/ppt/tags/tag639.xml" ContentType="application/vnd.openxmlformats-officedocument.presentationml.tags+xml"/>
  <Override PartName="/ppt/tags/tag640.xml" ContentType="application/vnd.openxmlformats-officedocument.presentationml.tags+xml"/>
  <Override PartName="/ppt/tags/tag641.xml" ContentType="application/vnd.openxmlformats-officedocument.presentationml.tags+xml"/>
  <Override PartName="/ppt/tags/tag642.xml" ContentType="application/vnd.openxmlformats-officedocument.presentationml.tags+xml"/>
  <Override PartName="/ppt/tags/tag643.xml" ContentType="application/vnd.openxmlformats-officedocument.presentationml.tags+xml"/>
  <Override PartName="/ppt/tags/tag644.xml" ContentType="application/vnd.openxmlformats-officedocument.presentationml.tags+xml"/>
  <Override PartName="/ppt/tags/tag645.xml" ContentType="application/vnd.openxmlformats-officedocument.presentationml.tags+xml"/>
  <Override PartName="/ppt/tags/tag646.xml" ContentType="application/vnd.openxmlformats-officedocument.presentationml.tags+xml"/>
  <Override PartName="/ppt/tags/tag647.xml" ContentType="application/vnd.openxmlformats-officedocument.presentationml.tags+xml"/>
  <Override PartName="/ppt/tags/tag648.xml" ContentType="application/vnd.openxmlformats-officedocument.presentationml.tags+xml"/>
  <Override PartName="/ppt/tags/tag649.xml" ContentType="application/vnd.openxmlformats-officedocument.presentationml.tags+xml"/>
  <Override PartName="/ppt/tags/tag650.xml" ContentType="application/vnd.openxmlformats-officedocument.presentationml.tags+xml"/>
  <Override PartName="/ppt/tags/tag651.xml" ContentType="application/vnd.openxmlformats-officedocument.presentationml.tags+xml"/>
  <Override PartName="/ppt/tags/tag652.xml" ContentType="application/vnd.openxmlformats-officedocument.presentationml.tags+xml"/>
  <Override PartName="/ppt/tags/tag653.xml" ContentType="application/vnd.openxmlformats-officedocument.presentationml.tags+xml"/>
  <Override PartName="/ppt/tags/tag654.xml" ContentType="application/vnd.openxmlformats-officedocument.presentationml.tags+xml"/>
  <Override PartName="/ppt/tags/tag655.xml" ContentType="application/vnd.openxmlformats-officedocument.presentationml.tags+xml"/>
  <Override PartName="/ppt/tags/tag656.xml" ContentType="application/vnd.openxmlformats-officedocument.presentationml.tags+xml"/>
  <Override PartName="/ppt/tags/tag657.xml" ContentType="application/vnd.openxmlformats-officedocument.presentationml.tags+xml"/>
  <Override PartName="/ppt/tags/tag658.xml" ContentType="application/vnd.openxmlformats-officedocument.presentationml.tags+xml"/>
  <Override PartName="/ppt/tags/tag659.xml" ContentType="application/vnd.openxmlformats-officedocument.presentationml.tags+xml"/>
  <Override PartName="/ppt/tags/tag660.xml" ContentType="application/vnd.openxmlformats-officedocument.presentationml.tags+xml"/>
  <Override PartName="/ppt/tags/tag661.xml" ContentType="application/vnd.openxmlformats-officedocument.presentationml.tags+xml"/>
  <Override PartName="/ppt/tags/tag662.xml" ContentType="application/vnd.openxmlformats-officedocument.presentationml.tags+xml"/>
  <Override PartName="/ppt/tags/tag663.xml" ContentType="application/vnd.openxmlformats-officedocument.presentationml.tags+xml"/>
  <Override PartName="/ppt/tags/tag664.xml" ContentType="application/vnd.openxmlformats-officedocument.presentationml.tags+xml"/>
  <Override PartName="/ppt/tags/tag665.xml" ContentType="application/vnd.openxmlformats-officedocument.presentationml.tags+xml"/>
  <Override PartName="/ppt/tags/tag666.xml" ContentType="application/vnd.openxmlformats-officedocument.presentationml.tags+xml"/>
  <Override PartName="/ppt/notesSlides/notesSlide27.xml" ContentType="application/vnd.openxmlformats-officedocument.presentationml.notesSlide+xml"/>
  <Override PartName="/ppt/tags/tag667.xml" ContentType="application/vnd.openxmlformats-officedocument.presentationml.tags+xml"/>
  <Override PartName="/ppt/tags/tag668.xml" ContentType="application/vnd.openxmlformats-officedocument.presentationml.tags+xml"/>
  <Override PartName="/ppt/tags/tag669.xml" ContentType="application/vnd.openxmlformats-officedocument.presentationml.tags+xml"/>
  <Override PartName="/ppt/tags/tag670.xml" ContentType="application/vnd.openxmlformats-officedocument.presentationml.tags+xml"/>
  <Override PartName="/ppt/tags/tag671.xml" ContentType="application/vnd.openxmlformats-officedocument.presentationml.tags+xml"/>
  <Override PartName="/ppt/tags/tag672.xml" ContentType="application/vnd.openxmlformats-officedocument.presentationml.tags+xml"/>
  <Override PartName="/ppt/tags/tag673.xml" ContentType="application/vnd.openxmlformats-officedocument.presentationml.tags+xml"/>
  <Override PartName="/ppt/tags/tag674.xml" ContentType="application/vnd.openxmlformats-officedocument.presentationml.tags+xml"/>
  <Override PartName="/ppt/tags/tag675.xml" ContentType="application/vnd.openxmlformats-officedocument.presentationml.tags+xml"/>
  <Override PartName="/ppt/tags/tag676.xml" ContentType="application/vnd.openxmlformats-officedocument.presentationml.tags+xml"/>
  <Override PartName="/ppt/tags/tag677.xml" ContentType="application/vnd.openxmlformats-officedocument.presentationml.tags+xml"/>
  <Override PartName="/ppt/tags/tag678.xml" ContentType="application/vnd.openxmlformats-officedocument.presentationml.tags+xml"/>
  <Override PartName="/ppt/tags/tag679.xml" ContentType="application/vnd.openxmlformats-officedocument.presentationml.tags+xml"/>
  <Override PartName="/ppt/tags/tag680.xml" ContentType="application/vnd.openxmlformats-officedocument.presentationml.tags+xml"/>
  <Override PartName="/ppt/tags/tag681.xml" ContentType="application/vnd.openxmlformats-officedocument.presentationml.tags+xml"/>
  <Override PartName="/ppt/tags/tag682.xml" ContentType="application/vnd.openxmlformats-officedocument.presentationml.tags+xml"/>
  <Override PartName="/ppt/tags/tag683.xml" ContentType="application/vnd.openxmlformats-officedocument.presentationml.tags+xml"/>
  <Override PartName="/ppt/tags/tag684.xml" ContentType="application/vnd.openxmlformats-officedocument.presentationml.tags+xml"/>
  <Override PartName="/ppt/tags/tag685.xml" ContentType="application/vnd.openxmlformats-officedocument.presentationml.tags+xml"/>
  <Override PartName="/ppt/tags/tag686.xml" ContentType="application/vnd.openxmlformats-officedocument.presentationml.tags+xml"/>
  <Override PartName="/ppt/tags/tag687.xml" ContentType="application/vnd.openxmlformats-officedocument.presentationml.tags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41"/>
  </p:notesMasterIdLst>
  <p:handoutMasterIdLst>
    <p:handoutMasterId r:id="rId42"/>
  </p:handoutMasterIdLst>
  <p:sldIdLst>
    <p:sldId id="257" r:id="rId3"/>
    <p:sldId id="291" r:id="rId4"/>
    <p:sldId id="290" r:id="rId5"/>
    <p:sldId id="303" r:id="rId6"/>
    <p:sldId id="304" r:id="rId7"/>
    <p:sldId id="305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258" r:id="rId20"/>
    <p:sldId id="259" r:id="rId21"/>
    <p:sldId id="260" r:id="rId22"/>
    <p:sldId id="262" r:id="rId23"/>
    <p:sldId id="263" r:id="rId24"/>
    <p:sldId id="264" r:id="rId25"/>
    <p:sldId id="265" r:id="rId26"/>
    <p:sldId id="266" r:id="rId27"/>
    <p:sldId id="267" r:id="rId28"/>
    <p:sldId id="268" r:id="rId29"/>
    <p:sldId id="269" r:id="rId30"/>
    <p:sldId id="306" r:id="rId31"/>
    <p:sldId id="270" r:id="rId32"/>
    <p:sldId id="271" r:id="rId33"/>
    <p:sldId id="307" r:id="rId34"/>
    <p:sldId id="308" r:id="rId35"/>
    <p:sldId id="309" r:id="rId36"/>
    <p:sldId id="310" r:id="rId37"/>
    <p:sldId id="272" r:id="rId38"/>
    <p:sldId id="273" r:id="rId39"/>
    <p:sldId id="274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8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4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40" Type="http://schemas.openxmlformats.org/officeDocument/2006/relationships/slide" Target="slides/slide38.xml"/><Relationship Id="rId41" Type="http://schemas.openxmlformats.org/officeDocument/2006/relationships/notesMaster" Target="notesMasters/notesMaster1.xml"/><Relationship Id="rId42" Type="http://schemas.openxmlformats.org/officeDocument/2006/relationships/handoutMaster" Target="handoutMasters/handoutMaster1.xml"/><Relationship Id="rId43" Type="http://schemas.openxmlformats.org/officeDocument/2006/relationships/printerSettings" Target="printerSettings/printerSettings1.bin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392176-C0D9-1D4A-B597-CBAE53F8160D}" type="datetimeFigureOut">
              <a:rPr lang="en-US" smtClean="0"/>
              <a:t>4/11/14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CE6D4-0703-274E-8C5A-6CA84DD49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7347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121C38-A0CB-8842-94D6-0BC4CE401819}" type="datetimeFigureOut">
              <a:rPr lang="en-US" smtClean="0"/>
              <a:t>4/11/14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895E86-EE5C-AE47-AB91-ACA9AF0FC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6609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C47610-A579-4DD1-AA62-8EA40B23FA17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562ACD44-6515-4439-B0FC-0F48A639E12C}" type="datetime1">
              <a:rPr lang="en-US" smtClean="0"/>
              <a:pPr/>
              <a:t>4/11/14</a:t>
            </a:fld>
            <a:endParaRPr lang="en-US" smtClean="0"/>
          </a:p>
        </p:txBody>
      </p:sp>
      <p:sp>
        <p:nvSpPr>
          <p:cNvPr id="4608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A17656-AAB9-4E81-9289-20E5C895A828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60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562ACD44-6515-4439-B0FC-0F48A639E12C}" type="datetime1">
              <a:rPr lang="en-US" smtClean="0"/>
              <a:pPr/>
              <a:t>4/11/14</a:t>
            </a:fld>
            <a:endParaRPr lang="en-US" smtClean="0"/>
          </a:p>
        </p:txBody>
      </p:sp>
      <p:sp>
        <p:nvSpPr>
          <p:cNvPr id="4608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A17656-AAB9-4E81-9289-20E5C895A828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60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562ACD44-6515-4439-B0FC-0F48A639E12C}" type="datetime1">
              <a:rPr lang="en-US" smtClean="0"/>
              <a:pPr/>
              <a:t>4/11/14</a:t>
            </a:fld>
            <a:endParaRPr lang="en-US" smtClean="0"/>
          </a:p>
        </p:txBody>
      </p:sp>
      <p:sp>
        <p:nvSpPr>
          <p:cNvPr id="4608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A17656-AAB9-4E81-9289-20E5C895A828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460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562ACD44-6515-4439-B0FC-0F48A639E12C}" type="datetime1">
              <a:rPr lang="en-US" smtClean="0">
                <a:solidFill>
                  <a:prstClr val="black"/>
                </a:solidFill>
              </a:rPr>
              <a:pPr/>
              <a:t>4/11/14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4608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A17656-AAB9-4E81-9289-20E5C895A828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460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C24AD6CA-71F2-49CC-90F2-4DE823ACF61C}" type="datetime1">
              <a:rPr lang="en-US" smtClean="0">
                <a:solidFill>
                  <a:prstClr val="black"/>
                </a:solidFill>
              </a:rPr>
              <a:pPr/>
              <a:t>4/11/14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481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247FAE-5710-4A65-A7B1-CFFBF93CF01C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481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CEA180A9-DA2A-43D0-9422-4467DBE74465}" type="datetime1">
              <a:rPr lang="en-US" smtClean="0">
                <a:solidFill>
                  <a:prstClr val="black"/>
                </a:solidFill>
              </a:rPr>
              <a:pPr/>
              <a:t>4/11/14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4915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CE0740-7F61-4920-AE24-5F97796BC97D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491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F85F9349-9513-477A-BA85-1BE66610EC39}" type="datetime1">
              <a:rPr lang="en-US" smtClean="0">
                <a:solidFill>
                  <a:prstClr val="black"/>
                </a:solidFill>
              </a:rPr>
              <a:pPr/>
              <a:t>4/11/14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5120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2CEA88-5C11-443B-B23F-CB381477AE0E}" type="slidenum">
              <a:rPr lang="en-US" smtClean="0">
                <a:solidFill>
                  <a:prstClr val="black"/>
                </a:solidFill>
              </a:rPr>
              <a:pPr/>
              <a:t>21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512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4255" y="4343704"/>
            <a:ext cx="5030391" cy="4113893"/>
          </a:xfrm>
          <a:noFill/>
          <a:ln/>
        </p:spPr>
        <p:txBody>
          <a:bodyPr/>
          <a:lstStyle/>
          <a:p>
            <a:r>
              <a:rPr lang="en-US" dirty="0" smtClean="0"/>
              <a:t>This should look a _lot_ like binary search!</a:t>
            </a:r>
            <a:r>
              <a:rPr lang="en-US" baseline="0" dirty="0" smtClean="0"/>
              <a:t> </a:t>
            </a:r>
            <a:r>
              <a:rPr lang="en-US" dirty="0" smtClean="0"/>
              <a:t>How long does it take?</a:t>
            </a:r>
          </a:p>
          <a:p>
            <a:r>
              <a:rPr lang="en-US" dirty="0" smtClean="0"/>
              <a:t>Log n is an easy answer, but what if the tree is very lopsided?</a:t>
            </a:r>
            <a:r>
              <a:rPr lang="en-US" baseline="0" dirty="0" smtClean="0"/>
              <a:t> </a:t>
            </a:r>
            <a:r>
              <a:rPr lang="en-US" dirty="0" smtClean="0"/>
              <a:t>So really, this is worst case O(n)!</a:t>
            </a:r>
          </a:p>
          <a:p>
            <a:r>
              <a:rPr lang="en-US" dirty="0" smtClean="0"/>
              <a:t>A better answer is theta of the depth of the node sought.</a:t>
            </a:r>
          </a:p>
          <a:p>
            <a:r>
              <a:rPr lang="en-US" dirty="0" smtClean="0"/>
              <a:t>If we can bound the depth of that node, we can bound the length of time a search takes.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F85F9349-9513-477A-BA85-1BE66610EC39}" type="datetime1">
              <a:rPr lang="en-US" smtClean="0">
                <a:solidFill>
                  <a:prstClr val="black"/>
                </a:solidFill>
              </a:rPr>
              <a:pPr/>
              <a:t>4/11/14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5120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2CEA88-5C11-443B-B23F-CB381477AE0E}" type="slidenum">
              <a:rPr lang="en-US" smtClean="0">
                <a:solidFill>
                  <a:prstClr val="black"/>
                </a:solidFill>
              </a:rPr>
              <a:pPr/>
              <a:t>22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512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4255" y="4343704"/>
            <a:ext cx="5030391" cy="4113893"/>
          </a:xfrm>
          <a:noFill/>
          <a:ln/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This should look a _lot_ like binary search!</a:t>
            </a:r>
          </a:p>
          <a:p>
            <a:r>
              <a:rPr lang="en-US" dirty="0" smtClean="0"/>
              <a:t>How long does it take?</a:t>
            </a:r>
          </a:p>
          <a:p>
            <a:endParaRPr lang="en-US" dirty="0" smtClean="0"/>
          </a:p>
          <a:p>
            <a:r>
              <a:rPr lang="en-US" dirty="0" smtClean="0"/>
              <a:t>Log n is an easy answer, but what if the tree is very lopsided?</a:t>
            </a:r>
          </a:p>
          <a:p>
            <a:r>
              <a:rPr lang="en-US" dirty="0" smtClean="0"/>
              <a:t>So really, this is worst case O(n)!</a:t>
            </a:r>
          </a:p>
          <a:p>
            <a:r>
              <a:rPr lang="en-US" dirty="0" smtClean="0"/>
              <a:t>A better answer is theta of the depth of the node sought.</a:t>
            </a:r>
          </a:p>
          <a:p>
            <a:r>
              <a:rPr lang="en-US" dirty="0" smtClean="0"/>
              <a:t>If we can bound the depth of that node, we can bound the length of time a search takes.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90DFBBE9-51F7-486D-AB3C-EDAA8313D9CF}" type="datetime1">
              <a:rPr lang="en-US" smtClean="0">
                <a:solidFill>
                  <a:prstClr val="black"/>
                </a:solidFill>
              </a:rPr>
              <a:pPr/>
              <a:t>4/11/14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5325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13F691-C80F-4F65-88C4-5F15DF59623A}" type="slidenum">
              <a:rPr lang="en-US" smtClean="0">
                <a:solidFill>
                  <a:prstClr val="black"/>
                </a:solidFill>
              </a:rPr>
              <a:pPr/>
              <a:t>23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532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72D6A03A-C33D-44EF-A66A-E3ADFEC8A2C3}" type="datetime1">
              <a:rPr lang="en-US" smtClean="0">
                <a:solidFill>
                  <a:prstClr val="black"/>
                </a:solidFill>
              </a:rPr>
              <a:pPr/>
              <a:t>4/11/14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5427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FFDBB4-F764-4A4C-8737-9F976CB225CB}" type="slidenum">
              <a:rPr lang="en-US" smtClean="0">
                <a:solidFill>
                  <a:prstClr val="black"/>
                </a:solidFill>
              </a:rPr>
              <a:pPr/>
              <a:t>24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542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B124CCF6-5C28-4006-828E-2425B0D5BE82}" type="datetime1">
              <a:rPr lang="en-US" smtClean="0"/>
              <a:pPr/>
              <a:t>4/11/14</a:t>
            </a:fld>
            <a:endParaRPr lang="en-US" smtClean="0"/>
          </a:p>
        </p:txBody>
      </p:sp>
      <p:sp>
        <p:nvSpPr>
          <p:cNvPr id="4505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62B47E-7266-4C42-8217-A9AD27EA4F1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506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1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E8BF61ED-F86B-4C6B-B7D5-5EAAD097AC28}" type="datetime1">
              <a:rPr lang="en-US" smtClean="0">
                <a:solidFill>
                  <a:prstClr val="black"/>
                </a:solidFill>
              </a:rPr>
              <a:pPr/>
              <a:t>4/11/14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552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EC722E-BC21-44F7-9564-1429A36C0C5C}" type="slidenum">
              <a:rPr lang="en-US" smtClean="0">
                <a:solidFill>
                  <a:prstClr val="black"/>
                </a:solidFill>
              </a:rPr>
              <a:pPr/>
              <a:t>25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553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E9835B4C-92CD-4DDB-9051-F2764963B0E8}" type="datetime1">
              <a:rPr lang="en-US" smtClean="0">
                <a:solidFill>
                  <a:prstClr val="black"/>
                </a:solidFill>
              </a:rPr>
              <a:pPr/>
              <a:t>4/11/14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563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C503B6-AC7C-4843-8466-47883615005D}" type="slidenum">
              <a:rPr lang="en-US" smtClean="0">
                <a:solidFill>
                  <a:prstClr val="black"/>
                </a:solidFill>
              </a:rPr>
              <a:pPr/>
              <a:t>26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563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D80F19A8-4DAC-420B-AD97-9C6A78E6E624}" type="datetime1">
              <a:rPr lang="en-US" smtClean="0">
                <a:solidFill>
                  <a:prstClr val="black"/>
                </a:solidFill>
              </a:rPr>
              <a:pPr/>
              <a:t>4/11/14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5734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19D6FE-05A9-41FF-A992-7A5B362D3E8E}" type="slidenum">
              <a:rPr lang="en-US" smtClean="0">
                <a:solidFill>
                  <a:prstClr val="black"/>
                </a:solidFill>
              </a:rPr>
              <a:pPr/>
              <a:t>27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573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617B68AA-D0B8-47D0-ABC4-8AD5494183B9}" type="datetime1">
              <a:rPr lang="en-US" smtClean="0">
                <a:solidFill>
                  <a:prstClr val="black"/>
                </a:solidFill>
              </a:rPr>
              <a:pPr/>
              <a:t>4/11/14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5837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BE54C2-8E7D-4F6D-BEED-42F4AAD12E6E}" type="slidenum">
              <a:rPr lang="en-US" smtClean="0">
                <a:solidFill>
                  <a:prstClr val="black"/>
                </a:solidFill>
              </a:rPr>
              <a:pPr/>
              <a:t>28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583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617B68AA-D0B8-47D0-ABC4-8AD5494183B9}" type="datetime1">
              <a:rPr lang="en-US" smtClean="0">
                <a:solidFill>
                  <a:prstClr val="black"/>
                </a:solidFill>
              </a:rPr>
              <a:pPr/>
              <a:t>4/11/14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5837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BE54C2-8E7D-4F6D-BEED-42F4AAD12E6E}" type="slidenum">
              <a:rPr lang="en-US" smtClean="0">
                <a:solidFill>
                  <a:prstClr val="black"/>
                </a:solidFill>
              </a:rPr>
              <a:pPr/>
              <a:t>29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583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9364B90-94DD-41AF-8DDB-B5EE7ABE7607}" type="datetime1">
              <a:rPr lang="en-US" smtClean="0">
                <a:solidFill>
                  <a:prstClr val="black"/>
                </a:solidFill>
              </a:rPr>
              <a:pPr/>
              <a:t>4/11/14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5939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1ECFAC-127C-4453-9978-1DCA1C28186A}" type="slidenum">
              <a:rPr lang="en-US" smtClean="0">
                <a:solidFill>
                  <a:prstClr val="black"/>
                </a:solidFill>
              </a:rPr>
              <a:pPr/>
              <a:t>30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593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Ah, now the hard case.</a:t>
            </a:r>
            <a:r>
              <a:rPr lang="en-US" baseline="0" dirty="0" smtClean="0"/>
              <a:t> </a:t>
            </a:r>
            <a:r>
              <a:rPr lang="en-US" dirty="0" smtClean="0"/>
              <a:t>How do we delete a two child node?</a:t>
            </a:r>
          </a:p>
          <a:p>
            <a:r>
              <a:rPr lang="en-US" dirty="0" smtClean="0"/>
              <a:t>We remove it and replace it with what?</a:t>
            </a:r>
          </a:p>
          <a:p>
            <a:r>
              <a:rPr lang="en-US" dirty="0" smtClean="0"/>
              <a:t>It has all these left and right children that need to be greater and less than the new value (respectively).</a:t>
            </a:r>
          </a:p>
          <a:p>
            <a:r>
              <a:rPr lang="en-US" dirty="0" smtClean="0"/>
              <a:t>Is there any value that is guaranteed to be between the two </a:t>
            </a:r>
            <a:r>
              <a:rPr lang="en-US" dirty="0" err="1" smtClean="0"/>
              <a:t>subtrees</a:t>
            </a:r>
            <a:r>
              <a:rPr lang="en-US" dirty="0" smtClean="0"/>
              <a:t>?</a:t>
            </a:r>
          </a:p>
          <a:p>
            <a:r>
              <a:rPr lang="en-US" dirty="0" smtClean="0"/>
              <a:t>Two of them: the successor and predecessor!</a:t>
            </a:r>
          </a:p>
          <a:p>
            <a:r>
              <a:rPr lang="en-US" dirty="0" smtClean="0"/>
              <a:t>So, let’s just </a:t>
            </a:r>
            <a:r>
              <a:rPr lang="en-US" b="1" dirty="0" smtClean="0"/>
              <a:t>replace the node’s value with it’s successor </a:t>
            </a:r>
            <a:r>
              <a:rPr lang="en-US" dirty="0" smtClean="0"/>
              <a:t>and then </a:t>
            </a:r>
            <a:r>
              <a:rPr lang="en-US" b="1" dirty="0" smtClean="0"/>
              <a:t>delete the </a:t>
            </a:r>
            <a:r>
              <a:rPr lang="en-US" b="1" dirty="0" err="1" smtClean="0"/>
              <a:t>succ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76701F0E-B449-4327-BCD0-EFCA77CAABD6}" type="datetime1">
              <a:rPr lang="en-US" smtClean="0">
                <a:solidFill>
                  <a:prstClr val="black"/>
                </a:solidFill>
              </a:rPr>
              <a:pPr/>
              <a:t>4/11/14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6041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69D2B0-5507-488D-AE7F-59FDB41840AE}" type="slidenum">
              <a:rPr lang="en-US" smtClean="0">
                <a:solidFill>
                  <a:prstClr val="black"/>
                </a:solidFill>
              </a:rPr>
              <a:pPr/>
              <a:t>31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604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6E5B0C1-A895-4D0A-ADFA-E9B3D7F451B5}" type="datetime1">
              <a:rPr lang="en-US" smtClean="0">
                <a:solidFill>
                  <a:prstClr val="black"/>
                </a:solidFill>
              </a:rPr>
              <a:pPr/>
              <a:t>4/11/14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6246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6D9C4D-84C9-48CD-9ED7-5BC7FDC85F22}" type="slidenum">
              <a:rPr lang="en-US" smtClean="0">
                <a:solidFill>
                  <a:prstClr val="black"/>
                </a:solidFill>
              </a:rPr>
              <a:pPr/>
              <a:t>37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6246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OK, we had a buildHeap, let’s buildTree. How long does this take?</a:t>
            </a:r>
          </a:p>
          <a:p>
            <a:r>
              <a:rPr lang="en-US" smtClean="0"/>
              <a:t>Well, </a:t>
            </a:r>
            <a:r>
              <a:rPr lang="en-US" b="1" smtClean="0"/>
              <a:t>IT DEPENDS!</a:t>
            </a:r>
          </a:p>
          <a:p>
            <a:r>
              <a:rPr lang="en-US" smtClean="0"/>
              <a:t>Let’s say we want to build a tree from 123456789</a:t>
            </a:r>
          </a:p>
          <a:p>
            <a:r>
              <a:rPr lang="en-US" smtClean="0"/>
              <a:t>What happens if we insert in order?</a:t>
            </a:r>
          </a:p>
          <a:p>
            <a:r>
              <a:rPr lang="en-US" smtClean="0"/>
              <a:t>Reverse order?</a:t>
            </a:r>
          </a:p>
          <a:p>
            <a:r>
              <a:rPr lang="en-US" smtClean="0"/>
              <a:t>What about 5, then 3, then 7, then 2, then 1, then 6, then 8, then 9?</a:t>
            </a:r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47F55272-0DE5-4C94-85A7-2038540F1D99}" type="datetime1">
              <a:rPr lang="en-US" smtClean="0">
                <a:solidFill>
                  <a:prstClr val="black"/>
                </a:solidFill>
              </a:rPr>
              <a:pPr/>
              <a:t>4/11/14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6349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93B714-55D5-435F-AAAB-34BC38A30BCC}" type="slidenum">
              <a:rPr lang="en-US" smtClean="0">
                <a:solidFill>
                  <a:prstClr val="black"/>
                </a:solidFill>
              </a:rPr>
              <a:pPr/>
              <a:t>38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634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OK, we had a buildHeap, let’s buildTree. How long does this take?</a:t>
            </a:r>
          </a:p>
          <a:p>
            <a:r>
              <a:rPr lang="en-US" smtClean="0"/>
              <a:t>Well, </a:t>
            </a:r>
            <a:r>
              <a:rPr lang="en-US" b="1" smtClean="0"/>
              <a:t>IT DEPENDS!</a:t>
            </a:r>
          </a:p>
          <a:p>
            <a:r>
              <a:rPr lang="en-US" smtClean="0"/>
              <a:t>Let’s say we want to build a tree from 123456789</a:t>
            </a:r>
          </a:p>
          <a:p>
            <a:r>
              <a:rPr lang="en-US" smtClean="0"/>
              <a:t>What happens if we insert in order?</a:t>
            </a:r>
          </a:p>
          <a:p>
            <a:r>
              <a:rPr lang="en-US" smtClean="0"/>
              <a:t>Reverse order?</a:t>
            </a:r>
          </a:p>
          <a:p>
            <a:r>
              <a:rPr lang="en-US" smtClean="0"/>
              <a:t>What about 5, then 3, then 7, then 2, then 1, then 6, then 8, then 9?</a:t>
            </a:r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562ACD44-6515-4439-B0FC-0F48A639E12C}" type="datetime1">
              <a:rPr lang="en-US" smtClean="0"/>
              <a:pPr/>
              <a:t>4/11/14</a:t>
            </a:fld>
            <a:endParaRPr lang="en-US" smtClean="0"/>
          </a:p>
        </p:txBody>
      </p:sp>
      <p:sp>
        <p:nvSpPr>
          <p:cNvPr id="4608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A17656-AAB9-4E81-9289-20E5C895A828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60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562ACD44-6515-4439-B0FC-0F48A639E12C}" type="datetime1">
              <a:rPr lang="en-US" smtClean="0"/>
              <a:pPr/>
              <a:t>4/11/14</a:t>
            </a:fld>
            <a:endParaRPr lang="en-US" smtClean="0"/>
          </a:p>
        </p:txBody>
      </p:sp>
      <p:sp>
        <p:nvSpPr>
          <p:cNvPr id="4608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A17656-AAB9-4E81-9289-20E5C895A828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60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562ACD44-6515-4439-B0FC-0F48A639E12C}" type="datetime1">
              <a:rPr lang="en-US" smtClean="0"/>
              <a:pPr/>
              <a:t>4/11/14</a:t>
            </a:fld>
            <a:endParaRPr lang="en-US" smtClean="0"/>
          </a:p>
        </p:txBody>
      </p:sp>
      <p:sp>
        <p:nvSpPr>
          <p:cNvPr id="4608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A17656-AAB9-4E81-9289-20E5C895A828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60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562ACD44-6515-4439-B0FC-0F48A639E12C}" type="datetime1">
              <a:rPr lang="en-US" smtClean="0"/>
              <a:pPr/>
              <a:t>4/11/14</a:t>
            </a:fld>
            <a:endParaRPr lang="en-US" smtClean="0"/>
          </a:p>
        </p:txBody>
      </p:sp>
      <p:sp>
        <p:nvSpPr>
          <p:cNvPr id="4608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A17656-AAB9-4E81-9289-20E5C895A828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60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562ACD44-6515-4439-B0FC-0F48A639E12C}" type="datetime1">
              <a:rPr lang="en-US" smtClean="0"/>
              <a:pPr/>
              <a:t>4/11/14</a:t>
            </a:fld>
            <a:endParaRPr lang="en-US" smtClean="0"/>
          </a:p>
        </p:txBody>
      </p:sp>
      <p:sp>
        <p:nvSpPr>
          <p:cNvPr id="4608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A17656-AAB9-4E81-9289-20E5C895A828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60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562ACD44-6515-4439-B0FC-0F48A639E12C}" type="datetime1">
              <a:rPr lang="en-US" smtClean="0"/>
              <a:pPr/>
              <a:t>4/11/14</a:t>
            </a:fld>
            <a:endParaRPr lang="en-US" smtClean="0"/>
          </a:p>
        </p:txBody>
      </p:sp>
      <p:sp>
        <p:nvSpPr>
          <p:cNvPr id="4608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A17656-AAB9-4E81-9289-20E5C895A828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60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562ACD44-6515-4439-B0FC-0F48A639E12C}" type="datetime1">
              <a:rPr lang="en-US" smtClean="0"/>
              <a:pPr/>
              <a:t>4/11/14</a:t>
            </a:fld>
            <a:endParaRPr lang="en-US" smtClean="0"/>
          </a:p>
        </p:txBody>
      </p:sp>
      <p:sp>
        <p:nvSpPr>
          <p:cNvPr id="4608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A17656-AAB9-4E81-9289-20E5C895A828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60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622C7-AF21-2E4F-B881-B4B79AD45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456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622C7-AF21-2E4F-B881-B4B79AD45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24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622C7-AF21-2E4F-B881-B4B79AD45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452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07559975"/>
      </p:ext>
    </p:extLst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Spring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CSE373: Data Structures &amp; Algorithms</a:t>
            </a: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525056"/>
      </p:ext>
    </p:extLst>
  </p:cSld>
  <p:clrMapOvr>
    <a:masterClrMapping/>
  </p:clrMapOvr>
  <p:transition xmlns:p14="http://schemas.microsoft.com/office/powerpoint/2010/main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Spring 2014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CSE373: Data Structures &amp; Algorithms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883048-0376-4A94-A445-C2F5CD3FC35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634164"/>
      </p:ext>
    </p:extLst>
  </p:cSld>
  <p:clrMapOvr>
    <a:masterClrMapping/>
  </p:clrMapOvr>
  <p:transition xmlns:p14="http://schemas.microsoft.com/office/powerpoint/2010/main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Spring 2014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CSE373: Data Structures &amp; Algorithms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EA12F5-03B5-4BEE-BF40-7EC1D15EBEE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575477"/>
      </p:ext>
    </p:extLst>
  </p:cSld>
  <p:clrMapOvr>
    <a:masterClrMapping/>
  </p:clrMapOvr>
  <p:transition xmlns:p14="http://schemas.microsoft.com/office/powerpoint/2010/main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Spring 2014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CSE373: Data Structures &amp; Algorithms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FCB40-9664-45B5-BAA8-170CAD35339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000423"/>
      </p:ext>
    </p:extLst>
  </p:cSld>
  <p:clrMapOvr>
    <a:masterClrMapping/>
  </p:clrMapOvr>
  <p:transition xmlns:p14="http://schemas.microsoft.com/office/powerpoint/2010/main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Spring 2014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CSE373: Data Structures &amp; Algorithms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D69B1-7287-44D7-BAC9-82A718B3128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125519"/>
      </p:ext>
    </p:extLst>
  </p:cSld>
  <p:clrMapOvr>
    <a:masterClrMapping/>
  </p:clrMapOvr>
  <p:transition xmlns:p14="http://schemas.microsoft.com/office/powerpoint/2010/main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Spring 2014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CSE373: Data Structures &amp; Algorithms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CE0B5-4587-46C9-88FF-288BD15E320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559145"/>
      </p:ext>
    </p:extLst>
  </p:cSld>
  <p:clrMapOvr>
    <a:masterClrMapping/>
  </p:clrMapOvr>
  <p:transition xmlns:p14="http://schemas.microsoft.com/office/powerpoint/2010/main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Spring 2014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CSE373: Data Structures &amp; Algorithms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7DB5F-D2ED-41DB-B30F-B019AB82D77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559874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622C7-AF21-2E4F-B881-B4B79AD45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256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Spring 2014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CSE373: Data Structures &amp; Algorithms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279E5-AC96-4A1A-8381-1C3686D4000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245994"/>
      </p:ext>
    </p:extLst>
  </p:cSld>
  <p:clrMapOvr>
    <a:masterClrMapping/>
  </p:clrMapOvr>
  <p:transition xmlns:p14="http://schemas.microsoft.com/office/powerpoint/2010/main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Spring 2014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CSE373: Data Structures &amp; Algorithms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115C0-909B-4E1C-9E6E-04B3E910359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416849"/>
      </p:ext>
    </p:extLst>
  </p:cSld>
  <p:clrMapOvr>
    <a:masterClrMapping/>
  </p:clrMapOvr>
  <p:transition xmlns:p14="http://schemas.microsoft.com/office/powerpoint/2010/main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Spring 2014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CSE373: Data Structures &amp; Algorithms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82AAE3-B489-4A15-89C7-18993943A37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472717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622C7-AF21-2E4F-B881-B4B79AD45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181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622C7-AF21-2E4F-B881-B4B79AD45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487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622C7-AF21-2E4F-B881-B4B79AD45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543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622C7-AF21-2E4F-B881-B4B79AD45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697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622C7-AF21-2E4F-B881-B4B79AD45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330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622C7-AF21-2E4F-B881-B4B79AD45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384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622C7-AF21-2E4F-B881-B4B79AD45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343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Spring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CSE373: Data Structures &amp; Algorithms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622C7-AF21-2E4F-B881-B4B79AD45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102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Spring 2014</a:t>
            </a: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CSE373: Data Structures &amp; Algorithms</a:t>
            </a: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3B048AC8-D41E-4C7B-8EE3-A52489AA1F05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730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xmlns:p14="http://schemas.microsoft.com/office/powerpoint/2010/main"/>
  <p:hf hdr="0"/>
  <p:txStyles>
    <p:titleStyle>
      <a:lvl1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tags" Target="../tags/tag116.xml"/><Relationship Id="rId20" Type="http://schemas.openxmlformats.org/officeDocument/2006/relationships/notesSlide" Target="../notesSlides/notesSlide5.xml"/><Relationship Id="rId10" Type="http://schemas.openxmlformats.org/officeDocument/2006/relationships/tags" Target="../tags/tag117.xml"/><Relationship Id="rId11" Type="http://schemas.openxmlformats.org/officeDocument/2006/relationships/tags" Target="../tags/tag118.xml"/><Relationship Id="rId12" Type="http://schemas.openxmlformats.org/officeDocument/2006/relationships/tags" Target="../tags/tag119.xml"/><Relationship Id="rId13" Type="http://schemas.openxmlformats.org/officeDocument/2006/relationships/tags" Target="../tags/tag120.xml"/><Relationship Id="rId14" Type="http://schemas.openxmlformats.org/officeDocument/2006/relationships/tags" Target="../tags/tag121.xml"/><Relationship Id="rId15" Type="http://schemas.openxmlformats.org/officeDocument/2006/relationships/tags" Target="../tags/tag122.xml"/><Relationship Id="rId16" Type="http://schemas.openxmlformats.org/officeDocument/2006/relationships/tags" Target="../tags/tag123.xml"/><Relationship Id="rId17" Type="http://schemas.openxmlformats.org/officeDocument/2006/relationships/tags" Target="../tags/tag124.xml"/><Relationship Id="rId18" Type="http://schemas.openxmlformats.org/officeDocument/2006/relationships/tags" Target="../tags/tag125.xml"/><Relationship Id="rId19" Type="http://schemas.openxmlformats.org/officeDocument/2006/relationships/slideLayout" Target="../slideLayouts/slideLayout2.xml"/><Relationship Id="rId1" Type="http://schemas.openxmlformats.org/officeDocument/2006/relationships/tags" Target="../tags/tag108.xml"/><Relationship Id="rId2" Type="http://schemas.openxmlformats.org/officeDocument/2006/relationships/tags" Target="../tags/tag109.xml"/><Relationship Id="rId3" Type="http://schemas.openxmlformats.org/officeDocument/2006/relationships/tags" Target="../tags/tag110.xml"/><Relationship Id="rId4" Type="http://schemas.openxmlformats.org/officeDocument/2006/relationships/tags" Target="../tags/tag111.xml"/><Relationship Id="rId5" Type="http://schemas.openxmlformats.org/officeDocument/2006/relationships/tags" Target="../tags/tag112.xml"/><Relationship Id="rId6" Type="http://schemas.openxmlformats.org/officeDocument/2006/relationships/tags" Target="../tags/tag113.xml"/><Relationship Id="rId7" Type="http://schemas.openxmlformats.org/officeDocument/2006/relationships/tags" Target="../tags/tag114.xml"/><Relationship Id="rId8" Type="http://schemas.openxmlformats.org/officeDocument/2006/relationships/tags" Target="../tags/tag115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tags" Target="../tags/tag134.xml"/><Relationship Id="rId20" Type="http://schemas.openxmlformats.org/officeDocument/2006/relationships/notesSlide" Target="../notesSlides/notesSlide6.xml"/><Relationship Id="rId10" Type="http://schemas.openxmlformats.org/officeDocument/2006/relationships/tags" Target="../tags/tag135.xml"/><Relationship Id="rId11" Type="http://schemas.openxmlformats.org/officeDocument/2006/relationships/tags" Target="../tags/tag136.xml"/><Relationship Id="rId12" Type="http://schemas.openxmlformats.org/officeDocument/2006/relationships/tags" Target="../tags/tag137.xml"/><Relationship Id="rId13" Type="http://schemas.openxmlformats.org/officeDocument/2006/relationships/tags" Target="../tags/tag138.xml"/><Relationship Id="rId14" Type="http://schemas.openxmlformats.org/officeDocument/2006/relationships/tags" Target="../tags/tag139.xml"/><Relationship Id="rId15" Type="http://schemas.openxmlformats.org/officeDocument/2006/relationships/tags" Target="../tags/tag140.xml"/><Relationship Id="rId16" Type="http://schemas.openxmlformats.org/officeDocument/2006/relationships/tags" Target="../tags/tag141.xml"/><Relationship Id="rId17" Type="http://schemas.openxmlformats.org/officeDocument/2006/relationships/tags" Target="../tags/tag142.xml"/><Relationship Id="rId18" Type="http://schemas.openxmlformats.org/officeDocument/2006/relationships/tags" Target="../tags/tag143.xml"/><Relationship Id="rId19" Type="http://schemas.openxmlformats.org/officeDocument/2006/relationships/slideLayout" Target="../slideLayouts/slideLayout2.xml"/><Relationship Id="rId1" Type="http://schemas.openxmlformats.org/officeDocument/2006/relationships/tags" Target="../tags/tag126.xml"/><Relationship Id="rId2" Type="http://schemas.openxmlformats.org/officeDocument/2006/relationships/tags" Target="../tags/tag127.xml"/><Relationship Id="rId3" Type="http://schemas.openxmlformats.org/officeDocument/2006/relationships/tags" Target="../tags/tag128.xml"/><Relationship Id="rId4" Type="http://schemas.openxmlformats.org/officeDocument/2006/relationships/tags" Target="../tags/tag129.xml"/><Relationship Id="rId5" Type="http://schemas.openxmlformats.org/officeDocument/2006/relationships/tags" Target="../tags/tag130.xml"/><Relationship Id="rId6" Type="http://schemas.openxmlformats.org/officeDocument/2006/relationships/tags" Target="../tags/tag131.xml"/><Relationship Id="rId7" Type="http://schemas.openxmlformats.org/officeDocument/2006/relationships/tags" Target="../tags/tag132.xml"/><Relationship Id="rId8" Type="http://schemas.openxmlformats.org/officeDocument/2006/relationships/tags" Target="../tags/tag133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tags" Target="../tags/tag152.xml"/><Relationship Id="rId20" Type="http://schemas.openxmlformats.org/officeDocument/2006/relationships/notesSlide" Target="../notesSlides/notesSlide7.xml"/><Relationship Id="rId10" Type="http://schemas.openxmlformats.org/officeDocument/2006/relationships/tags" Target="../tags/tag153.xml"/><Relationship Id="rId11" Type="http://schemas.openxmlformats.org/officeDocument/2006/relationships/tags" Target="../tags/tag154.xml"/><Relationship Id="rId12" Type="http://schemas.openxmlformats.org/officeDocument/2006/relationships/tags" Target="../tags/tag155.xml"/><Relationship Id="rId13" Type="http://schemas.openxmlformats.org/officeDocument/2006/relationships/tags" Target="../tags/tag156.xml"/><Relationship Id="rId14" Type="http://schemas.openxmlformats.org/officeDocument/2006/relationships/tags" Target="../tags/tag157.xml"/><Relationship Id="rId15" Type="http://schemas.openxmlformats.org/officeDocument/2006/relationships/tags" Target="../tags/tag158.xml"/><Relationship Id="rId16" Type="http://schemas.openxmlformats.org/officeDocument/2006/relationships/tags" Target="../tags/tag159.xml"/><Relationship Id="rId17" Type="http://schemas.openxmlformats.org/officeDocument/2006/relationships/tags" Target="../tags/tag160.xml"/><Relationship Id="rId18" Type="http://schemas.openxmlformats.org/officeDocument/2006/relationships/tags" Target="../tags/tag161.xml"/><Relationship Id="rId19" Type="http://schemas.openxmlformats.org/officeDocument/2006/relationships/slideLayout" Target="../slideLayouts/slideLayout2.xml"/><Relationship Id="rId1" Type="http://schemas.openxmlformats.org/officeDocument/2006/relationships/tags" Target="../tags/tag144.xml"/><Relationship Id="rId2" Type="http://schemas.openxmlformats.org/officeDocument/2006/relationships/tags" Target="../tags/tag145.xml"/><Relationship Id="rId3" Type="http://schemas.openxmlformats.org/officeDocument/2006/relationships/tags" Target="../tags/tag146.xml"/><Relationship Id="rId4" Type="http://schemas.openxmlformats.org/officeDocument/2006/relationships/tags" Target="../tags/tag147.xml"/><Relationship Id="rId5" Type="http://schemas.openxmlformats.org/officeDocument/2006/relationships/tags" Target="../tags/tag148.xml"/><Relationship Id="rId6" Type="http://schemas.openxmlformats.org/officeDocument/2006/relationships/tags" Target="../tags/tag149.xml"/><Relationship Id="rId7" Type="http://schemas.openxmlformats.org/officeDocument/2006/relationships/tags" Target="../tags/tag150.xml"/><Relationship Id="rId8" Type="http://schemas.openxmlformats.org/officeDocument/2006/relationships/tags" Target="../tags/tag151.xml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tags" Target="../tags/tag170.xml"/><Relationship Id="rId20" Type="http://schemas.openxmlformats.org/officeDocument/2006/relationships/notesSlide" Target="../notesSlides/notesSlide8.xml"/><Relationship Id="rId10" Type="http://schemas.openxmlformats.org/officeDocument/2006/relationships/tags" Target="../tags/tag171.xml"/><Relationship Id="rId11" Type="http://schemas.openxmlformats.org/officeDocument/2006/relationships/tags" Target="../tags/tag172.xml"/><Relationship Id="rId12" Type="http://schemas.openxmlformats.org/officeDocument/2006/relationships/tags" Target="../tags/tag173.xml"/><Relationship Id="rId13" Type="http://schemas.openxmlformats.org/officeDocument/2006/relationships/tags" Target="../tags/tag174.xml"/><Relationship Id="rId14" Type="http://schemas.openxmlformats.org/officeDocument/2006/relationships/tags" Target="../tags/tag175.xml"/><Relationship Id="rId15" Type="http://schemas.openxmlformats.org/officeDocument/2006/relationships/tags" Target="../tags/tag176.xml"/><Relationship Id="rId16" Type="http://schemas.openxmlformats.org/officeDocument/2006/relationships/tags" Target="../tags/tag177.xml"/><Relationship Id="rId17" Type="http://schemas.openxmlformats.org/officeDocument/2006/relationships/tags" Target="../tags/tag178.xml"/><Relationship Id="rId18" Type="http://schemas.openxmlformats.org/officeDocument/2006/relationships/tags" Target="../tags/tag179.xml"/><Relationship Id="rId19" Type="http://schemas.openxmlformats.org/officeDocument/2006/relationships/slideLayout" Target="../slideLayouts/slideLayout2.xml"/><Relationship Id="rId1" Type="http://schemas.openxmlformats.org/officeDocument/2006/relationships/tags" Target="../tags/tag162.xml"/><Relationship Id="rId2" Type="http://schemas.openxmlformats.org/officeDocument/2006/relationships/tags" Target="../tags/tag163.xml"/><Relationship Id="rId3" Type="http://schemas.openxmlformats.org/officeDocument/2006/relationships/tags" Target="../tags/tag164.xml"/><Relationship Id="rId4" Type="http://schemas.openxmlformats.org/officeDocument/2006/relationships/tags" Target="../tags/tag165.xml"/><Relationship Id="rId5" Type="http://schemas.openxmlformats.org/officeDocument/2006/relationships/tags" Target="../tags/tag166.xml"/><Relationship Id="rId6" Type="http://schemas.openxmlformats.org/officeDocument/2006/relationships/tags" Target="../tags/tag167.xml"/><Relationship Id="rId7" Type="http://schemas.openxmlformats.org/officeDocument/2006/relationships/tags" Target="../tags/tag168.xml"/><Relationship Id="rId8" Type="http://schemas.openxmlformats.org/officeDocument/2006/relationships/tags" Target="../tags/tag169.xml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tags" Target="../tags/tag188.xml"/><Relationship Id="rId20" Type="http://schemas.openxmlformats.org/officeDocument/2006/relationships/notesSlide" Target="../notesSlides/notesSlide9.xml"/><Relationship Id="rId10" Type="http://schemas.openxmlformats.org/officeDocument/2006/relationships/tags" Target="../tags/tag189.xml"/><Relationship Id="rId11" Type="http://schemas.openxmlformats.org/officeDocument/2006/relationships/tags" Target="../tags/tag190.xml"/><Relationship Id="rId12" Type="http://schemas.openxmlformats.org/officeDocument/2006/relationships/tags" Target="../tags/tag191.xml"/><Relationship Id="rId13" Type="http://schemas.openxmlformats.org/officeDocument/2006/relationships/tags" Target="../tags/tag192.xml"/><Relationship Id="rId14" Type="http://schemas.openxmlformats.org/officeDocument/2006/relationships/tags" Target="../tags/tag193.xml"/><Relationship Id="rId15" Type="http://schemas.openxmlformats.org/officeDocument/2006/relationships/tags" Target="../tags/tag194.xml"/><Relationship Id="rId16" Type="http://schemas.openxmlformats.org/officeDocument/2006/relationships/tags" Target="../tags/tag195.xml"/><Relationship Id="rId17" Type="http://schemas.openxmlformats.org/officeDocument/2006/relationships/tags" Target="../tags/tag196.xml"/><Relationship Id="rId18" Type="http://schemas.openxmlformats.org/officeDocument/2006/relationships/tags" Target="../tags/tag197.xml"/><Relationship Id="rId19" Type="http://schemas.openxmlformats.org/officeDocument/2006/relationships/slideLayout" Target="../slideLayouts/slideLayout2.xml"/><Relationship Id="rId1" Type="http://schemas.openxmlformats.org/officeDocument/2006/relationships/tags" Target="../tags/tag180.xml"/><Relationship Id="rId2" Type="http://schemas.openxmlformats.org/officeDocument/2006/relationships/tags" Target="../tags/tag181.xml"/><Relationship Id="rId3" Type="http://schemas.openxmlformats.org/officeDocument/2006/relationships/tags" Target="../tags/tag182.xml"/><Relationship Id="rId4" Type="http://schemas.openxmlformats.org/officeDocument/2006/relationships/tags" Target="../tags/tag183.xml"/><Relationship Id="rId5" Type="http://schemas.openxmlformats.org/officeDocument/2006/relationships/tags" Target="../tags/tag184.xml"/><Relationship Id="rId6" Type="http://schemas.openxmlformats.org/officeDocument/2006/relationships/tags" Target="../tags/tag185.xml"/><Relationship Id="rId7" Type="http://schemas.openxmlformats.org/officeDocument/2006/relationships/tags" Target="../tags/tag186.xml"/><Relationship Id="rId8" Type="http://schemas.openxmlformats.org/officeDocument/2006/relationships/tags" Target="../tags/tag187.xml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tags" Target="../tags/tag206.xml"/><Relationship Id="rId20" Type="http://schemas.openxmlformats.org/officeDocument/2006/relationships/notesSlide" Target="../notesSlides/notesSlide10.xml"/><Relationship Id="rId10" Type="http://schemas.openxmlformats.org/officeDocument/2006/relationships/tags" Target="../tags/tag207.xml"/><Relationship Id="rId11" Type="http://schemas.openxmlformats.org/officeDocument/2006/relationships/tags" Target="../tags/tag208.xml"/><Relationship Id="rId12" Type="http://schemas.openxmlformats.org/officeDocument/2006/relationships/tags" Target="../tags/tag209.xml"/><Relationship Id="rId13" Type="http://schemas.openxmlformats.org/officeDocument/2006/relationships/tags" Target="../tags/tag210.xml"/><Relationship Id="rId14" Type="http://schemas.openxmlformats.org/officeDocument/2006/relationships/tags" Target="../tags/tag211.xml"/><Relationship Id="rId15" Type="http://schemas.openxmlformats.org/officeDocument/2006/relationships/tags" Target="../tags/tag212.xml"/><Relationship Id="rId16" Type="http://schemas.openxmlformats.org/officeDocument/2006/relationships/tags" Target="../tags/tag213.xml"/><Relationship Id="rId17" Type="http://schemas.openxmlformats.org/officeDocument/2006/relationships/tags" Target="../tags/tag214.xml"/><Relationship Id="rId18" Type="http://schemas.openxmlformats.org/officeDocument/2006/relationships/tags" Target="../tags/tag215.xml"/><Relationship Id="rId19" Type="http://schemas.openxmlformats.org/officeDocument/2006/relationships/slideLayout" Target="../slideLayouts/slideLayout2.xml"/><Relationship Id="rId1" Type="http://schemas.openxmlformats.org/officeDocument/2006/relationships/tags" Target="../tags/tag198.xml"/><Relationship Id="rId2" Type="http://schemas.openxmlformats.org/officeDocument/2006/relationships/tags" Target="../tags/tag199.xml"/><Relationship Id="rId3" Type="http://schemas.openxmlformats.org/officeDocument/2006/relationships/tags" Target="../tags/tag200.xml"/><Relationship Id="rId4" Type="http://schemas.openxmlformats.org/officeDocument/2006/relationships/tags" Target="../tags/tag201.xml"/><Relationship Id="rId5" Type="http://schemas.openxmlformats.org/officeDocument/2006/relationships/tags" Target="../tags/tag202.xml"/><Relationship Id="rId6" Type="http://schemas.openxmlformats.org/officeDocument/2006/relationships/tags" Target="../tags/tag203.xml"/><Relationship Id="rId7" Type="http://schemas.openxmlformats.org/officeDocument/2006/relationships/tags" Target="../tags/tag204.xml"/><Relationship Id="rId8" Type="http://schemas.openxmlformats.org/officeDocument/2006/relationships/tags" Target="../tags/tag205.xml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tags" Target="../tags/tag224.xml"/><Relationship Id="rId20" Type="http://schemas.openxmlformats.org/officeDocument/2006/relationships/notesSlide" Target="../notesSlides/notesSlide11.xml"/><Relationship Id="rId10" Type="http://schemas.openxmlformats.org/officeDocument/2006/relationships/tags" Target="../tags/tag225.xml"/><Relationship Id="rId11" Type="http://schemas.openxmlformats.org/officeDocument/2006/relationships/tags" Target="../tags/tag226.xml"/><Relationship Id="rId12" Type="http://schemas.openxmlformats.org/officeDocument/2006/relationships/tags" Target="../tags/tag227.xml"/><Relationship Id="rId13" Type="http://schemas.openxmlformats.org/officeDocument/2006/relationships/tags" Target="../tags/tag228.xml"/><Relationship Id="rId14" Type="http://schemas.openxmlformats.org/officeDocument/2006/relationships/tags" Target="../tags/tag229.xml"/><Relationship Id="rId15" Type="http://schemas.openxmlformats.org/officeDocument/2006/relationships/tags" Target="../tags/tag230.xml"/><Relationship Id="rId16" Type="http://schemas.openxmlformats.org/officeDocument/2006/relationships/tags" Target="../tags/tag231.xml"/><Relationship Id="rId17" Type="http://schemas.openxmlformats.org/officeDocument/2006/relationships/tags" Target="../tags/tag232.xml"/><Relationship Id="rId18" Type="http://schemas.openxmlformats.org/officeDocument/2006/relationships/tags" Target="../tags/tag233.xml"/><Relationship Id="rId19" Type="http://schemas.openxmlformats.org/officeDocument/2006/relationships/slideLayout" Target="../slideLayouts/slideLayout2.xml"/><Relationship Id="rId1" Type="http://schemas.openxmlformats.org/officeDocument/2006/relationships/tags" Target="../tags/tag216.xml"/><Relationship Id="rId2" Type="http://schemas.openxmlformats.org/officeDocument/2006/relationships/tags" Target="../tags/tag217.xml"/><Relationship Id="rId3" Type="http://schemas.openxmlformats.org/officeDocument/2006/relationships/tags" Target="../tags/tag218.xml"/><Relationship Id="rId4" Type="http://schemas.openxmlformats.org/officeDocument/2006/relationships/tags" Target="../tags/tag219.xml"/><Relationship Id="rId5" Type="http://schemas.openxmlformats.org/officeDocument/2006/relationships/tags" Target="../tags/tag220.xml"/><Relationship Id="rId6" Type="http://schemas.openxmlformats.org/officeDocument/2006/relationships/tags" Target="../tags/tag221.xml"/><Relationship Id="rId7" Type="http://schemas.openxmlformats.org/officeDocument/2006/relationships/tags" Target="../tags/tag222.xml"/><Relationship Id="rId8" Type="http://schemas.openxmlformats.org/officeDocument/2006/relationships/tags" Target="../tags/tag223.xml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tags" Target="../tags/tag242.xml"/><Relationship Id="rId20" Type="http://schemas.openxmlformats.org/officeDocument/2006/relationships/notesSlide" Target="../notesSlides/notesSlide12.xml"/><Relationship Id="rId10" Type="http://schemas.openxmlformats.org/officeDocument/2006/relationships/tags" Target="../tags/tag243.xml"/><Relationship Id="rId11" Type="http://schemas.openxmlformats.org/officeDocument/2006/relationships/tags" Target="../tags/tag244.xml"/><Relationship Id="rId12" Type="http://schemas.openxmlformats.org/officeDocument/2006/relationships/tags" Target="../tags/tag245.xml"/><Relationship Id="rId13" Type="http://schemas.openxmlformats.org/officeDocument/2006/relationships/tags" Target="../tags/tag246.xml"/><Relationship Id="rId14" Type="http://schemas.openxmlformats.org/officeDocument/2006/relationships/tags" Target="../tags/tag247.xml"/><Relationship Id="rId15" Type="http://schemas.openxmlformats.org/officeDocument/2006/relationships/tags" Target="../tags/tag248.xml"/><Relationship Id="rId16" Type="http://schemas.openxmlformats.org/officeDocument/2006/relationships/tags" Target="../tags/tag249.xml"/><Relationship Id="rId17" Type="http://schemas.openxmlformats.org/officeDocument/2006/relationships/tags" Target="../tags/tag250.xml"/><Relationship Id="rId18" Type="http://schemas.openxmlformats.org/officeDocument/2006/relationships/tags" Target="../tags/tag251.xml"/><Relationship Id="rId19" Type="http://schemas.openxmlformats.org/officeDocument/2006/relationships/slideLayout" Target="../slideLayouts/slideLayout2.xml"/><Relationship Id="rId1" Type="http://schemas.openxmlformats.org/officeDocument/2006/relationships/tags" Target="../tags/tag234.xml"/><Relationship Id="rId2" Type="http://schemas.openxmlformats.org/officeDocument/2006/relationships/tags" Target="../tags/tag235.xml"/><Relationship Id="rId3" Type="http://schemas.openxmlformats.org/officeDocument/2006/relationships/tags" Target="../tags/tag236.xml"/><Relationship Id="rId4" Type="http://schemas.openxmlformats.org/officeDocument/2006/relationships/tags" Target="../tags/tag237.xml"/><Relationship Id="rId5" Type="http://schemas.openxmlformats.org/officeDocument/2006/relationships/tags" Target="../tags/tag238.xml"/><Relationship Id="rId6" Type="http://schemas.openxmlformats.org/officeDocument/2006/relationships/tags" Target="../tags/tag239.xml"/><Relationship Id="rId7" Type="http://schemas.openxmlformats.org/officeDocument/2006/relationships/tags" Target="../tags/tag240.xml"/><Relationship Id="rId8" Type="http://schemas.openxmlformats.org/officeDocument/2006/relationships/tags" Target="../tags/tag241.xml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tags" Target="../tags/tag260.xml"/><Relationship Id="rId20" Type="http://schemas.openxmlformats.org/officeDocument/2006/relationships/tags" Target="../tags/tag271.xml"/><Relationship Id="rId21" Type="http://schemas.openxmlformats.org/officeDocument/2006/relationships/tags" Target="../tags/tag272.xml"/><Relationship Id="rId22" Type="http://schemas.openxmlformats.org/officeDocument/2006/relationships/tags" Target="../tags/tag273.xml"/><Relationship Id="rId23" Type="http://schemas.openxmlformats.org/officeDocument/2006/relationships/tags" Target="../tags/tag274.xml"/><Relationship Id="rId24" Type="http://schemas.openxmlformats.org/officeDocument/2006/relationships/tags" Target="../tags/tag275.xml"/><Relationship Id="rId25" Type="http://schemas.openxmlformats.org/officeDocument/2006/relationships/tags" Target="../tags/tag276.xml"/><Relationship Id="rId26" Type="http://schemas.openxmlformats.org/officeDocument/2006/relationships/tags" Target="../tags/tag277.xml"/><Relationship Id="rId27" Type="http://schemas.openxmlformats.org/officeDocument/2006/relationships/tags" Target="../tags/tag278.xml"/><Relationship Id="rId28" Type="http://schemas.openxmlformats.org/officeDocument/2006/relationships/tags" Target="../tags/tag279.xml"/><Relationship Id="rId29" Type="http://schemas.openxmlformats.org/officeDocument/2006/relationships/tags" Target="../tags/tag280.xml"/><Relationship Id="rId30" Type="http://schemas.openxmlformats.org/officeDocument/2006/relationships/slideLayout" Target="../slideLayouts/slideLayout13.xml"/><Relationship Id="rId31" Type="http://schemas.openxmlformats.org/officeDocument/2006/relationships/notesSlide" Target="../notesSlides/notesSlide13.xml"/><Relationship Id="rId10" Type="http://schemas.openxmlformats.org/officeDocument/2006/relationships/tags" Target="../tags/tag261.xml"/><Relationship Id="rId11" Type="http://schemas.openxmlformats.org/officeDocument/2006/relationships/tags" Target="../tags/tag262.xml"/><Relationship Id="rId12" Type="http://schemas.openxmlformats.org/officeDocument/2006/relationships/tags" Target="../tags/tag263.xml"/><Relationship Id="rId13" Type="http://schemas.openxmlformats.org/officeDocument/2006/relationships/tags" Target="../tags/tag264.xml"/><Relationship Id="rId14" Type="http://schemas.openxmlformats.org/officeDocument/2006/relationships/tags" Target="../tags/tag265.xml"/><Relationship Id="rId15" Type="http://schemas.openxmlformats.org/officeDocument/2006/relationships/tags" Target="../tags/tag266.xml"/><Relationship Id="rId16" Type="http://schemas.openxmlformats.org/officeDocument/2006/relationships/tags" Target="../tags/tag267.xml"/><Relationship Id="rId17" Type="http://schemas.openxmlformats.org/officeDocument/2006/relationships/tags" Target="../tags/tag268.xml"/><Relationship Id="rId18" Type="http://schemas.openxmlformats.org/officeDocument/2006/relationships/tags" Target="../tags/tag269.xml"/><Relationship Id="rId19" Type="http://schemas.openxmlformats.org/officeDocument/2006/relationships/tags" Target="../tags/tag270.xml"/><Relationship Id="rId1" Type="http://schemas.openxmlformats.org/officeDocument/2006/relationships/tags" Target="../tags/tag252.xml"/><Relationship Id="rId2" Type="http://schemas.openxmlformats.org/officeDocument/2006/relationships/tags" Target="../tags/tag253.xml"/><Relationship Id="rId3" Type="http://schemas.openxmlformats.org/officeDocument/2006/relationships/tags" Target="../tags/tag254.xml"/><Relationship Id="rId4" Type="http://schemas.openxmlformats.org/officeDocument/2006/relationships/tags" Target="../tags/tag255.xml"/><Relationship Id="rId5" Type="http://schemas.openxmlformats.org/officeDocument/2006/relationships/tags" Target="../tags/tag256.xml"/><Relationship Id="rId6" Type="http://schemas.openxmlformats.org/officeDocument/2006/relationships/tags" Target="../tags/tag257.xml"/><Relationship Id="rId7" Type="http://schemas.openxmlformats.org/officeDocument/2006/relationships/tags" Target="../tags/tag258.xml"/><Relationship Id="rId8" Type="http://schemas.openxmlformats.org/officeDocument/2006/relationships/tags" Target="../tags/tag259.xml"/></Relationships>
</file>

<file path=ppt/slides/_rels/slide19.xml.rels><?xml version="1.0" encoding="UTF-8" standalone="yes"?>
<Relationships xmlns="http://schemas.openxmlformats.org/package/2006/relationships"><Relationship Id="rId9" Type="http://schemas.openxmlformats.org/officeDocument/2006/relationships/tags" Target="../tags/tag289.xml"/><Relationship Id="rId20" Type="http://schemas.openxmlformats.org/officeDocument/2006/relationships/tags" Target="../tags/tag300.xml"/><Relationship Id="rId21" Type="http://schemas.openxmlformats.org/officeDocument/2006/relationships/tags" Target="../tags/tag301.xml"/><Relationship Id="rId22" Type="http://schemas.openxmlformats.org/officeDocument/2006/relationships/tags" Target="../tags/tag302.xml"/><Relationship Id="rId23" Type="http://schemas.openxmlformats.org/officeDocument/2006/relationships/tags" Target="../tags/tag303.xml"/><Relationship Id="rId24" Type="http://schemas.openxmlformats.org/officeDocument/2006/relationships/tags" Target="../tags/tag304.xml"/><Relationship Id="rId25" Type="http://schemas.openxmlformats.org/officeDocument/2006/relationships/tags" Target="../tags/tag305.xml"/><Relationship Id="rId26" Type="http://schemas.openxmlformats.org/officeDocument/2006/relationships/slideLayout" Target="../slideLayouts/slideLayout15.xml"/><Relationship Id="rId27" Type="http://schemas.openxmlformats.org/officeDocument/2006/relationships/notesSlide" Target="../notesSlides/notesSlide14.xml"/><Relationship Id="rId10" Type="http://schemas.openxmlformats.org/officeDocument/2006/relationships/tags" Target="../tags/tag290.xml"/><Relationship Id="rId11" Type="http://schemas.openxmlformats.org/officeDocument/2006/relationships/tags" Target="../tags/tag291.xml"/><Relationship Id="rId12" Type="http://schemas.openxmlformats.org/officeDocument/2006/relationships/tags" Target="../tags/tag292.xml"/><Relationship Id="rId13" Type="http://schemas.openxmlformats.org/officeDocument/2006/relationships/tags" Target="../tags/tag293.xml"/><Relationship Id="rId14" Type="http://schemas.openxmlformats.org/officeDocument/2006/relationships/tags" Target="../tags/tag294.xml"/><Relationship Id="rId15" Type="http://schemas.openxmlformats.org/officeDocument/2006/relationships/tags" Target="../tags/tag295.xml"/><Relationship Id="rId16" Type="http://schemas.openxmlformats.org/officeDocument/2006/relationships/tags" Target="../tags/tag296.xml"/><Relationship Id="rId17" Type="http://schemas.openxmlformats.org/officeDocument/2006/relationships/tags" Target="../tags/tag297.xml"/><Relationship Id="rId18" Type="http://schemas.openxmlformats.org/officeDocument/2006/relationships/tags" Target="../tags/tag298.xml"/><Relationship Id="rId19" Type="http://schemas.openxmlformats.org/officeDocument/2006/relationships/tags" Target="../tags/tag299.xml"/><Relationship Id="rId1" Type="http://schemas.openxmlformats.org/officeDocument/2006/relationships/tags" Target="../tags/tag281.xml"/><Relationship Id="rId2" Type="http://schemas.openxmlformats.org/officeDocument/2006/relationships/tags" Target="../tags/tag282.xml"/><Relationship Id="rId3" Type="http://schemas.openxmlformats.org/officeDocument/2006/relationships/tags" Target="../tags/tag283.xml"/><Relationship Id="rId4" Type="http://schemas.openxmlformats.org/officeDocument/2006/relationships/tags" Target="../tags/tag284.xml"/><Relationship Id="rId5" Type="http://schemas.openxmlformats.org/officeDocument/2006/relationships/tags" Target="../tags/tag285.xml"/><Relationship Id="rId6" Type="http://schemas.openxmlformats.org/officeDocument/2006/relationships/tags" Target="../tags/tag286.xml"/><Relationship Id="rId7" Type="http://schemas.openxmlformats.org/officeDocument/2006/relationships/tags" Target="../tags/tag287.xml"/><Relationship Id="rId8" Type="http://schemas.openxmlformats.org/officeDocument/2006/relationships/tags" Target="../tags/tag28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0" Type="http://schemas.openxmlformats.org/officeDocument/2006/relationships/tags" Target="../tags/tag325.xml"/><Relationship Id="rId21" Type="http://schemas.openxmlformats.org/officeDocument/2006/relationships/tags" Target="../tags/tag326.xml"/><Relationship Id="rId22" Type="http://schemas.openxmlformats.org/officeDocument/2006/relationships/tags" Target="../tags/tag327.xml"/><Relationship Id="rId23" Type="http://schemas.openxmlformats.org/officeDocument/2006/relationships/tags" Target="../tags/tag328.xml"/><Relationship Id="rId24" Type="http://schemas.openxmlformats.org/officeDocument/2006/relationships/tags" Target="../tags/tag329.xml"/><Relationship Id="rId25" Type="http://schemas.openxmlformats.org/officeDocument/2006/relationships/tags" Target="../tags/tag330.xml"/><Relationship Id="rId26" Type="http://schemas.openxmlformats.org/officeDocument/2006/relationships/tags" Target="../tags/tag331.xml"/><Relationship Id="rId27" Type="http://schemas.openxmlformats.org/officeDocument/2006/relationships/tags" Target="../tags/tag332.xml"/><Relationship Id="rId28" Type="http://schemas.openxmlformats.org/officeDocument/2006/relationships/tags" Target="../tags/tag333.xml"/><Relationship Id="rId29" Type="http://schemas.openxmlformats.org/officeDocument/2006/relationships/tags" Target="../tags/tag334.xml"/><Relationship Id="rId1" Type="http://schemas.openxmlformats.org/officeDocument/2006/relationships/tags" Target="../tags/tag306.xml"/><Relationship Id="rId2" Type="http://schemas.openxmlformats.org/officeDocument/2006/relationships/tags" Target="../tags/tag307.xml"/><Relationship Id="rId3" Type="http://schemas.openxmlformats.org/officeDocument/2006/relationships/tags" Target="../tags/tag308.xml"/><Relationship Id="rId4" Type="http://schemas.openxmlformats.org/officeDocument/2006/relationships/tags" Target="../tags/tag309.xml"/><Relationship Id="rId5" Type="http://schemas.openxmlformats.org/officeDocument/2006/relationships/tags" Target="../tags/tag310.xml"/><Relationship Id="rId30" Type="http://schemas.openxmlformats.org/officeDocument/2006/relationships/tags" Target="../tags/tag335.xml"/><Relationship Id="rId31" Type="http://schemas.openxmlformats.org/officeDocument/2006/relationships/tags" Target="../tags/tag336.xml"/><Relationship Id="rId32" Type="http://schemas.openxmlformats.org/officeDocument/2006/relationships/tags" Target="../tags/tag337.xml"/><Relationship Id="rId9" Type="http://schemas.openxmlformats.org/officeDocument/2006/relationships/tags" Target="../tags/tag314.xml"/><Relationship Id="rId6" Type="http://schemas.openxmlformats.org/officeDocument/2006/relationships/tags" Target="../tags/tag311.xml"/><Relationship Id="rId7" Type="http://schemas.openxmlformats.org/officeDocument/2006/relationships/tags" Target="../tags/tag312.xml"/><Relationship Id="rId8" Type="http://schemas.openxmlformats.org/officeDocument/2006/relationships/tags" Target="../tags/tag313.xml"/><Relationship Id="rId33" Type="http://schemas.openxmlformats.org/officeDocument/2006/relationships/tags" Target="../tags/tag338.xml"/><Relationship Id="rId34" Type="http://schemas.openxmlformats.org/officeDocument/2006/relationships/tags" Target="../tags/tag339.xml"/><Relationship Id="rId35" Type="http://schemas.openxmlformats.org/officeDocument/2006/relationships/tags" Target="../tags/tag340.xml"/><Relationship Id="rId36" Type="http://schemas.openxmlformats.org/officeDocument/2006/relationships/tags" Target="../tags/tag341.xml"/><Relationship Id="rId10" Type="http://schemas.openxmlformats.org/officeDocument/2006/relationships/tags" Target="../tags/tag315.xml"/><Relationship Id="rId11" Type="http://schemas.openxmlformats.org/officeDocument/2006/relationships/tags" Target="../tags/tag316.xml"/><Relationship Id="rId12" Type="http://schemas.openxmlformats.org/officeDocument/2006/relationships/tags" Target="../tags/tag317.xml"/><Relationship Id="rId13" Type="http://schemas.openxmlformats.org/officeDocument/2006/relationships/tags" Target="../tags/tag318.xml"/><Relationship Id="rId14" Type="http://schemas.openxmlformats.org/officeDocument/2006/relationships/tags" Target="../tags/tag319.xml"/><Relationship Id="rId15" Type="http://schemas.openxmlformats.org/officeDocument/2006/relationships/tags" Target="../tags/tag320.xml"/><Relationship Id="rId16" Type="http://schemas.openxmlformats.org/officeDocument/2006/relationships/tags" Target="../tags/tag321.xml"/><Relationship Id="rId17" Type="http://schemas.openxmlformats.org/officeDocument/2006/relationships/tags" Target="../tags/tag322.xml"/><Relationship Id="rId18" Type="http://schemas.openxmlformats.org/officeDocument/2006/relationships/tags" Target="../tags/tag323.xml"/><Relationship Id="rId19" Type="http://schemas.openxmlformats.org/officeDocument/2006/relationships/tags" Target="../tags/tag324.xml"/><Relationship Id="rId37" Type="http://schemas.openxmlformats.org/officeDocument/2006/relationships/tags" Target="../tags/tag342.xml"/><Relationship Id="rId38" Type="http://schemas.openxmlformats.org/officeDocument/2006/relationships/tags" Target="../tags/tag343.xml"/><Relationship Id="rId39" Type="http://schemas.openxmlformats.org/officeDocument/2006/relationships/tags" Target="../tags/tag344.xml"/><Relationship Id="rId40" Type="http://schemas.openxmlformats.org/officeDocument/2006/relationships/tags" Target="../tags/tag345.xml"/><Relationship Id="rId41" Type="http://schemas.openxmlformats.org/officeDocument/2006/relationships/tags" Target="../tags/tag346.xml"/><Relationship Id="rId42" Type="http://schemas.openxmlformats.org/officeDocument/2006/relationships/tags" Target="../tags/tag347.xml"/><Relationship Id="rId43" Type="http://schemas.openxmlformats.org/officeDocument/2006/relationships/slideLayout" Target="../slideLayouts/slideLayout13.xml"/><Relationship Id="rId44" Type="http://schemas.openxmlformats.org/officeDocument/2006/relationships/notesSlide" Target="../notesSlides/notesSlide15.xml"/></Relationships>
</file>

<file path=ppt/slides/_rels/slide21.xml.rels><?xml version="1.0" encoding="UTF-8" standalone="yes"?>
<Relationships xmlns="http://schemas.openxmlformats.org/package/2006/relationships"><Relationship Id="rId20" Type="http://schemas.openxmlformats.org/officeDocument/2006/relationships/tags" Target="../tags/tag367.xml"/><Relationship Id="rId21" Type="http://schemas.openxmlformats.org/officeDocument/2006/relationships/tags" Target="../tags/tag368.xml"/><Relationship Id="rId22" Type="http://schemas.openxmlformats.org/officeDocument/2006/relationships/tags" Target="../tags/tag369.xml"/><Relationship Id="rId23" Type="http://schemas.openxmlformats.org/officeDocument/2006/relationships/tags" Target="../tags/tag370.xml"/><Relationship Id="rId24" Type="http://schemas.openxmlformats.org/officeDocument/2006/relationships/tags" Target="../tags/tag371.xml"/><Relationship Id="rId25" Type="http://schemas.openxmlformats.org/officeDocument/2006/relationships/tags" Target="../tags/tag372.xml"/><Relationship Id="rId26" Type="http://schemas.openxmlformats.org/officeDocument/2006/relationships/tags" Target="../tags/tag373.xml"/><Relationship Id="rId27" Type="http://schemas.openxmlformats.org/officeDocument/2006/relationships/tags" Target="../tags/tag374.xml"/><Relationship Id="rId28" Type="http://schemas.openxmlformats.org/officeDocument/2006/relationships/tags" Target="../tags/tag375.xml"/><Relationship Id="rId29" Type="http://schemas.openxmlformats.org/officeDocument/2006/relationships/tags" Target="../tags/tag376.xml"/><Relationship Id="rId1" Type="http://schemas.openxmlformats.org/officeDocument/2006/relationships/tags" Target="../tags/tag348.xml"/><Relationship Id="rId2" Type="http://schemas.openxmlformats.org/officeDocument/2006/relationships/tags" Target="../tags/tag349.xml"/><Relationship Id="rId3" Type="http://schemas.openxmlformats.org/officeDocument/2006/relationships/tags" Target="../tags/tag350.xml"/><Relationship Id="rId4" Type="http://schemas.openxmlformats.org/officeDocument/2006/relationships/tags" Target="../tags/tag351.xml"/><Relationship Id="rId5" Type="http://schemas.openxmlformats.org/officeDocument/2006/relationships/tags" Target="../tags/tag352.xml"/><Relationship Id="rId30" Type="http://schemas.openxmlformats.org/officeDocument/2006/relationships/tags" Target="../tags/tag377.xml"/><Relationship Id="rId31" Type="http://schemas.openxmlformats.org/officeDocument/2006/relationships/tags" Target="../tags/tag378.xml"/><Relationship Id="rId32" Type="http://schemas.openxmlformats.org/officeDocument/2006/relationships/slideLayout" Target="../slideLayouts/slideLayout13.xml"/><Relationship Id="rId9" Type="http://schemas.openxmlformats.org/officeDocument/2006/relationships/tags" Target="../tags/tag356.xml"/><Relationship Id="rId6" Type="http://schemas.openxmlformats.org/officeDocument/2006/relationships/tags" Target="../tags/tag353.xml"/><Relationship Id="rId7" Type="http://schemas.openxmlformats.org/officeDocument/2006/relationships/tags" Target="../tags/tag354.xml"/><Relationship Id="rId8" Type="http://schemas.openxmlformats.org/officeDocument/2006/relationships/tags" Target="../tags/tag355.xml"/><Relationship Id="rId33" Type="http://schemas.openxmlformats.org/officeDocument/2006/relationships/notesSlide" Target="../notesSlides/notesSlide16.xml"/><Relationship Id="rId10" Type="http://schemas.openxmlformats.org/officeDocument/2006/relationships/tags" Target="../tags/tag357.xml"/><Relationship Id="rId11" Type="http://schemas.openxmlformats.org/officeDocument/2006/relationships/tags" Target="../tags/tag358.xml"/><Relationship Id="rId12" Type="http://schemas.openxmlformats.org/officeDocument/2006/relationships/tags" Target="../tags/tag359.xml"/><Relationship Id="rId13" Type="http://schemas.openxmlformats.org/officeDocument/2006/relationships/tags" Target="../tags/tag360.xml"/><Relationship Id="rId14" Type="http://schemas.openxmlformats.org/officeDocument/2006/relationships/tags" Target="../tags/tag361.xml"/><Relationship Id="rId15" Type="http://schemas.openxmlformats.org/officeDocument/2006/relationships/tags" Target="../tags/tag362.xml"/><Relationship Id="rId16" Type="http://schemas.openxmlformats.org/officeDocument/2006/relationships/tags" Target="../tags/tag363.xml"/><Relationship Id="rId17" Type="http://schemas.openxmlformats.org/officeDocument/2006/relationships/tags" Target="../tags/tag364.xml"/><Relationship Id="rId18" Type="http://schemas.openxmlformats.org/officeDocument/2006/relationships/tags" Target="../tags/tag365.xml"/><Relationship Id="rId19" Type="http://schemas.openxmlformats.org/officeDocument/2006/relationships/tags" Target="../tags/tag366.xml"/></Relationships>
</file>

<file path=ppt/slides/_rels/slide22.xml.rels><?xml version="1.0" encoding="UTF-8" standalone="yes"?>
<Relationships xmlns="http://schemas.openxmlformats.org/package/2006/relationships"><Relationship Id="rId9" Type="http://schemas.openxmlformats.org/officeDocument/2006/relationships/tags" Target="../tags/tag387.xml"/><Relationship Id="rId20" Type="http://schemas.openxmlformats.org/officeDocument/2006/relationships/tags" Target="../tags/tag398.xml"/><Relationship Id="rId21" Type="http://schemas.openxmlformats.org/officeDocument/2006/relationships/tags" Target="../tags/tag399.xml"/><Relationship Id="rId22" Type="http://schemas.openxmlformats.org/officeDocument/2006/relationships/slideLayout" Target="../slideLayouts/slideLayout13.xml"/><Relationship Id="rId23" Type="http://schemas.openxmlformats.org/officeDocument/2006/relationships/notesSlide" Target="../notesSlides/notesSlide17.xml"/><Relationship Id="rId10" Type="http://schemas.openxmlformats.org/officeDocument/2006/relationships/tags" Target="../tags/tag388.xml"/><Relationship Id="rId11" Type="http://schemas.openxmlformats.org/officeDocument/2006/relationships/tags" Target="../tags/tag389.xml"/><Relationship Id="rId12" Type="http://schemas.openxmlformats.org/officeDocument/2006/relationships/tags" Target="../tags/tag390.xml"/><Relationship Id="rId13" Type="http://schemas.openxmlformats.org/officeDocument/2006/relationships/tags" Target="../tags/tag391.xml"/><Relationship Id="rId14" Type="http://schemas.openxmlformats.org/officeDocument/2006/relationships/tags" Target="../tags/tag392.xml"/><Relationship Id="rId15" Type="http://schemas.openxmlformats.org/officeDocument/2006/relationships/tags" Target="../tags/tag393.xml"/><Relationship Id="rId16" Type="http://schemas.openxmlformats.org/officeDocument/2006/relationships/tags" Target="../tags/tag394.xml"/><Relationship Id="rId17" Type="http://schemas.openxmlformats.org/officeDocument/2006/relationships/tags" Target="../tags/tag395.xml"/><Relationship Id="rId18" Type="http://schemas.openxmlformats.org/officeDocument/2006/relationships/tags" Target="../tags/tag396.xml"/><Relationship Id="rId19" Type="http://schemas.openxmlformats.org/officeDocument/2006/relationships/tags" Target="../tags/tag397.xml"/><Relationship Id="rId1" Type="http://schemas.openxmlformats.org/officeDocument/2006/relationships/tags" Target="../tags/tag379.xml"/><Relationship Id="rId2" Type="http://schemas.openxmlformats.org/officeDocument/2006/relationships/tags" Target="../tags/tag380.xml"/><Relationship Id="rId3" Type="http://schemas.openxmlformats.org/officeDocument/2006/relationships/tags" Target="../tags/tag381.xml"/><Relationship Id="rId4" Type="http://schemas.openxmlformats.org/officeDocument/2006/relationships/tags" Target="../tags/tag382.xml"/><Relationship Id="rId5" Type="http://schemas.openxmlformats.org/officeDocument/2006/relationships/tags" Target="../tags/tag383.xml"/><Relationship Id="rId6" Type="http://schemas.openxmlformats.org/officeDocument/2006/relationships/tags" Target="../tags/tag384.xml"/><Relationship Id="rId7" Type="http://schemas.openxmlformats.org/officeDocument/2006/relationships/tags" Target="../tags/tag385.xml"/><Relationship Id="rId8" Type="http://schemas.openxmlformats.org/officeDocument/2006/relationships/tags" Target="../tags/tag386.xml"/></Relationships>
</file>

<file path=ppt/slides/_rels/slide23.xml.rels><?xml version="1.0" encoding="UTF-8" standalone="yes"?>
<Relationships xmlns="http://schemas.openxmlformats.org/package/2006/relationships"><Relationship Id="rId9" Type="http://schemas.openxmlformats.org/officeDocument/2006/relationships/tags" Target="../tags/tag408.xml"/><Relationship Id="rId20" Type="http://schemas.openxmlformats.org/officeDocument/2006/relationships/tags" Target="../tags/tag419.xml"/><Relationship Id="rId21" Type="http://schemas.openxmlformats.org/officeDocument/2006/relationships/tags" Target="../tags/tag420.xml"/><Relationship Id="rId22" Type="http://schemas.openxmlformats.org/officeDocument/2006/relationships/tags" Target="../tags/tag421.xml"/><Relationship Id="rId23" Type="http://schemas.openxmlformats.org/officeDocument/2006/relationships/tags" Target="../tags/tag422.xml"/><Relationship Id="rId24" Type="http://schemas.openxmlformats.org/officeDocument/2006/relationships/slideLayout" Target="../slideLayouts/slideLayout15.xml"/><Relationship Id="rId25" Type="http://schemas.openxmlformats.org/officeDocument/2006/relationships/notesSlide" Target="../notesSlides/notesSlide18.xml"/><Relationship Id="rId10" Type="http://schemas.openxmlformats.org/officeDocument/2006/relationships/tags" Target="../tags/tag409.xml"/><Relationship Id="rId11" Type="http://schemas.openxmlformats.org/officeDocument/2006/relationships/tags" Target="../tags/tag410.xml"/><Relationship Id="rId12" Type="http://schemas.openxmlformats.org/officeDocument/2006/relationships/tags" Target="../tags/tag411.xml"/><Relationship Id="rId13" Type="http://schemas.openxmlformats.org/officeDocument/2006/relationships/tags" Target="../tags/tag412.xml"/><Relationship Id="rId14" Type="http://schemas.openxmlformats.org/officeDocument/2006/relationships/tags" Target="../tags/tag413.xml"/><Relationship Id="rId15" Type="http://schemas.openxmlformats.org/officeDocument/2006/relationships/tags" Target="../tags/tag414.xml"/><Relationship Id="rId16" Type="http://schemas.openxmlformats.org/officeDocument/2006/relationships/tags" Target="../tags/tag415.xml"/><Relationship Id="rId17" Type="http://schemas.openxmlformats.org/officeDocument/2006/relationships/tags" Target="../tags/tag416.xml"/><Relationship Id="rId18" Type="http://schemas.openxmlformats.org/officeDocument/2006/relationships/tags" Target="../tags/tag417.xml"/><Relationship Id="rId19" Type="http://schemas.openxmlformats.org/officeDocument/2006/relationships/tags" Target="../tags/tag418.xml"/><Relationship Id="rId1" Type="http://schemas.openxmlformats.org/officeDocument/2006/relationships/tags" Target="../tags/tag400.xml"/><Relationship Id="rId2" Type="http://schemas.openxmlformats.org/officeDocument/2006/relationships/tags" Target="../tags/tag401.xml"/><Relationship Id="rId3" Type="http://schemas.openxmlformats.org/officeDocument/2006/relationships/tags" Target="../tags/tag402.xml"/><Relationship Id="rId4" Type="http://schemas.openxmlformats.org/officeDocument/2006/relationships/tags" Target="../tags/tag403.xml"/><Relationship Id="rId5" Type="http://schemas.openxmlformats.org/officeDocument/2006/relationships/tags" Target="../tags/tag404.xml"/><Relationship Id="rId6" Type="http://schemas.openxmlformats.org/officeDocument/2006/relationships/tags" Target="../tags/tag405.xml"/><Relationship Id="rId7" Type="http://schemas.openxmlformats.org/officeDocument/2006/relationships/tags" Target="../tags/tag406.xml"/><Relationship Id="rId8" Type="http://schemas.openxmlformats.org/officeDocument/2006/relationships/tags" Target="../tags/tag407.xml"/></Relationships>
</file>

<file path=ppt/slides/_rels/slide24.xml.rels><?xml version="1.0" encoding="UTF-8" standalone="yes"?>
<Relationships xmlns="http://schemas.openxmlformats.org/package/2006/relationships"><Relationship Id="rId9" Type="http://schemas.openxmlformats.org/officeDocument/2006/relationships/tags" Target="../tags/tag431.xml"/><Relationship Id="rId20" Type="http://schemas.openxmlformats.org/officeDocument/2006/relationships/tags" Target="../tags/tag442.xml"/><Relationship Id="rId21" Type="http://schemas.openxmlformats.org/officeDocument/2006/relationships/tags" Target="../tags/tag443.xml"/><Relationship Id="rId22" Type="http://schemas.openxmlformats.org/officeDocument/2006/relationships/tags" Target="../tags/tag444.xml"/><Relationship Id="rId23" Type="http://schemas.openxmlformats.org/officeDocument/2006/relationships/tags" Target="../tags/tag445.xml"/><Relationship Id="rId24" Type="http://schemas.openxmlformats.org/officeDocument/2006/relationships/tags" Target="../tags/tag446.xml"/><Relationship Id="rId25" Type="http://schemas.openxmlformats.org/officeDocument/2006/relationships/tags" Target="../tags/tag447.xml"/><Relationship Id="rId26" Type="http://schemas.openxmlformats.org/officeDocument/2006/relationships/tags" Target="../tags/tag448.xml"/><Relationship Id="rId27" Type="http://schemas.openxmlformats.org/officeDocument/2006/relationships/tags" Target="../tags/tag449.xml"/><Relationship Id="rId28" Type="http://schemas.openxmlformats.org/officeDocument/2006/relationships/tags" Target="../tags/tag450.xml"/><Relationship Id="rId29" Type="http://schemas.openxmlformats.org/officeDocument/2006/relationships/slideLayout" Target="../slideLayouts/slideLayout13.xml"/><Relationship Id="rId30" Type="http://schemas.openxmlformats.org/officeDocument/2006/relationships/notesSlide" Target="../notesSlides/notesSlide19.xml"/><Relationship Id="rId10" Type="http://schemas.openxmlformats.org/officeDocument/2006/relationships/tags" Target="../tags/tag432.xml"/><Relationship Id="rId11" Type="http://schemas.openxmlformats.org/officeDocument/2006/relationships/tags" Target="../tags/tag433.xml"/><Relationship Id="rId12" Type="http://schemas.openxmlformats.org/officeDocument/2006/relationships/tags" Target="../tags/tag434.xml"/><Relationship Id="rId13" Type="http://schemas.openxmlformats.org/officeDocument/2006/relationships/tags" Target="../tags/tag435.xml"/><Relationship Id="rId14" Type="http://schemas.openxmlformats.org/officeDocument/2006/relationships/tags" Target="../tags/tag436.xml"/><Relationship Id="rId15" Type="http://schemas.openxmlformats.org/officeDocument/2006/relationships/tags" Target="../tags/tag437.xml"/><Relationship Id="rId16" Type="http://schemas.openxmlformats.org/officeDocument/2006/relationships/tags" Target="../tags/tag438.xml"/><Relationship Id="rId17" Type="http://schemas.openxmlformats.org/officeDocument/2006/relationships/tags" Target="../tags/tag439.xml"/><Relationship Id="rId18" Type="http://schemas.openxmlformats.org/officeDocument/2006/relationships/tags" Target="../tags/tag440.xml"/><Relationship Id="rId19" Type="http://schemas.openxmlformats.org/officeDocument/2006/relationships/tags" Target="../tags/tag441.xml"/><Relationship Id="rId1" Type="http://schemas.openxmlformats.org/officeDocument/2006/relationships/tags" Target="../tags/tag423.xml"/><Relationship Id="rId2" Type="http://schemas.openxmlformats.org/officeDocument/2006/relationships/tags" Target="../tags/tag424.xml"/><Relationship Id="rId3" Type="http://schemas.openxmlformats.org/officeDocument/2006/relationships/tags" Target="../tags/tag425.xml"/><Relationship Id="rId4" Type="http://schemas.openxmlformats.org/officeDocument/2006/relationships/tags" Target="../tags/tag426.xml"/><Relationship Id="rId5" Type="http://schemas.openxmlformats.org/officeDocument/2006/relationships/tags" Target="../tags/tag427.xml"/><Relationship Id="rId6" Type="http://schemas.openxmlformats.org/officeDocument/2006/relationships/tags" Target="../tags/tag428.xml"/><Relationship Id="rId7" Type="http://schemas.openxmlformats.org/officeDocument/2006/relationships/tags" Target="../tags/tag429.xml"/><Relationship Id="rId8" Type="http://schemas.openxmlformats.org/officeDocument/2006/relationships/tags" Target="../tags/tag430.xml"/></Relationships>
</file>

<file path=ppt/slides/_rels/slide25.xml.rels><?xml version="1.0" encoding="UTF-8" standalone="yes"?>
<Relationships xmlns="http://schemas.openxmlformats.org/package/2006/relationships"><Relationship Id="rId9" Type="http://schemas.openxmlformats.org/officeDocument/2006/relationships/tags" Target="../tags/tag459.xml"/><Relationship Id="rId20" Type="http://schemas.openxmlformats.org/officeDocument/2006/relationships/tags" Target="../tags/tag470.xml"/><Relationship Id="rId21" Type="http://schemas.openxmlformats.org/officeDocument/2006/relationships/tags" Target="../tags/tag471.xml"/><Relationship Id="rId22" Type="http://schemas.openxmlformats.org/officeDocument/2006/relationships/slideLayout" Target="../slideLayouts/slideLayout13.xml"/><Relationship Id="rId23" Type="http://schemas.openxmlformats.org/officeDocument/2006/relationships/notesSlide" Target="../notesSlides/notesSlide20.xml"/><Relationship Id="rId10" Type="http://schemas.openxmlformats.org/officeDocument/2006/relationships/tags" Target="../tags/tag460.xml"/><Relationship Id="rId11" Type="http://schemas.openxmlformats.org/officeDocument/2006/relationships/tags" Target="../tags/tag461.xml"/><Relationship Id="rId12" Type="http://schemas.openxmlformats.org/officeDocument/2006/relationships/tags" Target="../tags/tag462.xml"/><Relationship Id="rId13" Type="http://schemas.openxmlformats.org/officeDocument/2006/relationships/tags" Target="../tags/tag463.xml"/><Relationship Id="rId14" Type="http://schemas.openxmlformats.org/officeDocument/2006/relationships/tags" Target="../tags/tag464.xml"/><Relationship Id="rId15" Type="http://schemas.openxmlformats.org/officeDocument/2006/relationships/tags" Target="../tags/tag465.xml"/><Relationship Id="rId16" Type="http://schemas.openxmlformats.org/officeDocument/2006/relationships/tags" Target="../tags/tag466.xml"/><Relationship Id="rId17" Type="http://schemas.openxmlformats.org/officeDocument/2006/relationships/tags" Target="../tags/tag467.xml"/><Relationship Id="rId18" Type="http://schemas.openxmlformats.org/officeDocument/2006/relationships/tags" Target="../tags/tag468.xml"/><Relationship Id="rId19" Type="http://schemas.openxmlformats.org/officeDocument/2006/relationships/tags" Target="../tags/tag469.xml"/><Relationship Id="rId1" Type="http://schemas.openxmlformats.org/officeDocument/2006/relationships/tags" Target="../tags/tag451.xml"/><Relationship Id="rId2" Type="http://schemas.openxmlformats.org/officeDocument/2006/relationships/tags" Target="../tags/tag452.xml"/><Relationship Id="rId3" Type="http://schemas.openxmlformats.org/officeDocument/2006/relationships/tags" Target="../tags/tag453.xml"/><Relationship Id="rId4" Type="http://schemas.openxmlformats.org/officeDocument/2006/relationships/tags" Target="../tags/tag454.xml"/><Relationship Id="rId5" Type="http://schemas.openxmlformats.org/officeDocument/2006/relationships/tags" Target="../tags/tag455.xml"/><Relationship Id="rId6" Type="http://schemas.openxmlformats.org/officeDocument/2006/relationships/tags" Target="../tags/tag456.xml"/><Relationship Id="rId7" Type="http://schemas.openxmlformats.org/officeDocument/2006/relationships/tags" Target="../tags/tag457.xml"/><Relationship Id="rId8" Type="http://schemas.openxmlformats.org/officeDocument/2006/relationships/tags" Target="../tags/tag45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4" Type="http://schemas.openxmlformats.org/officeDocument/2006/relationships/notesSlide" Target="../notesSlides/notesSlide21.xml"/><Relationship Id="rId1" Type="http://schemas.openxmlformats.org/officeDocument/2006/relationships/tags" Target="../tags/tag472.xml"/><Relationship Id="rId2" Type="http://schemas.openxmlformats.org/officeDocument/2006/relationships/tags" Target="../tags/tag473.xml"/></Relationships>
</file>

<file path=ppt/slides/_rels/slide27.xml.rels><?xml version="1.0" encoding="UTF-8" standalone="yes"?>
<Relationships xmlns="http://schemas.openxmlformats.org/package/2006/relationships"><Relationship Id="rId9" Type="http://schemas.openxmlformats.org/officeDocument/2006/relationships/tags" Target="../tags/tag482.xml"/><Relationship Id="rId20" Type="http://schemas.openxmlformats.org/officeDocument/2006/relationships/tags" Target="../tags/tag493.xml"/><Relationship Id="rId21" Type="http://schemas.openxmlformats.org/officeDocument/2006/relationships/tags" Target="../tags/tag494.xml"/><Relationship Id="rId22" Type="http://schemas.openxmlformats.org/officeDocument/2006/relationships/slideLayout" Target="../slideLayouts/slideLayout13.xml"/><Relationship Id="rId23" Type="http://schemas.openxmlformats.org/officeDocument/2006/relationships/notesSlide" Target="../notesSlides/notesSlide22.xml"/><Relationship Id="rId10" Type="http://schemas.openxmlformats.org/officeDocument/2006/relationships/tags" Target="../tags/tag483.xml"/><Relationship Id="rId11" Type="http://schemas.openxmlformats.org/officeDocument/2006/relationships/tags" Target="../tags/tag484.xml"/><Relationship Id="rId12" Type="http://schemas.openxmlformats.org/officeDocument/2006/relationships/tags" Target="../tags/tag485.xml"/><Relationship Id="rId13" Type="http://schemas.openxmlformats.org/officeDocument/2006/relationships/tags" Target="../tags/tag486.xml"/><Relationship Id="rId14" Type="http://schemas.openxmlformats.org/officeDocument/2006/relationships/tags" Target="../tags/tag487.xml"/><Relationship Id="rId15" Type="http://schemas.openxmlformats.org/officeDocument/2006/relationships/tags" Target="../tags/tag488.xml"/><Relationship Id="rId16" Type="http://schemas.openxmlformats.org/officeDocument/2006/relationships/tags" Target="../tags/tag489.xml"/><Relationship Id="rId17" Type="http://schemas.openxmlformats.org/officeDocument/2006/relationships/tags" Target="../tags/tag490.xml"/><Relationship Id="rId18" Type="http://schemas.openxmlformats.org/officeDocument/2006/relationships/tags" Target="../tags/tag491.xml"/><Relationship Id="rId19" Type="http://schemas.openxmlformats.org/officeDocument/2006/relationships/tags" Target="../tags/tag492.xml"/><Relationship Id="rId1" Type="http://schemas.openxmlformats.org/officeDocument/2006/relationships/tags" Target="../tags/tag474.xml"/><Relationship Id="rId2" Type="http://schemas.openxmlformats.org/officeDocument/2006/relationships/tags" Target="../tags/tag475.xml"/><Relationship Id="rId3" Type="http://schemas.openxmlformats.org/officeDocument/2006/relationships/tags" Target="../tags/tag476.xml"/><Relationship Id="rId4" Type="http://schemas.openxmlformats.org/officeDocument/2006/relationships/tags" Target="../tags/tag477.xml"/><Relationship Id="rId5" Type="http://schemas.openxmlformats.org/officeDocument/2006/relationships/tags" Target="../tags/tag478.xml"/><Relationship Id="rId6" Type="http://schemas.openxmlformats.org/officeDocument/2006/relationships/tags" Target="../tags/tag479.xml"/><Relationship Id="rId7" Type="http://schemas.openxmlformats.org/officeDocument/2006/relationships/tags" Target="../tags/tag480.xml"/><Relationship Id="rId8" Type="http://schemas.openxmlformats.org/officeDocument/2006/relationships/tags" Target="../tags/tag481.xml"/></Relationships>
</file>

<file path=ppt/slides/_rels/slide28.xml.rels><?xml version="1.0" encoding="UTF-8" standalone="yes"?>
<Relationships xmlns="http://schemas.openxmlformats.org/package/2006/relationships"><Relationship Id="rId9" Type="http://schemas.openxmlformats.org/officeDocument/2006/relationships/tags" Target="../tags/tag503.xml"/><Relationship Id="rId20" Type="http://schemas.openxmlformats.org/officeDocument/2006/relationships/slideLayout" Target="../slideLayouts/slideLayout13.xml"/><Relationship Id="rId21" Type="http://schemas.openxmlformats.org/officeDocument/2006/relationships/notesSlide" Target="../notesSlides/notesSlide23.xml"/><Relationship Id="rId10" Type="http://schemas.openxmlformats.org/officeDocument/2006/relationships/tags" Target="../tags/tag504.xml"/><Relationship Id="rId11" Type="http://schemas.openxmlformats.org/officeDocument/2006/relationships/tags" Target="../tags/tag505.xml"/><Relationship Id="rId12" Type="http://schemas.openxmlformats.org/officeDocument/2006/relationships/tags" Target="../tags/tag506.xml"/><Relationship Id="rId13" Type="http://schemas.openxmlformats.org/officeDocument/2006/relationships/tags" Target="../tags/tag507.xml"/><Relationship Id="rId14" Type="http://schemas.openxmlformats.org/officeDocument/2006/relationships/tags" Target="../tags/tag508.xml"/><Relationship Id="rId15" Type="http://schemas.openxmlformats.org/officeDocument/2006/relationships/tags" Target="../tags/tag509.xml"/><Relationship Id="rId16" Type="http://schemas.openxmlformats.org/officeDocument/2006/relationships/tags" Target="../tags/tag510.xml"/><Relationship Id="rId17" Type="http://schemas.openxmlformats.org/officeDocument/2006/relationships/tags" Target="../tags/tag511.xml"/><Relationship Id="rId18" Type="http://schemas.openxmlformats.org/officeDocument/2006/relationships/tags" Target="../tags/tag512.xml"/><Relationship Id="rId19" Type="http://schemas.openxmlformats.org/officeDocument/2006/relationships/tags" Target="../tags/tag513.xml"/><Relationship Id="rId1" Type="http://schemas.openxmlformats.org/officeDocument/2006/relationships/tags" Target="../tags/tag495.xml"/><Relationship Id="rId2" Type="http://schemas.openxmlformats.org/officeDocument/2006/relationships/tags" Target="../tags/tag496.xml"/><Relationship Id="rId3" Type="http://schemas.openxmlformats.org/officeDocument/2006/relationships/tags" Target="../tags/tag497.xml"/><Relationship Id="rId4" Type="http://schemas.openxmlformats.org/officeDocument/2006/relationships/tags" Target="../tags/tag498.xml"/><Relationship Id="rId5" Type="http://schemas.openxmlformats.org/officeDocument/2006/relationships/tags" Target="../tags/tag499.xml"/><Relationship Id="rId6" Type="http://schemas.openxmlformats.org/officeDocument/2006/relationships/tags" Target="../tags/tag500.xml"/><Relationship Id="rId7" Type="http://schemas.openxmlformats.org/officeDocument/2006/relationships/tags" Target="../tags/tag501.xml"/><Relationship Id="rId8" Type="http://schemas.openxmlformats.org/officeDocument/2006/relationships/tags" Target="../tags/tag502.xml"/></Relationships>
</file>

<file path=ppt/slides/_rels/slide29.xml.rels><?xml version="1.0" encoding="UTF-8" standalone="yes"?>
<Relationships xmlns="http://schemas.openxmlformats.org/package/2006/relationships"><Relationship Id="rId11" Type="http://schemas.openxmlformats.org/officeDocument/2006/relationships/tags" Target="../tags/tag524.xml"/><Relationship Id="rId12" Type="http://schemas.openxmlformats.org/officeDocument/2006/relationships/tags" Target="../tags/tag525.xml"/><Relationship Id="rId13" Type="http://schemas.openxmlformats.org/officeDocument/2006/relationships/tags" Target="../tags/tag526.xml"/><Relationship Id="rId14" Type="http://schemas.openxmlformats.org/officeDocument/2006/relationships/tags" Target="../tags/tag527.xml"/><Relationship Id="rId15" Type="http://schemas.openxmlformats.org/officeDocument/2006/relationships/tags" Target="../tags/tag528.xml"/><Relationship Id="rId16" Type="http://schemas.openxmlformats.org/officeDocument/2006/relationships/tags" Target="../tags/tag529.xml"/><Relationship Id="rId17" Type="http://schemas.openxmlformats.org/officeDocument/2006/relationships/tags" Target="../tags/tag530.xml"/><Relationship Id="rId18" Type="http://schemas.openxmlformats.org/officeDocument/2006/relationships/slideLayout" Target="../slideLayouts/slideLayout13.xml"/><Relationship Id="rId19" Type="http://schemas.openxmlformats.org/officeDocument/2006/relationships/notesSlide" Target="../notesSlides/notesSlide24.xml"/><Relationship Id="rId1" Type="http://schemas.openxmlformats.org/officeDocument/2006/relationships/tags" Target="../tags/tag514.xml"/><Relationship Id="rId2" Type="http://schemas.openxmlformats.org/officeDocument/2006/relationships/tags" Target="../tags/tag515.xml"/><Relationship Id="rId3" Type="http://schemas.openxmlformats.org/officeDocument/2006/relationships/tags" Target="../tags/tag516.xml"/><Relationship Id="rId4" Type="http://schemas.openxmlformats.org/officeDocument/2006/relationships/tags" Target="../tags/tag517.xml"/><Relationship Id="rId5" Type="http://schemas.openxmlformats.org/officeDocument/2006/relationships/tags" Target="../tags/tag518.xml"/><Relationship Id="rId6" Type="http://schemas.openxmlformats.org/officeDocument/2006/relationships/tags" Target="../tags/tag519.xml"/><Relationship Id="rId7" Type="http://schemas.openxmlformats.org/officeDocument/2006/relationships/tags" Target="../tags/tag520.xml"/><Relationship Id="rId8" Type="http://schemas.openxmlformats.org/officeDocument/2006/relationships/tags" Target="../tags/tag521.xml"/><Relationship Id="rId9" Type="http://schemas.openxmlformats.org/officeDocument/2006/relationships/tags" Target="../tags/tag522.xml"/><Relationship Id="rId10" Type="http://schemas.openxmlformats.org/officeDocument/2006/relationships/tags" Target="../tags/tag5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9" Type="http://schemas.openxmlformats.org/officeDocument/2006/relationships/tags" Target="../tags/tag539.xml"/><Relationship Id="rId20" Type="http://schemas.openxmlformats.org/officeDocument/2006/relationships/tags" Target="../tags/tag550.xml"/><Relationship Id="rId21" Type="http://schemas.openxmlformats.org/officeDocument/2006/relationships/tags" Target="../tags/tag551.xml"/><Relationship Id="rId22" Type="http://schemas.openxmlformats.org/officeDocument/2006/relationships/slideLayout" Target="../slideLayouts/slideLayout13.xml"/><Relationship Id="rId23" Type="http://schemas.openxmlformats.org/officeDocument/2006/relationships/notesSlide" Target="../notesSlides/notesSlide25.xml"/><Relationship Id="rId10" Type="http://schemas.openxmlformats.org/officeDocument/2006/relationships/tags" Target="../tags/tag540.xml"/><Relationship Id="rId11" Type="http://schemas.openxmlformats.org/officeDocument/2006/relationships/tags" Target="../tags/tag541.xml"/><Relationship Id="rId12" Type="http://schemas.openxmlformats.org/officeDocument/2006/relationships/tags" Target="../tags/tag542.xml"/><Relationship Id="rId13" Type="http://schemas.openxmlformats.org/officeDocument/2006/relationships/tags" Target="../tags/tag543.xml"/><Relationship Id="rId14" Type="http://schemas.openxmlformats.org/officeDocument/2006/relationships/tags" Target="../tags/tag544.xml"/><Relationship Id="rId15" Type="http://schemas.openxmlformats.org/officeDocument/2006/relationships/tags" Target="../tags/tag545.xml"/><Relationship Id="rId16" Type="http://schemas.openxmlformats.org/officeDocument/2006/relationships/tags" Target="../tags/tag546.xml"/><Relationship Id="rId17" Type="http://schemas.openxmlformats.org/officeDocument/2006/relationships/tags" Target="../tags/tag547.xml"/><Relationship Id="rId18" Type="http://schemas.openxmlformats.org/officeDocument/2006/relationships/tags" Target="../tags/tag548.xml"/><Relationship Id="rId19" Type="http://schemas.openxmlformats.org/officeDocument/2006/relationships/tags" Target="../tags/tag549.xml"/><Relationship Id="rId1" Type="http://schemas.openxmlformats.org/officeDocument/2006/relationships/tags" Target="../tags/tag531.xml"/><Relationship Id="rId2" Type="http://schemas.openxmlformats.org/officeDocument/2006/relationships/tags" Target="../tags/tag532.xml"/><Relationship Id="rId3" Type="http://schemas.openxmlformats.org/officeDocument/2006/relationships/tags" Target="../tags/tag533.xml"/><Relationship Id="rId4" Type="http://schemas.openxmlformats.org/officeDocument/2006/relationships/tags" Target="../tags/tag534.xml"/><Relationship Id="rId5" Type="http://schemas.openxmlformats.org/officeDocument/2006/relationships/tags" Target="../tags/tag535.xml"/><Relationship Id="rId6" Type="http://schemas.openxmlformats.org/officeDocument/2006/relationships/tags" Target="../tags/tag536.xml"/><Relationship Id="rId7" Type="http://schemas.openxmlformats.org/officeDocument/2006/relationships/tags" Target="../tags/tag537.xml"/><Relationship Id="rId8" Type="http://schemas.openxmlformats.org/officeDocument/2006/relationships/tags" Target="../tags/tag53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4" Type="http://schemas.openxmlformats.org/officeDocument/2006/relationships/notesSlide" Target="../notesSlides/notesSlide26.xml"/><Relationship Id="rId1" Type="http://schemas.openxmlformats.org/officeDocument/2006/relationships/tags" Target="../tags/tag552.xml"/><Relationship Id="rId2" Type="http://schemas.openxmlformats.org/officeDocument/2006/relationships/tags" Target="../tags/tag553.xml"/></Relationships>
</file>

<file path=ppt/slides/_rels/slide32.xml.rels><?xml version="1.0" encoding="UTF-8" standalone="yes"?>
<Relationships xmlns="http://schemas.openxmlformats.org/package/2006/relationships"><Relationship Id="rId9" Type="http://schemas.openxmlformats.org/officeDocument/2006/relationships/tags" Target="../tags/tag562.xml"/><Relationship Id="rId20" Type="http://schemas.openxmlformats.org/officeDocument/2006/relationships/tags" Target="../tags/tag573.xml"/><Relationship Id="rId21" Type="http://schemas.openxmlformats.org/officeDocument/2006/relationships/tags" Target="../tags/tag574.xml"/><Relationship Id="rId22" Type="http://schemas.openxmlformats.org/officeDocument/2006/relationships/tags" Target="../tags/tag575.xml"/><Relationship Id="rId23" Type="http://schemas.openxmlformats.org/officeDocument/2006/relationships/tags" Target="../tags/tag576.xml"/><Relationship Id="rId24" Type="http://schemas.openxmlformats.org/officeDocument/2006/relationships/tags" Target="../tags/tag577.xml"/><Relationship Id="rId25" Type="http://schemas.openxmlformats.org/officeDocument/2006/relationships/tags" Target="../tags/tag578.xml"/><Relationship Id="rId26" Type="http://schemas.openxmlformats.org/officeDocument/2006/relationships/tags" Target="../tags/tag579.xml"/><Relationship Id="rId27" Type="http://schemas.openxmlformats.org/officeDocument/2006/relationships/slideLayout" Target="../slideLayouts/slideLayout13.xml"/><Relationship Id="rId10" Type="http://schemas.openxmlformats.org/officeDocument/2006/relationships/tags" Target="../tags/tag563.xml"/><Relationship Id="rId11" Type="http://schemas.openxmlformats.org/officeDocument/2006/relationships/tags" Target="../tags/tag564.xml"/><Relationship Id="rId12" Type="http://schemas.openxmlformats.org/officeDocument/2006/relationships/tags" Target="../tags/tag565.xml"/><Relationship Id="rId13" Type="http://schemas.openxmlformats.org/officeDocument/2006/relationships/tags" Target="../tags/tag566.xml"/><Relationship Id="rId14" Type="http://schemas.openxmlformats.org/officeDocument/2006/relationships/tags" Target="../tags/tag567.xml"/><Relationship Id="rId15" Type="http://schemas.openxmlformats.org/officeDocument/2006/relationships/tags" Target="../tags/tag568.xml"/><Relationship Id="rId16" Type="http://schemas.openxmlformats.org/officeDocument/2006/relationships/tags" Target="../tags/tag569.xml"/><Relationship Id="rId17" Type="http://schemas.openxmlformats.org/officeDocument/2006/relationships/tags" Target="../tags/tag570.xml"/><Relationship Id="rId18" Type="http://schemas.openxmlformats.org/officeDocument/2006/relationships/tags" Target="../tags/tag571.xml"/><Relationship Id="rId19" Type="http://schemas.openxmlformats.org/officeDocument/2006/relationships/tags" Target="../tags/tag572.xml"/><Relationship Id="rId1" Type="http://schemas.openxmlformats.org/officeDocument/2006/relationships/tags" Target="../tags/tag554.xml"/><Relationship Id="rId2" Type="http://schemas.openxmlformats.org/officeDocument/2006/relationships/tags" Target="../tags/tag555.xml"/><Relationship Id="rId3" Type="http://schemas.openxmlformats.org/officeDocument/2006/relationships/tags" Target="../tags/tag556.xml"/><Relationship Id="rId4" Type="http://schemas.openxmlformats.org/officeDocument/2006/relationships/tags" Target="../tags/tag557.xml"/><Relationship Id="rId5" Type="http://schemas.openxmlformats.org/officeDocument/2006/relationships/tags" Target="../tags/tag558.xml"/><Relationship Id="rId6" Type="http://schemas.openxmlformats.org/officeDocument/2006/relationships/tags" Target="../tags/tag559.xml"/><Relationship Id="rId7" Type="http://schemas.openxmlformats.org/officeDocument/2006/relationships/tags" Target="../tags/tag560.xml"/><Relationship Id="rId8" Type="http://schemas.openxmlformats.org/officeDocument/2006/relationships/tags" Target="../tags/tag561.xml"/></Relationships>
</file>

<file path=ppt/slides/_rels/slide33.xml.rels><?xml version="1.0" encoding="UTF-8" standalone="yes"?>
<Relationships xmlns="http://schemas.openxmlformats.org/package/2006/relationships"><Relationship Id="rId9" Type="http://schemas.openxmlformats.org/officeDocument/2006/relationships/tags" Target="../tags/tag588.xml"/><Relationship Id="rId20" Type="http://schemas.openxmlformats.org/officeDocument/2006/relationships/tags" Target="../tags/tag599.xml"/><Relationship Id="rId21" Type="http://schemas.openxmlformats.org/officeDocument/2006/relationships/tags" Target="../tags/tag600.xml"/><Relationship Id="rId22" Type="http://schemas.openxmlformats.org/officeDocument/2006/relationships/tags" Target="../tags/tag601.xml"/><Relationship Id="rId23" Type="http://schemas.openxmlformats.org/officeDocument/2006/relationships/tags" Target="../tags/tag602.xml"/><Relationship Id="rId24" Type="http://schemas.openxmlformats.org/officeDocument/2006/relationships/tags" Target="../tags/tag603.xml"/><Relationship Id="rId25" Type="http://schemas.openxmlformats.org/officeDocument/2006/relationships/tags" Target="../tags/tag604.xml"/><Relationship Id="rId26" Type="http://schemas.openxmlformats.org/officeDocument/2006/relationships/tags" Target="../tags/tag605.xml"/><Relationship Id="rId27" Type="http://schemas.openxmlformats.org/officeDocument/2006/relationships/slideLayout" Target="../slideLayouts/slideLayout13.xml"/><Relationship Id="rId10" Type="http://schemas.openxmlformats.org/officeDocument/2006/relationships/tags" Target="../tags/tag589.xml"/><Relationship Id="rId11" Type="http://schemas.openxmlformats.org/officeDocument/2006/relationships/tags" Target="../tags/tag590.xml"/><Relationship Id="rId12" Type="http://schemas.openxmlformats.org/officeDocument/2006/relationships/tags" Target="../tags/tag591.xml"/><Relationship Id="rId13" Type="http://schemas.openxmlformats.org/officeDocument/2006/relationships/tags" Target="../tags/tag592.xml"/><Relationship Id="rId14" Type="http://schemas.openxmlformats.org/officeDocument/2006/relationships/tags" Target="../tags/tag593.xml"/><Relationship Id="rId15" Type="http://schemas.openxmlformats.org/officeDocument/2006/relationships/tags" Target="../tags/tag594.xml"/><Relationship Id="rId16" Type="http://schemas.openxmlformats.org/officeDocument/2006/relationships/tags" Target="../tags/tag595.xml"/><Relationship Id="rId17" Type="http://schemas.openxmlformats.org/officeDocument/2006/relationships/tags" Target="../tags/tag596.xml"/><Relationship Id="rId18" Type="http://schemas.openxmlformats.org/officeDocument/2006/relationships/tags" Target="../tags/tag597.xml"/><Relationship Id="rId19" Type="http://schemas.openxmlformats.org/officeDocument/2006/relationships/tags" Target="../tags/tag598.xml"/><Relationship Id="rId1" Type="http://schemas.openxmlformats.org/officeDocument/2006/relationships/tags" Target="../tags/tag580.xml"/><Relationship Id="rId2" Type="http://schemas.openxmlformats.org/officeDocument/2006/relationships/tags" Target="../tags/tag581.xml"/><Relationship Id="rId3" Type="http://schemas.openxmlformats.org/officeDocument/2006/relationships/tags" Target="../tags/tag582.xml"/><Relationship Id="rId4" Type="http://schemas.openxmlformats.org/officeDocument/2006/relationships/tags" Target="../tags/tag583.xml"/><Relationship Id="rId5" Type="http://schemas.openxmlformats.org/officeDocument/2006/relationships/tags" Target="../tags/tag584.xml"/><Relationship Id="rId6" Type="http://schemas.openxmlformats.org/officeDocument/2006/relationships/tags" Target="../tags/tag585.xml"/><Relationship Id="rId7" Type="http://schemas.openxmlformats.org/officeDocument/2006/relationships/tags" Target="../tags/tag586.xml"/><Relationship Id="rId8" Type="http://schemas.openxmlformats.org/officeDocument/2006/relationships/tags" Target="../tags/tag587.xml"/></Relationships>
</file>

<file path=ppt/slides/_rels/slide34.xml.rels><?xml version="1.0" encoding="UTF-8" standalone="yes"?>
<Relationships xmlns="http://schemas.openxmlformats.org/package/2006/relationships"><Relationship Id="rId9" Type="http://schemas.openxmlformats.org/officeDocument/2006/relationships/tags" Target="../tags/tag614.xml"/><Relationship Id="rId20" Type="http://schemas.openxmlformats.org/officeDocument/2006/relationships/tags" Target="../tags/tag625.xml"/><Relationship Id="rId21" Type="http://schemas.openxmlformats.org/officeDocument/2006/relationships/tags" Target="../tags/tag626.xml"/><Relationship Id="rId22" Type="http://schemas.openxmlformats.org/officeDocument/2006/relationships/tags" Target="../tags/tag627.xml"/><Relationship Id="rId23" Type="http://schemas.openxmlformats.org/officeDocument/2006/relationships/tags" Target="../tags/tag628.xml"/><Relationship Id="rId24" Type="http://schemas.openxmlformats.org/officeDocument/2006/relationships/tags" Target="../tags/tag629.xml"/><Relationship Id="rId25" Type="http://schemas.openxmlformats.org/officeDocument/2006/relationships/tags" Target="../tags/tag630.xml"/><Relationship Id="rId26" Type="http://schemas.openxmlformats.org/officeDocument/2006/relationships/tags" Target="../tags/tag631.xml"/><Relationship Id="rId27" Type="http://schemas.openxmlformats.org/officeDocument/2006/relationships/slideLayout" Target="../slideLayouts/slideLayout13.xml"/><Relationship Id="rId10" Type="http://schemas.openxmlformats.org/officeDocument/2006/relationships/tags" Target="../tags/tag615.xml"/><Relationship Id="rId11" Type="http://schemas.openxmlformats.org/officeDocument/2006/relationships/tags" Target="../tags/tag616.xml"/><Relationship Id="rId12" Type="http://schemas.openxmlformats.org/officeDocument/2006/relationships/tags" Target="../tags/tag617.xml"/><Relationship Id="rId13" Type="http://schemas.openxmlformats.org/officeDocument/2006/relationships/tags" Target="../tags/tag618.xml"/><Relationship Id="rId14" Type="http://schemas.openxmlformats.org/officeDocument/2006/relationships/tags" Target="../tags/tag619.xml"/><Relationship Id="rId15" Type="http://schemas.openxmlformats.org/officeDocument/2006/relationships/tags" Target="../tags/tag620.xml"/><Relationship Id="rId16" Type="http://schemas.openxmlformats.org/officeDocument/2006/relationships/tags" Target="../tags/tag621.xml"/><Relationship Id="rId17" Type="http://schemas.openxmlformats.org/officeDocument/2006/relationships/tags" Target="../tags/tag622.xml"/><Relationship Id="rId18" Type="http://schemas.openxmlformats.org/officeDocument/2006/relationships/tags" Target="../tags/tag623.xml"/><Relationship Id="rId19" Type="http://schemas.openxmlformats.org/officeDocument/2006/relationships/tags" Target="../tags/tag624.xml"/><Relationship Id="rId1" Type="http://schemas.openxmlformats.org/officeDocument/2006/relationships/tags" Target="../tags/tag606.xml"/><Relationship Id="rId2" Type="http://schemas.openxmlformats.org/officeDocument/2006/relationships/tags" Target="../tags/tag607.xml"/><Relationship Id="rId3" Type="http://schemas.openxmlformats.org/officeDocument/2006/relationships/tags" Target="../tags/tag608.xml"/><Relationship Id="rId4" Type="http://schemas.openxmlformats.org/officeDocument/2006/relationships/tags" Target="../tags/tag609.xml"/><Relationship Id="rId5" Type="http://schemas.openxmlformats.org/officeDocument/2006/relationships/tags" Target="../tags/tag610.xml"/><Relationship Id="rId6" Type="http://schemas.openxmlformats.org/officeDocument/2006/relationships/tags" Target="../tags/tag611.xml"/><Relationship Id="rId7" Type="http://schemas.openxmlformats.org/officeDocument/2006/relationships/tags" Target="../tags/tag612.xml"/><Relationship Id="rId8" Type="http://schemas.openxmlformats.org/officeDocument/2006/relationships/tags" Target="../tags/tag613.xml"/></Relationships>
</file>

<file path=ppt/slides/_rels/slide35.xml.rels><?xml version="1.0" encoding="UTF-8" standalone="yes"?>
<Relationships xmlns="http://schemas.openxmlformats.org/package/2006/relationships"><Relationship Id="rId9" Type="http://schemas.openxmlformats.org/officeDocument/2006/relationships/tags" Target="../tags/tag640.xml"/><Relationship Id="rId20" Type="http://schemas.openxmlformats.org/officeDocument/2006/relationships/tags" Target="../tags/tag651.xml"/><Relationship Id="rId21" Type="http://schemas.openxmlformats.org/officeDocument/2006/relationships/tags" Target="../tags/tag652.xml"/><Relationship Id="rId22" Type="http://schemas.openxmlformats.org/officeDocument/2006/relationships/tags" Target="../tags/tag653.xml"/><Relationship Id="rId23" Type="http://schemas.openxmlformats.org/officeDocument/2006/relationships/tags" Target="../tags/tag654.xml"/><Relationship Id="rId24" Type="http://schemas.openxmlformats.org/officeDocument/2006/relationships/tags" Target="../tags/tag655.xml"/><Relationship Id="rId25" Type="http://schemas.openxmlformats.org/officeDocument/2006/relationships/slideLayout" Target="../slideLayouts/slideLayout13.xml"/><Relationship Id="rId10" Type="http://schemas.openxmlformats.org/officeDocument/2006/relationships/tags" Target="../tags/tag641.xml"/><Relationship Id="rId11" Type="http://schemas.openxmlformats.org/officeDocument/2006/relationships/tags" Target="../tags/tag642.xml"/><Relationship Id="rId12" Type="http://schemas.openxmlformats.org/officeDocument/2006/relationships/tags" Target="../tags/tag643.xml"/><Relationship Id="rId13" Type="http://schemas.openxmlformats.org/officeDocument/2006/relationships/tags" Target="../tags/tag644.xml"/><Relationship Id="rId14" Type="http://schemas.openxmlformats.org/officeDocument/2006/relationships/tags" Target="../tags/tag645.xml"/><Relationship Id="rId15" Type="http://schemas.openxmlformats.org/officeDocument/2006/relationships/tags" Target="../tags/tag646.xml"/><Relationship Id="rId16" Type="http://schemas.openxmlformats.org/officeDocument/2006/relationships/tags" Target="../tags/tag647.xml"/><Relationship Id="rId17" Type="http://schemas.openxmlformats.org/officeDocument/2006/relationships/tags" Target="../tags/tag648.xml"/><Relationship Id="rId18" Type="http://schemas.openxmlformats.org/officeDocument/2006/relationships/tags" Target="../tags/tag649.xml"/><Relationship Id="rId19" Type="http://schemas.openxmlformats.org/officeDocument/2006/relationships/tags" Target="../tags/tag650.xml"/><Relationship Id="rId1" Type="http://schemas.openxmlformats.org/officeDocument/2006/relationships/tags" Target="../tags/tag632.xml"/><Relationship Id="rId2" Type="http://schemas.openxmlformats.org/officeDocument/2006/relationships/tags" Target="../tags/tag633.xml"/><Relationship Id="rId3" Type="http://schemas.openxmlformats.org/officeDocument/2006/relationships/tags" Target="../tags/tag634.xml"/><Relationship Id="rId4" Type="http://schemas.openxmlformats.org/officeDocument/2006/relationships/tags" Target="../tags/tag635.xml"/><Relationship Id="rId5" Type="http://schemas.openxmlformats.org/officeDocument/2006/relationships/tags" Target="../tags/tag636.xml"/><Relationship Id="rId6" Type="http://schemas.openxmlformats.org/officeDocument/2006/relationships/tags" Target="../tags/tag637.xml"/><Relationship Id="rId7" Type="http://schemas.openxmlformats.org/officeDocument/2006/relationships/tags" Target="../tags/tag638.xml"/><Relationship Id="rId8" Type="http://schemas.openxmlformats.org/officeDocument/2006/relationships/tags" Target="../tags/tag63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1" Type="http://schemas.openxmlformats.org/officeDocument/2006/relationships/tags" Target="../tags/tag666.xml"/><Relationship Id="rId12" Type="http://schemas.openxmlformats.org/officeDocument/2006/relationships/slideLayout" Target="../slideLayouts/slideLayout13.xml"/><Relationship Id="rId13" Type="http://schemas.openxmlformats.org/officeDocument/2006/relationships/notesSlide" Target="../notesSlides/notesSlide27.xml"/><Relationship Id="rId1" Type="http://schemas.openxmlformats.org/officeDocument/2006/relationships/tags" Target="../tags/tag656.xml"/><Relationship Id="rId2" Type="http://schemas.openxmlformats.org/officeDocument/2006/relationships/tags" Target="../tags/tag657.xml"/><Relationship Id="rId3" Type="http://schemas.openxmlformats.org/officeDocument/2006/relationships/tags" Target="../tags/tag658.xml"/><Relationship Id="rId4" Type="http://schemas.openxmlformats.org/officeDocument/2006/relationships/tags" Target="../tags/tag659.xml"/><Relationship Id="rId5" Type="http://schemas.openxmlformats.org/officeDocument/2006/relationships/tags" Target="../tags/tag660.xml"/><Relationship Id="rId6" Type="http://schemas.openxmlformats.org/officeDocument/2006/relationships/tags" Target="../tags/tag661.xml"/><Relationship Id="rId7" Type="http://schemas.openxmlformats.org/officeDocument/2006/relationships/tags" Target="../tags/tag662.xml"/><Relationship Id="rId8" Type="http://schemas.openxmlformats.org/officeDocument/2006/relationships/tags" Target="../tags/tag663.xml"/><Relationship Id="rId9" Type="http://schemas.openxmlformats.org/officeDocument/2006/relationships/tags" Target="../tags/tag664.xml"/><Relationship Id="rId10" Type="http://schemas.openxmlformats.org/officeDocument/2006/relationships/tags" Target="../tags/tag665.xml"/></Relationships>
</file>

<file path=ppt/slides/_rels/slide38.xml.rels><?xml version="1.0" encoding="UTF-8" standalone="yes"?>
<Relationships xmlns="http://schemas.openxmlformats.org/package/2006/relationships"><Relationship Id="rId9" Type="http://schemas.openxmlformats.org/officeDocument/2006/relationships/tags" Target="../tags/tag675.xml"/><Relationship Id="rId20" Type="http://schemas.openxmlformats.org/officeDocument/2006/relationships/tags" Target="../tags/tag686.xml"/><Relationship Id="rId21" Type="http://schemas.openxmlformats.org/officeDocument/2006/relationships/tags" Target="../tags/tag687.xml"/><Relationship Id="rId22" Type="http://schemas.openxmlformats.org/officeDocument/2006/relationships/slideLayout" Target="../slideLayouts/slideLayout13.xml"/><Relationship Id="rId23" Type="http://schemas.openxmlformats.org/officeDocument/2006/relationships/notesSlide" Target="../notesSlides/notesSlide28.xml"/><Relationship Id="rId10" Type="http://schemas.openxmlformats.org/officeDocument/2006/relationships/tags" Target="../tags/tag676.xml"/><Relationship Id="rId11" Type="http://schemas.openxmlformats.org/officeDocument/2006/relationships/tags" Target="../tags/tag677.xml"/><Relationship Id="rId12" Type="http://schemas.openxmlformats.org/officeDocument/2006/relationships/tags" Target="../tags/tag678.xml"/><Relationship Id="rId13" Type="http://schemas.openxmlformats.org/officeDocument/2006/relationships/tags" Target="../tags/tag679.xml"/><Relationship Id="rId14" Type="http://schemas.openxmlformats.org/officeDocument/2006/relationships/tags" Target="../tags/tag680.xml"/><Relationship Id="rId15" Type="http://schemas.openxmlformats.org/officeDocument/2006/relationships/tags" Target="../tags/tag681.xml"/><Relationship Id="rId16" Type="http://schemas.openxmlformats.org/officeDocument/2006/relationships/tags" Target="../tags/tag682.xml"/><Relationship Id="rId17" Type="http://schemas.openxmlformats.org/officeDocument/2006/relationships/tags" Target="../tags/tag683.xml"/><Relationship Id="rId18" Type="http://schemas.openxmlformats.org/officeDocument/2006/relationships/tags" Target="../tags/tag684.xml"/><Relationship Id="rId19" Type="http://schemas.openxmlformats.org/officeDocument/2006/relationships/tags" Target="../tags/tag685.xml"/><Relationship Id="rId1" Type="http://schemas.openxmlformats.org/officeDocument/2006/relationships/tags" Target="../tags/tag667.xml"/><Relationship Id="rId2" Type="http://schemas.openxmlformats.org/officeDocument/2006/relationships/tags" Target="../tags/tag668.xml"/><Relationship Id="rId3" Type="http://schemas.openxmlformats.org/officeDocument/2006/relationships/tags" Target="../tags/tag669.xml"/><Relationship Id="rId4" Type="http://schemas.openxmlformats.org/officeDocument/2006/relationships/tags" Target="../tags/tag670.xml"/><Relationship Id="rId5" Type="http://schemas.openxmlformats.org/officeDocument/2006/relationships/tags" Target="../tags/tag671.xml"/><Relationship Id="rId6" Type="http://schemas.openxmlformats.org/officeDocument/2006/relationships/tags" Target="../tags/tag672.xml"/><Relationship Id="rId7" Type="http://schemas.openxmlformats.org/officeDocument/2006/relationships/tags" Target="../tags/tag673.xml"/><Relationship Id="rId8" Type="http://schemas.openxmlformats.org/officeDocument/2006/relationships/tags" Target="../tags/tag674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20" Type="http://schemas.openxmlformats.org/officeDocument/2006/relationships/tags" Target="../tags/tag20.xml"/><Relationship Id="rId21" Type="http://schemas.openxmlformats.org/officeDocument/2006/relationships/tags" Target="../tags/tag21.xml"/><Relationship Id="rId22" Type="http://schemas.openxmlformats.org/officeDocument/2006/relationships/tags" Target="../tags/tag22.xml"/><Relationship Id="rId23" Type="http://schemas.openxmlformats.org/officeDocument/2006/relationships/tags" Target="../tags/tag23.xml"/><Relationship Id="rId24" Type="http://schemas.openxmlformats.org/officeDocument/2006/relationships/tags" Target="../tags/tag24.xml"/><Relationship Id="rId25" Type="http://schemas.openxmlformats.org/officeDocument/2006/relationships/tags" Target="../tags/tag25.xml"/><Relationship Id="rId26" Type="http://schemas.openxmlformats.org/officeDocument/2006/relationships/tags" Target="../tags/tag26.xml"/><Relationship Id="rId27" Type="http://schemas.openxmlformats.org/officeDocument/2006/relationships/tags" Target="../tags/tag27.xml"/><Relationship Id="rId28" Type="http://schemas.openxmlformats.org/officeDocument/2006/relationships/slideLayout" Target="../slideLayouts/slideLayout2.xml"/><Relationship Id="rId10" Type="http://schemas.openxmlformats.org/officeDocument/2006/relationships/tags" Target="../tags/tag10.xml"/><Relationship Id="rId11" Type="http://schemas.openxmlformats.org/officeDocument/2006/relationships/tags" Target="../tags/tag11.xml"/><Relationship Id="rId12" Type="http://schemas.openxmlformats.org/officeDocument/2006/relationships/tags" Target="../tags/tag12.xml"/><Relationship Id="rId13" Type="http://schemas.openxmlformats.org/officeDocument/2006/relationships/tags" Target="../tags/tag13.xml"/><Relationship Id="rId14" Type="http://schemas.openxmlformats.org/officeDocument/2006/relationships/tags" Target="../tags/tag14.xml"/><Relationship Id="rId15" Type="http://schemas.openxmlformats.org/officeDocument/2006/relationships/tags" Target="../tags/tag15.xml"/><Relationship Id="rId16" Type="http://schemas.openxmlformats.org/officeDocument/2006/relationships/tags" Target="../tags/tag16.xml"/><Relationship Id="rId17" Type="http://schemas.openxmlformats.org/officeDocument/2006/relationships/tags" Target="../tags/tag17.xml"/><Relationship Id="rId18" Type="http://schemas.openxmlformats.org/officeDocument/2006/relationships/tags" Target="../tags/tag18.xml"/><Relationship Id="rId19" Type="http://schemas.openxmlformats.org/officeDocument/2006/relationships/tags" Target="../tags/tag19.xml"/><Relationship Id="rId1" Type="http://schemas.openxmlformats.org/officeDocument/2006/relationships/tags" Target="../tags/tag1.xml"/><Relationship Id="rId2" Type="http://schemas.openxmlformats.org/officeDocument/2006/relationships/tags" Target="../tags/tag2.xml"/><Relationship Id="rId3" Type="http://schemas.openxmlformats.org/officeDocument/2006/relationships/tags" Target="../tags/tag3.xml"/><Relationship Id="rId4" Type="http://schemas.openxmlformats.org/officeDocument/2006/relationships/tags" Target="../tags/tag4.xml"/><Relationship Id="rId5" Type="http://schemas.openxmlformats.org/officeDocument/2006/relationships/tags" Target="../tags/tag5.xml"/><Relationship Id="rId6" Type="http://schemas.openxmlformats.org/officeDocument/2006/relationships/tags" Target="../tags/tag6.xml"/><Relationship Id="rId7" Type="http://schemas.openxmlformats.org/officeDocument/2006/relationships/tags" Target="../tags/tag7.xml"/><Relationship Id="rId8" Type="http://schemas.openxmlformats.org/officeDocument/2006/relationships/tags" Target="../tags/tag8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36.xml"/><Relationship Id="rId20" Type="http://schemas.openxmlformats.org/officeDocument/2006/relationships/tags" Target="../tags/tag47.xml"/><Relationship Id="rId21" Type="http://schemas.openxmlformats.org/officeDocument/2006/relationships/tags" Target="../tags/tag48.xml"/><Relationship Id="rId22" Type="http://schemas.openxmlformats.org/officeDocument/2006/relationships/tags" Target="../tags/tag49.xml"/><Relationship Id="rId23" Type="http://schemas.openxmlformats.org/officeDocument/2006/relationships/tags" Target="../tags/tag50.xml"/><Relationship Id="rId24" Type="http://schemas.openxmlformats.org/officeDocument/2006/relationships/tags" Target="../tags/tag51.xml"/><Relationship Id="rId25" Type="http://schemas.openxmlformats.org/officeDocument/2006/relationships/tags" Target="../tags/tag52.xml"/><Relationship Id="rId26" Type="http://schemas.openxmlformats.org/officeDocument/2006/relationships/tags" Target="../tags/tag53.xml"/><Relationship Id="rId27" Type="http://schemas.openxmlformats.org/officeDocument/2006/relationships/tags" Target="../tags/tag54.xml"/><Relationship Id="rId28" Type="http://schemas.openxmlformats.org/officeDocument/2006/relationships/tags" Target="../tags/tag55.xml"/><Relationship Id="rId29" Type="http://schemas.openxmlformats.org/officeDocument/2006/relationships/tags" Target="../tags/tag56.xml"/><Relationship Id="rId30" Type="http://schemas.openxmlformats.org/officeDocument/2006/relationships/tags" Target="../tags/tag57.xml"/><Relationship Id="rId31" Type="http://schemas.openxmlformats.org/officeDocument/2006/relationships/tags" Target="../tags/tag58.xml"/><Relationship Id="rId32" Type="http://schemas.openxmlformats.org/officeDocument/2006/relationships/slideLayout" Target="../slideLayouts/slideLayout2.xml"/><Relationship Id="rId10" Type="http://schemas.openxmlformats.org/officeDocument/2006/relationships/tags" Target="../tags/tag37.xml"/><Relationship Id="rId11" Type="http://schemas.openxmlformats.org/officeDocument/2006/relationships/tags" Target="../tags/tag38.xml"/><Relationship Id="rId12" Type="http://schemas.openxmlformats.org/officeDocument/2006/relationships/tags" Target="../tags/tag39.xml"/><Relationship Id="rId13" Type="http://schemas.openxmlformats.org/officeDocument/2006/relationships/tags" Target="../tags/tag40.xml"/><Relationship Id="rId14" Type="http://schemas.openxmlformats.org/officeDocument/2006/relationships/tags" Target="../tags/tag41.xml"/><Relationship Id="rId15" Type="http://schemas.openxmlformats.org/officeDocument/2006/relationships/tags" Target="../tags/tag42.xml"/><Relationship Id="rId16" Type="http://schemas.openxmlformats.org/officeDocument/2006/relationships/tags" Target="../tags/tag43.xml"/><Relationship Id="rId17" Type="http://schemas.openxmlformats.org/officeDocument/2006/relationships/tags" Target="../tags/tag44.xml"/><Relationship Id="rId18" Type="http://schemas.openxmlformats.org/officeDocument/2006/relationships/tags" Target="../tags/tag45.xml"/><Relationship Id="rId19" Type="http://schemas.openxmlformats.org/officeDocument/2006/relationships/tags" Target="../tags/tag46.xml"/><Relationship Id="rId1" Type="http://schemas.openxmlformats.org/officeDocument/2006/relationships/tags" Target="../tags/tag28.xml"/><Relationship Id="rId2" Type="http://schemas.openxmlformats.org/officeDocument/2006/relationships/tags" Target="../tags/tag29.xml"/><Relationship Id="rId3" Type="http://schemas.openxmlformats.org/officeDocument/2006/relationships/tags" Target="../tags/tag30.xml"/><Relationship Id="rId4" Type="http://schemas.openxmlformats.org/officeDocument/2006/relationships/tags" Target="../tags/tag31.xml"/><Relationship Id="rId5" Type="http://schemas.openxmlformats.org/officeDocument/2006/relationships/tags" Target="../tags/tag32.xml"/><Relationship Id="rId6" Type="http://schemas.openxmlformats.org/officeDocument/2006/relationships/tags" Target="../tags/tag33.xml"/><Relationship Id="rId7" Type="http://schemas.openxmlformats.org/officeDocument/2006/relationships/tags" Target="../tags/tag34.xml"/><Relationship Id="rId8" Type="http://schemas.openxmlformats.org/officeDocument/2006/relationships/tags" Target="../tags/tag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tags" Target="../tags/tag69.xml"/><Relationship Id="rId12" Type="http://schemas.openxmlformats.org/officeDocument/2006/relationships/tags" Target="../tags/tag70.xml"/><Relationship Id="rId13" Type="http://schemas.openxmlformats.org/officeDocument/2006/relationships/tags" Target="../tags/tag71.xml"/><Relationship Id="rId14" Type="http://schemas.openxmlformats.org/officeDocument/2006/relationships/slideLayout" Target="../slideLayouts/slideLayout2.xml"/><Relationship Id="rId15" Type="http://schemas.openxmlformats.org/officeDocument/2006/relationships/notesSlide" Target="../notesSlides/notesSlide2.xml"/><Relationship Id="rId1" Type="http://schemas.openxmlformats.org/officeDocument/2006/relationships/tags" Target="../tags/tag59.xml"/><Relationship Id="rId2" Type="http://schemas.openxmlformats.org/officeDocument/2006/relationships/tags" Target="../tags/tag60.xml"/><Relationship Id="rId3" Type="http://schemas.openxmlformats.org/officeDocument/2006/relationships/tags" Target="../tags/tag61.xml"/><Relationship Id="rId4" Type="http://schemas.openxmlformats.org/officeDocument/2006/relationships/tags" Target="../tags/tag62.xml"/><Relationship Id="rId5" Type="http://schemas.openxmlformats.org/officeDocument/2006/relationships/tags" Target="../tags/tag63.xml"/><Relationship Id="rId6" Type="http://schemas.openxmlformats.org/officeDocument/2006/relationships/tags" Target="../tags/tag64.xml"/><Relationship Id="rId7" Type="http://schemas.openxmlformats.org/officeDocument/2006/relationships/tags" Target="../tags/tag65.xml"/><Relationship Id="rId8" Type="http://schemas.openxmlformats.org/officeDocument/2006/relationships/tags" Target="../tags/tag66.xml"/><Relationship Id="rId9" Type="http://schemas.openxmlformats.org/officeDocument/2006/relationships/tags" Target="../tags/tag67.xml"/><Relationship Id="rId10" Type="http://schemas.openxmlformats.org/officeDocument/2006/relationships/tags" Target="../tags/tag68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tags" Target="../tags/tag80.xml"/><Relationship Id="rId20" Type="http://schemas.openxmlformats.org/officeDocument/2006/relationships/notesSlide" Target="../notesSlides/notesSlide3.xml"/><Relationship Id="rId10" Type="http://schemas.openxmlformats.org/officeDocument/2006/relationships/tags" Target="../tags/tag81.xml"/><Relationship Id="rId11" Type="http://schemas.openxmlformats.org/officeDocument/2006/relationships/tags" Target="../tags/tag82.xml"/><Relationship Id="rId12" Type="http://schemas.openxmlformats.org/officeDocument/2006/relationships/tags" Target="../tags/tag83.xml"/><Relationship Id="rId13" Type="http://schemas.openxmlformats.org/officeDocument/2006/relationships/tags" Target="../tags/tag84.xml"/><Relationship Id="rId14" Type="http://schemas.openxmlformats.org/officeDocument/2006/relationships/tags" Target="../tags/tag85.xml"/><Relationship Id="rId15" Type="http://schemas.openxmlformats.org/officeDocument/2006/relationships/tags" Target="../tags/tag86.xml"/><Relationship Id="rId16" Type="http://schemas.openxmlformats.org/officeDocument/2006/relationships/tags" Target="../tags/tag87.xml"/><Relationship Id="rId17" Type="http://schemas.openxmlformats.org/officeDocument/2006/relationships/tags" Target="../tags/tag88.xml"/><Relationship Id="rId18" Type="http://schemas.openxmlformats.org/officeDocument/2006/relationships/tags" Target="../tags/tag89.xml"/><Relationship Id="rId19" Type="http://schemas.openxmlformats.org/officeDocument/2006/relationships/slideLayout" Target="../slideLayouts/slideLayout2.xml"/><Relationship Id="rId1" Type="http://schemas.openxmlformats.org/officeDocument/2006/relationships/tags" Target="../tags/tag72.xml"/><Relationship Id="rId2" Type="http://schemas.openxmlformats.org/officeDocument/2006/relationships/tags" Target="../tags/tag73.xml"/><Relationship Id="rId3" Type="http://schemas.openxmlformats.org/officeDocument/2006/relationships/tags" Target="../tags/tag74.xml"/><Relationship Id="rId4" Type="http://schemas.openxmlformats.org/officeDocument/2006/relationships/tags" Target="../tags/tag75.xml"/><Relationship Id="rId5" Type="http://schemas.openxmlformats.org/officeDocument/2006/relationships/tags" Target="../tags/tag76.xml"/><Relationship Id="rId6" Type="http://schemas.openxmlformats.org/officeDocument/2006/relationships/tags" Target="../tags/tag77.xml"/><Relationship Id="rId7" Type="http://schemas.openxmlformats.org/officeDocument/2006/relationships/tags" Target="../tags/tag78.xml"/><Relationship Id="rId8" Type="http://schemas.openxmlformats.org/officeDocument/2006/relationships/tags" Target="../tags/tag79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tags" Target="../tags/tag98.xml"/><Relationship Id="rId20" Type="http://schemas.openxmlformats.org/officeDocument/2006/relationships/notesSlide" Target="../notesSlides/notesSlide4.xml"/><Relationship Id="rId10" Type="http://schemas.openxmlformats.org/officeDocument/2006/relationships/tags" Target="../tags/tag99.xml"/><Relationship Id="rId11" Type="http://schemas.openxmlformats.org/officeDocument/2006/relationships/tags" Target="../tags/tag100.xml"/><Relationship Id="rId12" Type="http://schemas.openxmlformats.org/officeDocument/2006/relationships/tags" Target="../tags/tag101.xml"/><Relationship Id="rId13" Type="http://schemas.openxmlformats.org/officeDocument/2006/relationships/tags" Target="../tags/tag102.xml"/><Relationship Id="rId14" Type="http://schemas.openxmlformats.org/officeDocument/2006/relationships/tags" Target="../tags/tag103.xml"/><Relationship Id="rId15" Type="http://schemas.openxmlformats.org/officeDocument/2006/relationships/tags" Target="../tags/tag104.xml"/><Relationship Id="rId16" Type="http://schemas.openxmlformats.org/officeDocument/2006/relationships/tags" Target="../tags/tag105.xml"/><Relationship Id="rId17" Type="http://schemas.openxmlformats.org/officeDocument/2006/relationships/tags" Target="../tags/tag106.xml"/><Relationship Id="rId18" Type="http://schemas.openxmlformats.org/officeDocument/2006/relationships/tags" Target="../tags/tag107.xml"/><Relationship Id="rId19" Type="http://schemas.openxmlformats.org/officeDocument/2006/relationships/slideLayout" Target="../slideLayouts/slideLayout2.xml"/><Relationship Id="rId1" Type="http://schemas.openxmlformats.org/officeDocument/2006/relationships/tags" Target="../tags/tag90.xml"/><Relationship Id="rId2" Type="http://schemas.openxmlformats.org/officeDocument/2006/relationships/tags" Target="../tags/tag91.xml"/><Relationship Id="rId3" Type="http://schemas.openxmlformats.org/officeDocument/2006/relationships/tags" Target="../tags/tag92.xml"/><Relationship Id="rId4" Type="http://schemas.openxmlformats.org/officeDocument/2006/relationships/tags" Target="../tags/tag93.xml"/><Relationship Id="rId5" Type="http://schemas.openxmlformats.org/officeDocument/2006/relationships/tags" Target="../tags/tag94.xml"/><Relationship Id="rId6" Type="http://schemas.openxmlformats.org/officeDocument/2006/relationships/tags" Target="../tags/tag95.xml"/><Relationship Id="rId7" Type="http://schemas.openxmlformats.org/officeDocument/2006/relationships/tags" Target="../tags/tag96.xml"/><Relationship Id="rId8" Type="http://schemas.openxmlformats.org/officeDocument/2006/relationships/tags" Target="../tags/tag9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2590800"/>
            <a:ext cx="8305800" cy="1447800"/>
          </a:xfrm>
        </p:spPr>
        <p:txBody>
          <a:bodyPr/>
          <a:lstStyle/>
          <a:p>
            <a:pPr algn="ctr"/>
            <a:r>
              <a:rPr lang="en-US" sz="3200" i="0" dirty="0" smtClean="0"/>
              <a:t>CSE373: Data Structures &amp; Algorithms</a:t>
            </a:r>
            <a:br>
              <a:rPr lang="en-US" sz="3200" i="0" dirty="0" smtClean="0"/>
            </a:br>
            <a:r>
              <a:rPr lang="en-US" sz="1400" i="0" dirty="0" smtClean="0"/>
              <a:t/>
            </a:r>
            <a:br>
              <a:rPr lang="en-US" sz="1400" i="0" dirty="0" smtClean="0"/>
            </a:br>
            <a:r>
              <a:rPr lang="en-US" sz="3200" i="0" dirty="0" smtClean="0"/>
              <a:t>Lecture 6: Binary Search Trees</a:t>
            </a:r>
            <a:endParaRPr lang="en-US" sz="3200" i="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572000"/>
            <a:ext cx="6629400" cy="1219200"/>
          </a:xfrm>
        </p:spPr>
        <p:txBody>
          <a:bodyPr/>
          <a:lstStyle/>
          <a:p>
            <a:r>
              <a:rPr lang="en-US" sz="2400" dirty="0" smtClean="0"/>
              <a:t>Nicki Dell</a:t>
            </a:r>
          </a:p>
          <a:p>
            <a:r>
              <a:rPr lang="en-US" sz="2400" dirty="0" smtClean="0"/>
              <a:t>Spring 2014</a:t>
            </a:r>
            <a:endParaRPr lang="en-US" sz="2400" dirty="0"/>
          </a:p>
        </p:txBody>
      </p:sp>
      <p:pic>
        <p:nvPicPr>
          <p:cNvPr id="2052" name="Picture 4" descr="cse_logo_80x13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838200"/>
            <a:ext cx="1905000" cy="1146175"/>
          </a:xfrm>
          <a:prstGeom prst="rect">
            <a:avLst/>
          </a:prstGeom>
          <a:noFill/>
        </p:spPr>
      </p:pic>
      <p:pic>
        <p:nvPicPr>
          <p:cNvPr id="2062" name="Picture 14" descr="WashingtonColorSeal-21-cli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00" y="762000"/>
            <a:ext cx="1371600" cy="1371600"/>
          </a:xfrm>
          <a:prstGeom prst="rect">
            <a:avLst/>
          </a:prstGeom>
          <a:noFill/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622C7-AF21-2E4F-B881-B4B79AD45CE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902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dirty="0" smtClean="0"/>
              <a:t>More on  traversals</a:t>
            </a:r>
          </a:p>
        </p:txBody>
      </p:sp>
      <p:sp>
        <p:nvSpPr>
          <p:cNvPr id="4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85800" y="1295400"/>
            <a:ext cx="4953000" cy="2286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void </a:t>
            </a:r>
            <a:r>
              <a:rPr lang="en-US" sz="2000" dirty="0" err="1" smtClean="0">
                <a:solidFill>
                  <a:srgbClr val="119F33"/>
                </a:solidFill>
                <a:latin typeface="Courier New" pitchFamily="49" charset="0"/>
              </a:rPr>
              <a:t>inOrderTraversal</a:t>
            </a:r>
            <a:r>
              <a:rPr lang="en-US" sz="2000" dirty="0" smtClean="0">
                <a:latin typeface="Courier New" pitchFamily="49" charset="0"/>
              </a:rPr>
              <a:t>(Node </a:t>
            </a:r>
            <a:r>
              <a:rPr lang="en-US" sz="2000" dirty="0" smtClean="0">
                <a:solidFill>
                  <a:srgbClr val="119F33"/>
                </a:solidFill>
                <a:latin typeface="Courier New" pitchFamily="49" charset="0"/>
              </a:rPr>
              <a:t>t</a:t>
            </a:r>
            <a:r>
              <a:rPr lang="en-US" sz="2000" dirty="0" smtClean="0">
                <a:latin typeface="Courier New" pitchFamily="49" charset="0"/>
              </a:rPr>
              <a:t>){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sz="2000" dirty="0" smtClean="0">
                <a:latin typeface="Courier New" pitchFamily="49" charset="0"/>
              </a:rPr>
              <a:t>(t != </a:t>
            </a: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</a:rPr>
              <a:t>null</a:t>
            </a:r>
            <a:r>
              <a:rPr lang="en-US" sz="2000" dirty="0" smtClean="0">
                <a:latin typeface="Courier New" pitchFamily="49" charset="0"/>
              </a:rPr>
              <a:t>) {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  </a:t>
            </a:r>
            <a:r>
              <a:rPr lang="en-US" sz="2000" dirty="0" err="1" smtClean="0">
                <a:latin typeface="Courier New" pitchFamily="49" charset="0"/>
              </a:rPr>
              <a:t>inOrderTraversal</a:t>
            </a:r>
            <a:r>
              <a:rPr lang="en-US" sz="2000" dirty="0" smtClean="0">
                <a:latin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</a:rPr>
              <a:t>t.left</a:t>
            </a:r>
            <a:r>
              <a:rPr lang="en-US" sz="2000" dirty="0" smtClean="0">
                <a:latin typeface="Courier New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  process(</a:t>
            </a:r>
            <a:r>
              <a:rPr lang="en-US" sz="2000" dirty="0" err="1" smtClean="0">
                <a:latin typeface="Courier New" pitchFamily="49" charset="0"/>
              </a:rPr>
              <a:t>t.element</a:t>
            </a:r>
            <a:r>
              <a:rPr lang="en-US" sz="2000" dirty="0" smtClean="0">
                <a:latin typeface="Courier New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  </a:t>
            </a:r>
            <a:r>
              <a:rPr lang="en-US" sz="2000" dirty="0" err="1" smtClean="0">
                <a:latin typeface="Courier New" pitchFamily="49" charset="0"/>
              </a:rPr>
              <a:t>inOrderTraversal</a:t>
            </a:r>
            <a:r>
              <a:rPr lang="en-US" sz="2000" dirty="0" smtClean="0">
                <a:latin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</a:rPr>
              <a:t>t.right</a:t>
            </a:r>
            <a:r>
              <a:rPr lang="en-US" sz="2000" dirty="0" smtClean="0">
                <a:latin typeface="Courier New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}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9" name="Oval 1029"/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7272338" y="1295400"/>
            <a:ext cx="457200" cy="425450"/>
          </a:xfrm>
          <a:prstGeom prst="ellipse">
            <a:avLst/>
          </a:prstGeom>
          <a:solidFill>
            <a:srgbClr val="3366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A</a:t>
            </a:r>
            <a:endParaRPr lang="en-US" sz="2000" dirty="0"/>
          </a:p>
        </p:txBody>
      </p:sp>
      <p:cxnSp>
        <p:nvCxnSpPr>
          <p:cNvPr id="10" name="AutoShape 1030"/>
          <p:cNvCxnSpPr>
            <a:cxnSpLocks noChangeShapeType="1"/>
            <a:stCxn id="9" idx="3"/>
            <a:endCxn id="12" idx="0"/>
          </p:cNvCxnSpPr>
          <p:nvPr>
            <p:custDataLst>
              <p:tags r:id="rId4"/>
            </p:custDataLst>
          </p:nvPr>
        </p:nvCxnSpPr>
        <p:spPr bwMode="auto">
          <a:xfrm flipH="1">
            <a:off x="7010400" y="1676400"/>
            <a:ext cx="328613" cy="452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" name="AutoShape 1031"/>
          <p:cNvCxnSpPr>
            <a:cxnSpLocks noChangeShapeType="1"/>
            <a:stCxn id="9" idx="5"/>
            <a:endCxn id="17" idx="0"/>
          </p:cNvCxnSpPr>
          <p:nvPr>
            <p:custDataLst>
              <p:tags r:id="rId5"/>
            </p:custDataLst>
          </p:nvPr>
        </p:nvCxnSpPr>
        <p:spPr bwMode="auto">
          <a:xfrm>
            <a:off x="7662863" y="1676400"/>
            <a:ext cx="338138" cy="452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" name="Oval 1032"/>
          <p:cNvSpPr>
            <a:spLocks noChangeAspect="1" noChangeArrowheads="1"/>
          </p:cNvSpPr>
          <p:nvPr>
            <p:custDataLst>
              <p:tags r:id="rId6"/>
            </p:custDataLst>
          </p:nvPr>
        </p:nvSpPr>
        <p:spPr bwMode="auto">
          <a:xfrm>
            <a:off x="6781800" y="2146300"/>
            <a:ext cx="457200" cy="425450"/>
          </a:xfrm>
          <a:prstGeom prst="ellipse">
            <a:avLst/>
          </a:prstGeom>
          <a:solidFill>
            <a:srgbClr val="3366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13" name="Oval 1033"/>
          <p:cNvSpPr>
            <a:spLocks noChangeAspect="1" noChangeArrowheads="1"/>
          </p:cNvSpPr>
          <p:nvPr>
            <p:custDataLst>
              <p:tags r:id="rId7"/>
            </p:custDataLst>
          </p:nvPr>
        </p:nvSpPr>
        <p:spPr bwMode="auto">
          <a:xfrm>
            <a:off x="6477000" y="2927350"/>
            <a:ext cx="457200" cy="425450"/>
          </a:xfrm>
          <a:prstGeom prst="ellipse">
            <a:avLst/>
          </a:prstGeom>
          <a:solidFill>
            <a:srgbClr val="C1504D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D</a:t>
            </a:r>
            <a:endParaRPr lang="en-US" sz="2000" dirty="0"/>
          </a:p>
        </p:txBody>
      </p:sp>
      <p:sp>
        <p:nvSpPr>
          <p:cNvPr id="14" name="Oval 1034"/>
          <p:cNvSpPr>
            <a:spLocks noChangeAspect="1" noChangeArrowheads="1"/>
          </p:cNvSpPr>
          <p:nvPr>
            <p:custDataLst>
              <p:tags r:id="rId8"/>
            </p:custDataLst>
          </p:nvPr>
        </p:nvSpPr>
        <p:spPr bwMode="auto">
          <a:xfrm>
            <a:off x="7010400" y="2927350"/>
            <a:ext cx="457200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E</a:t>
            </a:r>
            <a:endParaRPr lang="en-US" sz="2000" dirty="0"/>
          </a:p>
        </p:txBody>
      </p:sp>
      <p:cxnSp>
        <p:nvCxnSpPr>
          <p:cNvPr id="15" name="AutoShape 1035"/>
          <p:cNvCxnSpPr>
            <a:cxnSpLocks noChangeShapeType="1"/>
            <a:stCxn id="12" idx="5"/>
            <a:endCxn id="14" idx="0"/>
          </p:cNvCxnSpPr>
          <p:nvPr>
            <p:custDataLst>
              <p:tags r:id="rId9"/>
            </p:custDataLst>
          </p:nvPr>
        </p:nvCxnSpPr>
        <p:spPr bwMode="auto">
          <a:xfrm rot="16200000" flipH="1">
            <a:off x="6996569" y="2684919"/>
            <a:ext cx="417906" cy="6695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6" name="AutoShape 1036"/>
          <p:cNvCxnSpPr>
            <a:cxnSpLocks noChangeShapeType="1"/>
            <a:stCxn id="12" idx="3"/>
            <a:endCxn id="13" idx="0"/>
          </p:cNvCxnSpPr>
          <p:nvPr>
            <p:custDataLst>
              <p:tags r:id="rId10"/>
            </p:custDataLst>
          </p:nvPr>
        </p:nvCxnSpPr>
        <p:spPr bwMode="auto">
          <a:xfrm flipH="1">
            <a:off x="6705600" y="2527300"/>
            <a:ext cx="142875" cy="382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7" name="Oval 1037"/>
          <p:cNvSpPr>
            <a:spLocks noChangeAspect="1" noChangeArrowheads="1"/>
          </p:cNvSpPr>
          <p:nvPr>
            <p:custDataLst>
              <p:tags r:id="rId11"/>
            </p:custDataLst>
          </p:nvPr>
        </p:nvSpPr>
        <p:spPr bwMode="auto">
          <a:xfrm>
            <a:off x="7772400" y="2146300"/>
            <a:ext cx="457200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C</a:t>
            </a:r>
            <a:endParaRPr lang="en-US" sz="2000" dirty="0"/>
          </a:p>
        </p:txBody>
      </p:sp>
      <p:sp>
        <p:nvSpPr>
          <p:cNvPr id="18" name="Oval 1033"/>
          <p:cNvSpPr>
            <a:spLocks noChangeAspect="1" noChangeArrowheads="1"/>
          </p:cNvSpPr>
          <p:nvPr>
            <p:custDataLst>
              <p:tags r:id="rId12"/>
            </p:custDataLst>
          </p:nvPr>
        </p:nvSpPr>
        <p:spPr bwMode="auto">
          <a:xfrm>
            <a:off x="7543800" y="2927350"/>
            <a:ext cx="457200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F</a:t>
            </a:r>
            <a:endParaRPr lang="en-US" sz="2000" dirty="0"/>
          </a:p>
        </p:txBody>
      </p:sp>
      <p:sp>
        <p:nvSpPr>
          <p:cNvPr id="19" name="Oval 1034"/>
          <p:cNvSpPr>
            <a:spLocks noChangeAspect="1" noChangeArrowheads="1"/>
          </p:cNvSpPr>
          <p:nvPr>
            <p:custDataLst>
              <p:tags r:id="rId13"/>
            </p:custDataLst>
          </p:nvPr>
        </p:nvSpPr>
        <p:spPr bwMode="auto">
          <a:xfrm>
            <a:off x="8153400" y="2927350"/>
            <a:ext cx="457200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G</a:t>
            </a:r>
            <a:endParaRPr lang="en-US" sz="2000" dirty="0"/>
          </a:p>
        </p:txBody>
      </p:sp>
      <p:cxnSp>
        <p:nvCxnSpPr>
          <p:cNvPr id="20" name="AutoShape 1035"/>
          <p:cNvCxnSpPr>
            <a:cxnSpLocks noChangeShapeType="1"/>
            <a:stCxn id="17" idx="5"/>
            <a:endCxn id="19" idx="0"/>
          </p:cNvCxnSpPr>
          <p:nvPr>
            <p:custDataLst>
              <p:tags r:id="rId14"/>
            </p:custDataLst>
          </p:nvPr>
        </p:nvCxnSpPr>
        <p:spPr bwMode="auto">
          <a:xfrm rot="16200000" flipH="1">
            <a:off x="8063369" y="2608719"/>
            <a:ext cx="417906" cy="21935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" name="AutoShape 1036"/>
          <p:cNvCxnSpPr>
            <a:cxnSpLocks noChangeShapeType="1"/>
            <a:endCxn id="18" idx="0"/>
          </p:cNvCxnSpPr>
          <p:nvPr>
            <p:custDataLst>
              <p:tags r:id="rId15"/>
            </p:custDataLst>
          </p:nvPr>
        </p:nvCxnSpPr>
        <p:spPr bwMode="auto">
          <a:xfrm flipH="1">
            <a:off x="7772400" y="2527300"/>
            <a:ext cx="142875" cy="382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3" name="Date Placeholder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2014</a:t>
            </a:r>
            <a:endParaRPr lang="en-US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>
            <a:off x="512859" y="3878503"/>
            <a:ext cx="6649941" cy="1025813"/>
            <a:chOff x="512859" y="3878503"/>
            <a:chExt cx="6649941" cy="1025813"/>
          </a:xfrm>
        </p:grpSpPr>
        <p:sp>
          <p:nvSpPr>
            <p:cNvPr id="36" name="TextBox 35"/>
            <p:cNvSpPr txBox="1"/>
            <p:nvPr/>
          </p:nvSpPr>
          <p:spPr>
            <a:xfrm>
              <a:off x="685800" y="3886200"/>
              <a:ext cx="6477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0" dirty="0" smtClean="0">
                  <a:latin typeface="+mn-lt"/>
                </a:rPr>
                <a:t>    = current node			= processing (on the call stack)</a:t>
              </a:r>
            </a:p>
            <a:p>
              <a:r>
                <a:rPr lang="en-US" sz="2000" b="0" dirty="0">
                  <a:latin typeface="+mn-lt"/>
                </a:rPr>
                <a:t> </a:t>
              </a:r>
              <a:r>
                <a:rPr lang="en-US" sz="2000" b="0" dirty="0" smtClean="0">
                  <a:latin typeface="+mn-lt"/>
                </a:rPr>
                <a:t>   </a:t>
              </a:r>
            </a:p>
            <a:p>
              <a:r>
                <a:rPr lang="en-US" sz="2000" b="0" dirty="0">
                  <a:latin typeface="+mn-lt"/>
                </a:rPr>
                <a:t> </a:t>
              </a:r>
              <a:r>
                <a:rPr lang="en-US" sz="2000" b="0" dirty="0" smtClean="0">
                  <a:latin typeface="+mn-lt"/>
                </a:rPr>
                <a:t>   = completed node		= element has been processed</a:t>
              </a:r>
            </a:p>
          </p:txBody>
        </p:sp>
        <p:sp>
          <p:nvSpPr>
            <p:cNvPr id="37" name="Oval 1029"/>
            <p:cNvSpPr>
              <a:spLocks noChangeAspect="1"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512859" y="3880042"/>
              <a:ext cx="457200" cy="425450"/>
            </a:xfrm>
            <a:prstGeom prst="ellipse">
              <a:avLst/>
            </a:prstGeom>
            <a:solidFill>
              <a:srgbClr val="C0504D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38" name="Oval 1029"/>
            <p:cNvSpPr>
              <a:spLocks noChangeAspect="1"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2982047" y="3878503"/>
              <a:ext cx="457200" cy="425450"/>
            </a:xfrm>
            <a:prstGeom prst="ellipse">
              <a:avLst/>
            </a:prstGeom>
            <a:solidFill>
              <a:srgbClr val="3366FF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39" name="Oval 1029"/>
            <p:cNvSpPr>
              <a:spLocks noChangeAspect="1"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519016" y="4478866"/>
              <a:ext cx="457200" cy="42545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200400" y="4495800"/>
              <a:ext cx="304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0" dirty="0">
                  <a:latin typeface="Zapf Dingbats"/>
                  <a:ea typeface="Zapf Dingbats"/>
                  <a:cs typeface="Zapf Dingbats"/>
                </a:rPr>
                <a:t>✓</a:t>
              </a:r>
              <a:endParaRPr lang="en-US" sz="2000" b="0" dirty="0" smtClean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03554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dirty="0" smtClean="0"/>
              <a:t>More on  traversals</a:t>
            </a:r>
          </a:p>
        </p:txBody>
      </p:sp>
      <p:sp>
        <p:nvSpPr>
          <p:cNvPr id="4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85800" y="1295400"/>
            <a:ext cx="4953000" cy="2286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void </a:t>
            </a:r>
            <a:r>
              <a:rPr lang="en-US" sz="2000" dirty="0" err="1" smtClean="0">
                <a:solidFill>
                  <a:srgbClr val="119F33"/>
                </a:solidFill>
                <a:latin typeface="Courier New" pitchFamily="49" charset="0"/>
              </a:rPr>
              <a:t>inOrderTraversal</a:t>
            </a:r>
            <a:r>
              <a:rPr lang="en-US" sz="2000" dirty="0" smtClean="0">
                <a:latin typeface="Courier New" pitchFamily="49" charset="0"/>
              </a:rPr>
              <a:t>(Node </a:t>
            </a:r>
            <a:r>
              <a:rPr lang="en-US" sz="2000" dirty="0" smtClean="0">
                <a:solidFill>
                  <a:srgbClr val="119F33"/>
                </a:solidFill>
                <a:latin typeface="Courier New" pitchFamily="49" charset="0"/>
              </a:rPr>
              <a:t>t</a:t>
            </a:r>
            <a:r>
              <a:rPr lang="en-US" sz="2000" dirty="0" smtClean="0">
                <a:latin typeface="Courier New" pitchFamily="49" charset="0"/>
              </a:rPr>
              <a:t>){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sz="2000" dirty="0" smtClean="0">
                <a:latin typeface="Courier New" pitchFamily="49" charset="0"/>
              </a:rPr>
              <a:t>(t != </a:t>
            </a: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</a:rPr>
              <a:t>null</a:t>
            </a:r>
            <a:r>
              <a:rPr lang="en-US" sz="2000" dirty="0" smtClean="0">
                <a:latin typeface="Courier New" pitchFamily="49" charset="0"/>
              </a:rPr>
              <a:t>) {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  </a:t>
            </a:r>
            <a:r>
              <a:rPr lang="en-US" sz="2000" dirty="0" err="1" smtClean="0">
                <a:latin typeface="Courier New" pitchFamily="49" charset="0"/>
              </a:rPr>
              <a:t>inOrderTraversal</a:t>
            </a:r>
            <a:r>
              <a:rPr lang="en-US" sz="2000" dirty="0" smtClean="0">
                <a:latin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</a:rPr>
              <a:t>t.left</a:t>
            </a:r>
            <a:r>
              <a:rPr lang="en-US" sz="2000" dirty="0" smtClean="0">
                <a:latin typeface="Courier New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  process(</a:t>
            </a:r>
            <a:r>
              <a:rPr lang="en-US" sz="2000" dirty="0" err="1" smtClean="0">
                <a:latin typeface="Courier New" pitchFamily="49" charset="0"/>
              </a:rPr>
              <a:t>t.element</a:t>
            </a:r>
            <a:r>
              <a:rPr lang="en-US" sz="2000" dirty="0" smtClean="0">
                <a:latin typeface="Courier New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  </a:t>
            </a:r>
            <a:r>
              <a:rPr lang="en-US" sz="2000" dirty="0" err="1" smtClean="0">
                <a:latin typeface="Courier New" pitchFamily="49" charset="0"/>
              </a:rPr>
              <a:t>inOrderTraversal</a:t>
            </a:r>
            <a:r>
              <a:rPr lang="en-US" sz="2000" dirty="0" smtClean="0">
                <a:latin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</a:rPr>
              <a:t>t.right</a:t>
            </a:r>
            <a:r>
              <a:rPr lang="en-US" sz="2000" dirty="0" smtClean="0">
                <a:latin typeface="Courier New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}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9" name="Oval 1029"/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7272338" y="1295400"/>
            <a:ext cx="457200" cy="425450"/>
          </a:xfrm>
          <a:prstGeom prst="ellipse">
            <a:avLst/>
          </a:prstGeom>
          <a:solidFill>
            <a:srgbClr val="3366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A</a:t>
            </a:r>
            <a:endParaRPr lang="en-US" sz="2000" dirty="0"/>
          </a:p>
        </p:txBody>
      </p:sp>
      <p:cxnSp>
        <p:nvCxnSpPr>
          <p:cNvPr id="10" name="AutoShape 1030"/>
          <p:cNvCxnSpPr>
            <a:cxnSpLocks noChangeShapeType="1"/>
            <a:stCxn id="9" idx="3"/>
            <a:endCxn id="12" idx="0"/>
          </p:cNvCxnSpPr>
          <p:nvPr>
            <p:custDataLst>
              <p:tags r:id="rId4"/>
            </p:custDataLst>
          </p:nvPr>
        </p:nvCxnSpPr>
        <p:spPr bwMode="auto">
          <a:xfrm flipH="1">
            <a:off x="7010400" y="1676400"/>
            <a:ext cx="328613" cy="452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" name="AutoShape 1031"/>
          <p:cNvCxnSpPr>
            <a:cxnSpLocks noChangeShapeType="1"/>
            <a:stCxn id="9" idx="5"/>
            <a:endCxn id="17" idx="0"/>
          </p:cNvCxnSpPr>
          <p:nvPr>
            <p:custDataLst>
              <p:tags r:id="rId5"/>
            </p:custDataLst>
          </p:nvPr>
        </p:nvCxnSpPr>
        <p:spPr bwMode="auto">
          <a:xfrm>
            <a:off x="7662863" y="1676400"/>
            <a:ext cx="338138" cy="452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" name="Oval 1032"/>
          <p:cNvSpPr>
            <a:spLocks noChangeAspect="1" noChangeArrowheads="1"/>
          </p:cNvSpPr>
          <p:nvPr>
            <p:custDataLst>
              <p:tags r:id="rId6"/>
            </p:custDataLst>
          </p:nvPr>
        </p:nvSpPr>
        <p:spPr bwMode="auto">
          <a:xfrm>
            <a:off x="6781800" y="2146300"/>
            <a:ext cx="457200" cy="425450"/>
          </a:xfrm>
          <a:prstGeom prst="ellipse">
            <a:avLst/>
          </a:prstGeom>
          <a:solidFill>
            <a:srgbClr val="C1504D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13" name="Oval 1033"/>
          <p:cNvSpPr>
            <a:spLocks noChangeAspect="1" noChangeArrowheads="1"/>
          </p:cNvSpPr>
          <p:nvPr>
            <p:custDataLst>
              <p:tags r:id="rId7"/>
            </p:custDataLst>
          </p:nvPr>
        </p:nvSpPr>
        <p:spPr bwMode="auto">
          <a:xfrm>
            <a:off x="6477000" y="2927350"/>
            <a:ext cx="457200" cy="42545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D</a:t>
            </a:r>
            <a:endParaRPr lang="en-US" sz="2000" dirty="0"/>
          </a:p>
        </p:txBody>
      </p:sp>
      <p:sp>
        <p:nvSpPr>
          <p:cNvPr id="14" name="Oval 1034"/>
          <p:cNvSpPr>
            <a:spLocks noChangeAspect="1" noChangeArrowheads="1"/>
          </p:cNvSpPr>
          <p:nvPr>
            <p:custDataLst>
              <p:tags r:id="rId8"/>
            </p:custDataLst>
          </p:nvPr>
        </p:nvSpPr>
        <p:spPr bwMode="auto">
          <a:xfrm>
            <a:off x="7010400" y="2927350"/>
            <a:ext cx="457200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E</a:t>
            </a:r>
            <a:endParaRPr lang="en-US" sz="2000" dirty="0"/>
          </a:p>
        </p:txBody>
      </p:sp>
      <p:cxnSp>
        <p:nvCxnSpPr>
          <p:cNvPr id="15" name="AutoShape 1035"/>
          <p:cNvCxnSpPr>
            <a:cxnSpLocks noChangeShapeType="1"/>
            <a:stCxn id="12" idx="5"/>
            <a:endCxn id="14" idx="0"/>
          </p:cNvCxnSpPr>
          <p:nvPr>
            <p:custDataLst>
              <p:tags r:id="rId9"/>
            </p:custDataLst>
          </p:nvPr>
        </p:nvCxnSpPr>
        <p:spPr bwMode="auto">
          <a:xfrm rot="16200000" flipH="1">
            <a:off x="6996569" y="2684919"/>
            <a:ext cx="417906" cy="6695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6" name="AutoShape 1036"/>
          <p:cNvCxnSpPr>
            <a:cxnSpLocks noChangeShapeType="1"/>
            <a:stCxn id="12" idx="3"/>
            <a:endCxn id="13" idx="0"/>
          </p:cNvCxnSpPr>
          <p:nvPr>
            <p:custDataLst>
              <p:tags r:id="rId10"/>
            </p:custDataLst>
          </p:nvPr>
        </p:nvCxnSpPr>
        <p:spPr bwMode="auto">
          <a:xfrm flipH="1">
            <a:off x="6705600" y="2527300"/>
            <a:ext cx="142875" cy="382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7" name="Oval 1037"/>
          <p:cNvSpPr>
            <a:spLocks noChangeAspect="1" noChangeArrowheads="1"/>
          </p:cNvSpPr>
          <p:nvPr>
            <p:custDataLst>
              <p:tags r:id="rId11"/>
            </p:custDataLst>
          </p:nvPr>
        </p:nvSpPr>
        <p:spPr bwMode="auto">
          <a:xfrm>
            <a:off x="7772400" y="2146300"/>
            <a:ext cx="457200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C</a:t>
            </a:r>
            <a:endParaRPr lang="en-US" sz="2000" dirty="0"/>
          </a:p>
        </p:txBody>
      </p:sp>
      <p:sp>
        <p:nvSpPr>
          <p:cNvPr id="18" name="Oval 1033"/>
          <p:cNvSpPr>
            <a:spLocks noChangeAspect="1" noChangeArrowheads="1"/>
          </p:cNvSpPr>
          <p:nvPr>
            <p:custDataLst>
              <p:tags r:id="rId12"/>
            </p:custDataLst>
          </p:nvPr>
        </p:nvSpPr>
        <p:spPr bwMode="auto">
          <a:xfrm>
            <a:off x="7543800" y="2927350"/>
            <a:ext cx="457200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F</a:t>
            </a:r>
            <a:endParaRPr lang="en-US" sz="2000" dirty="0"/>
          </a:p>
        </p:txBody>
      </p:sp>
      <p:sp>
        <p:nvSpPr>
          <p:cNvPr id="19" name="Oval 1034"/>
          <p:cNvSpPr>
            <a:spLocks noChangeAspect="1" noChangeArrowheads="1"/>
          </p:cNvSpPr>
          <p:nvPr>
            <p:custDataLst>
              <p:tags r:id="rId13"/>
            </p:custDataLst>
          </p:nvPr>
        </p:nvSpPr>
        <p:spPr bwMode="auto">
          <a:xfrm>
            <a:off x="8153400" y="2927350"/>
            <a:ext cx="457200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G</a:t>
            </a:r>
            <a:endParaRPr lang="en-US" sz="2000" dirty="0"/>
          </a:p>
        </p:txBody>
      </p:sp>
      <p:cxnSp>
        <p:nvCxnSpPr>
          <p:cNvPr id="20" name="AutoShape 1035"/>
          <p:cNvCxnSpPr>
            <a:cxnSpLocks noChangeShapeType="1"/>
            <a:stCxn id="17" idx="5"/>
            <a:endCxn id="19" idx="0"/>
          </p:cNvCxnSpPr>
          <p:nvPr>
            <p:custDataLst>
              <p:tags r:id="rId14"/>
            </p:custDataLst>
          </p:nvPr>
        </p:nvCxnSpPr>
        <p:spPr bwMode="auto">
          <a:xfrm rot="16200000" flipH="1">
            <a:off x="8063369" y="2608719"/>
            <a:ext cx="417906" cy="21935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" name="AutoShape 1036"/>
          <p:cNvCxnSpPr>
            <a:cxnSpLocks noChangeShapeType="1"/>
            <a:endCxn id="18" idx="0"/>
          </p:cNvCxnSpPr>
          <p:nvPr>
            <p:custDataLst>
              <p:tags r:id="rId15"/>
            </p:custDataLst>
          </p:nvPr>
        </p:nvCxnSpPr>
        <p:spPr bwMode="auto">
          <a:xfrm flipH="1">
            <a:off x="7772400" y="2527300"/>
            <a:ext cx="142875" cy="382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3" name="Date Placeholder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2014</a:t>
            </a:r>
            <a:endParaRPr lang="en-US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6781800" y="26670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Zapf Dingbats"/>
                <a:ea typeface="Zapf Dingbats"/>
                <a:cs typeface="Zapf Dingbats"/>
              </a:rPr>
              <a:t>✓</a:t>
            </a:r>
            <a:endParaRPr lang="en-US" sz="2000" b="0" dirty="0" smtClean="0">
              <a:latin typeface="+mn-lt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512859" y="3878503"/>
            <a:ext cx="6649941" cy="1025813"/>
            <a:chOff x="512859" y="3878503"/>
            <a:chExt cx="6649941" cy="1025813"/>
          </a:xfrm>
        </p:grpSpPr>
        <p:sp>
          <p:nvSpPr>
            <p:cNvPr id="38" name="TextBox 37"/>
            <p:cNvSpPr txBox="1"/>
            <p:nvPr/>
          </p:nvSpPr>
          <p:spPr>
            <a:xfrm>
              <a:off x="685800" y="3886200"/>
              <a:ext cx="6477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0" dirty="0" smtClean="0">
                  <a:latin typeface="+mn-lt"/>
                </a:rPr>
                <a:t>    = current node			= processing (on the call stack)</a:t>
              </a:r>
            </a:p>
            <a:p>
              <a:r>
                <a:rPr lang="en-US" sz="2000" b="0" dirty="0">
                  <a:latin typeface="+mn-lt"/>
                </a:rPr>
                <a:t> </a:t>
              </a:r>
              <a:r>
                <a:rPr lang="en-US" sz="2000" b="0" dirty="0" smtClean="0">
                  <a:latin typeface="+mn-lt"/>
                </a:rPr>
                <a:t>   </a:t>
              </a:r>
            </a:p>
            <a:p>
              <a:r>
                <a:rPr lang="en-US" sz="2000" b="0" dirty="0">
                  <a:latin typeface="+mn-lt"/>
                </a:rPr>
                <a:t> </a:t>
              </a:r>
              <a:r>
                <a:rPr lang="en-US" sz="2000" b="0" dirty="0" smtClean="0">
                  <a:latin typeface="+mn-lt"/>
                </a:rPr>
                <a:t>   = completed node		= element has been processed</a:t>
              </a:r>
            </a:p>
          </p:txBody>
        </p:sp>
        <p:sp>
          <p:nvSpPr>
            <p:cNvPr id="39" name="Oval 1029"/>
            <p:cNvSpPr>
              <a:spLocks noChangeAspect="1"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512859" y="3880042"/>
              <a:ext cx="457200" cy="425450"/>
            </a:xfrm>
            <a:prstGeom prst="ellipse">
              <a:avLst/>
            </a:prstGeom>
            <a:solidFill>
              <a:srgbClr val="C0504D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40" name="Oval 1029"/>
            <p:cNvSpPr>
              <a:spLocks noChangeAspect="1"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2982047" y="3878503"/>
              <a:ext cx="457200" cy="425450"/>
            </a:xfrm>
            <a:prstGeom prst="ellipse">
              <a:avLst/>
            </a:prstGeom>
            <a:solidFill>
              <a:srgbClr val="3366FF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41" name="Oval 1029"/>
            <p:cNvSpPr>
              <a:spLocks noChangeAspect="1"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519016" y="4478866"/>
              <a:ext cx="457200" cy="42545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200400" y="4495800"/>
              <a:ext cx="304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0" dirty="0">
                  <a:latin typeface="Zapf Dingbats"/>
                  <a:ea typeface="Zapf Dingbats"/>
                  <a:cs typeface="Zapf Dingbats"/>
                </a:rPr>
                <a:t>✓</a:t>
              </a:r>
              <a:endParaRPr lang="en-US" sz="2000" b="0" dirty="0" smtClean="0">
                <a:latin typeface="+mn-lt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049237" y="5627817"/>
            <a:ext cx="3740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12288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dirty="0" smtClean="0"/>
              <a:t>More on  traversals</a:t>
            </a:r>
          </a:p>
        </p:txBody>
      </p:sp>
      <p:sp>
        <p:nvSpPr>
          <p:cNvPr id="4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85800" y="1295400"/>
            <a:ext cx="4953000" cy="2286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void </a:t>
            </a:r>
            <a:r>
              <a:rPr lang="en-US" sz="2000" dirty="0" err="1" smtClean="0">
                <a:solidFill>
                  <a:srgbClr val="119F33"/>
                </a:solidFill>
                <a:latin typeface="Courier New" pitchFamily="49" charset="0"/>
              </a:rPr>
              <a:t>inOrderTraversal</a:t>
            </a:r>
            <a:r>
              <a:rPr lang="en-US" sz="2000" dirty="0" smtClean="0">
                <a:latin typeface="Courier New" pitchFamily="49" charset="0"/>
              </a:rPr>
              <a:t>(Node </a:t>
            </a:r>
            <a:r>
              <a:rPr lang="en-US" sz="2000" dirty="0" smtClean="0">
                <a:solidFill>
                  <a:srgbClr val="119F33"/>
                </a:solidFill>
                <a:latin typeface="Courier New" pitchFamily="49" charset="0"/>
              </a:rPr>
              <a:t>t</a:t>
            </a:r>
            <a:r>
              <a:rPr lang="en-US" sz="2000" dirty="0" smtClean="0">
                <a:latin typeface="Courier New" pitchFamily="49" charset="0"/>
              </a:rPr>
              <a:t>){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sz="2000" dirty="0" smtClean="0">
                <a:latin typeface="Courier New" pitchFamily="49" charset="0"/>
              </a:rPr>
              <a:t>(t != </a:t>
            </a: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</a:rPr>
              <a:t>null</a:t>
            </a:r>
            <a:r>
              <a:rPr lang="en-US" sz="2000" dirty="0" smtClean="0">
                <a:latin typeface="Courier New" pitchFamily="49" charset="0"/>
              </a:rPr>
              <a:t>) {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  </a:t>
            </a:r>
            <a:r>
              <a:rPr lang="en-US" sz="2000" dirty="0" err="1" smtClean="0">
                <a:latin typeface="Courier New" pitchFamily="49" charset="0"/>
              </a:rPr>
              <a:t>inOrderTraversal</a:t>
            </a:r>
            <a:r>
              <a:rPr lang="en-US" sz="2000" dirty="0" smtClean="0">
                <a:latin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</a:rPr>
              <a:t>t.left</a:t>
            </a:r>
            <a:r>
              <a:rPr lang="en-US" sz="2000" dirty="0" smtClean="0">
                <a:latin typeface="Courier New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  process(</a:t>
            </a:r>
            <a:r>
              <a:rPr lang="en-US" sz="2000" dirty="0" err="1" smtClean="0">
                <a:latin typeface="Courier New" pitchFamily="49" charset="0"/>
              </a:rPr>
              <a:t>t.element</a:t>
            </a:r>
            <a:r>
              <a:rPr lang="en-US" sz="2000" dirty="0" smtClean="0">
                <a:latin typeface="Courier New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  </a:t>
            </a:r>
            <a:r>
              <a:rPr lang="en-US" sz="2000" dirty="0" err="1" smtClean="0">
                <a:latin typeface="Courier New" pitchFamily="49" charset="0"/>
              </a:rPr>
              <a:t>inOrderTraversal</a:t>
            </a:r>
            <a:r>
              <a:rPr lang="en-US" sz="2000" dirty="0" smtClean="0">
                <a:latin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</a:rPr>
              <a:t>t.right</a:t>
            </a:r>
            <a:r>
              <a:rPr lang="en-US" sz="2000" dirty="0" smtClean="0">
                <a:latin typeface="Courier New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}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9" name="Oval 1029"/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7272338" y="1295400"/>
            <a:ext cx="457200" cy="425450"/>
          </a:xfrm>
          <a:prstGeom prst="ellipse">
            <a:avLst/>
          </a:prstGeom>
          <a:solidFill>
            <a:srgbClr val="3366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A</a:t>
            </a:r>
            <a:endParaRPr lang="en-US" sz="2000" dirty="0"/>
          </a:p>
        </p:txBody>
      </p:sp>
      <p:cxnSp>
        <p:nvCxnSpPr>
          <p:cNvPr id="10" name="AutoShape 1030"/>
          <p:cNvCxnSpPr>
            <a:cxnSpLocks noChangeShapeType="1"/>
            <a:stCxn id="9" idx="3"/>
            <a:endCxn id="12" idx="0"/>
          </p:cNvCxnSpPr>
          <p:nvPr>
            <p:custDataLst>
              <p:tags r:id="rId4"/>
            </p:custDataLst>
          </p:nvPr>
        </p:nvCxnSpPr>
        <p:spPr bwMode="auto">
          <a:xfrm flipH="1">
            <a:off x="7010400" y="1676400"/>
            <a:ext cx="328613" cy="452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" name="AutoShape 1031"/>
          <p:cNvCxnSpPr>
            <a:cxnSpLocks noChangeShapeType="1"/>
            <a:stCxn id="9" idx="5"/>
            <a:endCxn id="17" idx="0"/>
          </p:cNvCxnSpPr>
          <p:nvPr>
            <p:custDataLst>
              <p:tags r:id="rId5"/>
            </p:custDataLst>
          </p:nvPr>
        </p:nvCxnSpPr>
        <p:spPr bwMode="auto">
          <a:xfrm>
            <a:off x="7662863" y="1676400"/>
            <a:ext cx="338138" cy="452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" name="Oval 1032"/>
          <p:cNvSpPr>
            <a:spLocks noChangeAspect="1" noChangeArrowheads="1"/>
          </p:cNvSpPr>
          <p:nvPr>
            <p:custDataLst>
              <p:tags r:id="rId6"/>
            </p:custDataLst>
          </p:nvPr>
        </p:nvSpPr>
        <p:spPr bwMode="auto">
          <a:xfrm>
            <a:off x="6781800" y="2146300"/>
            <a:ext cx="457200" cy="425450"/>
          </a:xfrm>
          <a:prstGeom prst="ellipse">
            <a:avLst/>
          </a:prstGeom>
          <a:solidFill>
            <a:srgbClr val="3366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13" name="Oval 1033"/>
          <p:cNvSpPr>
            <a:spLocks noChangeAspect="1" noChangeArrowheads="1"/>
          </p:cNvSpPr>
          <p:nvPr>
            <p:custDataLst>
              <p:tags r:id="rId7"/>
            </p:custDataLst>
          </p:nvPr>
        </p:nvSpPr>
        <p:spPr bwMode="auto">
          <a:xfrm>
            <a:off x="6477000" y="2927350"/>
            <a:ext cx="457200" cy="42545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D</a:t>
            </a:r>
            <a:endParaRPr lang="en-US" sz="2000" dirty="0"/>
          </a:p>
        </p:txBody>
      </p:sp>
      <p:sp>
        <p:nvSpPr>
          <p:cNvPr id="14" name="Oval 1034"/>
          <p:cNvSpPr>
            <a:spLocks noChangeAspect="1" noChangeArrowheads="1"/>
          </p:cNvSpPr>
          <p:nvPr>
            <p:custDataLst>
              <p:tags r:id="rId8"/>
            </p:custDataLst>
          </p:nvPr>
        </p:nvSpPr>
        <p:spPr bwMode="auto">
          <a:xfrm>
            <a:off x="7010400" y="2927350"/>
            <a:ext cx="457200" cy="425450"/>
          </a:xfrm>
          <a:prstGeom prst="ellipse">
            <a:avLst/>
          </a:prstGeom>
          <a:solidFill>
            <a:srgbClr val="C1504D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E</a:t>
            </a:r>
            <a:endParaRPr lang="en-US" sz="2000" dirty="0"/>
          </a:p>
        </p:txBody>
      </p:sp>
      <p:cxnSp>
        <p:nvCxnSpPr>
          <p:cNvPr id="15" name="AutoShape 1035"/>
          <p:cNvCxnSpPr>
            <a:cxnSpLocks noChangeShapeType="1"/>
            <a:stCxn id="12" idx="5"/>
            <a:endCxn id="14" idx="0"/>
          </p:cNvCxnSpPr>
          <p:nvPr>
            <p:custDataLst>
              <p:tags r:id="rId9"/>
            </p:custDataLst>
          </p:nvPr>
        </p:nvCxnSpPr>
        <p:spPr bwMode="auto">
          <a:xfrm rot="16200000" flipH="1">
            <a:off x="6996569" y="2684919"/>
            <a:ext cx="417906" cy="6695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6" name="AutoShape 1036"/>
          <p:cNvCxnSpPr>
            <a:cxnSpLocks noChangeShapeType="1"/>
            <a:stCxn id="12" idx="3"/>
            <a:endCxn id="13" idx="0"/>
          </p:cNvCxnSpPr>
          <p:nvPr>
            <p:custDataLst>
              <p:tags r:id="rId10"/>
            </p:custDataLst>
          </p:nvPr>
        </p:nvCxnSpPr>
        <p:spPr bwMode="auto">
          <a:xfrm flipH="1">
            <a:off x="6705600" y="2527300"/>
            <a:ext cx="142875" cy="382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7" name="Oval 1037"/>
          <p:cNvSpPr>
            <a:spLocks noChangeAspect="1" noChangeArrowheads="1"/>
          </p:cNvSpPr>
          <p:nvPr>
            <p:custDataLst>
              <p:tags r:id="rId11"/>
            </p:custDataLst>
          </p:nvPr>
        </p:nvSpPr>
        <p:spPr bwMode="auto">
          <a:xfrm>
            <a:off x="7772400" y="2146300"/>
            <a:ext cx="457200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C</a:t>
            </a:r>
            <a:endParaRPr lang="en-US" sz="2000" dirty="0"/>
          </a:p>
        </p:txBody>
      </p:sp>
      <p:sp>
        <p:nvSpPr>
          <p:cNvPr id="18" name="Oval 1033"/>
          <p:cNvSpPr>
            <a:spLocks noChangeAspect="1" noChangeArrowheads="1"/>
          </p:cNvSpPr>
          <p:nvPr>
            <p:custDataLst>
              <p:tags r:id="rId12"/>
            </p:custDataLst>
          </p:nvPr>
        </p:nvSpPr>
        <p:spPr bwMode="auto">
          <a:xfrm>
            <a:off x="7543800" y="2927350"/>
            <a:ext cx="457200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F</a:t>
            </a:r>
            <a:endParaRPr lang="en-US" sz="2000" dirty="0"/>
          </a:p>
        </p:txBody>
      </p:sp>
      <p:sp>
        <p:nvSpPr>
          <p:cNvPr id="19" name="Oval 1034"/>
          <p:cNvSpPr>
            <a:spLocks noChangeAspect="1" noChangeArrowheads="1"/>
          </p:cNvSpPr>
          <p:nvPr>
            <p:custDataLst>
              <p:tags r:id="rId13"/>
            </p:custDataLst>
          </p:nvPr>
        </p:nvSpPr>
        <p:spPr bwMode="auto">
          <a:xfrm>
            <a:off x="8153400" y="2927350"/>
            <a:ext cx="457200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G</a:t>
            </a:r>
            <a:endParaRPr lang="en-US" sz="2000" dirty="0"/>
          </a:p>
        </p:txBody>
      </p:sp>
      <p:cxnSp>
        <p:nvCxnSpPr>
          <p:cNvPr id="20" name="AutoShape 1035"/>
          <p:cNvCxnSpPr>
            <a:cxnSpLocks noChangeShapeType="1"/>
            <a:stCxn id="17" idx="5"/>
            <a:endCxn id="19" idx="0"/>
          </p:cNvCxnSpPr>
          <p:nvPr>
            <p:custDataLst>
              <p:tags r:id="rId14"/>
            </p:custDataLst>
          </p:nvPr>
        </p:nvCxnSpPr>
        <p:spPr bwMode="auto">
          <a:xfrm rot="16200000" flipH="1">
            <a:off x="8063369" y="2608719"/>
            <a:ext cx="417906" cy="21935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" name="AutoShape 1036"/>
          <p:cNvCxnSpPr>
            <a:cxnSpLocks noChangeShapeType="1"/>
            <a:endCxn id="18" idx="0"/>
          </p:cNvCxnSpPr>
          <p:nvPr>
            <p:custDataLst>
              <p:tags r:id="rId15"/>
            </p:custDataLst>
          </p:nvPr>
        </p:nvCxnSpPr>
        <p:spPr bwMode="auto">
          <a:xfrm flipH="1">
            <a:off x="7772400" y="2527300"/>
            <a:ext cx="142875" cy="382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3" name="Date Placeholder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2014</a:t>
            </a:r>
            <a:endParaRPr lang="en-US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162800" y="19812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Zapf Dingbats"/>
                <a:ea typeface="Zapf Dingbats"/>
                <a:cs typeface="Zapf Dingbats"/>
              </a:rPr>
              <a:t>✓</a:t>
            </a:r>
            <a:endParaRPr lang="en-US" sz="2000" b="0" dirty="0" smtClean="0"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81800" y="26670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Zapf Dingbats"/>
                <a:ea typeface="Zapf Dingbats"/>
                <a:cs typeface="Zapf Dingbats"/>
              </a:rPr>
              <a:t>✓</a:t>
            </a:r>
            <a:endParaRPr lang="en-US" sz="2000" b="0" dirty="0" smtClean="0">
              <a:latin typeface="+mn-lt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512859" y="3878503"/>
            <a:ext cx="6649941" cy="1025813"/>
            <a:chOff x="512859" y="3878503"/>
            <a:chExt cx="6649941" cy="1025813"/>
          </a:xfrm>
        </p:grpSpPr>
        <p:sp>
          <p:nvSpPr>
            <p:cNvPr id="37" name="TextBox 36"/>
            <p:cNvSpPr txBox="1"/>
            <p:nvPr/>
          </p:nvSpPr>
          <p:spPr>
            <a:xfrm>
              <a:off x="685800" y="3886200"/>
              <a:ext cx="6477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0" dirty="0" smtClean="0">
                  <a:latin typeface="+mn-lt"/>
                </a:rPr>
                <a:t>    = current node			= processing (on the call stack)</a:t>
              </a:r>
            </a:p>
            <a:p>
              <a:r>
                <a:rPr lang="en-US" sz="2000" b="0" dirty="0">
                  <a:latin typeface="+mn-lt"/>
                </a:rPr>
                <a:t> </a:t>
              </a:r>
              <a:r>
                <a:rPr lang="en-US" sz="2000" b="0" dirty="0" smtClean="0">
                  <a:latin typeface="+mn-lt"/>
                </a:rPr>
                <a:t>   </a:t>
              </a:r>
            </a:p>
            <a:p>
              <a:r>
                <a:rPr lang="en-US" sz="2000" b="0" dirty="0">
                  <a:latin typeface="+mn-lt"/>
                </a:rPr>
                <a:t> </a:t>
              </a:r>
              <a:r>
                <a:rPr lang="en-US" sz="2000" b="0" dirty="0" smtClean="0">
                  <a:latin typeface="+mn-lt"/>
                </a:rPr>
                <a:t>   = completed node		= element has been processed</a:t>
              </a:r>
            </a:p>
          </p:txBody>
        </p:sp>
        <p:sp>
          <p:nvSpPr>
            <p:cNvPr id="38" name="Oval 1029"/>
            <p:cNvSpPr>
              <a:spLocks noChangeAspect="1"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512859" y="3880042"/>
              <a:ext cx="457200" cy="425450"/>
            </a:xfrm>
            <a:prstGeom prst="ellipse">
              <a:avLst/>
            </a:prstGeom>
            <a:solidFill>
              <a:srgbClr val="C0504D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39" name="Oval 1029"/>
            <p:cNvSpPr>
              <a:spLocks noChangeAspect="1"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2982047" y="3878503"/>
              <a:ext cx="457200" cy="425450"/>
            </a:xfrm>
            <a:prstGeom prst="ellipse">
              <a:avLst/>
            </a:prstGeom>
            <a:solidFill>
              <a:srgbClr val="3366FF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40" name="Oval 1029"/>
            <p:cNvSpPr>
              <a:spLocks noChangeAspect="1"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519016" y="4478866"/>
              <a:ext cx="457200" cy="42545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200400" y="4495800"/>
              <a:ext cx="304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0" dirty="0">
                  <a:latin typeface="Zapf Dingbats"/>
                  <a:ea typeface="Zapf Dingbats"/>
                  <a:cs typeface="Zapf Dingbats"/>
                </a:rPr>
                <a:t>✓</a:t>
              </a:r>
              <a:endParaRPr lang="en-US" sz="2000" b="0" dirty="0" smtClean="0">
                <a:latin typeface="+mn-lt"/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2049237" y="5627817"/>
            <a:ext cx="611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 B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4450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dirty="0" smtClean="0"/>
              <a:t>More on  traversals</a:t>
            </a:r>
          </a:p>
        </p:txBody>
      </p:sp>
      <p:sp>
        <p:nvSpPr>
          <p:cNvPr id="4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85800" y="1295400"/>
            <a:ext cx="4953000" cy="2286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void </a:t>
            </a:r>
            <a:r>
              <a:rPr lang="en-US" sz="2000" dirty="0" err="1" smtClean="0">
                <a:solidFill>
                  <a:srgbClr val="119F33"/>
                </a:solidFill>
                <a:latin typeface="Courier New" pitchFamily="49" charset="0"/>
              </a:rPr>
              <a:t>inOrderTraversal</a:t>
            </a:r>
            <a:r>
              <a:rPr lang="en-US" sz="2000" dirty="0" smtClean="0">
                <a:latin typeface="Courier New" pitchFamily="49" charset="0"/>
              </a:rPr>
              <a:t>(Node </a:t>
            </a:r>
            <a:r>
              <a:rPr lang="en-US" sz="2000" dirty="0" smtClean="0">
                <a:solidFill>
                  <a:srgbClr val="119F33"/>
                </a:solidFill>
                <a:latin typeface="Courier New" pitchFamily="49" charset="0"/>
              </a:rPr>
              <a:t>t</a:t>
            </a:r>
            <a:r>
              <a:rPr lang="en-US" sz="2000" dirty="0" smtClean="0">
                <a:latin typeface="Courier New" pitchFamily="49" charset="0"/>
              </a:rPr>
              <a:t>){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sz="2000" dirty="0" smtClean="0">
                <a:latin typeface="Courier New" pitchFamily="49" charset="0"/>
              </a:rPr>
              <a:t>(t != </a:t>
            </a: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</a:rPr>
              <a:t>null</a:t>
            </a:r>
            <a:r>
              <a:rPr lang="en-US" sz="2000" dirty="0" smtClean="0">
                <a:latin typeface="Courier New" pitchFamily="49" charset="0"/>
              </a:rPr>
              <a:t>) {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  </a:t>
            </a:r>
            <a:r>
              <a:rPr lang="en-US" sz="2000" dirty="0" err="1" smtClean="0">
                <a:latin typeface="Courier New" pitchFamily="49" charset="0"/>
              </a:rPr>
              <a:t>inOrderTraversal</a:t>
            </a:r>
            <a:r>
              <a:rPr lang="en-US" sz="2000" dirty="0" smtClean="0">
                <a:latin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</a:rPr>
              <a:t>t.left</a:t>
            </a:r>
            <a:r>
              <a:rPr lang="en-US" sz="2000" dirty="0" smtClean="0">
                <a:latin typeface="Courier New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  process(</a:t>
            </a:r>
            <a:r>
              <a:rPr lang="en-US" sz="2000" dirty="0" err="1" smtClean="0">
                <a:latin typeface="Courier New" pitchFamily="49" charset="0"/>
              </a:rPr>
              <a:t>t.element</a:t>
            </a:r>
            <a:r>
              <a:rPr lang="en-US" sz="2000" dirty="0" smtClean="0">
                <a:latin typeface="Courier New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  </a:t>
            </a:r>
            <a:r>
              <a:rPr lang="en-US" sz="2000" dirty="0" err="1" smtClean="0">
                <a:latin typeface="Courier New" pitchFamily="49" charset="0"/>
              </a:rPr>
              <a:t>inOrderTraversal</a:t>
            </a:r>
            <a:r>
              <a:rPr lang="en-US" sz="2000" dirty="0" smtClean="0">
                <a:latin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</a:rPr>
              <a:t>t.right</a:t>
            </a:r>
            <a:r>
              <a:rPr lang="en-US" sz="2000" dirty="0" smtClean="0">
                <a:latin typeface="Courier New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}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9" name="Oval 1029"/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7272338" y="1295400"/>
            <a:ext cx="457200" cy="425450"/>
          </a:xfrm>
          <a:prstGeom prst="ellipse">
            <a:avLst/>
          </a:prstGeom>
          <a:solidFill>
            <a:srgbClr val="C1504D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A</a:t>
            </a:r>
            <a:endParaRPr lang="en-US" sz="2000" dirty="0"/>
          </a:p>
        </p:txBody>
      </p:sp>
      <p:cxnSp>
        <p:nvCxnSpPr>
          <p:cNvPr id="10" name="AutoShape 1030"/>
          <p:cNvCxnSpPr>
            <a:cxnSpLocks noChangeShapeType="1"/>
            <a:stCxn id="9" idx="3"/>
            <a:endCxn id="12" idx="0"/>
          </p:cNvCxnSpPr>
          <p:nvPr>
            <p:custDataLst>
              <p:tags r:id="rId4"/>
            </p:custDataLst>
          </p:nvPr>
        </p:nvCxnSpPr>
        <p:spPr bwMode="auto">
          <a:xfrm flipH="1">
            <a:off x="7010400" y="1676400"/>
            <a:ext cx="328613" cy="452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" name="AutoShape 1031"/>
          <p:cNvCxnSpPr>
            <a:cxnSpLocks noChangeShapeType="1"/>
            <a:stCxn id="9" idx="5"/>
            <a:endCxn id="17" idx="0"/>
          </p:cNvCxnSpPr>
          <p:nvPr>
            <p:custDataLst>
              <p:tags r:id="rId5"/>
            </p:custDataLst>
          </p:nvPr>
        </p:nvCxnSpPr>
        <p:spPr bwMode="auto">
          <a:xfrm>
            <a:off x="7662863" y="1676400"/>
            <a:ext cx="338138" cy="452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" name="Oval 1032"/>
          <p:cNvSpPr>
            <a:spLocks noChangeAspect="1" noChangeArrowheads="1"/>
          </p:cNvSpPr>
          <p:nvPr>
            <p:custDataLst>
              <p:tags r:id="rId6"/>
            </p:custDataLst>
          </p:nvPr>
        </p:nvSpPr>
        <p:spPr bwMode="auto">
          <a:xfrm>
            <a:off x="6781800" y="2146300"/>
            <a:ext cx="457200" cy="42545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13" name="Oval 1033"/>
          <p:cNvSpPr>
            <a:spLocks noChangeAspect="1" noChangeArrowheads="1"/>
          </p:cNvSpPr>
          <p:nvPr>
            <p:custDataLst>
              <p:tags r:id="rId7"/>
            </p:custDataLst>
          </p:nvPr>
        </p:nvSpPr>
        <p:spPr bwMode="auto">
          <a:xfrm>
            <a:off x="6477000" y="2927350"/>
            <a:ext cx="457200" cy="42545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D</a:t>
            </a:r>
            <a:endParaRPr lang="en-US" sz="2000" dirty="0"/>
          </a:p>
        </p:txBody>
      </p:sp>
      <p:sp>
        <p:nvSpPr>
          <p:cNvPr id="14" name="Oval 1034"/>
          <p:cNvSpPr>
            <a:spLocks noChangeAspect="1" noChangeArrowheads="1"/>
          </p:cNvSpPr>
          <p:nvPr>
            <p:custDataLst>
              <p:tags r:id="rId8"/>
            </p:custDataLst>
          </p:nvPr>
        </p:nvSpPr>
        <p:spPr bwMode="auto">
          <a:xfrm>
            <a:off x="7010400" y="2927350"/>
            <a:ext cx="457200" cy="42545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E</a:t>
            </a:r>
            <a:endParaRPr lang="en-US" sz="2000" dirty="0"/>
          </a:p>
        </p:txBody>
      </p:sp>
      <p:cxnSp>
        <p:nvCxnSpPr>
          <p:cNvPr id="15" name="AutoShape 1035"/>
          <p:cNvCxnSpPr>
            <a:cxnSpLocks noChangeShapeType="1"/>
            <a:stCxn id="12" idx="5"/>
            <a:endCxn id="14" idx="0"/>
          </p:cNvCxnSpPr>
          <p:nvPr>
            <p:custDataLst>
              <p:tags r:id="rId9"/>
            </p:custDataLst>
          </p:nvPr>
        </p:nvCxnSpPr>
        <p:spPr bwMode="auto">
          <a:xfrm rot="16200000" flipH="1">
            <a:off x="6996569" y="2684919"/>
            <a:ext cx="417906" cy="6695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6" name="AutoShape 1036"/>
          <p:cNvCxnSpPr>
            <a:cxnSpLocks noChangeShapeType="1"/>
            <a:stCxn id="12" idx="3"/>
            <a:endCxn id="13" idx="0"/>
          </p:cNvCxnSpPr>
          <p:nvPr>
            <p:custDataLst>
              <p:tags r:id="rId10"/>
            </p:custDataLst>
          </p:nvPr>
        </p:nvCxnSpPr>
        <p:spPr bwMode="auto">
          <a:xfrm flipH="1">
            <a:off x="6705600" y="2527300"/>
            <a:ext cx="142875" cy="382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7" name="Oval 1037"/>
          <p:cNvSpPr>
            <a:spLocks noChangeAspect="1" noChangeArrowheads="1"/>
          </p:cNvSpPr>
          <p:nvPr>
            <p:custDataLst>
              <p:tags r:id="rId11"/>
            </p:custDataLst>
          </p:nvPr>
        </p:nvSpPr>
        <p:spPr bwMode="auto">
          <a:xfrm>
            <a:off x="7772400" y="2146300"/>
            <a:ext cx="457200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C</a:t>
            </a:r>
            <a:endParaRPr lang="en-US" sz="2000" dirty="0"/>
          </a:p>
        </p:txBody>
      </p:sp>
      <p:sp>
        <p:nvSpPr>
          <p:cNvPr id="18" name="Oval 1033"/>
          <p:cNvSpPr>
            <a:spLocks noChangeAspect="1" noChangeArrowheads="1"/>
          </p:cNvSpPr>
          <p:nvPr>
            <p:custDataLst>
              <p:tags r:id="rId12"/>
            </p:custDataLst>
          </p:nvPr>
        </p:nvSpPr>
        <p:spPr bwMode="auto">
          <a:xfrm>
            <a:off x="7543800" y="2927350"/>
            <a:ext cx="457200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F</a:t>
            </a:r>
            <a:endParaRPr lang="en-US" sz="2000" dirty="0"/>
          </a:p>
        </p:txBody>
      </p:sp>
      <p:sp>
        <p:nvSpPr>
          <p:cNvPr id="19" name="Oval 1034"/>
          <p:cNvSpPr>
            <a:spLocks noChangeAspect="1" noChangeArrowheads="1"/>
          </p:cNvSpPr>
          <p:nvPr>
            <p:custDataLst>
              <p:tags r:id="rId13"/>
            </p:custDataLst>
          </p:nvPr>
        </p:nvSpPr>
        <p:spPr bwMode="auto">
          <a:xfrm>
            <a:off x="8153400" y="2927350"/>
            <a:ext cx="457200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G</a:t>
            </a:r>
            <a:endParaRPr lang="en-US" sz="2000" dirty="0"/>
          </a:p>
        </p:txBody>
      </p:sp>
      <p:cxnSp>
        <p:nvCxnSpPr>
          <p:cNvPr id="20" name="AutoShape 1035"/>
          <p:cNvCxnSpPr>
            <a:cxnSpLocks noChangeShapeType="1"/>
            <a:stCxn id="17" idx="5"/>
            <a:endCxn id="19" idx="0"/>
          </p:cNvCxnSpPr>
          <p:nvPr>
            <p:custDataLst>
              <p:tags r:id="rId14"/>
            </p:custDataLst>
          </p:nvPr>
        </p:nvCxnSpPr>
        <p:spPr bwMode="auto">
          <a:xfrm rot="16200000" flipH="1">
            <a:off x="8063369" y="2608719"/>
            <a:ext cx="417906" cy="21935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" name="AutoShape 1036"/>
          <p:cNvCxnSpPr>
            <a:cxnSpLocks noChangeShapeType="1"/>
            <a:endCxn id="18" idx="0"/>
          </p:cNvCxnSpPr>
          <p:nvPr>
            <p:custDataLst>
              <p:tags r:id="rId15"/>
            </p:custDataLst>
          </p:nvPr>
        </p:nvCxnSpPr>
        <p:spPr bwMode="auto">
          <a:xfrm flipH="1">
            <a:off x="7772400" y="2527300"/>
            <a:ext cx="142875" cy="382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3" name="Date Placeholder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2014</a:t>
            </a:r>
            <a:endParaRPr lang="en-US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162800" y="19812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Zapf Dingbats"/>
                <a:ea typeface="Zapf Dingbats"/>
                <a:cs typeface="Zapf Dingbats"/>
              </a:rPr>
              <a:t>✓</a:t>
            </a:r>
            <a:endParaRPr lang="en-US" sz="2000" b="0" dirty="0" smtClean="0"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781800" y="26670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Zapf Dingbats"/>
                <a:ea typeface="Zapf Dingbats"/>
                <a:cs typeface="Zapf Dingbats"/>
              </a:rPr>
              <a:t>✓</a:t>
            </a:r>
            <a:endParaRPr lang="en-US" sz="2000" b="0" dirty="0" smtClean="0">
              <a:latin typeface="+mn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315200" y="26670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Zapf Dingbats"/>
                <a:ea typeface="Zapf Dingbats"/>
                <a:cs typeface="Zapf Dingbats"/>
              </a:rPr>
              <a:t>✓</a:t>
            </a:r>
            <a:endParaRPr lang="en-US" sz="2000" b="0" dirty="0" smtClean="0">
              <a:latin typeface="+mn-lt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512859" y="3878503"/>
            <a:ext cx="6649941" cy="1025813"/>
            <a:chOff x="512859" y="3878503"/>
            <a:chExt cx="6649941" cy="1025813"/>
          </a:xfrm>
        </p:grpSpPr>
        <p:sp>
          <p:nvSpPr>
            <p:cNvPr id="39" name="TextBox 38"/>
            <p:cNvSpPr txBox="1"/>
            <p:nvPr/>
          </p:nvSpPr>
          <p:spPr>
            <a:xfrm>
              <a:off x="685800" y="3886200"/>
              <a:ext cx="6477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0" dirty="0" smtClean="0">
                  <a:latin typeface="+mn-lt"/>
                </a:rPr>
                <a:t>    = current node			= processing (on the call stack)</a:t>
              </a:r>
            </a:p>
            <a:p>
              <a:r>
                <a:rPr lang="en-US" sz="2000" b="0" dirty="0">
                  <a:latin typeface="+mn-lt"/>
                </a:rPr>
                <a:t> </a:t>
              </a:r>
              <a:r>
                <a:rPr lang="en-US" sz="2000" b="0" dirty="0" smtClean="0">
                  <a:latin typeface="+mn-lt"/>
                </a:rPr>
                <a:t>   </a:t>
              </a:r>
            </a:p>
            <a:p>
              <a:r>
                <a:rPr lang="en-US" sz="2000" b="0" dirty="0">
                  <a:latin typeface="+mn-lt"/>
                </a:rPr>
                <a:t> </a:t>
              </a:r>
              <a:r>
                <a:rPr lang="en-US" sz="2000" b="0" dirty="0" smtClean="0">
                  <a:latin typeface="+mn-lt"/>
                </a:rPr>
                <a:t>   = completed node		= element has been processed</a:t>
              </a:r>
            </a:p>
          </p:txBody>
        </p:sp>
        <p:sp>
          <p:nvSpPr>
            <p:cNvPr id="40" name="Oval 1029"/>
            <p:cNvSpPr>
              <a:spLocks noChangeAspect="1"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512859" y="3880042"/>
              <a:ext cx="457200" cy="425450"/>
            </a:xfrm>
            <a:prstGeom prst="ellipse">
              <a:avLst/>
            </a:prstGeom>
            <a:solidFill>
              <a:srgbClr val="C0504D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41" name="Oval 1029"/>
            <p:cNvSpPr>
              <a:spLocks noChangeAspect="1"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2982047" y="3878503"/>
              <a:ext cx="457200" cy="425450"/>
            </a:xfrm>
            <a:prstGeom prst="ellipse">
              <a:avLst/>
            </a:prstGeom>
            <a:solidFill>
              <a:srgbClr val="3366FF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42" name="Oval 1029"/>
            <p:cNvSpPr>
              <a:spLocks noChangeAspect="1"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519016" y="4478866"/>
              <a:ext cx="457200" cy="42545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200400" y="4495800"/>
              <a:ext cx="304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0" dirty="0">
                  <a:latin typeface="Zapf Dingbats"/>
                  <a:ea typeface="Zapf Dingbats"/>
                  <a:cs typeface="Zapf Dingbats"/>
                </a:rPr>
                <a:t>✓</a:t>
              </a:r>
              <a:endParaRPr lang="en-US" sz="2000" b="0" dirty="0" smtClean="0">
                <a:latin typeface="+mn-lt"/>
              </a:endParaRP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2049237" y="5627817"/>
            <a:ext cx="830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 B E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67053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dirty="0" smtClean="0"/>
              <a:t>More on  traversals</a:t>
            </a:r>
          </a:p>
        </p:txBody>
      </p:sp>
      <p:sp>
        <p:nvSpPr>
          <p:cNvPr id="4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85800" y="1295400"/>
            <a:ext cx="4953000" cy="2286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void </a:t>
            </a:r>
            <a:r>
              <a:rPr lang="en-US" sz="2000" dirty="0" err="1" smtClean="0">
                <a:solidFill>
                  <a:srgbClr val="119F33"/>
                </a:solidFill>
                <a:latin typeface="Courier New" pitchFamily="49" charset="0"/>
              </a:rPr>
              <a:t>inOrderTraversal</a:t>
            </a:r>
            <a:r>
              <a:rPr lang="en-US" sz="2000" dirty="0" smtClean="0">
                <a:latin typeface="Courier New" pitchFamily="49" charset="0"/>
              </a:rPr>
              <a:t>(Node </a:t>
            </a:r>
            <a:r>
              <a:rPr lang="en-US" sz="2000" dirty="0" smtClean="0">
                <a:solidFill>
                  <a:srgbClr val="119F33"/>
                </a:solidFill>
                <a:latin typeface="Courier New" pitchFamily="49" charset="0"/>
              </a:rPr>
              <a:t>t</a:t>
            </a:r>
            <a:r>
              <a:rPr lang="en-US" sz="2000" dirty="0" smtClean="0">
                <a:latin typeface="Courier New" pitchFamily="49" charset="0"/>
              </a:rPr>
              <a:t>){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sz="2000" dirty="0" smtClean="0">
                <a:latin typeface="Courier New" pitchFamily="49" charset="0"/>
              </a:rPr>
              <a:t>(t != </a:t>
            </a: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</a:rPr>
              <a:t>null</a:t>
            </a:r>
            <a:r>
              <a:rPr lang="en-US" sz="2000" dirty="0" smtClean="0">
                <a:latin typeface="Courier New" pitchFamily="49" charset="0"/>
              </a:rPr>
              <a:t>) {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  </a:t>
            </a:r>
            <a:r>
              <a:rPr lang="en-US" sz="2000" dirty="0" err="1" smtClean="0">
                <a:latin typeface="Courier New" pitchFamily="49" charset="0"/>
              </a:rPr>
              <a:t>inOrderTraversal</a:t>
            </a:r>
            <a:r>
              <a:rPr lang="en-US" sz="2000" dirty="0" smtClean="0">
                <a:latin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</a:rPr>
              <a:t>t.left</a:t>
            </a:r>
            <a:r>
              <a:rPr lang="en-US" sz="2000" dirty="0" smtClean="0">
                <a:latin typeface="Courier New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  process(</a:t>
            </a:r>
            <a:r>
              <a:rPr lang="en-US" sz="2000" dirty="0" err="1" smtClean="0">
                <a:latin typeface="Courier New" pitchFamily="49" charset="0"/>
              </a:rPr>
              <a:t>t.element</a:t>
            </a:r>
            <a:r>
              <a:rPr lang="en-US" sz="2000" dirty="0" smtClean="0">
                <a:latin typeface="Courier New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  </a:t>
            </a:r>
            <a:r>
              <a:rPr lang="en-US" sz="2000" dirty="0" err="1" smtClean="0">
                <a:latin typeface="Courier New" pitchFamily="49" charset="0"/>
              </a:rPr>
              <a:t>inOrderTraversal</a:t>
            </a:r>
            <a:r>
              <a:rPr lang="en-US" sz="2000" dirty="0" smtClean="0">
                <a:latin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</a:rPr>
              <a:t>t.right</a:t>
            </a:r>
            <a:r>
              <a:rPr lang="en-US" sz="2000" dirty="0" smtClean="0">
                <a:latin typeface="Courier New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}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9" name="Oval 1029"/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7272338" y="1295400"/>
            <a:ext cx="457200" cy="425450"/>
          </a:xfrm>
          <a:prstGeom prst="ellipse">
            <a:avLst/>
          </a:prstGeom>
          <a:solidFill>
            <a:srgbClr val="3366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A</a:t>
            </a:r>
            <a:endParaRPr lang="en-US" sz="2000" dirty="0"/>
          </a:p>
        </p:txBody>
      </p:sp>
      <p:cxnSp>
        <p:nvCxnSpPr>
          <p:cNvPr id="10" name="AutoShape 1030"/>
          <p:cNvCxnSpPr>
            <a:cxnSpLocks noChangeShapeType="1"/>
            <a:stCxn id="9" idx="3"/>
            <a:endCxn id="12" idx="0"/>
          </p:cNvCxnSpPr>
          <p:nvPr>
            <p:custDataLst>
              <p:tags r:id="rId4"/>
            </p:custDataLst>
          </p:nvPr>
        </p:nvCxnSpPr>
        <p:spPr bwMode="auto">
          <a:xfrm flipH="1">
            <a:off x="7010400" y="1676400"/>
            <a:ext cx="328613" cy="452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" name="AutoShape 1031"/>
          <p:cNvCxnSpPr>
            <a:cxnSpLocks noChangeShapeType="1"/>
            <a:stCxn id="9" idx="5"/>
            <a:endCxn id="17" idx="0"/>
          </p:cNvCxnSpPr>
          <p:nvPr>
            <p:custDataLst>
              <p:tags r:id="rId5"/>
            </p:custDataLst>
          </p:nvPr>
        </p:nvCxnSpPr>
        <p:spPr bwMode="auto">
          <a:xfrm>
            <a:off x="7662863" y="1676400"/>
            <a:ext cx="338138" cy="452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" name="Oval 1032"/>
          <p:cNvSpPr>
            <a:spLocks noChangeAspect="1" noChangeArrowheads="1"/>
          </p:cNvSpPr>
          <p:nvPr>
            <p:custDataLst>
              <p:tags r:id="rId6"/>
            </p:custDataLst>
          </p:nvPr>
        </p:nvSpPr>
        <p:spPr bwMode="auto">
          <a:xfrm>
            <a:off x="6781800" y="2146300"/>
            <a:ext cx="457200" cy="42545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13" name="Oval 1033"/>
          <p:cNvSpPr>
            <a:spLocks noChangeAspect="1" noChangeArrowheads="1"/>
          </p:cNvSpPr>
          <p:nvPr>
            <p:custDataLst>
              <p:tags r:id="rId7"/>
            </p:custDataLst>
          </p:nvPr>
        </p:nvSpPr>
        <p:spPr bwMode="auto">
          <a:xfrm>
            <a:off x="6477000" y="2927350"/>
            <a:ext cx="457200" cy="42545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D</a:t>
            </a:r>
            <a:endParaRPr lang="en-US" sz="2000" dirty="0"/>
          </a:p>
        </p:txBody>
      </p:sp>
      <p:sp>
        <p:nvSpPr>
          <p:cNvPr id="14" name="Oval 1034"/>
          <p:cNvSpPr>
            <a:spLocks noChangeAspect="1" noChangeArrowheads="1"/>
          </p:cNvSpPr>
          <p:nvPr>
            <p:custDataLst>
              <p:tags r:id="rId8"/>
            </p:custDataLst>
          </p:nvPr>
        </p:nvSpPr>
        <p:spPr bwMode="auto">
          <a:xfrm>
            <a:off x="7010400" y="2927350"/>
            <a:ext cx="457200" cy="42545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E</a:t>
            </a:r>
            <a:endParaRPr lang="en-US" sz="2000" dirty="0"/>
          </a:p>
        </p:txBody>
      </p:sp>
      <p:cxnSp>
        <p:nvCxnSpPr>
          <p:cNvPr id="15" name="AutoShape 1035"/>
          <p:cNvCxnSpPr>
            <a:cxnSpLocks noChangeShapeType="1"/>
            <a:stCxn id="12" idx="5"/>
            <a:endCxn id="14" idx="0"/>
          </p:cNvCxnSpPr>
          <p:nvPr>
            <p:custDataLst>
              <p:tags r:id="rId9"/>
            </p:custDataLst>
          </p:nvPr>
        </p:nvCxnSpPr>
        <p:spPr bwMode="auto">
          <a:xfrm rot="16200000" flipH="1">
            <a:off x="6996569" y="2684919"/>
            <a:ext cx="417906" cy="6695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6" name="AutoShape 1036"/>
          <p:cNvCxnSpPr>
            <a:cxnSpLocks noChangeShapeType="1"/>
            <a:stCxn id="12" idx="3"/>
            <a:endCxn id="13" idx="0"/>
          </p:cNvCxnSpPr>
          <p:nvPr>
            <p:custDataLst>
              <p:tags r:id="rId10"/>
            </p:custDataLst>
          </p:nvPr>
        </p:nvCxnSpPr>
        <p:spPr bwMode="auto">
          <a:xfrm flipH="1">
            <a:off x="6705600" y="2527300"/>
            <a:ext cx="142875" cy="382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7" name="Oval 1037"/>
          <p:cNvSpPr>
            <a:spLocks noChangeAspect="1" noChangeArrowheads="1"/>
          </p:cNvSpPr>
          <p:nvPr>
            <p:custDataLst>
              <p:tags r:id="rId11"/>
            </p:custDataLst>
          </p:nvPr>
        </p:nvSpPr>
        <p:spPr bwMode="auto">
          <a:xfrm>
            <a:off x="7772400" y="2146300"/>
            <a:ext cx="457200" cy="425450"/>
          </a:xfrm>
          <a:prstGeom prst="ellipse">
            <a:avLst/>
          </a:prstGeom>
          <a:solidFill>
            <a:srgbClr val="C1504D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C</a:t>
            </a:r>
            <a:endParaRPr lang="en-US" sz="2000" dirty="0"/>
          </a:p>
        </p:txBody>
      </p:sp>
      <p:sp>
        <p:nvSpPr>
          <p:cNvPr id="18" name="Oval 1033"/>
          <p:cNvSpPr>
            <a:spLocks noChangeAspect="1" noChangeArrowheads="1"/>
          </p:cNvSpPr>
          <p:nvPr>
            <p:custDataLst>
              <p:tags r:id="rId12"/>
            </p:custDataLst>
          </p:nvPr>
        </p:nvSpPr>
        <p:spPr bwMode="auto">
          <a:xfrm>
            <a:off x="7543800" y="2927350"/>
            <a:ext cx="457200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F</a:t>
            </a:r>
            <a:endParaRPr lang="en-US" sz="2000" dirty="0"/>
          </a:p>
        </p:txBody>
      </p:sp>
      <p:sp>
        <p:nvSpPr>
          <p:cNvPr id="19" name="Oval 1034"/>
          <p:cNvSpPr>
            <a:spLocks noChangeAspect="1" noChangeArrowheads="1"/>
          </p:cNvSpPr>
          <p:nvPr>
            <p:custDataLst>
              <p:tags r:id="rId13"/>
            </p:custDataLst>
          </p:nvPr>
        </p:nvSpPr>
        <p:spPr bwMode="auto">
          <a:xfrm>
            <a:off x="8153400" y="2927350"/>
            <a:ext cx="457200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G</a:t>
            </a:r>
            <a:endParaRPr lang="en-US" sz="2000" dirty="0"/>
          </a:p>
        </p:txBody>
      </p:sp>
      <p:cxnSp>
        <p:nvCxnSpPr>
          <p:cNvPr id="20" name="AutoShape 1035"/>
          <p:cNvCxnSpPr>
            <a:cxnSpLocks noChangeShapeType="1"/>
            <a:stCxn id="17" idx="5"/>
            <a:endCxn id="19" idx="0"/>
          </p:cNvCxnSpPr>
          <p:nvPr>
            <p:custDataLst>
              <p:tags r:id="rId14"/>
            </p:custDataLst>
          </p:nvPr>
        </p:nvCxnSpPr>
        <p:spPr bwMode="auto">
          <a:xfrm rot="16200000" flipH="1">
            <a:off x="8063369" y="2608719"/>
            <a:ext cx="417906" cy="21935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" name="AutoShape 1036"/>
          <p:cNvCxnSpPr>
            <a:cxnSpLocks noChangeShapeType="1"/>
            <a:endCxn id="18" idx="0"/>
          </p:cNvCxnSpPr>
          <p:nvPr>
            <p:custDataLst>
              <p:tags r:id="rId15"/>
            </p:custDataLst>
          </p:nvPr>
        </p:nvCxnSpPr>
        <p:spPr bwMode="auto">
          <a:xfrm flipH="1">
            <a:off x="7772400" y="2527300"/>
            <a:ext cx="142875" cy="382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3" name="Date Placeholder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2014</a:t>
            </a:r>
            <a:endParaRPr lang="en-US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162800" y="19812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Zapf Dingbats"/>
                <a:ea typeface="Zapf Dingbats"/>
                <a:cs typeface="Zapf Dingbats"/>
              </a:rPr>
              <a:t>✓</a:t>
            </a:r>
            <a:endParaRPr lang="en-US" sz="2000" b="0" dirty="0" smtClean="0"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781800" y="26670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Zapf Dingbats"/>
                <a:ea typeface="Zapf Dingbats"/>
                <a:cs typeface="Zapf Dingbats"/>
              </a:rPr>
              <a:t>✓</a:t>
            </a:r>
            <a:endParaRPr lang="en-US" sz="2000" b="0" dirty="0" smtClean="0">
              <a:latin typeface="+mn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315200" y="26670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Zapf Dingbats"/>
                <a:ea typeface="Zapf Dingbats"/>
                <a:cs typeface="Zapf Dingbats"/>
              </a:rPr>
              <a:t>✓</a:t>
            </a:r>
            <a:endParaRPr lang="en-US" sz="2000" b="0" dirty="0" smtClean="0">
              <a:latin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620000" y="10668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Zapf Dingbats"/>
                <a:ea typeface="Zapf Dingbats"/>
                <a:cs typeface="Zapf Dingbats"/>
              </a:rPr>
              <a:t>✓</a:t>
            </a:r>
            <a:endParaRPr lang="en-US" sz="2000" b="0" dirty="0" smtClean="0">
              <a:latin typeface="+mn-lt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512859" y="3878503"/>
            <a:ext cx="6649941" cy="1025813"/>
            <a:chOff x="512859" y="3878503"/>
            <a:chExt cx="6649941" cy="1025813"/>
          </a:xfrm>
        </p:grpSpPr>
        <p:sp>
          <p:nvSpPr>
            <p:cNvPr id="40" name="TextBox 39"/>
            <p:cNvSpPr txBox="1"/>
            <p:nvPr/>
          </p:nvSpPr>
          <p:spPr>
            <a:xfrm>
              <a:off x="685800" y="3886200"/>
              <a:ext cx="6477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0" dirty="0" smtClean="0">
                  <a:latin typeface="+mn-lt"/>
                </a:rPr>
                <a:t>    = current node			= processing (on the call stack)</a:t>
              </a:r>
            </a:p>
            <a:p>
              <a:r>
                <a:rPr lang="en-US" sz="2000" b="0" dirty="0">
                  <a:latin typeface="+mn-lt"/>
                </a:rPr>
                <a:t> </a:t>
              </a:r>
              <a:r>
                <a:rPr lang="en-US" sz="2000" b="0" dirty="0" smtClean="0">
                  <a:latin typeface="+mn-lt"/>
                </a:rPr>
                <a:t>   </a:t>
              </a:r>
            </a:p>
            <a:p>
              <a:r>
                <a:rPr lang="en-US" sz="2000" b="0" dirty="0">
                  <a:latin typeface="+mn-lt"/>
                </a:rPr>
                <a:t> </a:t>
              </a:r>
              <a:r>
                <a:rPr lang="en-US" sz="2000" b="0" dirty="0" smtClean="0">
                  <a:latin typeface="+mn-lt"/>
                </a:rPr>
                <a:t>   = completed node		= element has been processed</a:t>
              </a:r>
            </a:p>
          </p:txBody>
        </p:sp>
        <p:sp>
          <p:nvSpPr>
            <p:cNvPr id="41" name="Oval 1029"/>
            <p:cNvSpPr>
              <a:spLocks noChangeAspect="1"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512859" y="3880042"/>
              <a:ext cx="457200" cy="425450"/>
            </a:xfrm>
            <a:prstGeom prst="ellipse">
              <a:avLst/>
            </a:prstGeom>
            <a:solidFill>
              <a:srgbClr val="C0504D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42" name="Oval 1029"/>
            <p:cNvSpPr>
              <a:spLocks noChangeAspect="1"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2982047" y="3878503"/>
              <a:ext cx="457200" cy="425450"/>
            </a:xfrm>
            <a:prstGeom prst="ellipse">
              <a:avLst/>
            </a:prstGeom>
            <a:solidFill>
              <a:srgbClr val="3366FF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43" name="Oval 1029"/>
            <p:cNvSpPr>
              <a:spLocks noChangeAspect="1"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519016" y="4478866"/>
              <a:ext cx="457200" cy="42545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200400" y="4495800"/>
              <a:ext cx="304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0" dirty="0">
                  <a:latin typeface="Zapf Dingbats"/>
                  <a:ea typeface="Zapf Dingbats"/>
                  <a:cs typeface="Zapf Dingbats"/>
                </a:rPr>
                <a:t>✓</a:t>
              </a:r>
              <a:endParaRPr lang="en-US" sz="2000" b="0" dirty="0" smtClean="0">
                <a:latin typeface="+mn-lt"/>
              </a:endParaRPr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2049237" y="5627817"/>
            <a:ext cx="1082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 B E A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09699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dirty="0" smtClean="0"/>
              <a:t>More on  traversals</a:t>
            </a:r>
          </a:p>
        </p:txBody>
      </p:sp>
      <p:sp>
        <p:nvSpPr>
          <p:cNvPr id="4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85800" y="1295400"/>
            <a:ext cx="4953000" cy="2286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void </a:t>
            </a:r>
            <a:r>
              <a:rPr lang="en-US" sz="2000" dirty="0" err="1" smtClean="0">
                <a:solidFill>
                  <a:srgbClr val="119F33"/>
                </a:solidFill>
                <a:latin typeface="Courier New" pitchFamily="49" charset="0"/>
              </a:rPr>
              <a:t>inOrderTraversal</a:t>
            </a:r>
            <a:r>
              <a:rPr lang="en-US" sz="2000" dirty="0" smtClean="0">
                <a:latin typeface="Courier New" pitchFamily="49" charset="0"/>
              </a:rPr>
              <a:t>(Node </a:t>
            </a:r>
            <a:r>
              <a:rPr lang="en-US" sz="2000" dirty="0" smtClean="0">
                <a:solidFill>
                  <a:srgbClr val="119F33"/>
                </a:solidFill>
                <a:latin typeface="Courier New" pitchFamily="49" charset="0"/>
              </a:rPr>
              <a:t>t</a:t>
            </a:r>
            <a:r>
              <a:rPr lang="en-US" sz="2000" dirty="0" smtClean="0">
                <a:latin typeface="Courier New" pitchFamily="49" charset="0"/>
              </a:rPr>
              <a:t>){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sz="2000" dirty="0" smtClean="0">
                <a:latin typeface="Courier New" pitchFamily="49" charset="0"/>
              </a:rPr>
              <a:t>(t != </a:t>
            </a: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</a:rPr>
              <a:t>null</a:t>
            </a:r>
            <a:r>
              <a:rPr lang="en-US" sz="2000" dirty="0" smtClean="0">
                <a:latin typeface="Courier New" pitchFamily="49" charset="0"/>
              </a:rPr>
              <a:t>) {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  </a:t>
            </a:r>
            <a:r>
              <a:rPr lang="en-US" sz="2000" dirty="0" err="1" smtClean="0">
                <a:latin typeface="Courier New" pitchFamily="49" charset="0"/>
              </a:rPr>
              <a:t>inOrderTraversal</a:t>
            </a:r>
            <a:r>
              <a:rPr lang="en-US" sz="2000" dirty="0" smtClean="0">
                <a:latin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</a:rPr>
              <a:t>t.left</a:t>
            </a:r>
            <a:r>
              <a:rPr lang="en-US" sz="2000" dirty="0" smtClean="0">
                <a:latin typeface="Courier New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  process(</a:t>
            </a:r>
            <a:r>
              <a:rPr lang="en-US" sz="2000" dirty="0" err="1" smtClean="0">
                <a:latin typeface="Courier New" pitchFamily="49" charset="0"/>
              </a:rPr>
              <a:t>t.element</a:t>
            </a:r>
            <a:r>
              <a:rPr lang="en-US" sz="2000" dirty="0" smtClean="0">
                <a:latin typeface="Courier New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  </a:t>
            </a:r>
            <a:r>
              <a:rPr lang="en-US" sz="2000" dirty="0" err="1" smtClean="0">
                <a:latin typeface="Courier New" pitchFamily="49" charset="0"/>
              </a:rPr>
              <a:t>inOrderTraversal</a:t>
            </a:r>
            <a:r>
              <a:rPr lang="en-US" sz="2000" dirty="0" smtClean="0">
                <a:latin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</a:rPr>
              <a:t>t.right</a:t>
            </a:r>
            <a:r>
              <a:rPr lang="en-US" sz="2000" dirty="0" smtClean="0">
                <a:latin typeface="Courier New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}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9" name="Oval 1029"/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7272338" y="1295400"/>
            <a:ext cx="457200" cy="425450"/>
          </a:xfrm>
          <a:prstGeom prst="ellipse">
            <a:avLst/>
          </a:prstGeom>
          <a:solidFill>
            <a:srgbClr val="3366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A</a:t>
            </a:r>
            <a:endParaRPr lang="en-US" sz="2000" dirty="0"/>
          </a:p>
        </p:txBody>
      </p:sp>
      <p:cxnSp>
        <p:nvCxnSpPr>
          <p:cNvPr id="10" name="AutoShape 1030"/>
          <p:cNvCxnSpPr>
            <a:cxnSpLocks noChangeShapeType="1"/>
            <a:stCxn id="9" idx="3"/>
            <a:endCxn id="12" idx="0"/>
          </p:cNvCxnSpPr>
          <p:nvPr>
            <p:custDataLst>
              <p:tags r:id="rId4"/>
            </p:custDataLst>
          </p:nvPr>
        </p:nvCxnSpPr>
        <p:spPr bwMode="auto">
          <a:xfrm flipH="1">
            <a:off x="7010400" y="1676400"/>
            <a:ext cx="328613" cy="452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" name="AutoShape 1031"/>
          <p:cNvCxnSpPr>
            <a:cxnSpLocks noChangeShapeType="1"/>
            <a:stCxn id="9" idx="5"/>
            <a:endCxn id="17" idx="0"/>
          </p:cNvCxnSpPr>
          <p:nvPr>
            <p:custDataLst>
              <p:tags r:id="rId5"/>
            </p:custDataLst>
          </p:nvPr>
        </p:nvCxnSpPr>
        <p:spPr bwMode="auto">
          <a:xfrm>
            <a:off x="7662863" y="1676400"/>
            <a:ext cx="338138" cy="452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" name="Oval 1032"/>
          <p:cNvSpPr>
            <a:spLocks noChangeAspect="1" noChangeArrowheads="1"/>
          </p:cNvSpPr>
          <p:nvPr>
            <p:custDataLst>
              <p:tags r:id="rId6"/>
            </p:custDataLst>
          </p:nvPr>
        </p:nvSpPr>
        <p:spPr bwMode="auto">
          <a:xfrm>
            <a:off x="6781800" y="2146300"/>
            <a:ext cx="457200" cy="42545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13" name="Oval 1033"/>
          <p:cNvSpPr>
            <a:spLocks noChangeAspect="1" noChangeArrowheads="1"/>
          </p:cNvSpPr>
          <p:nvPr>
            <p:custDataLst>
              <p:tags r:id="rId7"/>
            </p:custDataLst>
          </p:nvPr>
        </p:nvSpPr>
        <p:spPr bwMode="auto">
          <a:xfrm>
            <a:off x="6477000" y="2927350"/>
            <a:ext cx="457200" cy="42545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D</a:t>
            </a:r>
            <a:endParaRPr lang="en-US" sz="2000" dirty="0"/>
          </a:p>
        </p:txBody>
      </p:sp>
      <p:sp>
        <p:nvSpPr>
          <p:cNvPr id="14" name="Oval 1034"/>
          <p:cNvSpPr>
            <a:spLocks noChangeAspect="1" noChangeArrowheads="1"/>
          </p:cNvSpPr>
          <p:nvPr>
            <p:custDataLst>
              <p:tags r:id="rId8"/>
            </p:custDataLst>
          </p:nvPr>
        </p:nvSpPr>
        <p:spPr bwMode="auto">
          <a:xfrm>
            <a:off x="7010400" y="2927350"/>
            <a:ext cx="457200" cy="42545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E</a:t>
            </a:r>
            <a:endParaRPr lang="en-US" sz="2000" dirty="0"/>
          </a:p>
        </p:txBody>
      </p:sp>
      <p:cxnSp>
        <p:nvCxnSpPr>
          <p:cNvPr id="15" name="AutoShape 1035"/>
          <p:cNvCxnSpPr>
            <a:cxnSpLocks noChangeShapeType="1"/>
            <a:stCxn id="12" idx="5"/>
            <a:endCxn id="14" idx="0"/>
          </p:cNvCxnSpPr>
          <p:nvPr>
            <p:custDataLst>
              <p:tags r:id="rId9"/>
            </p:custDataLst>
          </p:nvPr>
        </p:nvCxnSpPr>
        <p:spPr bwMode="auto">
          <a:xfrm rot="16200000" flipH="1">
            <a:off x="6996569" y="2684919"/>
            <a:ext cx="417906" cy="6695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6" name="AutoShape 1036"/>
          <p:cNvCxnSpPr>
            <a:cxnSpLocks noChangeShapeType="1"/>
            <a:stCxn id="12" idx="3"/>
            <a:endCxn id="13" idx="0"/>
          </p:cNvCxnSpPr>
          <p:nvPr>
            <p:custDataLst>
              <p:tags r:id="rId10"/>
            </p:custDataLst>
          </p:nvPr>
        </p:nvCxnSpPr>
        <p:spPr bwMode="auto">
          <a:xfrm flipH="1">
            <a:off x="6705600" y="2527300"/>
            <a:ext cx="142875" cy="382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7" name="Oval 1037"/>
          <p:cNvSpPr>
            <a:spLocks noChangeAspect="1" noChangeArrowheads="1"/>
          </p:cNvSpPr>
          <p:nvPr>
            <p:custDataLst>
              <p:tags r:id="rId11"/>
            </p:custDataLst>
          </p:nvPr>
        </p:nvSpPr>
        <p:spPr bwMode="auto">
          <a:xfrm>
            <a:off x="7772400" y="2146300"/>
            <a:ext cx="457200" cy="425450"/>
          </a:xfrm>
          <a:prstGeom prst="ellipse">
            <a:avLst/>
          </a:prstGeom>
          <a:solidFill>
            <a:srgbClr val="3366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C</a:t>
            </a:r>
            <a:endParaRPr lang="en-US" sz="2000" dirty="0"/>
          </a:p>
        </p:txBody>
      </p:sp>
      <p:sp>
        <p:nvSpPr>
          <p:cNvPr id="18" name="Oval 1033"/>
          <p:cNvSpPr>
            <a:spLocks noChangeAspect="1" noChangeArrowheads="1"/>
          </p:cNvSpPr>
          <p:nvPr>
            <p:custDataLst>
              <p:tags r:id="rId12"/>
            </p:custDataLst>
          </p:nvPr>
        </p:nvSpPr>
        <p:spPr bwMode="auto">
          <a:xfrm>
            <a:off x="7543800" y="2927350"/>
            <a:ext cx="457200" cy="425450"/>
          </a:xfrm>
          <a:prstGeom prst="ellipse">
            <a:avLst/>
          </a:prstGeom>
          <a:solidFill>
            <a:srgbClr val="C1504D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F</a:t>
            </a:r>
            <a:endParaRPr lang="en-US" sz="2000" dirty="0"/>
          </a:p>
        </p:txBody>
      </p:sp>
      <p:sp>
        <p:nvSpPr>
          <p:cNvPr id="19" name="Oval 1034"/>
          <p:cNvSpPr>
            <a:spLocks noChangeAspect="1" noChangeArrowheads="1"/>
          </p:cNvSpPr>
          <p:nvPr>
            <p:custDataLst>
              <p:tags r:id="rId13"/>
            </p:custDataLst>
          </p:nvPr>
        </p:nvSpPr>
        <p:spPr bwMode="auto">
          <a:xfrm>
            <a:off x="8153400" y="2927350"/>
            <a:ext cx="457200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G</a:t>
            </a:r>
            <a:endParaRPr lang="en-US" sz="2000" dirty="0"/>
          </a:p>
        </p:txBody>
      </p:sp>
      <p:cxnSp>
        <p:nvCxnSpPr>
          <p:cNvPr id="20" name="AutoShape 1035"/>
          <p:cNvCxnSpPr>
            <a:cxnSpLocks noChangeShapeType="1"/>
            <a:stCxn id="17" idx="5"/>
            <a:endCxn id="19" idx="0"/>
          </p:cNvCxnSpPr>
          <p:nvPr>
            <p:custDataLst>
              <p:tags r:id="rId14"/>
            </p:custDataLst>
          </p:nvPr>
        </p:nvCxnSpPr>
        <p:spPr bwMode="auto">
          <a:xfrm rot="16200000" flipH="1">
            <a:off x="8063369" y="2608719"/>
            <a:ext cx="417906" cy="21935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" name="AutoShape 1036"/>
          <p:cNvCxnSpPr>
            <a:cxnSpLocks noChangeShapeType="1"/>
            <a:endCxn id="18" idx="0"/>
          </p:cNvCxnSpPr>
          <p:nvPr>
            <p:custDataLst>
              <p:tags r:id="rId15"/>
            </p:custDataLst>
          </p:nvPr>
        </p:nvCxnSpPr>
        <p:spPr bwMode="auto">
          <a:xfrm flipH="1">
            <a:off x="7772400" y="2527300"/>
            <a:ext cx="142875" cy="382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3" name="Date Placeholder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2014</a:t>
            </a:r>
            <a:endParaRPr lang="en-US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162800" y="19812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Zapf Dingbats"/>
                <a:ea typeface="Zapf Dingbats"/>
                <a:cs typeface="Zapf Dingbats"/>
              </a:rPr>
              <a:t>✓</a:t>
            </a:r>
            <a:endParaRPr lang="en-US" sz="2000" b="0" dirty="0" smtClean="0"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781800" y="26670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Zapf Dingbats"/>
                <a:ea typeface="Zapf Dingbats"/>
                <a:cs typeface="Zapf Dingbats"/>
              </a:rPr>
              <a:t>✓</a:t>
            </a:r>
            <a:endParaRPr lang="en-US" sz="2000" b="0" dirty="0" smtClean="0">
              <a:latin typeface="+mn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315200" y="26670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Zapf Dingbats"/>
                <a:ea typeface="Zapf Dingbats"/>
                <a:cs typeface="Zapf Dingbats"/>
              </a:rPr>
              <a:t>✓</a:t>
            </a:r>
            <a:endParaRPr lang="en-US" sz="2000" b="0" dirty="0" smtClean="0">
              <a:latin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620000" y="10668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Zapf Dingbats"/>
                <a:ea typeface="Zapf Dingbats"/>
                <a:cs typeface="Zapf Dingbats"/>
              </a:rPr>
              <a:t>✓</a:t>
            </a:r>
            <a:endParaRPr lang="en-US" sz="2000" b="0" dirty="0" smtClean="0">
              <a:latin typeface="+mn-lt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512859" y="3878503"/>
            <a:ext cx="6649941" cy="1025813"/>
            <a:chOff x="512859" y="3878503"/>
            <a:chExt cx="6649941" cy="1025813"/>
          </a:xfrm>
        </p:grpSpPr>
        <p:sp>
          <p:nvSpPr>
            <p:cNvPr id="40" name="TextBox 39"/>
            <p:cNvSpPr txBox="1"/>
            <p:nvPr/>
          </p:nvSpPr>
          <p:spPr>
            <a:xfrm>
              <a:off x="685800" y="3886200"/>
              <a:ext cx="6477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0" dirty="0" smtClean="0">
                  <a:latin typeface="+mn-lt"/>
                </a:rPr>
                <a:t>    = current node			= processing (on the call stack)</a:t>
              </a:r>
            </a:p>
            <a:p>
              <a:r>
                <a:rPr lang="en-US" sz="2000" b="0" dirty="0">
                  <a:latin typeface="+mn-lt"/>
                </a:rPr>
                <a:t> </a:t>
              </a:r>
              <a:r>
                <a:rPr lang="en-US" sz="2000" b="0" dirty="0" smtClean="0">
                  <a:latin typeface="+mn-lt"/>
                </a:rPr>
                <a:t>   </a:t>
              </a:r>
            </a:p>
            <a:p>
              <a:r>
                <a:rPr lang="en-US" sz="2000" b="0" dirty="0">
                  <a:latin typeface="+mn-lt"/>
                </a:rPr>
                <a:t> </a:t>
              </a:r>
              <a:r>
                <a:rPr lang="en-US" sz="2000" b="0" dirty="0" smtClean="0">
                  <a:latin typeface="+mn-lt"/>
                </a:rPr>
                <a:t>   = completed node		= element has been processed</a:t>
              </a:r>
            </a:p>
          </p:txBody>
        </p:sp>
        <p:sp>
          <p:nvSpPr>
            <p:cNvPr id="41" name="Oval 1029"/>
            <p:cNvSpPr>
              <a:spLocks noChangeAspect="1"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512859" y="3880042"/>
              <a:ext cx="457200" cy="425450"/>
            </a:xfrm>
            <a:prstGeom prst="ellipse">
              <a:avLst/>
            </a:prstGeom>
            <a:solidFill>
              <a:srgbClr val="C0504D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42" name="Oval 1029"/>
            <p:cNvSpPr>
              <a:spLocks noChangeAspect="1"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2982047" y="3878503"/>
              <a:ext cx="457200" cy="425450"/>
            </a:xfrm>
            <a:prstGeom prst="ellipse">
              <a:avLst/>
            </a:prstGeom>
            <a:solidFill>
              <a:srgbClr val="3366FF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43" name="Oval 1029"/>
            <p:cNvSpPr>
              <a:spLocks noChangeAspect="1"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519016" y="4478866"/>
              <a:ext cx="457200" cy="42545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200400" y="4495800"/>
              <a:ext cx="304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0" dirty="0">
                  <a:latin typeface="Zapf Dingbats"/>
                  <a:ea typeface="Zapf Dingbats"/>
                  <a:cs typeface="Zapf Dingbats"/>
                </a:rPr>
                <a:t>✓</a:t>
              </a:r>
              <a:endParaRPr lang="en-US" sz="2000" b="0" dirty="0" smtClean="0">
                <a:latin typeface="+mn-lt"/>
              </a:endParaRPr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2049237" y="5627817"/>
            <a:ext cx="1082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 B E A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46697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dirty="0" smtClean="0"/>
              <a:t>More on  traversals</a:t>
            </a:r>
          </a:p>
        </p:txBody>
      </p:sp>
      <p:sp>
        <p:nvSpPr>
          <p:cNvPr id="4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85800" y="1295400"/>
            <a:ext cx="4953000" cy="2286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void </a:t>
            </a:r>
            <a:r>
              <a:rPr lang="en-US" sz="2000" dirty="0" err="1" smtClean="0">
                <a:solidFill>
                  <a:srgbClr val="119F33"/>
                </a:solidFill>
                <a:latin typeface="Courier New" pitchFamily="49" charset="0"/>
              </a:rPr>
              <a:t>inOrderTraversal</a:t>
            </a:r>
            <a:r>
              <a:rPr lang="en-US" sz="2000" dirty="0" smtClean="0">
                <a:latin typeface="Courier New" pitchFamily="49" charset="0"/>
              </a:rPr>
              <a:t>(Node </a:t>
            </a:r>
            <a:r>
              <a:rPr lang="en-US" sz="2000" dirty="0" smtClean="0">
                <a:solidFill>
                  <a:srgbClr val="119F33"/>
                </a:solidFill>
                <a:latin typeface="Courier New" pitchFamily="49" charset="0"/>
              </a:rPr>
              <a:t>t</a:t>
            </a:r>
            <a:r>
              <a:rPr lang="en-US" sz="2000" dirty="0" smtClean="0">
                <a:latin typeface="Courier New" pitchFamily="49" charset="0"/>
              </a:rPr>
              <a:t>){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sz="2000" dirty="0" smtClean="0">
                <a:latin typeface="Courier New" pitchFamily="49" charset="0"/>
              </a:rPr>
              <a:t>(t != </a:t>
            </a: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</a:rPr>
              <a:t>null</a:t>
            </a:r>
            <a:r>
              <a:rPr lang="en-US" sz="2000" dirty="0" smtClean="0">
                <a:latin typeface="Courier New" pitchFamily="49" charset="0"/>
              </a:rPr>
              <a:t>) {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  </a:t>
            </a:r>
            <a:r>
              <a:rPr lang="en-US" sz="2000" dirty="0" err="1" smtClean="0">
                <a:latin typeface="Courier New" pitchFamily="49" charset="0"/>
              </a:rPr>
              <a:t>inOrderTraversal</a:t>
            </a:r>
            <a:r>
              <a:rPr lang="en-US" sz="2000" dirty="0" smtClean="0">
                <a:latin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</a:rPr>
              <a:t>t.left</a:t>
            </a:r>
            <a:r>
              <a:rPr lang="en-US" sz="2000" dirty="0" smtClean="0">
                <a:latin typeface="Courier New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  process(</a:t>
            </a:r>
            <a:r>
              <a:rPr lang="en-US" sz="2000" dirty="0" err="1" smtClean="0">
                <a:latin typeface="Courier New" pitchFamily="49" charset="0"/>
              </a:rPr>
              <a:t>t.element</a:t>
            </a:r>
            <a:r>
              <a:rPr lang="en-US" sz="2000" dirty="0" smtClean="0">
                <a:latin typeface="Courier New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  </a:t>
            </a:r>
            <a:r>
              <a:rPr lang="en-US" sz="2000" dirty="0" err="1" smtClean="0">
                <a:latin typeface="Courier New" pitchFamily="49" charset="0"/>
              </a:rPr>
              <a:t>inOrderTraversal</a:t>
            </a:r>
            <a:r>
              <a:rPr lang="en-US" sz="2000" dirty="0" smtClean="0">
                <a:latin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</a:rPr>
              <a:t>t.right</a:t>
            </a:r>
            <a:r>
              <a:rPr lang="en-US" sz="2000" dirty="0" smtClean="0">
                <a:latin typeface="Courier New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}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9" name="Oval 1029"/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7272338" y="1295400"/>
            <a:ext cx="457200" cy="425450"/>
          </a:xfrm>
          <a:prstGeom prst="ellipse">
            <a:avLst/>
          </a:prstGeom>
          <a:solidFill>
            <a:srgbClr val="3366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A</a:t>
            </a:r>
            <a:endParaRPr lang="en-US" sz="2000" dirty="0"/>
          </a:p>
        </p:txBody>
      </p:sp>
      <p:cxnSp>
        <p:nvCxnSpPr>
          <p:cNvPr id="10" name="AutoShape 1030"/>
          <p:cNvCxnSpPr>
            <a:cxnSpLocks noChangeShapeType="1"/>
            <a:stCxn id="9" idx="3"/>
            <a:endCxn id="12" idx="0"/>
          </p:cNvCxnSpPr>
          <p:nvPr>
            <p:custDataLst>
              <p:tags r:id="rId4"/>
            </p:custDataLst>
          </p:nvPr>
        </p:nvCxnSpPr>
        <p:spPr bwMode="auto">
          <a:xfrm flipH="1">
            <a:off x="7010400" y="1676400"/>
            <a:ext cx="328613" cy="452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" name="AutoShape 1031"/>
          <p:cNvCxnSpPr>
            <a:cxnSpLocks noChangeShapeType="1"/>
            <a:stCxn id="9" idx="5"/>
            <a:endCxn id="17" idx="0"/>
          </p:cNvCxnSpPr>
          <p:nvPr>
            <p:custDataLst>
              <p:tags r:id="rId5"/>
            </p:custDataLst>
          </p:nvPr>
        </p:nvCxnSpPr>
        <p:spPr bwMode="auto">
          <a:xfrm>
            <a:off x="7662863" y="1676400"/>
            <a:ext cx="338138" cy="452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" name="Oval 1032"/>
          <p:cNvSpPr>
            <a:spLocks noChangeAspect="1" noChangeArrowheads="1"/>
          </p:cNvSpPr>
          <p:nvPr>
            <p:custDataLst>
              <p:tags r:id="rId6"/>
            </p:custDataLst>
          </p:nvPr>
        </p:nvSpPr>
        <p:spPr bwMode="auto">
          <a:xfrm>
            <a:off x="6781800" y="2146300"/>
            <a:ext cx="457200" cy="42545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13" name="Oval 1033"/>
          <p:cNvSpPr>
            <a:spLocks noChangeAspect="1" noChangeArrowheads="1"/>
          </p:cNvSpPr>
          <p:nvPr>
            <p:custDataLst>
              <p:tags r:id="rId7"/>
            </p:custDataLst>
          </p:nvPr>
        </p:nvSpPr>
        <p:spPr bwMode="auto">
          <a:xfrm>
            <a:off x="6477000" y="2927350"/>
            <a:ext cx="457200" cy="42545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D</a:t>
            </a:r>
            <a:endParaRPr lang="en-US" sz="2000" dirty="0"/>
          </a:p>
        </p:txBody>
      </p:sp>
      <p:sp>
        <p:nvSpPr>
          <p:cNvPr id="14" name="Oval 1034"/>
          <p:cNvSpPr>
            <a:spLocks noChangeAspect="1" noChangeArrowheads="1"/>
          </p:cNvSpPr>
          <p:nvPr>
            <p:custDataLst>
              <p:tags r:id="rId8"/>
            </p:custDataLst>
          </p:nvPr>
        </p:nvSpPr>
        <p:spPr bwMode="auto">
          <a:xfrm>
            <a:off x="7010400" y="2927350"/>
            <a:ext cx="457200" cy="42545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E</a:t>
            </a:r>
            <a:endParaRPr lang="en-US" sz="2000" dirty="0"/>
          </a:p>
        </p:txBody>
      </p:sp>
      <p:cxnSp>
        <p:nvCxnSpPr>
          <p:cNvPr id="15" name="AutoShape 1035"/>
          <p:cNvCxnSpPr>
            <a:cxnSpLocks noChangeShapeType="1"/>
            <a:stCxn id="12" idx="5"/>
            <a:endCxn id="14" idx="0"/>
          </p:cNvCxnSpPr>
          <p:nvPr>
            <p:custDataLst>
              <p:tags r:id="rId9"/>
            </p:custDataLst>
          </p:nvPr>
        </p:nvCxnSpPr>
        <p:spPr bwMode="auto">
          <a:xfrm rot="16200000" flipH="1">
            <a:off x="6996569" y="2684919"/>
            <a:ext cx="417906" cy="6695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6" name="AutoShape 1036"/>
          <p:cNvCxnSpPr>
            <a:cxnSpLocks noChangeShapeType="1"/>
            <a:stCxn id="12" idx="3"/>
            <a:endCxn id="13" idx="0"/>
          </p:cNvCxnSpPr>
          <p:nvPr>
            <p:custDataLst>
              <p:tags r:id="rId10"/>
            </p:custDataLst>
          </p:nvPr>
        </p:nvCxnSpPr>
        <p:spPr bwMode="auto">
          <a:xfrm flipH="1">
            <a:off x="6705600" y="2527300"/>
            <a:ext cx="142875" cy="382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7" name="Oval 1037"/>
          <p:cNvSpPr>
            <a:spLocks noChangeAspect="1" noChangeArrowheads="1"/>
          </p:cNvSpPr>
          <p:nvPr>
            <p:custDataLst>
              <p:tags r:id="rId11"/>
            </p:custDataLst>
          </p:nvPr>
        </p:nvSpPr>
        <p:spPr bwMode="auto">
          <a:xfrm>
            <a:off x="7772400" y="2146300"/>
            <a:ext cx="457200" cy="425450"/>
          </a:xfrm>
          <a:prstGeom prst="ellipse">
            <a:avLst/>
          </a:prstGeom>
          <a:solidFill>
            <a:srgbClr val="3366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C</a:t>
            </a:r>
            <a:endParaRPr lang="en-US" sz="2000" dirty="0"/>
          </a:p>
        </p:txBody>
      </p:sp>
      <p:sp>
        <p:nvSpPr>
          <p:cNvPr id="18" name="Oval 1033"/>
          <p:cNvSpPr>
            <a:spLocks noChangeAspect="1" noChangeArrowheads="1"/>
          </p:cNvSpPr>
          <p:nvPr>
            <p:custDataLst>
              <p:tags r:id="rId12"/>
            </p:custDataLst>
          </p:nvPr>
        </p:nvSpPr>
        <p:spPr bwMode="auto">
          <a:xfrm>
            <a:off x="7543800" y="2927350"/>
            <a:ext cx="457200" cy="42545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F</a:t>
            </a:r>
            <a:endParaRPr lang="en-US" sz="2000" dirty="0"/>
          </a:p>
        </p:txBody>
      </p:sp>
      <p:sp>
        <p:nvSpPr>
          <p:cNvPr id="19" name="Oval 1034"/>
          <p:cNvSpPr>
            <a:spLocks noChangeAspect="1" noChangeArrowheads="1"/>
          </p:cNvSpPr>
          <p:nvPr>
            <p:custDataLst>
              <p:tags r:id="rId13"/>
            </p:custDataLst>
          </p:nvPr>
        </p:nvSpPr>
        <p:spPr bwMode="auto">
          <a:xfrm>
            <a:off x="8153400" y="2927350"/>
            <a:ext cx="457200" cy="425450"/>
          </a:xfrm>
          <a:prstGeom prst="ellipse">
            <a:avLst/>
          </a:prstGeom>
          <a:solidFill>
            <a:srgbClr val="C1504D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G</a:t>
            </a:r>
            <a:endParaRPr lang="en-US" sz="2000" dirty="0"/>
          </a:p>
        </p:txBody>
      </p:sp>
      <p:cxnSp>
        <p:nvCxnSpPr>
          <p:cNvPr id="20" name="AutoShape 1035"/>
          <p:cNvCxnSpPr>
            <a:cxnSpLocks noChangeShapeType="1"/>
            <a:stCxn id="17" idx="5"/>
            <a:endCxn id="19" idx="0"/>
          </p:cNvCxnSpPr>
          <p:nvPr>
            <p:custDataLst>
              <p:tags r:id="rId14"/>
            </p:custDataLst>
          </p:nvPr>
        </p:nvCxnSpPr>
        <p:spPr bwMode="auto">
          <a:xfrm rot="16200000" flipH="1">
            <a:off x="8063369" y="2608719"/>
            <a:ext cx="417906" cy="21935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" name="AutoShape 1036"/>
          <p:cNvCxnSpPr>
            <a:cxnSpLocks noChangeShapeType="1"/>
            <a:endCxn id="18" idx="0"/>
          </p:cNvCxnSpPr>
          <p:nvPr>
            <p:custDataLst>
              <p:tags r:id="rId15"/>
            </p:custDataLst>
          </p:nvPr>
        </p:nvCxnSpPr>
        <p:spPr bwMode="auto">
          <a:xfrm flipH="1">
            <a:off x="7772400" y="2527300"/>
            <a:ext cx="142875" cy="382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3" name="Date Placeholder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2014</a:t>
            </a:r>
            <a:endParaRPr lang="en-US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162800" y="19812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Zapf Dingbats"/>
                <a:ea typeface="Zapf Dingbats"/>
                <a:cs typeface="Zapf Dingbats"/>
              </a:rPr>
              <a:t>✓</a:t>
            </a:r>
            <a:endParaRPr lang="en-US" sz="2000" b="0" dirty="0" smtClean="0"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781800" y="26670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Zapf Dingbats"/>
                <a:ea typeface="Zapf Dingbats"/>
                <a:cs typeface="Zapf Dingbats"/>
              </a:rPr>
              <a:t>✓</a:t>
            </a:r>
            <a:endParaRPr lang="en-US" sz="2000" b="0" dirty="0" smtClean="0">
              <a:latin typeface="+mn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315200" y="26670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Zapf Dingbats"/>
                <a:ea typeface="Zapf Dingbats"/>
                <a:cs typeface="Zapf Dingbats"/>
              </a:rPr>
              <a:t>✓</a:t>
            </a:r>
            <a:endParaRPr lang="en-US" sz="2000" b="0" dirty="0" smtClean="0">
              <a:latin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620000" y="10668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Zapf Dingbats"/>
                <a:ea typeface="Zapf Dingbats"/>
                <a:cs typeface="Zapf Dingbats"/>
              </a:rPr>
              <a:t>✓</a:t>
            </a:r>
            <a:endParaRPr lang="en-US" sz="2000" b="0" dirty="0" smtClean="0"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153400" y="196209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Zapf Dingbats"/>
                <a:ea typeface="Zapf Dingbats"/>
                <a:cs typeface="Zapf Dingbats"/>
              </a:rPr>
              <a:t>✓</a:t>
            </a:r>
            <a:endParaRPr lang="en-US" sz="2000" b="0" dirty="0" smtClean="0">
              <a:latin typeface="+mn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888624" y="26670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Zapf Dingbats"/>
                <a:ea typeface="Zapf Dingbats"/>
                <a:cs typeface="Zapf Dingbats"/>
              </a:rPr>
              <a:t>✓</a:t>
            </a:r>
            <a:endParaRPr lang="en-US" sz="2000" b="0" dirty="0" smtClean="0">
              <a:latin typeface="+mn-lt"/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512859" y="3878503"/>
            <a:ext cx="6649941" cy="1025813"/>
            <a:chOff x="512859" y="3878503"/>
            <a:chExt cx="6649941" cy="1025813"/>
          </a:xfrm>
        </p:grpSpPr>
        <p:sp>
          <p:nvSpPr>
            <p:cNvPr id="42" name="TextBox 41"/>
            <p:cNvSpPr txBox="1"/>
            <p:nvPr/>
          </p:nvSpPr>
          <p:spPr>
            <a:xfrm>
              <a:off x="685800" y="3886200"/>
              <a:ext cx="6477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0" dirty="0" smtClean="0">
                  <a:latin typeface="+mn-lt"/>
                </a:rPr>
                <a:t>    = current node			= processing (on the call stack)</a:t>
              </a:r>
            </a:p>
            <a:p>
              <a:r>
                <a:rPr lang="en-US" sz="2000" b="0" dirty="0">
                  <a:latin typeface="+mn-lt"/>
                </a:rPr>
                <a:t> </a:t>
              </a:r>
              <a:r>
                <a:rPr lang="en-US" sz="2000" b="0" dirty="0" smtClean="0">
                  <a:latin typeface="+mn-lt"/>
                </a:rPr>
                <a:t>   </a:t>
              </a:r>
            </a:p>
            <a:p>
              <a:r>
                <a:rPr lang="en-US" sz="2000" b="0" dirty="0">
                  <a:latin typeface="+mn-lt"/>
                </a:rPr>
                <a:t> </a:t>
              </a:r>
              <a:r>
                <a:rPr lang="en-US" sz="2000" b="0" dirty="0" smtClean="0">
                  <a:latin typeface="+mn-lt"/>
                </a:rPr>
                <a:t>   = completed node		= element has been processed</a:t>
              </a:r>
            </a:p>
          </p:txBody>
        </p:sp>
        <p:sp>
          <p:nvSpPr>
            <p:cNvPr id="43" name="Oval 1029"/>
            <p:cNvSpPr>
              <a:spLocks noChangeAspect="1"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512859" y="3880042"/>
              <a:ext cx="457200" cy="425450"/>
            </a:xfrm>
            <a:prstGeom prst="ellipse">
              <a:avLst/>
            </a:prstGeom>
            <a:solidFill>
              <a:srgbClr val="C0504D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44" name="Oval 1029"/>
            <p:cNvSpPr>
              <a:spLocks noChangeAspect="1"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2982047" y="3878503"/>
              <a:ext cx="457200" cy="425450"/>
            </a:xfrm>
            <a:prstGeom prst="ellipse">
              <a:avLst/>
            </a:prstGeom>
            <a:solidFill>
              <a:srgbClr val="3366FF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45" name="Oval 1029"/>
            <p:cNvSpPr>
              <a:spLocks noChangeAspect="1"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519016" y="4478866"/>
              <a:ext cx="457200" cy="42545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200400" y="4495800"/>
              <a:ext cx="304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0" dirty="0">
                  <a:latin typeface="Zapf Dingbats"/>
                  <a:ea typeface="Zapf Dingbats"/>
                  <a:cs typeface="Zapf Dingbats"/>
                </a:rPr>
                <a:t>✓</a:t>
              </a:r>
              <a:endParaRPr lang="en-US" sz="2000" b="0" dirty="0" smtClean="0">
                <a:latin typeface="+mn-lt"/>
              </a:endParaRP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2049237" y="5627817"/>
            <a:ext cx="15232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 B E A F C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0801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dirty="0" smtClean="0"/>
              <a:t>More on  traversals</a:t>
            </a:r>
          </a:p>
        </p:txBody>
      </p:sp>
      <p:sp>
        <p:nvSpPr>
          <p:cNvPr id="4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85800" y="1295400"/>
            <a:ext cx="4953000" cy="2286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void </a:t>
            </a:r>
            <a:r>
              <a:rPr lang="en-US" sz="2000" dirty="0" err="1" smtClean="0">
                <a:solidFill>
                  <a:srgbClr val="119F33"/>
                </a:solidFill>
                <a:latin typeface="Courier New" pitchFamily="49" charset="0"/>
              </a:rPr>
              <a:t>inOrderTraversal</a:t>
            </a:r>
            <a:r>
              <a:rPr lang="en-US" sz="2000" dirty="0" smtClean="0">
                <a:latin typeface="Courier New" pitchFamily="49" charset="0"/>
              </a:rPr>
              <a:t>(Node </a:t>
            </a:r>
            <a:r>
              <a:rPr lang="en-US" sz="2000" dirty="0" smtClean="0">
                <a:solidFill>
                  <a:srgbClr val="119F33"/>
                </a:solidFill>
                <a:latin typeface="Courier New" pitchFamily="49" charset="0"/>
              </a:rPr>
              <a:t>t</a:t>
            </a:r>
            <a:r>
              <a:rPr lang="en-US" sz="2000" dirty="0" smtClean="0">
                <a:latin typeface="Courier New" pitchFamily="49" charset="0"/>
              </a:rPr>
              <a:t>){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sz="2000" dirty="0" smtClean="0">
                <a:latin typeface="Courier New" pitchFamily="49" charset="0"/>
              </a:rPr>
              <a:t>(t != </a:t>
            </a: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</a:rPr>
              <a:t>null</a:t>
            </a:r>
            <a:r>
              <a:rPr lang="en-US" sz="2000" dirty="0" smtClean="0">
                <a:latin typeface="Courier New" pitchFamily="49" charset="0"/>
              </a:rPr>
              <a:t>) {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  </a:t>
            </a:r>
            <a:r>
              <a:rPr lang="en-US" sz="2000" dirty="0" err="1" smtClean="0">
                <a:latin typeface="Courier New" pitchFamily="49" charset="0"/>
              </a:rPr>
              <a:t>inOrderTraversal</a:t>
            </a:r>
            <a:r>
              <a:rPr lang="en-US" sz="2000" dirty="0" smtClean="0">
                <a:latin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</a:rPr>
              <a:t>t.left</a:t>
            </a:r>
            <a:r>
              <a:rPr lang="en-US" sz="2000" dirty="0" smtClean="0">
                <a:latin typeface="Courier New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  process(</a:t>
            </a:r>
            <a:r>
              <a:rPr lang="en-US" sz="2000" dirty="0" err="1" smtClean="0">
                <a:latin typeface="Courier New" pitchFamily="49" charset="0"/>
              </a:rPr>
              <a:t>t.element</a:t>
            </a:r>
            <a:r>
              <a:rPr lang="en-US" sz="2000" dirty="0" smtClean="0">
                <a:latin typeface="Courier New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  </a:t>
            </a:r>
            <a:r>
              <a:rPr lang="en-US" sz="2000" dirty="0" err="1" smtClean="0">
                <a:latin typeface="Courier New" pitchFamily="49" charset="0"/>
              </a:rPr>
              <a:t>inOrderTraversal</a:t>
            </a:r>
            <a:r>
              <a:rPr lang="en-US" sz="2000" dirty="0" smtClean="0">
                <a:latin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</a:rPr>
              <a:t>t.right</a:t>
            </a:r>
            <a:r>
              <a:rPr lang="en-US" sz="2000" dirty="0" smtClean="0">
                <a:latin typeface="Courier New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}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9" name="Oval 1029"/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7272338" y="1295400"/>
            <a:ext cx="457200" cy="42545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A</a:t>
            </a:r>
            <a:endParaRPr lang="en-US" sz="2000" dirty="0"/>
          </a:p>
        </p:txBody>
      </p:sp>
      <p:cxnSp>
        <p:nvCxnSpPr>
          <p:cNvPr id="10" name="AutoShape 1030"/>
          <p:cNvCxnSpPr>
            <a:cxnSpLocks noChangeShapeType="1"/>
            <a:stCxn id="9" idx="3"/>
            <a:endCxn id="12" idx="0"/>
          </p:cNvCxnSpPr>
          <p:nvPr>
            <p:custDataLst>
              <p:tags r:id="rId4"/>
            </p:custDataLst>
          </p:nvPr>
        </p:nvCxnSpPr>
        <p:spPr bwMode="auto">
          <a:xfrm flipH="1">
            <a:off x="7010400" y="1676400"/>
            <a:ext cx="328613" cy="452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" name="AutoShape 1031"/>
          <p:cNvCxnSpPr>
            <a:cxnSpLocks noChangeShapeType="1"/>
            <a:stCxn id="9" idx="5"/>
            <a:endCxn id="17" idx="0"/>
          </p:cNvCxnSpPr>
          <p:nvPr>
            <p:custDataLst>
              <p:tags r:id="rId5"/>
            </p:custDataLst>
          </p:nvPr>
        </p:nvCxnSpPr>
        <p:spPr bwMode="auto">
          <a:xfrm>
            <a:off x="7662863" y="1676400"/>
            <a:ext cx="338138" cy="452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" name="Oval 1032"/>
          <p:cNvSpPr>
            <a:spLocks noChangeAspect="1" noChangeArrowheads="1"/>
          </p:cNvSpPr>
          <p:nvPr>
            <p:custDataLst>
              <p:tags r:id="rId6"/>
            </p:custDataLst>
          </p:nvPr>
        </p:nvSpPr>
        <p:spPr bwMode="auto">
          <a:xfrm>
            <a:off x="6781800" y="2146300"/>
            <a:ext cx="457200" cy="42545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13" name="Oval 1033"/>
          <p:cNvSpPr>
            <a:spLocks noChangeAspect="1" noChangeArrowheads="1"/>
          </p:cNvSpPr>
          <p:nvPr>
            <p:custDataLst>
              <p:tags r:id="rId7"/>
            </p:custDataLst>
          </p:nvPr>
        </p:nvSpPr>
        <p:spPr bwMode="auto">
          <a:xfrm>
            <a:off x="6477000" y="2927350"/>
            <a:ext cx="457200" cy="42545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D</a:t>
            </a:r>
            <a:endParaRPr lang="en-US" sz="2000" dirty="0"/>
          </a:p>
        </p:txBody>
      </p:sp>
      <p:sp>
        <p:nvSpPr>
          <p:cNvPr id="14" name="Oval 1034"/>
          <p:cNvSpPr>
            <a:spLocks noChangeAspect="1" noChangeArrowheads="1"/>
          </p:cNvSpPr>
          <p:nvPr>
            <p:custDataLst>
              <p:tags r:id="rId8"/>
            </p:custDataLst>
          </p:nvPr>
        </p:nvSpPr>
        <p:spPr bwMode="auto">
          <a:xfrm>
            <a:off x="7010400" y="2927350"/>
            <a:ext cx="457200" cy="42545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E</a:t>
            </a:r>
            <a:endParaRPr lang="en-US" sz="2000" dirty="0"/>
          </a:p>
        </p:txBody>
      </p:sp>
      <p:cxnSp>
        <p:nvCxnSpPr>
          <p:cNvPr id="15" name="AutoShape 1035"/>
          <p:cNvCxnSpPr>
            <a:cxnSpLocks noChangeShapeType="1"/>
            <a:stCxn id="12" idx="5"/>
            <a:endCxn id="14" idx="0"/>
          </p:cNvCxnSpPr>
          <p:nvPr>
            <p:custDataLst>
              <p:tags r:id="rId9"/>
            </p:custDataLst>
          </p:nvPr>
        </p:nvCxnSpPr>
        <p:spPr bwMode="auto">
          <a:xfrm rot="16200000" flipH="1">
            <a:off x="6996569" y="2684919"/>
            <a:ext cx="417906" cy="6695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6" name="AutoShape 1036"/>
          <p:cNvCxnSpPr>
            <a:cxnSpLocks noChangeShapeType="1"/>
            <a:stCxn id="12" idx="3"/>
            <a:endCxn id="13" idx="0"/>
          </p:cNvCxnSpPr>
          <p:nvPr>
            <p:custDataLst>
              <p:tags r:id="rId10"/>
            </p:custDataLst>
          </p:nvPr>
        </p:nvCxnSpPr>
        <p:spPr bwMode="auto">
          <a:xfrm flipH="1">
            <a:off x="6705600" y="2527300"/>
            <a:ext cx="142875" cy="382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7" name="Oval 1037"/>
          <p:cNvSpPr>
            <a:spLocks noChangeAspect="1" noChangeArrowheads="1"/>
          </p:cNvSpPr>
          <p:nvPr>
            <p:custDataLst>
              <p:tags r:id="rId11"/>
            </p:custDataLst>
          </p:nvPr>
        </p:nvSpPr>
        <p:spPr bwMode="auto">
          <a:xfrm>
            <a:off x="7772400" y="2146300"/>
            <a:ext cx="457200" cy="42545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C</a:t>
            </a:r>
            <a:endParaRPr lang="en-US" sz="2000" dirty="0"/>
          </a:p>
        </p:txBody>
      </p:sp>
      <p:sp>
        <p:nvSpPr>
          <p:cNvPr id="18" name="Oval 1033"/>
          <p:cNvSpPr>
            <a:spLocks noChangeAspect="1" noChangeArrowheads="1"/>
          </p:cNvSpPr>
          <p:nvPr>
            <p:custDataLst>
              <p:tags r:id="rId12"/>
            </p:custDataLst>
          </p:nvPr>
        </p:nvSpPr>
        <p:spPr bwMode="auto">
          <a:xfrm>
            <a:off x="7543800" y="2927350"/>
            <a:ext cx="457200" cy="42545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F</a:t>
            </a:r>
            <a:endParaRPr lang="en-US" sz="2000" dirty="0"/>
          </a:p>
        </p:txBody>
      </p:sp>
      <p:sp>
        <p:nvSpPr>
          <p:cNvPr id="19" name="Oval 1034"/>
          <p:cNvSpPr>
            <a:spLocks noChangeAspect="1" noChangeArrowheads="1"/>
          </p:cNvSpPr>
          <p:nvPr>
            <p:custDataLst>
              <p:tags r:id="rId13"/>
            </p:custDataLst>
          </p:nvPr>
        </p:nvSpPr>
        <p:spPr bwMode="auto">
          <a:xfrm>
            <a:off x="8153400" y="2927350"/>
            <a:ext cx="457200" cy="42545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G</a:t>
            </a:r>
            <a:endParaRPr lang="en-US" sz="2000" dirty="0"/>
          </a:p>
        </p:txBody>
      </p:sp>
      <p:cxnSp>
        <p:nvCxnSpPr>
          <p:cNvPr id="20" name="AutoShape 1035"/>
          <p:cNvCxnSpPr>
            <a:cxnSpLocks noChangeShapeType="1"/>
            <a:stCxn id="17" idx="5"/>
            <a:endCxn id="19" idx="0"/>
          </p:cNvCxnSpPr>
          <p:nvPr>
            <p:custDataLst>
              <p:tags r:id="rId14"/>
            </p:custDataLst>
          </p:nvPr>
        </p:nvCxnSpPr>
        <p:spPr bwMode="auto">
          <a:xfrm rot="16200000" flipH="1">
            <a:off x="8063369" y="2608719"/>
            <a:ext cx="417906" cy="21935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" name="AutoShape 1036"/>
          <p:cNvCxnSpPr>
            <a:cxnSpLocks noChangeShapeType="1"/>
            <a:endCxn id="18" idx="0"/>
          </p:cNvCxnSpPr>
          <p:nvPr>
            <p:custDataLst>
              <p:tags r:id="rId15"/>
            </p:custDataLst>
          </p:nvPr>
        </p:nvCxnSpPr>
        <p:spPr bwMode="auto">
          <a:xfrm flipH="1">
            <a:off x="7772400" y="2527300"/>
            <a:ext cx="142875" cy="382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3" name="Date Placeholder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2014</a:t>
            </a:r>
            <a:endParaRPr lang="en-US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162800" y="19812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Zapf Dingbats"/>
                <a:ea typeface="Zapf Dingbats"/>
                <a:cs typeface="Zapf Dingbats"/>
              </a:rPr>
              <a:t>✓</a:t>
            </a:r>
            <a:endParaRPr lang="en-US" sz="2000" b="0" dirty="0" smtClean="0"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781800" y="26670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Zapf Dingbats"/>
                <a:ea typeface="Zapf Dingbats"/>
                <a:cs typeface="Zapf Dingbats"/>
              </a:rPr>
              <a:t>✓</a:t>
            </a:r>
            <a:endParaRPr lang="en-US" sz="2000" b="0" dirty="0" smtClean="0">
              <a:latin typeface="+mn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315200" y="26670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Zapf Dingbats"/>
                <a:ea typeface="Zapf Dingbats"/>
                <a:cs typeface="Zapf Dingbats"/>
              </a:rPr>
              <a:t>✓</a:t>
            </a:r>
            <a:endParaRPr lang="en-US" sz="2000" b="0" dirty="0" smtClean="0">
              <a:latin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620000" y="10668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Zapf Dingbats"/>
                <a:ea typeface="Zapf Dingbats"/>
                <a:cs typeface="Zapf Dingbats"/>
              </a:rPr>
              <a:t>✓</a:t>
            </a:r>
            <a:endParaRPr lang="en-US" sz="2000" b="0" dirty="0" smtClean="0"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153400" y="196209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Zapf Dingbats"/>
                <a:ea typeface="Zapf Dingbats"/>
                <a:cs typeface="Zapf Dingbats"/>
              </a:rPr>
              <a:t>✓</a:t>
            </a:r>
            <a:endParaRPr lang="en-US" sz="2000" b="0" dirty="0" smtClean="0">
              <a:latin typeface="+mn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888624" y="26670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Zapf Dingbats"/>
                <a:ea typeface="Zapf Dingbats"/>
                <a:cs typeface="Zapf Dingbats"/>
              </a:rPr>
              <a:t>✓</a:t>
            </a:r>
            <a:endParaRPr lang="en-US" sz="2000" b="0" dirty="0" smtClean="0">
              <a:latin typeface="+mn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458200" y="26670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Zapf Dingbats"/>
                <a:ea typeface="Zapf Dingbats"/>
                <a:cs typeface="Zapf Dingbats"/>
              </a:rPr>
              <a:t>✓</a:t>
            </a:r>
            <a:endParaRPr lang="en-US" sz="2000" b="0" dirty="0" smtClean="0">
              <a:latin typeface="+mn-lt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512859" y="3878503"/>
            <a:ext cx="6649941" cy="1025813"/>
            <a:chOff x="512859" y="3878503"/>
            <a:chExt cx="6649941" cy="1025813"/>
          </a:xfrm>
        </p:grpSpPr>
        <p:sp>
          <p:nvSpPr>
            <p:cNvPr id="43" name="TextBox 42"/>
            <p:cNvSpPr txBox="1"/>
            <p:nvPr/>
          </p:nvSpPr>
          <p:spPr>
            <a:xfrm>
              <a:off x="685800" y="3886200"/>
              <a:ext cx="6477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0" dirty="0" smtClean="0">
                  <a:latin typeface="+mn-lt"/>
                </a:rPr>
                <a:t>    = current node			= processing (on the call stack)</a:t>
              </a:r>
            </a:p>
            <a:p>
              <a:r>
                <a:rPr lang="en-US" sz="2000" b="0" dirty="0">
                  <a:latin typeface="+mn-lt"/>
                </a:rPr>
                <a:t> </a:t>
              </a:r>
              <a:r>
                <a:rPr lang="en-US" sz="2000" b="0" dirty="0" smtClean="0">
                  <a:latin typeface="+mn-lt"/>
                </a:rPr>
                <a:t>   </a:t>
              </a:r>
            </a:p>
            <a:p>
              <a:r>
                <a:rPr lang="en-US" sz="2000" b="0" dirty="0">
                  <a:latin typeface="+mn-lt"/>
                </a:rPr>
                <a:t> </a:t>
              </a:r>
              <a:r>
                <a:rPr lang="en-US" sz="2000" b="0" dirty="0" smtClean="0">
                  <a:latin typeface="+mn-lt"/>
                </a:rPr>
                <a:t>   = completed node		= element has been processed</a:t>
              </a:r>
            </a:p>
          </p:txBody>
        </p:sp>
        <p:sp>
          <p:nvSpPr>
            <p:cNvPr id="44" name="Oval 1029"/>
            <p:cNvSpPr>
              <a:spLocks noChangeAspect="1"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512859" y="3880042"/>
              <a:ext cx="457200" cy="425450"/>
            </a:xfrm>
            <a:prstGeom prst="ellipse">
              <a:avLst/>
            </a:prstGeom>
            <a:solidFill>
              <a:srgbClr val="C0504D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45" name="Oval 1029"/>
            <p:cNvSpPr>
              <a:spLocks noChangeAspect="1"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2982047" y="3878503"/>
              <a:ext cx="457200" cy="425450"/>
            </a:xfrm>
            <a:prstGeom prst="ellipse">
              <a:avLst/>
            </a:prstGeom>
            <a:solidFill>
              <a:srgbClr val="3366FF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46" name="Oval 1029"/>
            <p:cNvSpPr>
              <a:spLocks noChangeAspect="1"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519016" y="4478866"/>
              <a:ext cx="457200" cy="42545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200400" y="4495800"/>
              <a:ext cx="304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0" dirty="0">
                  <a:latin typeface="Zapf Dingbats"/>
                  <a:ea typeface="Zapf Dingbats"/>
                  <a:cs typeface="Zapf Dingbats"/>
                </a:rPr>
                <a:t>✓</a:t>
              </a:r>
              <a:endParaRPr lang="en-US" sz="2000" b="0" dirty="0" smtClean="0">
                <a:latin typeface="+mn-lt"/>
              </a:endParaRP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2049237" y="5627817"/>
            <a:ext cx="17869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 B E A F C G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9536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dirty="0" smtClean="0"/>
              <a:t>More on  traversals</a:t>
            </a:r>
          </a:p>
        </p:txBody>
      </p:sp>
      <p:sp>
        <p:nvSpPr>
          <p:cNvPr id="4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85800" y="1295400"/>
            <a:ext cx="4953000" cy="2286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void </a:t>
            </a:r>
            <a:r>
              <a:rPr lang="en-US" sz="2000" b="1" dirty="0" err="1">
                <a:solidFill>
                  <a:srgbClr val="119F33"/>
                </a:solidFill>
                <a:latin typeface="Courier New" pitchFamily="49" charset="0"/>
              </a:rPr>
              <a:t>inOrderTraversal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(Node </a:t>
            </a:r>
            <a:r>
              <a:rPr lang="en-US" sz="2000" b="1" dirty="0">
                <a:solidFill>
                  <a:srgbClr val="119F33"/>
                </a:solidFill>
                <a:latin typeface="Courier New" pitchFamily="49" charset="0"/>
              </a:rPr>
              <a:t>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){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33CC"/>
                </a:solidFill>
                <a:latin typeface="Courier New" pitchFamily="49" charset="0"/>
              </a:rPr>
              <a:t>if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(t != </a:t>
            </a:r>
            <a:r>
              <a:rPr lang="en-US" sz="2000" b="1" dirty="0">
                <a:solidFill>
                  <a:srgbClr val="3333CC"/>
                </a:solidFill>
                <a:latin typeface="Courier New" pitchFamily="49" charset="0"/>
              </a:rPr>
              <a:t>null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) {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inOrderTraversal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t.left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   process(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t.element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inOrderTraversal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t.right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 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6" name="Rectangle 102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33399" y="3733800"/>
            <a:ext cx="5513293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000" kern="0" dirty="0">
                <a:solidFill>
                  <a:srgbClr val="000000"/>
                </a:solidFill>
                <a:latin typeface="Arial"/>
              </a:rPr>
              <a:t>Sometimes order doesn’t matter</a:t>
            </a:r>
          </a:p>
          <a:p>
            <a:pPr marL="800100" lvl="1" indent="-34290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Arial"/>
              </a:rPr>
              <a:t>Example: sum all elements</a:t>
            </a:r>
          </a:p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"/>
              </a:rPr>
              <a:t>Sometimes order matters</a:t>
            </a:r>
          </a:p>
          <a:p>
            <a:pPr marL="800100" lvl="1" indent="-34290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000" kern="0" dirty="0" smtClean="0">
                <a:solidFill>
                  <a:srgbClr val="000000"/>
                </a:solidFill>
                <a:latin typeface="Arial"/>
              </a:rPr>
              <a:t>Example</a:t>
            </a:r>
            <a:r>
              <a:rPr lang="en-US" sz="2000" kern="0" dirty="0">
                <a:solidFill>
                  <a:srgbClr val="000000"/>
                </a:solidFill>
                <a:latin typeface="Arial"/>
              </a:rPr>
              <a:t>: evaluate an expression </a:t>
            </a:r>
            <a:r>
              <a:rPr lang="en-US" sz="2000" kern="0" dirty="0" smtClean="0">
                <a:solidFill>
                  <a:srgbClr val="000000"/>
                </a:solidFill>
                <a:latin typeface="Arial"/>
              </a:rPr>
              <a:t>tree</a:t>
            </a:r>
            <a:endParaRPr lang="en-US" sz="20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Oval 1029"/>
          <p:cNvSpPr>
            <a:spLocks noChangeAspect="1" noChangeArrowheads="1"/>
          </p:cNvSpPr>
          <p:nvPr>
            <p:custDataLst>
              <p:tags r:id="rId4"/>
            </p:custDataLst>
          </p:nvPr>
        </p:nvSpPr>
        <p:spPr bwMode="auto">
          <a:xfrm>
            <a:off x="7272338" y="1295400"/>
            <a:ext cx="457200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A</a:t>
            </a:r>
          </a:p>
        </p:txBody>
      </p:sp>
      <p:cxnSp>
        <p:nvCxnSpPr>
          <p:cNvPr id="10" name="AutoShape 1030"/>
          <p:cNvCxnSpPr>
            <a:cxnSpLocks noChangeShapeType="1"/>
            <a:stCxn id="9" idx="3"/>
            <a:endCxn id="12" idx="0"/>
          </p:cNvCxnSpPr>
          <p:nvPr>
            <p:custDataLst>
              <p:tags r:id="rId5"/>
            </p:custDataLst>
          </p:nvPr>
        </p:nvCxnSpPr>
        <p:spPr bwMode="auto">
          <a:xfrm flipH="1">
            <a:off x="7010400" y="1676400"/>
            <a:ext cx="328613" cy="452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" name="AutoShape 1031"/>
          <p:cNvCxnSpPr>
            <a:cxnSpLocks noChangeShapeType="1"/>
            <a:stCxn id="9" idx="5"/>
            <a:endCxn id="17" idx="0"/>
          </p:cNvCxnSpPr>
          <p:nvPr>
            <p:custDataLst>
              <p:tags r:id="rId6"/>
            </p:custDataLst>
          </p:nvPr>
        </p:nvCxnSpPr>
        <p:spPr bwMode="auto">
          <a:xfrm>
            <a:off x="7662863" y="1676400"/>
            <a:ext cx="338138" cy="452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" name="Oval 1032"/>
          <p:cNvSpPr>
            <a:spLocks noChangeAspect="1" noChangeArrowheads="1"/>
          </p:cNvSpPr>
          <p:nvPr>
            <p:custDataLst>
              <p:tags r:id="rId7"/>
            </p:custDataLst>
          </p:nvPr>
        </p:nvSpPr>
        <p:spPr bwMode="auto">
          <a:xfrm>
            <a:off x="6781800" y="2146300"/>
            <a:ext cx="457200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13" name="Oval 1033"/>
          <p:cNvSpPr>
            <a:spLocks noChangeAspect="1" noChangeArrowheads="1"/>
          </p:cNvSpPr>
          <p:nvPr>
            <p:custDataLst>
              <p:tags r:id="rId8"/>
            </p:custDataLst>
          </p:nvPr>
        </p:nvSpPr>
        <p:spPr bwMode="auto">
          <a:xfrm>
            <a:off x="6477000" y="2927350"/>
            <a:ext cx="457200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14" name="Oval 1034"/>
          <p:cNvSpPr>
            <a:spLocks noChangeAspect="1" noChangeArrowheads="1"/>
          </p:cNvSpPr>
          <p:nvPr>
            <p:custDataLst>
              <p:tags r:id="rId9"/>
            </p:custDataLst>
          </p:nvPr>
        </p:nvSpPr>
        <p:spPr bwMode="auto">
          <a:xfrm>
            <a:off x="7010400" y="2927350"/>
            <a:ext cx="457200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E</a:t>
            </a:r>
          </a:p>
        </p:txBody>
      </p:sp>
      <p:cxnSp>
        <p:nvCxnSpPr>
          <p:cNvPr id="15" name="AutoShape 1035"/>
          <p:cNvCxnSpPr>
            <a:cxnSpLocks noChangeShapeType="1"/>
            <a:stCxn id="12" idx="5"/>
            <a:endCxn id="14" idx="0"/>
          </p:cNvCxnSpPr>
          <p:nvPr>
            <p:custDataLst>
              <p:tags r:id="rId10"/>
            </p:custDataLst>
          </p:nvPr>
        </p:nvCxnSpPr>
        <p:spPr bwMode="auto">
          <a:xfrm rot="16200000" flipH="1">
            <a:off x="6996569" y="2684919"/>
            <a:ext cx="417906" cy="6695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6" name="AutoShape 1036"/>
          <p:cNvCxnSpPr>
            <a:cxnSpLocks noChangeShapeType="1"/>
            <a:stCxn id="12" idx="3"/>
            <a:endCxn id="13" idx="0"/>
          </p:cNvCxnSpPr>
          <p:nvPr>
            <p:custDataLst>
              <p:tags r:id="rId11"/>
            </p:custDataLst>
          </p:nvPr>
        </p:nvCxnSpPr>
        <p:spPr bwMode="auto">
          <a:xfrm flipH="1">
            <a:off x="6705600" y="2527300"/>
            <a:ext cx="142875" cy="382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7" name="Oval 1037"/>
          <p:cNvSpPr>
            <a:spLocks noChangeAspect="1" noChangeArrowheads="1"/>
          </p:cNvSpPr>
          <p:nvPr>
            <p:custDataLst>
              <p:tags r:id="rId12"/>
            </p:custDataLst>
          </p:nvPr>
        </p:nvSpPr>
        <p:spPr bwMode="auto">
          <a:xfrm>
            <a:off x="7772400" y="2146300"/>
            <a:ext cx="457200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18" name="Oval 1033"/>
          <p:cNvSpPr>
            <a:spLocks noChangeAspect="1" noChangeArrowheads="1"/>
          </p:cNvSpPr>
          <p:nvPr>
            <p:custDataLst>
              <p:tags r:id="rId13"/>
            </p:custDataLst>
          </p:nvPr>
        </p:nvSpPr>
        <p:spPr bwMode="auto">
          <a:xfrm>
            <a:off x="7543800" y="2927350"/>
            <a:ext cx="457200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F</a:t>
            </a:r>
          </a:p>
        </p:txBody>
      </p:sp>
      <p:sp>
        <p:nvSpPr>
          <p:cNvPr id="19" name="Oval 1034"/>
          <p:cNvSpPr>
            <a:spLocks noChangeAspect="1" noChangeArrowheads="1"/>
          </p:cNvSpPr>
          <p:nvPr>
            <p:custDataLst>
              <p:tags r:id="rId14"/>
            </p:custDataLst>
          </p:nvPr>
        </p:nvSpPr>
        <p:spPr bwMode="auto">
          <a:xfrm>
            <a:off x="8153400" y="2927350"/>
            <a:ext cx="457200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G</a:t>
            </a:r>
          </a:p>
        </p:txBody>
      </p:sp>
      <p:cxnSp>
        <p:nvCxnSpPr>
          <p:cNvPr id="20" name="AutoShape 1035"/>
          <p:cNvCxnSpPr>
            <a:cxnSpLocks noChangeShapeType="1"/>
            <a:stCxn id="17" idx="5"/>
            <a:endCxn id="19" idx="0"/>
          </p:cNvCxnSpPr>
          <p:nvPr>
            <p:custDataLst>
              <p:tags r:id="rId15"/>
            </p:custDataLst>
          </p:nvPr>
        </p:nvCxnSpPr>
        <p:spPr bwMode="auto">
          <a:xfrm rot="16200000" flipH="1">
            <a:off x="8063369" y="2608719"/>
            <a:ext cx="417906" cy="21935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" name="AutoShape 1036"/>
          <p:cNvCxnSpPr>
            <a:cxnSpLocks noChangeShapeType="1"/>
            <a:endCxn id="18" idx="0"/>
          </p:cNvCxnSpPr>
          <p:nvPr>
            <p:custDataLst>
              <p:tags r:id="rId16"/>
            </p:custDataLst>
          </p:nvPr>
        </p:nvCxnSpPr>
        <p:spPr bwMode="auto">
          <a:xfrm flipH="1">
            <a:off x="7772400" y="2527300"/>
            <a:ext cx="142875" cy="382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3" name="Date Placeholder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Spring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>
                <a:solidFill>
                  <a:srgbClr val="000000"/>
                </a:solidFill>
              </a:rPr>
              <a:pPr/>
              <a:t>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CSE373: Data Structures &amp; Algorithms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Oval 1029"/>
          <p:cNvSpPr>
            <a:spLocks noChangeAspect="1" noChangeArrowheads="1"/>
          </p:cNvSpPr>
          <p:nvPr>
            <p:custDataLst>
              <p:tags r:id="rId17"/>
            </p:custDataLst>
          </p:nvPr>
        </p:nvSpPr>
        <p:spPr bwMode="auto">
          <a:xfrm>
            <a:off x="7272338" y="1295400"/>
            <a:ext cx="457200" cy="42545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A</a:t>
            </a:r>
          </a:p>
        </p:txBody>
      </p:sp>
      <p:cxnSp>
        <p:nvCxnSpPr>
          <p:cNvPr id="26" name="AutoShape 1030"/>
          <p:cNvCxnSpPr>
            <a:cxnSpLocks noChangeShapeType="1"/>
            <a:stCxn id="22" idx="3"/>
            <a:endCxn id="28" idx="0"/>
          </p:cNvCxnSpPr>
          <p:nvPr>
            <p:custDataLst>
              <p:tags r:id="rId18"/>
            </p:custDataLst>
          </p:nvPr>
        </p:nvCxnSpPr>
        <p:spPr bwMode="auto">
          <a:xfrm flipH="1">
            <a:off x="7010400" y="1676400"/>
            <a:ext cx="328613" cy="452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" name="AutoShape 1031"/>
          <p:cNvCxnSpPr>
            <a:cxnSpLocks noChangeShapeType="1"/>
            <a:stCxn id="22" idx="5"/>
            <a:endCxn id="33" idx="0"/>
          </p:cNvCxnSpPr>
          <p:nvPr>
            <p:custDataLst>
              <p:tags r:id="rId19"/>
            </p:custDataLst>
          </p:nvPr>
        </p:nvCxnSpPr>
        <p:spPr bwMode="auto">
          <a:xfrm>
            <a:off x="7662863" y="1676400"/>
            <a:ext cx="338138" cy="452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8" name="Oval 1032"/>
          <p:cNvSpPr>
            <a:spLocks noChangeAspect="1" noChangeArrowheads="1"/>
          </p:cNvSpPr>
          <p:nvPr>
            <p:custDataLst>
              <p:tags r:id="rId20"/>
            </p:custDataLst>
          </p:nvPr>
        </p:nvSpPr>
        <p:spPr bwMode="auto">
          <a:xfrm>
            <a:off x="6781800" y="2146300"/>
            <a:ext cx="457200" cy="42545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29" name="Oval 1033"/>
          <p:cNvSpPr>
            <a:spLocks noChangeAspect="1" noChangeArrowheads="1"/>
          </p:cNvSpPr>
          <p:nvPr>
            <p:custDataLst>
              <p:tags r:id="rId21"/>
            </p:custDataLst>
          </p:nvPr>
        </p:nvSpPr>
        <p:spPr bwMode="auto">
          <a:xfrm>
            <a:off x="6477000" y="2927350"/>
            <a:ext cx="457200" cy="42545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30" name="Oval 1034"/>
          <p:cNvSpPr>
            <a:spLocks noChangeAspect="1" noChangeArrowheads="1"/>
          </p:cNvSpPr>
          <p:nvPr>
            <p:custDataLst>
              <p:tags r:id="rId22"/>
            </p:custDataLst>
          </p:nvPr>
        </p:nvSpPr>
        <p:spPr bwMode="auto">
          <a:xfrm>
            <a:off x="7010400" y="2927350"/>
            <a:ext cx="457200" cy="42545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E</a:t>
            </a:r>
          </a:p>
        </p:txBody>
      </p:sp>
      <p:cxnSp>
        <p:nvCxnSpPr>
          <p:cNvPr id="31" name="AutoShape 1035"/>
          <p:cNvCxnSpPr>
            <a:cxnSpLocks noChangeShapeType="1"/>
            <a:stCxn id="28" idx="5"/>
            <a:endCxn id="30" idx="0"/>
          </p:cNvCxnSpPr>
          <p:nvPr>
            <p:custDataLst>
              <p:tags r:id="rId23"/>
            </p:custDataLst>
          </p:nvPr>
        </p:nvCxnSpPr>
        <p:spPr bwMode="auto">
          <a:xfrm rot="16200000" flipH="1">
            <a:off x="6996569" y="2684919"/>
            <a:ext cx="417906" cy="6695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2" name="AutoShape 1036"/>
          <p:cNvCxnSpPr>
            <a:cxnSpLocks noChangeShapeType="1"/>
            <a:stCxn id="28" idx="3"/>
            <a:endCxn id="29" idx="0"/>
          </p:cNvCxnSpPr>
          <p:nvPr>
            <p:custDataLst>
              <p:tags r:id="rId24"/>
            </p:custDataLst>
          </p:nvPr>
        </p:nvCxnSpPr>
        <p:spPr bwMode="auto">
          <a:xfrm flipH="1">
            <a:off x="6705600" y="2527300"/>
            <a:ext cx="142875" cy="382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3" name="Oval 1037"/>
          <p:cNvSpPr>
            <a:spLocks noChangeAspect="1" noChangeArrowheads="1"/>
          </p:cNvSpPr>
          <p:nvPr>
            <p:custDataLst>
              <p:tags r:id="rId25"/>
            </p:custDataLst>
          </p:nvPr>
        </p:nvSpPr>
        <p:spPr bwMode="auto">
          <a:xfrm>
            <a:off x="7772400" y="2146300"/>
            <a:ext cx="457200" cy="42545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34" name="Oval 1033"/>
          <p:cNvSpPr>
            <a:spLocks noChangeAspect="1" noChangeArrowheads="1"/>
          </p:cNvSpPr>
          <p:nvPr>
            <p:custDataLst>
              <p:tags r:id="rId26"/>
            </p:custDataLst>
          </p:nvPr>
        </p:nvSpPr>
        <p:spPr bwMode="auto">
          <a:xfrm>
            <a:off x="7543800" y="2927350"/>
            <a:ext cx="457200" cy="42545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F</a:t>
            </a:r>
          </a:p>
        </p:txBody>
      </p:sp>
      <p:sp>
        <p:nvSpPr>
          <p:cNvPr id="35" name="Oval 1034"/>
          <p:cNvSpPr>
            <a:spLocks noChangeAspect="1" noChangeArrowheads="1"/>
          </p:cNvSpPr>
          <p:nvPr>
            <p:custDataLst>
              <p:tags r:id="rId27"/>
            </p:custDataLst>
          </p:nvPr>
        </p:nvSpPr>
        <p:spPr bwMode="auto">
          <a:xfrm>
            <a:off x="8153400" y="2927350"/>
            <a:ext cx="457200" cy="425450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G</a:t>
            </a:r>
          </a:p>
        </p:txBody>
      </p:sp>
      <p:cxnSp>
        <p:nvCxnSpPr>
          <p:cNvPr id="36" name="AutoShape 1035"/>
          <p:cNvCxnSpPr>
            <a:cxnSpLocks noChangeShapeType="1"/>
            <a:stCxn id="33" idx="5"/>
            <a:endCxn id="35" idx="0"/>
          </p:cNvCxnSpPr>
          <p:nvPr>
            <p:custDataLst>
              <p:tags r:id="rId28"/>
            </p:custDataLst>
          </p:nvPr>
        </p:nvCxnSpPr>
        <p:spPr bwMode="auto">
          <a:xfrm rot="16200000" flipH="1">
            <a:off x="8063369" y="2608719"/>
            <a:ext cx="417906" cy="21935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7" name="AutoShape 1036"/>
          <p:cNvCxnSpPr>
            <a:cxnSpLocks noChangeShapeType="1"/>
            <a:endCxn id="34" idx="0"/>
          </p:cNvCxnSpPr>
          <p:nvPr>
            <p:custDataLst>
              <p:tags r:id="rId29"/>
            </p:custDataLst>
          </p:nvPr>
        </p:nvCxnSpPr>
        <p:spPr bwMode="auto">
          <a:xfrm flipH="1">
            <a:off x="7772400" y="2527300"/>
            <a:ext cx="142875" cy="382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8" name="TextBox 37"/>
          <p:cNvSpPr txBox="1"/>
          <p:nvPr/>
        </p:nvSpPr>
        <p:spPr>
          <a:xfrm>
            <a:off x="7162800" y="19812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0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781800" y="26670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0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315200" y="26670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0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620000" y="10668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0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153400" y="196209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0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888624" y="26670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0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458200" y="26670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00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1872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76200"/>
            <a:ext cx="8305800" cy="1143000"/>
          </a:xfrm>
        </p:spPr>
        <p:txBody>
          <a:bodyPr/>
          <a:lstStyle/>
          <a:p>
            <a:r>
              <a:rPr lang="en-US" sz="3200" dirty="0" smtClean="0"/>
              <a:t>Binary </a:t>
            </a:r>
            <a:r>
              <a:rPr lang="en-US" sz="3200" dirty="0" smtClean="0">
                <a:solidFill>
                  <a:srgbClr val="0000FF"/>
                </a:solidFill>
              </a:rPr>
              <a:t>Search</a:t>
            </a:r>
            <a:r>
              <a:rPr lang="en-US" sz="3200" dirty="0" smtClean="0"/>
              <a:t> Tree (BST) Data Structure</a:t>
            </a:r>
            <a:endParaRPr lang="en-US" sz="3200" dirty="0" smtClean="0"/>
          </a:p>
        </p:txBody>
      </p:sp>
      <p:grpSp>
        <p:nvGrpSpPr>
          <p:cNvPr id="27" name="Group 26"/>
          <p:cNvGrpSpPr/>
          <p:nvPr/>
        </p:nvGrpSpPr>
        <p:grpSpPr>
          <a:xfrm>
            <a:off x="4876800" y="2133600"/>
            <a:ext cx="3886200" cy="3886200"/>
            <a:chOff x="4610100" y="2133600"/>
            <a:chExt cx="3886200" cy="3886200"/>
          </a:xfrm>
        </p:grpSpPr>
        <p:sp>
          <p:nvSpPr>
            <p:cNvPr id="15363" name="Oval 3"/>
            <p:cNvSpPr>
              <a:spLocks noChangeAspect="1"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4876800" y="4800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dirty="0">
                  <a:solidFill>
                    <a:srgbClr val="000000"/>
                  </a:solidFill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15364" name="Oval 4"/>
            <p:cNvSpPr>
              <a:spLocks noChangeAspect="1"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7810500" y="3911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dirty="0">
                  <a:solidFill>
                    <a:srgbClr val="000000"/>
                  </a:solidFill>
                  <a:latin typeface="Times New Roman" pitchFamily="18" charset="0"/>
                </a:rPr>
                <a:t>12</a:t>
              </a:r>
            </a:p>
          </p:txBody>
        </p:sp>
        <p:sp>
          <p:nvSpPr>
            <p:cNvPr id="15365" name="Oval 5"/>
            <p:cNvSpPr>
              <a:spLocks noChangeAspect="1"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6743700" y="3911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dirty="0">
                  <a:solidFill>
                    <a:srgbClr val="000000"/>
                  </a:solidFill>
                  <a:latin typeface="Times New Roman" pitchFamily="18" charset="0"/>
                </a:rPr>
                <a:t>10</a:t>
              </a:r>
            </a:p>
          </p:txBody>
        </p:sp>
        <p:sp>
          <p:nvSpPr>
            <p:cNvPr id="15366" name="Oval 6"/>
            <p:cNvSpPr>
              <a:spLocks noChangeAspect="1"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5676900" y="3911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dirty="0">
                  <a:solidFill>
                    <a:srgbClr val="000000"/>
                  </a:solidFill>
                  <a:latin typeface="Times New Roman" pitchFamily="18" charset="0"/>
                </a:rPr>
                <a:t>6</a:t>
              </a:r>
            </a:p>
          </p:txBody>
        </p:sp>
        <p:sp>
          <p:nvSpPr>
            <p:cNvPr id="15367" name="Oval 7"/>
            <p:cNvSpPr>
              <a:spLocks noChangeAspect="1"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4610100" y="3911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dirty="0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5368" name="Oval 8"/>
            <p:cNvSpPr>
              <a:spLocks noChangeAspect="1"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7277100" y="3022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dirty="0">
                  <a:solidFill>
                    <a:srgbClr val="000000"/>
                  </a:solidFill>
                  <a:latin typeface="Times New Roman" pitchFamily="18" charset="0"/>
                </a:rPr>
                <a:t>11</a:t>
              </a:r>
            </a:p>
          </p:txBody>
        </p:sp>
        <p:sp>
          <p:nvSpPr>
            <p:cNvPr id="15369" name="Oval 9"/>
            <p:cNvSpPr>
              <a:spLocks noChangeAspect="1"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5143500" y="3022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dirty="0">
                  <a:solidFill>
                    <a:srgbClr val="000000"/>
                  </a:solidFill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15370" name="Oval 10"/>
            <p:cNvSpPr>
              <a:spLocks noChangeAspect="1"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6210300" y="2133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dirty="0">
                  <a:solidFill>
                    <a:srgbClr val="000000"/>
                  </a:solidFill>
                  <a:latin typeface="Times New Roman" pitchFamily="18" charset="0"/>
                </a:rPr>
                <a:t>8</a:t>
              </a:r>
            </a:p>
          </p:txBody>
        </p:sp>
        <p:cxnSp>
          <p:nvCxnSpPr>
            <p:cNvPr id="15371" name="AutoShape 11"/>
            <p:cNvCxnSpPr>
              <a:cxnSpLocks noChangeShapeType="1"/>
              <a:stCxn id="15370" idx="3"/>
              <a:endCxn id="15369" idx="0"/>
            </p:cNvCxnSpPr>
            <p:nvPr>
              <p:custDataLst>
                <p:tags r:id="rId11"/>
              </p:custDataLst>
            </p:nvPr>
          </p:nvCxnSpPr>
          <p:spPr bwMode="auto">
            <a:xfrm flipH="1">
              <a:off x="5334000" y="2478088"/>
              <a:ext cx="931863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5372" name="AutoShape 12"/>
            <p:cNvCxnSpPr>
              <a:cxnSpLocks noChangeShapeType="1"/>
              <a:stCxn id="15370" idx="5"/>
              <a:endCxn id="15368" idx="0"/>
            </p:cNvCxnSpPr>
            <p:nvPr>
              <p:custDataLst>
                <p:tags r:id="rId12"/>
              </p:custDataLst>
            </p:nvPr>
          </p:nvCxnSpPr>
          <p:spPr bwMode="auto">
            <a:xfrm>
              <a:off x="6535738" y="2478088"/>
              <a:ext cx="931862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5373" name="AutoShape 13"/>
            <p:cNvCxnSpPr>
              <a:cxnSpLocks noChangeShapeType="1"/>
              <a:stCxn id="15368" idx="3"/>
              <a:endCxn id="15365" idx="0"/>
            </p:cNvCxnSpPr>
            <p:nvPr>
              <p:custDataLst>
                <p:tags r:id="rId13"/>
              </p:custDataLst>
            </p:nvPr>
          </p:nvCxnSpPr>
          <p:spPr bwMode="auto">
            <a:xfrm flipH="1">
              <a:off x="6934200" y="3367088"/>
              <a:ext cx="398463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5374" name="AutoShape 14"/>
            <p:cNvCxnSpPr>
              <a:cxnSpLocks noChangeShapeType="1"/>
              <a:stCxn id="15368" idx="5"/>
              <a:endCxn id="15364" idx="0"/>
            </p:cNvCxnSpPr>
            <p:nvPr>
              <p:custDataLst>
                <p:tags r:id="rId14"/>
              </p:custDataLst>
            </p:nvPr>
          </p:nvCxnSpPr>
          <p:spPr bwMode="auto">
            <a:xfrm>
              <a:off x="7602538" y="3367088"/>
              <a:ext cx="398462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5375" name="AutoShape 15"/>
            <p:cNvCxnSpPr>
              <a:cxnSpLocks noChangeShapeType="1"/>
              <a:stCxn id="15369" idx="3"/>
              <a:endCxn id="15367" idx="0"/>
            </p:cNvCxnSpPr>
            <p:nvPr>
              <p:custDataLst>
                <p:tags r:id="rId15"/>
              </p:custDataLst>
            </p:nvPr>
          </p:nvCxnSpPr>
          <p:spPr bwMode="auto">
            <a:xfrm flipH="1">
              <a:off x="4800600" y="3367088"/>
              <a:ext cx="398463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5376" name="AutoShape 16"/>
            <p:cNvCxnSpPr>
              <a:cxnSpLocks noChangeShapeType="1"/>
              <a:stCxn id="15369" idx="5"/>
              <a:endCxn id="15366" idx="0"/>
            </p:cNvCxnSpPr>
            <p:nvPr>
              <p:custDataLst>
                <p:tags r:id="rId16"/>
              </p:custDataLst>
            </p:nvPr>
          </p:nvCxnSpPr>
          <p:spPr bwMode="auto">
            <a:xfrm>
              <a:off x="5468938" y="3367088"/>
              <a:ext cx="398462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5377" name="AutoShape 17"/>
            <p:cNvCxnSpPr>
              <a:cxnSpLocks noChangeShapeType="1"/>
              <a:stCxn id="15367" idx="5"/>
              <a:endCxn id="15363" idx="0"/>
            </p:cNvCxnSpPr>
            <p:nvPr>
              <p:custDataLst>
                <p:tags r:id="rId17"/>
              </p:custDataLst>
            </p:nvPr>
          </p:nvCxnSpPr>
          <p:spPr bwMode="auto">
            <a:xfrm>
              <a:off x="4935538" y="4256088"/>
              <a:ext cx="131762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5378" name="Oval 18"/>
            <p:cNvSpPr>
              <a:spLocks noChangeAspect="1"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8115300" y="4800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dirty="0">
                  <a:solidFill>
                    <a:srgbClr val="000000"/>
                  </a:solidFill>
                  <a:latin typeface="Times New Roman" pitchFamily="18" charset="0"/>
                </a:rPr>
                <a:t>14</a:t>
              </a:r>
            </a:p>
          </p:txBody>
        </p:sp>
        <p:sp>
          <p:nvSpPr>
            <p:cNvPr id="15379" name="Oval 19"/>
            <p:cNvSpPr>
              <a:spLocks noChangeAspect="1"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7810500" y="56388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dirty="0">
                  <a:solidFill>
                    <a:srgbClr val="000000"/>
                  </a:solidFill>
                  <a:latin typeface="Times New Roman" pitchFamily="18" charset="0"/>
                </a:rPr>
                <a:t>13</a:t>
              </a:r>
            </a:p>
          </p:txBody>
        </p:sp>
        <p:sp>
          <p:nvSpPr>
            <p:cNvPr id="15380" name="Oval 20"/>
            <p:cNvSpPr>
              <a:spLocks noChangeAspect="1"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5943600" y="4800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dirty="0">
                  <a:solidFill>
                    <a:srgbClr val="000000"/>
                  </a:solidFill>
                  <a:latin typeface="Times New Roman" pitchFamily="18" charset="0"/>
                </a:rPr>
                <a:t>7</a:t>
              </a:r>
            </a:p>
          </p:txBody>
        </p:sp>
        <p:cxnSp>
          <p:nvCxnSpPr>
            <p:cNvPr id="15381" name="AutoShape 21"/>
            <p:cNvCxnSpPr>
              <a:cxnSpLocks noChangeShapeType="1"/>
              <a:stCxn id="15366" idx="5"/>
              <a:endCxn id="15380" idx="0"/>
            </p:cNvCxnSpPr>
            <p:nvPr>
              <p:custDataLst>
                <p:tags r:id="rId21"/>
              </p:custDataLst>
            </p:nvPr>
          </p:nvCxnSpPr>
          <p:spPr bwMode="auto">
            <a:xfrm>
              <a:off x="6002338" y="4256088"/>
              <a:ext cx="131762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5382" name="Oval 22"/>
            <p:cNvSpPr>
              <a:spLocks noChangeAspect="1"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6477000" y="4800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dirty="0">
                  <a:solidFill>
                    <a:srgbClr val="000000"/>
                  </a:solidFill>
                  <a:latin typeface="Times New Roman" pitchFamily="18" charset="0"/>
                </a:rPr>
                <a:t>9</a:t>
              </a:r>
            </a:p>
          </p:txBody>
        </p:sp>
        <p:cxnSp>
          <p:nvCxnSpPr>
            <p:cNvPr id="15383" name="AutoShape 23"/>
            <p:cNvCxnSpPr>
              <a:cxnSpLocks noChangeShapeType="1"/>
              <a:stCxn id="15365" idx="3"/>
              <a:endCxn id="15382" idx="0"/>
            </p:cNvCxnSpPr>
            <p:nvPr>
              <p:custDataLst>
                <p:tags r:id="rId23"/>
              </p:custDataLst>
            </p:nvPr>
          </p:nvCxnSpPr>
          <p:spPr bwMode="auto">
            <a:xfrm flipH="1">
              <a:off x="6667500" y="4256088"/>
              <a:ext cx="131763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5384" name="AutoShape 24"/>
            <p:cNvCxnSpPr>
              <a:cxnSpLocks noChangeShapeType="1"/>
              <a:stCxn id="15378" idx="4"/>
              <a:endCxn id="15379" idx="0"/>
            </p:cNvCxnSpPr>
            <p:nvPr>
              <p:custDataLst>
                <p:tags r:id="rId24"/>
              </p:custDataLst>
            </p:nvPr>
          </p:nvCxnSpPr>
          <p:spPr bwMode="auto">
            <a:xfrm flipH="1">
              <a:off x="8001000" y="5181600"/>
              <a:ext cx="304800" cy="4572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5385" name="AutoShape 25"/>
            <p:cNvCxnSpPr>
              <a:cxnSpLocks noChangeShapeType="1"/>
              <a:stCxn id="15364" idx="5"/>
              <a:endCxn id="15378" idx="0"/>
            </p:cNvCxnSpPr>
            <p:nvPr>
              <p:custDataLst>
                <p:tags r:id="rId25"/>
              </p:custDataLst>
            </p:nvPr>
          </p:nvCxnSpPr>
          <p:spPr bwMode="auto">
            <a:xfrm>
              <a:off x="8135704" y="4236804"/>
              <a:ext cx="170096" cy="56379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sp>
        <p:nvSpPr>
          <p:cNvPr id="15386" name="Rectangle 27"/>
          <p:cNvSpPr>
            <a:spLocks noGrp="1" noChangeArrowheads="1"/>
          </p:cNvSpPr>
          <p:nvPr>
            <p:ph type="body" sz="half" idx="1"/>
            <p:custDataLst>
              <p:tags r:id="rId2"/>
            </p:custDataLst>
          </p:nvPr>
        </p:nvSpPr>
        <p:spPr>
          <a:xfrm>
            <a:off x="228600" y="1371600"/>
            <a:ext cx="4876800" cy="4800600"/>
          </a:xfrm>
        </p:spPr>
        <p:txBody>
          <a:bodyPr/>
          <a:lstStyle/>
          <a:p>
            <a:r>
              <a:rPr lang="en-US" sz="2400" dirty="0" smtClean="0"/>
              <a:t>Structure property (</a:t>
            </a:r>
            <a:r>
              <a:rPr lang="en-US" sz="2400" dirty="0" smtClean="0">
                <a:solidFill>
                  <a:srgbClr val="0000FF"/>
                </a:solidFill>
              </a:rPr>
              <a:t>binary tree</a:t>
            </a:r>
            <a:r>
              <a:rPr lang="en-US" sz="2400" dirty="0" smtClean="0"/>
              <a:t>)</a:t>
            </a:r>
          </a:p>
          <a:p>
            <a:pPr lvl="1"/>
            <a:r>
              <a:rPr lang="en-US" sz="2000" dirty="0"/>
              <a:t>E</a:t>
            </a:r>
            <a:r>
              <a:rPr lang="en-US" sz="2000" dirty="0" smtClean="0"/>
              <a:t>ach node has </a:t>
            </a:r>
            <a:r>
              <a:rPr lang="en-US" sz="2000" dirty="0" smtClean="0">
                <a:sym typeface="Symbol" pitchFamily="18" charset="2"/>
              </a:rPr>
              <a:t> 2</a:t>
            </a:r>
            <a:r>
              <a:rPr lang="en-US" sz="2000" dirty="0" smtClean="0"/>
              <a:t> children</a:t>
            </a:r>
          </a:p>
          <a:p>
            <a:pPr lvl="1"/>
            <a:r>
              <a:rPr lang="en-US" sz="2000" dirty="0"/>
              <a:t>R</a:t>
            </a:r>
            <a:r>
              <a:rPr lang="en-US" sz="2000" dirty="0" smtClean="0"/>
              <a:t>esult: keeps operations simple</a:t>
            </a:r>
          </a:p>
          <a:p>
            <a:pPr lvl="2">
              <a:buFontTx/>
              <a:buNone/>
            </a:pPr>
            <a:endParaRPr lang="en-US" sz="1800" dirty="0" smtClean="0"/>
          </a:p>
          <a:p>
            <a:r>
              <a:rPr lang="en-US" sz="2400" dirty="0" smtClean="0">
                <a:solidFill>
                  <a:srgbClr val="0000FF"/>
                </a:solidFill>
              </a:rPr>
              <a:t>Order</a:t>
            </a:r>
            <a:r>
              <a:rPr lang="en-US" sz="2400" dirty="0" smtClean="0"/>
              <a:t> property</a:t>
            </a:r>
          </a:p>
          <a:p>
            <a:pPr lvl="1"/>
            <a:r>
              <a:rPr lang="en-US" sz="2000" dirty="0"/>
              <a:t>A</a:t>
            </a:r>
            <a:r>
              <a:rPr lang="en-US" sz="2000" dirty="0" smtClean="0"/>
              <a:t>ll keys in left </a:t>
            </a:r>
            <a:r>
              <a:rPr lang="en-US" sz="2000" dirty="0" err="1" smtClean="0"/>
              <a:t>subtree</a:t>
            </a:r>
            <a:r>
              <a:rPr lang="en-US" sz="2000" dirty="0" smtClean="0"/>
              <a:t> smaller</a:t>
            </a:r>
            <a:br>
              <a:rPr lang="en-US" sz="2000" dirty="0" smtClean="0"/>
            </a:br>
            <a:r>
              <a:rPr lang="en-US" sz="2000" dirty="0" smtClean="0"/>
              <a:t>than node’s key</a:t>
            </a:r>
          </a:p>
          <a:p>
            <a:pPr lvl="1"/>
            <a:r>
              <a:rPr lang="en-US" sz="2000" dirty="0"/>
              <a:t>A</a:t>
            </a:r>
            <a:r>
              <a:rPr lang="en-US" sz="2000" dirty="0" smtClean="0"/>
              <a:t>ll keys in right </a:t>
            </a:r>
            <a:r>
              <a:rPr lang="en-US" sz="2000" dirty="0" err="1" smtClean="0"/>
              <a:t>subtree</a:t>
            </a:r>
            <a:r>
              <a:rPr lang="en-US" sz="2000" dirty="0" smtClean="0"/>
              <a:t> larger</a:t>
            </a:r>
            <a:br>
              <a:rPr lang="en-US" sz="2000" dirty="0" smtClean="0"/>
            </a:br>
            <a:r>
              <a:rPr lang="en-US" sz="2000" dirty="0" smtClean="0"/>
              <a:t>than node’s key</a:t>
            </a:r>
          </a:p>
          <a:p>
            <a:pPr lvl="1"/>
            <a:r>
              <a:rPr lang="en-US" sz="2000" dirty="0"/>
              <a:t>R</a:t>
            </a:r>
            <a:r>
              <a:rPr lang="en-US" sz="2000" dirty="0" smtClean="0"/>
              <a:t>esult: easy to find any given </a:t>
            </a:r>
            <a:r>
              <a:rPr lang="en-US" sz="2000" dirty="0" smtClean="0"/>
              <a:t>key</a:t>
            </a:r>
          </a:p>
          <a:p>
            <a:pPr lvl="1"/>
            <a:endParaRPr lang="en-US" sz="2000" dirty="0"/>
          </a:p>
          <a:p>
            <a:pPr lvl="1">
              <a:buFontTx/>
              <a:buNone/>
            </a:pPr>
            <a:endParaRPr lang="en-US" sz="2000" dirty="0" smtClean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Spring 2014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A12F5-03B5-4BEE-BF40-7EC1D15EBEE1}" type="slidenum">
              <a:rPr lang="en-US" smtClean="0">
                <a:solidFill>
                  <a:srgbClr val="000000"/>
                </a:solidFill>
              </a:rPr>
              <a:pPr/>
              <a:t>19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CSE373: Data Structures &amp; Algorithms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9476" y="5330144"/>
            <a:ext cx="66675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A </a:t>
            </a:r>
            <a:r>
              <a:rPr lang="en-US" sz="2400" dirty="0">
                <a:solidFill>
                  <a:srgbClr val="0000FF"/>
                </a:solidFill>
              </a:rPr>
              <a:t>binary search tree </a:t>
            </a:r>
            <a:r>
              <a:rPr lang="en-US" sz="2400" dirty="0"/>
              <a:t>is a type of binary tree </a:t>
            </a:r>
            <a:endParaRPr lang="en-US" sz="2400" dirty="0" smtClean="0"/>
          </a:p>
          <a:p>
            <a:r>
              <a:rPr lang="en-US" sz="2400" dirty="0" smtClean="0"/>
              <a:t>(</a:t>
            </a:r>
            <a:r>
              <a:rPr lang="en-US" sz="2400" dirty="0"/>
              <a:t>but not all binary trees are binary search trees</a:t>
            </a:r>
            <a:r>
              <a:rPr lang="en-US" sz="2400" dirty="0" smtClean="0"/>
              <a:t>!)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29622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86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Announcements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HW2 due </a:t>
            </a:r>
            <a:r>
              <a:rPr lang="en-US" dirty="0" smtClean="0">
                <a:solidFill>
                  <a:srgbClr val="FF0000"/>
                </a:solidFill>
              </a:rPr>
              <a:t>start </a:t>
            </a:r>
            <a:r>
              <a:rPr lang="en-US" dirty="0" smtClean="0"/>
              <a:t>of class Wednesday 16</a:t>
            </a:r>
            <a:r>
              <a:rPr lang="en-US" baseline="30000" dirty="0" smtClean="0"/>
              <a:t>th</a:t>
            </a:r>
            <a:r>
              <a:rPr lang="en-US" dirty="0" smtClean="0"/>
              <a:t> April</a:t>
            </a:r>
          </a:p>
          <a:p>
            <a:r>
              <a:rPr lang="en-US" dirty="0" smtClean="0"/>
              <a:t>TA sessions next week</a:t>
            </a:r>
          </a:p>
          <a:p>
            <a:pPr lvl="1"/>
            <a:r>
              <a:rPr lang="en-US" dirty="0" smtClean="0"/>
              <a:t>Tuesday: More help with homework 2</a:t>
            </a:r>
          </a:p>
          <a:p>
            <a:pPr lvl="1"/>
            <a:r>
              <a:rPr lang="en-US" dirty="0" smtClean="0"/>
              <a:t>Thursday: Binary Search Trees and AVL Trees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622C7-AF21-2E4F-B881-B4B79AD45CE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448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Oval 50"/>
          <p:cNvSpPr/>
          <p:nvPr/>
        </p:nvSpPr>
        <p:spPr bwMode="auto">
          <a:xfrm>
            <a:off x="7759557" y="5562600"/>
            <a:ext cx="562769" cy="527050"/>
          </a:xfrm>
          <a:prstGeom prst="ellipse">
            <a:avLst/>
          </a:prstGeom>
          <a:solidFill>
            <a:srgbClr val="FF6873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7173626" y="2944062"/>
            <a:ext cx="562769" cy="527050"/>
          </a:xfrm>
          <a:prstGeom prst="ellipse">
            <a:avLst/>
          </a:prstGeom>
          <a:solidFill>
            <a:srgbClr val="FF6873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6919515" y="4737980"/>
            <a:ext cx="562769" cy="527050"/>
          </a:xfrm>
          <a:prstGeom prst="ellipse">
            <a:avLst/>
          </a:prstGeom>
          <a:solidFill>
            <a:srgbClr val="FF6873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5047675" y="3834830"/>
            <a:ext cx="562769" cy="527050"/>
          </a:xfrm>
          <a:prstGeom prst="ellipse">
            <a:avLst/>
          </a:prstGeom>
          <a:solidFill>
            <a:srgbClr val="FF6873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533400" y="152400"/>
            <a:ext cx="8077200" cy="1143000"/>
          </a:xfrm>
        </p:spPr>
        <p:txBody>
          <a:bodyPr/>
          <a:lstStyle/>
          <a:p>
            <a:r>
              <a:rPr lang="en-US" dirty="0" smtClean="0"/>
              <a:t>Are these BSTs?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81000" y="2133600"/>
            <a:ext cx="3581400" cy="3048000"/>
            <a:chOff x="381000" y="2133600"/>
            <a:chExt cx="3581400" cy="3048000"/>
          </a:xfrm>
        </p:grpSpPr>
        <p:sp>
          <p:nvSpPr>
            <p:cNvPr id="16387" name="Oval 5"/>
            <p:cNvSpPr>
              <a:spLocks noChangeAspect="1"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647700" y="4800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16388" name="Oval 6"/>
            <p:cNvSpPr>
              <a:spLocks noChangeAspect="1"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3581400" y="3911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11</a:t>
              </a:r>
            </a:p>
          </p:txBody>
        </p:sp>
        <p:sp>
          <p:nvSpPr>
            <p:cNvPr id="16389" name="Oval 7"/>
            <p:cNvSpPr>
              <a:spLocks noChangeAspect="1" noChangeArrowheads="1"/>
            </p:cNvSpPr>
            <p:nvPr>
              <p:custDataLst>
                <p:tags r:id="rId32"/>
              </p:custDataLst>
            </p:nvPr>
          </p:nvSpPr>
          <p:spPr bwMode="auto">
            <a:xfrm>
              <a:off x="2514600" y="3911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7</a:t>
              </a:r>
            </a:p>
          </p:txBody>
        </p:sp>
        <p:sp>
          <p:nvSpPr>
            <p:cNvPr id="16390" name="Oval 9"/>
            <p:cNvSpPr>
              <a:spLocks noChangeAspect="1" noChangeArrowheads="1"/>
            </p:cNvSpPr>
            <p:nvPr>
              <p:custDataLst>
                <p:tags r:id="rId33"/>
              </p:custDataLst>
            </p:nvPr>
          </p:nvSpPr>
          <p:spPr bwMode="auto">
            <a:xfrm>
              <a:off x="381000" y="3911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6391" name="Oval 10"/>
            <p:cNvSpPr>
              <a:spLocks noChangeAspect="1" noChangeArrowheads="1"/>
            </p:cNvSpPr>
            <p:nvPr>
              <p:custDataLst>
                <p:tags r:id="rId34"/>
              </p:custDataLst>
            </p:nvPr>
          </p:nvSpPr>
          <p:spPr bwMode="auto">
            <a:xfrm>
              <a:off x="3048000" y="3022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8</a:t>
              </a:r>
            </a:p>
          </p:txBody>
        </p:sp>
        <p:sp>
          <p:nvSpPr>
            <p:cNvPr id="16392" name="Oval 11"/>
            <p:cNvSpPr>
              <a:spLocks noChangeAspect="1"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914400" y="3022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16393" name="Oval 12"/>
            <p:cNvSpPr>
              <a:spLocks noChangeAspect="1" noChangeArrowheads="1"/>
            </p:cNvSpPr>
            <p:nvPr>
              <p:custDataLst>
                <p:tags r:id="rId36"/>
              </p:custDataLst>
            </p:nvPr>
          </p:nvSpPr>
          <p:spPr bwMode="auto">
            <a:xfrm>
              <a:off x="1981200" y="2133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5</a:t>
              </a:r>
            </a:p>
          </p:txBody>
        </p:sp>
        <p:cxnSp>
          <p:nvCxnSpPr>
            <p:cNvPr id="16394" name="AutoShape 13"/>
            <p:cNvCxnSpPr>
              <a:cxnSpLocks noChangeShapeType="1"/>
              <a:stCxn id="16393" idx="3"/>
              <a:endCxn id="16392" idx="0"/>
            </p:cNvCxnSpPr>
            <p:nvPr>
              <p:custDataLst>
                <p:tags r:id="rId37"/>
              </p:custDataLst>
            </p:nvPr>
          </p:nvCxnSpPr>
          <p:spPr bwMode="auto">
            <a:xfrm flipH="1">
              <a:off x="1104900" y="2478088"/>
              <a:ext cx="931863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6395" name="AutoShape 14"/>
            <p:cNvCxnSpPr>
              <a:cxnSpLocks noChangeShapeType="1"/>
              <a:stCxn id="16393" idx="5"/>
              <a:endCxn id="16391" idx="0"/>
            </p:cNvCxnSpPr>
            <p:nvPr>
              <p:custDataLst>
                <p:tags r:id="rId38"/>
              </p:custDataLst>
            </p:nvPr>
          </p:nvCxnSpPr>
          <p:spPr bwMode="auto">
            <a:xfrm>
              <a:off x="2306638" y="2478088"/>
              <a:ext cx="931862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6396" name="AutoShape 15"/>
            <p:cNvCxnSpPr>
              <a:cxnSpLocks noChangeShapeType="1"/>
              <a:stCxn id="16391" idx="3"/>
              <a:endCxn id="16389" idx="0"/>
            </p:cNvCxnSpPr>
            <p:nvPr>
              <p:custDataLst>
                <p:tags r:id="rId39"/>
              </p:custDataLst>
            </p:nvPr>
          </p:nvCxnSpPr>
          <p:spPr bwMode="auto">
            <a:xfrm flipH="1">
              <a:off x="2705100" y="3367088"/>
              <a:ext cx="398463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6397" name="AutoShape 16"/>
            <p:cNvCxnSpPr>
              <a:cxnSpLocks noChangeShapeType="1"/>
              <a:stCxn id="16391" idx="5"/>
              <a:endCxn id="16388" idx="0"/>
            </p:cNvCxnSpPr>
            <p:nvPr>
              <p:custDataLst>
                <p:tags r:id="rId40"/>
              </p:custDataLst>
            </p:nvPr>
          </p:nvCxnSpPr>
          <p:spPr bwMode="auto">
            <a:xfrm>
              <a:off x="3373438" y="3367088"/>
              <a:ext cx="398462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6398" name="AutoShape 17"/>
            <p:cNvCxnSpPr>
              <a:cxnSpLocks noChangeShapeType="1"/>
              <a:stCxn id="16392" idx="3"/>
              <a:endCxn id="16390" idx="0"/>
            </p:cNvCxnSpPr>
            <p:nvPr>
              <p:custDataLst>
                <p:tags r:id="rId41"/>
              </p:custDataLst>
            </p:nvPr>
          </p:nvCxnSpPr>
          <p:spPr bwMode="auto">
            <a:xfrm flipH="1">
              <a:off x="571500" y="3367088"/>
              <a:ext cx="398463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6399" name="AutoShape 19"/>
            <p:cNvCxnSpPr>
              <a:cxnSpLocks noChangeShapeType="1"/>
              <a:stCxn id="16390" idx="5"/>
              <a:endCxn id="16387" idx="0"/>
            </p:cNvCxnSpPr>
            <p:nvPr>
              <p:custDataLst>
                <p:tags r:id="rId42"/>
              </p:custDataLst>
            </p:nvPr>
          </p:nvCxnSpPr>
          <p:spPr bwMode="auto">
            <a:xfrm>
              <a:off x="706438" y="4256088"/>
              <a:ext cx="131762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" name="Group 2"/>
          <p:cNvGrpSpPr/>
          <p:nvPr/>
        </p:nvGrpSpPr>
        <p:grpSpPr>
          <a:xfrm>
            <a:off x="4610100" y="2133600"/>
            <a:ext cx="3848100" cy="3886200"/>
            <a:chOff x="4610100" y="2133600"/>
            <a:chExt cx="3848100" cy="3886200"/>
          </a:xfrm>
        </p:grpSpPr>
        <p:sp>
          <p:nvSpPr>
            <p:cNvPr id="15376" name="Oval 28"/>
            <p:cNvSpPr>
              <a:spLocks noChangeAspect="1"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4876800" y="4800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15377" name="Oval 29"/>
            <p:cNvSpPr>
              <a:spLocks noChangeAspect="1"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7810500" y="3911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18</a:t>
              </a:r>
            </a:p>
          </p:txBody>
        </p:sp>
        <p:sp>
          <p:nvSpPr>
            <p:cNvPr id="15378" name="Oval 30"/>
            <p:cNvSpPr>
              <a:spLocks noChangeAspect="1"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6743700" y="3911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10</a:t>
              </a:r>
            </a:p>
          </p:txBody>
        </p:sp>
        <p:sp>
          <p:nvSpPr>
            <p:cNvPr id="15379" name="Oval 31"/>
            <p:cNvSpPr>
              <a:spLocks noChangeAspect="1"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5676900" y="3911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6</a:t>
              </a:r>
            </a:p>
          </p:txBody>
        </p:sp>
        <p:sp>
          <p:nvSpPr>
            <p:cNvPr id="15380" name="Oval 32"/>
            <p:cNvSpPr>
              <a:spLocks noChangeAspect="1"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4610100" y="3911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5381" name="Oval 33"/>
            <p:cNvSpPr>
              <a:spLocks noChangeAspect="1"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7277100" y="3022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11</a:t>
              </a:r>
            </a:p>
          </p:txBody>
        </p:sp>
        <p:sp>
          <p:nvSpPr>
            <p:cNvPr id="15382" name="Oval 34"/>
            <p:cNvSpPr>
              <a:spLocks noChangeAspect="1"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5143500" y="3022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15383" name="Oval 35"/>
            <p:cNvSpPr>
              <a:spLocks noChangeAspect="1"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6210300" y="2133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8</a:t>
              </a:r>
            </a:p>
          </p:txBody>
        </p:sp>
        <p:cxnSp>
          <p:nvCxnSpPr>
            <p:cNvPr id="15384" name="AutoShape 36"/>
            <p:cNvCxnSpPr>
              <a:cxnSpLocks noChangeShapeType="1"/>
              <a:stCxn id="15383" idx="3"/>
              <a:endCxn id="15382" idx="0"/>
            </p:cNvCxnSpPr>
            <p:nvPr>
              <p:custDataLst>
                <p:tags r:id="rId15"/>
              </p:custDataLst>
            </p:nvPr>
          </p:nvCxnSpPr>
          <p:spPr bwMode="auto">
            <a:xfrm flipH="1">
              <a:off x="5334000" y="2478088"/>
              <a:ext cx="931863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5385" name="AutoShape 37"/>
            <p:cNvCxnSpPr>
              <a:cxnSpLocks noChangeShapeType="1"/>
              <a:stCxn id="15383" idx="5"/>
              <a:endCxn id="15381" idx="0"/>
            </p:cNvCxnSpPr>
            <p:nvPr>
              <p:custDataLst>
                <p:tags r:id="rId16"/>
              </p:custDataLst>
            </p:nvPr>
          </p:nvCxnSpPr>
          <p:spPr bwMode="auto">
            <a:xfrm>
              <a:off x="6535738" y="2478088"/>
              <a:ext cx="931862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5386" name="AutoShape 38"/>
            <p:cNvCxnSpPr>
              <a:cxnSpLocks noChangeShapeType="1"/>
              <a:stCxn id="15381" idx="3"/>
              <a:endCxn id="15378" idx="0"/>
            </p:cNvCxnSpPr>
            <p:nvPr>
              <p:custDataLst>
                <p:tags r:id="rId17"/>
              </p:custDataLst>
            </p:nvPr>
          </p:nvCxnSpPr>
          <p:spPr bwMode="auto">
            <a:xfrm flipH="1">
              <a:off x="6934200" y="3367088"/>
              <a:ext cx="398463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5387" name="AutoShape 39"/>
            <p:cNvCxnSpPr>
              <a:cxnSpLocks noChangeShapeType="1"/>
              <a:stCxn id="15381" idx="5"/>
              <a:endCxn id="15377" idx="0"/>
            </p:cNvCxnSpPr>
            <p:nvPr>
              <p:custDataLst>
                <p:tags r:id="rId18"/>
              </p:custDataLst>
            </p:nvPr>
          </p:nvCxnSpPr>
          <p:spPr bwMode="auto">
            <a:xfrm>
              <a:off x="7602538" y="3367088"/>
              <a:ext cx="398462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5388" name="AutoShape 40"/>
            <p:cNvCxnSpPr>
              <a:cxnSpLocks noChangeShapeType="1"/>
              <a:stCxn id="15382" idx="3"/>
              <a:endCxn id="15380" idx="0"/>
            </p:cNvCxnSpPr>
            <p:nvPr>
              <p:custDataLst>
                <p:tags r:id="rId19"/>
              </p:custDataLst>
            </p:nvPr>
          </p:nvCxnSpPr>
          <p:spPr bwMode="auto">
            <a:xfrm flipH="1">
              <a:off x="4800600" y="3367088"/>
              <a:ext cx="398463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5389" name="AutoShape 41"/>
            <p:cNvCxnSpPr>
              <a:cxnSpLocks noChangeShapeType="1"/>
              <a:stCxn id="15382" idx="5"/>
              <a:endCxn id="15379" idx="0"/>
            </p:cNvCxnSpPr>
            <p:nvPr>
              <p:custDataLst>
                <p:tags r:id="rId20"/>
              </p:custDataLst>
            </p:nvPr>
          </p:nvCxnSpPr>
          <p:spPr bwMode="auto">
            <a:xfrm>
              <a:off x="5468938" y="3367088"/>
              <a:ext cx="398462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5390" name="AutoShape 42"/>
            <p:cNvCxnSpPr>
              <a:cxnSpLocks noChangeShapeType="1"/>
              <a:stCxn id="15380" idx="5"/>
              <a:endCxn id="15376" idx="0"/>
            </p:cNvCxnSpPr>
            <p:nvPr>
              <p:custDataLst>
                <p:tags r:id="rId21"/>
              </p:custDataLst>
            </p:nvPr>
          </p:nvCxnSpPr>
          <p:spPr bwMode="auto">
            <a:xfrm>
              <a:off x="4935538" y="4256088"/>
              <a:ext cx="131762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5391" name="Oval 43"/>
            <p:cNvSpPr>
              <a:spLocks noChangeAspect="1"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8077200" y="4800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20</a:t>
              </a:r>
            </a:p>
          </p:txBody>
        </p:sp>
        <p:sp>
          <p:nvSpPr>
            <p:cNvPr id="15392" name="Oval 44"/>
            <p:cNvSpPr>
              <a:spLocks noChangeAspect="1"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7848600" y="56388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 dirty="0">
                  <a:solidFill>
                    <a:srgbClr val="000000"/>
                  </a:solidFill>
                  <a:latin typeface="Times New Roman" pitchFamily="18" charset="0"/>
                </a:rPr>
                <a:t>21</a:t>
              </a:r>
            </a:p>
          </p:txBody>
        </p:sp>
        <p:cxnSp>
          <p:nvCxnSpPr>
            <p:cNvPr id="15393" name="AutoShape 49"/>
            <p:cNvCxnSpPr>
              <a:cxnSpLocks noChangeShapeType="1"/>
              <a:stCxn id="15391" idx="4"/>
              <a:endCxn id="15392" idx="0"/>
            </p:cNvCxnSpPr>
            <p:nvPr>
              <p:custDataLst>
                <p:tags r:id="rId24"/>
              </p:custDataLst>
            </p:nvPr>
          </p:nvCxnSpPr>
          <p:spPr bwMode="auto">
            <a:xfrm rot="5400000">
              <a:off x="7924800" y="5295900"/>
              <a:ext cx="457200" cy="228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5394" name="AutoShape 50"/>
            <p:cNvCxnSpPr>
              <a:cxnSpLocks noChangeShapeType="1"/>
              <a:stCxn id="15377" idx="5"/>
              <a:endCxn id="15391" idx="0"/>
            </p:cNvCxnSpPr>
            <p:nvPr>
              <p:custDataLst>
                <p:tags r:id="rId25"/>
              </p:custDataLst>
            </p:nvPr>
          </p:nvCxnSpPr>
          <p:spPr bwMode="auto">
            <a:xfrm>
              <a:off x="8135938" y="4256088"/>
              <a:ext cx="131762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5396" name="Oval 53"/>
            <p:cNvSpPr>
              <a:spLocks noChangeAspect="1"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5141913" y="3913188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7</a:t>
              </a:r>
            </a:p>
          </p:txBody>
        </p:sp>
        <p:cxnSp>
          <p:nvCxnSpPr>
            <p:cNvPr id="15397" name="AutoShape 54"/>
            <p:cNvCxnSpPr>
              <a:cxnSpLocks noChangeShapeType="1"/>
              <a:stCxn id="15382" idx="4"/>
              <a:endCxn id="15396" idx="0"/>
            </p:cNvCxnSpPr>
            <p:nvPr>
              <p:custDataLst>
                <p:tags r:id="rId27"/>
              </p:custDataLst>
            </p:nvPr>
          </p:nvCxnSpPr>
          <p:spPr bwMode="auto">
            <a:xfrm flipH="1">
              <a:off x="5332413" y="3422650"/>
              <a:ext cx="1587" cy="4714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5398" name="Oval 55"/>
            <p:cNvSpPr>
              <a:spLocks noChangeAspect="1"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7010400" y="4800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15</a:t>
              </a:r>
            </a:p>
          </p:txBody>
        </p:sp>
        <p:cxnSp>
          <p:nvCxnSpPr>
            <p:cNvPr id="15399" name="AutoShape 56"/>
            <p:cNvCxnSpPr>
              <a:cxnSpLocks noChangeShapeType="1"/>
              <a:stCxn id="15378" idx="5"/>
              <a:endCxn id="15398" idx="0"/>
            </p:cNvCxnSpPr>
            <p:nvPr>
              <p:custDataLst>
                <p:tags r:id="rId29"/>
              </p:custDataLst>
            </p:nvPr>
          </p:nvCxnSpPr>
          <p:spPr bwMode="auto">
            <a:xfrm>
              <a:off x="7069138" y="4256088"/>
              <a:ext cx="131762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sp>
        <p:nvSpPr>
          <p:cNvPr id="201786" name="AutoShape 58" hidden="1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486400" y="4800600"/>
            <a:ext cx="1447800" cy="762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000000"/>
                </a:solidFill>
                <a:latin typeface="Times New Roman" pitchFamily="18" charset="0"/>
              </a:rPr>
              <a:t>All children must </a:t>
            </a:r>
            <a:br>
              <a:rPr lang="en-US" sz="1600" b="1">
                <a:solidFill>
                  <a:srgbClr val="000000"/>
                </a:solidFill>
                <a:latin typeface="Times New Roman" pitchFamily="18" charset="0"/>
              </a:rPr>
            </a:br>
            <a:r>
              <a:rPr lang="en-US" sz="1600" b="1">
                <a:solidFill>
                  <a:srgbClr val="000000"/>
                </a:solidFill>
                <a:latin typeface="Times New Roman" pitchFamily="18" charset="0"/>
              </a:rPr>
              <a:t>obey order</a:t>
            </a:r>
          </a:p>
        </p:txBody>
      </p:sp>
      <p:sp>
        <p:nvSpPr>
          <p:cNvPr id="201787" name="Line 59" hidden="1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4572000" y="2667000"/>
            <a:ext cx="533400" cy="3048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1788" name="Line 60" hidden="1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 flipH="1">
            <a:off x="7772400" y="2667000"/>
            <a:ext cx="457200" cy="3048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1789" name="Line 61" hidden="1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 flipH="1">
            <a:off x="8458200" y="4419600"/>
            <a:ext cx="457200" cy="3048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" name="Date Placeholder 4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Spring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4" name="Slide Number Placeholder 4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>
                <a:solidFill>
                  <a:srgbClr val="000000"/>
                </a:solidFill>
              </a:rPr>
              <a:pPr/>
              <a:t>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5" name="Footer Placeholder 4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CSE373: Data Structures &amp; Algorithms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2" name="Text Box 29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306638" y="5407967"/>
            <a:ext cx="18757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FF"/>
                </a:solidFill>
                <a:latin typeface="Arial"/>
              </a:rPr>
              <a:t>Activity!</a:t>
            </a:r>
            <a:endParaRPr lang="en-US" sz="2400" dirty="0">
              <a:solidFill>
                <a:srgbClr val="0000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28630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0" grpId="0" animBg="1"/>
      <p:bldP spid="49" grpId="0" animBg="1"/>
      <p:bldP spid="4" grpId="0" animBg="1"/>
      <p:bldP spid="5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r>
              <a:rPr lang="en-US" smtClean="0"/>
              <a:t>Find in BST, Recursive</a:t>
            </a:r>
          </a:p>
        </p:txBody>
      </p:sp>
      <p:sp>
        <p:nvSpPr>
          <p:cNvPr id="18436" name="Oval 5"/>
          <p:cNvSpPr>
            <a:spLocks noChangeAspect="1" noChangeArrowheads="1"/>
          </p:cNvSpPr>
          <p:nvPr>
            <p:custDataLst>
              <p:tags r:id="rId2"/>
            </p:custDataLst>
          </p:nvPr>
        </p:nvSpPr>
        <p:spPr bwMode="auto">
          <a:xfrm>
            <a:off x="2781300" y="3378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20</a:t>
            </a:r>
          </a:p>
        </p:txBody>
      </p:sp>
      <p:sp>
        <p:nvSpPr>
          <p:cNvPr id="18437" name="Oval 6"/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1620837" y="3378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18438" name="Oval 7"/>
          <p:cNvSpPr>
            <a:spLocks noChangeAspect="1" noChangeArrowheads="1"/>
          </p:cNvSpPr>
          <p:nvPr>
            <p:custDataLst>
              <p:tags r:id="rId4"/>
            </p:custDataLst>
          </p:nvPr>
        </p:nvSpPr>
        <p:spPr bwMode="auto">
          <a:xfrm>
            <a:off x="647700" y="3378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8439" name="Oval 8"/>
          <p:cNvSpPr>
            <a:spLocks noChangeAspect="1" noChangeArrowheads="1"/>
          </p:cNvSpPr>
          <p:nvPr>
            <p:custDataLst>
              <p:tags r:id="rId5"/>
            </p:custDataLst>
          </p:nvPr>
        </p:nvSpPr>
        <p:spPr bwMode="auto">
          <a:xfrm>
            <a:off x="2247900" y="2489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15</a:t>
            </a:r>
          </a:p>
        </p:txBody>
      </p:sp>
      <p:sp>
        <p:nvSpPr>
          <p:cNvPr id="18440" name="Oval 9"/>
          <p:cNvSpPr>
            <a:spLocks noChangeAspect="1" noChangeArrowheads="1"/>
          </p:cNvSpPr>
          <p:nvPr>
            <p:custDataLst>
              <p:tags r:id="rId6"/>
            </p:custDataLst>
          </p:nvPr>
        </p:nvSpPr>
        <p:spPr bwMode="auto">
          <a:xfrm>
            <a:off x="1087437" y="2489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18441" name="Oval 10"/>
          <p:cNvSpPr>
            <a:spLocks noChangeAspect="1" noChangeArrowheads="1"/>
          </p:cNvSpPr>
          <p:nvPr>
            <p:custDataLst>
              <p:tags r:id="rId7"/>
            </p:custDataLst>
          </p:nvPr>
        </p:nvSpPr>
        <p:spPr bwMode="auto">
          <a:xfrm>
            <a:off x="1638300" y="1600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12</a:t>
            </a:r>
          </a:p>
        </p:txBody>
      </p:sp>
      <p:cxnSp>
        <p:nvCxnSpPr>
          <p:cNvPr id="18442" name="AutoShape 11"/>
          <p:cNvCxnSpPr>
            <a:cxnSpLocks noChangeShapeType="1"/>
            <a:stCxn id="18441" idx="3"/>
            <a:endCxn id="18440" idx="0"/>
          </p:cNvCxnSpPr>
          <p:nvPr>
            <p:custDataLst>
              <p:tags r:id="rId8"/>
            </p:custDataLst>
          </p:nvPr>
        </p:nvCxnSpPr>
        <p:spPr bwMode="auto">
          <a:xfrm rot="5400000">
            <a:off x="1204119" y="1999223"/>
            <a:ext cx="563796" cy="41615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8443" name="AutoShape 12"/>
          <p:cNvCxnSpPr>
            <a:cxnSpLocks noChangeShapeType="1"/>
            <a:stCxn id="18441" idx="5"/>
            <a:endCxn id="18439" idx="0"/>
          </p:cNvCxnSpPr>
          <p:nvPr>
            <p:custDataLst>
              <p:tags r:id="rId9"/>
            </p:custDataLst>
          </p:nvPr>
        </p:nvCxnSpPr>
        <p:spPr bwMode="auto">
          <a:xfrm rot="16200000" flipH="1">
            <a:off x="1919054" y="1969854"/>
            <a:ext cx="563796" cy="4748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8444" name="AutoShape 13"/>
          <p:cNvCxnSpPr>
            <a:cxnSpLocks noChangeShapeType="1"/>
            <a:stCxn id="18439" idx="5"/>
            <a:endCxn id="18436" idx="0"/>
          </p:cNvCxnSpPr>
          <p:nvPr>
            <p:custDataLst>
              <p:tags r:id="rId10"/>
            </p:custDataLst>
          </p:nvPr>
        </p:nvCxnSpPr>
        <p:spPr bwMode="auto">
          <a:xfrm>
            <a:off x="2573338" y="2833688"/>
            <a:ext cx="3984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8445" name="AutoShape 14"/>
          <p:cNvCxnSpPr>
            <a:cxnSpLocks noChangeShapeType="1"/>
            <a:stCxn id="18440" idx="3"/>
            <a:endCxn id="18438" idx="0"/>
          </p:cNvCxnSpPr>
          <p:nvPr>
            <p:custDataLst>
              <p:tags r:id="rId11"/>
            </p:custDataLst>
          </p:nvPr>
        </p:nvCxnSpPr>
        <p:spPr bwMode="auto">
          <a:xfrm rot="5400000">
            <a:off x="708819" y="2943786"/>
            <a:ext cx="563796" cy="30503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8446" name="AutoShape 15"/>
          <p:cNvCxnSpPr>
            <a:cxnSpLocks noChangeShapeType="1"/>
            <a:stCxn id="18440" idx="5"/>
            <a:endCxn id="18437" idx="0"/>
          </p:cNvCxnSpPr>
          <p:nvPr>
            <p:custDataLst>
              <p:tags r:id="rId12"/>
            </p:custDataLst>
          </p:nvPr>
        </p:nvCxnSpPr>
        <p:spPr bwMode="auto">
          <a:xfrm>
            <a:off x="1412875" y="2833688"/>
            <a:ext cx="3984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8447" name="Oval 16"/>
          <p:cNvSpPr>
            <a:spLocks noChangeAspect="1" noChangeArrowheads="1"/>
          </p:cNvSpPr>
          <p:nvPr>
            <p:custDataLst>
              <p:tags r:id="rId13"/>
            </p:custDataLst>
          </p:nvPr>
        </p:nvSpPr>
        <p:spPr bwMode="auto">
          <a:xfrm>
            <a:off x="3048000" y="4267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30</a:t>
            </a:r>
          </a:p>
        </p:txBody>
      </p:sp>
      <p:cxnSp>
        <p:nvCxnSpPr>
          <p:cNvPr id="18448" name="AutoShape 17"/>
          <p:cNvCxnSpPr>
            <a:cxnSpLocks noChangeShapeType="1"/>
            <a:stCxn id="18436" idx="5"/>
            <a:endCxn id="18447" idx="0"/>
          </p:cNvCxnSpPr>
          <p:nvPr>
            <p:custDataLst>
              <p:tags r:id="rId14"/>
            </p:custDataLst>
          </p:nvPr>
        </p:nvCxnSpPr>
        <p:spPr bwMode="auto">
          <a:xfrm>
            <a:off x="3106738" y="3722688"/>
            <a:ext cx="1317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8449" name="Oval 18"/>
          <p:cNvSpPr>
            <a:spLocks noChangeAspect="1" noChangeArrowheads="1"/>
          </p:cNvSpPr>
          <p:nvPr>
            <p:custDataLst>
              <p:tags r:id="rId15"/>
            </p:custDataLst>
          </p:nvPr>
        </p:nvSpPr>
        <p:spPr bwMode="auto">
          <a:xfrm>
            <a:off x="1354137" y="4267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7</a:t>
            </a:r>
          </a:p>
        </p:txBody>
      </p:sp>
      <p:cxnSp>
        <p:nvCxnSpPr>
          <p:cNvPr id="18450" name="AutoShape 19"/>
          <p:cNvCxnSpPr>
            <a:cxnSpLocks noChangeShapeType="1"/>
            <a:stCxn id="18437" idx="3"/>
            <a:endCxn id="18449" idx="0"/>
          </p:cNvCxnSpPr>
          <p:nvPr>
            <p:custDataLst>
              <p:tags r:id="rId16"/>
            </p:custDataLst>
          </p:nvPr>
        </p:nvCxnSpPr>
        <p:spPr bwMode="auto">
          <a:xfrm flipH="1">
            <a:off x="1544637" y="3722688"/>
            <a:ext cx="1317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8451" name="Oval 20"/>
          <p:cNvSpPr>
            <a:spLocks noChangeAspect="1" noChangeArrowheads="1"/>
          </p:cNvSpPr>
          <p:nvPr>
            <p:custDataLst>
              <p:tags r:id="rId17"/>
            </p:custDataLst>
          </p:nvPr>
        </p:nvSpPr>
        <p:spPr bwMode="auto">
          <a:xfrm>
            <a:off x="2514600" y="4259263"/>
            <a:ext cx="381000" cy="381000"/>
          </a:xfrm>
          <a:prstGeom prst="ellips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</a:rPr>
              <a:t>17</a:t>
            </a:r>
          </a:p>
        </p:txBody>
      </p:sp>
      <p:cxnSp>
        <p:nvCxnSpPr>
          <p:cNvPr id="18452" name="AutoShape 21"/>
          <p:cNvCxnSpPr>
            <a:cxnSpLocks noChangeShapeType="1"/>
            <a:stCxn id="18436" idx="3"/>
            <a:endCxn id="18451" idx="0"/>
          </p:cNvCxnSpPr>
          <p:nvPr>
            <p:custDataLst>
              <p:tags r:id="rId18"/>
            </p:custDataLst>
          </p:nvPr>
        </p:nvCxnSpPr>
        <p:spPr bwMode="auto">
          <a:xfrm flipH="1">
            <a:off x="2705100" y="3722688"/>
            <a:ext cx="131763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8453" name="Oval 24"/>
          <p:cNvSpPr>
            <a:spLocks noChangeAspect="1" noChangeArrowheads="1"/>
          </p:cNvSpPr>
          <p:nvPr>
            <p:custDataLst>
              <p:tags r:id="rId19"/>
            </p:custDataLst>
          </p:nvPr>
        </p:nvSpPr>
        <p:spPr bwMode="auto">
          <a:xfrm>
            <a:off x="1866900" y="427831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10</a:t>
            </a:r>
          </a:p>
        </p:txBody>
      </p:sp>
      <p:cxnSp>
        <p:nvCxnSpPr>
          <p:cNvPr id="18454" name="AutoShape 25"/>
          <p:cNvCxnSpPr>
            <a:cxnSpLocks noChangeShapeType="1"/>
            <a:endCxn id="18453" idx="0"/>
          </p:cNvCxnSpPr>
          <p:nvPr>
            <p:custDataLst>
              <p:tags r:id="rId20"/>
            </p:custDataLst>
          </p:nvPr>
        </p:nvCxnSpPr>
        <p:spPr bwMode="auto">
          <a:xfrm>
            <a:off x="1925637" y="3733800"/>
            <a:ext cx="131763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3" name="Rectangle 3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3810000" y="1752600"/>
            <a:ext cx="4953000" cy="2667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Data </a:t>
            </a:r>
            <a:r>
              <a:rPr lang="en-US" sz="2000" b="1" dirty="0">
                <a:solidFill>
                  <a:srgbClr val="119F33"/>
                </a:solidFill>
                <a:latin typeface="Courier New" pitchFamily="49" charset="0"/>
              </a:rPr>
              <a:t>find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(Key </a:t>
            </a:r>
            <a:r>
              <a:rPr lang="en-US" sz="2000" b="1" dirty="0" err="1">
                <a:solidFill>
                  <a:srgbClr val="119F33"/>
                </a:solidFill>
                <a:latin typeface="Courier New" pitchFamily="49" charset="0"/>
              </a:rPr>
              <a:t>key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, Node </a:t>
            </a:r>
            <a:r>
              <a:rPr lang="en-US" sz="2000" b="1" dirty="0">
                <a:solidFill>
                  <a:srgbClr val="119F33"/>
                </a:solidFill>
                <a:latin typeface="Courier New" pitchFamily="49" charset="0"/>
              </a:rPr>
              <a:t>root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){</a:t>
            </a:r>
          </a:p>
          <a:p>
            <a:pPr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3333CC"/>
                </a:solidFill>
                <a:latin typeface="Courier New" pitchFamily="49" charset="0"/>
              </a:rPr>
              <a:t>if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(root == </a:t>
            </a:r>
            <a:r>
              <a:rPr lang="en-US" sz="2000" b="1" dirty="0">
                <a:solidFill>
                  <a:srgbClr val="3333CC"/>
                </a:solidFill>
                <a:latin typeface="Courier New" pitchFamily="49" charset="0"/>
              </a:rPr>
              <a:t>null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)</a:t>
            </a:r>
          </a:p>
          <a:p>
            <a:pPr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sz="2000" b="1" dirty="0">
                <a:solidFill>
                  <a:srgbClr val="3333CC"/>
                </a:solidFill>
                <a:latin typeface="Courier New" pitchFamily="49" charset="0"/>
              </a:rPr>
              <a:t>return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3333CC"/>
                </a:solidFill>
                <a:latin typeface="Courier New" pitchFamily="49" charset="0"/>
              </a:rPr>
              <a:t>null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3333CC"/>
                </a:solidFill>
                <a:latin typeface="Courier New" pitchFamily="49" charset="0"/>
              </a:rPr>
              <a:t>if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(key &lt;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root.key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)</a:t>
            </a:r>
          </a:p>
          <a:p>
            <a:pPr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sz="2000" b="1" dirty="0">
                <a:solidFill>
                  <a:srgbClr val="3333CC"/>
                </a:solidFill>
                <a:latin typeface="Courier New" pitchFamily="49" charset="0"/>
              </a:rPr>
              <a:t>return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find(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key,root.left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pPr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3333CC"/>
                </a:solidFill>
                <a:latin typeface="Courier New" pitchFamily="49" charset="0"/>
              </a:rPr>
              <a:t>if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(key &gt;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root.key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)</a:t>
            </a:r>
          </a:p>
          <a:p>
            <a:pPr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sz="2000" b="1" dirty="0">
                <a:solidFill>
                  <a:srgbClr val="3333CC"/>
                </a:solidFill>
                <a:latin typeface="Courier New" pitchFamily="49" charset="0"/>
              </a:rPr>
              <a:t>return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find(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key,root.right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pPr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3333CC"/>
                </a:solidFill>
                <a:latin typeface="Courier New" pitchFamily="49" charset="0"/>
              </a:rPr>
              <a:t> return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root.data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Spring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>
                <a:solidFill>
                  <a:srgbClr val="000000"/>
                </a:solidFill>
              </a:rPr>
              <a:pPr/>
              <a:t>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CSE373: Data Structures &amp; Algorithms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78417" y="4992883"/>
            <a:ext cx="54020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>
                <a:solidFill>
                  <a:srgbClr val="0000FF"/>
                </a:solidFill>
                <a:latin typeface="+mn-lt"/>
              </a:rPr>
              <a:t>Worst case </a:t>
            </a:r>
            <a:r>
              <a:rPr lang="en-US" sz="2000" b="0" dirty="0" smtClean="0">
                <a:latin typeface="+mn-lt"/>
              </a:rPr>
              <a:t>running time is </a:t>
            </a:r>
            <a:r>
              <a:rPr lang="en-US" sz="2000" b="0" dirty="0" smtClean="0">
                <a:solidFill>
                  <a:srgbClr val="0000FF"/>
                </a:solidFill>
                <a:latin typeface="+mn-lt"/>
              </a:rPr>
              <a:t>O(n)</a:t>
            </a:r>
            <a:r>
              <a:rPr lang="en-US" sz="2000" b="0" dirty="0" smtClean="0">
                <a:latin typeface="+mn-lt"/>
              </a:rPr>
              <a:t>.</a:t>
            </a:r>
          </a:p>
          <a:p>
            <a:r>
              <a:rPr lang="en-US" sz="2000" dirty="0" smtClean="0"/>
              <a:t>- Happens if the tree is very lopsided (e.g. list)</a:t>
            </a:r>
            <a:endParaRPr lang="en-US" sz="2000" b="0" dirty="0" smtClean="0">
              <a:latin typeface="+mn-lt"/>
            </a:endParaRPr>
          </a:p>
        </p:txBody>
      </p:sp>
      <p:sp>
        <p:nvSpPr>
          <p:cNvPr id="30" name="Oval 5"/>
          <p:cNvSpPr>
            <a:spLocks noChangeAspect="1" noChangeArrowheads="1"/>
          </p:cNvSpPr>
          <p:nvPr>
            <p:custDataLst>
              <p:tags r:id="rId22"/>
            </p:custDataLst>
          </p:nvPr>
        </p:nvSpPr>
        <p:spPr bwMode="auto">
          <a:xfrm>
            <a:off x="5928889" y="5787349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3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1" name="Oval 8"/>
          <p:cNvSpPr>
            <a:spLocks noChangeAspect="1" noChangeArrowheads="1"/>
          </p:cNvSpPr>
          <p:nvPr>
            <p:custDataLst>
              <p:tags r:id="rId23"/>
            </p:custDataLst>
          </p:nvPr>
        </p:nvSpPr>
        <p:spPr bwMode="auto">
          <a:xfrm>
            <a:off x="4783501" y="578743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2" name="Oval 10"/>
          <p:cNvSpPr>
            <a:spLocks noChangeAspect="1" noChangeArrowheads="1"/>
          </p:cNvSpPr>
          <p:nvPr>
            <p:custDataLst>
              <p:tags r:id="rId24"/>
            </p:custDataLst>
          </p:nvPr>
        </p:nvSpPr>
        <p:spPr bwMode="auto">
          <a:xfrm>
            <a:off x="3849849" y="579205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33" name="AutoShape 12"/>
          <p:cNvCxnSpPr>
            <a:cxnSpLocks noChangeShapeType="1"/>
            <a:stCxn id="32" idx="6"/>
            <a:endCxn id="31" idx="2"/>
          </p:cNvCxnSpPr>
          <p:nvPr>
            <p:custDataLst>
              <p:tags r:id="rId25"/>
            </p:custDataLst>
          </p:nvPr>
        </p:nvCxnSpPr>
        <p:spPr bwMode="auto">
          <a:xfrm flipV="1">
            <a:off x="4230849" y="5977930"/>
            <a:ext cx="552652" cy="462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4" name="AutoShape 13"/>
          <p:cNvCxnSpPr>
            <a:cxnSpLocks noChangeShapeType="1"/>
            <a:stCxn id="31" idx="6"/>
            <a:endCxn id="30" idx="2"/>
          </p:cNvCxnSpPr>
          <p:nvPr>
            <p:custDataLst>
              <p:tags r:id="rId26"/>
            </p:custDataLst>
          </p:nvPr>
        </p:nvCxnSpPr>
        <p:spPr bwMode="auto">
          <a:xfrm flipV="1">
            <a:off x="5164501" y="5977849"/>
            <a:ext cx="764388" cy="8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5" name="Oval 16"/>
          <p:cNvSpPr>
            <a:spLocks noChangeAspect="1" noChangeArrowheads="1"/>
          </p:cNvSpPr>
          <p:nvPr>
            <p:custDataLst>
              <p:tags r:id="rId27"/>
            </p:custDataLst>
          </p:nvPr>
        </p:nvSpPr>
        <p:spPr bwMode="auto">
          <a:xfrm>
            <a:off x="6882414" y="5786237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4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36" name="AutoShape 17"/>
          <p:cNvCxnSpPr>
            <a:cxnSpLocks noChangeShapeType="1"/>
            <a:stCxn id="30" idx="6"/>
            <a:endCxn id="35" idx="2"/>
          </p:cNvCxnSpPr>
          <p:nvPr>
            <p:custDataLst>
              <p:tags r:id="rId28"/>
            </p:custDataLst>
          </p:nvPr>
        </p:nvCxnSpPr>
        <p:spPr bwMode="auto">
          <a:xfrm flipV="1">
            <a:off x="6309889" y="5976737"/>
            <a:ext cx="572525" cy="11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6" name="AutoShape 12"/>
          <p:cNvCxnSpPr>
            <a:cxnSpLocks noChangeShapeType="1"/>
          </p:cNvCxnSpPr>
          <p:nvPr>
            <p:custDataLst>
              <p:tags r:id="rId29"/>
            </p:custDataLst>
          </p:nvPr>
        </p:nvCxnSpPr>
        <p:spPr bwMode="auto">
          <a:xfrm rot="16200000" flipH="1">
            <a:off x="1984868" y="1934664"/>
            <a:ext cx="563796" cy="474896"/>
          </a:xfrm>
          <a:prstGeom prst="straightConnector1">
            <a:avLst/>
          </a:prstGeom>
          <a:noFill/>
          <a:ln w="28575" cmpd="sng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47" name="AutoShape 12"/>
          <p:cNvCxnSpPr>
            <a:cxnSpLocks noChangeShapeType="1"/>
          </p:cNvCxnSpPr>
          <p:nvPr>
            <p:custDataLst>
              <p:tags r:id="rId30"/>
            </p:custDataLst>
          </p:nvPr>
        </p:nvCxnSpPr>
        <p:spPr bwMode="auto">
          <a:xfrm>
            <a:off x="2614859" y="2780924"/>
            <a:ext cx="434155" cy="563796"/>
          </a:xfrm>
          <a:prstGeom prst="straightConnector1">
            <a:avLst/>
          </a:prstGeom>
          <a:noFill/>
          <a:ln w="28575" cmpd="sng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0" name="AutoShape 12"/>
          <p:cNvCxnSpPr>
            <a:cxnSpLocks noChangeShapeType="1"/>
          </p:cNvCxnSpPr>
          <p:nvPr>
            <p:custDataLst>
              <p:tags r:id="rId31"/>
            </p:custDataLst>
          </p:nvPr>
        </p:nvCxnSpPr>
        <p:spPr bwMode="auto">
          <a:xfrm flipH="1">
            <a:off x="2777255" y="3759200"/>
            <a:ext cx="131763" cy="500063"/>
          </a:xfrm>
          <a:prstGeom prst="straightConnector1">
            <a:avLst/>
          </a:prstGeom>
          <a:noFill/>
          <a:ln w="28575" cmpd="sng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52" name="TextBox 51"/>
          <p:cNvSpPr txBox="1"/>
          <p:nvPr/>
        </p:nvSpPr>
        <p:spPr>
          <a:xfrm>
            <a:off x="3662246" y="4607203"/>
            <a:ext cx="30928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>
                <a:latin typeface="+mn-lt"/>
              </a:rPr>
              <a:t>What is the running time?</a:t>
            </a:r>
          </a:p>
        </p:txBody>
      </p:sp>
    </p:spTree>
    <p:extLst>
      <p:ext uri="{BB962C8B-B14F-4D97-AF65-F5344CB8AC3E}">
        <p14:creationId xmlns:p14="http://schemas.microsoft.com/office/powerpoint/2010/main" val="1885508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0" grpId="0" animBg="1"/>
      <p:bldP spid="31" grpId="0" animBg="1"/>
      <p:bldP spid="32" grpId="0" animBg="1"/>
      <p:bldP spid="35" grpId="0" animBg="1"/>
      <p:bldP spid="5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r>
              <a:rPr lang="en-US" dirty="0" smtClean="0"/>
              <a:t>Find in BST, Iterative</a:t>
            </a:r>
          </a:p>
        </p:txBody>
      </p:sp>
      <p:sp>
        <p:nvSpPr>
          <p:cNvPr id="18436" name="Oval 5"/>
          <p:cNvSpPr>
            <a:spLocks noChangeAspect="1" noChangeArrowheads="1"/>
          </p:cNvSpPr>
          <p:nvPr>
            <p:custDataLst>
              <p:tags r:id="rId2"/>
            </p:custDataLst>
          </p:nvPr>
        </p:nvSpPr>
        <p:spPr bwMode="auto">
          <a:xfrm>
            <a:off x="2781300" y="3378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20</a:t>
            </a:r>
          </a:p>
        </p:txBody>
      </p:sp>
      <p:sp>
        <p:nvSpPr>
          <p:cNvPr id="18437" name="Oval 6"/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1620837" y="3378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18438" name="Oval 7"/>
          <p:cNvSpPr>
            <a:spLocks noChangeAspect="1" noChangeArrowheads="1"/>
          </p:cNvSpPr>
          <p:nvPr>
            <p:custDataLst>
              <p:tags r:id="rId4"/>
            </p:custDataLst>
          </p:nvPr>
        </p:nvSpPr>
        <p:spPr bwMode="auto">
          <a:xfrm>
            <a:off x="647700" y="3378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8439" name="Oval 8"/>
          <p:cNvSpPr>
            <a:spLocks noChangeAspect="1" noChangeArrowheads="1"/>
          </p:cNvSpPr>
          <p:nvPr>
            <p:custDataLst>
              <p:tags r:id="rId5"/>
            </p:custDataLst>
          </p:nvPr>
        </p:nvSpPr>
        <p:spPr bwMode="auto">
          <a:xfrm>
            <a:off x="2247900" y="2489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15</a:t>
            </a:r>
          </a:p>
        </p:txBody>
      </p:sp>
      <p:sp>
        <p:nvSpPr>
          <p:cNvPr id="18440" name="Oval 9"/>
          <p:cNvSpPr>
            <a:spLocks noChangeAspect="1" noChangeArrowheads="1"/>
          </p:cNvSpPr>
          <p:nvPr>
            <p:custDataLst>
              <p:tags r:id="rId6"/>
            </p:custDataLst>
          </p:nvPr>
        </p:nvSpPr>
        <p:spPr bwMode="auto">
          <a:xfrm>
            <a:off x="1087437" y="2489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18441" name="Oval 10"/>
          <p:cNvSpPr>
            <a:spLocks noChangeAspect="1" noChangeArrowheads="1"/>
          </p:cNvSpPr>
          <p:nvPr>
            <p:custDataLst>
              <p:tags r:id="rId7"/>
            </p:custDataLst>
          </p:nvPr>
        </p:nvSpPr>
        <p:spPr bwMode="auto">
          <a:xfrm>
            <a:off x="1638300" y="1600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12</a:t>
            </a:r>
          </a:p>
        </p:txBody>
      </p:sp>
      <p:cxnSp>
        <p:nvCxnSpPr>
          <p:cNvPr id="18442" name="AutoShape 11"/>
          <p:cNvCxnSpPr>
            <a:cxnSpLocks noChangeShapeType="1"/>
            <a:stCxn id="18441" idx="3"/>
            <a:endCxn id="18440" idx="0"/>
          </p:cNvCxnSpPr>
          <p:nvPr>
            <p:custDataLst>
              <p:tags r:id="rId8"/>
            </p:custDataLst>
          </p:nvPr>
        </p:nvCxnSpPr>
        <p:spPr bwMode="auto">
          <a:xfrm rot="5400000">
            <a:off x="1204119" y="1999223"/>
            <a:ext cx="563796" cy="41615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8443" name="AutoShape 12"/>
          <p:cNvCxnSpPr>
            <a:cxnSpLocks noChangeShapeType="1"/>
            <a:stCxn id="18441" idx="5"/>
            <a:endCxn id="18439" idx="0"/>
          </p:cNvCxnSpPr>
          <p:nvPr>
            <p:custDataLst>
              <p:tags r:id="rId9"/>
            </p:custDataLst>
          </p:nvPr>
        </p:nvCxnSpPr>
        <p:spPr bwMode="auto">
          <a:xfrm rot="16200000" flipH="1">
            <a:off x="1919054" y="1969854"/>
            <a:ext cx="563796" cy="4748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8444" name="AutoShape 13"/>
          <p:cNvCxnSpPr>
            <a:cxnSpLocks noChangeShapeType="1"/>
            <a:stCxn id="18439" idx="5"/>
            <a:endCxn id="18436" idx="0"/>
          </p:cNvCxnSpPr>
          <p:nvPr>
            <p:custDataLst>
              <p:tags r:id="rId10"/>
            </p:custDataLst>
          </p:nvPr>
        </p:nvCxnSpPr>
        <p:spPr bwMode="auto">
          <a:xfrm>
            <a:off x="2573338" y="2833688"/>
            <a:ext cx="3984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8445" name="AutoShape 14"/>
          <p:cNvCxnSpPr>
            <a:cxnSpLocks noChangeShapeType="1"/>
            <a:stCxn id="18440" idx="3"/>
            <a:endCxn id="18438" idx="0"/>
          </p:cNvCxnSpPr>
          <p:nvPr>
            <p:custDataLst>
              <p:tags r:id="rId11"/>
            </p:custDataLst>
          </p:nvPr>
        </p:nvCxnSpPr>
        <p:spPr bwMode="auto">
          <a:xfrm rot="5400000">
            <a:off x="708819" y="2943786"/>
            <a:ext cx="563796" cy="30503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8446" name="AutoShape 15"/>
          <p:cNvCxnSpPr>
            <a:cxnSpLocks noChangeShapeType="1"/>
            <a:stCxn id="18440" idx="5"/>
            <a:endCxn id="18437" idx="0"/>
          </p:cNvCxnSpPr>
          <p:nvPr>
            <p:custDataLst>
              <p:tags r:id="rId12"/>
            </p:custDataLst>
          </p:nvPr>
        </p:nvCxnSpPr>
        <p:spPr bwMode="auto">
          <a:xfrm>
            <a:off x="1412875" y="2833688"/>
            <a:ext cx="3984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8447" name="Oval 16"/>
          <p:cNvSpPr>
            <a:spLocks noChangeAspect="1" noChangeArrowheads="1"/>
          </p:cNvSpPr>
          <p:nvPr>
            <p:custDataLst>
              <p:tags r:id="rId13"/>
            </p:custDataLst>
          </p:nvPr>
        </p:nvSpPr>
        <p:spPr bwMode="auto">
          <a:xfrm>
            <a:off x="3048000" y="4267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30</a:t>
            </a:r>
          </a:p>
        </p:txBody>
      </p:sp>
      <p:cxnSp>
        <p:nvCxnSpPr>
          <p:cNvPr id="18448" name="AutoShape 17"/>
          <p:cNvCxnSpPr>
            <a:cxnSpLocks noChangeShapeType="1"/>
            <a:stCxn id="18436" idx="5"/>
            <a:endCxn id="18447" idx="0"/>
          </p:cNvCxnSpPr>
          <p:nvPr>
            <p:custDataLst>
              <p:tags r:id="rId14"/>
            </p:custDataLst>
          </p:nvPr>
        </p:nvCxnSpPr>
        <p:spPr bwMode="auto">
          <a:xfrm>
            <a:off x="3106738" y="3722688"/>
            <a:ext cx="1317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8449" name="Oval 18"/>
          <p:cNvSpPr>
            <a:spLocks noChangeAspect="1" noChangeArrowheads="1"/>
          </p:cNvSpPr>
          <p:nvPr>
            <p:custDataLst>
              <p:tags r:id="rId15"/>
            </p:custDataLst>
          </p:nvPr>
        </p:nvSpPr>
        <p:spPr bwMode="auto">
          <a:xfrm>
            <a:off x="1354137" y="4267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7</a:t>
            </a:r>
          </a:p>
        </p:txBody>
      </p:sp>
      <p:cxnSp>
        <p:nvCxnSpPr>
          <p:cNvPr id="18450" name="AutoShape 19"/>
          <p:cNvCxnSpPr>
            <a:cxnSpLocks noChangeShapeType="1"/>
            <a:stCxn id="18437" idx="3"/>
            <a:endCxn id="18449" idx="0"/>
          </p:cNvCxnSpPr>
          <p:nvPr>
            <p:custDataLst>
              <p:tags r:id="rId16"/>
            </p:custDataLst>
          </p:nvPr>
        </p:nvCxnSpPr>
        <p:spPr bwMode="auto">
          <a:xfrm flipH="1">
            <a:off x="1544637" y="3722688"/>
            <a:ext cx="1317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8451" name="Oval 20"/>
          <p:cNvSpPr>
            <a:spLocks noChangeAspect="1" noChangeArrowheads="1"/>
          </p:cNvSpPr>
          <p:nvPr>
            <p:custDataLst>
              <p:tags r:id="rId17"/>
            </p:custDataLst>
          </p:nvPr>
        </p:nvSpPr>
        <p:spPr bwMode="auto">
          <a:xfrm>
            <a:off x="2514600" y="425926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17</a:t>
            </a:r>
          </a:p>
        </p:txBody>
      </p:sp>
      <p:cxnSp>
        <p:nvCxnSpPr>
          <p:cNvPr id="18452" name="AutoShape 21"/>
          <p:cNvCxnSpPr>
            <a:cxnSpLocks noChangeShapeType="1"/>
            <a:stCxn id="18436" idx="3"/>
            <a:endCxn id="18451" idx="0"/>
          </p:cNvCxnSpPr>
          <p:nvPr>
            <p:custDataLst>
              <p:tags r:id="rId18"/>
            </p:custDataLst>
          </p:nvPr>
        </p:nvCxnSpPr>
        <p:spPr bwMode="auto">
          <a:xfrm flipH="1">
            <a:off x="2705100" y="3722688"/>
            <a:ext cx="131763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8453" name="Oval 24"/>
          <p:cNvSpPr>
            <a:spLocks noChangeAspect="1" noChangeArrowheads="1"/>
          </p:cNvSpPr>
          <p:nvPr>
            <p:custDataLst>
              <p:tags r:id="rId19"/>
            </p:custDataLst>
          </p:nvPr>
        </p:nvSpPr>
        <p:spPr bwMode="auto">
          <a:xfrm>
            <a:off x="1866900" y="427831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10</a:t>
            </a:r>
          </a:p>
        </p:txBody>
      </p:sp>
      <p:cxnSp>
        <p:nvCxnSpPr>
          <p:cNvPr id="18454" name="AutoShape 25"/>
          <p:cNvCxnSpPr>
            <a:cxnSpLocks noChangeShapeType="1"/>
            <a:endCxn id="18453" idx="0"/>
          </p:cNvCxnSpPr>
          <p:nvPr>
            <p:custDataLst>
              <p:tags r:id="rId20"/>
            </p:custDataLst>
          </p:nvPr>
        </p:nvCxnSpPr>
        <p:spPr bwMode="auto">
          <a:xfrm>
            <a:off x="1925637" y="3733800"/>
            <a:ext cx="131763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3" name="Rectangle 3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3810000" y="1752600"/>
            <a:ext cx="4953000" cy="3429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Data </a:t>
            </a:r>
            <a:r>
              <a:rPr lang="en-US" sz="2000" b="1" dirty="0">
                <a:solidFill>
                  <a:srgbClr val="119F33"/>
                </a:solidFill>
                <a:latin typeface="Courier New" pitchFamily="49" charset="0"/>
              </a:rPr>
              <a:t>find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(Key </a:t>
            </a:r>
            <a:r>
              <a:rPr lang="en-US" sz="2000" b="1" dirty="0" err="1">
                <a:solidFill>
                  <a:srgbClr val="119F33"/>
                </a:solidFill>
                <a:latin typeface="Courier New" pitchFamily="49" charset="0"/>
              </a:rPr>
              <a:t>key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, Node </a:t>
            </a:r>
            <a:r>
              <a:rPr lang="en-US" sz="2000" b="1" dirty="0">
                <a:solidFill>
                  <a:srgbClr val="119F33"/>
                </a:solidFill>
                <a:latin typeface="Courier New" pitchFamily="49" charset="0"/>
              </a:rPr>
              <a:t>root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){</a:t>
            </a:r>
          </a:p>
          <a:p>
            <a:pPr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3333CC"/>
                </a:solidFill>
                <a:latin typeface="Courier New" pitchFamily="49" charset="0"/>
              </a:rPr>
              <a:t>while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(root != </a:t>
            </a:r>
            <a:r>
              <a:rPr lang="en-US" sz="2000" b="1" dirty="0">
                <a:solidFill>
                  <a:srgbClr val="3333CC"/>
                </a:solidFill>
                <a:latin typeface="Courier New" pitchFamily="49" charset="0"/>
              </a:rPr>
              <a:t>null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</a:p>
          <a:p>
            <a:pPr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      &amp;&amp;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root.key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!= key) {</a:t>
            </a:r>
          </a:p>
          <a:p>
            <a:pPr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3333CC"/>
                </a:solidFill>
                <a:latin typeface="Courier New" pitchFamily="49" charset="0"/>
              </a:rPr>
              <a:t>  if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(key &lt;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root.key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)</a:t>
            </a:r>
          </a:p>
          <a:p>
            <a:pPr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   root =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root.left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33CC"/>
                </a:solidFill>
                <a:latin typeface="Courier New" pitchFamily="49" charset="0"/>
              </a:rPr>
              <a:t>else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(key &gt;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root.key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)</a:t>
            </a:r>
          </a:p>
          <a:p>
            <a:pPr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   root =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root.right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}</a:t>
            </a:r>
          </a:p>
          <a:p>
            <a:pPr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3333CC"/>
                </a:solidFill>
                <a:latin typeface="Courier New" pitchFamily="49" charset="0"/>
              </a:rPr>
              <a:t>if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(root == </a:t>
            </a:r>
            <a:r>
              <a:rPr lang="en-US" sz="2000" b="1" dirty="0">
                <a:solidFill>
                  <a:srgbClr val="3333CC"/>
                </a:solidFill>
                <a:latin typeface="Courier New" pitchFamily="49" charset="0"/>
              </a:rPr>
              <a:t>null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)</a:t>
            </a:r>
          </a:p>
          <a:p>
            <a:pPr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sz="2000" b="1" dirty="0">
                <a:solidFill>
                  <a:srgbClr val="3333CC"/>
                </a:solidFill>
                <a:latin typeface="Courier New" pitchFamily="49" charset="0"/>
              </a:rPr>
              <a:t>return null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3333CC"/>
                </a:solidFill>
                <a:latin typeface="Courier New" pitchFamily="49" charset="0"/>
              </a:rPr>
              <a:t> return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</a:rPr>
              <a:t>root.data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Spring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>
                <a:solidFill>
                  <a:srgbClr val="000000"/>
                </a:solidFill>
              </a:rPr>
              <a:pPr/>
              <a:t>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7" name="Footer Placeholder 2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CSE373: Data Structures &amp; Algorithms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360935" y="5425783"/>
            <a:ext cx="54020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>
                <a:solidFill>
                  <a:srgbClr val="0000FF"/>
                </a:solidFill>
                <a:latin typeface="+mn-lt"/>
              </a:rPr>
              <a:t>Worst case </a:t>
            </a:r>
            <a:r>
              <a:rPr lang="en-US" sz="2000" b="0" dirty="0" smtClean="0">
                <a:latin typeface="+mn-lt"/>
              </a:rPr>
              <a:t>running time is </a:t>
            </a:r>
            <a:r>
              <a:rPr lang="en-US" sz="2000" b="0" dirty="0" smtClean="0">
                <a:solidFill>
                  <a:srgbClr val="0000FF"/>
                </a:solidFill>
                <a:latin typeface="+mn-lt"/>
              </a:rPr>
              <a:t>O(n)</a:t>
            </a:r>
            <a:r>
              <a:rPr lang="en-US" sz="2000" b="0" dirty="0" smtClean="0">
                <a:latin typeface="+mn-lt"/>
              </a:rPr>
              <a:t>.</a:t>
            </a:r>
          </a:p>
          <a:p>
            <a:r>
              <a:rPr lang="en-US" sz="2000" dirty="0" smtClean="0"/>
              <a:t>- Happens if the tree is very lopsided (e.g. list)</a:t>
            </a:r>
            <a:endParaRPr lang="en-US" sz="2000" b="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16458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/>
          <p:cNvSpPr/>
          <p:nvPr/>
        </p:nvSpPr>
        <p:spPr bwMode="auto">
          <a:xfrm>
            <a:off x="7758612" y="4598406"/>
            <a:ext cx="562769" cy="527050"/>
          </a:xfrm>
          <a:prstGeom prst="ellipse">
            <a:avLst/>
          </a:prstGeom>
          <a:solidFill>
            <a:srgbClr val="FF6873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5004382" y="3719390"/>
            <a:ext cx="562769" cy="527050"/>
          </a:xfrm>
          <a:prstGeom prst="ellipse">
            <a:avLst/>
          </a:prstGeom>
          <a:solidFill>
            <a:srgbClr val="FF6873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z="3200" dirty="0" smtClean="0"/>
              <a:t>Bonus: Other BST “Finding” Operations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  <p:custDataLst>
              <p:tags r:id="rId2"/>
            </p:custDataLst>
          </p:nvPr>
        </p:nvSpPr>
        <p:spPr>
          <a:xfrm>
            <a:off x="685800" y="1600200"/>
            <a:ext cx="4191000" cy="4495800"/>
          </a:xfrm>
        </p:spPr>
        <p:txBody>
          <a:bodyPr/>
          <a:lstStyle/>
          <a:p>
            <a:endParaRPr lang="en-US" sz="2000" dirty="0" smtClean="0"/>
          </a:p>
          <a:p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</a:rPr>
              <a:t>FindMin</a:t>
            </a:r>
            <a:r>
              <a:rPr lang="en-US" sz="2000" dirty="0" smtClean="0"/>
              <a:t>: Find </a:t>
            </a:r>
            <a:r>
              <a:rPr lang="en-US" sz="2000" i="1" dirty="0" smtClean="0"/>
              <a:t>minimum</a:t>
            </a:r>
            <a:r>
              <a:rPr lang="en-US" sz="2000" dirty="0" smtClean="0"/>
              <a:t> node</a:t>
            </a:r>
          </a:p>
          <a:p>
            <a:pPr lvl="1"/>
            <a:r>
              <a:rPr lang="en-US" sz="2000" dirty="0" smtClean="0"/>
              <a:t>Left-most node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</a:rPr>
              <a:t>FindMax</a:t>
            </a:r>
            <a:r>
              <a:rPr lang="en-US" sz="2000" dirty="0" smtClean="0"/>
              <a:t>: </a:t>
            </a:r>
            <a:r>
              <a:rPr lang="en-US" sz="2000" dirty="0"/>
              <a:t>Find </a:t>
            </a:r>
            <a:r>
              <a:rPr lang="en-US" sz="2000" i="1" dirty="0" smtClean="0"/>
              <a:t>maximum</a:t>
            </a:r>
            <a:r>
              <a:rPr lang="en-US" sz="2000" dirty="0" smtClean="0"/>
              <a:t> node</a:t>
            </a:r>
          </a:p>
          <a:p>
            <a:pPr lvl="1"/>
            <a:r>
              <a:rPr lang="en-US" sz="2000" dirty="0" smtClean="0"/>
              <a:t>Right-</a:t>
            </a:r>
            <a:r>
              <a:rPr lang="en-US" sz="2000" dirty="0"/>
              <a:t>most node</a:t>
            </a:r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20484" name="Oval 4"/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7581900" y="37846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20</a:t>
            </a:r>
          </a:p>
        </p:txBody>
      </p:sp>
      <p:sp>
        <p:nvSpPr>
          <p:cNvPr id="20485" name="Oval 5"/>
          <p:cNvSpPr>
            <a:spLocks noChangeAspect="1" noChangeArrowheads="1"/>
          </p:cNvSpPr>
          <p:nvPr>
            <p:custDataLst>
              <p:tags r:id="rId4"/>
            </p:custDataLst>
          </p:nvPr>
        </p:nvSpPr>
        <p:spPr bwMode="auto">
          <a:xfrm>
            <a:off x="6040437" y="37846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20486" name="Oval 6"/>
          <p:cNvSpPr>
            <a:spLocks noChangeAspect="1" noChangeArrowheads="1"/>
          </p:cNvSpPr>
          <p:nvPr>
            <p:custDataLst>
              <p:tags r:id="rId5"/>
            </p:custDataLst>
          </p:nvPr>
        </p:nvSpPr>
        <p:spPr bwMode="auto">
          <a:xfrm>
            <a:off x="5087937" y="37846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0487" name="Oval 7"/>
          <p:cNvSpPr>
            <a:spLocks noChangeAspect="1" noChangeArrowheads="1"/>
          </p:cNvSpPr>
          <p:nvPr>
            <p:custDataLst>
              <p:tags r:id="rId6"/>
            </p:custDataLst>
          </p:nvPr>
        </p:nvSpPr>
        <p:spPr bwMode="auto">
          <a:xfrm>
            <a:off x="7048500" y="28956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15</a:t>
            </a:r>
          </a:p>
        </p:txBody>
      </p:sp>
      <p:sp>
        <p:nvSpPr>
          <p:cNvPr id="20488" name="Oval 8"/>
          <p:cNvSpPr>
            <a:spLocks noChangeAspect="1" noChangeArrowheads="1"/>
          </p:cNvSpPr>
          <p:nvPr>
            <p:custDataLst>
              <p:tags r:id="rId7"/>
            </p:custDataLst>
          </p:nvPr>
        </p:nvSpPr>
        <p:spPr bwMode="auto">
          <a:xfrm>
            <a:off x="5507037" y="28956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20489" name="Oval 9"/>
          <p:cNvSpPr>
            <a:spLocks noChangeAspect="1" noChangeArrowheads="1"/>
          </p:cNvSpPr>
          <p:nvPr>
            <p:custDataLst>
              <p:tags r:id="rId8"/>
            </p:custDataLst>
          </p:nvPr>
        </p:nvSpPr>
        <p:spPr bwMode="auto">
          <a:xfrm>
            <a:off x="6286500" y="21336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12</a:t>
            </a:r>
          </a:p>
        </p:txBody>
      </p:sp>
      <p:cxnSp>
        <p:nvCxnSpPr>
          <p:cNvPr id="20490" name="AutoShape 10"/>
          <p:cNvCxnSpPr>
            <a:cxnSpLocks noChangeShapeType="1"/>
            <a:stCxn id="20489" idx="3"/>
            <a:endCxn id="20488" idx="0"/>
          </p:cNvCxnSpPr>
          <p:nvPr>
            <p:custDataLst>
              <p:tags r:id="rId9"/>
            </p:custDataLst>
          </p:nvPr>
        </p:nvCxnSpPr>
        <p:spPr bwMode="auto">
          <a:xfrm rot="5400000">
            <a:off x="5801519" y="2354823"/>
            <a:ext cx="436796" cy="64475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491" name="AutoShape 11"/>
          <p:cNvCxnSpPr>
            <a:cxnSpLocks noChangeShapeType="1"/>
            <a:stCxn id="20489" idx="5"/>
            <a:endCxn id="20487" idx="0"/>
          </p:cNvCxnSpPr>
          <p:nvPr>
            <p:custDataLst>
              <p:tags r:id="rId10"/>
            </p:custDataLst>
          </p:nvPr>
        </p:nvCxnSpPr>
        <p:spPr bwMode="auto">
          <a:xfrm rot="16200000" flipH="1">
            <a:off x="6706954" y="2363554"/>
            <a:ext cx="436796" cy="6272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492" name="AutoShape 12"/>
          <p:cNvCxnSpPr>
            <a:cxnSpLocks noChangeShapeType="1"/>
            <a:stCxn id="20487" idx="5"/>
            <a:endCxn id="20484" idx="0"/>
          </p:cNvCxnSpPr>
          <p:nvPr>
            <p:custDataLst>
              <p:tags r:id="rId11"/>
            </p:custDataLst>
          </p:nvPr>
        </p:nvCxnSpPr>
        <p:spPr bwMode="auto">
          <a:xfrm>
            <a:off x="7373938" y="3240088"/>
            <a:ext cx="3984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493" name="AutoShape 13"/>
          <p:cNvCxnSpPr>
            <a:cxnSpLocks noChangeShapeType="1"/>
            <a:stCxn id="20488" idx="3"/>
            <a:endCxn id="20486" idx="0"/>
          </p:cNvCxnSpPr>
          <p:nvPr>
            <p:custDataLst>
              <p:tags r:id="rId12"/>
            </p:custDataLst>
          </p:nvPr>
        </p:nvCxnSpPr>
        <p:spPr bwMode="auto">
          <a:xfrm rot="5400000">
            <a:off x="5138737" y="3360504"/>
            <a:ext cx="563796" cy="2843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494" name="AutoShape 14"/>
          <p:cNvCxnSpPr>
            <a:cxnSpLocks noChangeShapeType="1"/>
            <a:stCxn id="20488" idx="5"/>
            <a:endCxn id="20485" idx="0"/>
          </p:cNvCxnSpPr>
          <p:nvPr>
            <p:custDataLst>
              <p:tags r:id="rId13"/>
            </p:custDataLst>
          </p:nvPr>
        </p:nvCxnSpPr>
        <p:spPr bwMode="auto">
          <a:xfrm>
            <a:off x="5832475" y="3240088"/>
            <a:ext cx="3984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0495" name="Oval 15"/>
          <p:cNvSpPr>
            <a:spLocks noChangeAspect="1" noChangeArrowheads="1"/>
          </p:cNvSpPr>
          <p:nvPr>
            <p:custDataLst>
              <p:tags r:id="rId14"/>
            </p:custDataLst>
          </p:nvPr>
        </p:nvSpPr>
        <p:spPr bwMode="auto">
          <a:xfrm>
            <a:off x="7848600" y="46736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30</a:t>
            </a:r>
          </a:p>
        </p:txBody>
      </p:sp>
      <p:cxnSp>
        <p:nvCxnSpPr>
          <p:cNvPr id="20496" name="AutoShape 16"/>
          <p:cNvCxnSpPr>
            <a:cxnSpLocks noChangeShapeType="1"/>
            <a:stCxn id="20484" idx="5"/>
            <a:endCxn id="20495" idx="0"/>
          </p:cNvCxnSpPr>
          <p:nvPr>
            <p:custDataLst>
              <p:tags r:id="rId15"/>
            </p:custDataLst>
          </p:nvPr>
        </p:nvCxnSpPr>
        <p:spPr bwMode="auto">
          <a:xfrm>
            <a:off x="7907338" y="4129088"/>
            <a:ext cx="1317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0497" name="Oval 17"/>
          <p:cNvSpPr>
            <a:spLocks noChangeAspect="1" noChangeArrowheads="1"/>
          </p:cNvSpPr>
          <p:nvPr>
            <p:custDataLst>
              <p:tags r:id="rId16"/>
            </p:custDataLst>
          </p:nvPr>
        </p:nvSpPr>
        <p:spPr bwMode="auto">
          <a:xfrm>
            <a:off x="5773737" y="46736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7</a:t>
            </a:r>
          </a:p>
        </p:txBody>
      </p:sp>
      <p:cxnSp>
        <p:nvCxnSpPr>
          <p:cNvPr id="20498" name="AutoShape 18"/>
          <p:cNvCxnSpPr>
            <a:cxnSpLocks noChangeShapeType="1"/>
            <a:stCxn id="20485" idx="3"/>
            <a:endCxn id="20497" idx="0"/>
          </p:cNvCxnSpPr>
          <p:nvPr>
            <p:custDataLst>
              <p:tags r:id="rId17"/>
            </p:custDataLst>
          </p:nvPr>
        </p:nvCxnSpPr>
        <p:spPr bwMode="auto">
          <a:xfrm flipH="1">
            <a:off x="5964237" y="4129088"/>
            <a:ext cx="1317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0499" name="Oval 19"/>
          <p:cNvSpPr>
            <a:spLocks noChangeAspect="1" noChangeArrowheads="1"/>
          </p:cNvSpPr>
          <p:nvPr>
            <p:custDataLst>
              <p:tags r:id="rId18"/>
            </p:custDataLst>
          </p:nvPr>
        </p:nvSpPr>
        <p:spPr bwMode="auto">
          <a:xfrm>
            <a:off x="7315200" y="466566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17</a:t>
            </a:r>
          </a:p>
        </p:txBody>
      </p:sp>
      <p:cxnSp>
        <p:nvCxnSpPr>
          <p:cNvPr id="20500" name="AutoShape 20"/>
          <p:cNvCxnSpPr>
            <a:cxnSpLocks noChangeShapeType="1"/>
            <a:stCxn id="20484" idx="3"/>
            <a:endCxn id="20499" idx="0"/>
          </p:cNvCxnSpPr>
          <p:nvPr>
            <p:custDataLst>
              <p:tags r:id="rId19"/>
            </p:custDataLst>
          </p:nvPr>
        </p:nvCxnSpPr>
        <p:spPr bwMode="auto">
          <a:xfrm flipH="1">
            <a:off x="7505700" y="4129088"/>
            <a:ext cx="131763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69333" name="Line 21" hidden="1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 flipV="1">
            <a:off x="3886200" y="4191000"/>
            <a:ext cx="685800" cy="2286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69334" name="Line 22" hidden="1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 flipH="1" flipV="1">
            <a:off x="8382000" y="5334000"/>
            <a:ext cx="76200" cy="6858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503" name="Oval 23"/>
          <p:cNvSpPr>
            <a:spLocks noChangeAspect="1" noChangeArrowheads="1"/>
          </p:cNvSpPr>
          <p:nvPr>
            <p:custDataLst>
              <p:tags r:id="rId22"/>
            </p:custDataLst>
          </p:nvPr>
        </p:nvSpPr>
        <p:spPr bwMode="auto">
          <a:xfrm>
            <a:off x="6324600" y="468471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10</a:t>
            </a:r>
          </a:p>
        </p:txBody>
      </p:sp>
      <p:cxnSp>
        <p:nvCxnSpPr>
          <p:cNvPr id="20504" name="AutoShape 24"/>
          <p:cNvCxnSpPr>
            <a:cxnSpLocks noChangeShapeType="1"/>
            <a:endCxn id="20503" idx="0"/>
          </p:cNvCxnSpPr>
          <p:nvPr>
            <p:custDataLst>
              <p:tags r:id="rId23"/>
            </p:custDataLst>
          </p:nvPr>
        </p:nvCxnSpPr>
        <p:spPr bwMode="auto">
          <a:xfrm>
            <a:off x="6383337" y="4140200"/>
            <a:ext cx="131763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Spring 2014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A12F5-03B5-4BEE-BF40-7EC1D15EBEE1}" type="slidenum">
              <a:rPr lang="en-US" smtClean="0">
                <a:solidFill>
                  <a:srgbClr val="000000"/>
                </a:solidFill>
              </a:rPr>
              <a:pPr/>
              <a:t>23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7" name="Footer Placeholder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CSE373: Data Structures &amp; Algorithms</a:t>
            </a: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468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8" grpId="0" animBg="1"/>
      <p:bldP spid="2048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Insert in BST</a:t>
            </a:r>
          </a:p>
        </p:txBody>
      </p:sp>
      <p:sp>
        <p:nvSpPr>
          <p:cNvPr id="21507" name="Oval 3"/>
          <p:cNvSpPr>
            <a:spLocks noChangeAspect="1" noChangeArrowheads="1"/>
          </p:cNvSpPr>
          <p:nvPr>
            <p:custDataLst>
              <p:tags r:id="rId2"/>
            </p:custDataLst>
          </p:nvPr>
        </p:nvSpPr>
        <p:spPr bwMode="auto">
          <a:xfrm>
            <a:off x="3657600" y="30734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20</a:t>
            </a:r>
          </a:p>
        </p:txBody>
      </p:sp>
      <p:sp>
        <p:nvSpPr>
          <p:cNvPr id="21508" name="Oval 4"/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1524000" y="30734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21509" name="Oval 5"/>
          <p:cNvSpPr>
            <a:spLocks noChangeAspect="1" noChangeArrowheads="1"/>
          </p:cNvSpPr>
          <p:nvPr>
            <p:custDataLst>
              <p:tags r:id="rId4"/>
            </p:custDataLst>
          </p:nvPr>
        </p:nvSpPr>
        <p:spPr bwMode="auto">
          <a:xfrm>
            <a:off x="457200" y="30734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1510" name="Oval 6"/>
          <p:cNvSpPr>
            <a:spLocks noChangeAspect="1" noChangeArrowheads="1"/>
          </p:cNvSpPr>
          <p:nvPr>
            <p:custDataLst>
              <p:tags r:id="rId5"/>
            </p:custDataLst>
          </p:nvPr>
        </p:nvSpPr>
        <p:spPr bwMode="auto">
          <a:xfrm>
            <a:off x="3124200" y="21844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15</a:t>
            </a:r>
          </a:p>
        </p:txBody>
      </p:sp>
      <p:sp>
        <p:nvSpPr>
          <p:cNvPr id="21511" name="Oval 7"/>
          <p:cNvSpPr>
            <a:spLocks noChangeAspect="1" noChangeArrowheads="1"/>
          </p:cNvSpPr>
          <p:nvPr>
            <p:custDataLst>
              <p:tags r:id="rId6"/>
            </p:custDataLst>
          </p:nvPr>
        </p:nvSpPr>
        <p:spPr bwMode="auto">
          <a:xfrm>
            <a:off x="990600" y="21844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21512" name="Oval 8"/>
          <p:cNvSpPr>
            <a:spLocks noChangeAspect="1" noChangeArrowheads="1"/>
          </p:cNvSpPr>
          <p:nvPr>
            <p:custDataLst>
              <p:tags r:id="rId7"/>
            </p:custDataLst>
          </p:nvPr>
        </p:nvSpPr>
        <p:spPr bwMode="auto">
          <a:xfrm>
            <a:off x="2057400" y="12954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12</a:t>
            </a:r>
          </a:p>
        </p:txBody>
      </p:sp>
      <p:cxnSp>
        <p:nvCxnSpPr>
          <p:cNvPr id="21513" name="AutoShape 9"/>
          <p:cNvCxnSpPr>
            <a:cxnSpLocks noChangeShapeType="1"/>
            <a:stCxn id="21512" idx="3"/>
            <a:endCxn id="21511" idx="0"/>
          </p:cNvCxnSpPr>
          <p:nvPr>
            <p:custDataLst>
              <p:tags r:id="rId8"/>
            </p:custDataLst>
          </p:nvPr>
        </p:nvCxnSpPr>
        <p:spPr bwMode="auto">
          <a:xfrm flipH="1">
            <a:off x="1181100" y="1639888"/>
            <a:ext cx="9318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514" name="AutoShape 10"/>
          <p:cNvCxnSpPr>
            <a:cxnSpLocks noChangeShapeType="1"/>
            <a:stCxn id="21512" idx="5"/>
            <a:endCxn id="21510" idx="0"/>
          </p:cNvCxnSpPr>
          <p:nvPr>
            <p:custDataLst>
              <p:tags r:id="rId9"/>
            </p:custDataLst>
          </p:nvPr>
        </p:nvCxnSpPr>
        <p:spPr bwMode="auto">
          <a:xfrm>
            <a:off x="2382838" y="1639888"/>
            <a:ext cx="9318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515" name="AutoShape 11"/>
          <p:cNvCxnSpPr>
            <a:cxnSpLocks noChangeShapeType="1"/>
            <a:stCxn id="21510" idx="5"/>
            <a:endCxn id="21507" idx="0"/>
          </p:cNvCxnSpPr>
          <p:nvPr>
            <p:custDataLst>
              <p:tags r:id="rId10"/>
            </p:custDataLst>
          </p:nvPr>
        </p:nvCxnSpPr>
        <p:spPr bwMode="auto">
          <a:xfrm>
            <a:off x="3449638" y="2528888"/>
            <a:ext cx="3984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516" name="AutoShape 12"/>
          <p:cNvCxnSpPr>
            <a:cxnSpLocks noChangeShapeType="1"/>
            <a:stCxn id="21511" idx="3"/>
            <a:endCxn id="21509" idx="0"/>
          </p:cNvCxnSpPr>
          <p:nvPr>
            <p:custDataLst>
              <p:tags r:id="rId11"/>
            </p:custDataLst>
          </p:nvPr>
        </p:nvCxnSpPr>
        <p:spPr bwMode="auto">
          <a:xfrm flipH="1">
            <a:off x="647700" y="2528888"/>
            <a:ext cx="3984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517" name="AutoShape 13"/>
          <p:cNvCxnSpPr>
            <a:cxnSpLocks noChangeShapeType="1"/>
            <a:stCxn id="21511" idx="5"/>
            <a:endCxn id="21508" idx="0"/>
          </p:cNvCxnSpPr>
          <p:nvPr>
            <p:custDataLst>
              <p:tags r:id="rId12"/>
            </p:custDataLst>
          </p:nvPr>
        </p:nvCxnSpPr>
        <p:spPr bwMode="auto">
          <a:xfrm>
            <a:off x="1316038" y="2528888"/>
            <a:ext cx="3984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1518" name="Oval 14"/>
          <p:cNvSpPr>
            <a:spLocks noChangeAspect="1" noChangeArrowheads="1"/>
          </p:cNvSpPr>
          <p:nvPr>
            <p:custDataLst>
              <p:tags r:id="rId13"/>
            </p:custDataLst>
          </p:nvPr>
        </p:nvSpPr>
        <p:spPr bwMode="auto">
          <a:xfrm>
            <a:off x="3924300" y="39624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30</a:t>
            </a:r>
          </a:p>
        </p:txBody>
      </p:sp>
      <p:cxnSp>
        <p:nvCxnSpPr>
          <p:cNvPr id="21519" name="AutoShape 15"/>
          <p:cNvCxnSpPr>
            <a:cxnSpLocks noChangeShapeType="1"/>
            <a:stCxn id="21507" idx="5"/>
            <a:endCxn id="21518" idx="0"/>
          </p:cNvCxnSpPr>
          <p:nvPr>
            <p:custDataLst>
              <p:tags r:id="rId14"/>
            </p:custDataLst>
          </p:nvPr>
        </p:nvCxnSpPr>
        <p:spPr bwMode="auto">
          <a:xfrm>
            <a:off x="3983038" y="3417888"/>
            <a:ext cx="1317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1520" name="Oval 16"/>
          <p:cNvSpPr>
            <a:spLocks noChangeAspect="1" noChangeArrowheads="1"/>
          </p:cNvSpPr>
          <p:nvPr>
            <p:custDataLst>
              <p:tags r:id="rId15"/>
            </p:custDataLst>
          </p:nvPr>
        </p:nvSpPr>
        <p:spPr bwMode="auto">
          <a:xfrm>
            <a:off x="1257300" y="39624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7</a:t>
            </a:r>
          </a:p>
        </p:txBody>
      </p:sp>
      <p:cxnSp>
        <p:nvCxnSpPr>
          <p:cNvPr id="21521" name="AutoShape 17"/>
          <p:cNvCxnSpPr>
            <a:cxnSpLocks noChangeShapeType="1"/>
            <a:stCxn id="21508" idx="3"/>
            <a:endCxn id="21520" idx="0"/>
          </p:cNvCxnSpPr>
          <p:nvPr>
            <p:custDataLst>
              <p:tags r:id="rId16"/>
            </p:custDataLst>
          </p:nvPr>
        </p:nvCxnSpPr>
        <p:spPr bwMode="auto">
          <a:xfrm flipH="1">
            <a:off x="1447800" y="3417888"/>
            <a:ext cx="1317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1522" name="Oval 18"/>
          <p:cNvSpPr>
            <a:spLocks noChangeAspect="1" noChangeArrowheads="1"/>
          </p:cNvSpPr>
          <p:nvPr>
            <p:custDataLst>
              <p:tags r:id="rId17"/>
            </p:custDataLst>
          </p:nvPr>
        </p:nvSpPr>
        <p:spPr bwMode="auto">
          <a:xfrm>
            <a:off x="3390900" y="395446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17</a:t>
            </a:r>
          </a:p>
        </p:txBody>
      </p:sp>
      <p:cxnSp>
        <p:nvCxnSpPr>
          <p:cNvPr id="21523" name="AutoShape 19"/>
          <p:cNvCxnSpPr>
            <a:cxnSpLocks noChangeShapeType="1"/>
            <a:stCxn id="21507" idx="3"/>
            <a:endCxn id="21522" idx="0"/>
          </p:cNvCxnSpPr>
          <p:nvPr>
            <p:custDataLst>
              <p:tags r:id="rId18"/>
            </p:custDataLst>
          </p:nvPr>
        </p:nvCxnSpPr>
        <p:spPr bwMode="auto">
          <a:xfrm flipH="1">
            <a:off x="3581400" y="3417888"/>
            <a:ext cx="131763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1524" name="Text Box 28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5470525" y="1641475"/>
            <a:ext cx="202811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insert(13)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insert(8)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insert(31)</a:t>
            </a:r>
          </a:p>
        </p:txBody>
      </p:sp>
      <p:sp>
        <p:nvSpPr>
          <p:cNvPr id="21525" name="Text Box 29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5090460" y="3733800"/>
            <a:ext cx="3657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(New) insertions happen only at leaves – easy!</a:t>
            </a:r>
          </a:p>
        </p:txBody>
      </p:sp>
      <p:sp>
        <p:nvSpPr>
          <p:cNvPr id="21526" name="Oval 30"/>
          <p:cNvSpPr>
            <a:spLocks noChangeAspect="1" noChangeArrowheads="1"/>
          </p:cNvSpPr>
          <p:nvPr>
            <p:custDataLst>
              <p:tags r:id="rId21"/>
            </p:custDataLst>
          </p:nvPr>
        </p:nvSpPr>
        <p:spPr bwMode="auto">
          <a:xfrm>
            <a:off x="1770063" y="397351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10</a:t>
            </a:r>
          </a:p>
        </p:txBody>
      </p:sp>
      <p:cxnSp>
        <p:nvCxnSpPr>
          <p:cNvPr id="21527" name="AutoShape 31"/>
          <p:cNvCxnSpPr>
            <a:cxnSpLocks noChangeShapeType="1"/>
            <a:endCxn id="21526" idx="0"/>
          </p:cNvCxnSpPr>
          <p:nvPr>
            <p:custDataLst>
              <p:tags r:id="rId22"/>
            </p:custDataLst>
          </p:nvPr>
        </p:nvCxnSpPr>
        <p:spPr bwMode="auto">
          <a:xfrm>
            <a:off x="1828800" y="3429000"/>
            <a:ext cx="131763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7" name="Oval 30"/>
          <p:cNvSpPr>
            <a:spLocks noChangeAspect="1" noChangeArrowheads="1"/>
          </p:cNvSpPr>
          <p:nvPr>
            <p:custDataLst>
              <p:tags r:id="rId23"/>
            </p:custDataLst>
          </p:nvPr>
        </p:nvSpPr>
        <p:spPr bwMode="auto">
          <a:xfrm>
            <a:off x="1447800" y="4876800"/>
            <a:ext cx="381000" cy="381000"/>
          </a:xfrm>
          <a:prstGeom prst="ellips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8</a:t>
            </a:r>
          </a:p>
        </p:txBody>
      </p:sp>
      <p:cxnSp>
        <p:nvCxnSpPr>
          <p:cNvPr id="28" name="AutoShape 31"/>
          <p:cNvCxnSpPr>
            <a:cxnSpLocks noChangeShapeType="1"/>
            <a:endCxn id="27" idx="0"/>
          </p:cNvCxnSpPr>
          <p:nvPr>
            <p:custDataLst>
              <p:tags r:id="rId24"/>
            </p:custDataLst>
          </p:nvPr>
        </p:nvCxnSpPr>
        <p:spPr bwMode="auto">
          <a:xfrm>
            <a:off x="1506538" y="4332288"/>
            <a:ext cx="131762" cy="525462"/>
          </a:xfrm>
          <a:prstGeom prst="straightConnector1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29" name="Oval 30"/>
          <p:cNvSpPr>
            <a:spLocks noChangeAspect="1" noChangeArrowheads="1"/>
          </p:cNvSpPr>
          <p:nvPr>
            <p:custDataLst>
              <p:tags r:id="rId25"/>
            </p:custDataLst>
          </p:nvPr>
        </p:nvSpPr>
        <p:spPr bwMode="auto">
          <a:xfrm>
            <a:off x="4191000" y="4876800"/>
            <a:ext cx="381000" cy="381000"/>
          </a:xfrm>
          <a:prstGeom prst="ellips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31</a:t>
            </a:r>
          </a:p>
        </p:txBody>
      </p:sp>
      <p:cxnSp>
        <p:nvCxnSpPr>
          <p:cNvPr id="30" name="AutoShape 31"/>
          <p:cNvCxnSpPr>
            <a:cxnSpLocks noChangeShapeType="1"/>
            <a:endCxn id="29" idx="0"/>
          </p:cNvCxnSpPr>
          <p:nvPr>
            <p:custDataLst>
              <p:tags r:id="rId26"/>
            </p:custDataLst>
          </p:nvPr>
        </p:nvCxnSpPr>
        <p:spPr bwMode="auto">
          <a:xfrm>
            <a:off x="4249738" y="4332288"/>
            <a:ext cx="131762" cy="525462"/>
          </a:xfrm>
          <a:prstGeom prst="straightConnector1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31" name="Oval 18"/>
          <p:cNvSpPr>
            <a:spLocks noChangeAspect="1" noChangeArrowheads="1"/>
          </p:cNvSpPr>
          <p:nvPr>
            <p:custDataLst>
              <p:tags r:id="rId27"/>
            </p:custDataLst>
          </p:nvPr>
        </p:nvSpPr>
        <p:spPr bwMode="auto">
          <a:xfrm>
            <a:off x="2590800" y="3048000"/>
            <a:ext cx="381000" cy="381000"/>
          </a:xfrm>
          <a:prstGeom prst="ellips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13</a:t>
            </a:r>
          </a:p>
        </p:txBody>
      </p:sp>
      <p:cxnSp>
        <p:nvCxnSpPr>
          <p:cNvPr id="32" name="AutoShape 19"/>
          <p:cNvCxnSpPr>
            <a:cxnSpLocks noChangeShapeType="1"/>
            <a:stCxn id="21510" idx="3"/>
            <a:endCxn id="31" idx="0"/>
          </p:cNvCxnSpPr>
          <p:nvPr>
            <p:custDataLst>
              <p:tags r:id="rId28"/>
            </p:custDataLst>
          </p:nvPr>
        </p:nvCxnSpPr>
        <p:spPr bwMode="auto">
          <a:xfrm rot="5400000">
            <a:off x="2711451" y="2579687"/>
            <a:ext cx="538162" cy="398463"/>
          </a:xfrm>
          <a:prstGeom prst="straightConnector1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33" name="Date Placeholder 3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Spring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>
                <a:solidFill>
                  <a:srgbClr val="000000"/>
                </a:solidFill>
              </a:rPr>
              <a:pPr/>
              <a:t>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5" name="Footer Placeholder 3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CSE373: Data Structures &amp; Algorithms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453341" y="5526513"/>
            <a:ext cx="66906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 smtClean="0">
                <a:solidFill>
                  <a:srgbClr val="0000FF"/>
                </a:solidFill>
              </a:rPr>
              <a:t>Again… worst case </a:t>
            </a:r>
            <a:r>
              <a:rPr lang="en-US" sz="2400" b="0" dirty="0" smtClean="0"/>
              <a:t>running</a:t>
            </a:r>
            <a:r>
              <a:rPr lang="en-US" sz="2400" b="0" dirty="0" smtClean="0">
                <a:solidFill>
                  <a:srgbClr val="0000FF"/>
                </a:solidFill>
              </a:rPr>
              <a:t> </a:t>
            </a:r>
            <a:r>
              <a:rPr lang="en-US" sz="2400" b="0" dirty="0" smtClean="0"/>
              <a:t>time is </a:t>
            </a:r>
            <a:r>
              <a:rPr lang="en-US" sz="2400" b="0" dirty="0" smtClean="0">
                <a:solidFill>
                  <a:srgbClr val="0000FF"/>
                </a:solidFill>
              </a:rPr>
              <a:t>O(n)</a:t>
            </a:r>
            <a:r>
              <a:rPr lang="en-US" sz="2400" dirty="0" smtClean="0"/>
              <a:t>, which may happen if the tree is not balanced.</a:t>
            </a:r>
            <a:endParaRPr lang="en-US" sz="2400" b="0" dirty="0" smtClean="0"/>
          </a:p>
        </p:txBody>
      </p:sp>
    </p:spTree>
    <p:extLst>
      <p:ext uri="{BB962C8B-B14F-4D97-AF65-F5344CB8AC3E}">
        <p14:creationId xmlns:p14="http://schemas.microsoft.com/office/powerpoint/2010/main" val="1911012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9" grpId="0" animBg="1"/>
      <p:bldP spid="31" grpId="0" animBg="1"/>
      <p:bldP spid="3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Deletion in BST</a:t>
            </a:r>
          </a:p>
        </p:txBody>
      </p:sp>
      <p:sp>
        <p:nvSpPr>
          <p:cNvPr id="22531" name="Oval 3"/>
          <p:cNvSpPr>
            <a:spLocks noChangeAspect="1" noChangeArrowheads="1"/>
          </p:cNvSpPr>
          <p:nvPr>
            <p:custDataLst>
              <p:tags r:id="rId2"/>
            </p:custDataLst>
          </p:nvPr>
        </p:nvSpPr>
        <p:spPr bwMode="auto">
          <a:xfrm>
            <a:off x="5867400" y="3378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20</a:t>
            </a:r>
          </a:p>
        </p:txBody>
      </p:sp>
      <p:sp>
        <p:nvSpPr>
          <p:cNvPr id="22532" name="Oval 4"/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3733800" y="3378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22533" name="Oval 5"/>
          <p:cNvSpPr>
            <a:spLocks noChangeAspect="1" noChangeArrowheads="1"/>
          </p:cNvSpPr>
          <p:nvPr>
            <p:custDataLst>
              <p:tags r:id="rId4"/>
            </p:custDataLst>
          </p:nvPr>
        </p:nvSpPr>
        <p:spPr bwMode="auto">
          <a:xfrm>
            <a:off x="2667000" y="3378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2534" name="Oval 6"/>
          <p:cNvSpPr>
            <a:spLocks noChangeAspect="1" noChangeArrowheads="1"/>
          </p:cNvSpPr>
          <p:nvPr>
            <p:custDataLst>
              <p:tags r:id="rId5"/>
            </p:custDataLst>
          </p:nvPr>
        </p:nvSpPr>
        <p:spPr bwMode="auto">
          <a:xfrm>
            <a:off x="5334000" y="2489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15</a:t>
            </a:r>
          </a:p>
        </p:txBody>
      </p:sp>
      <p:sp>
        <p:nvSpPr>
          <p:cNvPr id="22535" name="Oval 7"/>
          <p:cNvSpPr>
            <a:spLocks noChangeAspect="1" noChangeArrowheads="1"/>
          </p:cNvSpPr>
          <p:nvPr>
            <p:custDataLst>
              <p:tags r:id="rId6"/>
            </p:custDataLst>
          </p:nvPr>
        </p:nvSpPr>
        <p:spPr bwMode="auto">
          <a:xfrm>
            <a:off x="3200400" y="2489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22536" name="Oval 8"/>
          <p:cNvSpPr>
            <a:spLocks noChangeAspect="1" noChangeArrowheads="1"/>
          </p:cNvSpPr>
          <p:nvPr>
            <p:custDataLst>
              <p:tags r:id="rId7"/>
            </p:custDataLst>
          </p:nvPr>
        </p:nvSpPr>
        <p:spPr bwMode="auto">
          <a:xfrm>
            <a:off x="4267200" y="1600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12</a:t>
            </a:r>
          </a:p>
        </p:txBody>
      </p:sp>
      <p:cxnSp>
        <p:nvCxnSpPr>
          <p:cNvPr id="22537" name="AutoShape 9"/>
          <p:cNvCxnSpPr>
            <a:cxnSpLocks noChangeShapeType="1"/>
            <a:stCxn id="22536" idx="3"/>
            <a:endCxn id="22535" idx="0"/>
          </p:cNvCxnSpPr>
          <p:nvPr>
            <p:custDataLst>
              <p:tags r:id="rId8"/>
            </p:custDataLst>
          </p:nvPr>
        </p:nvCxnSpPr>
        <p:spPr bwMode="auto">
          <a:xfrm flipH="1">
            <a:off x="3390900" y="1944688"/>
            <a:ext cx="9318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2538" name="AutoShape 10"/>
          <p:cNvCxnSpPr>
            <a:cxnSpLocks noChangeShapeType="1"/>
            <a:stCxn id="22536" idx="5"/>
            <a:endCxn id="22534" idx="0"/>
          </p:cNvCxnSpPr>
          <p:nvPr>
            <p:custDataLst>
              <p:tags r:id="rId9"/>
            </p:custDataLst>
          </p:nvPr>
        </p:nvCxnSpPr>
        <p:spPr bwMode="auto">
          <a:xfrm>
            <a:off x="4592638" y="1944688"/>
            <a:ext cx="9318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2539" name="AutoShape 11"/>
          <p:cNvCxnSpPr>
            <a:cxnSpLocks noChangeShapeType="1"/>
            <a:stCxn id="22534" idx="5"/>
            <a:endCxn id="22531" idx="0"/>
          </p:cNvCxnSpPr>
          <p:nvPr>
            <p:custDataLst>
              <p:tags r:id="rId10"/>
            </p:custDataLst>
          </p:nvPr>
        </p:nvCxnSpPr>
        <p:spPr bwMode="auto">
          <a:xfrm>
            <a:off x="5659438" y="2833688"/>
            <a:ext cx="3984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2540" name="AutoShape 12"/>
          <p:cNvCxnSpPr>
            <a:cxnSpLocks noChangeShapeType="1"/>
            <a:stCxn id="22535" idx="3"/>
            <a:endCxn id="22533" idx="0"/>
          </p:cNvCxnSpPr>
          <p:nvPr>
            <p:custDataLst>
              <p:tags r:id="rId11"/>
            </p:custDataLst>
          </p:nvPr>
        </p:nvCxnSpPr>
        <p:spPr bwMode="auto">
          <a:xfrm flipH="1">
            <a:off x="2857500" y="2833688"/>
            <a:ext cx="3984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2541" name="AutoShape 13"/>
          <p:cNvCxnSpPr>
            <a:cxnSpLocks noChangeShapeType="1"/>
            <a:stCxn id="22535" idx="5"/>
            <a:endCxn id="22532" idx="0"/>
          </p:cNvCxnSpPr>
          <p:nvPr>
            <p:custDataLst>
              <p:tags r:id="rId12"/>
            </p:custDataLst>
          </p:nvPr>
        </p:nvCxnSpPr>
        <p:spPr bwMode="auto">
          <a:xfrm>
            <a:off x="3525838" y="2833688"/>
            <a:ext cx="3984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2542" name="Oval 14"/>
          <p:cNvSpPr>
            <a:spLocks noChangeAspect="1" noChangeArrowheads="1"/>
          </p:cNvSpPr>
          <p:nvPr>
            <p:custDataLst>
              <p:tags r:id="rId13"/>
            </p:custDataLst>
          </p:nvPr>
        </p:nvSpPr>
        <p:spPr bwMode="auto">
          <a:xfrm>
            <a:off x="6134100" y="4267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30</a:t>
            </a:r>
          </a:p>
        </p:txBody>
      </p:sp>
      <p:cxnSp>
        <p:nvCxnSpPr>
          <p:cNvPr id="22543" name="AutoShape 15"/>
          <p:cNvCxnSpPr>
            <a:cxnSpLocks noChangeShapeType="1"/>
            <a:stCxn id="22531" idx="5"/>
            <a:endCxn id="22542" idx="0"/>
          </p:cNvCxnSpPr>
          <p:nvPr>
            <p:custDataLst>
              <p:tags r:id="rId14"/>
            </p:custDataLst>
          </p:nvPr>
        </p:nvCxnSpPr>
        <p:spPr bwMode="auto">
          <a:xfrm>
            <a:off x="6192838" y="3722688"/>
            <a:ext cx="1317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2544" name="Oval 16"/>
          <p:cNvSpPr>
            <a:spLocks noChangeAspect="1" noChangeArrowheads="1"/>
          </p:cNvSpPr>
          <p:nvPr>
            <p:custDataLst>
              <p:tags r:id="rId15"/>
            </p:custDataLst>
          </p:nvPr>
        </p:nvSpPr>
        <p:spPr bwMode="auto">
          <a:xfrm>
            <a:off x="3467100" y="42672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7</a:t>
            </a:r>
          </a:p>
        </p:txBody>
      </p:sp>
      <p:cxnSp>
        <p:nvCxnSpPr>
          <p:cNvPr id="22545" name="AutoShape 17"/>
          <p:cNvCxnSpPr>
            <a:cxnSpLocks noChangeShapeType="1"/>
            <a:stCxn id="22532" idx="3"/>
            <a:endCxn id="22544" idx="0"/>
          </p:cNvCxnSpPr>
          <p:nvPr>
            <p:custDataLst>
              <p:tags r:id="rId16"/>
            </p:custDataLst>
          </p:nvPr>
        </p:nvCxnSpPr>
        <p:spPr bwMode="auto">
          <a:xfrm flipH="1">
            <a:off x="3657600" y="3722688"/>
            <a:ext cx="1317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2546" name="Oval 18"/>
          <p:cNvSpPr>
            <a:spLocks noChangeAspect="1" noChangeArrowheads="1"/>
          </p:cNvSpPr>
          <p:nvPr>
            <p:custDataLst>
              <p:tags r:id="rId17"/>
            </p:custDataLst>
          </p:nvPr>
        </p:nvSpPr>
        <p:spPr bwMode="auto">
          <a:xfrm>
            <a:off x="5600700" y="425926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17</a:t>
            </a:r>
          </a:p>
        </p:txBody>
      </p:sp>
      <p:cxnSp>
        <p:nvCxnSpPr>
          <p:cNvPr id="22547" name="AutoShape 19"/>
          <p:cNvCxnSpPr>
            <a:cxnSpLocks noChangeShapeType="1"/>
            <a:stCxn id="22531" idx="3"/>
            <a:endCxn id="22546" idx="0"/>
          </p:cNvCxnSpPr>
          <p:nvPr>
            <p:custDataLst>
              <p:tags r:id="rId18"/>
            </p:custDataLst>
          </p:nvPr>
        </p:nvCxnSpPr>
        <p:spPr bwMode="auto">
          <a:xfrm flipH="1">
            <a:off x="5791200" y="3722688"/>
            <a:ext cx="131763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2548" name="Text Box 20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1109925" y="5105400"/>
            <a:ext cx="6314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3333CC"/>
                </a:solidFill>
                <a:latin typeface="Arial"/>
              </a:rPr>
              <a:t>Why might deletion be harder than insertion?</a:t>
            </a:r>
          </a:p>
        </p:txBody>
      </p:sp>
      <p:sp>
        <p:nvSpPr>
          <p:cNvPr id="22549" name="Oval 22"/>
          <p:cNvSpPr>
            <a:spLocks noChangeAspect="1" noChangeArrowheads="1"/>
          </p:cNvSpPr>
          <p:nvPr>
            <p:custDataLst>
              <p:tags r:id="rId20"/>
            </p:custDataLst>
          </p:nvPr>
        </p:nvSpPr>
        <p:spPr bwMode="auto">
          <a:xfrm>
            <a:off x="3979863" y="427831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10</a:t>
            </a:r>
          </a:p>
        </p:txBody>
      </p:sp>
      <p:cxnSp>
        <p:nvCxnSpPr>
          <p:cNvPr id="22550" name="AutoShape 23"/>
          <p:cNvCxnSpPr>
            <a:cxnSpLocks noChangeShapeType="1"/>
            <a:endCxn id="22549" idx="0"/>
          </p:cNvCxnSpPr>
          <p:nvPr>
            <p:custDataLst>
              <p:tags r:id="rId21"/>
            </p:custDataLst>
          </p:nvPr>
        </p:nvCxnSpPr>
        <p:spPr bwMode="auto">
          <a:xfrm>
            <a:off x="4038600" y="3733800"/>
            <a:ext cx="131763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3" name="Date Placeholder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Spring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>
                <a:solidFill>
                  <a:srgbClr val="000000"/>
                </a:solidFill>
              </a:rPr>
              <a:pPr/>
              <a:t>25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CSE373: Data Structures &amp; Algorithms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88140" y="5584816"/>
            <a:ext cx="72546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Removing an item </a:t>
            </a:r>
            <a:r>
              <a:rPr lang="en-US" sz="2400" dirty="0" smtClean="0"/>
              <a:t>may disrupt </a:t>
            </a:r>
            <a:r>
              <a:rPr lang="en-US" sz="2400" dirty="0"/>
              <a:t>the tree </a:t>
            </a:r>
            <a:r>
              <a:rPr lang="en-US" sz="2400" dirty="0" smtClean="0"/>
              <a:t>structure!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34383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09600" y="533400"/>
            <a:ext cx="7772400" cy="685800"/>
          </a:xfrm>
        </p:spPr>
        <p:txBody>
          <a:bodyPr/>
          <a:lstStyle/>
          <a:p>
            <a:r>
              <a:rPr lang="en-US" dirty="0" smtClean="0"/>
              <a:t>Deletion in BST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11200" y="1390650"/>
            <a:ext cx="7772400" cy="3333750"/>
          </a:xfrm>
        </p:spPr>
        <p:txBody>
          <a:bodyPr/>
          <a:lstStyle/>
          <a:p>
            <a:r>
              <a:rPr lang="en-US" dirty="0" smtClean="0"/>
              <a:t>Basic idea: </a:t>
            </a: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find</a:t>
            </a:r>
            <a:r>
              <a:rPr lang="en-US" dirty="0" smtClean="0"/>
              <a:t> the node to be removed, then </a:t>
            </a:r>
            <a:br>
              <a:rPr lang="en-US" dirty="0" smtClean="0"/>
            </a:br>
            <a:r>
              <a:rPr lang="en-US" dirty="0" smtClean="0"/>
              <a:t>“fix” the tree so that it is still a binary search tree</a:t>
            </a:r>
          </a:p>
          <a:p>
            <a:endParaRPr lang="en-US" dirty="0" smtClean="0"/>
          </a:p>
          <a:p>
            <a:r>
              <a:rPr lang="en-US" dirty="0" smtClean="0"/>
              <a:t>Three potential cases to fix: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ode has no children (</a:t>
            </a:r>
            <a:r>
              <a:rPr lang="en-US" dirty="0" smtClean="0">
                <a:solidFill>
                  <a:srgbClr val="0000FF"/>
                </a:solidFill>
              </a:rPr>
              <a:t>leaf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Node has </a:t>
            </a:r>
            <a:r>
              <a:rPr lang="en-US" dirty="0" smtClean="0">
                <a:solidFill>
                  <a:srgbClr val="0000FF"/>
                </a:solidFill>
              </a:rPr>
              <a:t>one child</a:t>
            </a:r>
          </a:p>
          <a:p>
            <a:pPr lvl="1"/>
            <a:r>
              <a:rPr lang="en-US" dirty="0" smtClean="0"/>
              <a:t>Node has </a:t>
            </a:r>
            <a:r>
              <a:rPr lang="en-US" dirty="0" smtClean="0">
                <a:solidFill>
                  <a:srgbClr val="0000FF"/>
                </a:solidFill>
              </a:rPr>
              <a:t>two children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Spring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>
                <a:solidFill>
                  <a:srgbClr val="000000"/>
                </a:solidFill>
              </a:rPr>
              <a:pPr/>
              <a:t>26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CSE373: Data Structures &amp; Algorithms</a:t>
            </a: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787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bldLvl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09600" y="304800"/>
            <a:ext cx="8153400" cy="1143000"/>
          </a:xfrm>
        </p:spPr>
        <p:txBody>
          <a:bodyPr/>
          <a:lstStyle/>
          <a:p>
            <a:r>
              <a:rPr lang="en-US" dirty="0" smtClean="0"/>
              <a:t>Deletion – The Leaf Case</a:t>
            </a:r>
          </a:p>
        </p:txBody>
      </p:sp>
      <p:sp>
        <p:nvSpPr>
          <p:cNvPr id="24579" name="Oval 3"/>
          <p:cNvSpPr>
            <a:spLocks noChangeAspect="1" noChangeArrowheads="1"/>
          </p:cNvSpPr>
          <p:nvPr>
            <p:custDataLst>
              <p:tags r:id="rId2"/>
            </p:custDataLst>
          </p:nvPr>
        </p:nvSpPr>
        <p:spPr bwMode="auto">
          <a:xfrm>
            <a:off x="6019800" y="36830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20</a:t>
            </a:r>
          </a:p>
        </p:txBody>
      </p:sp>
      <p:sp>
        <p:nvSpPr>
          <p:cNvPr id="24580" name="Oval 4"/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3886200" y="36830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24581" name="Oval 5"/>
          <p:cNvSpPr>
            <a:spLocks noChangeAspect="1" noChangeArrowheads="1"/>
          </p:cNvSpPr>
          <p:nvPr>
            <p:custDataLst>
              <p:tags r:id="rId4"/>
            </p:custDataLst>
          </p:nvPr>
        </p:nvSpPr>
        <p:spPr bwMode="auto">
          <a:xfrm>
            <a:off x="2819400" y="36830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4582" name="Oval 6"/>
          <p:cNvSpPr>
            <a:spLocks noChangeAspect="1" noChangeArrowheads="1"/>
          </p:cNvSpPr>
          <p:nvPr>
            <p:custDataLst>
              <p:tags r:id="rId5"/>
            </p:custDataLst>
          </p:nvPr>
        </p:nvSpPr>
        <p:spPr bwMode="auto">
          <a:xfrm>
            <a:off x="5486400" y="27940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15</a:t>
            </a:r>
          </a:p>
        </p:txBody>
      </p:sp>
      <p:sp>
        <p:nvSpPr>
          <p:cNvPr id="24583" name="Oval 7"/>
          <p:cNvSpPr>
            <a:spLocks noChangeAspect="1" noChangeArrowheads="1"/>
          </p:cNvSpPr>
          <p:nvPr>
            <p:custDataLst>
              <p:tags r:id="rId6"/>
            </p:custDataLst>
          </p:nvPr>
        </p:nvSpPr>
        <p:spPr bwMode="auto">
          <a:xfrm>
            <a:off x="3352800" y="27940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24584" name="Oval 8"/>
          <p:cNvSpPr>
            <a:spLocks noChangeAspect="1" noChangeArrowheads="1"/>
          </p:cNvSpPr>
          <p:nvPr>
            <p:custDataLst>
              <p:tags r:id="rId7"/>
            </p:custDataLst>
          </p:nvPr>
        </p:nvSpPr>
        <p:spPr bwMode="auto">
          <a:xfrm>
            <a:off x="4419600" y="19050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12</a:t>
            </a:r>
          </a:p>
        </p:txBody>
      </p:sp>
      <p:cxnSp>
        <p:nvCxnSpPr>
          <p:cNvPr id="24585" name="AutoShape 9"/>
          <p:cNvCxnSpPr>
            <a:cxnSpLocks noChangeShapeType="1"/>
            <a:stCxn id="24584" idx="3"/>
            <a:endCxn id="24583" idx="0"/>
          </p:cNvCxnSpPr>
          <p:nvPr>
            <p:custDataLst>
              <p:tags r:id="rId8"/>
            </p:custDataLst>
          </p:nvPr>
        </p:nvCxnSpPr>
        <p:spPr bwMode="auto">
          <a:xfrm flipH="1">
            <a:off x="3543300" y="2249488"/>
            <a:ext cx="9318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586" name="AutoShape 10"/>
          <p:cNvCxnSpPr>
            <a:cxnSpLocks noChangeShapeType="1"/>
            <a:stCxn id="24584" idx="5"/>
            <a:endCxn id="24582" idx="0"/>
          </p:cNvCxnSpPr>
          <p:nvPr>
            <p:custDataLst>
              <p:tags r:id="rId9"/>
            </p:custDataLst>
          </p:nvPr>
        </p:nvCxnSpPr>
        <p:spPr bwMode="auto">
          <a:xfrm>
            <a:off x="4745038" y="2249488"/>
            <a:ext cx="9318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587" name="AutoShape 11"/>
          <p:cNvCxnSpPr>
            <a:cxnSpLocks noChangeShapeType="1"/>
            <a:stCxn id="24582" idx="5"/>
            <a:endCxn id="24579" idx="0"/>
          </p:cNvCxnSpPr>
          <p:nvPr>
            <p:custDataLst>
              <p:tags r:id="rId10"/>
            </p:custDataLst>
          </p:nvPr>
        </p:nvCxnSpPr>
        <p:spPr bwMode="auto">
          <a:xfrm>
            <a:off x="5811838" y="3138488"/>
            <a:ext cx="3984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588" name="AutoShape 12"/>
          <p:cNvCxnSpPr>
            <a:cxnSpLocks noChangeShapeType="1"/>
            <a:stCxn id="24583" idx="3"/>
            <a:endCxn id="24581" idx="0"/>
          </p:cNvCxnSpPr>
          <p:nvPr>
            <p:custDataLst>
              <p:tags r:id="rId11"/>
            </p:custDataLst>
          </p:nvPr>
        </p:nvCxnSpPr>
        <p:spPr bwMode="auto">
          <a:xfrm flipH="1">
            <a:off x="3009900" y="3138488"/>
            <a:ext cx="3984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589" name="AutoShape 13"/>
          <p:cNvCxnSpPr>
            <a:cxnSpLocks noChangeShapeType="1"/>
            <a:stCxn id="24583" idx="5"/>
            <a:endCxn id="24580" idx="0"/>
          </p:cNvCxnSpPr>
          <p:nvPr>
            <p:custDataLst>
              <p:tags r:id="rId12"/>
            </p:custDataLst>
          </p:nvPr>
        </p:nvCxnSpPr>
        <p:spPr bwMode="auto">
          <a:xfrm>
            <a:off x="3678238" y="3138488"/>
            <a:ext cx="3984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4590" name="Oval 14"/>
          <p:cNvSpPr>
            <a:spLocks noChangeAspect="1" noChangeArrowheads="1"/>
          </p:cNvSpPr>
          <p:nvPr>
            <p:custDataLst>
              <p:tags r:id="rId13"/>
            </p:custDataLst>
          </p:nvPr>
        </p:nvSpPr>
        <p:spPr bwMode="auto">
          <a:xfrm>
            <a:off x="6286500" y="45720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30</a:t>
            </a:r>
          </a:p>
        </p:txBody>
      </p:sp>
      <p:cxnSp>
        <p:nvCxnSpPr>
          <p:cNvPr id="24591" name="AutoShape 15"/>
          <p:cNvCxnSpPr>
            <a:cxnSpLocks noChangeShapeType="1"/>
            <a:stCxn id="24579" idx="5"/>
            <a:endCxn id="24590" idx="0"/>
          </p:cNvCxnSpPr>
          <p:nvPr>
            <p:custDataLst>
              <p:tags r:id="rId14"/>
            </p:custDataLst>
          </p:nvPr>
        </p:nvCxnSpPr>
        <p:spPr bwMode="auto">
          <a:xfrm>
            <a:off x="6345238" y="4027488"/>
            <a:ext cx="1317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4592" name="Oval 16"/>
          <p:cNvSpPr>
            <a:spLocks noChangeAspect="1" noChangeArrowheads="1"/>
          </p:cNvSpPr>
          <p:nvPr>
            <p:custDataLst>
              <p:tags r:id="rId15"/>
            </p:custDataLst>
          </p:nvPr>
        </p:nvSpPr>
        <p:spPr bwMode="auto">
          <a:xfrm>
            <a:off x="3619500" y="45720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7</a:t>
            </a:r>
          </a:p>
        </p:txBody>
      </p:sp>
      <p:cxnSp>
        <p:nvCxnSpPr>
          <p:cNvPr id="24593" name="AutoShape 17"/>
          <p:cNvCxnSpPr>
            <a:cxnSpLocks noChangeShapeType="1"/>
            <a:stCxn id="24580" idx="3"/>
            <a:endCxn id="24592" idx="0"/>
          </p:cNvCxnSpPr>
          <p:nvPr>
            <p:custDataLst>
              <p:tags r:id="rId16"/>
            </p:custDataLst>
          </p:nvPr>
        </p:nvCxnSpPr>
        <p:spPr bwMode="auto">
          <a:xfrm flipH="1">
            <a:off x="3810000" y="4027488"/>
            <a:ext cx="1317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4594" name="Oval 18"/>
          <p:cNvSpPr>
            <a:spLocks noChangeAspect="1" noChangeArrowheads="1"/>
          </p:cNvSpPr>
          <p:nvPr>
            <p:custDataLst>
              <p:tags r:id="rId17"/>
            </p:custDataLst>
          </p:nvPr>
        </p:nvSpPr>
        <p:spPr bwMode="auto">
          <a:xfrm>
            <a:off x="5753100" y="4564063"/>
            <a:ext cx="381000" cy="381000"/>
          </a:xfrm>
          <a:prstGeom prst="ellips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</a:rPr>
              <a:t>17</a:t>
            </a:r>
          </a:p>
        </p:txBody>
      </p:sp>
      <p:cxnSp>
        <p:nvCxnSpPr>
          <p:cNvPr id="24595" name="AutoShape 19"/>
          <p:cNvCxnSpPr>
            <a:cxnSpLocks noChangeShapeType="1"/>
            <a:stCxn id="24579" idx="3"/>
            <a:endCxn id="24594" idx="0"/>
          </p:cNvCxnSpPr>
          <p:nvPr>
            <p:custDataLst>
              <p:tags r:id="rId18"/>
            </p:custDataLst>
          </p:nvPr>
        </p:nvCxnSpPr>
        <p:spPr bwMode="auto">
          <a:xfrm flipH="1">
            <a:off x="5943600" y="4027488"/>
            <a:ext cx="131763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4596" name="Text Box 20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952500" y="1905000"/>
            <a:ext cx="20281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delete(17)</a:t>
            </a:r>
          </a:p>
        </p:txBody>
      </p:sp>
      <p:sp>
        <p:nvSpPr>
          <p:cNvPr id="24597" name="Oval 22"/>
          <p:cNvSpPr>
            <a:spLocks noChangeAspect="1" noChangeArrowheads="1"/>
          </p:cNvSpPr>
          <p:nvPr>
            <p:custDataLst>
              <p:tags r:id="rId20"/>
            </p:custDataLst>
          </p:nvPr>
        </p:nvSpPr>
        <p:spPr bwMode="auto">
          <a:xfrm>
            <a:off x="4132263" y="458311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10</a:t>
            </a:r>
          </a:p>
        </p:txBody>
      </p:sp>
      <p:cxnSp>
        <p:nvCxnSpPr>
          <p:cNvPr id="24598" name="AutoShape 23"/>
          <p:cNvCxnSpPr>
            <a:cxnSpLocks noChangeShapeType="1"/>
            <a:endCxn id="24597" idx="0"/>
          </p:cNvCxnSpPr>
          <p:nvPr>
            <p:custDataLst>
              <p:tags r:id="rId21"/>
            </p:custDataLst>
          </p:nvPr>
        </p:nvCxnSpPr>
        <p:spPr bwMode="auto">
          <a:xfrm>
            <a:off x="4191000" y="4038600"/>
            <a:ext cx="131763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3" name="Date Placeholder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Spring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>
                <a:solidFill>
                  <a:srgbClr val="000000"/>
                </a:solidFill>
              </a:rPr>
              <a:pPr/>
              <a:t>27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CSE373: Data Structures &amp; Algorithms</a:t>
            </a: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049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dirty="0" smtClean="0"/>
              <a:t>Deletion – The One Child Case</a:t>
            </a:r>
          </a:p>
        </p:txBody>
      </p:sp>
      <p:sp>
        <p:nvSpPr>
          <p:cNvPr id="25603" name="Oval 3"/>
          <p:cNvSpPr>
            <a:spLocks noChangeAspect="1" noChangeArrowheads="1"/>
          </p:cNvSpPr>
          <p:nvPr>
            <p:custDataLst>
              <p:tags r:id="rId2"/>
            </p:custDataLst>
          </p:nvPr>
        </p:nvSpPr>
        <p:spPr bwMode="auto">
          <a:xfrm>
            <a:off x="6019800" y="36830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20</a:t>
            </a:r>
          </a:p>
        </p:txBody>
      </p:sp>
      <p:sp>
        <p:nvSpPr>
          <p:cNvPr id="25604" name="Oval 4"/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3886200" y="36830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25605" name="Oval 5"/>
          <p:cNvSpPr>
            <a:spLocks noChangeAspect="1" noChangeArrowheads="1"/>
          </p:cNvSpPr>
          <p:nvPr>
            <p:custDataLst>
              <p:tags r:id="rId4"/>
            </p:custDataLst>
          </p:nvPr>
        </p:nvSpPr>
        <p:spPr bwMode="auto">
          <a:xfrm>
            <a:off x="2819400" y="36830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5606" name="Oval 6"/>
          <p:cNvSpPr>
            <a:spLocks noChangeAspect="1" noChangeArrowheads="1"/>
          </p:cNvSpPr>
          <p:nvPr>
            <p:custDataLst>
              <p:tags r:id="rId5"/>
            </p:custDataLst>
          </p:nvPr>
        </p:nvSpPr>
        <p:spPr bwMode="auto">
          <a:xfrm>
            <a:off x="5399814" y="2707420"/>
            <a:ext cx="381000" cy="381000"/>
          </a:xfrm>
          <a:prstGeom prst="ellips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</a:rPr>
              <a:t>15</a:t>
            </a:r>
          </a:p>
        </p:txBody>
      </p:sp>
      <p:sp>
        <p:nvSpPr>
          <p:cNvPr id="25607" name="Oval 7"/>
          <p:cNvSpPr>
            <a:spLocks noChangeAspect="1" noChangeArrowheads="1"/>
          </p:cNvSpPr>
          <p:nvPr>
            <p:custDataLst>
              <p:tags r:id="rId6"/>
            </p:custDataLst>
          </p:nvPr>
        </p:nvSpPr>
        <p:spPr bwMode="auto">
          <a:xfrm>
            <a:off x="3352800" y="27940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25608" name="Oval 8"/>
          <p:cNvSpPr>
            <a:spLocks noChangeAspect="1" noChangeArrowheads="1"/>
          </p:cNvSpPr>
          <p:nvPr>
            <p:custDataLst>
              <p:tags r:id="rId7"/>
            </p:custDataLst>
          </p:nvPr>
        </p:nvSpPr>
        <p:spPr bwMode="auto">
          <a:xfrm>
            <a:off x="4419600" y="19050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12</a:t>
            </a:r>
          </a:p>
        </p:txBody>
      </p:sp>
      <p:cxnSp>
        <p:nvCxnSpPr>
          <p:cNvPr id="25609" name="AutoShape 9"/>
          <p:cNvCxnSpPr>
            <a:cxnSpLocks noChangeShapeType="1"/>
            <a:stCxn id="25608" idx="3"/>
            <a:endCxn id="25607" idx="0"/>
          </p:cNvCxnSpPr>
          <p:nvPr>
            <p:custDataLst>
              <p:tags r:id="rId8"/>
            </p:custDataLst>
          </p:nvPr>
        </p:nvCxnSpPr>
        <p:spPr bwMode="auto">
          <a:xfrm flipH="1">
            <a:off x="3543300" y="2249488"/>
            <a:ext cx="9318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10" name="AutoShape 10"/>
          <p:cNvCxnSpPr>
            <a:cxnSpLocks noChangeShapeType="1"/>
            <a:stCxn id="25608" idx="5"/>
            <a:endCxn id="25606" idx="0"/>
          </p:cNvCxnSpPr>
          <p:nvPr>
            <p:custDataLst>
              <p:tags r:id="rId9"/>
            </p:custDataLst>
          </p:nvPr>
        </p:nvCxnSpPr>
        <p:spPr bwMode="auto">
          <a:xfrm>
            <a:off x="4744804" y="2230204"/>
            <a:ext cx="845510" cy="47721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11" name="AutoShape 11"/>
          <p:cNvCxnSpPr>
            <a:cxnSpLocks noChangeShapeType="1"/>
            <a:stCxn id="25606" idx="5"/>
            <a:endCxn id="25603" idx="0"/>
          </p:cNvCxnSpPr>
          <p:nvPr>
            <p:custDataLst>
              <p:tags r:id="rId10"/>
            </p:custDataLst>
          </p:nvPr>
        </p:nvCxnSpPr>
        <p:spPr bwMode="auto">
          <a:xfrm>
            <a:off x="5725018" y="3032624"/>
            <a:ext cx="485282" cy="65037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12" name="AutoShape 12"/>
          <p:cNvCxnSpPr>
            <a:cxnSpLocks noChangeShapeType="1"/>
            <a:stCxn id="25607" idx="3"/>
            <a:endCxn id="25605" idx="0"/>
          </p:cNvCxnSpPr>
          <p:nvPr>
            <p:custDataLst>
              <p:tags r:id="rId11"/>
            </p:custDataLst>
          </p:nvPr>
        </p:nvCxnSpPr>
        <p:spPr bwMode="auto">
          <a:xfrm flipH="1">
            <a:off x="3009900" y="3138488"/>
            <a:ext cx="3984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13" name="AutoShape 13"/>
          <p:cNvCxnSpPr>
            <a:cxnSpLocks noChangeShapeType="1"/>
            <a:stCxn id="25607" idx="5"/>
            <a:endCxn id="25604" idx="0"/>
          </p:cNvCxnSpPr>
          <p:nvPr>
            <p:custDataLst>
              <p:tags r:id="rId12"/>
            </p:custDataLst>
          </p:nvPr>
        </p:nvCxnSpPr>
        <p:spPr bwMode="auto">
          <a:xfrm>
            <a:off x="3678238" y="3138488"/>
            <a:ext cx="3984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5614" name="Oval 14"/>
          <p:cNvSpPr>
            <a:spLocks noChangeAspect="1" noChangeArrowheads="1"/>
          </p:cNvSpPr>
          <p:nvPr>
            <p:custDataLst>
              <p:tags r:id="rId13"/>
            </p:custDataLst>
          </p:nvPr>
        </p:nvSpPr>
        <p:spPr bwMode="auto">
          <a:xfrm>
            <a:off x="6286500" y="45720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30</a:t>
            </a:r>
          </a:p>
        </p:txBody>
      </p:sp>
      <p:cxnSp>
        <p:nvCxnSpPr>
          <p:cNvPr id="25615" name="AutoShape 15"/>
          <p:cNvCxnSpPr>
            <a:cxnSpLocks noChangeShapeType="1"/>
            <a:stCxn id="25603" idx="5"/>
            <a:endCxn id="25614" idx="0"/>
          </p:cNvCxnSpPr>
          <p:nvPr>
            <p:custDataLst>
              <p:tags r:id="rId14"/>
            </p:custDataLst>
          </p:nvPr>
        </p:nvCxnSpPr>
        <p:spPr bwMode="auto">
          <a:xfrm>
            <a:off x="6345238" y="4027488"/>
            <a:ext cx="1317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5616" name="Oval 16"/>
          <p:cNvSpPr>
            <a:spLocks noChangeAspect="1" noChangeArrowheads="1"/>
          </p:cNvSpPr>
          <p:nvPr>
            <p:custDataLst>
              <p:tags r:id="rId15"/>
            </p:custDataLst>
          </p:nvPr>
        </p:nvSpPr>
        <p:spPr bwMode="auto">
          <a:xfrm>
            <a:off x="3619500" y="45720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7</a:t>
            </a:r>
          </a:p>
        </p:txBody>
      </p:sp>
      <p:cxnSp>
        <p:nvCxnSpPr>
          <p:cNvPr id="25617" name="AutoShape 17"/>
          <p:cNvCxnSpPr>
            <a:cxnSpLocks noChangeShapeType="1"/>
            <a:stCxn id="25604" idx="3"/>
            <a:endCxn id="25616" idx="0"/>
          </p:cNvCxnSpPr>
          <p:nvPr>
            <p:custDataLst>
              <p:tags r:id="rId16"/>
            </p:custDataLst>
          </p:nvPr>
        </p:nvCxnSpPr>
        <p:spPr bwMode="auto">
          <a:xfrm flipH="1">
            <a:off x="3810000" y="4027488"/>
            <a:ext cx="1317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5619" name="Oval 20"/>
          <p:cNvSpPr>
            <a:spLocks noChangeAspect="1" noChangeArrowheads="1"/>
          </p:cNvSpPr>
          <p:nvPr>
            <p:custDataLst>
              <p:tags r:id="rId17"/>
            </p:custDataLst>
          </p:nvPr>
        </p:nvSpPr>
        <p:spPr bwMode="auto">
          <a:xfrm>
            <a:off x="4132263" y="458311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10</a:t>
            </a:r>
          </a:p>
        </p:txBody>
      </p:sp>
      <p:cxnSp>
        <p:nvCxnSpPr>
          <p:cNvPr id="25620" name="AutoShape 21"/>
          <p:cNvCxnSpPr>
            <a:cxnSpLocks noChangeShapeType="1"/>
            <a:endCxn id="25619" idx="0"/>
          </p:cNvCxnSpPr>
          <p:nvPr>
            <p:custDataLst>
              <p:tags r:id="rId18"/>
            </p:custDataLst>
          </p:nvPr>
        </p:nvCxnSpPr>
        <p:spPr bwMode="auto">
          <a:xfrm>
            <a:off x="4191000" y="4038600"/>
            <a:ext cx="131763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Spring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>
                <a:solidFill>
                  <a:srgbClr val="000000"/>
                </a:solidFill>
              </a:rPr>
              <a:pPr/>
              <a:t>28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CSE373: Data Structures &amp; Algorithms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4" name="Text Box 20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952500" y="1905000"/>
            <a:ext cx="20281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delete(15)</a:t>
            </a:r>
          </a:p>
        </p:txBody>
      </p:sp>
    </p:spTree>
    <p:extLst>
      <p:ext uri="{BB962C8B-B14F-4D97-AF65-F5344CB8AC3E}">
        <p14:creationId xmlns:p14="http://schemas.microsoft.com/office/powerpoint/2010/main" val="623447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dirty="0" smtClean="0"/>
              <a:t>Deletion – The One Child Case</a:t>
            </a:r>
          </a:p>
        </p:txBody>
      </p:sp>
      <p:sp>
        <p:nvSpPr>
          <p:cNvPr id="25603" name="Oval 3"/>
          <p:cNvSpPr>
            <a:spLocks noChangeAspect="1" noChangeArrowheads="1"/>
          </p:cNvSpPr>
          <p:nvPr>
            <p:custDataLst>
              <p:tags r:id="rId2"/>
            </p:custDataLst>
          </p:nvPr>
        </p:nvSpPr>
        <p:spPr bwMode="auto">
          <a:xfrm>
            <a:off x="6019800" y="36830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20</a:t>
            </a:r>
          </a:p>
        </p:txBody>
      </p:sp>
      <p:sp>
        <p:nvSpPr>
          <p:cNvPr id="25604" name="Oval 4"/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3886200" y="36830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25605" name="Oval 5"/>
          <p:cNvSpPr>
            <a:spLocks noChangeAspect="1" noChangeArrowheads="1"/>
          </p:cNvSpPr>
          <p:nvPr>
            <p:custDataLst>
              <p:tags r:id="rId4"/>
            </p:custDataLst>
          </p:nvPr>
        </p:nvSpPr>
        <p:spPr bwMode="auto">
          <a:xfrm>
            <a:off x="2819400" y="36830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5607" name="Oval 7"/>
          <p:cNvSpPr>
            <a:spLocks noChangeAspect="1" noChangeArrowheads="1"/>
          </p:cNvSpPr>
          <p:nvPr>
            <p:custDataLst>
              <p:tags r:id="rId5"/>
            </p:custDataLst>
          </p:nvPr>
        </p:nvSpPr>
        <p:spPr bwMode="auto">
          <a:xfrm>
            <a:off x="3352800" y="27940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25608" name="Oval 8"/>
          <p:cNvSpPr>
            <a:spLocks noChangeAspect="1" noChangeArrowheads="1"/>
          </p:cNvSpPr>
          <p:nvPr>
            <p:custDataLst>
              <p:tags r:id="rId6"/>
            </p:custDataLst>
          </p:nvPr>
        </p:nvSpPr>
        <p:spPr bwMode="auto">
          <a:xfrm>
            <a:off x="4419600" y="19050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12</a:t>
            </a:r>
          </a:p>
        </p:txBody>
      </p:sp>
      <p:cxnSp>
        <p:nvCxnSpPr>
          <p:cNvPr id="25609" name="AutoShape 9"/>
          <p:cNvCxnSpPr>
            <a:cxnSpLocks noChangeShapeType="1"/>
            <a:stCxn id="25608" idx="3"/>
            <a:endCxn id="25607" idx="0"/>
          </p:cNvCxnSpPr>
          <p:nvPr>
            <p:custDataLst>
              <p:tags r:id="rId7"/>
            </p:custDataLst>
          </p:nvPr>
        </p:nvCxnSpPr>
        <p:spPr bwMode="auto">
          <a:xfrm flipH="1">
            <a:off x="3543300" y="2249488"/>
            <a:ext cx="9318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12" name="AutoShape 12"/>
          <p:cNvCxnSpPr>
            <a:cxnSpLocks noChangeShapeType="1"/>
            <a:stCxn id="25607" idx="3"/>
            <a:endCxn id="25605" idx="0"/>
          </p:cNvCxnSpPr>
          <p:nvPr>
            <p:custDataLst>
              <p:tags r:id="rId8"/>
            </p:custDataLst>
          </p:nvPr>
        </p:nvCxnSpPr>
        <p:spPr bwMode="auto">
          <a:xfrm flipH="1">
            <a:off x="3009900" y="3138488"/>
            <a:ext cx="3984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13" name="AutoShape 13"/>
          <p:cNvCxnSpPr>
            <a:cxnSpLocks noChangeShapeType="1"/>
            <a:stCxn id="25607" idx="5"/>
            <a:endCxn id="25604" idx="0"/>
          </p:cNvCxnSpPr>
          <p:nvPr>
            <p:custDataLst>
              <p:tags r:id="rId9"/>
            </p:custDataLst>
          </p:nvPr>
        </p:nvCxnSpPr>
        <p:spPr bwMode="auto">
          <a:xfrm>
            <a:off x="3678238" y="3138488"/>
            <a:ext cx="3984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5614" name="Oval 14"/>
          <p:cNvSpPr>
            <a:spLocks noChangeAspect="1" noChangeArrowheads="1"/>
          </p:cNvSpPr>
          <p:nvPr>
            <p:custDataLst>
              <p:tags r:id="rId10"/>
            </p:custDataLst>
          </p:nvPr>
        </p:nvSpPr>
        <p:spPr bwMode="auto">
          <a:xfrm>
            <a:off x="6286500" y="45720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30</a:t>
            </a:r>
          </a:p>
        </p:txBody>
      </p:sp>
      <p:cxnSp>
        <p:nvCxnSpPr>
          <p:cNvPr id="25615" name="AutoShape 15"/>
          <p:cNvCxnSpPr>
            <a:cxnSpLocks noChangeShapeType="1"/>
            <a:stCxn id="25603" idx="5"/>
            <a:endCxn id="25614" idx="0"/>
          </p:cNvCxnSpPr>
          <p:nvPr>
            <p:custDataLst>
              <p:tags r:id="rId11"/>
            </p:custDataLst>
          </p:nvPr>
        </p:nvCxnSpPr>
        <p:spPr bwMode="auto">
          <a:xfrm>
            <a:off x="6345238" y="4027488"/>
            <a:ext cx="1317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5616" name="Oval 16"/>
          <p:cNvSpPr>
            <a:spLocks noChangeAspect="1" noChangeArrowheads="1"/>
          </p:cNvSpPr>
          <p:nvPr>
            <p:custDataLst>
              <p:tags r:id="rId12"/>
            </p:custDataLst>
          </p:nvPr>
        </p:nvSpPr>
        <p:spPr bwMode="auto">
          <a:xfrm>
            <a:off x="3619500" y="45720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7</a:t>
            </a:r>
          </a:p>
        </p:txBody>
      </p:sp>
      <p:cxnSp>
        <p:nvCxnSpPr>
          <p:cNvPr id="25617" name="AutoShape 17"/>
          <p:cNvCxnSpPr>
            <a:cxnSpLocks noChangeShapeType="1"/>
            <a:stCxn id="25604" idx="3"/>
            <a:endCxn id="25616" idx="0"/>
          </p:cNvCxnSpPr>
          <p:nvPr>
            <p:custDataLst>
              <p:tags r:id="rId13"/>
            </p:custDataLst>
          </p:nvPr>
        </p:nvCxnSpPr>
        <p:spPr bwMode="auto">
          <a:xfrm flipH="1">
            <a:off x="3810000" y="4027488"/>
            <a:ext cx="1317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5619" name="Oval 20"/>
          <p:cNvSpPr>
            <a:spLocks noChangeAspect="1" noChangeArrowheads="1"/>
          </p:cNvSpPr>
          <p:nvPr>
            <p:custDataLst>
              <p:tags r:id="rId14"/>
            </p:custDataLst>
          </p:nvPr>
        </p:nvSpPr>
        <p:spPr bwMode="auto">
          <a:xfrm>
            <a:off x="4132263" y="458311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10</a:t>
            </a:r>
          </a:p>
        </p:txBody>
      </p:sp>
      <p:cxnSp>
        <p:nvCxnSpPr>
          <p:cNvPr id="25620" name="AutoShape 21"/>
          <p:cNvCxnSpPr>
            <a:cxnSpLocks noChangeShapeType="1"/>
            <a:endCxn id="25619" idx="0"/>
          </p:cNvCxnSpPr>
          <p:nvPr>
            <p:custDataLst>
              <p:tags r:id="rId15"/>
            </p:custDataLst>
          </p:nvPr>
        </p:nvCxnSpPr>
        <p:spPr bwMode="auto">
          <a:xfrm>
            <a:off x="4191000" y="4038600"/>
            <a:ext cx="131763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Spring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>
                <a:solidFill>
                  <a:srgbClr val="000000"/>
                </a:solidFill>
              </a:rPr>
              <a:pPr/>
              <a:t>29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CSE373: Data Structures &amp; Algorithms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4" name="Text Box 20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952500" y="1905000"/>
            <a:ext cx="20281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delete(15)</a:t>
            </a:r>
          </a:p>
        </p:txBody>
      </p:sp>
      <p:cxnSp>
        <p:nvCxnSpPr>
          <p:cNvPr id="25" name="AutoShape 9"/>
          <p:cNvCxnSpPr>
            <a:cxnSpLocks noChangeShapeType="1"/>
            <a:stCxn id="25608" idx="5"/>
            <a:endCxn id="25603" idx="1"/>
          </p:cNvCxnSpPr>
          <p:nvPr>
            <p:custDataLst>
              <p:tags r:id="rId17"/>
            </p:custDataLst>
          </p:nvPr>
        </p:nvCxnSpPr>
        <p:spPr bwMode="auto">
          <a:xfrm>
            <a:off x="4744804" y="2230204"/>
            <a:ext cx="1330792" cy="1508592"/>
          </a:xfrm>
          <a:prstGeom prst="straightConnector1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59801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Previously on CSE 373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Dictionary ADT</a:t>
            </a:r>
          </a:p>
          <a:p>
            <a:pPr lvl="2"/>
            <a:r>
              <a:rPr lang="en-US" dirty="0" smtClean="0"/>
              <a:t>stores (key, value) pairs</a:t>
            </a:r>
          </a:p>
          <a:p>
            <a:pPr lvl="2"/>
            <a:r>
              <a:rPr lang="en-US" b="1" dirty="0">
                <a:latin typeface="Courier New" pitchFamily="49" charset="0"/>
                <a:cs typeface="Courier New" pitchFamily="49" charset="0"/>
              </a:rPr>
              <a:t>find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insert</a:t>
            </a:r>
            <a:r>
              <a:rPr lang="en-US" dirty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delete</a:t>
            </a:r>
          </a:p>
          <a:p>
            <a:pPr lvl="1"/>
            <a:r>
              <a:rPr lang="en-US" dirty="0" smtClean="0"/>
              <a:t>Trees</a:t>
            </a:r>
          </a:p>
          <a:p>
            <a:pPr lvl="2"/>
            <a:r>
              <a:rPr lang="en-US" dirty="0" smtClean="0"/>
              <a:t>Terminology</a:t>
            </a:r>
          </a:p>
          <a:p>
            <a:pPr lvl="2"/>
            <a:r>
              <a:rPr lang="en-US" dirty="0" smtClean="0"/>
              <a:t>Binary Trees</a:t>
            </a:r>
          </a:p>
          <a:p>
            <a:pPr marL="914400" lvl="2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622C7-AF21-2E4F-B881-B4B79AD45CE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112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/>
          <p:cNvSpPr/>
          <p:nvPr/>
        </p:nvSpPr>
        <p:spPr bwMode="auto">
          <a:xfrm>
            <a:off x="3528615" y="4047953"/>
            <a:ext cx="562769" cy="527050"/>
          </a:xfrm>
          <a:prstGeom prst="ellipse">
            <a:avLst/>
          </a:prstGeom>
          <a:solidFill>
            <a:srgbClr val="FF6873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2995922" y="4056170"/>
            <a:ext cx="562769" cy="527050"/>
          </a:xfrm>
          <a:prstGeom prst="ellipse">
            <a:avLst/>
          </a:prstGeom>
          <a:solidFill>
            <a:srgbClr val="FF6873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626" name="Rectangle 1026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dirty="0" smtClean="0"/>
              <a:t>Deletion – The Two Child Case</a:t>
            </a:r>
          </a:p>
        </p:txBody>
      </p:sp>
      <p:sp>
        <p:nvSpPr>
          <p:cNvPr id="26627" name="Oval 1027"/>
          <p:cNvSpPr>
            <a:spLocks noChangeAspect="1" noChangeArrowheads="1"/>
          </p:cNvSpPr>
          <p:nvPr>
            <p:custDataLst>
              <p:tags r:id="rId2"/>
            </p:custDataLst>
          </p:nvPr>
        </p:nvSpPr>
        <p:spPr bwMode="auto">
          <a:xfrm>
            <a:off x="6019800" y="32258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30</a:t>
            </a:r>
          </a:p>
        </p:txBody>
      </p:sp>
      <p:sp>
        <p:nvSpPr>
          <p:cNvPr id="26628" name="Oval 1028"/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3886200" y="32258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26629" name="Oval 1029"/>
          <p:cNvSpPr>
            <a:spLocks noChangeAspect="1" noChangeArrowheads="1"/>
          </p:cNvSpPr>
          <p:nvPr>
            <p:custDataLst>
              <p:tags r:id="rId4"/>
            </p:custDataLst>
          </p:nvPr>
        </p:nvSpPr>
        <p:spPr bwMode="auto">
          <a:xfrm>
            <a:off x="2732814" y="32258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6630" name="Oval 1030"/>
          <p:cNvSpPr>
            <a:spLocks noChangeAspect="1" noChangeArrowheads="1"/>
          </p:cNvSpPr>
          <p:nvPr>
            <p:custDataLst>
              <p:tags r:id="rId5"/>
            </p:custDataLst>
          </p:nvPr>
        </p:nvSpPr>
        <p:spPr bwMode="auto">
          <a:xfrm>
            <a:off x="5486400" y="23368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20</a:t>
            </a:r>
          </a:p>
        </p:txBody>
      </p:sp>
      <p:sp>
        <p:nvSpPr>
          <p:cNvPr id="26631" name="Oval 1031"/>
          <p:cNvSpPr>
            <a:spLocks noChangeAspect="1" noChangeArrowheads="1"/>
          </p:cNvSpPr>
          <p:nvPr>
            <p:custDataLst>
              <p:tags r:id="rId6"/>
            </p:custDataLst>
          </p:nvPr>
        </p:nvSpPr>
        <p:spPr bwMode="auto">
          <a:xfrm>
            <a:off x="3352800" y="2336800"/>
            <a:ext cx="381000" cy="381000"/>
          </a:xfrm>
          <a:prstGeom prst="ellips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26632" name="Oval 1032"/>
          <p:cNvSpPr>
            <a:spLocks noChangeAspect="1" noChangeArrowheads="1"/>
          </p:cNvSpPr>
          <p:nvPr>
            <p:custDataLst>
              <p:tags r:id="rId7"/>
            </p:custDataLst>
          </p:nvPr>
        </p:nvSpPr>
        <p:spPr bwMode="auto">
          <a:xfrm>
            <a:off x="4419600" y="14478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12</a:t>
            </a:r>
          </a:p>
        </p:txBody>
      </p:sp>
      <p:cxnSp>
        <p:nvCxnSpPr>
          <p:cNvPr id="26633" name="AutoShape 1033"/>
          <p:cNvCxnSpPr>
            <a:cxnSpLocks noChangeShapeType="1"/>
            <a:stCxn id="26632" idx="3"/>
            <a:endCxn id="26631" idx="0"/>
          </p:cNvCxnSpPr>
          <p:nvPr>
            <p:custDataLst>
              <p:tags r:id="rId8"/>
            </p:custDataLst>
          </p:nvPr>
        </p:nvCxnSpPr>
        <p:spPr bwMode="auto">
          <a:xfrm flipH="1">
            <a:off x="3543300" y="1792288"/>
            <a:ext cx="9318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34" name="AutoShape 1034"/>
          <p:cNvCxnSpPr>
            <a:cxnSpLocks noChangeShapeType="1"/>
            <a:stCxn id="26632" idx="5"/>
            <a:endCxn id="26630" idx="0"/>
          </p:cNvCxnSpPr>
          <p:nvPr>
            <p:custDataLst>
              <p:tags r:id="rId9"/>
            </p:custDataLst>
          </p:nvPr>
        </p:nvCxnSpPr>
        <p:spPr bwMode="auto">
          <a:xfrm>
            <a:off x="4745038" y="1792288"/>
            <a:ext cx="9318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35" name="AutoShape 1035"/>
          <p:cNvCxnSpPr>
            <a:cxnSpLocks noChangeShapeType="1"/>
            <a:stCxn id="26630" idx="5"/>
            <a:endCxn id="26627" idx="0"/>
          </p:cNvCxnSpPr>
          <p:nvPr>
            <p:custDataLst>
              <p:tags r:id="rId10"/>
            </p:custDataLst>
          </p:nvPr>
        </p:nvCxnSpPr>
        <p:spPr bwMode="auto">
          <a:xfrm>
            <a:off x="5811838" y="2681288"/>
            <a:ext cx="3984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36" name="AutoShape 1036"/>
          <p:cNvCxnSpPr>
            <a:cxnSpLocks noChangeShapeType="1"/>
            <a:stCxn id="26631" idx="3"/>
            <a:endCxn id="26629" idx="0"/>
          </p:cNvCxnSpPr>
          <p:nvPr>
            <p:custDataLst>
              <p:tags r:id="rId11"/>
            </p:custDataLst>
          </p:nvPr>
        </p:nvCxnSpPr>
        <p:spPr bwMode="auto">
          <a:xfrm flipH="1">
            <a:off x="2923314" y="2662004"/>
            <a:ext cx="485282" cy="5637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37" name="AutoShape 1037"/>
          <p:cNvCxnSpPr>
            <a:cxnSpLocks noChangeShapeType="1"/>
            <a:stCxn id="26631" idx="5"/>
            <a:endCxn id="26628" idx="0"/>
          </p:cNvCxnSpPr>
          <p:nvPr>
            <p:custDataLst>
              <p:tags r:id="rId12"/>
            </p:custDataLst>
          </p:nvPr>
        </p:nvCxnSpPr>
        <p:spPr bwMode="auto">
          <a:xfrm>
            <a:off x="3678238" y="2681288"/>
            <a:ext cx="3984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6638" name="Oval 1038"/>
          <p:cNvSpPr>
            <a:spLocks noChangeAspect="1" noChangeArrowheads="1"/>
          </p:cNvSpPr>
          <p:nvPr>
            <p:custDataLst>
              <p:tags r:id="rId13"/>
            </p:custDataLst>
          </p:nvPr>
        </p:nvSpPr>
        <p:spPr bwMode="auto">
          <a:xfrm>
            <a:off x="3619500" y="41148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7</a:t>
            </a:r>
          </a:p>
        </p:txBody>
      </p:sp>
      <p:cxnSp>
        <p:nvCxnSpPr>
          <p:cNvPr id="26639" name="AutoShape 1039"/>
          <p:cNvCxnSpPr>
            <a:cxnSpLocks noChangeShapeType="1"/>
            <a:stCxn id="26628" idx="3"/>
            <a:endCxn id="26638" idx="0"/>
          </p:cNvCxnSpPr>
          <p:nvPr>
            <p:custDataLst>
              <p:tags r:id="rId14"/>
            </p:custDataLst>
          </p:nvPr>
        </p:nvCxnSpPr>
        <p:spPr bwMode="auto">
          <a:xfrm flipH="1">
            <a:off x="3810000" y="3570288"/>
            <a:ext cx="1317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6641" name="Text Box 1042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517525" y="5029200"/>
            <a:ext cx="412164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Arial"/>
              </a:rPr>
              <a:t>What can we replace </a:t>
            </a:r>
            <a:r>
              <a:rPr lang="en-US" sz="2400" dirty="0">
                <a:solidFill>
                  <a:srgbClr val="0000FF"/>
                </a:solidFill>
                <a:latin typeface="Arial"/>
              </a:rPr>
              <a:t>5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with?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81619" name="AutoShape 1043" hidden="1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5638800" y="4191000"/>
            <a:ext cx="3276600" cy="1371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A value guaranteed to be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between the two subtrees!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2000" b="1" i="1">
                <a:solidFill>
                  <a:srgbClr val="000000"/>
                </a:solidFill>
                <a:latin typeface="Times New Roman" pitchFamily="18" charset="0"/>
              </a:rPr>
              <a:t>  succ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 from right subtree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i="1">
                <a:solidFill>
                  <a:srgbClr val="000000"/>
                </a:solidFill>
                <a:latin typeface="Times New Roman" pitchFamily="18" charset="0"/>
              </a:rPr>
              <a:t>-  pred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 from left subtree</a:t>
            </a:r>
          </a:p>
        </p:txBody>
      </p:sp>
      <p:sp>
        <p:nvSpPr>
          <p:cNvPr id="26643" name="Oval 1045"/>
          <p:cNvSpPr>
            <a:spLocks noChangeAspect="1" noChangeArrowheads="1"/>
          </p:cNvSpPr>
          <p:nvPr>
            <p:custDataLst>
              <p:tags r:id="rId17"/>
            </p:custDataLst>
          </p:nvPr>
        </p:nvSpPr>
        <p:spPr bwMode="auto">
          <a:xfrm>
            <a:off x="4132263" y="412591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10</a:t>
            </a:r>
          </a:p>
        </p:txBody>
      </p:sp>
      <p:cxnSp>
        <p:nvCxnSpPr>
          <p:cNvPr id="26644" name="AutoShape 1046"/>
          <p:cNvCxnSpPr>
            <a:cxnSpLocks noChangeShapeType="1"/>
            <a:endCxn id="26643" idx="0"/>
          </p:cNvCxnSpPr>
          <p:nvPr>
            <p:custDataLst>
              <p:tags r:id="rId18"/>
            </p:custDataLst>
          </p:nvPr>
        </p:nvCxnSpPr>
        <p:spPr bwMode="auto">
          <a:xfrm>
            <a:off x="4191000" y="3581400"/>
            <a:ext cx="131763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Spring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>
                <a:solidFill>
                  <a:srgbClr val="000000"/>
                </a:solidFill>
              </a:rPr>
              <a:pPr/>
              <a:t>30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CSE373: Data Structures &amp; Algorithms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4" name="Text Box 20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838200" y="1905000"/>
            <a:ext cx="18437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delete(5)</a:t>
            </a:r>
          </a:p>
        </p:txBody>
      </p:sp>
      <p:sp>
        <p:nvSpPr>
          <p:cNvPr id="25" name="Oval 1029"/>
          <p:cNvSpPr>
            <a:spLocks noChangeAspect="1" noChangeArrowheads="1"/>
          </p:cNvSpPr>
          <p:nvPr>
            <p:custDataLst>
              <p:tags r:id="rId20"/>
            </p:custDataLst>
          </p:nvPr>
        </p:nvSpPr>
        <p:spPr bwMode="auto">
          <a:xfrm>
            <a:off x="3086807" y="41148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4</a:t>
            </a:r>
          </a:p>
        </p:txBody>
      </p:sp>
      <p:cxnSp>
        <p:nvCxnSpPr>
          <p:cNvPr id="26" name="AutoShape 1036"/>
          <p:cNvCxnSpPr>
            <a:cxnSpLocks noChangeShapeType="1"/>
            <a:stCxn id="26629" idx="5"/>
            <a:endCxn id="25" idx="0"/>
          </p:cNvCxnSpPr>
          <p:nvPr>
            <p:custDataLst>
              <p:tags r:id="rId21"/>
            </p:custDataLst>
          </p:nvPr>
        </p:nvCxnSpPr>
        <p:spPr bwMode="auto">
          <a:xfrm>
            <a:off x="3058018" y="3551004"/>
            <a:ext cx="219289" cy="5637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3974353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0" grpId="0" animBg="1"/>
      <p:bldP spid="28161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dirty="0" smtClean="0"/>
              <a:t>Deletion – The Two Child Case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Idea: Replace the deleted node with a value guaranteed to be between the two child </a:t>
            </a:r>
            <a:r>
              <a:rPr lang="en-US" dirty="0" err="1" smtClean="0"/>
              <a:t>subtrees</a:t>
            </a:r>
            <a:endParaRPr lang="en-US" dirty="0" smtClean="0"/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Options:</a:t>
            </a:r>
          </a:p>
          <a:p>
            <a:r>
              <a:rPr lang="en-US" i="1" dirty="0" smtClean="0"/>
              <a:t>successor</a:t>
            </a:r>
            <a:r>
              <a:rPr lang="en-US" dirty="0" smtClean="0"/>
              <a:t>  	minimum node from right </a:t>
            </a:r>
            <a:r>
              <a:rPr lang="en-US" dirty="0" err="1" smtClean="0"/>
              <a:t>subtree</a:t>
            </a:r>
            <a:r>
              <a:rPr lang="en-US" dirty="0" smtClean="0"/>
              <a:t>		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findMin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node.right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i="1" dirty="0" smtClean="0"/>
              <a:t>predecessor</a:t>
            </a:r>
            <a:r>
              <a:rPr lang="en-US" dirty="0" smtClean="0"/>
              <a:t> 	 maximum node from left </a:t>
            </a:r>
            <a:r>
              <a:rPr lang="en-US" dirty="0" err="1" smtClean="0"/>
              <a:t>subtree</a:t>
            </a:r>
            <a:r>
              <a:rPr lang="en-US" dirty="0" smtClean="0"/>
              <a:t>   		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findMax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node.left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Now delete the original node containing </a:t>
            </a:r>
            <a:r>
              <a:rPr lang="en-US" i="1" dirty="0" smtClean="0"/>
              <a:t>successor</a:t>
            </a:r>
            <a:r>
              <a:rPr lang="en-US" dirty="0" smtClean="0"/>
              <a:t> or </a:t>
            </a:r>
            <a:r>
              <a:rPr lang="en-US" i="1" dirty="0" smtClean="0"/>
              <a:t>predecessor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Spring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>
                <a:solidFill>
                  <a:srgbClr val="000000"/>
                </a:solidFill>
              </a:rPr>
              <a:pPr/>
              <a:t>31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CSE373: Data Structures &amp; Algorithms</a:t>
            </a: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638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Multiply 40"/>
          <p:cNvSpPr/>
          <p:nvPr/>
        </p:nvSpPr>
        <p:spPr bwMode="auto">
          <a:xfrm>
            <a:off x="5493635" y="2063534"/>
            <a:ext cx="863932" cy="952400"/>
          </a:xfrm>
          <a:prstGeom prst="mathMultiply">
            <a:avLst>
              <a:gd name="adj1" fmla="val 8487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6107827" y="4035410"/>
            <a:ext cx="562769" cy="527050"/>
          </a:xfrm>
          <a:prstGeom prst="ellipse">
            <a:avLst/>
          </a:prstGeom>
          <a:solidFill>
            <a:srgbClr val="FF6873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5479204" y="4027310"/>
            <a:ext cx="562769" cy="527050"/>
          </a:xfrm>
          <a:prstGeom prst="ellipse">
            <a:avLst/>
          </a:prstGeom>
          <a:solidFill>
            <a:srgbClr val="FF6873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Deletion: The Two Child Case (example)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Spring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>
                <a:solidFill>
                  <a:srgbClr val="000000"/>
                </a:solidFill>
              </a:rPr>
              <a:pPr/>
              <a:t>32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CSE373: Data Structures &amp; Algorithms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Oval 1027"/>
          <p:cNvSpPr>
            <a:spLocks noChangeAspect="1" noChangeArrowheads="1"/>
          </p:cNvSpPr>
          <p:nvPr>
            <p:custDataLst>
              <p:tags r:id="rId1"/>
            </p:custDataLst>
          </p:nvPr>
        </p:nvSpPr>
        <p:spPr bwMode="auto">
          <a:xfrm>
            <a:off x="6423868" y="32258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30</a:t>
            </a:r>
          </a:p>
        </p:txBody>
      </p:sp>
      <p:sp>
        <p:nvSpPr>
          <p:cNvPr id="8" name="Oval 1028"/>
          <p:cNvSpPr>
            <a:spLocks noChangeAspect="1" noChangeArrowheads="1"/>
          </p:cNvSpPr>
          <p:nvPr>
            <p:custDataLst>
              <p:tags r:id="rId2"/>
            </p:custDataLst>
          </p:nvPr>
        </p:nvSpPr>
        <p:spPr bwMode="auto">
          <a:xfrm>
            <a:off x="3886200" y="32258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9" name="Oval 1029"/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2819400" y="32258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0" name="Oval 1030"/>
          <p:cNvSpPr>
            <a:spLocks noChangeAspect="1" noChangeArrowheads="1"/>
          </p:cNvSpPr>
          <p:nvPr>
            <p:custDataLst>
              <p:tags r:id="rId4"/>
            </p:custDataLst>
          </p:nvPr>
        </p:nvSpPr>
        <p:spPr bwMode="auto">
          <a:xfrm>
            <a:off x="5731727" y="23368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23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" name="Oval 1031"/>
          <p:cNvSpPr>
            <a:spLocks noChangeAspect="1" noChangeArrowheads="1"/>
          </p:cNvSpPr>
          <p:nvPr>
            <p:custDataLst>
              <p:tags r:id="rId5"/>
            </p:custDataLst>
          </p:nvPr>
        </p:nvSpPr>
        <p:spPr bwMode="auto">
          <a:xfrm>
            <a:off x="3352800" y="23368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latin typeface="Times New Roman" pitchFamily="18" charset="0"/>
              </a:rPr>
              <a:t>5</a:t>
            </a:r>
          </a:p>
        </p:txBody>
      </p:sp>
      <p:sp>
        <p:nvSpPr>
          <p:cNvPr id="12" name="Oval 1032"/>
          <p:cNvSpPr>
            <a:spLocks noChangeAspect="1" noChangeArrowheads="1"/>
          </p:cNvSpPr>
          <p:nvPr>
            <p:custDataLst>
              <p:tags r:id="rId6"/>
            </p:custDataLst>
          </p:nvPr>
        </p:nvSpPr>
        <p:spPr bwMode="auto">
          <a:xfrm>
            <a:off x="4419600" y="14478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12</a:t>
            </a:r>
          </a:p>
        </p:txBody>
      </p:sp>
      <p:cxnSp>
        <p:nvCxnSpPr>
          <p:cNvPr id="13" name="AutoShape 1033"/>
          <p:cNvCxnSpPr>
            <a:cxnSpLocks noChangeShapeType="1"/>
            <a:stCxn id="12" idx="3"/>
            <a:endCxn id="11" idx="0"/>
          </p:cNvCxnSpPr>
          <p:nvPr>
            <p:custDataLst>
              <p:tags r:id="rId7"/>
            </p:custDataLst>
          </p:nvPr>
        </p:nvCxnSpPr>
        <p:spPr bwMode="auto">
          <a:xfrm flipH="1">
            <a:off x="3543300" y="1792288"/>
            <a:ext cx="9318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4" name="AutoShape 1034"/>
          <p:cNvCxnSpPr>
            <a:cxnSpLocks noChangeShapeType="1"/>
            <a:stCxn id="12" idx="5"/>
            <a:endCxn id="10" idx="0"/>
          </p:cNvCxnSpPr>
          <p:nvPr>
            <p:custDataLst>
              <p:tags r:id="rId8"/>
            </p:custDataLst>
          </p:nvPr>
        </p:nvCxnSpPr>
        <p:spPr bwMode="auto">
          <a:xfrm>
            <a:off x="4744804" y="1773004"/>
            <a:ext cx="1177423" cy="5637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5" name="AutoShape 1035"/>
          <p:cNvCxnSpPr>
            <a:cxnSpLocks noChangeShapeType="1"/>
            <a:stCxn id="10" idx="5"/>
            <a:endCxn id="7" idx="0"/>
          </p:cNvCxnSpPr>
          <p:nvPr>
            <p:custDataLst>
              <p:tags r:id="rId9"/>
            </p:custDataLst>
          </p:nvPr>
        </p:nvCxnSpPr>
        <p:spPr bwMode="auto">
          <a:xfrm>
            <a:off x="6056931" y="2662004"/>
            <a:ext cx="557437" cy="5637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6" name="AutoShape 1036"/>
          <p:cNvCxnSpPr>
            <a:cxnSpLocks noChangeShapeType="1"/>
            <a:stCxn id="11" idx="3"/>
            <a:endCxn id="9" idx="0"/>
          </p:cNvCxnSpPr>
          <p:nvPr>
            <p:custDataLst>
              <p:tags r:id="rId10"/>
            </p:custDataLst>
          </p:nvPr>
        </p:nvCxnSpPr>
        <p:spPr bwMode="auto">
          <a:xfrm flipH="1">
            <a:off x="3009900" y="2681288"/>
            <a:ext cx="3984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7" name="AutoShape 1037"/>
          <p:cNvCxnSpPr>
            <a:cxnSpLocks noChangeShapeType="1"/>
            <a:stCxn id="11" idx="5"/>
            <a:endCxn id="8" idx="0"/>
          </p:cNvCxnSpPr>
          <p:nvPr>
            <p:custDataLst>
              <p:tags r:id="rId11"/>
            </p:custDataLst>
          </p:nvPr>
        </p:nvCxnSpPr>
        <p:spPr bwMode="auto">
          <a:xfrm>
            <a:off x="3678238" y="2681288"/>
            <a:ext cx="3984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8" name="Oval 1038"/>
          <p:cNvSpPr>
            <a:spLocks noChangeAspect="1" noChangeArrowheads="1"/>
          </p:cNvSpPr>
          <p:nvPr>
            <p:custDataLst>
              <p:tags r:id="rId12"/>
            </p:custDataLst>
          </p:nvPr>
        </p:nvSpPr>
        <p:spPr bwMode="auto">
          <a:xfrm>
            <a:off x="3619500" y="41148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7</a:t>
            </a:r>
          </a:p>
        </p:txBody>
      </p:sp>
      <p:cxnSp>
        <p:nvCxnSpPr>
          <p:cNvPr id="19" name="AutoShape 1039"/>
          <p:cNvCxnSpPr>
            <a:cxnSpLocks noChangeShapeType="1"/>
            <a:stCxn id="8" idx="3"/>
            <a:endCxn id="18" idx="0"/>
          </p:cNvCxnSpPr>
          <p:nvPr>
            <p:custDataLst>
              <p:tags r:id="rId13"/>
            </p:custDataLst>
          </p:nvPr>
        </p:nvCxnSpPr>
        <p:spPr bwMode="auto">
          <a:xfrm flipH="1">
            <a:off x="3810000" y="3570288"/>
            <a:ext cx="1317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0" name="Oval 1045"/>
          <p:cNvSpPr>
            <a:spLocks noChangeAspect="1" noChangeArrowheads="1"/>
          </p:cNvSpPr>
          <p:nvPr>
            <p:custDataLst>
              <p:tags r:id="rId14"/>
            </p:custDataLst>
          </p:nvPr>
        </p:nvSpPr>
        <p:spPr bwMode="auto">
          <a:xfrm>
            <a:off x="4132263" y="412591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10</a:t>
            </a:r>
          </a:p>
        </p:txBody>
      </p:sp>
      <p:cxnSp>
        <p:nvCxnSpPr>
          <p:cNvPr id="21" name="AutoShape 1046"/>
          <p:cNvCxnSpPr>
            <a:cxnSpLocks noChangeShapeType="1"/>
            <a:endCxn id="20" idx="0"/>
          </p:cNvCxnSpPr>
          <p:nvPr>
            <p:custDataLst>
              <p:tags r:id="rId15"/>
            </p:custDataLst>
          </p:nvPr>
        </p:nvCxnSpPr>
        <p:spPr bwMode="auto">
          <a:xfrm>
            <a:off x="4191000" y="3581400"/>
            <a:ext cx="131763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2" name="Oval 1030"/>
          <p:cNvSpPr>
            <a:spLocks noChangeAspect="1" noChangeArrowheads="1"/>
          </p:cNvSpPr>
          <p:nvPr>
            <p:custDataLst>
              <p:tags r:id="rId16"/>
            </p:custDataLst>
          </p:nvPr>
        </p:nvSpPr>
        <p:spPr bwMode="auto">
          <a:xfrm>
            <a:off x="5234732" y="323956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18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27" name="AutoShape 1036"/>
          <p:cNvCxnSpPr>
            <a:cxnSpLocks noChangeShapeType="1"/>
          </p:cNvCxnSpPr>
          <p:nvPr>
            <p:custDataLst>
              <p:tags r:id="rId17"/>
            </p:custDataLst>
          </p:nvPr>
        </p:nvCxnSpPr>
        <p:spPr bwMode="auto">
          <a:xfrm flipH="1">
            <a:off x="5424924" y="2717800"/>
            <a:ext cx="3984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8" name="Oval 1030"/>
          <p:cNvSpPr>
            <a:spLocks noChangeAspect="1" noChangeArrowheads="1"/>
          </p:cNvSpPr>
          <p:nvPr>
            <p:custDataLst>
              <p:tags r:id="rId18"/>
            </p:custDataLst>
          </p:nvPr>
        </p:nvSpPr>
        <p:spPr bwMode="auto">
          <a:xfrm>
            <a:off x="5574965" y="409575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19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9" name="Oval 1030"/>
          <p:cNvSpPr>
            <a:spLocks noChangeAspect="1" noChangeArrowheads="1"/>
          </p:cNvSpPr>
          <p:nvPr>
            <p:custDataLst>
              <p:tags r:id="rId19"/>
            </p:custDataLst>
          </p:nvPr>
        </p:nvSpPr>
        <p:spPr bwMode="auto">
          <a:xfrm>
            <a:off x="5008224" y="4118318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15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2" name="Oval 1030"/>
          <p:cNvSpPr>
            <a:spLocks noChangeAspect="1" noChangeArrowheads="1"/>
          </p:cNvSpPr>
          <p:nvPr>
            <p:custDataLst>
              <p:tags r:id="rId20"/>
            </p:custDataLst>
          </p:nvPr>
        </p:nvSpPr>
        <p:spPr bwMode="auto">
          <a:xfrm>
            <a:off x="6780828" y="407499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32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" name="Oval 1030"/>
          <p:cNvSpPr>
            <a:spLocks noChangeAspect="1" noChangeArrowheads="1"/>
          </p:cNvSpPr>
          <p:nvPr>
            <p:custDataLst>
              <p:tags r:id="rId21"/>
            </p:custDataLst>
          </p:nvPr>
        </p:nvSpPr>
        <p:spPr bwMode="auto">
          <a:xfrm>
            <a:off x="6214087" y="4097558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25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34" name="AutoShape 1046"/>
          <p:cNvCxnSpPr>
            <a:cxnSpLocks noChangeShapeType="1"/>
            <a:stCxn id="22" idx="5"/>
          </p:cNvCxnSpPr>
          <p:nvPr>
            <p:custDataLst>
              <p:tags r:id="rId22"/>
            </p:custDataLst>
          </p:nvPr>
        </p:nvCxnSpPr>
        <p:spPr bwMode="auto">
          <a:xfrm>
            <a:off x="5559936" y="3564764"/>
            <a:ext cx="171791" cy="53279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5" name="AutoShape 1046"/>
          <p:cNvCxnSpPr>
            <a:cxnSpLocks noChangeShapeType="1"/>
          </p:cNvCxnSpPr>
          <p:nvPr>
            <p:custDataLst>
              <p:tags r:id="rId23"/>
            </p:custDataLst>
          </p:nvPr>
        </p:nvCxnSpPr>
        <p:spPr bwMode="auto">
          <a:xfrm>
            <a:off x="6714946" y="3572095"/>
            <a:ext cx="131763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7" name="AutoShape 1039"/>
          <p:cNvCxnSpPr>
            <a:cxnSpLocks noChangeShapeType="1"/>
          </p:cNvCxnSpPr>
          <p:nvPr>
            <p:custDataLst>
              <p:tags r:id="rId24"/>
            </p:custDataLst>
          </p:nvPr>
        </p:nvCxnSpPr>
        <p:spPr bwMode="auto">
          <a:xfrm flipH="1">
            <a:off x="5168850" y="3592856"/>
            <a:ext cx="1317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8" name="AutoShape 1039"/>
          <p:cNvCxnSpPr>
            <a:cxnSpLocks noChangeShapeType="1"/>
          </p:cNvCxnSpPr>
          <p:nvPr>
            <p:custDataLst>
              <p:tags r:id="rId25"/>
            </p:custDataLst>
          </p:nvPr>
        </p:nvCxnSpPr>
        <p:spPr bwMode="auto">
          <a:xfrm flipH="1">
            <a:off x="6357986" y="3592856"/>
            <a:ext cx="1317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6" name="Text Box 20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838200" y="1905000"/>
            <a:ext cx="20316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elete(23)</a:t>
            </a:r>
            <a:endParaRPr lang="en-US" sz="2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66137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0" grpId="0" animBg="1"/>
      <p:bldP spid="3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Multiply 40"/>
          <p:cNvSpPr/>
          <p:nvPr/>
        </p:nvSpPr>
        <p:spPr bwMode="auto">
          <a:xfrm>
            <a:off x="5493635" y="2063534"/>
            <a:ext cx="863932" cy="952400"/>
          </a:xfrm>
          <a:prstGeom prst="mathMultiply">
            <a:avLst>
              <a:gd name="adj1" fmla="val 8487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5479204" y="4027310"/>
            <a:ext cx="562769" cy="527050"/>
          </a:xfrm>
          <a:prstGeom prst="ellipse">
            <a:avLst/>
          </a:prstGeom>
          <a:solidFill>
            <a:srgbClr val="FF6873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Deletion: The Two Child Case (example)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Spring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>
                <a:solidFill>
                  <a:srgbClr val="000000"/>
                </a:solidFill>
              </a:rPr>
              <a:pPr/>
              <a:t>33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CSE373: Data Structures &amp; Algorithms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Oval 1027"/>
          <p:cNvSpPr>
            <a:spLocks noChangeAspect="1" noChangeArrowheads="1"/>
          </p:cNvSpPr>
          <p:nvPr>
            <p:custDataLst>
              <p:tags r:id="rId1"/>
            </p:custDataLst>
          </p:nvPr>
        </p:nvSpPr>
        <p:spPr bwMode="auto">
          <a:xfrm>
            <a:off x="6423868" y="32258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30</a:t>
            </a:r>
          </a:p>
        </p:txBody>
      </p:sp>
      <p:sp>
        <p:nvSpPr>
          <p:cNvPr id="8" name="Oval 1028"/>
          <p:cNvSpPr>
            <a:spLocks noChangeAspect="1" noChangeArrowheads="1"/>
          </p:cNvSpPr>
          <p:nvPr>
            <p:custDataLst>
              <p:tags r:id="rId2"/>
            </p:custDataLst>
          </p:nvPr>
        </p:nvSpPr>
        <p:spPr bwMode="auto">
          <a:xfrm>
            <a:off x="3886200" y="32258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9" name="Oval 1029"/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2819400" y="32258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0" name="Oval 1030"/>
          <p:cNvSpPr>
            <a:spLocks noChangeAspect="1" noChangeArrowheads="1"/>
          </p:cNvSpPr>
          <p:nvPr>
            <p:custDataLst>
              <p:tags r:id="rId4"/>
            </p:custDataLst>
          </p:nvPr>
        </p:nvSpPr>
        <p:spPr bwMode="auto">
          <a:xfrm>
            <a:off x="5731727" y="23368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23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" name="Oval 1031"/>
          <p:cNvSpPr>
            <a:spLocks noChangeAspect="1" noChangeArrowheads="1"/>
          </p:cNvSpPr>
          <p:nvPr>
            <p:custDataLst>
              <p:tags r:id="rId5"/>
            </p:custDataLst>
          </p:nvPr>
        </p:nvSpPr>
        <p:spPr bwMode="auto">
          <a:xfrm>
            <a:off x="3352800" y="23368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latin typeface="Times New Roman" pitchFamily="18" charset="0"/>
              </a:rPr>
              <a:t>5</a:t>
            </a:r>
          </a:p>
        </p:txBody>
      </p:sp>
      <p:sp>
        <p:nvSpPr>
          <p:cNvPr id="12" name="Oval 1032"/>
          <p:cNvSpPr>
            <a:spLocks noChangeAspect="1" noChangeArrowheads="1"/>
          </p:cNvSpPr>
          <p:nvPr>
            <p:custDataLst>
              <p:tags r:id="rId6"/>
            </p:custDataLst>
          </p:nvPr>
        </p:nvSpPr>
        <p:spPr bwMode="auto">
          <a:xfrm>
            <a:off x="4419600" y="14478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12</a:t>
            </a:r>
          </a:p>
        </p:txBody>
      </p:sp>
      <p:cxnSp>
        <p:nvCxnSpPr>
          <p:cNvPr id="13" name="AutoShape 1033"/>
          <p:cNvCxnSpPr>
            <a:cxnSpLocks noChangeShapeType="1"/>
            <a:stCxn id="12" idx="3"/>
            <a:endCxn id="11" idx="0"/>
          </p:cNvCxnSpPr>
          <p:nvPr>
            <p:custDataLst>
              <p:tags r:id="rId7"/>
            </p:custDataLst>
          </p:nvPr>
        </p:nvCxnSpPr>
        <p:spPr bwMode="auto">
          <a:xfrm flipH="1">
            <a:off x="3543300" y="1792288"/>
            <a:ext cx="9318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4" name="AutoShape 1034"/>
          <p:cNvCxnSpPr>
            <a:cxnSpLocks noChangeShapeType="1"/>
            <a:stCxn id="12" idx="5"/>
            <a:endCxn id="10" idx="0"/>
          </p:cNvCxnSpPr>
          <p:nvPr>
            <p:custDataLst>
              <p:tags r:id="rId8"/>
            </p:custDataLst>
          </p:nvPr>
        </p:nvCxnSpPr>
        <p:spPr bwMode="auto">
          <a:xfrm>
            <a:off x="4744804" y="1773004"/>
            <a:ext cx="1177423" cy="5637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5" name="AutoShape 1035"/>
          <p:cNvCxnSpPr>
            <a:cxnSpLocks noChangeShapeType="1"/>
            <a:stCxn id="10" idx="5"/>
            <a:endCxn id="7" idx="0"/>
          </p:cNvCxnSpPr>
          <p:nvPr>
            <p:custDataLst>
              <p:tags r:id="rId9"/>
            </p:custDataLst>
          </p:nvPr>
        </p:nvCxnSpPr>
        <p:spPr bwMode="auto">
          <a:xfrm>
            <a:off x="6056931" y="2662004"/>
            <a:ext cx="557437" cy="5637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6" name="AutoShape 1036"/>
          <p:cNvCxnSpPr>
            <a:cxnSpLocks noChangeShapeType="1"/>
            <a:stCxn id="11" idx="3"/>
            <a:endCxn id="9" idx="0"/>
          </p:cNvCxnSpPr>
          <p:nvPr>
            <p:custDataLst>
              <p:tags r:id="rId10"/>
            </p:custDataLst>
          </p:nvPr>
        </p:nvCxnSpPr>
        <p:spPr bwMode="auto">
          <a:xfrm flipH="1">
            <a:off x="3009900" y="2681288"/>
            <a:ext cx="3984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7" name="AutoShape 1037"/>
          <p:cNvCxnSpPr>
            <a:cxnSpLocks noChangeShapeType="1"/>
            <a:stCxn id="11" idx="5"/>
            <a:endCxn id="8" idx="0"/>
          </p:cNvCxnSpPr>
          <p:nvPr>
            <p:custDataLst>
              <p:tags r:id="rId11"/>
            </p:custDataLst>
          </p:nvPr>
        </p:nvCxnSpPr>
        <p:spPr bwMode="auto">
          <a:xfrm>
            <a:off x="3678238" y="2681288"/>
            <a:ext cx="3984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8" name="Oval 1038"/>
          <p:cNvSpPr>
            <a:spLocks noChangeAspect="1" noChangeArrowheads="1"/>
          </p:cNvSpPr>
          <p:nvPr>
            <p:custDataLst>
              <p:tags r:id="rId12"/>
            </p:custDataLst>
          </p:nvPr>
        </p:nvSpPr>
        <p:spPr bwMode="auto">
          <a:xfrm>
            <a:off x="3619500" y="41148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7</a:t>
            </a:r>
          </a:p>
        </p:txBody>
      </p:sp>
      <p:cxnSp>
        <p:nvCxnSpPr>
          <p:cNvPr id="19" name="AutoShape 1039"/>
          <p:cNvCxnSpPr>
            <a:cxnSpLocks noChangeShapeType="1"/>
            <a:stCxn id="8" idx="3"/>
            <a:endCxn id="18" idx="0"/>
          </p:cNvCxnSpPr>
          <p:nvPr>
            <p:custDataLst>
              <p:tags r:id="rId13"/>
            </p:custDataLst>
          </p:nvPr>
        </p:nvCxnSpPr>
        <p:spPr bwMode="auto">
          <a:xfrm flipH="1">
            <a:off x="3810000" y="3570288"/>
            <a:ext cx="1317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0" name="Oval 1045"/>
          <p:cNvSpPr>
            <a:spLocks noChangeAspect="1" noChangeArrowheads="1"/>
          </p:cNvSpPr>
          <p:nvPr>
            <p:custDataLst>
              <p:tags r:id="rId14"/>
            </p:custDataLst>
          </p:nvPr>
        </p:nvSpPr>
        <p:spPr bwMode="auto">
          <a:xfrm>
            <a:off x="4132263" y="412591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10</a:t>
            </a:r>
          </a:p>
        </p:txBody>
      </p:sp>
      <p:cxnSp>
        <p:nvCxnSpPr>
          <p:cNvPr id="21" name="AutoShape 1046"/>
          <p:cNvCxnSpPr>
            <a:cxnSpLocks noChangeShapeType="1"/>
            <a:endCxn id="20" idx="0"/>
          </p:cNvCxnSpPr>
          <p:nvPr>
            <p:custDataLst>
              <p:tags r:id="rId15"/>
            </p:custDataLst>
          </p:nvPr>
        </p:nvCxnSpPr>
        <p:spPr bwMode="auto">
          <a:xfrm>
            <a:off x="4191000" y="3581400"/>
            <a:ext cx="131763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2" name="Oval 1030"/>
          <p:cNvSpPr>
            <a:spLocks noChangeAspect="1" noChangeArrowheads="1"/>
          </p:cNvSpPr>
          <p:nvPr>
            <p:custDataLst>
              <p:tags r:id="rId16"/>
            </p:custDataLst>
          </p:nvPr>
        </p:nvSpPr>
        <p:spPr bwMode="auto">
          <a:xfrm>
            <a:off x="5234732" y="323956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18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27" name="AutoShape 1036"/>
          <p:cNvCxnSpPr>
            <a:cxnSpLocks noChangeShapeType="1"/>
          </p:cNvCxnSpPr>
          <p:nvPr>
            <p:custDataLst>
              <p:tags r:id="rId17"/>
            </p:custDataLst>
          </p:nvPr>
        </p:nvCxnSpPr>
        <p:spPr bwMode="auto">
          <a:xfrm flipH="1">
            <a:off x="5424924" y="2717800"/>
            <a:ext cx="3984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8" name="Oval 1030"/>
          <p:cNvSpPr>
            <a:spLocks noChangeAspect="1" noChangeArrowheads="1"/>
          </p:cNvSpPr>
          <p:nvPr>
            <p:custDataLst>
              <p:tags r:id="rId18"/>
            </p:custDataLst>
          </p:nvPr>
        </p:nvSpPr>
        <p:spPr bwMode="auto">
          <a:xfrm>
            <a:off x="5574965" y="409575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19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9" name="Oval 1030"/>
          <p:cNvSpPr>
            <a:spLocks noChangeAspect="1" noChangeArrowheads="1"/>
          </p:cNvSpPr>
          <p:nvPr>
            <p:custDataLst>
              <p:tags r:id="rId19"/>
            </p:custDataLst>
          </p:nvPr>
        </p:nvSpPr>
        <p:spPr bwMode="auto">
          <a:xfrm>
            <a:off x="5008224" y="4118318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15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2" name="Oval 1030"/>
          <p:cNvSpPr>
            <a:spLocks noChangeAspect="1" noChangeArrowheads="1"/>
          </p:cNvSpPr>
          <p:nvPr>
            <p:custDataLst>
              <p:tags r:id="rId20"/>
            </p:custDataLst>
          </p:nvPr>
        </p:nvSpPr>
        <p:spPr bwMode="auto">
          <a:xfrm>
            <a:off x="6780828" y="407499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32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" name="Oval 1030"/>
          <p:cNvSpPr>
            <a:spLocks noChangeAspect="1" noChangeArrowheads="1"/>
          </p:cNvSpPr>
          <p:nvPr>
            <p:custDataLst>
              <p:tags r:id="rId21"/>
            </p:custDataLst>
          </p:nvPr>
        </p:nvSpPr>
        <p:spPr bwMode="auto">
          <a:xfrm>
            <a:off x="6214087" y="4097558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25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34" name="AutoShape 1046"/>
          <p:cNvCxnSpPr>
            <a:cxnSpLocks noChangeShapeType="1"/>
            <a:stCxn id="22" idx="5"/>
          </p:cNvCxnSpPr>
          <p:nvPr>
            <p:custDataLst>
              <p:tags r:id="rId22"/>
            </p:custDataLst>
          </p:nvPr>
        </p:nvCxnSpPr>
        <p:spPr bwMode="auto">
          <a:xfrm>
            <a:off x="5559936" y="3564764"/>
            <a:ext cx="171791" cy="53279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5" name="AutoShape 1046"/>
          <p:cNvCxnSpPr>
            <a:cxnSpLocks noChangeShapeType="1"/>
          </p:cNvCxnSpPr>
          <p:nvPr>
            <p:custDataLst>
              <p:tags r:id="rId23"/>
            </p:custDataLst>
          </p:nvPr>
        </p:nvCxnSpPr>
        <p:spPr bwMode="auto">
          <a:xfrm>
            <a:off x="6714946" y="3572095"/>
            <a:ext cx="131763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7" name="AutoShape 1039"/>
          <p:cNvCxnSpPr>
            <a:cxnSpLocks noChangeShapeType="1"/>
          </p:cNvCxnSpPr>
          <p:nvPr>
            <p:custDataLst>
              <p:tags r:id="rId24"/>
            </p:custDataLst>
          </p:nvPr>
        </p:nvCxnSpPr>
        <p:spPr bwMode="auto">
          <a:xfrm flipH="1">
            <a:off x="5168850" y="3592856"/>
            <a:ext cx="1317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8" name="AutoShape 1039"/>
          <p:cNvCxnSpPr>
            <a:cxnSpLocks noChangeShapeType="1"/>
          </p:cNvCxnSpPr>
          <p:nvPr>
            <p:custDataLst>
              <p:tags r:id="rId25"/>
            </p:custDataLst>
          </p:nvPr>
        </p:nvCxnSpPr>
        <p:spPr bwMode="auto">
          <a:xfrm flipH="1">
            <a:off x="6357986" y="3592856"/>
            <a:ext cx="1317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6" name="Text Box 20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838200" y="1905000"/>
            <a:ext cx="20316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elete(23)</a:t>
            </a:r>
            <a:endParaRPr lang="en-US" sz="2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340851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1" animBg="1"/>
      <p:bldP spid="1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val 38"/>
          <p:cNvSpPr/>
          <p:nvPr/>
        </p:nvSpPr>
        <p:spPr bwMode="auto">
          <a:xfrm>
            <a:off x="5479204" y="4027310"/>
            <a:ext cx="562769" cy="527050"/>
          </a:xfrm>
          <a:prstGeom prst="ellipse">
            <a:avLst/>
          </a:prstGeom>
          <a:solidFill>
            <a:srgbClr val="FF6873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Deletion: The Two Child Case (example)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Spring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>
                <a:solidFill>
                  <a:srgbClr val="000000"/>
                </a:solidFill>
              </a:rPr>
              <a:pPr/>
              <a:t>34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CSE373: Data Structures &amp; Algorithms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Oval 1027"/>
          <p:cNvSpPr>
            <a:spLocks noChangeAspect="1" noChangeArrowheads="1"/>
          </p:cNvSpPr>
          <p:nvPr>
            <p:custDataLst>
              <p:tags r:id="rId1"/>
            </p:custDataLst>
          </p:nvPr>
        </p:nvSpPr>
        <p:spPr bwMode="auto">
          <a:xfrm>
            <a:off x="6423868" y="32258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30</a:t>
            </a:r>
          </a:p>
        </p:txBody>
      </p:sp>
      <p:sp>
        <p:nvSpPr>
          <p:cNvPr id="8" name="Oval 1028"/>
          <p:cNvSpPr>
            <a:spLocks noChangeAspect="1" noChangeArrowheads="1"/>
          </p:cNvSpPr>
          <p:nvPr>
            <p:custDataLst>
              <p:tags r:id="rId2"/>
            </p:custDataLst>
          </p:nvPr>
        </p:nvSpPr>
        <p:spPr bwMode="auto">
          <a:xfrm>
            <a:off x="3886200" y="32258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9" name="Oval 1029"/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2819400" y="32258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0" name="Oval 1030"/>
          <p:cNvSpPr>
            <a:spLocks noChangeAspect="1" noChangeArrowheads="1"/>
          </p:cNvSpPr>
          <p:nvPr>
            <p:custDataLst>
              <p:tags r:id="rId4"/>
            </p:custDataLst>
          </p:nvPr>
        </p:nvSpPr>
        <p:spPr bwMode="auto">
          <a:xfrm>
            <a:off x="5731727" y="23368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19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" name="Oval 1031"/>
          <p:cNvSpPr>
            <a:spLocks noChangeAspect="1" noChangeArrowheads="1"/>
          </p:cNvSpPr>
          <p:nvPr>
            <p:custDataLst>
              <p:tags r:id="rId5"/>
            </p:custDataLst>
          </p:nvPr>
        </p:nvSpPr>
        <p:spPr bwMode="auto">
          <a:xfrm>
            <a:off x="3352800" y="23368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latin typeface="Times New Roman" pitchFamily="18" charset="0"/>
              </a:rPr>
              <a:t>5</a:t>
            </a:r>
          </a:p>
        </p:txBody>
      </p:sp>
      <p:sp>
        <p:nvSpPr>
          <p:cNvPr id="12" name="Oval 1032"/>
          <p:cNvSpPr>
            <a:spLocks noChangeAspect="1" noChangeArrowheads="1"/>
          </p:cNvSpPr>
          <p:nvPr>
            <p:custDataLst>
              <p:tags r:id="rId6"/>
            </p:custDataLst>
          </p:nvPr>
        </p:nvSpPr>
        <p:spPr bwMode="auto">
          <a:xfrm>
            <a:off x="4419600" y="14478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12</a:t>
            </a:r>
          </a:p>
        </p:txBody>
      </p:sp>
      <p:cxnSp>
        <p:nvCxnSpPr>
          <p:cNvPr id="13" name="AutoShape 1033"/>
          <p:cNvCxnSpPr>
            <a:cxnSpLocks noChangeShapeType="1"/>
            <a:stCxn id="12" idx="3"/>
            <a:endCxn id="11" idx="0"/>
          </p:cNvCxnSpPr>
          <p:nvPr>
            <p:custDataLst>
              <p:tags r:id="rId7"/>
            </p:custDataLst>
          </p:nvPr>
        </p:nvCxnSpPr>
        <p:spPr bwMode="auto">
          <a:xfrm flipH="1">
            <a:off x="3543300" y="1792288"/>
            <a:ext cx="9318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4" name="AutoShape 1034"/>
          <p:cNvCxnSpPr>
            <a:cxnSpLocks noChangeShapeType="1"/>
            <a:stCxn id="12" idx="5"/>
            <a:endCxn id="10" idx="0"/>
          </p:cNvCxnSpPr>
          <p:nvPr>
            <p:custDataLst>
              <p:tags r:id="rId8"/>
            </p:custDataLst>
          </p:nvPr>
        </p:nvCxnSpPr>
        <p:spPr bwMode="auto">
          <a:xfrm>
            <a:off x="4744804" y="1773004"/>
            <a:ext cx="1177423" cy="5637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5" name="AutoShape 1035"/>
          <p:cNvCxnSpPr>
            <a:cxnSpLocks noChangeShapeType="1"/>
            <a:stCxn id="10" idx="5"/>
            <a:endCxn id="7" idx="0"/>
          </p:cNvCxnSpPr>
          <p:nvPr>
            <p:custDataLst>
              <p:tags r:id="rId9"/>
            </p:custDataLst>
          </p:nvPr>
        </p:nvCxnSpPr>
        <p:spPr bwMode="auto">
          <a:xfrm>
            <a:off x="6056931" y="2662004"/>
            <a:ext cx="557437" cy="5637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6" name="AutoShape 1036"/>
          <p:cNvCxnSpPr>
            <a:cxnSpLocks noChangeShapeType="1"/>
            <a:stCxn id="11" idx="3"/>
            <a:endCxn id="9" idx="0"/>
          </p:cNvCxnSpPr>
          <p:nvPr>
            <p:custDataLst>
              <p:tags r:id="rId10"/>
            </p:custDataLst>
          </p:nvPr>
        </p:nvCxnSpPr>
        <p:spPr bwMode="auto">
          <a:xfrm flipH="1">
            <a:off x="3009900" y="2681288"/>
            <a:ext cx="3984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7" name="AutoShape 1037"/>
          <p:cNvCxnSpPr>
            <a:cxnSpLocks noChangeShapeType="1"/>
            <a:stCxn id="11" idx="5"/>
            <a:endCxn id="8" idx="0"/>
          </p:cNvCxnSpPr>
          <p:nvPr>
            <p:custDataLst>
              <p:tags r:id="rId11"/>
            </p:custDataLst>
          </p:nvPr>
        </p:nvCxnSpPr>
        <p:spPr bwMode="auto">
          <a:xfrm>
            <a:off x="3678238" y="2681288"/>
            <a:ext cx="3984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8" name="Oval 1038"/>
          <p:cNvSpPr>
            <a:spLocks noChangeAspect="1" noChangeArrowheads="1"/>
          </p:cNvSpPr>
          <p:nvPr>
            <p:custDataLst>
              <p:tags r:id="rId12"/>
            </p:custDataLst>
          </p:nvPr>
        </p:nvSpPr>
        <p:spPr bwMode="auto">
          <a:xfrm>
            <a:off x="3619500" y="41148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7</a:t>
            </a:r>
          </a:p>
        </p:txBody>
      </p:sp>
      <p:cxnSp>
        <p:nvCxnSpPr>
          <p:cNvPr id="19" name="AutoShape 1039"/>
          <p:cNvCxnSpPr>
            <a:cxnSpLocks noChangeShapeType="1"/>
            <a:stCxn id="8" idx="3"/>
            <a:endCxn id="18" idx="0"/>
          </p:cNvCxnSpPr>
          <p:nvPr>
            <p:custDataLst>
              <p:tags r:id="rId13"/>
            </p:custDataLst>
          </p:nvPr>
        </p:nvCxnSpPr>
        <p:spPr bwMode="auto">
          <a:xfrm flipH="1">
            <a:off x="3810000" y="3570288"/>
            <a:ext cx="1317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0" name="Oval 1045"/>
          <p:cNvSpPr>
            <a:spLocks noChangeAspect="1" noChangeArrowheads="1"/>
          </p:cNvSpPr>
          <p:nvPr>
            <p:custDataLst>
              <p:tags r:id="rId14"/>
            </p:custDataLst>
          </p:nvPr>
        </p:nvSpPr>
        <p:spPr bwMode="auto">
          <a:xfrm>
            <a:off x="4132263" y="412591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10</a:t>
            </a:r>
          </a:p>
        </p:txBody>
      </p:sp>
      <p:cxnSp>
        <p:nvCxnSpPr>
          <p:cNvPr id="21" name="AutoShape 1046"/>
          <p:cNvCxnSpPr>
            <a:cxnSpLocks noChangeShapeType="1"/>
            <a:endCxn id="20" idx="0"/>
          </p:cNvCxnSpPr>
          <p:nvPr>
            <p:custDataLst>
              <p:tags r:id="rId15"/>
            </p:custDataLst>
          </p:nvPr>
        </p:nvCxnSpPr>
        <p:spPr bwMode="auto">
          <a:xfrm>
            <a:off x="4191000" y="3581400"/>
            <a:ext cx="131763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2" name="Oval 1030"/>
          <p:cNvSpPr>
            <a:spLocks noChangeAspect="1" noChangeArrowheads="1"/>
          </p:cNvSpPr>
          <p:nvPr>
            <p:custDataLst>
              <p:tags r:id="rId16"/>
            </p:custDataLst>
          </p:nvPr>
        </p:nvSpPr>
        <p:spPr bwMode="auto">
          <a:xfrm>
            <a:off x="5234732" y="323956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18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27" name="AutoShape 1036"/>
          <p:cNvCxnSpPr>
            <a:cxnSpLocks noChangeShapeType="1"/>
          </p:cNvCxnSpPr>
          <p:nvPr>
            <p:custDataLst>
              <p:tags r:id="rId17"/>
            </p:custDataLst>
          </p:nvPr>
        </p:nvCxnSpPr>
        <p:spPr bwMode="auto">
          <a:xfrm flipH="1">
            <a:off x="5424924" y="2717800"/>
            <a:ext cx="3984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8" name="Oval 1030"/>
          <p:cNvSpPr>
            <a:spLocks noChangeAspect="1" noChangeArrowheads="1"/>
          </p:cNvSpPr>
          <p:nvPr>
            <p:custDataLst>
              <p:tags r:id="rId18"/>
            </p:custDataLst>
          </p:nvPr>
        </p:nvSpPr>
        <p:spPr bwMode="auto">
          <a:xfrm>
            <a:off x="5574965" y="409575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19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9" name="Oval 1030"/>
          <p:cNvSpPr>
            <a:spLocks noChangeAspect="1" noChangeArrowheads="1"/>
          </p:cNvSpPr>
          <p:nvPr>
            <p:custDataLst>
              <p:tags r:id="rId19"/>
            </p:custDataLst>
          </p:nvPr>
        </p:nvSpPr>
        <p:spPr bwMode="auto">
          <a:xfrm>
            <a:off x="5008224" y="4118318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15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2" name="Oval 1030"/>
          <p:cNvSpPr>
            <a:spLocks noChangeAspect="1" noChangeArrowheads="1"/>
          </p:cNvSpPr>
          <p:nvPr>
            <p:custDataLst>
              <p:tags r:id="rId20"/>
            </p:custDataLst>
          </p:nvPr>
        </p:nvSpPr>
        <p:spPr bwMode="auto">
          <a:xfrm>
            <a:off x="6780828" y="407499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32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" name="Oval 1030"/>
          <p:cNvSpPr>
            <a:spLocks noChangeAspect="1" noChangeArrowheads="1"/>
          </p:cNvSpPr>
          <p:nvPr>
            <p:custDataLst>
              <p:tags r:id="rId21"/>
            </p:custDataLst>
          </p:nvPr>
        </p:nvSpPr>
        <p:spPr bwMode="auto">
          <a:xfrm>
            <a:off x="6214087" y="4097558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25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34" name="AutoShape 1046"/>
          <p:cNvCxnSpPr>
            <a:cxnSpLocks noChangeShapeType="1"/>
            <a:stCxn id="22" idx="5"/>
          </p:cNvCxnSpPr>
          <p:nvPr>
            <p:custDataLst>
              <p:tags r:id="rId22"/>
            </p:custDataLst>
          </p:nvPr>
        </p:nvCxnSpPr>
        <p:spPr bwMode="auto">
          <a:xfrm>
            <a:off x="5559936" y="3564764"/>
            <a:ext cx="171791" cy="53279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5" name="AutoShape 1046"/>
          <p:cNvCxnSpPr>
            <a:cxnSpLocks noChangeShapeType="1"/>
          </p:cNvCxnSpPr>
          <p:nvPr>
            <p:custDataLst>
              <p:tags r:id="rId23"/>
            </p:custDataLst>
          </p:nvPr>
        </p:nvCxnSpPr>
        <p:spPr bwMode="auto">
          <a:xfrm>
            <a:off x="6714946" y="3572095"/>
            <a:ext cx="131763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7" name="AutoShape 1039"/>
          <p:cNvCxnSpPr>
            <a:cxnSpLocks noChangeShapeType="1"/>
          </p:cNvCxnSpPr>
          <p:nvPr>
            <p:custDataLst>
              <p:tags r:id="rId24"/>
            </p:custDataLst>
          </p:nvPr>
        </p:nvCxnSpPr>
        <p:spPr bwMode="auto">
          <a:xfrm flipH="1">
            <a:off x="5168850" y="3592856"/>
            <a:ext cx="1317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8" name="AutoShape 1039"/>
          <p:cNvCxnSpPr>
            <a:cxnSpLocks noChangeShapeType="1"/>
          </p:cNvCxnSpPr>
          <p:nvPr>
            <p:custDataLst>
              <p:tags r:id="rId25"/>
            </p:custDataLst>
          </p:nvPr>
        </p:nvCxnSpPr>
        <p:spPr bwMode="auto">
          <a:xfrm flipH="1">
            <a:off x="6357986" y="3592856"/>
            <a:ext cx="1317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1" name="Multiply 40"/>
          <p:cNvSpPr/>
          <p:nvPr/>
        </p:nvSpPr>
        <p:spPr bwMode="auto">
          <a:xfrm>
            <a:off x="5329601" y="3809600"/>
            <a:ext cx="863932" cy="952400"/>
          </a:xfrm>
          <a:prstGeom prst="mathMultiply">
            <a:avLst>
              <a:gd name="adj1" fmla="val 8487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Text Box 20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838200" y="1905000"/>
            <a:ext cx="20316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elete(23)</a:t>
            </a:r>
            <a:endParaRPr lang="en-US" sz="2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83749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Deletion: The Two Child Case (example)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Spring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>
                <a:solidFill>
                  <a:srgbClr val="000000"/>
                </a:solidFill>
              </a:rPr>
              <a:pPr/>
              <a:t>35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CSE373: Data Structures &amp; Algorithms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Oval 1027"/>
          <p:cNvSpPr>
            <a:spLocks noChangeAspect="1" noChangeArrowheads="1"/>
          </p:cNvSpPr>
          <p:nvPr>
            <p:custDataLst>
              <p:tags r:id="rId1"/>
            </p:custDataLst>
          </p:nvPr>
        </p:nvSpPr>
        <p:spPr bwMode="auto">
          <a:xfrm>
            <a:off x="6423868" y="32258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30</a:t>
            </a:r>
          </a:p>
        </p:txBody>
      </p:sp>
      <p:sp>
        <p:nvSpPr>
          <p:cNvPr id="8" name="Oval 1028"/>
          <p:cNvSpPr>
            <a:spLocks noChangeAspect="1" noChangeArrowheads="1"/>
          </p:cNvSpPr>
          <p:nvPr>
            <p:custDataLst>
              <p:tags r:id="rId2"/>
            </p:custDataLst>
          </p:nvPr>
        </p:nvSpPr>
        <p:spPr bwMode="auto">
          <a:xfrm>
            <a:off x="3886200" y="32258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9" name="Oval 1029"/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2819400" y="32258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0" name="Oval 1030"/>
          <p:cNvSpPr>
            <a:spLocks noChangeAspect="1" noChangeArrowheads="1"/>
          </p:cNvSpPr>
          <p:nvPr>
            <p:custDataLst>
              <p:tags r:id="rId4"/>
            </p:custDataLst>
          </p:nvPr>
        </p:nvSpPr>
        <p:spPr bwMode="auto">
          <a:xfrm>
            <a:off x="5731727" y="23368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19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" name="Oval 1031"/>
          <p:cNvSpPr>
            <a:spLocks noChangeAspect="1" noChangeArrowheads="1"/>
          </p:cNvSpPr>
          <p:nvPr>
            <p:custDataLst>
              <p:tags r:id="rId5"/>
            </p:custDataLst>
          </p:nvPr>
        </p:nvSpPr>
        <p:spPr bwMode="auto">
          <a:xfrm>
            <a:off x="3352800" y="23368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latin typeface="Times New Roman" pitchFamily="18" charset="0"/>
              </a:rPr>
              <a:t>5</a:t>
            </a:r>
          </a:p>
        </p:txBody>
      </p:sp>
      <p:sp>
        <p:nvSpPr>
          <p:cNvPr id="12" name="Oval 1032"/>
          <p:cNvSpPr>
            <a:spLocks noChangeAspect="1" noChangeArrowheads="1"/>
          </p:cNvSpPr>
          <p:nvPr>
            <p:custDataLst>
              <p:tags r:id="rId6"/>
            </p:custDataLst>
          </p:nvPr>
        </p:nvSpPr>
        <p:spPr bwMode="auto">
          <a:xfrm>
            <a:off x="4419600" y="14478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12</a:t>
            </a:r>
          </a:p>
        </p:txBody>
      </p:sp>
      <p:cxnSp>
        <p:nvCxnSpPr>
          <p:cNvPr id="13" name="AutoShape 1033"/>
          <p:cNvCxnSpPr>
            <a:cxnSpLocks noChangeShapeType="1"/>
            <a:stCxn id="12" idx="3"/>
            <a:endCxn id="11" idx="0"/>
          </p:cNvCxnSpPr>
          <p:nvPr>
            <p:custDataLst>
              <p:tags r:id="rId7"/>
            </p:custDataLst>
          </p:nvPr>
        </p:nvCxnSpPr>
        <p:spPr bwMode="auto">
          <a:xfrm flipH="1">
            <a:off x="3543300" y="1792288"/>
            <a:ext cx="9318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4" name="AutoShape 1034"/>
          <p:cNvCxnSpPr>
            <a:cxnSpLocks noChangeShapeType="1"/>
            <a:stCxn id="12" idx="5"/>
            <a:endCxn id="10" idx="0"/>
          </p:cNvCxnSpPr>
          <p:nvPr>
            <p:custDataLst>
              <p:tags r:id="rId8"/>
            </p:custDataLst>
          </p:nvPr>
        </p:nvCxnSpPr>
        <p:spPr bwMode="auto">
          <a:xfrm>
            <a:off x="4744804" y="1773004"/>
            <a:ext cx="1177423" cy="5637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5" name="AutoShape 1035"/>
          <p:cNvCxnSpPr>
            <a:cxnSpLocks noChangeShapeType="1"/>
            <a:stCxn id="10" idx="5"/>
            <a:endCxn id="7" idx="0"/>
          </p:cNvCxnSpPr>
          <p:nvPr>
            <p:custDataLst>
              <p:tags r:id="rId9"/>
            </p:custDataLst>
          </p:nvPr>
        </p:nvCxnSpPr>
        <p:spPr bwMode="auto">
          <a:xfrm>
            <a:off x="6056931" y="2662004"/>
            <a:ext cx="557437" cy="5637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6" name="AutoShape 1036"/>
          <p:cNvCxnSpPr>
            <a:cxnSpLocks noChangeShapeType="1"/>
            <a:stCxn id="11" idx="3"/>
            <a:endCxn id="9" idx="0"/>
          </p:cNvCxnSpPr>
          <p:nvPr>
            <p:custDataLst>
              <p:tags r:id="rId10"/>
            </p:custDataLst>
          </p:nvPr>
        </p:nvCxnSpPr>
        <p:spPr bwMode="auto">
          <a:xfrm flipH="1">
            <a:off x="3009900" y="2681288"/>
            <a:ext cx="3984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7" name="AutoShape 1037"/>
          <p:cNvCxnSpPr>
            <a:cxnSpLocks noChangeShapeType="1"/>
            <a:stCxn id="11" idx="5"/>
            <a:endCxn id="8" idx="0"/>
          </p:cNvCxnSpPr>
          <p:nvPr>
            <p:custDataLst>
              <p:tags r:id="rId11"/>
            </p:custDataLst>
          </p:nvPr>
        </p:nvCxnSpPr>
        <p:spPr bwMode="auto">
          <a:xfrm>
            <a:off x="3678238" y="2681288"/>
            <a:ext cx="39846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8" name="Oval 1038"/>
          <p:cNvSpPr>
            <a:spLocks noChangeAspect="1" noChangeArrowheads="1"/>
          </p:cNvSpPr>
          <p:nvPr>
            <p:custDataLst>
              <p:tags r:id="rId12"/>
            </p:custDataLst>
          </p:nvPr>
        </p:nvSpPr>
        <p:spPr bwMode="auto">
          <a:xfrm>
            <a:off x="3619500" y="41148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7</a:t>
            </a:r>
          </a:p>
        </p:txBody>
      </p:sp>
      <p:cxnSp>
        <p:nvCxnSpPr>
          <p:cNvPr id="19" name="AutoShape 1039"/>
          <p:cNvCxnSpPr>
            <a:cxnSpLocks noChangeShapeType="1"/>
            <a:stCxn id="8" idx="3"/>
            <a:endCxn id="18" idx="0"/>
          </p:cNvCxnSpPr>
          <p:nvPr>
            <p:custDataLst>
              <p:tags r:id="rId13"/>
            </p:custDataLst>
          </p:nvPr>
        </p:nvCxnSpPr>
        <p:spPr bwMode="auto">
          <a:xfrm flipH="1">
            <a:off x="3810000" y="3570288"/>
            <a:ext cx="1317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0" name="Oval 1045"/>
          <p:cNvSpPr>
            <a:spLocks noChangeAspect="1" noChangeArrowheads="1"/>
          </p:cNvSpPr>
          <p:nvPr>
            <p:custDataLst>
              <p:tags r:id="rId14"/>
            </p:custDataLst>
          </p:nvPr>
        </p:nvSpPr>
        <p:spPr bwMode="auto">
          <a:xfrm>
            <a:off x="4132263" y="4125913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10</a:t>
            </a:r>
          </a:p>
        </p:txBody>
      </p:sp>
      <p:cxnSp>
        <p:nvCxnSpPr>
          <p:cNvPr id="21" name="AutoShape 1046"/>
          <p:cNvCxnSpPr>
            <a:cxnSpLocks noChangeShapeType="1"/>
            <a:endCxn id="20" idx="0"/>
          </p:cNvCxnSpPr>
          <p:nvPr>
            <p:custDataLst>
              <p:tags r:id="rId15"/>
            </p:custDataLst>
          </p:nvPr>
        </p:nvCxnSpPr>
        <p:spPr bwMode="auto">
          <a:xfrm>
            <a:off x="4191000" y="3581400"/>
            <a:ext cx="131763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2" name="Oval 1030"/>
          <p:cNvSpPr>
            <a:spLocks noChangeAspect="1" noChangeArrowheads="1"/>
          </p:cNvSpPr>
          <p:nvPr>
            <p:custDataLst>
              <p:tags r:id="rId16"/>
            </p:custDataLst>
          </p:nvPr>
        </p:nvSpPr>
        <p:spPr bwMode="auto">
          <a:xfrm>
            <a:off x="5234732" y="323956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18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27" name="AutoShape 1036"/>
          <p:cNvCxnSpPr>
            <a:cxnSpLocks noChangeShapeType="1"/>
          </p:cNvCxnSpPr>
          <p:nvPr>
            <p:custDataLst>
              <p:tags r:id="rId17"/>
            </p:custDataLst>
          </p:nvPr>
        </p:nvCxnSpPr>
        <p:spPr bwMode="auto">
          <a:xfrm flipH="1">
            <a:off x="5424924" y="2717800"/>
            <a:ext cx="3984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9" name="Oval 1030"/>
          <p:cNvSpPr>
            <a:spLocks noChangeAspect="1" noChangeArrowheads="1"/>
          </p:cNvSpPr>
          <p:nvPr>
            <p:custDataLst>
              <p:tags r:id="rId18"/>
            </p:custDataLst>
          </p:nvPr>
        </p:nvSpPr>
        <p:spPr bwMode="auto">
          <a:xfrm>
            <a:off x="5008224" y="4118318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15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2" name="Oval 1030"/>
          <p:cNvSpPr>
            <a:spLocks noChangeAspect="1" noChangeArrowheads="1"/>
          </p:cNvSpPr>
          <p:nvPr>
            <p:custDataLst>
              <p:tags r:id="rId19"/>
            </p:custDataLst>
          </p:nvPr>
        </p:nvSpPr>
        <p:spPr bwMode="auto">
          <a:xfrm>
            <a:off x="6780828" y="407499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32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" name="Oval 1030"/>
          <p:cNvSpPr>
            <a:spLocks noChangeAspect="1" noChangeArrowheads="1"/>
          </p:cNvSpPr>
          <p:nvPr>
            <p:custDataLst>
              <p:tags r:id="rId20"/>
            </p:custDataLst>
          </p:nvPr>
        </p:nvSpPr>
        <p:spPr bwMode="auto">
          <a:xfrm>
            <a:off x="6214087" y="4097558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25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35" name="AutoShape 1046"/>
          <p:cNvCxnSpPr>
            <a:cxnSpLocks noChangeShapeType="1"/>
          </p:cNvCxnSpPr>
          <p:nvPr>
            <p:custDataLst>
              <p:tags r:id="rId21"/>
            </p:custDataLst>
          </p:nvPr>
        </p:nvCxnSpPr>
        <p:spPr bwMode="auto">
          <a:xfrm>
            <a:off x="6714946" y="3572095"/>
            <a:ext cx="131763" cy="525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7" name="AutoShape 1039"/>
          <p:cNvCxnSpPr>
            <a:cxnSpLocks noChangeShapeType="1"/>
          </p:cNvCxnSpPr>
          <p:nvPr>
            <p:custDataLst>
              <p:tags r:id="rId22"/>
            </p:custDataLst>
          </p:nvPr>
        </p:nvCxnSpPr>
        <p:spPr bwMode="auto">
          <a:xfrm flipH="1">
            <a:off x="5168850" y="3592856"/>
            <a:ext cx="1317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8" name="AutoShape 1039"/>
          <p:cNvCxnSpPr>
            <a:cxnSpLocks noChangeShapeType="1"/>
          </p:cNvCxnSpPr>
          <p:nvPr>
            <p:custDataLst>
              <p:tags r:id="rId23"/>
            </p:custDataLst>
          </p:nvPr>
        </p:nvCxnSpPr>
        <p:spPr bwMode="auto">
          <a:xfrm flipH="1">
            <a:off x="6357986" y="3592856"/>
            <a:ext cx="131763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" name="TextBox 2"/>
          <p:cNvSpPr txBox="1"/>
          <p:nvPr/>
        </p:nvSpPr>
        <p:spPr>
          <a:xfrm>
            <a:off x="5657050" y="5209338"/>
            <a:ext cx="17784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 smtClean="0">
                <a:solidFill>
                  <a:srgbClr val="0000FF"/>
                </a:solidFill>
                <a:latin typeface="+mn-lt"/>
              </a:rPr>
              <a:t>Success! </a:t>
            </a:r>
            <a:r>
              <a:rPr lang="en-US" sz="2400" b="0" dirty="0" smtClean="0">
                <a:solidFill>
                  <a:srgbClr val="0000FF"/>
                </a:solidFill>
                <a:latin typeface="+mn-lt"/>
                <a:sym typeface="Wingdings"/>
              </a:rPr>
              <a:t></a:t>
            </a:r>
            <a:endParaRPr lang="en-US" sz="2400" b="0" dirty="0" smtClean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30" name="Text Box 20"/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838200" y="1905000"/>
            <a:ext cx="20316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elete(23)</a:t>
            </a:r>
            <a:endParaRPr lang="en-US" sz="2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22437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Lazy Deletion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Lazy deletion can work well for a BST</a:t>
            </a:r>
          </a:p>
          <a:p>
            <a:pPr lvl="1"/>
            <a:r>
              <a:rPr lang="en-US" dirty="0" smtClean="0"/>
              <a:t>Simpler</a:t>
            </a:r>
          </a:p>
          <a:p>
            <a:pPr lvl="1"/>
            <a:r>
              <a:rPr lang="en-US" dirty="0" smtClean="0"/>
              <a:t>Can do “real deletions” later as a batch</a:t>
            </a:r>
          </a:p>
          <a:p>
            <a:pPr lvl="1"/>
            <a:r>
              <a:rPr lang="en-US" dirty="0" smtClean="0"/>
              <a:t>Some inserts can just “undelete” a tree node</a:t>
            </a:r>
          </a:p>
          <a:p>
            <a:pPr lvl="1"/>
            <a:endParaRPr lang="en-US" dirty="0"/>
          </a:p>
          <a:p>
            <a:r>
              <a:rPr lang="en-US" dirty="0" smtClean="0"/>
              <a:t>But</a:t>
            </a:r>
          </a:p>
          <a:p>
            <a:pPr lvl="1"/>
            <a:r>
              <a:rPr lang="en-US" dirty="0" smtClean="0"/>
              <a:t>Can waste space and slow down find operations</a:t>
            </a:r>
          </a:p>
          <a:p>
            <a:pPr lvl="1"/>
            <a:r>
              <a:rPr lang="en-US" dirty="0" smtClean="0"/>
              <a:t>Make some operations more complicated: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.g.,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findMin</a:t>
            </a:r>
            <a:r>
              <a:rPr lang="en-US" dirty="0" smtClean="0"/>
              <a:t> and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findMax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Spring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>
                <a:solidFill>
                  <a:srgbClr val="000000"/>
                </a:solidFill>
              </a:rPr>
              <a:pPr/>
              <a:t>36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CSE373: Data Structures &amp; Algorithms</a:t>
            </a: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82623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BuildTree for BST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400" y="1295400"/>
            <a:ext cx="8229600" cy="4800600"/>
          </a:xfrm>
        </p:spPr>
        <p:txBody>
          <a:bodyPr/>
          <a:lstStyle/>
          <a:p>
            <a:r>
              <a:rPr lang="en-US" dirty="0" smtClean="0"/>
              <a:t>Let’s consider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buildTree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Insert all, starting from an empty tree</a:t>
            </a:r>
          </a:p>
          <a:p>
            <a:endParaRPr lang="en-US" dirty="0" smtClean="0"/>
          </a:p>
          <a:p>
            <a:r>
              <a:rPr lang="en-US" dirty="0" smtClean="0"/>
              <a:t>Insert keys 1, 2, 3, 4, 5, 6, 7, 8, 9 into an empty BST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If inserted in given order, </a:t>
            </a:r>
            <a:br>
              <a:rPr lang="en-US" dirty="0" smtClean="0"/>
            </a:br>
            <a:r>
              <a:rPr lang="en-US" dirty="0" smtClean="0"/>
              <a:t>what is the tree?  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What big-O runtime for </a:t>
            </a:r>
            <a:br>
              <a:rPr lang="en-US" dirty="0" smtClean="0"/>
            </a:br>
            <a:r>
              <a:rPr lang="en-US" dirty="0" smtClean="0"/>
              <a:t>this kind of sorted input?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Is inserting in the reverse order </a:t>
            </a:r>
          </a:p>
          <a:p>
            <a:pPr lvl="1">
              <a:buNone/>
            </a:pPr>
            <a:r>
              <a:rPr lang="en-US" dirty="0" smtClean="0"/>
              <a:t>	any better?</a:t>
            </a:r>
          </a:p>
          <a:p>
            <a:pPr lvl="1">
              <a:buFontTx/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210948" name="AutoShape 4" hidden="1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609600" y="3962400"/>
            <a:ext cx="1600200" cy="381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l-G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lang="en-US" sz="2400" b="1" i="1">
                <a:solidFill>
                  <a:srgbClr val="000000"/>
                </a:solidFill>
                <a:latin typeface="Times New Roman" pitchFamily="18" charset="0"/>
              </a:rPr>
              <a:t>n</a:t>
            </a:r>
            <a:r>
              <a:rPr lang="en-US" sz="2400" b="1" baseline="3000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210949" name="AutoShape 5" hidden="1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09600" y="6477000"/>
            <a:ext cx="1600200" cy="381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l-G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lang="en-US" sz="2400" b="1" i="1">
                <a:solidFill>
                  <a:srgbClr val="000000"/>
                </a:solidFill>
                <a:latin typeface="Times New Roman" pitchFamily="18" charset="0"/>
              </a:rPr>
              <a:t>n</a:t>
            </a:r>
            <a:r>
              <a:rPr lang="en-US" sz="2400" b="1" baseline="3000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)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6172200" y="2743200"/>
            <a:ext cx="1411288" cy="2362200"/>
            <a:chOff x="6629400" y="3352800"/>
            <a:chExt cx="1410502" cy="2362528"/>
          </a:xfrm>
        </p:grpSpPr>
        <p:sp>
          <p:nvSpPr>
            <p:cNvPr id="29704" name="Oval 64"/>
            <p:cNvSpPr>
              <a:spLocks noChangeAspect="1"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6629400" y="3352800"/>
              <a:ext cx="425744" cy="42566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 dirty="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</p:txBody>
        </p:sp>
        <p:cxnSp>
          <p:nvCxnSpPr>
            <p:cNvPr id="29705" name="AutoShape 65"/>
            <p:cNvCxnSpPr>
              <a:cxnSpLocks noChangeShapeType="1"/>
              <a:stCxn id="29704" idx="5"/>
              <a:endCxn id="29706" idx="0"/>
            </p:cNvCxnSpPr>
            <p:nvPr>
              <p:custDataLst>
                <p:tags r:id="rId7"/>
              </p:custDataLst>
            </p:nvPr>
          </p:nvCxnSpPr>
          <p:spPr bwMode="auto">
            <a:xfrm>
              <a:off x="6993056" y="3734128"/>
              <a:ext cx="314873" cy="45227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9706" name="Oval 66"/>
            <p:cNvSpPr>
              <a:spLocks noChangeAspect="1"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7095057" y="4204138"/>
              <a:ext cx="425744" cy="42566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9707" name="Oval 67"/>
            <p:cNvSpPr>
              <a:spLocks noChangeAspect="1"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7449844" y="4984531"/>
              <a:ext cx="425744" cy="42566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3</a:t>
              </a:r>
            </a:p>
          </p:txBody>
        </p:sp>
        <p:cxnSp>
          <p:nvCxnSpPr>
            <p:cNvPr id="29708" name="AutoShape 68"/>
            <p:cNvCxnSpPr>
              <a:cxnSpLocks noChangeShapeType="1"/>
              <a:stCxn id="29706" idx="5"/>
              <a:endCxn id="29707" idx="0"/>
            </p:cNvCxnSpPr>
            <p:nvPr>
              <p:custDataLst>
                <p:tags r:id="rId10"/>
              </p:custDataLst>
            </p:nvPr>
          </p:nvCxnSpPr>
          <p:spPr bwMode="auto">
            <a:xfrm>
              <a:off x="7458714" y="4585466"/>
              <a:ext cx="204002" cy="38132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9709" name="AutoShape 68"/>
            <p:cNvCxnSpPr>
              <a:cxnSpLocks noChangeShapeType="1"/>
            </p:cNvCxnSpPr>
            <p:nvPr>
              <p:custDataLst>
                <p:tags r:id="rId11"/>
              </p:custDataLst>
            </p:nvPr>
          </p:nvCxnSpPr>
          <p:spPr bwMode="auto">
            <a:xfrm>
              <a:off x="7835900" y="5334000"/>
              <a:ext cx="204002" cy="38132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sp>
        <p:nvSpPr>
          <p:cNvPr id="18" name="Text Box 4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223907" y="4098600"/>
            <a:ext cx="2438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i="1" dirty="0">
                <a:solidFill>
                  <a:srgbClr val="3333CC"/>
                </a:solidFill>
                <a:latin typeface="Arial"/>
              </a:rPr>
              <a:t>O(n</a:t>
            </a:r>
            <a:r>
              <a:rPr lang="en-US" sz="2000" b="1" i="1" baseline="30000" dirty="0">
                <a:solidFill>
                  <a:srgbClr val="3333CC"/>
                </a:solidFill>
                <a:latin typeface="Arial"/>
              </a:rPr>
              <a:t>2</a:t>
            </a:r>
            <a:r>
              <a:rPr lang="en-US" sz="2000" b="1" i="1" dirty="0">
                <a:solidFill>
                  <a:srgbClr val="3333CC"/>
                </a:solidFill>
                <a:latin typeface="Arial"/>
              </a:rPr>
              <a:t>)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i="1" dirty="0">
                <a:solidFill>
                  <a:srgbClr val="3333CC"/>
                </a:solidFill>
                <a:latin typeface="Arial"/>
              </a:rPr>
              <a:t>Not a happy place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Spring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>
                <a:solidFill>
                  <a:srgbClr val="000000"/>
                </a:solidFill>
              </a:rPr>
              <a:pPr/>
              <a:t>37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CSE373: Data Structures &amp; Algorithms</a:t>
            </a: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334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bldLvl="2"/>
      <p:bldP spid="18" grpId="0" uiExpand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BuildTree for BST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400" y="1295400"/>
            <a:ext cx="8229600" cy="4800600"/>
          </a:xfrm>
        </p:spPr>
        <p:txBody>
          <a:bodyPr/>
          <a:lstStyle/>
          <a:p>
            <a:r>
              <a:rPr lang="en-US" dirty="0" smtClean="0"/>
              <a:t>Insert keys 1, 2, 3, 4, 5, 6, 7, 8, 9 into an empty BST</a:t>
            </a:r>
          </a:p>
          <a:p>
            <a:endParaRPr lang="en-US" sz="1200" dirty="0" smtClean="0"/>
          </a:p>
          <a:p>
            <a:r>
              <a:rPr lang="en-US" dirty="0" smtClean="0"/>
              <a:t>What we if could somehow re-arrange them</a:t>
            </a:r>
          </a:p>
          <a:p>
            <a:pPr lvl="1"/>
            <a:r>
              <a:rPr lang="en-US" dirty="0" smtClean="0"/>
              <a:t>median first, then left median, right median, etc.</a:t>
            </a:r>
          </a:p>
          <a:p>
            <a:pPr lvl="1"/>
            <a:r>
              <a:rPr lang="en-US" dirty="0" smtClean="0"/>
              <a:t>5, 3, 7, 2, 1, 4, 8, 6, 9	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What tree does that give us? 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What big-O runtime?</a:t>
            </a:r>
          </a:p>
          <a:p>
            <a:pPr lvl="1"/>
            <a:endParaRPr lang="en-US" dirty="0" smtClean="0"/>
          </a:p>
          <a:p>
            <a:pPr lvl="1"/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335878" name="AutoShape 6" hidden="1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14400" y="6019800"/>
            <a:ext cx="4267200" cy="4572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5, 3, 7, 2, 1, 6, 8, 9 better: </a:t>
            </a:r>
            <a:r>
              <a:rPr lang="en-US" sz="2400" b="1" i="1">
                <a:solidFill>
                  <a:srgbClr val="000000"/>
                </a:solidFill>
                <a:latin typeface="Times New Roman" pitchFamily="18" charset="0"/>
              </a:rPr>
              <a:t>n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 log </a:t>
            </a:r>
            <a:r>
              <a:rPr lang="en-US" sz="2400" b="1" i="1">
                <a:solidFill>
                  <a:srgbClr val="000000"/>
                </a:solidFill>
                <a:latin typeface="Times New Roman" pitchFamily="18" charset="0"/>
              </a:rPr>
              <a:t>n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732338" y="2895600"/>
            <a:ext cx="4106862" cy="3048000"/>
            <a:chOff x="4732338" y="2895600"/>
            <a:chExt cx="4106862" cy="3048000"/>
          </a:xfrm>
        </p:grpSpPr>
        <p:sp>
          <p:nvSpPr>
            <p:cNvPr id="5" name="Oval 3"/>
            <p:cNvSpPr>
              <a:spLocks noChangeAspect="1"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8191500" y="4673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8</a:t>
              </a:r>
            </a:p>
          </p:txBody>
        </p:sp>
        <p:sp>
          <p:nvSpPr>
            <p:cNvPr id="6" name="Oval 4"/>
            <p:cNvSpPr>
              <a:spLocks noChangeAspect="1"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6057900" y="4673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7" name="Oval 5"/>
            <p:cNvSpPr>
              <a:spLocks noChangeAspect="1"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4991100" y="4673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8" name="Oval 6"/>
            <p:cNvSpPr>
              <a:spLocks noChangeAspect="1"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7658100" y="3784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7</a:t>
              </a:r>
            </a:p>
          </p:txBody>
        </p:sp>
        <p:sp>
          <p:nvSpPr>
            <p:cNvPr id="9" name="Oval 7"/>
            <p:cNvSpPr>
              <a:spLocks noChangeAspect="1"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5524500" y="3784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10" name="Oval 8"/>
            <p:cNvSpPr>
              <a:spLocks noChangeAspect="1"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6591300" y="2895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 dirty="0">
                  <a:solidFill>
                    <a:srgbClr val="000000"/>
                  </a:solidFill>
                  <a:latin typeface="Times New Roman" pitchFamily="18" charset="0"/>
                </a:rPr>
                <a:t>5</a:t>
              </a:r>
            </a:p>
          </p:txBody>
        </p:sp>
        <p:cxnSp>
          <p:nvCxnSpPr>
            <p:cNvPr id="11" name="AutoShape 9"/>
            <p:cNvCxnSpPr>
              <a:cxnSpLocks noChangeShapeType="1"/>
              <a:stCxn id="10" idx="3"/>
              <a:endCxn id="9" idx="0"/>
            </p:cNvCxnSpPr>
            <p:nvPr>
              <p:custDataLst>
                <p:tags r:id="rId11"/>
              </p:custDataLst>
            </p:nvPr>
          </p:nvCxnSpPr>
          <p:spPr bwMode="auto">
            <a:xfrm flipH="1">
              <a:off x="5715000" y="3240088"/>
              <a:ext cx="931863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2" name="AutoShape 10"/>
            <p:cNvCxnSpPr>
              <a:cxnSpLocks noChangeShapeType="1"/>
              <a:stCxn id="10" idx="5"/>
              <a:endCxn id="8" idx="0"/>
            </p:cNvCxnSpPr>
            <p:nvPr>
              <p:custDataLst>
                <p:tags r:id="rId12"/>
              </p:custDataLst>
            </p:nvPr>
          </p:nvCxnSpPr>
          <p:spPr bwMode="auto">
            <a:xfrm>
              <a:off x="6916738" y="3240088"/>
              <a:ext cx="931862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3" name="AutoShape 11"/>
            <p:cNvCxnSpPr>
              <a:cxnSpLocks noChangeShapeType="1"/>
              <a:stCxn id="8" idx="5"/>
              <a:endCxn id="5" idx="0"/>
            </p:cNvCxnSpPr>
            <p:nvPr>
              <p:custDataLst>
                <p:tags r:id="rId13"/>
              </p:custDataLst>
            </p:nvPr>
          </p:nvCxnSpPr>
          <p:spPr bwMode="auto">
            <a:xfrm>
              <a:off x="7983538" y="4129088"/>
              <a:ext cx="398462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4" name="AutoShape 12"/>
            <p:cNvCxnSpPr>
              <a:cxnSpLocks noChangeShapeType="1"/>
              <a:stCxn id="9" idx="3"/>
              <a:endCxn id="7" idx="0"/>
            </p:cNvCxnSpPr>
            <p:nvPr>
              <p:custDataLst>
                <p:tags r:id="rId14"/>
              </p:custDataLst>
            </p:nvPr>
          </p:nvCxnSpPr>
          <p:spPr bwMode="auto">
            <a:xfrm flipH="1">
              <a:off x="5181600" y="4129088"/>
              <a:ext cx="398463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5" name="AutoShape 13"/>
            <p:cNvCxnSpPr>
              <a:cxnSpLocks noChangeShapeType="1"/>
              <a:stCxn id="9" idx="5"/>
              <a:endCxn id="6" idx="0"/>
            </p:cNvCxnSpPr>
            <p:nvPr>
              <p:custDataLst>
                <p:tags r:id="rId15"/>
              </p:custDataLst>
            </p:nvPr>
          </p:nvCxnSpPr>
          <p:spPr bwMode="auto">
            <a:xfrm>
              <a:off x="5849938" y="4129088"/>
              <a:ext cx="398462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6" name="Oval 14"/>
            <p:cNvSpPr>
              <a:spLocks noChangeAspect="1"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8458200" y="5562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9</a:t>
              </a:r>
            </a:p>
          </p:txBody>
        </p:sp>
        <p:cxnSp>
          <p:nvCxnSpPr>
            <p:cNvPr id="17" name="AutoShape 15"/>
            <p:cNvCxnSpPr>
              <a:cxnSpLocks noChangeShapeType="1"/>
              <a:stCxn id="5" idx="5"/>
              <a:endCxn id="16" idx="0"/>
            </p:cNvCxnSpPr>
            <p:nvPr>
              <p:custDataLst>
                <p:tags r:id="rId17"/>
              </p:custDataLst>
            </p:nvPr>
          </p:nvCxnSpPr>
          <p:spPr bwMode="auto">
            <a:xfrm>
              <a:off x="8516938" y="5018088"/>
              <a:ext cx="131762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4" name="Oval 18"/>
            <p:cNvSpPr>
              <a:spLocks noChangeAspect="1"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7124700" y="46482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6</a:t>
              </a:r>
            </a:p>
          </p:txBody>
        </p:sp>
        <p:cxnSp>
          <p:nvCxnSpPr>
            <p:cNvPr id="25" name="AutoShape 19"/>
            <p:cNvCxnSpPr>
              <a:cxnSpLocks noChangeShapeType="1"/>
              <a:stCxn id="8" idx="3"/>
              <a:endCxn id="24" idx="0"/>
            </p:cNvCxnSpPr>
            <p:nvPr>
              <p:custDataLst>
                <p:tags r:id="rId19"/>
              </p:custDataLst>
            </p:nvPr>
          </p:nvCxnSpPr>
          <p:spPr bwMode="auto">
            <a:xfrm rot="5400000">
              <a:off x="7245351" y="4179887"/>
              <a:ext cx="538162" cy="3984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6" name="Oval 16"/>
            <p:cNvSpPr>
              <a:spLocks noChangeAspect="1"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4732338" y="5562600"/>
              <a:ext cx="381000" cy="3810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</p:txBody>
        </p:sp>
        <p:cxnSp>
          <p:nvCxnSpPr>
            <p:cNvPr id="27" name="AutoShape 17"/>
            <p:cNvCxnSpPr>
              <a:cxnSpLocks noChangeShapeType="1"/>
              <a:endCxn id="26" idx="0"/>
            </p:cNvCxnSpPr>
            <p:nvPr>
              <p:custDataLst>
                <p:tags r:id="rId21"/>
              </p:custDataLst>
            </p:nvPr>
          </p:nvCxnSpPr>
          <p:spPr bwMode="auto">
            <a:xfrm flipH="1">
              <a:off x="4922838" y="5018088"/>
              <a:ext cx="131762" cy="525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sp>
        <p:nvSpPr>
          <p:cNvPr id="30" name="Text Box 4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914400" y="4495800"/>
            <a:ext cx="3581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i="1" dirty="0">
                <a:solidFill>
                  <a:srgbClr val="3333CC"/>
                </a:solidFill>
                <a:latin typeface="Arial"/>
              </a:rPr>
              <a:t>O(n </a:t>
            </a:r>
            <a:r>
              <a:rPr lang="en-US" sz="2000" b="1" dirty="0">
                <a:solidFill>
                  <a:srgbClr val="3333CC"/>
                </a:solidFill>
                <a:latin typeface="Arial"/>
                <a:cs typeface="Courier New" pitchFamily="49" charset="0"/>
              </a:rPr>
              <a:t>log</a:t>
            </a:r>
            <a:r>
              <a:rPr lang="en-US" sz="2000" b="1" i="1" dirty="0">
                <a:solidFill>
                  <a:srgbClr val="3333CC"/>
                </a:solidFill>
                <a:latin typeface="Arial"/>
              </a:rPr>
              <a:t> n), definitely better</a:t>
            </a:r>
          </a:p>
        </p:txBody>
      </p:sp>
      <p:sp>
        <p:nvSpPr>
          <p:cNvPr id="23" name="Date Placeholder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Spring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>
                <a:solidFill>
                  <a:srgbClr val="000000"/>
                </a:solidFill>
              </a:rPr>
              <a:pPr/>
              <a:t>38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CSE373: Data Structures &amp; Algorithms</a:t>
            </a: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642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uiExpand="1" build="p" bldLvl="2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Isosceles Triangle 89"/>
          <p:cNvSpPr/>
          <p:nvPr/>
        </p:nvSpPr>
        <p:spPr>
          <a:xfrm>
            <a:off x="3999218" y="2207890"/>
            <a:ext cx="3429000" cy="3459259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Isosceles Triangle 88"/>
          <p:cNvSpPr/>
          <p:nvPr/>
        </p:nvSpPr>
        <p:spPr>
          <a:xfrm>
            <a:off x="2538313" y="2269012"/>
            <a:ext cx="1832824" cy="1691679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Reminder: </a:t>
            </a:r>
            <a:r>
              <a:rPr lang="en-US" dirty="0"/>
              <a:t>T</a:t>
            </a:r>
            <a:r>
              <a:rPr lang="en-US" dirty="0" smtClean="0"/>
              <a:t>ree terminology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622C7-AF21-2E4F-B881-B4B79AD45CE0}" type="slidenum">
              <a:rPr lang="en-US" smtClean="0"/>
              <a:t>4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2846053" y="1797057"/>
            <a:ext cx="3553366" cy="3629025"/>
            <a:chOff x="4083338" y="1600200"/>
            <a:chExt cx="4371687" cy="4038600"/>
          </a:xfrm>
        </p:grpSpPr>
        <p:sp>
          <p:nvSpPr>
            <p:cNvPr id="8" name="Oval 3"/>
            <p:cNvSpPr>
              <a:spLocks noChangeAspect="1"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6781800" y="1600200"/>
              <a:ext cx="457200" cy="457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dirty="0"/>
                <a:t>A</a:t>
              </a:r>
            </a:p>
          </p:txBody>
        </p:sp>
        <p:cxnSp>
          <p:nvCxnSpPr>
            <p:cNvPr id="9" name="AutoShape 4"/>
            <p:cNvCxnSpPr>
              <a:cxnSpLocks noChangeShapeType="1"/>
              <a:stCxn id="8" idx="3"/>
              <a:endCxn id="12" idx="0"/>
            </p:cNvCxnSpPr>
            <p:nvPr>
              <p:custDataLst>
                <p:tags r:id="rId2"/>
              </p:custDataLst>
            </p:nvPr>
          </p:nvCxnSpPr>
          <p:spPr bwMode="auto">
            <a:xfrm flipH="1">
              <a:off x="4845337" y="1990445"/>
              <a:ext cx="2003418" cy="57178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" name="AutoShape 5"/>
            <p:cNvCxnSpPr>
              <a:cxnSpLocks noChangeShapeType="1"/>
              <a:stCxn id="8" idx="5"/>
              <a:endCxn id="18" idx="0"/>
            </p:cNvCxnSpPr>
            <p:nvPr>
              <p:custDataLst>
                <p:tags r:id="rId3"/>
              </p:custDataLst>
            </p:nvPr>
          </p:nvCxnSpPr>
          <p:spPr bwMode="auto">
            <a:xfrm>
              <a:off x="7172325" y="2009775"/>
              <a:ext cx="481013" cy="4857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1" name="Oval 6"/>
            <p:cNvSpPr>
              <a:spLocks noChangeAspect="1"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4616737" y="3400425"/>
              <a:ext cx="457200" cy="457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E</a:t>
              </a:r>
            </a:p>
          </p:txBody>
        </p:sp>
        <p:sp>
          <p:nvSpPr>
            <p:cNvPr id="12" name="Oval 7"/>
            <p:cNvSpPr>
              <a:spLocks noChangeAspect="1"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4616737" y="2562225"/>
              <a:ext cx="457200" cy="457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dirty="0"/>
                <a:t>B</a:t>
              </a:r>
            </a:p>
          </p:txBody>
        </p:sp>
        <p:cxnSp>
          <p:nvCxnSpPr>
            <p:cNvPr id="13" name="AutoShape 8"/>
            <p:cNvCxnSpPr>
              <a:cxnSpLocks noChangeShapeType="1"/>
              <a:stCxn id="12" idx="4"/>
              <a:endCxn id="11" idx="0"/>
            </p:cNvCxnSpPr>
            <p:nvPr>
              <p:custDataLst>
                <p:tags r:id="rId6"/>
              </p:custDataLst>
            </p:nvPr>
          </p:nvCxnSpPr>
          <p:spPr bwMode="auto">
            <a:xfrm>
              <a:off x="4845337" y="3019425"/>
              <a:ext cx="0" cy="3810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4" name="Oval 9"/>
            <p:cNvSpPr>
              <a:spLocks noChangeAspect="1"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4083338" y="3400425"/>
              <a:ext cx="457200" cy="457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D</a:t>
              </a:r>
            </a:p>
          </p:txBody>
        </p:sp>
        <p:sp>
          <p:nvSpPr>
            <p:cNvPr id="15" name="Oval 10"/>
            <p:cNvSpPr>
              <a:spLocks noChangeAspect="1"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5150138" y="3400425"/>
              <a:ext cx="457200" cy="457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F</a:t>
              </a:r>
            </a:p>
          </p:txBody>
        </p:sp>
        <p:cxnSp>
          <p:nvCxnSpPr>
            <p:cNvPr id="16" name="AutoShape 11"/>
            <p:cNvCxnSpPr>
              <a:cxnSpLocks noChangeShapeType="1"/>
              <a:stCxn id="12" idx="5"/>
              <a:endCxn id="15" idx="0"/>
            </p:cNvCxnSpPr>
            <p:nvPr>
              <p:custDataLst>
                <p:tags r:id="rId9"/>
              </p:custDataLst>
            </p:nvPr>
          </p:nvCxnSpPr>
          <p:spPr bwMode="auto">
            <a:xfrm>
              <a:off x="5006982" y="2952470"/>
              <a:ext cx="371756" cy="447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7" name="AutoShape 12"/>
            <p:cNvCxnSpPr>
              <a:cxnSpLocks noChangeShapeType="1"/>
              <a:stCxn id="12" idx="3"/>
              <a:endCxn id="14" idx="0"/>
            </p:cNvCxnSpPr>
            <p:nvPr>
              <p:custDataLst>
                <p:tags r:id="rId10"/>
              </p:custDataLst>
            </p:nvPr>
          </p:nvCxnSpPr>
          <p:spPr bwMode="auto">
            <a:xfrm flipH="1">
              <a:off x="4311938" y="2952470"/>
              <a:ext cx="371754" cy="4479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8" name="Oval 13"/>
            <p:cNvSpPr>
              <a:spLocks noChangeAspect="1"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7424738" y="2514600"/>
              <a:ext cx="457200" cy="457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dirty="0"/>
                <a:t>C</a:t>
              </a:r>
            </a:p>
          </p:txBody>
        </p:sp>
        <p:sp>
          <p:nvSpPr>
            <p:cNvPr id="19" name="Oval 14"/>
            <p:cNvSpPr>
              <a:spLocks noChangeAspect="1"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7424738" y="3352800"/>
              <a:ext cx="457200" cy="457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G</a:t>
              </a:r>
            </a:p>
          </p:txBody>
        </p:sp>
        <p:cxnSp>
          <p:nvCxnSpPr>
            <p:cNvPr id="20" name="AutoShape 15"/>
            <p:cNvCxnSpPr>
              <a:cxnSpLocks noChangeShapeType="1"/>
              <a:stCxn id="18" idx="4"/>
              <a:endCxn id="19" idx="0"/>
            </p:cNvCxnSpPr>
            <p:nvPr>
              <p:custDataLst>
                <p:tags r:id="rId13"/>
              </p:custDataLst>
            </p:nvPr>
          </p:nvCxnSpPr>
          <p:spPr bwMode="auto">
            <a:xfrm>
              <a:off x="7653338" y="2990850"/>
              <a:ext cx="0" cy="3429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1" name="AutoShape 16"/>
            <p:cNvCxnSpPr>
              <a:cxnSpLocks noChangeShapeType="1"/>
              <a:stCxn id="19" idx="3"/>
              <a:endCxn id="24" idx="0"/>
            </p:cNvCxnSpPr>
            <p:nvPr>
              <p:custDataLst>
                <p:tags r:id="rId14"/>
              </p:custDataLst>
            </p:nvPr>
          </p:nvCxnSpPr>
          <p:spPr bwMode="auto">
            <a:xfrm flipH="1">
              <a:off x="7080250" y="3762375"/>
              <a:ext cx="411163" cy="4095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2" name="Oval 17"/>
            <p:cNvSpPr>
              <a:spLocks noChangeAspect="1"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7997825" y="4191000"/>
              <a:ext cx="457200" cy="457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I</a:t>
              </a:r>
            </a:p>
          </p:txBody>
        </p:sp>
        <p:cxnSp>
          <p:nvCxnSpPr>
            <p:cNvPr id="23" name="AutoShape 18"/>
            <p:cNvCxnSpPr>
              <a:cxnSpLocks noChangeShapeType="1"/>
              <a:stCxn id="19" idx="5"/>
              <a:endCxn id="22" idx="0"/>
            </p:cNvCxnSpPr>
            <p:nvPr>
              <p:custDataLst>
                <p:tags r:id="rId16"/>
              </p:custDataLst>
            </p:nvPr>
          </p:nvCxnSpPr>
          <p:spPr bwMode="auto">
            <a:xfrm>
              <a:off x="7815263" y="3762375"/>
              <a:ext cx="411162" cy="4095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4" name="Oval 19"/>
            <p:cNvSpPr>
              <a:spLocks noChangeAspect="1"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6851650" y="4191000"/>
              <a:ext cx="457200" cy="457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H</a:t>
              </a:r>
            </a:p>
          </p:txBody>
        </p:sp>
        <p:sp>
          <p:nvSpPr>
            <p:cNvPr id="25" name="Oval 20"/>
            <p:cNvSpPr>
              <a:spLocks noChangeAspect="1"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6858000" y="5181600"/>
              <a:ext cx="457200" cy="457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L</a:t>
              </a:r>
            </a:p>
          </p:txBody>
        </p:sp>
        <p:sp>
          <p:nvSpPr>
            <p:cNvPr id="26" name="Oval 21"/>
            <p:cNvSpPr>
              <a:spLocks noChangeAspect="1"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5853113" y="5181600"/>
              <a:ext cx="457200" cy="457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J</a:t>
              </a:r>
            </a:p>
          </p:txBody>
        </p:sp>
        <p:sp>
          <p:nvSpPr>
            <p:cNvPr id="27" name="Oval 22"/>
            <p:cNvSpPr>
              <a:spLocks noChangeAspect="1"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7346950" y="5181600"/>
              <a:ext cx="457200" cy="457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M</a:t>
              </a:r>
            </a:p>
          </p:txBody>
        </p:sp>
        <p:sp>
          <p:nvSpPr>
            <p:cNvPr id="28" name="Oval 23"/>
            <p:cNvSpPr>
              <a:spLocks noChangeAspect="1"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6350000" y="5181600"/>
              <a:ext cx="457200" cy="457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K</a:t>
              </a:r>
            </a:p>
          </p:txBody>
        </p:sp>
        <p:sp>
          <p:nvSpPr>
            <p:cNvPr id="29" name="Oval 24"/>
            <p:cNvSpPr>
              <a:spLocks noChangeAspect="1"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7845425" y="5181600"/>
              <a:ext cx="457200" cy="457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N</a:t>
              </a:r>
            </a:p>
          </p:txBody>
        </p:sp>
        <p:cxnSp>
          <p:nvCxnSpPr>
            <p:cNvPr id="30" name="AutoShape 25"/>
            <p:cNvCxnSpPr>
              <a:cxnSpLocks noChangeShapeType="1"/>
              <a:stCxn id="24" idx="2"/>
              <a:endCxn id="26" idx="0"/>
            </p:cNvCxnSpPr>
            <p:nvPr>
              <p:custDataLst>
                <p:tags r:id="rId23"/>
              </p:custDataLst>
            </p:nvPr>
          </p:nvCxnSpPr>
          <p:spPr bwMode="auto">
            <a:xfrm flipH="1">
              <a:off x="6081713" y="4419600"/>
              <a:ext cx="750887" cy="7429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31" name="AutoShape 26"/>
            <p:cNvCxnSpPr>
              <a:cxnSpLocks noChangeShapeType="1"/>
              <a:stCxn id="24" idx="3"/>
              <a:endCxn id="28" idx="0"/>
            </p:cNvCxnSpPr>
            <p:nvPr>
              <p:custDataLst>
                <p:tags r:id="rId24"/>
              </p:custDataLst>
            </p:nvPr>
          </p:nvCxnSpPr>
          <p:spPr bwMode="auto">
            <a:xfrm flipH="1">
              <a:off x="6578600" y="4600575"/>
              <a:ext cx="339725" cy="5619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32" name="AutoShape 27"/>
            <p:cNvCxnSpPr>
              <a:cxnSpLocks noChangeShapeType="1"/>
              <a:stCxn id="24" idx="4"/>
              <a:endCxn id="25" idx="0"/>
            </p:cNvCxnSpPr>
            <p:nvPr>
              <p:custDataLst>
                <p:tags r:id="rId25"/>
              </p:custDataLst>
            </p:nvPr>
          </p:nvCxnSpPr>
          <p:spPr bwMode="auto">
            <a:xfrm>
              <a:off x="7080250" y="4667250"/>
              <a:ext cx="6350" cy="4953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33" name="AutoShape 28"/>
            <p:cNvCxnSpPr>
              <a:cxnSpLocks noChangeShapeType="1"/>
              <a:stCxn id="24" idx="5"/>
              <a:endCxn id="27" idx="0"/>
            </p:cNvCxnSpPr>
            <p:nvPr>
              <p:custDataLst>
                <p:tags r:id="rId26"/>
              </p:custDataLst>
            </p:nvPr>
          </p:nvCxnSpPr>
          <p:spPr bwMode="auto">
            <a:xfrm>
              <a:off x="7242175" y="4600575"/>
              <a:ext cx="333375" cy="5619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34" name="AutoShape 29"/>
            <p:cNvCxnSpPr>
              <a:cxnSpLocks noChangeShapeType="1"/>
              <a:stCxn id="24" idx="6"/>
              <a:endCxn id="29" idx="0"/>
            </p:cNvCxnSpPr>
            <p:nvPr>
              <p:custDataLst>
                <p:tags r:id="rId27"/>
              </p:custDataLst>
            </p:nvPr>
          </p:nvCxnSpPr>
          <p:spPr bwMode="auto">
            <a:xfrm>
              <a:off x="7327900" y="4419600"/>
              <a:ext cx="746125" cy="7429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49" name="TextBox 48"/>
          <p:cNvSpPr txBox="1"/>
          <p:nvPr/>
        </p:nvSpPr>
        <p:spPr>
          <a:xfrm>
            <a:off x="1309943" y="1597002"/>
            <a:ext cx="16500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Node / Vertex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559942" y="4045829"/>
            <a:ext cx="7933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Edges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399417" y="1807780"/>
            <a:ext cx="6803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Root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428218" y="4032841"/>
            <a:ext cx="886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Leaves</a:t>
            </a:r>
            <a:endParaRPr lang="en-US" sz="2000" dirty="0">
              <a:solidFill>
                <a:srgbClr val="0000FF"/>
              </a:solidFill>
            </a:endParaRPr>
          </a:p>
        </p:txBody>
      </p:sp>
      <p:cxnSp>
        <p:nvCxnSpPr>
          <p:cNvPr id="54" name="Straight Arrow Connector 53"/>
          <p:cNvCxnSpPr>
            <a:endCxn id="12" idx="1"/>
          </p:cNvCxnSpPr>
          <p:nvPr/>
        </p:nvCxnSpPr>
        <p:spPr>
          <a:xfrm>
            <a:off x="2724864" y="1997112"/>
            <a:ext cx="609165" cy="724571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50" idx="3"/>
          </p:cNvCxnSpPr>
          <p:nvPr/>
        </p:nvCxnSpPr>
        <p:spPr>
          <a:xfrm>
            <a:off x="2353248" y="4245884"/>
            <a:ext cx="2335178" cy="418556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50" idx="3"/>
          </p:cNvCxnSpPr>
          <p:nvPr/>
        </p:nvCxnSpPr>
        <p:spPr>
          <a:xfrm flipV="1">
            <a:off x="2353248" y="3825545"/>
            <a:ext cx="3114544" cy="420339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51" idx="1"/>
            <a:endCxn id="8" idx="6"/>
          </p:cNvCxnSpPr>
          <p:nvPr/>
        </p:nvCxnSpPr>
        <p:spPr>
          <a:xfrm flipH="1" flipV="1">
            <a:off x="5411015" y="2002474"/>
            <a:ext cx="988402" cy="5361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52" idx="1"/>
            <a:endCxn id="22" idx="6"/>
          </p:cNvCxnSpPr>
          <p:nvPr/>
        </p:nvCxnSpPr>
        <p:spPr>
          <a:xfrm flipH="1">
            <a:off x="6399417" y="4232896"/>
            <a:ext cx="1028801" cy="97632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52" idx="1"/>
            <a:endCxn id="29" idx="6"/>
          </p:cNvCxnSpPr>
          <p:nvPr/>
        </p:nvCxnSpPr>
        <p:spPr>
          <a:xfrm flipH="1">
            <a:off x="6275544" y="4232896"/>
            <a:ext cx="1152674" cy="98777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1537953" y="2887221"/>
            <a:ext cx="14363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Left </a:t>
            </a:r>
            <a:r>
              <a:rPr lang="en-US" sz="2000" dirty="0" err="1" smtClean="0">
                <a:solidFill>
                  <a:srgbClr val="0000FF"/>
                </a:solidFill>
              </a:rPr>
              <a:t>subtree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6327262" y="3198034"/>
            <a:ext cx="15825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Right </a:t>
            </a:r>
            <a:r>
              <a:rPr lang="en-US" sz="2000" dirty="0" err="1" smtClean="0">
                <a:solidFill>
                  <a:srgbClr val="0000FF"/>
                </a:solidFill>
              </a:rPr>
              <a:t>subtree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609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89" grpId="0" animBg="1"/>
      <p:bldP spid="49" grpId="0"/>
      <p:bldP spid="50" grpId="0"/>
      <p:bldP spid="51" grpId="0"/>
      <p:bldP spid="52" grpId="0"/>
      <p:bldP spid="91" grpId="0"/>
      <p:bldP spid="9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Tree Calculations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622C7-AF21-2E4F-B881-B4B79AD45CE0}" type="slidenum">
              <a:rPr lang="en-US" smtClean="0"/>
              <a:t>5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6035007" y="2019138"/>
            <a:ext cx="2849562" cy="4038600"/>
            <a:chOff x="5605463" y="1600200"/>
            <a:chExt cx="2849562" cy="4038600"/>
          </a:xfrm>
        </p:grpSpPr>
        <p:sp>
          <p:nvSpPr>
            <p:cNvPr id="8" name="Oval 3"/>
            <p:cNvSpPr>
              <a:spLocks noChangeAspect="1"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6781800" y="1600200"/>
              <a:ext cx="457200" cy="457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dirty="0"/>
                <a:t>A</a:t>
              </a:r>
            </a:p>
          </p:txBody>
        </p:sp>
        <p:cxnSp>
          <p:nvCxnSpPr>
            <p:cNvPr id="9" name="AutoShape 4"/>
            <p:cNvCxnSpPr>
              <a:cxnSpLocks noChangeShapeType="1"/>
              <a:stCxn id="8" idx="3"/>
              <a:endCxn id="12" idx="0"/>
            </p:cNvCxnSpPr>
            <p:nvPr>
              <p:custDataLst>
                <p:tags r:id="rId6"/>
              </p:custDataLst>
            </p:nvPr>
          </p:nvCxnSpPr>
          <p:spPr bwMode="auto">
            <a:xfrm flipH="1">
              <a:off x="6367463" y="2009775"/>
              <a:ext cx="481012" cy="4857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" name="AutoShape 5"/>
            <p:cNvCxnSpPr>
              <a:cxnSpLocks noChangeShapeType="1"/>
              <a:stCxn id="8" idx="5"/>
              <a:endCxn id="18" idx="0"/>
            </p:cNvCxnSpPr>
            <p:nvPr>
              <p:custDataLst>
                <p:tags r:id="rId7"/>
              </p:custDataLst>
            </p:nvPr>
          </p:nvCxnSpPr>
          <p:spPr bwMode="auto">
            <a:xfrm>
              <a:off x="7172325" y="2009775"/>
              <a:ext cx="481013" cy="4857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1" name="Oval 6"/>
            <p:cNvSpPr>
              <a:spLocks noChangeAspect="1"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6138863" y="3352800"/>
              <a:ext cx="457200" cy="457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E</a:t>
              </a:r>
            </a:p>
          </p:txBody>
        </p:sp>
        <p:sp>
          <p:nvSpPr>
            <p:cNvPr id="12" name="Oval 7"/>
            <p:cNvSpPr>
              <a:spLocks noChangeAspect="1"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6138863" y="2514600"/>
              <a:ext cx="457200" cy="457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B</a:t>
              </a:r>
            </a:p>
          </p:txBody>
        </p:sp>
        <p:cxnSp>
          <p:nvCxnSpPr>
            <p:cNvPr id="13" name="AutoShape 8"/>
            <p:cNvCxnSpPr>
              <a:cxnSpLocks noChangeShapeType="1"/>
              <a:stCxn id="12" idx="4"/>
              <a:endCxn id="11" idx="0"/>
            </p:cNvCxnSpPr>
            <p:nvPr>
              <p:custDataLst>
                <p:tags r:id="rId10"/>
              </p:custDataLst>
            </p:nvPr>
          </p:nvCxnSpPr>
          <p:spPr bwMode="auto">
            <a:xfrm>
              <a:off x="6367463" y="2990850"/>
              <a:ext cx="0" cy="3429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4" name="Oval 9"/>
            <p:cNvSpPr>
              <a:spLocks noChangeAspect="1"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5605463" y="3352800"/>
              <a:ext cx="457200" cy="457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D</a:t>
              </a:r>
            </a:p>
          </p:txBody>
        </p:sp>
        <p:sp>
          <p:nvSpPr>
            <p:cNvPr id="15" name="Oval 10"/>
            <p:cNvSpPr>
              <a:spLocks noChangeAspect="1"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6672263" y="3352800"/>
              <a:ext cx="457200" cy="457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F</a:t>
              </a:r>
            </a:p>
          </p:txBody>
        </p:sp>
        <p:cxnSp>
          <p:nvCxnSpPr>
            <p:cNvPr id="16" name="AutoShape 11"/>
            <p:cNvCxnSpPr>
              <a:cxnSpLocks noChangeShapeType="1"/>
              <a:stCxn id="12" idx="5"/>
              <a:endCxn id="15" idx="0"/>
            </p:cNvCxnSpPr>
            <p:nvPr>
              <p:custDataLst>
                <p:tags r:id="rId13"/>
              </p:custDataLst>
            </p:nvPr>
          </p:nvCxnSpPr>
          <p:spPr bwMode="auto">
            <a:xfrm>
              <a:off x="6529388" y="2924175"/>
              <a:ext cx="371475" cy="4095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7" name="AutoShape 12"/>
            <p:cNvCxnSpPr>
              <a:cxnSpLocks noChangeShapeType="1"/>
              <a:stCxn id="12" idx="3"/>
              <a:endCxn id="14" idx="0"/>
            </p:cNvCxnSpPr>
            <p:nvPr>
              <p:custDataLst>
                <p:tags r:id="rId14"/>
              </p:custDataLst>
            </p:nvPr>
          </p:nvCxnSpPr>
          <p:spPr bwMode="auto">
            <a:xfrm flipH="1">
              <a:off x="5834063" y="2924175"/>
              <a:ext cx="371475" cy="4095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8" name="Oval 13"/>
            <p:cNvSpPr>
              <a:spLocks noChangeAspect="1"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7424738" y="2514600"/>
              <a:ext cx="457200" cy="457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C</a:t>
              </a:r>
            </a:p>
          </p:txBody>
        </p:sp>
        <p:sp>
          <p:nvSpPr>
            <p:cNvPr id="19" name="Oval 14"/>
            <p:cNvSpPr>
              <a:spLocks noChangeAspect="1"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7424738" y="3352800"/>
              <a:ext cx="457200" cy="457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G</a:t>
              </a:r>
            </a:p>
          </p:txBody>
        </p:sp>
        <p:cxnSp>
          <p:nvCxnSpPr>
            <p:cNvPr id="20" name="AutoShape 15"/>
            <p:cNvCxnSpPr>
              <a:cxnSpLocks noChangeShapeType="1"/>
              <a:stCxn id="18" idx="4"/>
              <a:endCxn id="19" idx="0"/>
            </p:cNvCxnSpPr>
            <p:nvPr>
              <p:custDataLst>
                <p:tags r:id="rId17"/>
              </p:custDataLst>
            </p:nvPr>
          </p:nvCxnSpPr>
          <p:spPr bwMode="auto">
            <a:xfrm>
              <a:off x="7653338" y="2990850"/>
              <a:ext cx="0" cy="3429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1" name="AutoShape 16"/>
            <p:cNvCxnSpPr>
              <a:cxnSpLocks noChangeShapeType="1"/>
              <a:stCxn id="19" idx="3"/>
              <a:endCxn id="24" idx="0"/>
            </p:cNvCxnSpPr>
            <p:nvPr>
              <p:custDataLst>
                <p:tags r:id="rId18"/>
              </p:custDataLst>
            </p:nvPr>
          </p:nvCxnSpPr>
          <p:spPr bwMode="auto">
            <a:xfrm flipH="1">
              <a:off x="7080250" y="3762375"/>
              <a:ext cx="411163" cy="4095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2" name="Oval 17"/>
            <p:cNvSpPr>
              <a:spLocks noChangeAspect="1"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7997825" y="4191000"/>
              <a:ext cx="457200" cy="457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I</a:t>
              </a:r>
            </a:p>
          </p:txBody>
        </p:sp>
        <p:cxnSp>
          <p:nvCxnSpPr>
            <p:cNvPr id="23" name="AutoShape 18"/>
            <p:cNvCxnSpPr>
              <a:cxnSpLocks noChangeShapeType="1"/>
              <a:stCxn id="19" idx="5"/>
              <a:endCxn id="22" idx="0"/>
            </p:cNvCxnSpPr>
            <p:nvPr>
              <p:custDataLst>
                <p:tags r:id="rId20"/>
              </p:custDataLst>
            </p:nvPr>
          </p:nvCxnSpPr>
          <p:spPr bwMode="auto">
            <a:xfrm>
              <a:off x="7815263" y="3762375"/>
              <a:ext cx="411162" cy="4095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4" name="Oval 19"/>
            <p:cNvSpPr>
              <a:spLocks noChangeAspect="1"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6851650" y="4191000"/>
              <a:ext cx="457200" cy="457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H</a:t>
              </a:r>
            </a:p>
          </p:txBody>
        </p:sp>
        <p:sp>
          <p:nvSpPr>
            <p:cNvPr id="25" name="Oval 20"/>
            <p:cNvSpPr>
              <a:spLocks noChangeAspect="1"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6858000" y="5181600"/>
              <a:ext cx="457200" cy="457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L</a:t>
              </a:r>
            </a:p>
          </p:txBody>
        </p:sp>
        <p:sp>
          <p:nvSpPr>
            <p:cNvPr id="26" name="Oval 21"/>
            <p:cNvSpPr>
              <a:spLocks noChangeAspect="1"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5853113" y="5181600"/>
              <a:ext cx="457200" cy="457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J</a:t>
              </a:r>
            </a:p>
          </p:txBody>
        </p:sp>
        <p:sp>
          <p:nvSpPr>
            <p:cNvPr id="27" name="Oval 22"/>
            <p:cNvSpPr>
              <a:spLocks noChangeAspect="1"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7346950" y="5181600"/>
              <a:ext cx="457200" cy="457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M</a:t>
              </a:r>
            </a:p>
          </p:txBody>
        </p:sp>
        <p:sp>
          <p:nvSpPr>
            <p:cNvPr id="28" name="Oval 23"/>
            <p:cNvSpPr>
              <a:spLocks noChangeAspect="1"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6350000" y="5181600"/>
              <a:ext cx="457200" cy="457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K</a:t>
              </a:r>
            </a:p>
          </p:txBody>
        </p:sp>
        <p:sp>
          <p:nvSpPr>
            <p:cNvPr id="29" name="Oval 24"/>
            <p:cNvSpPr>
              <a:spLocks noChangeAspect="1"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7845425" y="5181600"/>
              <a:ext cx="457200" cy="4572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N</a:t>
              </a:r>
            </a:p>
          </p:txBody>
        </p:sp>
        <p:cxnSp>
          <p:nvCxnSpPr>
            <p:cNvPr id="30" name="AutoShape 25"/>
            <p:cNvCxnSpPr>
              <a:cxnSpLocks noChangeShapeType="1"/>
              <a:stCxn id="24" idx="2"/>
              <a:endCxn id="26" idx="0"/>
            </p:cNvCxnSpPr>
            <p:nvPr>
              <p:custDataLst>
                <p:tags r:id="rId27"/>
              </p:custDataLst>
            </p:nvPr>
          </p:nvCxnSpPr>
          <p:spPr bwMode="auto">
            <a:xfrm flipH="1">
              <a:off x="6081713" y="4419600"/>
              <a:ext cx="750887" cy="7429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31" name="AutoShape 26"/>
            <p:cNvCxnSpPr>
              <a:cxnSpLocks noChangeShapeType="1"/>
              <a:stCxn id="24" idx="3"/>
              <a:endCxn id="28" idx="0"/>
            </p:cNvCxnSpPr>
            <p:nvPr>
              <p:custDataLst>
                <p:tags r:id="rId28"/>
              </p:custDataLst>
            </p:nvPr>
          </p:nvCxnSpPr>
          <p:spPr bwMode="auto">
            <a:xfrm flipH="1">
              <a:off x="6578600" y="4600575"/>
              <a:ext cx="339725" cy="5619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32" name="AutoShape 27"/>
            <p:cNvCxnSpPr>
              <a:cxnSpLocks noChangeShapeType="1"/>
              <a:stCxn id="24" idx="4"/>
              <a:endCxn id="25" idx="0"/>
            </p:cNvCxnSpPr>
            <p:nvPr>
              <p:custDataLst>
                <p:tags r:id="rId29"/>
              </p:custDataLst>
            </p:nvPr>
          </p:nvCxnSpPr>
          <p:spPr bwMode="auto">
            <a:xfrm>
              <a:off x="7080250" y="4667250"/>
              <a:ext cx="6350" cy="4953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33" name="AutoShape 28"/>
            <p:cNvCxnSpPr>
              <a:cxnSpLocks noChangeShapeType="1"/>
              <a:stCxn id="24" idx="5"/>
              <a:endCxn id="27" idx="0"/>
            </p:cNvCxnSpPr>
            <p:nvPr>
              <p:custDataLst>
                <p:tags r:id="rId30"/>
              </p:custDataLst>
            </p:nvPr>
          </p:nvCxnSpPr>
          <p:spPr bwMode="auto">
            <a:xfrm>
              <a:off x="7242175" y="4600575"/>
              <a:ext cx="333375" cy="5619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34" name="AutoShape 29"/>
            <p:cNvCxnSpPr>
              <a:cxnSpLocks noChangeShapeType="1"/>
              <a:stCxn id="24" idx="6"/>
              <a:endCxn id="29" idx="0"/>
            </p:cNvCxnSpPr>
            <p:nvPr>
              <p:custDataLst>
                <p:tags r:id="rId31"/>
              </p:custDataLst>
            </p:nvPr>
          </p:nvCxnSpPr>
          <p:spPr bwMode="auto">
            <a:xfrm>
              <a:off x="7327900" y="4419600"/>
              <a:ext cx="746125" cy="7429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35" name="Oval 3"/>
          <p:cNvSpPr>
            <a:spLocks noChangeAspect="1" noChangeArrowheads="1"/>
          </p:cNvSpPr>
          <p:nvPr>
            <p:custDataLst>
              <p:tags r:id="rId1"/>
            </p:custDataLst>
          </p:nvPr>
        </p:nvSpPr>
        <p:spPr bwMode="auto">
          <a:xfrm>
            <a:off x="1073481" y="3295488"/>
            <a:ext cx="457200" cy="457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dirty="0"/>
              <a:t>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69751" y="1417638"/>
            <a:ext cx="55992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Recall: </a:t>
            </a:r>
            <a:r>
              <a:rPr lang="en-US" sz="2400" dirty="0" smtClean="0">
                <a:solidFill>
                  <a:srgbClr val="0000FF"/>
                </a:solidFill>
              </a:rPr>
              <a:t>Height</a:t>
            </a:r>
            <a:r>
              <a:rPr lang="en-US" sz="2400" dirty="0" smtClean="0"/>
              <a:t> of a tree is the </a:t>
            </a:r>
            <a:r>
              <a:rPr lang="en-US" sz="2400" dirty="0" smtClean="0">
                <a:solidFill>
                  <a:srgbClr val="0000FF"/>
                </a:solidFill>
              </a:rPr>
              <a:t>maximum</a:t>
            </a:r>
            <a:r>
              <a:rPr lang="en-US" sz="2400" dirty="0" smtClean="0"/>
              <a:t> number of edges from the </a:t>
            </a:r>
            <a:r>
              <a:rPr lang="en-US" sz="2400" dirty="0" smtClean="0">
                <a:solidFill>
                  <a:srgbClr val="0000FF"/>
                </a:solidFill>
              </a:rPr>
              <a:t>root</a:t>
            </a:r>
            <a:r>
              <a:rPr lang="en-US" sz="2400" dirty="0" smtClean="0"/>
              <a:t> to a </a:t>
            </a:r>
            <a:r>
              <a:rPr lang="en-US" sz="2400" dirty="0" smtClean="0">
                <a:solidFill>
                  <a:srgbClr val="0000FF"/>
                </a:solidFill>
              </a:rPr>
              <a:t>leaf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869751" y="3778179"/>
            <a:ext cx="1535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Height = 0 </a:t>
            </a:r>
            <a:endParaRPr lang="en-US" sz="2400" dirty="0"/>
          </a:p>
        </p:txBody>
      </p:sp>
      <p:sp>
        <p:nvSpPr>
          <p:cNvPr id="38" name="Oval 3"/>
          <p:cNvSpPr>
            <a:spLocks noChangeAspect="1" noChangeArrowheads="1"/>
          </p:cNvSpPr>
          <p:nvPr>
            <p:custDataLst>
              <p:tags r:id="rId2"/>
            </p:custDataLst>
          </p:nvPr>
        </p:nvSpPr>
        <p:spPr bwMode="auto">
          <a:xfrm>
            <a:off x="3077712" y="2952588"/>
            <a:ext cx="457200" cy="457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dirty="0"/>
              <a:t>A</a:t>
            </a:r>
          </a:p>
        </p:txBody>
      </p:sp>
      <p:cxnSp>
        <p:nvCxnSpPr>
          <p:cNvPr id="39" name="AutoShape 4"/>
          <p:cNvCxnSpPr>
            <a:cxnSpLocks noChangeShapeType="1"/>
            <a:stCxn id="38" idx="4"/>
            <a:endCxn id="40" idx="0"/>
          </p:cNvCxnSpPr>
          <p:nvPr>
            <p:custDataLst>
              <p:tags r:id="rId3"/>
            </p:custDataLst>
          </p:nvPr>
        </p:nvCxnSpPr>
        <p:spPr bwMode="auto">
          <a:xfrm>
            <a:off x="3306312" y="3409788"/>
            <a:ext cx="66955" cy="4701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0" name="Oval 7"/>
          <p:cNvSpPr>
            <a:spLocks noChangeAspect="1" noChangeArrowheads="1"/>
          </p:cNvSpPr>
          <p:nvPr>
            <p:custDataLst>
              <p:tags r:id="rId4"/>
            </p:custDataLst>
          </p:nvPr>
        </p:nvSpPr>
        <p:spPr bwMode="auto">
          <a:xfrm>
            <a:off x="3144667" y="3879975"/>
            <a:ext cx="457200" cy="457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/>
              <a:t>B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713325" y="3777039"/>
            <a:ext cx="1525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Height = 1 </a:t>
            </a:r>
            <a:endParaRPr lang="en-US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1055488" y="2442815"/>
            <a:ext cx="4063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What is the </a:t>
            </a:r>
            <a:r>
              <a:rPr lang="en-US" sz="2400" dirty="0" smtClean="0">
                <a:solidFill>
                  <a:srgbClr val="0000FF"/>
                </a:solidFill>
              </a:rPr>
              <a:t>height</a:t>
            </a:r>
            <a:r>
              <a:rPr lang="en-US" sz="2400" dirty="0" smtClean="0"/>
              <a:t> of this tree?</a:t>
            </a:r>
            <a:endParaRPr lang="en-US" sz="2400" dirty="0"/>
          </a:p>
        </p:txBody>
      </p:sp>
      <p:sp>
        <p:nvSpPr>
          <p:cNvPr id="46" name="TextBox 45"/>
          <p:cNvSpPr txBox="1"/>
          <p:nvPr/>
        </p:nvSpPr>
        <p:spPr>
          <a:xfrm>
            <a:off x="1055488" y="4636610"/>
            <a:ext cx="3870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What is the </a:t>
            </a:r>
            <a:r>
              <a:rPr lang="en-US" sz="2400" dirty="0" smtClean="0">
                <a:solidFill>
                  <a:srgbClr val="0000FF"/>
                </a:solidFill>
              </a:rPr>
              <a:t>depth</a:t>
            </a:r>
            <a:r>
              <a:rPr lang="en-US" sz="2400" dirty="0" smtClean="0"/>
              <a:t> of node G?</a:t>
            </a:r>
            <a:endParaRPr lang="en-US" sz="2400" dirty="0"/>
          </a:p>
        </p:txBody>
      </p:sp>
      <p:sp>
        <p:nvSpPr>
          <p:cNvPr id="48" name="TextBox 47"/>
          <p:cNvSpPr txBox="1"/>
          <p:nvPr/>
        </p:nvSpPr>
        <p:spPr>
          <a:xfrm>
            <a:off x="1088845" y="5602171"/>
            <a:ext cx="3805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What is the </a:t>
            </a:r>
            <a:r>
              <a:rPr lang="en-US" sz="2400" dirty="0">
                <a:solidFill>
                  <a:srgbClr val="0000FF"/>
                </a:solidFill>
              </a:rPr>
              <a:t>depth</a:t>
            </a:r>
            <a:r>
              <a:rPr lang="en-US" sz="2400" dirty="0"/>
              <a:t> </a:t>
            </a:r>
            <a:r>
              <a:rPr lang="en-US" sz="2400" dirty="0" smtClean="0"/>
              <a:t>of node L?</a:t>
            </a:r>
            <a:endParaRPr lang="en-US" sz="2400" dirty="0"/>
          </a:p>
        </p:txBody>
      </p:sp>
      <p:sp>
        <p:nvSpPr>
          <p:cNvPr id="47" name="TextBox 46"/>
          <p:cNvSpPr txBox="1"/>
          <p:nvPr/>
        </p:nvSpPr>
        <p:spPr>
          <a:xfrm>
            <a:off x="3130236" y="5010636"/>
            <a:ext cx="1535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Depth = 2 </a:t>
            </a:r>
            <a:endParaRPr lang="en-US" sz="2400" dirty="0"/>
          </a:p>
        </p:txBody>
      </p:sp>
      <p:sp>
        <p:nvSpPr>
          <p:cNvPr id="51" name="TextBox 50"/>
          <p:cNvSpPr txBox="1"/>
          <p:nvPr/>
        </p:nvSpPr>
        <p:spPr>
          <a:xfrm>
            <a:off x="3144667" y="5959700"/>
            <a:ext cx="1535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Depth = 4 </a:t>
            </a:r>
            <a:endParaRPr lang="en-US" sz="2400" dirty="0"/>
          </a:p>
        </p:txBody>
      </p:sp>
      <p:sp>
        <p:nvSpPr>
          <p:cNvPr id="52" name="TextBox 51"/>
          <p:cNvSpPr txBox="1"/>
          <p:nvPr/>
        </p:nvSpPr>
        <p:spPr>
          <a:xfrm>
            <a:off x="7470064" y="1417638"/>
            <a:ext cx="1525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Height = 4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77614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/>
      <p:bldP spid="37" grpId="0"/>
      <p:bldP spid="38" grpId="0" animBg="1"/>
      <p:bldP spid="40" grpId="0" animBg="1"/>
      <p:bldP spid="41" grpId="0"/>
      <p:bldP spid="45" grpId="0"/>
      <p:bldP spid="46" grpId="0"/>
      <p:bldP spid="48" grpId="0"/>
      <p:bldP spid="47" grpId="0"/>
      <p:bldP spid="51" grpId="0"/>
      <p:bldP spid="5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re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799" y="3481907"/>
            <a:ext cx="6923001" cy="33760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5908"/>
            <a:ext cx="8229600" cy="1143000"/>
          </a:xfrm>
        </p:spPr>
        <p:txBody>
          <a:bodyPr/>
          <a:lstStyle/>
          <a:p>
            <a:r>
              <a:rPr lang="en-US" dirty="0" smtClean="0"/>
              <a:t>Binary Trees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622C7-AF21-2E4F-B881-B4B79AD45CE0}" type="slidenum">
              <a:rPr lang="en-US" smtClean="0"/>
              <a:t>6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69596" y="1258908"/>
            <a:ext cx="9009699" cy="2619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buFont typeface="Arial"/>
              <a:buChar char="•"/>
            </a:pPr>
            <a:r>
              <a:rPr lang="en-US" sz="2400" dirty="0">
                <a:solidFill>
                  <a:srgbClr val="0000FF"/>
                </a:solidFill>
              </a:rPr>
              <a:t>Binary tree</a:t>
            </a:r>
            <a:r>
              <a:rPr lang="en-US" sz="2400" dirty="0"/>
              <a:t>:  Each node has at most 2 children (branching factor 2</a:t>
            </a:r>
            <a:r>
              <a:rPr lang="en-US" sz="2400" dirty="0" smtClean="0"/>
              <a:t>)</a:t>
            </a:r>
          </a:p>
          <a:p>
            <a:pPr marL="342900" indent="-342900">
              <a:lnSpc>
                <a:spcPct val="90000"/>
              </a:lnSpc>
              <a:buFont typeface="Arial"/>
              <a:buChar char="•"/>
            </a:pPr>
            <a:endParaRPr lang="en-US" sz="2400" dirty="0"/>
          </a:p>
          <a:p>
            <a:pPr marL="342900" indent="-342900">
              <a:lnSpc>
                <a:spcPct val="90000"/>
              </a:lnSpc>
              <a:buFont typeface="Arial"/>
              <a:buChar char="•"/>
            </a:pPr>
            <a:r>
              <a:rPr lang="en-US" sz="2400" dirty="0"/>
              <a:t>Binary tree is</a:t>
            </a:r>
          </a:p>
          <a:p>
            <a:pPr marL="800100" lvl="1" indent="-342900">
              <a:lnSpc>
                <a:spcPct val="90000"/>
              </a:lnSpc>
              <a:buFont typeface="Arial"/>
              <a:buChar char="•"/>
            </a:pPr>
            <a:r>
              <a:rPr lang="en-US" sz="2200" dirty="0"/>
              <a:t>A root </a:t>
            </a:r>
            <a:r>
              <a:rPr lang="en-US" sz="2200" i="1" dirty="0"/>
              <a:t>(with data)</a:t>
            </a:r>
          </a:p>
          <a:p>
            <a:pPr marL="800100" lvl="1" indent="-342900">
              <a:lnSpc>
                <a:spcPct val="90000"/>
              </a:lnSpc>
              <a:buFont typeface="Arial"/>
              <a:buChar char="•"/>
            </a:pPr>
            <a:r>
              <a:rPr lang="en-US" sz="2200" dirty="0"/>
              <a:t>A left </a:t>
            </a:r>
            <a:r>
              <a:rPr lang="en-US" sz="2200" dirty="0" err="1"/>
              <a:t>subtree</a:t>
            </a:r>
            <a:r>
              <a:rPr lang="en-US" sz="2200" dirty="0"/>
              <a:t> </a:t>
            </a:r>
            <a:r>
              <a:rPr lang="en-US" sz="2200" i="1" dirty="0"/>
              <a:t>(may be empty) </a:t>
            </a:r>
            <a:endParaRPr lang="en-US" sz="2200" dirty="0"/>
          </a:p>
          <a:p>
            <a:pPr marL="800100" lvl="1" indent="-342900">
              <a:lnSpc>
                <a:spcPct val="90000"/>
              </a:lnSpc>
              <a:buFont typeface="Arial"/>
              <a:buChar char="•"/>
            </a:pPr>
            <a:r>
              <a:rPr lang="en-US" sz="2200" dirty="0"/>
              <a:t>A right </a:t>
            </a:r>
            <a:r>
              <a:rPr lang="en-US" sz="2200" dirty="0" err="1"/>
              <a:t>subtree</a:t>
            </a:r>
            <a:r>
              <a:rPr lang="en-US" sz="2200" dirty="0"/>
              <a:t> </a:t>
            </a:r>
            <a:r>
              <a:rPr lang="en-US" sz="2200" i="1" dirty="0"/>
              <a:t>(may be empty) </a:t>
            </a:r>
            <a:endParaRPr lang="en-US" sz="2200" i="1" dirty="0" smtClean="0"/>
          </a:p>
          <a:p>
            <a:pPr marL="800100" lvl="1" indent="-342900">
              <a:lnSpc>
                <a:spcPct val="90000"/>
              </a:lnSpc>
              <a:buFont typeface="Arial"/>
              <a:buChar char="•"/>
            </a:pPr>
            <a:endParaRPr lang="en-US" sz="2000" i="1" dirty="0"/>
          </a:p>
          <a:p>
            <a:pPr marL="342900" indent="-342900">
              <a:lnSpc>
                <a:spcPct val="90000"/>
              </a:lnSpc>
              <a:buFont typeface="Arial"/>
              <a:buChar char="•"/>
            </a:pPr>
            <a:r>
              <a:rPr lang="en-US" sz="2400" dirty="0" smtClean="0"/>
              <a:t>Special Cases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07293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85800" y="228600"/>
            <a:ext cx="7772400" cy="1447800"/>
          </a:xfrm>
        </p:spPr>
        <p:txBody>
          <a:bodyPr/>
          <a:lstStyle/>
          <a:p>
            <a:r>
              <a:rPr lang="en-US" dirty="0" smtClean="0"/>
              <a:t>Tree Traversals</a:t>
            </a: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400" y="1524000"/>
            <a:ext cx="7533668" cy="46482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2400" dirty="0" smtClean="0"/>
              <a:t>A </a:t>
            </a:r>
            <a:r>
              <a:rPr lang="en-US" sz="2400" i="1" dirty="0" smtClean="0">
                <a:solidFill>
                  <a:srgbClr val="0000FF"/>
                </a:solidFill>
              </a:rPr>
              <a:t>traversal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/>
              <a:t>is an order for visiting all the nodes of a tree</a:t>
            </a:r>
          </a:p>
          <a:p>
            <a:pPr>
              <a:buFontTx/>
              <a:buNone/>
            </a:pPr>
            <a:endParaRPr lang="en-US" sz="2400" dirty="0" smtClean="0"/>
          </a:p>
          <a:p>
            <a:r>
              <a:rPr lang="en-US" sz="2400" i="1" dirty="0" smtClean="0">
                <a:solidFill>
                  <a:srgbClr val="0000FF"/>
                </a:solidFill>
              </a:rPr>
              <a:t>Pre-order</a:t>
            </a:r>
            <a:r>
              <a:rPr lang="en-US" sz="2400" dirty="0" smtClean="0"/>
              <a:t>:	root, left </a:t>
            </a:r>
            <a:r>
              <a:rPr lang="en-US" sz="2400" dirty="0" err="1" smtClean="0"/>
              <a:t>subtree</a:t>
            </a:r>
            <a:r>
              <a:rPr lang="en-US" sz="2400" dirty="0" smtClean="0"/>
              <a:t>, right </a:t>
            </a:r>
            <a:r>
              <a:rPr lang="en-US" sz="2400" dirty="0" err="1" smtClean="0"/>
              <a:t>subtree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2"/>
                </a:solidFill>
              </a:rPr>
              <a:t>	 			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i="1" dirty="0" smtClean="0">
                <a:solidFill>
                  <a:srgbClr val="0000FF"/>
                </a:solidFill>
              </a:rPr>
              <a:t>In-order</a:t>
            </a:r>
            <a:r>
              <a:rPr lang="en-US" sz="2400" dirty="0" smtClean="0"/>
              <a:t>:	left </a:t>
            </a:r>
            <a:r>
              <a:rPr lang="en-US" sz="2400" dirty="0" err="1" smtClean="0"/>
              <a:t>subtree</a:t>
            </a:r>
            <a:r>
              <a:rPr lang="en-US" sz="2400" dirty="0" smtClean="0"/>
              <a:t>, root, right </a:t>
            </a:r>
            <a:r>
              <a:rPr lang="en-US" sz="2400" dirty="0" err="1" smtClean="0"/>
              <a:t>subtree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i="1" dirty="0" smtClean="0">
                <a:solidFill>
                  <a:srgbClr val="0000FF"/>
                </a:solidFill>
              </a:rPr>
              <a:t>Post-order</a:t>
            </a:r>
            <a:r>
              <a:rPr lang="en-US" sz="2400" dirty="0" smtClean="0"/>
              <a:t>:	left </a:t>
            </a:r>
            <a:r>
              <a:rPr lang="en-US" sz="2400" dirty="0" err="1" smtClean="0"/>
              <a:t>subtree</a:t>
            </a:r>
            <a:r>
              <a:rPr lang="en-US" sz="2400" dirty="0" smtClean="0"/>
              <a:t>, right </a:t>
            </a:r>
            <a:r>
              <a:rPr lang="en-US" sz="2400" dirty="0" err="1" smtClean="0"/>
              <a:t>subtree</a:t>
            </a:r>
            <a:r>
              <a:rPr lang="en-US" sz="2400" dirty="0" smtClean="0"/>
              <a:t>, root</a:t>
            </a:r>
          </a:p>
        </p:txBody>
      </p:sp>
      <p:grpSp>
        <p:nvGrpSpPr>
          <p:cNvPr id="2" name="Group 1028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7102519" y="2686640"/>
            <a:ext cx="1752600" cy="2057400"/>
            <a:chOff x="3792" y="1728"/>
            <a:chExt cx="1104" cy="1296"/>
          </a:xfrm>
        </p:grpSpPr>
        <p:sp>
          <p:nvSpPr>
            <p:cNvPr id="12294" name="Oval 1029"/>
            <p:cNvSpPr>
              <a:spLocks noChangeAspect="1"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4293" y="1728"/>
              <a:ext cx="288" cy="26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+</a:t>
              </a:r>
            </a:p>
          </p:txBody>
        </p:sp>
        <p:cxnSp>
          <p:nvCxnSpPr>
            <p:cNvPr id="12295" name="AutoShape 1030"/>
            <p:cNvCxnSpPr>
              <a:cxnSpLocks noChangeShapeType="1"/>
              <a:stCxn id="12294" idx="3"/>
              <a:endCxn id="12297" idx="0"/>
            </p:cNvCxnSpPr>
            <p:nvPr>
              <p:custDataLst>
                <p:tags r:id="rId6"/>
              </p:custDataLst>
            </p:nvPr>
          </p:nvCxnSpPr>
          <p:spPr bwMode="auto">
            <a:xfrm flipH="1">
              <a:off x="4128" y="1968"/>
              <a:ext cx="207" cy="28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2296" name="AutoShape 1031"/>
            <p:cNvCxnSpPr>
              <a:cxnSpLocks noChangeShapeType="1"/>
              <a:stCxn id="12294" idx="5"/>
              <a:endCxn id="12302" idx="0"/>
            </p:cNvCxnSpPr>
            <p:nvPr>
              <p:custDataLst>
                <p:tags r:id="rId7"/>
              </p:custDataLst>
            </p:nvPr>
          </p:nvCxnSpPr>
          <p:spPr bwMode="auto">
            <a:xfrm>
              <a:off x="4539" y="1968"/>
              <a:ext cx="213" cy="28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2297" name="Oval 1032"/>
            <p:cNvSpPr>
              <a:spLocks noChangeAspect="1"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3984" y="2264"/>
              <a:ext cx="288" cy="26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*</a:t>
              </a:r>
            </a:p>
          </p:txBody>
        </p:sp>
        <p:sp>
          <p:nvSpPr>
            <p:cNvPr id="12298" name="Oval 1033"/>
            <p:cNvSpPr>
              <a:spLocks noChangeAspect="1"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3792" y="2756"/>
              <a:ext cx="288" cy="26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2</a:t>
              </a:r>
            </a:p>
          </p:txBody>
        </p:sp>
        <p:sp>
          <p:nvSpPr>
            <p:cNvPr id="12299" name="Oval 1034"/>
            <p:cNvSpPr>
              <a:spLocks noChangeAspect="1"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4176" y="2756"/>
              <a:ext cx="288" cy="26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4</a:t>
              </a:r>
            </a:p>
          </p:txBody>
        </p:sp>
        <p:cxnSp>
          <p:nvCxnSpPr>
            <p:cNvPr id="12300" name="AutoShape 1035"/>
            <p:cNvCxnSpPr>
              <a:cxnSpLocks noChangeShapeType="1"/>
              <a:stCxn id="12297" idx="5"/>
              <a:endCxn id="12299" idx="0"/>
            </p:cNvCxnSpPr>
            <p:nvPr>
              <p:custDataLst>
                <p:tags r:id="rId11"/>
              </p:custDataLst>
            </p:nvPr>
          </p:nvCxnSpPr>
          <p:spPr bwMode="auto">
            <a:xfrm>
              <a:off x="4230" y="2504"/>
              <a:ext cx="90" cy="24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2301" name="AutoShape 1036"/>
            <p:cNvCxnSpPr>
              <a:cxnSpLocks noChangeShapeType="1"/>
              <a:stCxn id="12297" idx="3"/>
              <a:endCxn id="12298" idx="0"/>
            </p:cNvCxnSpPr>
            <p:nvPr>
              <p:custDataLst>
                <p:tags r:id="rId12"/>
              </p:custDataLst>
            </p:nvPr>
          </p:nvCxnSpPr>
          <p:spPr bwMode="auto">
            <a:xfrm flipH="1">
              <a:off x="3936" y="2504"/>
              <a:ext cx="90" cy="24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2302" name="Oval 1037"/>
            <p:cNvSpPr>
              <a:spLocks noChangeAspect="1"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4608" y="2264"/>
              <a:ext cx="288" cy="26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5</a:t>
              </a:r>
            </a:p>
          </p:txBody>
        </p:sp>
      </p:grpSp>
      <p:sp>
        <p:nvSpPr>
          <p:cNvPr id="12293" name="Text Box 1038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984332" y="2177691"/>
            <a:ext cx="208518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(an expression tree)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2014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987322" y="2881257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+</a:t>
            </a:r>
            <a:endParaRPr lang="en-US" sz="2400" dirty="0"/>
          </a:p>
        </p:txBody>
      </p:sp>
      <p:sp>
        <p:nvSpPr>
          <p:cNvPr id="19" name="Rectangle 18"/>
          <p:cNvSpPr/>
          <p:nvPr/>
        </p:nvSpPr>
        <p:spPr>
          <a:xfrm>
            <a:off x="1309646" y="2938977"/>
            <a:ext cx="3379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*</a:t>
            </a:r>
            <a:endParaRPr lang="en-US" sz="2400" dirty="0"/>
          </a:p>
        </p:txBody>
      </p:sp>
      <p:sp>
        <p:nvSpPr>
          <p:cNvPr id="20" name="Rectangle 19"/>
          <p:cNvSpPr/>
          <p:nvPr/>
        </p:nvSpPr>
        <p:spPr>
          <a:xfrm>
            <a:off x="1716972" y="2894775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2</a:t>
            </a:r>
            <a:endParaRPr lang="en-US" sz="2400" dirty="0"/>
          </a:p>
        </p:txBody>
      </p:sp>
      <p:sp>
        <p:nvSpPr>
          <p:cNvPr id="21" name="Rectangle 20"/>
          <p:cNvSpPr/>
          <p:nvPr/>
        </p:nvSpPr>
        <p:spPr>
          <a:xfrm>
            <a:off x="2055526" y="2894775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4</a:t>
            </a:r>
            <a:endParaRPr lang="en-US" sz="2400" dirty="0"/>
          </a:p>
        </p:txBody>
      </p:sp>
      <p:sp>
        <p:nvSpPr>
          <p:cNvPr id="22" name="Rectangle 21"/>
          <p:cNvSpPr/>
          <p:nvPr/>
        </p:nvSpPr>
        <p:spPr>
          <a:xfrm>
            <a:off x="2421523" y="2894775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5</a:t>
            </a:r>
            <a:endParaRPr lang="en-US" sz="2400" dirty="0"/>
          </a:p>
        </p:txBody>
      </p:sp>
      <p:sp>
        <p:nvSpPr>
          <p:cNvPr id="23" name="Rectangle 22"/>
          <p:cNvSpPr/>
          <p:nvPr/>
        </p:nvSpPr>
        <p:spPr>
          <a:xfrm>
            <a:off x="987322" y="4272046"/>
            <a:ext cx="3406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2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1309646" y="4329766"/>
            <a:ext cx="3379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*</a:t>
            </a:r>
            <a:endParaRPr lang="en-US" sz="2400" dirty="0"/>
          </a:p>
        </p:txBody>
      </p:sp>
      <p:sp>
        <p:nvSpPr>
          <p:cNvPr id="25" name="Rectangle 24"/>
          <p:cNvSpPr/>
          <p:nvPr/>
        </p:nvSpPr>
        <p:spPr>
          <a:xfrm>
            <a:off x="1716972" y="4285564"/>
            <a:ext cx="3406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4</a:t>
            </a:r>
            <a:endParaRPr lang="en-US" sz="2400" dirty="0"/>
          </a:p>
        </p:txBody>
      </p:sp>
      <p:sp>
        <p:nvSpPr>
          <p:cNvPr id="26" name="Rectangle 25"/>
          <p:cNvSpPr/>
          <p:nvPr/>
        </p:nvSpPr>
        <p:spPr>
          <a:xfrm>
            <a:off x="2055526" y="428556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+</a:t>
            </a:r>
            <a:endParaRPr lang="en-US" sz="2400" dirty="0"/>
          </a:p>
        </p:txBody>
      </p:sp>
      <p:sp>
        <p:nvSpPr>
          <p:cNvPr id="27" name="Rectangle 26"/>
          <p:cNvSpPr/>
          <p:nvPr/>
        </p:nvSpPr>
        <p:spPr>
          <a:xfrm>
            <a:off x="2421523" y="428556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5</a:t>
            </a:r>
            <a:endParaRPr lang="en-US" sz="2400" dirty="0"/>
          </a:p>
        </p:txBody>
      </p:sp>
      <p:sp>
        <p:nvSpPr>
          <p:cNvPr id="28" name="Rectangle 27"/>
          <p:cNvSpPr/>
          <p:nvPr/>
        </p:nvSpPr>
        <p:spPr>
          <a:xfrm>
            <a:off x="987322" y="5656917"/>
            <a:ext cx="3406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2</a:t>
            </a:r>
            <a:endParaRPr lang="en-US" sz="2400" dirty="0"/>
          </a:p>
        </p:txBody>
      </p:sp>
      <p:sp>
        <p:nvSpPr>
          <p:cNvPr id="29" name="Rectangle 28"/>
          <p:cNvSpPr/>
          <p:nvPr/>
        </p:nvSpPr>
        <p:spPr>
          <a:xfrm>
            <a:off x="1309646" y="5656917"/>
            <a:ext cx="3406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4</a:t>
            </a:r>
            <a:endParaRPr lang="en-US" sz="2400" dirty="0"/>
          </a:p>
        </p:txBody>
      </p:sp>
      <p:sp>
        <p:nvSpPr>
          <p:cNvPr id="30" name="Rectangle 29"/>
          <p:cNvSpPr/>
          <p:nvPr/>
        </p:nvSpPr>
        <p:spPr>
          <a:xfrm>
            <a:off x="1716972" y="5670435"/>
            <a:ext cx="3379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*</a:t>
            </a:r>
            <a:endParaRPr lang="en-US" sz="2400" dirty="0"/>
          </a:p>
        </p:txBody>
      </p:sp>
      <p:sp>
        <p:nvSpPr>
          <p:cNvPr id="31" name="Rectangle 30"/>
          <p:cNvSpPr/>
          <p:nvPr/>
        </p:nvSpPr>
        <p:spPr>
          <a:xfrm>
            <a:off x="2055526" y="5670435"/>
            <a:ext cx="3406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5</a:t>
            </a:r>
            <a:endParaRPr lang="en-US" sz="2400" dirty="0"/>
          </a:p>
        </p:txBody>
      </p:sp>
      <p:sp>
        <p:nvSpPr>
          <p:cNvPr id="32" name="Rectangle 31"/>
          <p:cNvSpPr/>
          <p:nvPr/>
        </p:nvSpPr>
        <p:spPr>
          <a:xfrm>
            <a:off x="2421523" y="5670435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+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0730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dirty="0" smtClean="0"/>
              <a:t>More on  traversals</a:t>
            </a:r>
          </a:p>
        </p:txBody>
      </p:sp>
      <p:sp>
        <p:nvSpPr>
          <p:cNvPr id="4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85800" y="1295400"/>
            <a:ext cx="4953000" cy="2286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void </a:t>
            </a:r>
            <a:r>
              <a:rPr lang="en-US" sz="2000" dirty="0" err="1" smtClean="0">
                <a:solidFill>
                  <a:srgbClr val="119F33"/>
                </a:solidFill>
                <a:latin typeface="Courier New" pitchFamily="49" charset="0"/>
              </a:rPr>
              <a:t>inOrderTraversal</a:t>
            </a:r>
            <a:r>
              <a:rPr lang="en-US" sz="2000" dirty="0" smtClean="0">
                <a:latin typeface="Courier New" pitchFamily="49" charset="0"/>
              </a:rPr>
              <a:t>(Node </a:t>
            </a:r>
            <a:r>
              <a:rPr lang="en-US" sz="2000" dirty="0" smtClean="0">
                <a:solidFill>
                  <a:srgbClr val="119F33"/>
                </a:solidFill>
                <a:latin typeface="Courier New" pitchFamily="49" charset="0"/>
              </a:rPr>
              <a:t>t</a:t>
            </a:r>
            <a:r>
              <a:rPr lang="en-US" sz="2000" dirty="0" smtClean="0">
                <a:latin typeface="Courier New" pitchFamily="49" charset="0"/>
              </a:rPr>
              <a:t>){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sz="2000" dirty="0" smtClean="0">
                <a:latin typeface="Courier New" pitchFamily="49" charset="0"/>
              </a:rPr>
              <a:t>(t != </a:t>
            </a: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</a:rPr>
              <a:t>null</a:t>
            </a:r>
            <a:r>
              <a:rPr lang="en-US" sz="2000" dirty="0" smtClean="0">
                <a:latin typeface="Courier New" pitchFamily="49" charset="0"/>
              </a:rPr>
              <a:t>) {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  </a:t>
            </a:r>
            <a:r>
              <a:rPr lang="en-US" sz="2000" dirty="0" err="1" smtClean="0">
                <a:latin typeface="Courier New" pitchFamily="49" charset="0"/>
              </a:rPr>
              <a:t>inOrderTraversal</a:t>
            </a:r>
            <a:r>
              <a:rPr lang="en-US" sz="2000" dirty="0" smtClean="0">
                <a:latin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</a:rPr>
              <a:t>t.left</a:t>
            </a:r>
            <a:r>
              <a:rPr lang="en-US" sz="2000" dirty="0" smtClean="0">
                <a:latin typeface="Courier New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  process(</a:t>
            </a:r>
            <a:r>
              <a:rPr lang="en-US" sz="2000" dirty="0" err="1" smtClean="0">
                <a:latin typeface="Courier New" pitchFamily="49" charset="0"/>
              </a:rPr>
              <a:t>t.element</a:t>
            </a:r>
            <a:r>
              <a:rPr lang="en-US" sz="2000" dirty="0" smtClean="0">
                <a:latin typeface="Courier New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  </a:t>
            </a:r>
            <a:r>
              <a:rPr lang="en-US" sz="2000" dirty="0" err="1" smtClean="0">
                <a:latin typeface="Courier New" pitchFamily="49" charset="0"/>
              </a:rPr>
              <a:t>inOrderTraversal</a:t>
            </a:r>
            <a:r>
              <a:rPr lang="en-US" sz="2000" dirty="0" smtClean="0">
                <a:latin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</a:rPr>
              <a:t>t.right</a:t>
            </a:r>
            <a:r>
              <a:rPr lang="en-US" sz="2000" dirty="0" smtClean="0">
                <a:latin typeface="Courier New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}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9" name="Oval 1029"/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7272338" y="1295400"/>
            <a:ext cx="457200" cy="425450"/>
          </a:xfrm>
          <a:prstGeom prst="ellipse">
            <a:avLst/>
          </a:prstGeom>
          <a:solidFill>
            <a:srgbClr val="C1504D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A</a:t>
            </a:r>
            <a:endParaRPr lang="en-US" sz="2000" dirty="0"/>
          </a:p>
        </p:txBody>
      </p:sp>
      <p:cxnSp>
        <p:nvCxnSpPr>
          <p:cNvPr id="10" name="AutoShape 1030"/>
          <p:cNvCxnSpPr>
            <a:cxnSpLocks noChangeShapeType="1"/>
            <a:stCxn id="9" idx="3"/>
            <a:endCxn id="12" idx="0"/>
          </p:cNvCxnSpPr>
          <p:nvPr>
            <p:custDataLst>
              <p:tags r:id="rId4"/>
            </p:custDataLst>
          </p:nvPr>
        </p:nvCxnSpPr>
        <p:spPr bwMode="auto">
          <a:xfrm flipH="1">
            <a:off x="7010400" y="1676400"/>
            <a:ext cx="328613" cy="452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" name="AutoShape 1031"/>
          <p:cNvCxnSpPr>
            <a:cxnSpLocks noChangeShapeType="1"/>
            <a:stCxn id="9" idx="5"/>
            <a:endCxn id="17" idx="0"/>
          </p:cNvCxnSpPr>
          <p:nvPr>
            <p:custDataLst>
              <p:tags r:id="rId5"/>
            </p:custDataLst>
          </p:nvPr>
        </p:nvCxnSpPr>
        <p:spPr bwMode="auto">
          <a:xfrm>
            <a:off x="7662863" y="1676400"/>
            <a:ext cx="338138" cy="452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" name="Oval 1032"/>
          <p:cNvSpPr>
            <a:spLocks noChangeAspect="1" noChangeArrowheads="1"/>
          </p:cNvSpPr>
          <p:nvPr>
            <p:custDataLst>
              <p:tags r:id="rId6"/>
            </p:custDataLst>
          </p:nvPr>
        </p:nvSpPr>
        <p:spPr bwMode="auto">
          <a:xfrm>
            <a:off x="6781800" y="2146300"/>
            <a:ext cx="457200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13" name="Oval 1033"/>
          <p:cNvSpPr>
            <a:spLocks noChangeAspect="1" noChangeArrowheads="1"/>
          </p:cNvSpPr>
          <p:nvPr>
            <p:custDataLst>
              <p:tags r:id="rId7"/>
            </p:custDataLst>
          </p:nvPr>
        </p:nvSpPr>
        <p:spPr bwMode="auto">
          <a:xfrm>
            <a:off x="6477000" y="2927350"/>
            <a:ext cx="457200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D</a:t>
            </a:r>
            <a:endParaRPr lang="en-US" sz="2000" dirty="0"/>
          </a:p>
        </p:txBody>
      </p:sp>
      <p:sp>
        <p:nvSpPr>
          <p:cNvPr id="14" name="Oval 1034"/>
          <p:cNvSpPr>
            <a:spLocks noChangeAspect="1" noChangeArrowheads="1"/>
          </p:cNvSpPr>
          <p:nvPr>
            <p:custDataLst>
              <p:tags r:id="rId8"/>
            </p:custDataLst>
          </p:nvPr>
        </p:nvSpPr>
        <p:spPr bwMode="auto">
          <a:xfrm>
            <a:off x="7010400" y="2927350"/>
            <a:ext cx="457200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E</a:t>
            </a:r>
            <a:endParaRPr lang="en-US" sz="2000" dirty="0"/>
          </a:p>
        </p:txBody>
      </p:sp>
      <p:cxnSp>
        <p:nvCxnSpPr>
          <p:cNvPr id="15" name="AutoShape 1035"/>
          <p:cNvCxnSpPr>
            <a:cxnSpLocks noChangeShapeType="1"/>
            <a:stCxn id="12" idx="5"/>
            <a:endCxn id="14" idx="0"/>
          </p:cNvCxnSpPr>
          <p:nvPr>
            <p:custDataLst>
              <p:tags r:id="rId9"/>
            </p:custDataLst>
          </p:nvPr>
        </p:nvCxnSpPr>
        <p:spPr bwMode="auto">
          <a:xfrm rot="16200000" flipH="1">
            <a:off x="6996569" y="2684919"/>
            <a:ext cx="417906" cy="6695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6" name="AutoShape 1036"/>
          <p:cNvCxnSpPr>
            <a:cxnSpLocks noChangeShapeType="1"/>
            <a:stCxn id="12" idx="3"/>
            <a:endCxn id="13" idx="0"/>
          </p:cNvCxnSpPr>
          <p:nvPr>
            <p:custDataLst>
              <p:tags r:id="rId10"/>
            </p:custDataLst>
          </p:nvPr>
        </p:nvCxnSpPr>
        <p:spPr bwMode="auto">
          <a:xfrm flipH="1">
            <a:off x="6705600" y="2527300"/>
            <a:ext cx="142875" cy="382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7" name="Oval 1037"/>
          <p:cNvSpPr>
            <a:spLocks noChangeAspect="1" noChangeArrowheads="1"/>
          </p:cNvSpPr>
          <p:nvPr>
            <p:custDataLst>
              <p:tags r:id="rId11"/>
            </p:custDataLst>
          </p:nvPr>
        </p:nvSpPr>
        <p:spPr bwMode="auto">
          <a:xfrm>
            <a:off x="7772400" y="2146300"/>
            <a:ext cx="457200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C</a:t>
            </a:r>
            <a:endParaRPr lang="en-US" sz="2000" dirty="0"/>
          </a:p>
        </p:txBody>
      </p:sp>
      <p:sp>
        <p:nvSpPr>
          <p:cNvPr id="18" name="Oval 1033"/>
          <p:cNvSpPr>
            <a:spLocks noChangeAspect="1" noChangeArrowheads="1"/>
          </p:cNvSpPr>
          <p:nvPr>
            <p:custDataLst>
              <p:tags r:id="rId12"/>
            </p:custDataLst>
          </p:nvPr>
        </p:nvSpPr>
        <p:spPr bwMode="auto">
          <a:xfrm>
            <a:off x="7543800" y="2927350"/>
            <a:ext cx="457200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F</a:t>
            </a:r>
            <a:endParaRPr lang="en-US" sz="2000" dirty="0"/>
          </a:p>
        </p:txBody>
      </p:sp>
      <p:sp>
        <p:nvSpPr>
          <p:cNvPr id="19" name="Oval 1034"/>
          <p:cNvSpPr>
            <a:spLocks noChangeAspect="1" noChangeArrowheads="1"/>
          </p:cNvSpPr>
          <p:nvPr>
            <p:custDataLst>
              <p:tags r:id="rId13"/>
            </p:custDataLst>
          </p:nvPr>
        </p:nvSpPr>
        <p:spPr bwMode="auto">
          <a:xfrm>
            <a:off x="8153400" y="2927350"/>
            <a:ext cx="457200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G</a:t>
            </a:r>
            <a:endParaRPr lang="en-US" sz="2000" dirty="0"/>
          </a:p>
        </p:txBody>
      </p:sp>
      <p:cxnSp>
        <p:nvCxnSpPr>
          <p:cNvPr id="20" name="AutoShape 1035"/>
          <p:cNvCxnSpPr>
            <a:cxnSpLocks noChangeShapeType="1"/>
            <a:stCxn id="17" idx="5"/>
            <a:endCxn id="19" idx="0"/>
          </p:cNvCxnSpPr>
          <p:nvPr>
            <p:custDataLst>
              <p:tags r:id="rId14"/>
            </p:custDataLst>
          </p:nvPr>
        </p:nvCxnSpPr>
        <p:spPr bwMode="auto">
          <a:xfrm rot="16200000" flipH="1">
            <a:off x="8063369" y="2608719"/>
            <a:ext cx="417906" cy="21935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" name="AutoShape 1036"/>
          <p:cNvCxnSpPr>
            <a:cxnSpLocks noChangeShapeType="1"/>
            <a:endCxn id="18" idx="0"/>
          </p:cNvCxnSpPr>
          <p:nvPr>
            <p:custDataLst>
              <p:tags r:id="rId15"/>
            </p:custDataLst>
          </p:nvPr>
        </p:nvCxnSpPr>
        <p:spPr bwMode="auto">
          <a:xfrm flipH="1">
            <a:off x="7772400" y="2527300"/>
            <a:ext cx="142875" cy="382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3" name="Date Placeholder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2014</a:t>
            </a:r>
            <a:endParaRPr lang="en-US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512859" y="3878503"/>
            <a:ext cx="6649941" cy="1025813"/>
            <a:chOff x="512859" y="3878503"/>
            <a:chExt cx="6649941" cy="1025813"/>
          </a:xfrm>
        </p:grpSpPr>
        <p:sp>
          <p:nvSpPr>
            <p:cNvPr id="2" name="TextBox 1"/>
            <p:cNvSpPr txBox="1"/>
            <p:nvPr/>
          </p:nvSpPr>
          <p:spPr>
            <a:xfrm>
              <a:off x="685800" y="3886200"/>
              <a:ext cx="6477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0" dirty="0" smtClean="0">
                  <a:latin typeface="+mn-lt"/>
                </a:rPr>
                <a:t>    = current node			= processing (on the call stack)</a:t>
              </a:r>
            </a:p>
            <a:p>
              <a:r>
                <a:rPr lang="en-US" sz="2000" b="0" dirty="0">
                  <a:latin typeface="+mn-lt"/>
                </a:rPr>
                <a:t> </a:t>
              </a:r>
              <a:r>
                <a:rPr lang="en-US" sz="2000" b="0" dirty="0" smtClean="0">
                  <a:latin typeface="+mn-lt"/>
                </a:rPr>
                <a:t>   </a:t>
              </a:r>
            </a:p>
            <a:p>
              <a:r>
                <a:rPr lang="en-US" sz="2000" b="0" dirty="0">
                  <a:latin typeface="+mn-lt"/>
                </a:rPr>
                <a:t> </a:t>
              </a:r>
              <a:r>
                <a:rPr lang="en-US" sz="2000" b="0" dirty="0" smtClean="0">
                  <a:latin typeface="+mn-lt"/>
                </a:rPr>
                <a:t>   = completed node		= element has been processed</a:t>
              </a:r>
            </a:p>
          </p:txBody>
        </p:sp>
        <p:sp>
          <p:nvSpPr>
            <p:cNvPr id="26" name="Oval 1029"/>
            <p:cNvSpPr>
              <a:spLocks noChangeAspect="1"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512859" y="3880042"/>
              <a:ext cx="457200" cy="425450"/>
            </a:xfrm>
            <a:prstGeom prst="ellipse">
              <a:avLst/>
            </a:prstGeom>
            <a:solidFill>
              <a:srgbClr val="C0504D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27" name="Oval 1029"/>
            <p:cNvSpPr>
              <a:spLocks noChangeAspect="1"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2982047" y="3878503"/>
              <a:ext cx="457200" cy="425450"/>
            </a:xfrm>
            <a:prstGeom prst="ellipse">
              <a:avLst/>
            </a:prstGeom>
            <a:solidFill>
              <a:srgbClr val="3366FF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28" name="Oval 1029"/>
            <p:cNvSpPr>
              <a:spLocks noChangeAspect="1"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519016" y="4478866"/>
              <a:ext cx="457200" cy="42545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200400" y="4495800"/>
              <a:ext cx="304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0" dirty="0">
                  <a:latin typeface="Zapf Dingbats"/>
                  <a:ea typeface="Zapf Dingbats"/>
                  <a:cs typeface="Zapf Dingbats"/>
                </a:rPr>
                <a:t>✓</a:t>
              </a:r>
              <a:endParaRPr lang="en-US" sz="2000" b="0" dirty="0" smtClean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57206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dirty="0" smtClean="0"/>
              <a:t>More on  traversals</a:t>
            </a:r>
          </a:p>
        </p:txBody>
      </p:sp>
      <p:sp>
        <p:nvSpPr>
          <p:cNvPr id="4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85800" y="1295400"/>
            <a:ext cx="4953000" cy="2286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void </a:t>
            </a:r>
            <a:r>
              <a:rPr lang="en-US" sz="2000" dirty="0" err="1" smtClean="0">
                <a:solidFill>
                  <a:srgbClr val="119F33"/>
                </a:solidFill>
                <a:latin typeface="Courier New" pitchFamily="49" charset="0"/>
              </a:rPr>
              <a:t>inOrderTraversal</a:t>
            </a:r>
            <a:r>
              <a:rPr lang="en-US" sz="2000" dirty="0" smtClean="0">
                <a:latin typeface="Courier New" pitchFamily="49" charset="0"/>
              </a:rPr>
              <a:t>(Node </a:t>
            </a:r>
            <a:r>
              <a:rPr lang="en-US" sz="2000" dirty="0" smtClean="0">
                <a:solidFill>
                  <a:srgbClr val="119F33"/>
                </a:solidFill>
                <a:latin typeface="Courier New" pitchFamily="49" charset="0"/>
              </a:rPr>
              <a:t>t</a:t>
            </a:r>
            <a:r>
              <a:rPr lang="en-US" sz="2000" dirty="0" smtClean="0">
                <a:latin typeface="Courier New" pitchFamily="49" charset="0"/>
              </a:rPr>
              <a:t>){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sz="2000" dirty="0" smtClean="0">
                <a:latin typeface="Courier New" pitchFamily="49" charset="0"/>
              </a:rPr>
              <a:t>(t != </a:t>
            </a: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</a:rPr>
              <a:t>null</a:t>
            </a:r>
            <a:r>
              <a:rPr lang="en-US" sz="2000" dirty="0" smtClean="0">
                <a:latin typeface="Courier New" pitchFamily="49" charset="0"/>
              </a:rPr>
              <a:t>) {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  </a:t>
            </a:r>
            <a:r>
              <a:rPr lang="en-US" sz="2000" dirty="0" err="1" smtClean="0">
                <a:latin typeface="Courier New" pitchFamily="49" charset="0"/>
              </a:rPr>
              <a:t>inOrderTraversal</a:t>
            </a:r>
            <a:r>
              <a:rPr lang="en-US" sz="2000" dirty="0" smtClean="0">
                <a:latin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</a:rPr>
              <a:t>t.left</a:t>
            </a:r>
            <a:r>
              <a:rPr lang="en-US" sz="2000" dirty="0" smtClean="0">
                <a:latin typeface="Courier New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  process(</a:t>
            </a:r>
            <a:r>
              <a:rPr lang="en-US" sz="2000" dirty="0" err="1" smtClean="0">
                <a:latin typeface="Courier New" pitchFamily="49" charset="0"/>
              </a:rPr>
              <a:t>t.element</a:t>
            </a:r>
            <a:r>
              <a:rPr lang="en-US" sz="2000" dirty="0" smtClean="0">
                <a:latin typeface="Courier New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  </a:t>
            </a:r>
            <a:r>
              <a:rPr lang="en-US" sz="2000" dirty="0" err="1" smtClean="0">
                <a:latin typeface="Courier New" pitchFamily="49" charset="0"/>
              </a:rPr>
              <a:t>inOrderTraversal</a:t>
            </a:r>
            <a:r>
              <a:rPr lang="en-US" sz="2000" dirty="0" smtClean="0">
                <a:latin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</a:rPr>
              <a:t>t.right</a:t>
            </a:r>
            <a:r>
              <a:rPr lang="en-US" sz="2000" dirty="0" smtClean="0">
                <a:latin typeface="Courier New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}</a:t>
            </a:r>
          </a:p>
          <a:p>
            <a:pPr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9" name="Oval 1029"/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7272338" y="1295400"/>
            <a:ext cx="457200" cy="425450"/>
          </a:xfrm>
          <a:prstGeom prst="ellipse">
            <a:avLst/>
          </a:prstGeom>
          <a:solidFill>
            <a:srgbClr val="3366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A</a:t>
            </a:r>
            <a:endParaRPr lang="en-US" sz="2000" dirty="0"/>
          </a:p>
        </p:txBody>
      </p:sp>
      <p:cxnSp>
        <p:nvCxnSpPr>
          <p:cNvPr id="10" name="AutoShape 1030"/>
          <p:cNvCxnSpPr>
            <a:cxnSpLocks noChangeShapeType="1"/>
            <a:stCxn id="9" idx="3"/>
            <a:endCxn id="12" idx="0"/>
          </p:cNvCxnSpPr>
          <p:nvPr>
            <p:custDataLst>
              <p:tags r:id="rId4"/>
            </p:custDataLst>
          </p:nvPr>
        </p:nvCxnSpPr>
        <p:spPr bwMode="auto">
          <a:xfrm flipH="1">
            <a:off x="7010400" y="1676400"/>
            <a:ext cx="328613" cy="452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" name="AutoShape 1031"/>
          <p:cNvCxnSpPr>
            <a:cxnSpLocks noChangeShapeType="1"/>
            <a:stCxn id="9" idx="5"/>
            <a:endCxn id="17" idx="0"/>
          </p:cNvCxnSpPr>
          <p:nvPr>
            <p:custDataLst>
              <p:tags r:id="rId5"/>
            </p:custDataLst>
          </p:nvPr>
        </p:nvCxnSpPr>
        <p:spPr bwMode="auto">
          <a:xfrm>
            <a:off x="7662863" y="1676400"/>
            <a:ext cx="338138" cy="452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" name="Oval 1032"/>
          <p:cNvSpPr>
            <a:spLocks noChangeAspect="1" noChangeArrowheads="1"/>
          </p:cNvSpPr>
          <p:nvPr>
            <p:custDataLst>
              <p:tags r:id="rId6"/>
            </p:custDataLst>
          </p:nvPr>
        </p:nvSpPr>
        <p:spPr bwMode="auto">
          <a:xfrm>
            <a:off x="6781800" y="2146300"/>
            <a:ext cx="457200" cy="425450"/>
          </a:xfrm>
          <a:prstGeom prst="ellipse">
            <a:avLst/>
          </a:prstGeom>
          <a:solidFill>
            <a:srgbClr val="C1504D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13" name="Oval 1033"/>
          <p:cNvSpPr>
            <a:spLocks noChangeAspect="1" noChangeArrowheads="1"/>
          </p:cNvSpPr>
          <p:nvPr>
            <p:custDataLst>
              <p:tags r:id="rId7"/>
            </p:custDataLst>
          </p:nvPr>
        </p:nvSpPr>
        <p:spPr bwMode="auto">
          <a:xfrm>
            <a:off x="6477000" y="2927350"/>
            <a:ext cx="457200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D</a:t>
            </a:r>
            <a:endParaRPr lang="en-US" sz="2000" dirty="0"/>
          </a:p>
        </p:txBody>
      </p:sp>
      <p:sp>
        <p:nvSpPr>
          <p:cNvPr id="14" name="Oval 1034"/>
          <p:cNvSpPr>
            <a:spLocks noChangeAspect="1" noChangeArrowheads="1"/>
          </p:cNvSpPr>
          <p:nvPr>
            <p:custDataLst>
              <p:tags r:id="rId8"/>
            </p:custDataLst>
          </p:nvPr>
        </p:nvSpPr>
        <p:spPr bwMode="auto">
          <a:xfrm>
            <a:off x="7010400" y="2927350"/>
            <a:ext cx="457200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E</a:t>
            </a:r>
            <a:endParaRPr lang="en-US" sz="2000" dirty="0"/>
          </a:p>
        </p:txBody>
      </p:sp>
      <p:cxnSp>
        <p:nvCxnSpPr>
          <p:cNvPr id="15" name="AutoShape 1035"/>
          <p:cNvCxnSpPr>
            <a:cxnSpLocks noChangeShapeType="1"/>
            <a:stCxn id="12" idx="5"/>
            <a:endCxn id="14" idx="0"/>
          </p:cNvCxnSpPr>
          <p:nvPr>
            <p:custDataLst>
              <p:tags r:id="rId9"/>
            </p:custDataLst>
          </p:nvPr>
        </p:nvCxnSpPr>
        <p:spPr bwMode="auto">
          <a:xfrm rot="16200000" flipH="1">
            <a:off x="6996569" y="2684919"/>
            <a:ext cx="417906" cy="6695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6" name="AutoShape 1036"/>
          <p:cNvCxnSpPr>
            <a:cxnSpLocks noChangeShapeType="1"/>
            <a:stCxn id="12" idx="3"/>
            <a:endCxn id="13" idx="0"/>
          </p:cNvCxnSpPr>
          <p:nvPr>
            <p:custDataLst>
              <p:tags r:id="rId10"/>
            </p:custDataLst>
          </p:nvPr>
        </p:nvCxnSpPr>
        <p:spPr bwMode="auto">
          <a:xfrm flipH="1">
            <a:off x="6705600" y="2527300"/>
            <a:ext cx="142875" cy="382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7" name="Oval 1037"/>
          <p:cNvSpPr>
            <a:spLocks noChangeAspect="1" noChangeArrowheads="1"/>
          </p:cNvSpPr>
          <p:nvPr>
            <p:custDataLst>
              <p:tags r:id="rId11"/>
            </p:custDataLst>
          </p:nvPr>
        </p:nvSpPr>
        <p:spPr bwMode="auto">
          <a:xfrm>
            <a:off x="7772400" y="2146300"/>
            <a:ext cx="457200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C</a:t>
            </a:r>
            <a:endParaRPr lang="en-US" sz="2000" dirty="0"/>
          </a:p>
        </p:txBody>
      </p:sp>
      <p:sp>
        <p:nvSpPr>
          <p:cNvPr id="18" name="Oval 1033"/>
          <p:cNvSpPr>
            <a:spLocks noChangeAspect="1" noChangeArrowheads="1"/>
          </p:cNvSpPr>
          <p:nvPr>
            <p:custDataLst>
              <p:tags r:id="rId12"/>
            </p:custDataLst>
          </p:nvPr>
        </p:nvSpPr>
        <p:spPr bwMode="auto">
          <a:xfrm>
            <a:off x="7543800" y="2927350"/>
            <a:ext cx="457200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F</a:t>
            </a:r>
            <a:endParaRPr lang="en-US" sz="2000" dirty="0"/>
          </a:p>
        </p:txBody>
      </p:sp>
      <p:sp>
        <p:nvSpPr>
          <p:cNvPr id="19" name="Oval 1034"/>
          <p:cNvSpPr>
            <a:spLocks noChangeAspect="1" noChangeArrowheads="1"/>
          </p:cNvSpPr>
          <p:nvPr>
            <p:custDataLst>
              <p:tags r:id="rId13"/>
            </p:custDataLst>
          </p:nvPr>
        </p:nvSpPr>
        <p:spPr bwMode="auto">
          <a:xfrm>
            <a:off x="8153400" y="2927350"/>
            <a:ext cx="457200" cy="4254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/>
              <a:t>G</a:t>
            </a:r>
            <a:endParaRPr lang="en-US" sz="2000" dirty="0"/>
          </a:p>
        </p:txBody>
      </p:sp>
      <p:cxnSp>
        <p:nvCxnSpPr>
          <p:cNvPr id="20" name="AutoShape 1035"/>
          <p:cNvCxnSpPr>
            <a:cxnSpLocks noChangeShapeType="1"/>
            <a:stCxn id="17" idx="5"/>
            <a:endCxn id="19" idx="0"/>
          </p:cNvCxnSpPr>
          <p:nvPr>
            <p:custDataLst>
              <p:tags r:id="rId14"/>
            </p:custDataLst>
          </p:nvPr>
        </p:nvCxnSpPr>
        <p:spPr bwMode="auto">
          <a:xfrm rot="16200000" flipH="1">
            <a:off x="8063369" y="2608719"/>
            <a:ext cx="417906" cy="21935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" name="AutoShape 1036"/>
          <p:cNvCxnSpPr>
            <a:cxnSpLocks noChangeShapeType="1"/>
            <a:endCxn id="18" idx="0"/>
          </p:cNvCxnSpPr>
          <p:nvPr>
            <p:custDataLst>
              <p:tags r:id="rId15"/>
            </p:custDataLst>
          </p:nvPr>
        </p:nvCxnSpPr>
        <p:spPr bwMode="auto">
          <a:xfrm flipH="1">
            <a:off x="7772400" y="2527300"/>
            <a:ext cx="142875" cy="382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3" name="Date Placeholder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2014</a:t>
            </a:r>
            <a:endParaRPr lang="en-US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CSE373: Data Structures &amp; Algorithms</a:t>
            </a:r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>
            <a:off x="512859" y="3878503"/>
            <a:ext cx="6649941" cy="1025813"/>
            <a:chOff x="512859" y="3878503"/>
            <a:chExt cx="6649941" cy="1025813"/>
          </a:xfrm>
        </p:grpSpPr>
        <p:sp>
          <p:nvSpPr>
            <p:cNvPr id="36" name="TextBox 35"/>
            <p:cNvSpPr txBox="1"/>
            <p:nvPr/>
          </p:nvSpPr>
          <p:spPr>
            <a:xfrm>
              <a:off x="685800" y="3886200"/>
              <a:ext cx="6477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0" dirty="0" smtClean="0">
                  <a:latin typeface="+mn-lt"/>
                </a:rPr>
                <a:t>    = current node			= processing (on the call stack)</a:t>
              </a:r>
            </a:p>
            <a:p>
              <a:r>
                <a:rPr lang="en-US" sz="2000" b="0" dirty="0">
                  <a:latin typeface="+mn-lt"/>
                </a:rPr>
                <a:t> </a:t>
              </a:r>
              <a:r>
                <a:rPr lang="en-US" sz="2000" b="0" dirty="0" smtClean="0">
                  <a:latin typeface="+mn-lt"/>
                </a:rPr>
                <a:t>   </a:t>
              </a:r>
            </a:p>
            <a:p>
              <a:r>
                <a:rPr lang="en-US" sz="2000" b="0" dirty="0">
                  <a:latin typeface="+mn-lt"/>
                </a:rPr>
                <a:t> </a:t>
              </a:r>
              <a:r>
                <a:rPr lang="en-US" sz="2000" b="0" dirty="0" smtClean="0">
                  <a:latin typeface="+mn-lt"/>
                </a:rPr>
                <a:t>   = completed node		= element has been processed</a:t>
              </a:r>
            </a:p>
          </p:txBody>
        </p:sp>
        <p:sp>
          <p:nvSpPr>
            <p:cNvPr id="37" name="Oval 1029"/>
            <p:cNvSpPr>
              <a:spLocks noChangeAspect="1"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512859" y="3880042"/>
              <a:ext cx="457200" cy="425450"/>
            </a:xfrm>
            <a:prstGeom prst="ellipse">
              <a:avLst/>
            </a:prstGeom>
            <a:solidFill>
              <a:srgbClr val="C0504D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38" name="Oval 1029"/>
            <p:cNvSpPr>
              <a:spLocks noChangeAspect="1"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2982047" y="3878503"/>
              <a:ext cx="457200" cy="425450"/>
            </a:xfrm>
            <a:prstGeom prst="ellipse">
              <a:avLst/>
            </a:prstGeom>
            <a:solidFill>
              <a:srgbClr val="3366FF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39" name="Oval 1029"/>
            <p:cNvSpPr>
              <a:spLocks noChangeAspect="1"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519016" y="4478866"/>
              <a:ext cx="457200" cy="42545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200400" y="4495800"/>
              <a:ext cx="304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0" dirty="0">
                  <a:latin typeface="Zapf Dingbats"/>
                  <a:ea typeface="Zapf Dingbats"/>
                  <a:cs typeface="Zapf Dingbats"/>
                </a:rPr>
                <a:t>✓</a:t>
              </a:r>
              <a:endParaRPr lang="en-US" sz="2000" b="0" dirty="0" smtClean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7961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5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an_design_template">
  <a:themeElements>
    <a:clrScheme name="dan_design_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an_design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2000" b="0" dirty="0" err="1" smtClean="0">
            <a:latin typeface="+mn-lt"/>
          </a:defRPr>
        </a:defPPr>
      </a:lstStyle>
    </a:txDef>
  </a:objectDefaults>
  <a:extraClrSchemeLst>
    <a:extraClrScheme>
      <a:clrScheme name="dan_design_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_design_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1533</TotalTime>
  <Words>2611</Words>
  <Application>Microsoft Macintosh PowerPoint</Application>
  <PresentationFormat>On-screen Show (4:3)</PresentationFormat>
  <Paragraphs>909</Paragraphs>
  <Slides>38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0" baseType="lpstr">
      <vt:lpstr>Office Theme</vt:lpstr>
      <vt:lpstr>dan_design_template</vt:lpstr>
      <vt:lpstr>CSE373: Data Structures &amp; Algorithms  Lecture 6: Binary Search Trees</vt:lpstr>
      <vt:lpstr>Announcements</vt:lpstr>
      <vt:lpstr>Previously on CSE 373</vt:lpstr>
      <vt:lpstr>Reminder: Tree terminology</vt:lpstr>
      <vt:lpstr>Example Tree Calculations</vt:lpstr>
      <vt:lpstr>Binary Trees</vt:lpstr>
      <vt:lpstr>Tree Traversals</vt:lpstr>
      <vt:lpstr>More on  traversals</vt:lpstr>
      <vt:lpstr>More on  traversals</vt:lpstr>
      <vt:lpstr>More on  traversals</vt:lpstr>
      <vt:lpstr>More on  traversals</vt:lpstr>
      <vt:lpstr>More on  traversals</vt:lpstr>
      <vt:lpstr>More on  traversals</vt:lpstr>
      <vt:lpstr>More on  traversals</vt:lpstr>
      <vt:lpstr>More on  traversals</vt:lpstr>
      <vt:lpstr>More on  traversals</vt:lpstr>
      <vt:lpstr>More on  traversals</vt:lpstr>
      <vt:lpstr>More on  traversals</vt:lpstr>
      <vt:lpstr>Binary Search Tree (BST) Data Structure</vt:lpstr>
      <vt:lpstr>Are these BSTs?</vt:lpstr>
      <vt:lpstr>Find in BST, Recursive</vt:lpstr>
      <vt:lpstr>Find in BST, Iterative</vt:lpstr>
      <vt:lpstr>Bonus: Other BST “Finding” Operations</vt:lpstr>
      <vt:lpstr>Insert in BST</vt:lpstr>
      <vt:lpstr>Deletion in BST</vt:lpstr>
      <vt:lpstr>Deletion in BST</vt:lpstr>
      <vt:lpstr>Deletion – The Leaf Case</vt:lpstr>
      <vt:lpstr>Deletion – The One Child Case</vt:lpstr>
      <vt:lpstr>Deletion – The One Child Case</vt:lpstr>
      <vt:lpstr>Deletion – The Two Child Case</vt:lpstr>
      <vt:lpstr>Deletion – The Two Child Case</vt:lpstr>
      <vt:lpstr>Deletion: The Two Child Case (example)</vt:lpstr>
      <vt:lpstr>Deletion: The Two Child Case (example)</vt:lpstr>
      <vt:lpstr>Deletion: The Two Child Case (example)</vt:lpstr>
      <vt:lpstr>Deletion: The Two Child Case (example)</vt:lpstr>
      <vt:lpstr>Lazy Deletion</vt:lpstr>
      <vt:lpstr>BuildTree for BST</vt:lpstr>
      <vt:lpstr>BuildTree for BST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CSE373: Data Structures &amp; Algorithms  Lecture 6: Binary Search Trees continued</dc:title>
  <dc:creator>Aaron Bauer</dc:creator>
  <cp:lastModifiedBy>Nicola Dell</cp:lastModifiedBy>
  <cp:revision>74</cp:revision>
  <dcterms:created xsi:type="dcterms:W3CDTF">2014-01-16T19:44:47Z</dcterms:created>
  <dcterms:modified xsi:type="dcterms:W3CDTF">2014-04-11T17:46:15Z</dcterms:modified>
</cp:coreProperties>
</file>