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68.xml" ContentType="application/vnd.openxmlformats-officedocument.presentationml.slide+xml"/>
  <Override PartName="/ppt/slides/slide33.xml" ContentType="application/vnd.openxmlformats-officedocument.presentationml.slide+xml"/>
  <Default Extension="bin" ContentType="application/vnd.openxmlformats-officedocument.presentationml.printerSettings"/>
  <Override PartName="/ppt/embeddings/Microsoft_Equation5.bin" ContentType="application/vnd.openxmlformats-officedocument.oleObject"/>
  <Default Extension="wmf" ContentType="image/x-wmf"/>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slides/slide61.xml" ContentType="application/vnd.openxmlformats-officedocument.presentationml.slide+xml"/>
  <Override PartName="/ppt/slides/slide80.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9.xml" ContentType="application/vnd.openxmlformats-officedocument.presentationml.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65.xml" ContentType="application/vnd.openxmlformats-officedocument.presentationml.slide+xml"/>
  <Override PartName="/ppt/slides/slide84.xml" ContentType="application/vnd.openxmlformats-officedocument.presentationml.slide+xml"/>
  <Override PartName="/ppt/embeddings/Microsoft_Equation2.bin" ContentType="application/vnd.openxmlformats-officedocument.oleObject"/>
  <Override PartName="/ppt/slides/slide46.xml" ContentType="application/vnd.openxmlformats-officedocument.presentationml.slide+xml"/>
  <Override PartName="/ppt/slides/slide70.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slides/slide69.xml" ContentType="application/vnd.openxmlformats-officedocument.presentationml.slide+xml"/>
  <Override PartName="/ppt/slides/slide72.xml" ContentType="application/vnd.openxmlformats-officedocument.presentationml.slide+xml"/>
  <Override PartName="/ppt/embeddings/Microsoft_Equation6.bin" ContentType="application/vnd.openxmlformats-officedocument.oleObject"/>
  <Override PartName="/ppt/slides/slide20.xml" ContentType="application/vnd.openxmlformats-officedocument.presentationml.slide+xml"/>
  <Override PartName="/ppt/presProps.xml" ContentType="application/vnd.openxmlformats-officedocument.presentationml.presProps+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slides/slide62.xml" ContentType="application/vnd.openxmlformats-officedocument.presentationml.slide+xml"/>
  <Override PartName="/ppt/slides/slide81.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docProps/core.xml" ContentType="application/vnd.openxmlformats-package.core-properties+xml"/>
  <Override PartName="/ppt/notesSlides/notesSlide7.xml" ContentType="application/vnd.openxmlformats-officedocument.presentationml.notesSlide+xml"/>
  <Default Extension="jpeg" ContentType="image/jpeg"/>
  <Default Extension="vml" ContentType="application/vnd.openxmlformats-officedocument.vmlDrawing"/>
  <Override PartName="/ppt/slides/slide8.xml" ContentType="application/vnd.openxmlformats-officedocument.presentationml.slide+xml"/>
  <Override PartName="/ppt/slideLayouts/slideLayout6.xml" ContentType="application/vnd.openxmlformats-officedocument.presentationml.slideLayout+xml"/>
  <Override PartName="/ppt/slides/slide12.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66.xml" ContentType="application/vnd.openxmlformats-officedocument.presentationml.slide+xml"/>
  <Override PartName="/ppt/slides/slide85.xml" ContentType="application/vnd.openxmlformats-officedocument.presentationml.slide+xml"/>
  <Override PartName="/ppt/slides/slide47.xml" ContentType="application/vnd.openxmlformats-officedocument.presentationml.slide+xml"/>
  <Override PartName="/ppt/slides/slide31.xml" ContentType="application/vnd.openxmlformats-officedocument.presentationml.slide+xml"/>
  <Override PartName="/ppt/embeddings/Microsoft_Equation3.bin" ContentType="application/vnd.openxmlformats-officedocument.oleObject"/>
  <Override PartName="/ppt/slides/slide71.xml" ContentType="application/vnd.openxmlformats-officedocument.presentationml.slid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40.xml" ContentType="application/vnd.openxmlformats-officedocument.presentationml.slide+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slides/slide7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slides/slide63.xml" ContentType="application/vnd.openxmlformats-officedocument.presentationml.slide+xml"/>
  <Override PartName="/ppt/slides/slide82.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67.xml" ContentType="application/vnd.openxmlformats-officedocument.presentationml.slide+xml"/>
  <Override PartName="/ppt/slides/slide48.xml" ContentType="application/vnd.openxmlformats-officedocument.presentationml.slide+xml"/>
  <Override PartName="/ppt/slides/slide32.xml" ContentType="application/vnd.openxmlformats-officedocument.presentationml.slide+xml"/>
  <Override PartName="/ppt/slideLayouts/slideLayout7.xml" ContentType="application/vnd.openxmlformats-officedocument.presentationml.slideLayout+xml"/>
  <Override PartName="/ppt/viewProps.xml" ContentType="application/vnd.openxmlformats-officedocument.presentationml.viewProps+xml"/>
  <Override PartName="/ppt/slides/slide29.xml" ContentType="application/vnd.openxmlformats-officedocument.presentationml.slide+xml"/>
  <Override PartName="/ppt/slides/slide86.xml" ContentType="application/vnd.openxmlformats-officedocument.presentationml.slide+xml"/>
  <Override PartName="/ppt/embeddings/Microsoft_Equation4.bin" ContentType="application/vnd.openxmlformats-officedocument.oleObject"/>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41.xml" ContentType="application/vnd.openxmlformats-officedocument.presentationml.slide+xml"/>
  <Override PartName="/ppt/slides/slide60.xml" ContentType="application/vnd.openxmlformats-officedocument.presentationml.slide+xml"/>
  <Override PartName="/ppt/notesSlides/notesSlide5.xml" ContentType="application/vnd.openxmlformats-officedocument.presentationml.notesSlide+xml"/>
  <Override PartName="/ppt/slides/slide59.xml" ContentType="application/vnd.openxmlformats-officedocument.presentationml.slide+xml"/>
  <Override PartName="/ppt/slides/slide78.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4.xml" ContentType="application/vnd.openxmlformats-officedocument.presentationml.slide+xml"/>
  <Override PartName="/ppt/slides/slide83.xml" ContentType="application/vnd.openxmlformats-officedocument.presentationml.slide+xml"/>
  <Override PartName="/ppt/embeddings/Microsoft_Equation1.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8"/>
  </p:notesMasterIdLst>
  <p:sldIdLst>
    <p:sldId id="257" r:id="rId2"/>
    <p:sldId id="259" r:id="rId3"/>
    <p:sldId id="358" r:id="rId4"/>
    <p:sldId id="362" r:id="rId5"/>
    <p:sldId id="356" r:id="rId6"/>
    <p:sldId id="352" r:id="rId7"/>
    <p:sldId id="353" r:id="rId8"/>
    <p:sldId id="354" r:id="rId9"/>
    <p:sldId id="355" r:id="rId10"/>
    <p:sldId id="351" r:id="rId11"/>
    <p:sldId id="268" r:id="rId12"/>
    <p:sldId id="269" r:id="rId13"/>
    <p:sldId id="270" r:id="rId14"/>
    <p:sldId id="271" r:id="rId15"/>
    <p:sldId id="272" r:id="rId16"/>
    <p:sldId id="273" r:id="rId17"/>
    <p:sldId id="274" r:id="rId18"/>
    <p:sldId id="275" r:id="rId19"/>
    <p:sldId id="276" r:id="rId20"/>
    <p:sldId id="278" r:id="rId21"/>
    <p:sldId id="279" r:id="rId22"/>
    <p:sldId id="280" r:id="rId23"/>
    <p:sldId id="281" r:id="rId24"/>
    <p:sldId id="282" r:id="rId25"/>
    <p:sldId id="284" r:id="rId26"/>
    <p:sldId id="285" r:id="rId27"/>
    <p:sldId id="286" r:id="rId28"/>
    <p:sldId id="291" r:id="rId29"/>
    <p:sldId id="292" r:id="rId30"/>
    <p:sldId id="293" r:id="rId31"/>
    <p:sldId id="294" r:id="rId32"/>
    <p:sldId id="359" r:id="rId33"/>
    <p:sldId id="360" r:id="rId34"/>
    <p:sldId id="361" r:id="rId35"/>
    <p:sldId id="295" r:id="rId36"/>
    <p:sldId id="357"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presProps" Target="presProps.xml"/><Relationship Id="rId91" Type="http://schemas.openxmlformats.org/officeDocument/2006/relationships/viewProps" Target="viewProps.xml"/><Relationship Id="rId92" Type="http://schemas.openxmlformats.org/officeDocument/2006/relationships/theme" Target="theme/theme1.xml"/><Relationship Id="rId93"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notesMaster" Target="notesMasters/notesMaster1.xml"/><Relationship Id="rId89"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07BC71-1BC3-4D42-9740-45CFC88B5FF5}" type="datetimeFigureOut">
              <a:rPr lang="en-US" smtClean="0"/>
              <a:pPr/>
              <a:t>1/18/11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CE48CF-2E9B-A842-960D-FD4E9DFFD48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714122F-A5E7-234A-A207-160916B2A8C1}" type="slidenum">
              <a:rPr lang="en-US"/>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714122F-A5E7-234A-A207-160916B2A8C1}" type="slidenum">
              <a:rPr lang="en-US"/>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22EA2-42FA-C84A-9F93-657CC8829950}" type="slidenum">
              <a:rPr lang="en-US"/>
              <a:pPr/>
              <a:t>22</a:t>
            </a:fld>
            <a:endParaRPr lang="en-US"/>
          </a:p>
        </p:txBody>
      </p:sp>
      <p:sp>
        <p:nvSpPr>
          <p:cNvPr id="15779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779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pPr algn="just"/>
            <a:r>
              <a:rPr lang="en-GB"/>
              <a:t>The selection sort marks the first element (27). It then goes through the remaining</a:t>
            </a:r>
          </a:p>
          <a:p>
            <a:pPr algn="just"/>
            <a:r>
              <a:rPr lang="en-GB"/>
              <a:t>data to find the smallest number(1). It swaps this with the first element and the smallest element is now in its correct position.  It then marks the second element (63) and looks through the remaining data for the next smallest number (9). These two numbers are then swapped. This process continues until n-1 passes have been made. </a:t>
            </a:r>
          </a:p>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BA099-BC13-C849-B536-3C836856FAF8}" type="slidenum">
              <a:rPr lang="en-US"/>
              <a:pPr/>
              <a:t>24</a:t>
            </a:fld>
            <a:endParaRPr lang="en-US"/>
          </a:p>
        </p:txBody>
      </p:sp>
      <p:sp>
        <p:nvSpPr>
          <p:cNvPr id="15810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810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r>
              <a:rPr lang="en-US"/>
              <a:t>faster because fewer swaps are made.  (Constant c is smaller on O(n^2).)</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714122F-A5E7-234A-A207-160916B2A8C1}" type="slidenum">
              <a:rPr lang="en-US"/>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23D8A7-34D2-D840-A006-44D2EDAA3C16}" type="datetimeFigureOut">
              <a:rPr lang="en-US" smtClean="0"/>
              <a:pPr/>
              <a:t>1/18/11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3D8A7-34D2-D840-A006-44D2EDAA3C16}" type="datetimeFigureOut">
              <a:rPr lang="en-US" smtClean="0"/>
              <a:pPr/>
              <a:t>1/18/11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3D8A7-34D2-D840-A006-44D2EDAA3C16}" type="datetimeFigureOut">
              <a:rPr lang="en-US" smtClean="0"/>
              <a:pPr/>
              <a:t>1/18/11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23D8A7-34D2-D840-A006-44D2EDAA3C16}" type="datetimeFigureOut">
              <a:rPr lang="en-US" smtClean="0"/>
              <a:pPr/>
              <a:t>1/18/11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3D8A7-34D2-D840-A006-44D2EDAA3C16}" type="datetimeFigureOut">
              <a:rPr lang="en-US" smtClean="0"/>
              <a:pPr/>
              <a:t>1/18/11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23D8A7-34D2-D840-A006-44D2EDAA3C16}" type="datetimeFigureOut">
              <a:rPr lang="en-US" smtClean="0"/>
              <a:pPr/>
              <a:t>1/18/11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23D8A7-34D2-D840-A006-44D2EDAA3C16}" type="datetimeFigureOut">
              <a:rPr lang="en-US" smtClean="0"/>
              <a:pPr/>
              <a:t>1/18/11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23D8A7-34D2-D840-A006-44D2EDAA3C16}" type="datetimeFigureOut">
              <a:rPr lang="en-US" smtClean="0"/>
              <a:pPr/>
              <a:t>1/18/11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3D8A7-34D2-D840-A006-44D2EDAA3C16}" type="datetimeFigureOut">
              <a:rPr lang="en-US" smtClean="0"/>
              <a:pPr/>
              <a:t>1/18/11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3D8A7-34D2-D840-A006-44D2EDAA3C16}" type="datetimeFigureOut">
              <a:rPr lang="en-US" smtClean="0"/>
              <a:pPr/>
              <a:t>1/18/11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3D8A7-34D2-D840-A006-44D2EDAA3C16}" type="datetimeFigureOut">
              <a:rPr lang="en-US" smtClean="0"/>
              <a:pPr/>
              <a:t>1/18/11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199988-55B2-2940-ADEE-B143EFB344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3D8A7-34D2-D840-A006-44D2EDAA3C16}" type="datetimeFigureOut">
              <a:rPr lang="en-US" smtClean="0"/>
              <a:pPr/>
              <a:t>1/18/11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99988-55B2-2940-ADEE-B143EFB344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Microsoft_Equation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Microsoft_Equation3.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Microsoft_Equation4.bin"/><Relationship Id="rId4" Type="http://schemas.openxmlformats.org/officeDocument/2006/relationships/oleObject" Target="../embeddings/Microsoft_Equation5.bin"/><Relationship Id="rId5" Type="http://schemas.openxmlformats.org/officeDocument/2006/relationships/oleObject" Target="../embeddings/Microsoft_Equation6.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quation1.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373: Data Structures and Algorithms</a:t>
            </a:r>
            <a:endParaRPr lang="en-US" dirty="0"/>
          </a:p>
        </p:txBody>
      </p:sp>
      <p:sp>
        <p:nvSpPr>
          <p:cNvPr id="3" name="Subtitle 2"/>
          <p:cNvSpPr>
            <a:spLocks noGrp="1"/>
          </p:cNvSpPr>
          <p:nvPr>
            <p:ph type="subTitle" idx="1"/>
          </p:nvPr>
        </p:nvSpPr>
        <p:spPr/>
        <p:txBody>
          <a:bodyPr/>
          <a:lstStyle/>
          <a:p>
            <a:r>
              <a:rPr lang="en-US" dirty="0" smtClean="0"/>
              <a:t>Lecture 6: Sorting</a:t>
            </a:r>
          </a:p>
          <a:p>
            <a:endParaRPr lang="en-US" dirty="0"/>
          </a:p>
        </p:txBody>
      </p:sp>
      <p:sp>
        <p:nvSpPr>
          <p:cNvPr id="5" name="Slide Number Placeholder 4"/>
          <p:cNvSpPr>
            <a:spLocks noGrp="1"/>
          </p:cNvSpPr>
          <p:nvPr>
            <p:ph type="sldNum" sz="quarter" idx="12"/>
          </p:nvPr>
        </p:nvSpPr>
        <p:spPr/>
        <p:txBody>
          <a:bodyPr/>
          <a:lstStyle/>
          <a:p>
            <a:fld id="{F2952668-F53F-0C44-BE7B-C97A5C84E693}"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16"/>
          <p:cNvSpPr>
            <a:spLocks noGrp="1" noChangeArrowheads="1"/>
          </p:cNvSpPr>
          <p:nvPr>
            <p:ph type="sldNum" sz="quarter" idx="4294967295"/>
          </p:nvPr>
        </p:nvSpPr>
        <p:spPr>
          <a:xfrm>
            <a:off x="7391400" y="6477000"/>
            <a:ext cx="1752600" cy="381000"/>
          </a:xfrm>
          <a:prstGeom prst="rect">
            <a:avLst/>
          </a:prstGeom>
        </p:spPr>
        <p:txBody>
          <a:bodyPr/>
          <a:lstStyle/>
          <a:p>
            <a:fld id="{D67329FC-3604-374C-A9A7-61689EF54515}" type="slidenum">
              <a:rPr lang="en-US"/>
              <a:pPr/>
              <a:t>10</a:t>
            </a:fld>
            <a:endParaRPr lang="en-US"/>
          </a:p>
        </p:txBody>
      </p:sp>
      <p:sp>
        <p:nvSpPr>
          <p:cNvPr id="1557506" name="Rectangle 2"/>
          <p:cNvSpPr>
            <a:spLocks noGrp="1" noChangeArrowheads="1"/>
          </p:cNvSpPr>
          <p:nvPr>
            <p:ph type="title"/>
          </p:nvPr>
        </p:nvSpPr>
        <p:spPr>
          <a:xfrm>
            <a:off x="448504" y="2387551"/>
            <a:ext cx="8153400" cy="771623"/>
          </a:xfrm>
          <a:ln/>
        </p:spPr>
        <p:txBody>
          <a:bodyPr lIns="90000" tIns="46800" rIns="90000" bIns="46800">
            <a:spAutoFit/>
          </a:bodyPr>
          <a:lstStyle/>
          <a:p>
            <a:pPr defTabSz="449263">
              <a:buClr>
                <a:srgbClr val="000000"/>
              </a:buClr>
              <a:buFont typeface="Verdana"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O(n</a:t>
            </a:r>
            <a:r>
              <a:rPr lang="en-US" baseline="30000" dirty="0" smtClean="0"/>
              <a:t>2</a:t>
            </a:r>
            <a:r>
              <a:rPr lang="en-US" dirty="0" smtClean="0"/>
              <a:t>) Comparison Sorting</a:t>
            </a:r>
            <a:endParaRPr lang="en-GB"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6C68553-3022-6440-8CCE-8F272F45BDBA}" type="slidenum">
              <a:rPr lang="en-US"/>
              <a:pPr/>
              <a:t>11</a:t>
            </a:fld>
            <a:endParaRPr lang="en-US"/>
          </a:p>
        </p:txBody>
      </p:sp>
      <p:sp>
        <p:nvSpPr>
          <p:cNvPr id="1565698" name="Rectangle 2"/>
          <p:cNvSpPr>
            <a:spLocks noGrp="1" noChangeArrowheads="1"/>
          </p:cNvSpPr>
          <p:nvPr>
            <p:ph type="title"/>
          </p:nvPr>
        </p:nvSpPr>
        <p:spPr>
          <a:xfrm>
            <a:off x="884237" y="307300"/>
            <a:ext cx="7802563" cy="838200"/>
          </a:xfrm>
        </p:spPr>
        <p:txBody>
          <a:bodyPr>
            <a:normAutofit/>
          </a:bodyPr>
          <a:lstStyle/>
          <a:p>
            <a:r>
              <a:rPr lang="en-US" dirty="0"/>
              <a:t>Bubble sort</a:t>
            </a:r>
          </a:p>
        </p:txBody>
      </p:sp>
      <p:sp>
        <p:nvSpPr>
          <p:cNvPr id="1565699" name="Rectangle 3"/>
          <p:cNvSpPr>
            <a:spLocks noGrp="1" noChangeArrowheads="1"/>
          </p:cNvSpPr>
          <p:nvPr>
            <p:ph type="body" idx="1"/>
          </p:nvPr>
        </p:nvSpPr>
        <p:spPr/>
        <p:txBody>
          <a:bodyPr>
            <a:normAutofit fontScale="85000" lnSpcReduction="10000"/>
          </a:bodyPr>
          <a:lstStyle/>
          <a:p>
            <a:r>
              <a:rPr lang="en-US" b="1" dirty="0"/>
              <a:t>bubble sort</a:t>
            </a:r>
            <a:r>
              <a:rPr lang="en-US" dirty="0"/>
              <a:t>:</a:t>
            </a:r>
            <a:r>
              <a:rPr lang="en-US" b="1" dirty="0"/>
              <a:t> </a:t>
            </a:r>
            <a:r>
              <a:rPr lang="en-US" dirty="0"/>
              <a:t>orders a list of values by repetitively comparing neighboring elements and swapping their positions if necessary</a:t>
            </a:r>
          </a:p>
          <a:p>
            <a:pPr>
              <a:buNone/>
            </a:pPr>
            <a:endParaRPr lang="en-US" dirty="0"/>
          </a:p>
          <a:p>
            <a:r>
              <a:rPr lang="en-US" dirty="0"/>
              <a:t>more specifically:</a:t>
            </a:r>
          </a:p>
          <a:p>
            <a:pPr lvl="1"/>
            <a:r>
              <a:rPr lang="en-US" dirty="0"/>
              <a:t>scan the list, exchanging adjacent elements if they are not in relative order; this bubbles the highest value to the top</a:t>
            </a:r>
          </a:p>
          <a:p>
            <a:pPr lvl="1"/>
            <a:r>
              <a:rPr lang="en-US" dirty="0"/>
              <a:t>scan the list again, bubbling up the second highest value</a:t>
            </a:r>
          </a:p>
          <a:p>
            <a:pPr lvl="1"/>
            <a:r>
              <a:rPr lang="en-US" dirty="0"/>
              <a:t>repeat until all elements have been placed in their proper order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Slide Number Placeholder 3"/>
          <p:cNvSpPr>
            <a:spLocks noGrp="1"/>
          </p:cNvSpPr>
          <p:nvPr>
            <p:ph type="sldNum" sz="quarter" idx="10"/>
          </p:nvPr>
        </p:nvSpPr>
        <p:spPr/>
        <p:txBody>
          <a:bodyPr/>
          <a:lstStyle/>
          <a:p>
            <a:fld id="{B60A8362-CF0B-AA4F-A9EC-323AF4E6EEEC}" type="slidenum">
              <a:rPr lang="en-US"/>
              <a:pPr/>
              <a:t>12</a:t>
            </a:fld>
            <a:endParaRPr lang="en-US"/>
          </a:p>
        </p:txBody>
      </p:sp>
      <p:sp>
        <p:nvSpPr>
          <p:cNvPr id="1566722" name="Rectangle 2"/>
          <p:cNvSpPr>
            <a:spLocks noGrp="1" noChangeArrowheads="1"/>
          </p:cNvSpPr>
          <p:nvPr>
            <p:ph type="body" idx="1"/>
          </p:nvPr>
        </p:nvSpPr>
        <p:spPr/>
        <p:txBody>
          <a:bodyPr/>
          <a:lstStyle/>
          <a:p>
            <a:r>
              <a:rPr lang="en-US"/>
              <a:t>Traverse a collection of elements</a:t>
            </a:r>
          </a:p>
          <a:p>
            <a:pPr lvl="1"/>
            <a:r>
              <a:rPr lang="en-US"/>
              <a:t>Move from the front to the end</a:t>
            </a:r>
          </a:p>
          <a:p>
            <a:pPr lvl="1"/>
            <a:r>
              <a:rPr lang="en-US"/>
              <a:t>"Bubble" the largest value to the end using pair-wise comparisons and swapping</a:t>
            </a:r>
          </a:p>
        </p:txBody>
      </p:sp>
      <p:sp>
        <p:nvSpPr>
          <p:cNvPr id="1566723" name="Rectangle 3"/>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66724" name="Line 4"/>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6725" name="Line 5"/>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6726" name="Line 6"/>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6727" name="Line 7"/>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6728" name="Line 8"/>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6729" name="Rectangle 9"/>
          <p:cNvSpPr>
            <a:spLocks noChangeArrowheads="1"/>
          </p:cNvSpPr>
          <p:nvPr/>
        </p:nvSpPr>
        <p:spPr bwMode="auto">
          <a:xfrm>
            <a:off x="6958013" y="4767263"/>
            <a:ext cx="354012"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5</a:t>
            </a:r>
          </a:p>
        </p:txBody>
      </p:sp>
      <p:sp>
        <p:nvSpPr>
          <p:cNvPr id="1566730" name="Rectangle 10"/>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12</a:t>
            </a:r>
            <a:endParaRPr lang="en-US" sz="2400">
              <a:latin typeface="Arial" charset="0"/>
            </a:endParaRPr>
          </a:p>
        </p:txBody>
      </p:sp>
      <p:sp>
        <p:nvSpPr>
          <p:cNvPr id="1566731" name="Rectangle 11"/>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35</a:t>
            </a:r>
            <a:endParaRPr lang="en-US" sz="2400">
              <a:latin typeface="Arial" charset="0"/>
            </a:endParaRPr>
          </a:p>
        </p:txBody>
      </p:sp>
      <p:sp>
        <p:nvSpPr>
          <p:cNvPr id="1566732" name="Rectangle 12"/>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42</a:t>
            </a:r>
            <a:endParaRPr lang="en-US" sz="2400">
              <a:solidFill>
                <a:srgbClr val="FF0033"/>
              </a:solidFill>
              <a:latin typeface="Arial" charset="0"/>
            </a:endParaRPr>
          </a:p>
        </p:txBody>
      </p:sp>
      <p:sp>
        <p:nvSpPr>
          <p:cNvPr id="1566733" name="Rectangle 13"/>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77</a:t>
            </a:r>
            <a:endParaRPr lang="en-US" sz="2400">
              <a:solidFill>
                <a:srgbClr val="FF0033"/>
              </a:solidFill>
              <a:latin typeface="Arial" charset="0"/>
            </a:endParaRPr>
          </a:p>
        </p:txBody>
      </p:sp>
      <p:sp>
        <p:nvSpPr>
          <p:cNvPr id="1566734" name="Rectangle 14"/>
          <p:cNvSpPr>
            <a:spLocks noChangeArrowheads="1"/>
          </p:cNvSpPr>
          <p:nvPr/>
        </p:nvSpPr>
        <p:spPr bwMode="auto">
          <a:xfrm>
            <a:off x="5559425" y="4752975"/>
            <a:ext cx="69373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101</a:t>
            </a:r>
          </a:p>
        </p:txBody>
      </p:sp>
      <p:sp>
        <p:nvSpPr>
          <p:cNvPr id="1566735" name="Rectangle 15"/>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66736" name="Rectangle 16"/>
          <p:cNvSpPr>
            <a:spLocks noChangeArrowheads="1"/>
          </p:cNvSpPr>
          <p:nvPr/>
        </p:nvSpPr>
        <p:spPr bwMode="auto">
          <a:xfrm>
            <a:off x="1211263" y="4600575"/>
            <a:ext cx="1009650"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6737" name="Rectangle 17"/>
          <p:cNvSpPr>
            <a:spLocks noChangeArrowheads="1"/>
          </p:cNvSpPr>
          <p:nvPr/>
        </p:nvSpPr>
        <p:spPr bwMode="auto">
          <a:xfrm>
            <a:off x="2220913" y="4600575"/>
            <a:ext cx="1009650"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6738" name="AutoShape 18"/>
          <p:cNvSpPr>
            <a:spLocks noChangeArrowheads="1"/>
          </p:cNvSpPr>
          <p:nvPr/>
        </p:nvSpPr>
        <p:spPr bwMode="auto">
          <a:xfrm>
            <a:off x="1011238" y="4132263"/>
            <a:ext cx="2419350" cy="1536700"/>
          </a:xfrm>
          <a:prstGeom prst="irregularSeal1">
            <a:avLst/>
          </a:prstGeom>
          <a:solidFill>
            <a:srgbClr val="FFCC00"/>
          </a:solidFill>
          <a:ln w="38100">
            <a:solidFill>
              <a:schemeClr val="tx1"/>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Swap</a:t>
            </a:r>
          </a:p>
        </p:txBody>
      </p:sp>
      <p:grpSp>
        <p:nvGrpSpPr>
          <p:cNvPr id="2" name="Group 19"/>
          <p:cNvGrpSpPr>
            <a:grpSpLocks/>
          </p:cNvGrpSpPr>
          <p:nvPr/>
        </p:nvGrpSpPr>
        <p:grpSpPr bwMode="auto">
          <a:xfrm>
            <a:off x="1206500" y="4595813"/>
            <a:ext cx="2019300" cy="708025"/>
            <a:chOff x="760" y="2895"/>
            <a:chExt cx="1272" cy="446"/>
          </a:xfrm>
        </p:grpSpPr>
        <p:sp>
          <p:nvSpPr>
            <p:cNvPr id="1566740" name="Rectangle 20"/>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42</a:t>
              </a:r>
            </a:p>
          </p:txBody>
        </p:sp>
        <p:sp>
          <p:nvSpPr>
            <p:cNvPr id="1566741" name="Rectangle 21"/>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77</a:t>
              </a:r>
            </a:p>
          </p:txBody>
        </p:sp>
      </p:grpSp>
      <p:sp>
        <p:nvSpPr>
          <p:cNvPr id="1566742" name="Rectangle 22"/>
          <p:cNvSpPr>
            <a:spLocks noGrp="1" noChangeArrowheads="1"/>
          </p:cNvSpPr>
          <p:nvPr>
            <p:ph type="title"/>
          </p:nvPr>
        </p:nvSpPr>
        <p:spPr/>
        <p:txBody>
          <a:bodyPr/>
          <a:lstStyle/>
          <a:p>
            <a:r>
              <a:rPr lang="en-US"/>
              <a:t>"Bubbling" largest element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66738"/>
                                        </p:tgtEl>
                                        <p:attrNameLst>
                                          <p:attrName>style.visibility</p:attrName>
                                        </p:attrNameLst>
                                      </p:cBhvr>
                                      <p:to>
                                        <p:strVal val="visible"/>
                                      </p:to>
                                    </p:set>
                                    <p:anim calcmode="lin" valueType="num">
                                      <p:cBhvr>
                                        <p:cTn id="7" dur="500" fill="hold"/>
                                        <p:tgtEl>
                                          <p:spTgt spid="1566738"/>
                                        </p:tgtEl>
                                        <p:attrNameLst>
                                          <p:attrName>ppt_w</p:attrName>
                                        </p:attrNameLst>
                                      </p:cBhvr>
                                      <p:tavLst>
                                        <p:tav tm="0">
                                          <p:val>
                                            <p:fltVal val="0"/>
                                          </p:val>
                                        </p:tav>
                                        <p:tav tm="100000">
                                          <p:val>
                                            <p:strVal val="#ppt_w"/>
                                          </p:val>
                                        </p:tav>
                                      </p:tavLst>
                                    </p:anim>
                                    <p:anim calcmode="lin" valueType="num">
                                      <p:cBhvr>
                                        <p:cTn id="8" dur="500" fill="hold"/>
                                        <p:tgtEl>
                                          <p:spTgt spid="1566738"/>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1566738"/>
                                        </p:tgtEl>
                                        <p:attrNameLst>
                                          <p:attrName>style.visibility</p:attrName>
                                        </p:attrNameLst>
                                      </p:cBhvr>
                                      <p:to>
                                        <p:strVal val="hidden"/>
                                      </p:to>
                                    </p:set>
                                  </p:sub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38" grpId="0" animBg="1" autoUpdateAnimBg="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Slide Number Placeholder 3"/>
          <p:cNvSpPr>
            <a:spLocks noGrp="1"/>
          </p:cNvSpPr>
          <p:nvPr>
            <p:ph type="sldNum" sz="quarter" idx="10"/>
          </p:nvPr>
        </p:nvSpPr>
        <p:spPr/>
        <p:txBody>
          <a:bodyPr/>
          <a:lstStyle/>
          <a:p>
            <a:fld id="{3F233D29-3A70-5545-9C34-95933BC53297}" type="slidenum">
              <a:rPr lang="en-US"/>
              <a:pPr/>
              <a:t>13</a:t>
            </a:fld>
            <a:endParaRPr lang="en-US"/>
          </a:p>
        </p:txBody>
      </p:sp>
      <p:sp>
        <p:nvSpPr>
          <p:cNvPr id="1567746" name="Rectangle 2"/>
          <p:cNvSpPr>
            <a:spLocks noGrp="1" noChangeArrowheads="1"/>
          </p:cNvSpPr>
          <p:nvPr>
            <p:ph type="title"/>
          </p:nvPr>
        </p:nvSpPr>
        <p:spPr/>
        <p:txBody>
          <a:bodyPr/>
          <a:lstStyle/>
          <a:p>
            <a:r>
              <a:rPr lang="en-US"/>
              <a:t>"Bubbling" largest element</a:t>
            </a:r>
          </a:p>
        </p:txBody>
      </p:sp>
      <p:sp>
        <p:nvSpPr>
          <p:cNvPr id="1567747" name="Rectangle 3"/>
          <p:cNvSpPr>
            <a:spLocks noGrp="1" noChangeArrowheads="1"/>
          </p:cNvSpPr>
          <p:nvPr>
            <p:ph type="body" idx="1"/>
          </p:nvPr>
        </p:nvSpPr>
        <p:spPr/>
        <p:txBody>
          <a:bodyPr/>
          <a:lstStyle/>
          <a:p>
            <a:r>
              <a:rPr lang="en-US"/>
              <a:t>Traverse a collection of elements</a:t>
            </a:r>
          </a:p>
          <a:p>
            <a:pPr lvl="1"/>
            <a:r>
              <a:rPr lang="en-US"/>
              <a:t>Move from the front to the end</a:t>
            </a:r>
          </a:p>
          <a:p>
            <a:pPr lvl="1"/>
            <a:r>
              <a:rPr lang="en-US"/>
              <a:t>"Bubble" the largest value to the end using pair-wise comparisons and swapping</a:t>
            </a:r>
          </a:p>
        </p:txBody>
      </p:sp>
      <p:sp>
        <p:nvSpPr>
          <p:cNvPr id="1567748"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67749"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7750"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7751"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7752"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7753"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7754" name="Rectangle 10"/>
          <p:cNvSpPr>
            <a:spLocks noChangeArrowheads="1"/>
          </p:cNvSpPr>
          <p:nvPr/>
        </p:nvSpPr>
        <p:spPr bwMode="auto">
          <a:xfrm>
            <a:off x="6958013" y="4767263"/>
            <a:ext cx="354012"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5</a:t>
            </a:r>
          </a:p>
        </p:txBody>
      </p:sp>
      <p:sp>
        <p:nvSpPr>
          <p:cNvPr id="1567755" name="Rectangle 11"/>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12</a:t>
            </a:r>
            <a:endParaRPr lang="en-US" sz="2400">
              <a:latin typeface="Arial" charset="0"/>
            </a:endParaRPr>
          </a:p>
        </p:txBody>
      </p:sp>
      <p:sp>
        <p:nvSpPr>
          <p:cNvPr id="1567756" name="Rectangle 12"/>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35</a:t>
            </a:r>
            <a:endParaRPr lang="en-US" sz="2400">
              <a:solidFill>
                <a:srgbClr val="FF0033"/>
              </a:solidFill>
              <a:latin typeface="Arial" charset="0"/>
            </a:endParaRPr>
          </a:p>
        </p:txBody>
      </p:sp>
      <p:sp>
        <p:nvSpPr>
          <p:cNvPr id="1567757" name="Rectangle 13"/>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77</a:t>
            </a:r>
            <a:endParaRPr lang="en-US" sz="2400">
              <a:solidFill>
                <a:srgbClr val="FF0033"/>
              </a:solidFill>
              <a:latin typeface="Arial" charset="0"/>
            </a:endParaRPr>
          </a:p>
        </p:txBody>
      </p:sp>
      <p:sp>
        <p:nvSpPr>
          <p:cNvPr id="1567758" name="Rectangle 14"/>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42</a:t>
            </a:r>
            <a:endParaRPr lang="en-US" sz="2400">
              <a:latin typeface="Arial" charset="0"/>
            </a:endParaRPr>
          </a:p>
        </p:txBody>
      </p:sp>
      <p:sp>
        <p:nvSpPr>
          <p:cNvPr id="1567759" name="Rectangle 15"/>
          <p:cNvSpPr>
            <a:spLocks noChangeArrowheads="1"/>
          </p:cNvSpPr>
          <p:nvPr/>
        </p:nvSpPr>
        <p:spPr bwMode="auto">
          <a:xfrm>
            <a:off x="5559425" y="4752975"/>
            <a:ext cx="69373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101</a:t>
            </a:r>
          </a:p>
        </p:txBody>
      </p:sp>
      <p:sp>
        <p:nvSpPr>
          <p:cNvPr id="1567760" name="Rectangle 16"/>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67761" name="Rectangle 17"/>
          <p:cNvSpPr>
            <a:spLocks noChangeArrowheads="1"/>
          </p:cNvSpPr>
          <p:nvPr/>
        </p:nvSpPr>
        <p:spPr bwMode="auto">
          <a:xfrm>
            <a:off x="2220913" y="4587875"/>
            <a:ext cx="1009650"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7762" name="Rectangle 18"/>
          <p:cNvSpPr>
            <a:spLocks noChangeArrowheads="1"/>
          </p:cNvSpPr>
          <p:nvPr/>
        </p:nvSpPr>
        <p:spPr bwMode="auto">
          <a:xfrm>
            <a:off x="3259138" y="4587875"/>
            <a:ext cx="1009650"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7763" name="AutoShape 19"/>
          <p:cNvSpPr>
            <a:spLocks noChangeArrowheads="1"/>
          </p:cNvSpPr>
          <p:nvPr/>
        </p:nvSpPr>
        <p:spPr bwMode="auto">
          <a:xfrm>
            <a:off x="2062163" y="4141788"/>
            <a:ext cx="2419350" cy="1536700"/>
          </a:xfrm>
          <a:prstGeom prst="irregularSeal1">
            <a:avLst/>
          </a:prstGeom>
          <a:solidFill>
            <a:srgbClr val="FFCC00"/>
          </a:solidFill>
          <a:ln w="38100">
            <a:solidFill>
              <a:schemeClr val="tx1"/>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Swap</a:t>
            </a:r>
          </a:p>
        </p:txBody>
      </p:sp>
      <p:grpSp>
        <p:nvGrpSpPr>
          <p:cNvPr id="2" name="Group 20"/>
          <p:cNvGrpSpPr>
            <a:grpSpLocks/>
          </p:cNvGrpSpPr>
          <p:nvPr/>
        </p:nvGrpSpPr>
        <p:grpSpPr bwMode="auto">
          <a:xfrm>
            <a:off x="2257425" y="4605338"/>
            <a:ext cx="2019300" cy="708025"/>
            <a:chOff x="760" y="2895"/>
            <a:chExt cx="1272" cy="446"/>
          </a:xfrm>
        </p:grpSpPr>
        <p:sp>
          <p:nvSpPr>
            <p:cNvPr id="1567765"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35</a:t>
              </a:r>
            </a:p>
          </p:txBody>
        </p:sp>
        <p:sp>
          <p:nvSpPr>
            <p:cNvPr id="1567766"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77</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67763"/>
                                        </p:tgtEl>
                                        <p:attrNameLst>
                                          <p:attrName>style.visibility</p:attrName>
                                        </p:attrNameLst>
                                      </p:cBhvr>
                                      <p:to>
                                        <p:strVal val="visible"/>
                                      </p:to>
                                    </p:set>
                                    <p:anim calcmode="lin" valueType="num">
                                      <p:cBhvr>
                                        <p:cTn id="7" dur="500" fill="hold"/>
                                        <p:tgtEl>
                                          <p:spTgt spid="1567763"/>
                                        </p:tgtEl>
                                        <p:attrNameLst>
                                          <p:attrName>ppt_w</p:attrName>
                                        </p:attrNameLst>
                                      </p:cBhvr>
                                      <p:tavLst>
                                        <p:tav tm="0">
                                          <p:val>
                                            <p:fltVal val="0"/>
                                          </p:val>
                                        </p:tav>
                                        <p:tav tm="100000">
                                          <p:val>
                                            <p:strVal val="#ppt_w"/>
                                          </p:val>
                                        </p:tav>
                                      </p:tavLst>
                                    </p:anim>
                                    <p:anim calcmode="lin" valueType="num">
                                      <p:cBhvr>
                                        <p:cTn id="8" dur="500" fill="hold"/>
                                        <p:tgtEl>
                                          <p:spTgt spid="156776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1567763"/>
                                        </p:tgtEl>
                                        <p:attrNameLst>
                                          <p:attrName>style.visibility</p:attrName>
                                        </p:attrNameLst>
                                      </p:cBhvr>
                                      <p:to>
                                        <p:strVal val="hidden"/>
                                      </p:to>
                                    </p:set>
                                  </p:sub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7763" grpId="0" animBg="1" autoUpdateAnimBg="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Slide Number Placeholder 3"/>
          <p:cNvSpPr>
            <a:spLocks noGrp="1"/>
          </p:cNvSpPr>
          <p:nvPr>
            <p:ph type="sldNum" sz="quarter" idx="10"/>
          </p:nvPr>
        </p:nvSpPr>
        <p:spPr/>
        <p:txBody>
          <a:bodyPr/>
          <a:lstStyle/>
          <a:p>
            <a:fld id="{65486051-8F39-C841-BB2A-9F0545587635}" type="slidenum">
              <a:rPr lang="en-US"/>
              <a:pPr/>
              <a:t>14</a:t>
            </a:fld>
            <a:endParaRPr lang="en-US"/>
          </a:p>
        </p:txBody>
      </p:sp>
      <p:sp>
        <p:nvSpPr>
          <p:cNvPr id="1568770" name="Rectangle 2"/>
          <p:cNvSpPr>
            <a:spLocks noGrp="1" noChangeArrowheads="1"/>
          </p:cNvSpPr>
          <p:nvPr>
            <p:ph type="title"/>
          </p:nvPr>
        </p:nvSpPr>
        <p:spPr/>
        <p:txBody>
          <a:bodyPr/>
          <a:lstStyle/>
          <a:p>
            <a:r>
              <a:rPr lang="en-US"/>
              <a:t>"Bubbling" largest element</a:t>
            </a:r>
          </a:p>
        </p:txBody>
      </p:sp>
      <p:sp>
        <p:nvSpPr>
          <p:cNvPr id="1568771" name="Rectangle 3"/>
          <p:cNvSpPr>
            <a:spLocks noGrp="1" noChangeArrowheads="1"/>
          </p:cNvSpPr>
          <p:nvPr>
            <p:ph type="body" idx="1"/>
          </p:nvPr>
        </p:nvSpPr>
        <p:spPr/>
        <p:txBody>
          <a:bodyPr/>
          <a:lstStyle/>
          <a:p>
            <a:r>
              <a:rPr lang="en-US"/>
              <a:t>Traverse a collection of elements</a:t>
            </a:r>
          </a:p>
          <a:p>
            <a:pPr lvl="1"/>
            <a:r>
              <a:rPr lang="en-US"/>
              <a:t>Move from the front to the end</a:t>
            </a:r>
          </a:p>
          <a:p>
            <a:pPr lvl="1"/>
            <a:r>
              <a:rPr lang="en-US"/>
              <a:t>"Bubble" the largest value to the end using pair-wise comparisons and swapping</a:t>
            </a:r>
          </a:p>
        </p:txBody>
      </p:sp>
      <p:sp>
        <p:nvSpPr>
          <p:cNvPr id="1568772"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68773"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8774"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8775"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8776"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8777"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8778" name="Rectangle 10"/>
          <p:cNvSpPr>
            <a:spLocks noChangeArrowheads="1"/>
          </p:cNvSpPr>
          <p:nvPr/>
        </p:nvSpPr>
        <p:spPr bwMode="auto">
          <a:xfrm>
            <a:off x="6958013" y="4767263"/>
            <a:ext cx="354012"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5</a:t>
            </a:r>
          </a:p>
        </p:txBody>
      </p:sp>
      <p:sp>
        <p:nvSpPr>
          <p:cNvPr id="1568779" name="Rectangle 11"/>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12</a:t>
            </a:r>
            <a:endParaRPr lang="en-US" sz="2400">
              <a:solidFill>
                <a:srgbClr val="FF0033"/>
              </a:solidFill>
              <a:latin typeface="Arial" charset="0"/>
            </a:endParaRPr>
          </a:p>
        </p:txBody>
      </p:sp>
      <p:sp>
        <p:nvSpPr>
          <p:cNvPr id="1568780" name="Rectangle 12"/>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77</a:t>
            </a:r>
            <a:endParaRPr lang="en-US" sz="2400">
              <a:solidFill>
                <a:srgbClr val="FF0033"/>
              </a:solidFill>
              <a:latin typeface="Arial" charset="0"/>
            </a:endParaRPr>
          </a:p>
        </p:txBody>
      </p:sp>
      <p:sp>
        <p:nvSpPr>
          <p:cNvPr id="1568781" name="Rectangle 13"/>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35</a:t>
            </a:r>
            <a:endParaRPr lang="en-US" sz="2400">
              <a:latin typeface="Arial" charset="0"/>
            </a:endParaRPr>
          </a:p>
        </p:txBody>
      </p:sp>
      <p:sp>
        <p:nvSpPr>
          <p:cNvPr id="1568782" name="Rectangle 14"/>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42</a:t>
            </a:r>
            <a:endParaRPr lang="en-US" sz="2400">
              <a:latin typeface="Arial" charset="0"/>
            </a:endParaRPr>
          </a:p>
        </p:txBody>
      </p:sp>
      <p:sp>
        <p:nvSpPr>
          <p:cNvPr id="1568783" name="Rectangle 15"/>
          <p:cNvSpPr>
            <a:spLocks noChangeArrowheads="1"/>
          </p:cNvSpPr>
          <p:nvPr/>
        </p:nvSpPr>
        <p:spPr bwMode="auto">
          <a:xfrm>
            <a:off x="5559425" y="4752975"/>
            <a:ext cx="69373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101</a:t>
            </a:r>
          </a:p>
        </p:txBody>
      </p:sp>
      <p:sp>
        <p:nvSpPr>
          <p:cNvPr id="1568784" name="Rectangle 16"/>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68785" name="Rectangle 17"/>
          <p:cNvSpPr>
            <a:spLocks noChangeArrowheads="1"/>
          </p:cNvSpPr>
          <p:nvPr/>
        </p:nvSpPr>
        <p:spPr bwMode="auto">
          <a:xfrm>
            <a:off x="3267075" y="4600575"/>
            <a:ext cx="1009650"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8786" name="Rectangle 18"/>
          <p:cNvSpPr>
            <a:spLocks noChangeArrowheads="1"/>
          </p:cNvSpPr>
          <p:nvPr/>
        </p:nvSpPr>
        <p:spPr bwMode="auto">
          <a:xfrm>
            <a:off x="4276725" y="4600575"/>
            <a:ext cx="1095375"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8787" name="AutoShape 19"/>
          <p:cNvSpPr>
            <a:spLocks noChangeArrowheads="1"/>
          </p:cNvSpPr>
          <p:nvPr/>
        </p:nvSpPr>
        <p:spPr bwMode="auto">
          <a:xfrm>
            <a:off x="3057525" y="4132263"/>
            <a:ext cx="2501900" cy="1536700"/>
          </a:xfrm>
          <a:prstGeom prst="irregularSeal1">
            <a:avLst/>
          </a:prstGeom>
          <a:solidFill>
            <a:srgbClr val="FFCC00"/>
          </a:solidFill>
          <a:ln w="38100">
            <a:solidFill>
              <a:schemeClr val="tx1"/>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Swap</a:t>
            </a:r>
          </a:p>
        </p:txBody>
      </p:sp>
      <p:grpSp>
        <p:nvGrpSpPr>
          <p:cNvPr id="2" name="Group 20"/>
          <p:cNvGrpSpPr>
            <a:grpSpLocks/>
          </p:cNvGrpSpPr>
          <p:nvPr/>
        </p:nvGrpSpPr>
        <p:grpSpPr bwMode="auto">
          <a:xfrm>
            <a:off x="3267075" y="4595813"/>
            <a:ext cx="2087563" cy="708025"/>
            <a:chOff x="760" y="2895"/>
            <a:chExt cx="1272" cy="446"/>
          </a:xfrm>
        </p:grpSpPr>
        <p:sp>
          <p:nvSpPr>
            <p:cNvPr id="1568789"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12</a:t>
              </a:r>
            </a:p>
          </p:txBody>
        </p:sp>
        <p:sp>
          <p:nvSpPr>
            <p:cNvPr id="1568790"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77</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68787"/>
                                        </p:tgtEl>
                                        <p:attrNameLst>
                                          <p:attrName>style.visibility</p:attrName>
                                        </p:attrNameLst>
                                      </p:cBhvr>
                                      <p:to>
                                        <p:strVal val="visible"/>
                                      </p:to>
                                    </p:set>
                                    <p:anim calcmode="lin" valueType="num">
                                      <p:cBhvr>
                                        <p:cTn id="7" dur="500" fill="hold"/>
                                        <p:tgtEl>
                                          <p:spTgt spid="1568787"/>
                                        </p:tgtEl>
                                        <p:attrNameLst>
                                          <p:attrName>ppt_w</p:attrName>
                                        </p:attrNameLst>
                                      </p:cBhvr>
                                      <p:tavLst>
                                        <p:tav tm="0">
                                          <p:val>
                                            <p:fltVal val="0"/>
                                          </p:val>
                                        </p:tav>
                                        <p:tav tm="100000">
                                          <p:val>
                                            <p:strVal val="#ppt_w"/>
                                          </p:val>
                                        </p:tav>
                                      </p:tavLst>
                                    </p:anim>
                                    <p:anim calcmode="lin" valueType="num">
                                      <p:cBhvr>
                                        <p:cTn id="8" dur="500" fill="hold"/>
                                        <p:tgtEl>
                                          <p:spTgt spid="1568787"/>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1568787"/>
                                        </p:tgtEl>
                                        <p:attrNameLst>
                                          <p:attrName>style.visibility</p:attrName>
                                        </p:attrNameLst>
                                      </p:cBhvr>
                                      <p:to>
                                        <p:strVal val="hidden"/>
                                      </p:to>
                                    </p:set>
                                  </p:sub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8787" grpId="0" animBg="1" autoUpdateAnimBg="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Slide Number Placeholder 3"/>
          <p:cNvSpPr>
            <a:spLocks noGrp="1"/>
          </p:cNvSpPr>
          <p:nvPr>
            <p:ph type="sldNum" sz="quarter" idx="10"/>
          </p:nvPr>
        </p:nvSpPr>
        <p:spPr/>
        <p:txBody>
          <a:bodyPr/>
          <a:lstStyle/>
          <a:p>
            <a:fld id="{FD431712-9C79-F445-A477-DCF5D00EA5D5}" type="slidenum">
              <a:rPr lang="en-US"/>
              <a:pPr/>
              <a:t>15</a:t>
            </a:fld>
            <a:endParaRPr lang="en-US"/>
          </a:p>
        </p:txBody>
      </p:sp>
      <p:sp>
        <p:nvSpPr>
          <p:cNvPr id="1569794" name="Rectangle 2"/>
          <p:cNvSpPr>
            <a:spLocks noGrp="1" noChangeArrowheads="1"/>
          </p:cNvSpPr>
          <p:nvPr>
            <p:ph type="title"/>
          </p:nvPr>
        </p:nvSpPr>
        <p:spPr/>
        <p:txBody>
          <a:bodyPr/>
          <a:lstStyle/>
          <a:p>
            <a:r>
              <a:rPr lang="en-US"/>
              <a:t>"Bubbling" largest element</a:t>
            </a:r>
          </a:p>
        </p:txBody>
      </p:sp>
      <p:sp>
        <p:nvSpPr>
          <p:cNvPr id="1569795" name="Rectangle 3"/>
          <p:cNvSpPr>
            <a:spLocks noGrp="1" noChangeArrowheads="1"/>
          </p:cNvSpPr>
          <p:nvPr>
            <p:ph type="body" idx="1"/>
          </p:nvPr>
        </p:nvSpPr>
        <p:spPr/>
        <p:txBody>
          <a:bodyPr/>
          <a:lstStyle/>
          <a:p>
            <a:r>
              <a:rPr lang="en-US"/>
              <a:t>Traverse a collection of elements</a:t>
            </a:r>
          </a:p>
          <a:p>
            <a:pPr lvl="1"/>
            <a:r>
              <a:rPr lang="en-US"/>
              <a:t>Move from the front to the end</a:t>
            </a:r>
          </a:p>
          <a:p>
            <a:pPr lvl="1"/>
            <a:r>
              <a:rPr lang="en-US"/>
              <a:t>"Bubble" the largest value to the end using pair-wise comparisons and swapping</a:t>
            </a:r>
          </a:p>
        </p:txBody>
      </p:sp>
      <p:sp>
        <p:nvSpPr>
          <p:cNvPr id="1569796"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69797"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9798"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9799"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9800"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9801"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69802" name="Rectangle 10"/>
          <p:cNvSpPr>
            <a:spLocks noChangeArrowheads="1"/>
          </p:cNvSpPr>
          <p:nvPr/>
        </p:nvSpPr>
        <p:spPr bwMode="auto">
          <a:xfrm>
            <a:off x="6958013" y="4767263"/>
            <a:ext cx="354012"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5</a:t>
            </a:r>
          </a:p>
        </p:txBody>
      </p:sp>
      <p:sp>
        <p:nvSpPr>
          <p:cNvPr id="1569803" name="Rectangle 11"/>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77</a:t>
            </a:r>
            <a:endParaRPr lang="en-US" sz="2400">
              <a:solidFill>
                <a:srgbClr val="FF0033"/>
              </a:solidFill>
              <a:latin typeface="Arial" charset="0"/>
            </a:endParaRPr>
          </a:p>
        </p:txBody>
      </p:sp>
      <p:sp>
        <p:nvSpPr>
          <p:cNvPr id="1569804" name="Rectangle 12"/>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12</a:t>
            </a:r>
            <a:endParaRPr lang="en-US" sz="2400">
              <a:latin typeface="Arial" charset="0"/>
            </a:endParaRPr>
          </a:p>
        </p:txBody>
      </p:sp>
      <p:sp>
        <p:nvSpPr>
          <p:cNvPr id="1569805" name="Rectangle 13"/>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35</a:t>
            </a:r>
            <a:endParaRPr lang="en-US" sz="2400">
              <a:latin typeface="Arial" charset="0"/>
            </a:endParaRPr>
          </a:p>
        </p:txBody>
      </p:sp>
      <p:sp>
        <p:nvSpPr>
          <p:cNvPr id="1569806" name="Rectangle 14"/>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42</a:t>
            </a:r>
            <a:endParaRPr lang="en-US" sz="2400">
              <a:latin typeface="Arial" charset="0"/>
            </a:endParaRPr>
          </a:p>
        </p:txBody>
      </p:sp>
      <p:sp>
        <p:nvSpPr>
          <p:cNvPr id="1569807" name="Rectangle 15"/>
          <p:cNvSpPr>
            <a:spLocks noChangeArrowheads="1"/>
          </p:cNvSpPr>
          <p:nvPr/>
        </p:nvSpPr>
        <p:spPr bwMode="auto">
          <a:xfrm>
            <a:off x="5559425" y="4752975"/>
            <a:ext cx="69373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101</a:t>
            </a:r>
          </a:p>
        </p:txBody>
      </p:sp>
      <p:sp>
        <p:nvSpPr>
          <p:cNvPr id="1569808" name="Rectangle 16"/>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69809" name="Rectangle 17"/>
          <p:cNvSpPr>
            <a:spLocks noChangeArrowheads="1"/>
          </p:cNvSpPr>
          <p:nvPr/>
        </p:nvSpPr>
        <p:spPr bwMode="auto">
          <a:xfrm>
            <a:off x="4291013" y="4587875"/>
            <a:ext cx="1081087"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9810" name="Rectangle 18"/>
          <p:cNvSpPr>
            <a:spLocks noChangeArrowheads="1"/>
          </p:cNvSpPr>
          <p:nvPr/>
        </p:nvSpPr>
        <p:spPr bwMode="auto">
          <a:xfrm>
            <a:off x="5386388" y="4587875"/>
            <a:ext cx="1152525"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69811" name="Text Box 19"/>
          <p:cNvSpPr txBox="1">
            <a:spLocks noChangeArrowheads="1"/>
          </p:cNvSpPr>
          <p:nvPr/>
        </p:nvSpPr>
        <p:spPr bwMode="auto">
          <a:xfrm>
            <a:off x="4157663" y="5454650"/>
            <a:ext cx="2603500" cy="457200"/>
          </a:xfrm>
          <a:prstGeom prst="rect">
            <a:avLst/>
          </a:prstGeom>
          <a:noFill/>
          <a:ln w="12700">
            <a:noFill/>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3333FF"/>
                </a:solidFill>
                <a:latin typeface="Arial" charset="0"/>
              </a:rPr>
              <a:t>No need to swap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 name="Slide Number Placeholder 3"/>
          <p:cNvSpPr>
            <a:spLocks noGrp="1"/>
          </p:cNvSpPr>
          <p:nvPr>
            <p:ph type="sldNum" sz="quarter" idx="10"/>
          </p:nvPr>
        </p:nvSpPr>
        <p:spPr/>
        <p:txBody>
          <a:bodyPr/>
          <a:lstStyle/>
          <a:p>
            <a:fld id="{0BF99AD7-8037-4945-9424-949015136F7F}" type="slidenum">
              <a:rPr lang="en-US"/>
              <a:pPr/>
              <a:t>16</a:t>
            </a:fld>
            <a:endParaRPr lang="en-US"/>
          </a:p>
        </p:txBody>
      </p:sp>
      <p:sp>
        <p:nvSpPr>
          <p:cNvPr id="1570818" name="Rectangle 2"/>
          <p:cNvSpPr>
            <a:spLocks noGrp="1" noChangeArrowheads="1"/>
          </p:cNvSpPr>
          <p:nvPr>
            <p:ph type="title"/>
          </p:nvPr>
        </p:nvSpPr>
        <p:spPr/>
        <p:txBody>
          <a:bodyPr/>
          <a:lstStyle/>
          <a:p>
            <a:r>
              <a:rPr lang="en-US"/>
              <a:t>"Bubbling" largest element</a:t>
            </a:r>
          </a:p>
        </p:txBody>
      </p:sp>
      <p:sp>
        <p:nvSpPr>
          <p:cNvPr id="1570819" name="Rectangle 3"/>
          <p:cNvSpPr>
            <a:spLocks noGrp="1" noChangeArrowheads="1"/>
          </p:cNvSpPr>
          <p:nvPr>
            <p:ph type="body" idx="1"/>
          </p:nvPr>
        </p:nvSpPr>
        <p:spPr/>
        <p:txBody>
          <a:bodyPr/>
          <a:lstStyle/>
          <a:p>
            <a:r>
              <a:rPr lang="en-US"/>
              <a:t>Traverse a collection of elements</a:t>
            </a:r>
          </a:p>
          <a:p>
            <a:pPr lvl="1"/>
            <a:r>
              <a:rPr lang="en-US"/>
              <a:t>Move from the front to the end</a:t>
            </a:r>
          </a:p>
          <a:p>
            <a:pPr lvl="1"/>
            <a:r>
              <a:rPr lang="en-US"/>
              <a:t>"Bubble" the largest value to the end using pair-wise comparisons and swapping</a:t>
            </a:r>
          </a:p>
        </p:txBody>
      </p:sp>
      <p:sp>
        <p:nvSpPr>
          <p:cNvPr id="1570820"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70821"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0822"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0823"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0824"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0825"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0826" name="Rectangle 10"/>
          <p:cNvSpPr>
            <a:spLocks noChangeArrowheads="1"/>
          </p:cNvSpPr>
          <p:nvPr/>
        </p:nvSpPr>
        <p:spPr bwMode="auto">
          <a:xfrm>
            <a:off x="6958013" y="4767263"/>
            <a:ext cx="354012"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5</a:t>
            </a:r>
          </a:p>
        </p:txBody>
      </p:sp>
      <p:sp>
        <p:nvSpPr>
          <p:cNvPr id="1570827" name="Rectangle 11"/>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77</a:t>
            </a:r>
            <a:endParaRPr lang="en-US" sz="2400">
              <a:latin typeface="Arial" charset="0"/>
            </a:endParaRPr>
          </a:p>
        </p:txBody>
      </p:sp>
      <p:sp>
        <p:nvSpPr>
          <p:cNvPr id="1570828" name="Rectangle 12"/>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12</a:t>
            </a:r>
            <a:endParaRPr lang="en-US" sz="2400">
              <a:latin typeface="Arial" charset="0"/>
            </a:endParaRPr>
          </a:p>
        </p:txBody>
      </p:sp>
      <p:sp>
        <p:nvSpPr>
          <p:cNvPr id="1570829" name="Rectangle 13"/>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35</a:t>
            </a:r>
            <a:endParaRPr lang="en-US" sz="2400">
              <a:latin typeface="Arial" charset="0"/>
            </a:endParaRPr>
          </a:p>
        </p:txBody>
      </p:sp>
      <p:sp>
        <p:nvSpPr>
          <p:cNvPr id="1570830" name="Rectangle 14"/>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42</a:t>
            </a:r>
            <a:endParaRPr lang="en-US" sz="2400">
              <a:latin typeface="Arial" charset="0"/>
            </a:endParaRPr>
          </a:p>
        </p:txBody>
      </p:sp>
      <p:sp>
        <p:nvSpPr>
          <p:cNvPr id="1570831" name="Rectangle 15"/>
          <p:cNvSpPr>
            <a:spLocks noChangeArrowheads="1"/>
          </p:cNvSpPr>
          <p:nvPr/>
        </p:nvSpPr>
        <p:spPr bwMode="auto">
          <a:xfrm>
            <a:off x="5559425" y="4752975"/>
            <a:ext cx="69373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101</a:t>
            </a:r>
          </a:p>
        </p:txBody>
      </p:sp>
      <p:sp>
        <p:nvSpPr>
          <p:cNvPr id="1570832" name="Rectangle 16"/>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70833" name="Rectangle 17"/>
          <p:cNvSpPr>
            <a:spLocks noChangeArrowheads="1"/>
          </p:cNvSpPr>
          <p:nvPr/>
        </p:nvSpPr>
        <p:spPr bwMode="auto">
          <a:xfrm>
            <a:off x="5400675" y="4584700"/>
            <a:ext cx="1139825"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70834" name="Rectangle 18"/>
          <p:cNvSpPr>
            <a:spLocks noChangeArrowheads="1"/>
          </p:cNvSpPr>
          <p:nvPr/>
        </p:nvSpPr>
        <p:spPr bwMode="auto">
          <a:xfrm>
            <a:off x="6553200" y="4584700"/>
            <a:ext cx="1152525" cy="708025"/>
          </a:xfrm>
          <a:prstGeom prst="rect">
            <a:avLst/>
          </a:prstGeom>
          <a:noFill/>
          <a:ln w="76200">
            <a:solidFill>
              <a:srgbClr val="FF0033"/>
            </a:solidFill>
            <a:miter lim="800000"/>
            <a:headEnd type="none" w="sm" len="sm"/>
            <a:tailEnd type="none" w="sm" len="sm"/>
          </a:ln>
          <a:effectLst/>
        </p:spPr>
        <p:txBody>
          <a:bodyPr wrap="none" anchor="ctr">
            <a:prstTxWarp prst="textNoShape">
              <a:avLst/>
            </a:prstTxWarp>
          </a:bodyPr>
          <a:lstStyle/>
          <a:p>
            <a:endParaRPr lang="en-US"/>
          </a:p>
        </p:txBody>
      </p:sp>
      <p:sp>
        <p:nvSpPr>
          <p:cNvPr id="1570835" name="AutoShape 19"/>
          <p:cNvSpPr>
            <a:spLocks noChangeArrowheads="1"/>
          </p:cNvSpPr>
          <p:nvPr/>
        </p:nvSpPr>
        <p:spPr bwMode="auto">
          <a:xfrm>
            <a:off x="5289550" y="4156075"/>
            <a:ext cx="2501900" cy="1536700"/>
          </a:xfrm>
          <a:prstGeom prst="irregularSeal1">
            <a:avLst/>
          </a:prstGeom>
          <a:solidFill>
            <a:srgbClr val="FFCC00"/>
          </a:solidFill>
          <a:ln w="38100">
            <a:solidFill>
              <a:schemeClr val="tx1"/>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Swap</a:t>
            </a:r>
          </a:p>
        </p:txBody>
      </p:sp>
      <p:grpSp>
        <p:nvGrpSpPr>
          <p:cNvPr id="2" name="Group 20"/>
          <p:cNvGrpSpPr>
            <a:grpSpLocks/>
          </p:cNvGrpSpPr>
          <p:nvPr/>
        </p:nvGrpSpPr>
        <p:grpSpPr bwMode="auto">
          <a:xfrm>
            <a:off x="5400675" y="4591050"/>
            <a:ext cx="2328863" cy="708025"/>
            <a:chOff x="760" y="2895"/>
            <a:chExt cx="1272" cy="446"/>
          </a:xfrm>
        </p:grpSpPr>
        <p:sp>
          <p:nvSpPr>
            <p:cNvPr id="1570837"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5</a:t>
              </a:r>
            </a:p>
          </p:txBody>
        </p:sp>
        <p:sp>
          <p:nvSpPr>
            <p:cNvPr id="1570838"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latin typeface="Arial" charset="0"/>
                </a:rPr>
                <a:t>101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70835"/>
                                        </p:tgtEl>
                                        <p:attrNameLst>
                                          <p:attrName>style.visibility</p:attrName>
                                        </p:attrNameLst>
                                      </p:cBhvr>
                                      <p:to>
                                        <p:strVal val="visible"/>
                                      </p:to>
                                    </p:set>
                                    <p:anim calcmode="lin" valueType="num">
                                      <p:cBhvr>
                                        <p:cTn id="7" dur="500" fill="hold"/>
                                        <p:tgtEl>
                                          <p:spTgt spid="1570835"/>
                                        </p:tgtEl>
                                        <p:attrNameLst>
                                          <p:attrName>ppt_w</p:attrName>
                                        </p:attrNameLst>
                                      </p:cBhvr>
                                      <p:tavLst>
                                        <p:tav tm="0">
                                          <p:val>
                                            <p:fltVal val="0"/>
                                          </p:val>
                                        </p:tav>
                                        <p:tav tm="100000">
                                          <p:val>
                                            <p:strVal val="#ppt_w"/>
                                          </p:val>
                                        </p:tav>
                                      </p:tavLst>
                                    </p:anim>
                                    <p:anim calcmode="lin" valueType="num">
                                      <p:cBhvr>
                                        <p:cTn id="8" dur="500" fill="hold"/>
                                        <p:tgtEl>
                                          <p:spTgt spid="1570835"/>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1570835"/>
                                        </p:tgtEl>
                                        <p:attrNameLst>
                                          <p:attrName>style.visibility</p:attrName>
                                        </p:attrNameLst>
                                      </p:cBhvr>
                                      <p:to>
                                        <p:strVal val="hidden"/>
                                      </p:to>
                                    </p:set>
                                  </p:sub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0835" grpId="0" animBg="1"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Slide Number Placeholder 3"/>
          <p:cNvSpPr>
            <a:spLocks noGrp="1"/>
          </p:cNvSpPr>
          <p:nvPr>
            <p:ph type="sldNum" sz="quarter" idx="10"/>
          </p:nvPr>
        </p:nvSpPr>
        <p:spPr/>
        <p:txBody>
          <a:bodyPr/>
          <a:lstStyle/>
          <a:p>
            <a:fld id="{ED9F9DC6-3863-0945-9811-F5993ABF22BC}" type="slidenum">
              <a:rPr lang="en-US"/>
              <a:pPr/>
              <a:t>17</a:t>
            </a:fld>
            <a:endParaRPr lang="en-US"/>
          </a:p>
        </p:txBody>
      </p:sp>
      <p:sp>
        <p:nvSpPr>
          <p:cNvPr id="1571842" name="Rectangle 2"/>
          <p:cNvSpPr>
            <a:spLocks noGrp="1" noChangeArrowheads="1"/>
          </p:cNvSpPr>
          <p:nvPr>
            <p:ph type="title"/>
          </p:nvPr>
        </p:nvSpPr>
        <p:spPr/>
        <p:txBody>
          <a:bodyPr/>
          <a:lstStyle/>
          <a:p>
            <a:r>
              <a:rPr lang="en-US"/>
              <a:t>"Bubbling" largest element</a:t>
            </a:r>
          </a:p>
        </p:txBody>
      </p:sp>
      <p:sp>
        <p:nvSpPr>
          <p:cNvPr id="1571843" name="Rectangle 3"/>
          <p:cNvSpPr>
            <a:spLocks noGrp="1" noChangeArrowheads="1"/>
          </p:cNvSpPr>
          <p:nvPr>
            <p:ph type="body" idx="1"/>
          </p:nvPr>
        </p:nvSpPr>
        <p:spPr/>
        <p:txBody>
          <a:bodyPr/>
          <a:lstStyle/>
          <a:p>
            <a:r>
              <a:rPr lang="en-US" dirty="0"/>
              <a:t>Traverse a collection of elements</a:t>
            </a:r>
          </a:p>
          <a:p>
            <a:pPr lvl="1"/>
            <a:r>
              <a:rPr lang="en-US" dirty="0"/>
              <a:t>Move from the front to the end</a:t>
            </a:r>
          </a:p>
          <a:p>
            <a:pPr lvl="1"/>
            <a:r>
              <a:rPr lang="en-US" dirty="0"/>
              <a:t>"Bubble" the largest value to the end using pair-wise comparisons and swapping</a:t>
            </a:r>
          </a:p>
        </p:txBody>
      </p:sp>
      <p:sp>
        <p:nvSpPr>
          <p:cNvPr id="1571844"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1571845"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1846"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1847"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1848"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1849"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571850" name="Rectangle 10"/>
          <p:cNvSpPr>
            <a:spLocks noChangeArrowheads="1"/>
          </p:cNvSpPr>
          <p:nvPr/>
        </p:nvSpPr>
        <p:spPr bwMode="auto">
          <a:xfrm>
            <a:off x="4516438" y="47545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77</a:t>
            </a:r>
            <a:endParaRPr lang="en-US" sz="2400">
              <a:latin typeface="Arial" charset="0"/>
            </a:endParaRPr>
          </a:p>
        </p:txBody>
      </p:sp>
      <p:sp>
        <p:nvSpPr>
          <p:cNvPr id="1571851" name="Rectangle 11"/>
          <p:cNvSpPr>
            <a:spLocks noChangeArrowheads="1"/>
          </p:cNvSpPr>
          <p:nvPr/>
        </p:nvSpPr>
        <p:spPr bwMode="auto">
          <a:xfrm>
            <a:off x="343058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12</a:t>
            </a:r>
            <a:endParaRPr lang="en-US" sz="2400">
              <a:latin typeface="Arial" charset="0"/>
            </a:endParaRPr>
          </a:p>
        </p:txBody>
      </p:sp>
      <p:sp>
        <p:nvSpPr>
          <p:cNvPr id="1571852" name="Rectangle 12"/>
          <p:cNvSpPr>
            <a:spLocks noChangeArrowheads="1"/>
          </p:cNvSpPr>
          <p:nvPr/>
        </p:nvSpPr>
        <p:spPr bwMode="auto">
          <a:xfrm>
            <a:off x="2344738" y="4767263"/>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35</a:t>
            </a:r>
            <a:endParaRPr lang="en-US" sz="2400">
              <a:latin typeface="Arial" charset="0"/>
            </a:endParaRPr>
          </a:p>
        </p:txBody>
      </p:sp>
      <p:sp>
        <p:nvSpPr>
          <p:cNvPr id="1571853" name="Rectangle 13"/>
          <p:cNvSpPr>
            <a:spLocks noChangeArrowheads="1"/>
          </p:cNvSpPr>
          <p:nvPr/>
        </p:nvSpPr>
        <p:spPr bwMode="auto">
          <a:xfrm>
            <a:off x="1376363" y="4781550"/>
            <a:ext cx="523875"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42</a:t>
            </a:r>
            <a:endParaRPr lang="en-US" sz="2400">
              <a:latin typeface="Arial" charset="0"/>
            </a:endParaRPr>
          </a:p>
        </p:txBody>
      </p:sp>
      <p:sp>
        <p:nvSpPr>
          <p:cNvPr id="1571854" name="Rectangle 14"/>
          <p:cNvSpPr>
            <a:spLocks noChangeArrowheads="1"/>
          </p:cNvSpPr>
          <p:nvPr/>
        </p:nvSpPr>
        <p:spPr bwMode="auto">
          <a:xfrm>
            <a:off x="5559425" y="4752975"/>
            <a:ext cx="522288"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  5</a:t>
            </a:r>
          </a:p>
        </p:txBody>
      </p:sp>
      <p:sp>
        <p:nvSpPr>
          <p:cNvPr id="1571855" name="Rectangle 15"/>
          <p:cNvSpPr>
            <a:spLocks noChangeArrowheads="1"/>
          </p:cNvSpPr>
          <p:nvPr/>
        </p:nvSpPr>
        <p:spPr bwMode="auto">
          <a:xfrm>
            <a:off x="1524000" y="4132263"/>
            <a:ext cx="5746750" cy="457200"/>
          </a:xfrm>
          <a:prstGeom prst="rect">
            <a:avLst/>
          </a:prstGeom>
          <a:noFill/>
          <a:ln w="9525">
            <a:noFill/>
            <a:miter lim="800000"/>
            <a:headEnd/>
            <a:tailEnd/>
          </a:ln>
          <a:effectLst/>
        </p:spPr>
        <p:txBody>
          <a:bodyPr wrap="none" lIns="92075" tIns="46038" rIns="92075" bIns="46038">
            <a:prstTxWarp prst="textNoShape">
              <a:avLst/>
            </a:prstTxWarp>
            <a:spAutoFit/>
          </a:bodyPr>
          <a:lstStyle/>
          <a:p>
            <a:pPr eaLnBrk="0" hangingPunct="0">
              <a:spcBef>
                <a:spcPct val="0"/>
              </a:spcBef>
              <a:buClrTx/>
              <a:buSzTx/>
              <a:buFontTx/>
              <a:buNone/>
            </a:pPr>
            <a:r>
              <a:rPr lang="en-US" sz="2400" b="1">
                <a:latin typeface="Arial" charset="0"/>
              </a:rPr>
              <a:t>1          2          3          4            5            6</a:t>
            </a:r>
            <a:endParaRPr lang="en-US" sz="2400">
              <a:latin typeface="Arial" charset="0"/>
            </a:endParaRPr>
          </a:p>
        </p:txBody>
      </p:sp>
      <p:sp>
        <p:nvSpPr>
          <p:cNvPr id="1571856" name="Rectangle 16"/>
          <p:cNvSpPr>
            <a:spLocks noChangeArrowheads="1"/>
          </p:cNvSpPr>
          <p:nvPr/>
        </p:nvSpPr>
        <p:spPr bwMode="auto">
          <a:xfrm>
            <a:off x="6553200" y="4584700"/>
            <a:ext cx="1152525" cy="708025"/>
          </a:xfrm>
          <a:prstGeom prst="rect">
            <a:avLst/>
          </a:prstGeom>
          <a:noFill/>
          <a:ln w="76200">
            <a:solidFill>
              <a:srgbClr val="3333FF"/>
            </a:solidFill>
            <a:miter lim="800000"/>
            <a:headEnd type="none" w="sm" len="sm"/>
            <a:tailEnd type="none" w="sm" len="sm"/>
          </a:ln>
          <a:effectLst/>
        </p:spPr>
        <p:txBody>
          <a:bodyPr wrap="none" anchor="ctr">
            <a:prstTxWarp prst="textNoShape">
              <a:avLst/>
            </a:prstTxWarp>
          </a:bodyPr>
          <a:lstStyle/>
          <a:p>
            <a:pPr algn="ctr" eaLnBrk="0" hangingPunct="0">
              <a:spcBef>
                <a:spcPct val="0"/>
              </a:spcBef>
              <a:buClrTx/>
              <a:buSzTx/>
              <a:buFontTx/>
              <a:buNone/>
            </a:pPr>
            <a:r>
              <a:rPr lang="en-US" sz="2400" b="1">
                <a:solidFill>
                  <a:srgbClr val="3333FF"/>
                </a:solidFill>
                <a:latin typeface="Arial" charset="0"/>
              </a:rPr>
              <a:t>101</a:t>
            </a:r>
          </a:p>
        </p:txBody>
      </p:sp>
      <p:sp>
        <p:nvSpPr>
          <p:cNvPr id="1571857" name="Text Box 17"/>
          <p:cNvSpPr txBox="1">
            <a:spLocks noChangeArrowheads="1"/>
          </p:cNvSpPr>
          <p:nvPr/>
        </p:nvSpPr>
        <p:spPr bwMode="auto">
          <a:xfrm>
            <a:off x="1990725" y="5524500"/>
            <a:ext cx="4572000" cy="457200"/>
          </a:xfrm>
          <a:prstGeom prst="rect">
            <a:avLst/>
          </a:prstGeom>
          <a:noFill/>
          <a:ln w="12700">
            <a:noFill/>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3333FF"/>
                </a:solidFill>
                <a:latin typeface="Arial" charset="0"/>
              </a:rPr>
              <a:t>Largest value correctly placed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4DD04E2-FE0A-4C41-9348-933ACCD7287D}" type="slidenum">
              <a:rPr lang="en-US"/>
              <a:pPr/>
              <a:t>18</a:t>
            </a:fld>
            <a:endParaRPr lang="en-US"/>
          </a:p>
        </p:txBody>
      </p:sp>
      <p:sp>
        <p:nvSpPr>
          <p:cNvPr id="1572866" name="Rectangle 2"/>
          <p:cNvSpPr>
            <a:spLocks noGrp="1" noChangeArrowheads="1"/>
          </p:cNvSpPr>
          <p:nvPr>
            <p:ph type="title"/>
          </p:nvPr>
        </p:nvSpPr>
        <p:spPr/>
        <p:txBody>
          <a:bodyPr/>
          <a:lstStyle/>
          <a:p>
            <a:r>
              <a:rPr lang="en-US"/>
              <a:t>Bubble sort code</a:t>
            </a:r>
          </a:p>
        </p:txBody>
      </p:sp>
      <p:sp>
        <p:nvSpPr>
          <p:cNvPr id="1572867" name="Rectangle 3"/>
          <p:cNvSpPr>
            <a:spLocks noGrp="1" noChangeArrowheads="1"/>
          </p:cNvSpPr>
          <p:nvPr>
            <p:ph type="body" idx="1"/>
          </p:nvPr>
        </p:nvSpPr>
        <p:spPr/>
        <p:txBody>
          <a:bodyPr/>
          <a:lstStyle/>
          <a:p>
            <a:pPr>
              <a:lnSpc>
                <a:spcPct val="80000"/>
              </a:lnSpc>
              <a:buFont typeface="Wingdings" charset="2"/>
              <a:buNone/>
            </a:pPr>
            <a:r>
              <a:rPr lang="en-US" sz="2000">
                <a:latin typeface="Courier New" charset="0"/>
                <a:sym typeface="Symbol" charset="2"/>
              </a:rPr>
              <a:t>public static void bubbleSort(int[] a) {</a:t>
            </a:r>
          </a:p>
          <a:p>
            <a:pPr>
              <a:lnSpc>
                <a:spcPct val="80000"/>
              </a:lnSpc>
              <a:buFont typeface="Wingdings" charset="2"/>
              <a:buNone/>
            </a:pPr>
            <a:r>
              <a:rPr lang="en-US" sz="2000">
                <a:latin typeface="Courier New" charset="0"/>
                <a:sym typeface="Symbol" charset="2"/>
              </a:rPr>
              <a:t>    for (int i = 0; i &lt; a.length; i++) {</a:t>
            </a:r>
          </a:p>
          <a:p>
            <a:pPr>
              <a:lnSpc>
                <a:spcPct val="80000"/>
              </a:lnSpc>
              <a:buFont typeface="Wingdings" charset="2"/>
              <a:buNone/>
            </a:pPr>
            <a:r>
              <a:rPr lang="en-US" sz="2000">
                <a:latin typeface="Courier New" charset="0"/>
                <a:sym typeface="Symbol" charset="2"/>
              </a:rPr>
              <a:t>        for (int j = 1; j &lt; a.length - i; j++) {</a:t>
            </a:r>
          </a:p>
          <a:p>
            <a:pPr>
              <a:lnSpc>
                <a:spcPct val="80000"/>
              </a:lnSpc>
              <a:buFont typeface="Wingdings" charset="2"/>
              <a:buNone/>
            </a:pPr>
            <a:r>
              <a:rPr lang="en-US" sz="2000">
                <a:latin typeface="Courier New" charset="0"/>
                <a:sym typeface="Symbol" charset="2"/>
              </a:rPr>
              <a:t>            // swap adjacent out-of-order elements</a:t>
            </a:r>
          </a:p>
          <a:p>
            <a:pPr>
              <a:lnSpc>
                <a:spcPct val="80000"/>
              </a:lnSpc>
              <a:buFont typeface="Wingdings" charset="2"/>
              <a:buNone/>
            </a:pPr>
            <a:r>
              <a:rPr lang="en-US" sz="2000">
                <a:latin typeface="Courier New" charset="0"/>
                <a:sym typeface="Symbol" charset="2"/>
              </a:rPr>
              <a:t>            if (a[j-1] &gt; a[j]) {</a:t>
            </a:r>
          </a:p>
          <a:p>
            <a:pPr>
              <a:lnSpc>
                <a:spcPct val="80000"/>
              </a:lnSpc>
              <a:buFont typeface="Wingdings" charset="2"/>
              <a:buNone/>
            </a:pPr>
            <a:r>
              <a:rPr lang="en-US" sz="2000">
                <a:latin typeface="Courier New" charset="0"/>
                <a:sym typeface="Symbol" charset="2"/>
              </a:rPr>
              <a:t>                swap(a, j-1, j);</a:t>
            </a:r>
          </a:p>
          <a:p>
            <a:pPr>
              <a:lnSpc>
                <a:spcPct val="80000"/>
              </a:lnSpc>
              <a:buFont typeface="Wingdings" charset="2"/>
              <a:buNone/>
            </a:pPr>
            <a:r>
              <a:rPr lang="en-US" sz="2000">
                <a:latin typeface="Courier New" charset="0"/>
                <a:sym typeface="Symbol" charset="2"/>
              </a:rPr>
              <a:t>            }</a:t>
            </a:r>
          </a:p>
          <a:p>
            <a:pPr>
              <a:lnSpc>
                <a:spcPct val="80000"/>
              </a:lnSpc>
              <a:buFont typeface="Wingdings" charset="2"/>
              <a:buNone/>
            </a:pPr>
            <a:r>
              <a:rPr lang="en-US" sz="2000">
                <a:latin typeface="Courier New" charset="0"/>
                <a:sym typeface="Symbol" charset="2"/>
              </a:rPr>
              <a:t>        }</a:t>
            </a:r>
          </a:p>
          <a:p>
            <a:pPr>
              <a:lnSpc>
                <a:spcPct val="80000"/>
              </a:lnSpc>
              <a:buFont typeface="Wingdings" charset="2"/>
              <a:buNone/>
            </a:pPr>
            <a:r>
              <a:rPr lang="en-US" sz="2000">
                <a:latin typeface="Courier New" charset="0"/>
                <a:sym typeface="Symbol" charset="2"/>
              </a:rPr>
              <a:t>    }</a:t>
            </a:r>
          </a:p>
          <a:p>
            <a:pPr>
              <a:lnSpc>
                <a:spcPct val="80000"/>
              </a:lnSpc>
              <a:buFont typeface="Wingdings" charset="2"/>
              <a:buNone/>
            </a:pPr>
            <a:r>
              <a:rPr lang="en-US" sz="2000">
                <a:latin typeface="Courier New" charset="0"/>
                <a:sym typeface="Symbol" charset="2"/>
              </a:rPr>
              <a: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46D09ED2-D5C1-764F-9473-459716D946A6}" type="slidenum">
              <a:rPr lang="en-US"/>
              <a:pPr/>
              <a:t>19</a:t>
            </a:fld>
            <a:endParaRPr lang="en-US"/>
          </a:p>
        </p:txBody>
      </p:sp>
      <p:sp>
        <p:nvSpPr>
          <p:cNvPr id="1573890" name="Rectangle 2"/>
          <p:cNvSpPr>
            <a:spLocks noGrp="1" noChangeArrowheads="1"/>
          </p:cNvSpPr>
          <p:nvPr>
            <p:ph type="title"/>
          </p:nvPr>
        </p:nvSpPr>
        <p:spPr/>
        <p:txBody>
          <a:bodyPr/>
          <a:lstStyle/>
          <a:p>
            <a:r>
              <a:rPr lang="en-US"/>
              <a:t>Bubble sort runtime</a:t>
            </a:r>
          </a:p>
        </p:txBody>
      </p:sp>
      <p:sp>
        <p:nvSpPr>
          <p:cNvPr id="1573891" name="Rectangle 3"/>
          <p:cNvSpPr>
            <a:spLocks noGrp="1" noChangeArrowheads="1"/>
          </p:cNvSpPr>
          <p:nvPr>
            <p:ph type="body" idx="1"/>
          </p:nvPr>
        </p:nvSpPr>
        <p:spPr>
          <a:xfrm>
            <a:off x="457200" y="1417638"/>
            <a:ext cx="8229600" cy="4938712"/>
          </a:xfrm>
        </p:spPr>
        <p:txBody>
          <a:bodyPr>
            <a:normAutofit fontScale="70000" lnSpcReduction="20000"/>
          </a:bodyPr>
          <a:lstStyle/>
          <a:p>
            <a:r>
              <a:rPr lang="en-US" sz="4000" dirty="0"/>
              <a:t>Running time (# comparisons) for</a:t>
            </a:r>
            <a:r>
              <a:rPr lang="en-US" sz="4000" dirty="0" smtClean="0"/>
              <a:t> </a:t>
            </a:r>
            <a:r>
              <a:rPr lang="en-US" sz="4000" dirty="0"/>
              <a:t>input size </a:t>
            </a:r>
            <a:r>
              <a:rPr lang="en-US" sz="4000" i="1" dirty="0" err="1"/>
              <a:t>n</a:t>
            </a:r>
            <a:r>
              <a:rPr lang="en-US" sz="4000" dirty="0"/>
              <a:t>:</a:t>
            </a:r>
            <a:endParaRPr lang="en-US" sz="4000" dirty="0" smtClean="0"/>
          </a:p>
          <a:p>
            <a:pPr lvl="1"/>
            <a:endParaRPr lang="en-US" dirty="0" smtClean="0"/>
          </a:p>
          <a:p>
            <a:pPr lvl="1"/>
            <a:endParaRPr lang="en-US" dirty="0" smtClean="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smtClean="0"/>
          </a:p>
          <a:p>
            <a:pPr lvl="1"/>
            <a:r>
              <a:rPr lang="en-US" sz="4000" dirty="0" smtClean="0"/>
              <a:t>number </a:t>
            </a:r>
            <a:r>
              <a:rPr lang="en-US" sz="4000" dirty="0"/>
              <a:t>of actual swaps performed depends on the data; out-of-order data performs many </a:t>
            </a:r>
            <a:r>
              <a:rPr lang="en-US" sz="4000" dirty="0" smtClean="0"/>
              <a:t>swaps</a:t>
            </a:r>
            <a:endParaRPr lang="en-US" sz="4000" dirty="0"/>
          </a:p>
        </p:txBody>
      </p:sp>
      <p:graphicFrame>
        <p:nvGraphicFramePr>
          <p:cNvPr id="1573892" name="Object 4"/>
          <p:cNvGraphicFramePr>
            <a:graphicFrameLocks noChangeAspect="1"/>
          </p:cNvGraphicFramePr>
          <p:nvPr/>
        </p:nvGraphicFramePr>
        <p:xfrm>
          <a:off x="0" y="1828800"/>
          <a:ext cx="4425950" cy="3711575"/>
        </p:xfrm>
        <a:graphic>
          <a:graphicData uri="http://schemas.openxmlformats.org/presentationml/2006/ole">
            <p:oleObj spid="_x0000_s97282" name="Equation" r:id="rId3" imgW="1562040" imgH="1549080" progId="Equation.3">
              <p:embed/>
            </p:oleObj>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Sorting?</a:t>
            </a:r>
            <a:endParaRPr lang="en-US" dirty="0"/>
          </a:p>
        </p:txBody>
      </p:sp>
      <p:sp>
        <p:nvSpPr>
          <p:cNvPr id="5" name="Slide Number Placeholder 4"/>
          <p:cNvSpPr>
            <a:spLocks noGrp="1"/>
          </p:cNvSpPr>
          <p:nvPr>
            <p:ph type="sldNum" sz="quarter" idx="12"/>
          </p:nvPr>
        </p:nvSpPr>
        <p:spPr/>
        <p:txBody>
          <a:bodyPr/>
          <a:lstStyle/>
          <a:p>
            <a:fld id="{3B048AC8-D41E-4C7B-8EE3-A52489AA1F05}" type="slidenum">
              <a:rPr lang="en-US" smtClean="0"/>
              <a:pPr/>
              <a:t>2</a:t>
            </a:fld>
            <a:endParaRPr lang="en-US"/>
          </a:p>
        </p:txBody>
      </p:sp>
      <p:sp>
        <p:nvSpPr>
          <p:cNvPr id="3" name="Content Placeholder 2"/>
          <p:cNvSpPr>
            <a:spLocks noGrp="1"/>
          </p:cNvSpPr>
          <p:nvPr>
            <p:ph sz="quarter" idx="1"/>
          </p:nvPr>
        </p:nvSpPr>
        <p:spPr>
          <a:xfrm>
            <a:off x="457200" y="1219200"/>
            <a:ext cx="8229600" cy="5181600"/>
          </a:xfrm>
        </p:spPr>
        <p:txBody>
          <a:bodyPr>
            <a:normAutofit fontScale="77500" lnSpcReduction="20000"/>
          </a:bodyPr>
          <a:lstStyle/>
          <a:p>
            <a:r>
              <a:rPr lang="en-US" dirty="0" smtClean="0"/>
              <a:t>Practical application</a:t>
            </a:r>
          </a:p>
          <a:p>
            <a:pPr lvl="1"/>
            <a:r>
              <a:rPr lang="en-US" dirty="0" smtClean="0"/>
              <a:t>People by last name</a:t>
            </a:r>
          </a:p>
          <a:p>
            <a:pPr lvl="1"/>
            <a:r>
              <a:rPr lang="en-US" dirty="0" smtClean="0"/>
              <a:t>Countries by population</a:t>
            </a:r>
          </a:p>
          <a:p>
            <a:pPr lvl="1"/>
            <a:r>
              <a:rPr lang="en-US" dirty="0" smtClean="0"/>
              <a:t>Search engine results by relevance</a:t>
            </a:r>
          </a:p>
          <a:p>
            <a:pPr lvl="1">
              <a:buNone/>
            </a:pPr>
            <a:endParaRPr lang="en-US" dirty="0" smtClean="0"/>
          </a:p>
          <a:p>
            <a:r>
              <a:rPr lang="en-US" dirty="0" smtClean="0"/>
              <a:t>Fundamental to other algorithms</a:t>
            </a:r>
          </a:p>
          <a:p>
            <a:pPr lvl="1">
              <a:buNone/>
            </a:pPr>
            <a:endParaRPr lang="en-US" dirty="0" smtClean="0"/>
          </a:p>
          <a:p>
            <a:r>
              <a:rPr lang="en-US" dirty="0" smtClean="0"/>
              <a:t>Different algorithms have different asymptotic and constant-factor trade-offs</a:t>
            </a:r>
          </a:p>
          <a:p>
            <a:pPr lvl="1"/>
            <a:r>
              <a:rPr lang="en-US" dirty="0" smtClean="0"/>
              <a:t>No single ‘best’ sort for all scenarios</a:t>
            </a:r>
          </a:p>
          <a:p>
            <a:pPr lvl="1"/>
            <a:r>
              <a:rPr lang="en-US" dirty="0" smtClean="0"/>
              <a:t>Knowing one way to sort just isn’t enough</a:t>
            </a:r>
          </a:p>
          <a:p>
            <a:pPr lvl="1">
              <a:buNone/>
            </a:pPr>
            <a:endParaRPr lang="en-US" dirty="0" smtClean="0"/>
          </a:p>
          <a:p>
            <a:r>
              <a:rPr lang="en-US" dirty="0" smtClean="0"/>
              <a:t>Many to approaches to sorting which can be used for other problems</a:t>
            </a:r>
          </a:p>
          <a:p>
            <a:pPr lvl="1"/>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3414BA9-C4AE-0149-9254-FE9CF336A248}" type="slidenum">
              <a:rPr lang="en-US"/>
              <a:pPr/>
              <a:t>20</a:t>
            </a:fld>
            <a:endParaRPr lang="en-US"/>
          </a:p>
        </p:txBody>
      </p:sp>
      <p:sp>
        <p:nvSpPr>
          <p:cNvPr id="1574914" name="Rectangle 2"/>
          <p:cNvSpPr>
            <a:spLocks noGrp="1" noChangeArrowheads="1"/>
          </p:cNvSpPr>
          <p:nvPr>
            <p:ph type="title"/>
          </p:nvPr>
        </p:nvSpPr>
        <p:spPr>
          <a:xfrm>
            <a:off x="647369" y="571500"/>
            <a:ext cx="7802563" cy="838200"/>
          </a:xfrm>
        </p:spPr>
        <p:txBody>
          <a:bodyPr/>
          <a:lstStyle/>
          <a:p>
            <a:r>
              <a:rPr lang="en-US" dirty="0"/>
              <a:t>Selection sort</a:t>
            </a:r>
          </a:p>
        </p:txBody>
      </p:sp>
      <p:sp>
        <p:nvSpPr>
          <p:cNvPr id="1574915" name="Rectangle 3"/>
          <p:cNvSpPr>
            <a:spLocks noGrp="1" noChangeArrowheads="1"/>
          </p:cNvSpPr>
          <p:nvPr>
            <p:ph type="body" idx="1"/>
          </p:nvPr>
        </p:nvSpPr>
        <p:spPr/>
        <p:txBody>
          <a:bodyPr>
            <a:normAutofit fontScale="92500" lnSpcReduction="10000"/>
          </a:bodyPr>
          <a:lstStyle/>
          <a:p>
            <a:r>
              <a:rPr lang="en-US" b="1" dirty="0"/>
              <a:t>selection sort</a:t>
            </a:r>
            <a:r>
              <a:rPr lang="en-US" dirty="0"/>
              <a:t>: orders a list of values by repetitively putting a particular value into its final position</a:t>
            </a:r>
          </a:p>
          <a:p>
            <a:endParaRPr lang="en-US" dirty="0"/>
          </a:p>
          <a:p>
            <a:r>
              <a:rPr lang="en-US" dirty="0"/>
              <a:t>more specifically:</a:t>
            </a:r>
          </a:p>
          <a:p>
            <a:pPr lvl="1"/>
            <a:r>
              <a:rPr lang="en-US" dirty="0"/>
              <a:t>find the smallest value in the list</a:t>
            </a:r>
          </a:p>
          <a:p>
            <a:pPr lvl="1"/>
            <a:r>
              <a:rPr lang="en-US" dirty="0"/>
              <a:t>switch it with the value in the first position</a:t>
            </a:r>
          </a:p>
          <a:p>
            <a:pPr lvl="1"/>
            <a:r>
              <a:rPr lang="en-US" dirty="0"/>
              <a:t>find the next smallest value in the list</a:t>
            </a:r>
          </a:p>
          <a:p>
            <a:pPr lvl="1"/>
            <a:r>
              <a:rPr lang="en-US" dirty="0"/>
              <a:t>switch it with the value in the second position</a:t>
            </a:r>
          </a:p>
          <a:p>
            <a:pPr lvl="1"/>
            <a:r>
              <a:rPr lang="en-US" dirty="0"/>
              <a:t>repeat until all values are in their proper places</a:t>
            </a:r>
          </a:p>
          <a:p>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F3F2534-4448-1748-81A4-733C4EEC97E6}" type="slidenum">
              <a:rPr lang="en-US"/>
              <a:pPr/>
              <a:t>21</a:t>
            </a:fld>
            <a:endParaRPr lang="en-US"/>
          </a:p>
        </p:txBody>
      </p:sp>
      <p:sp>
        <p:nvSpPr>
          <p:cNvPr id="1575938" name="Rectangle 2"/>
          <p:cNvSpPr>
            <a:spLocks noGrp="1" noChangeArrowheads="1"/>
          </p:cNvSpPr>
          <p:nvPr>
            <p:ph type="title"/>
          </p:nvPr>
        </p:nvSpPr>
        <p:spPr/>
        <p:txBody>
          <a:bodyPr/>
          <a:lstStyle/>
          <a:p>
            <a:r>
              <a:rPr lang="en-US"/>
              <a:t>Selection sort example</a:t>
            </a:r>
          </a:p>
        </p:txBody>
      </p:sp>
      <p:pic>
        <p:nvPicPr>
          <p:cNvPr id="1575939" name="Picture 3" descr="art05_03"/>
          <p:cNvPicPr preferRelativeResize="0">
            <a:picLocks noChangeAspect="1" noChangeArrowheads="1"/>
          </p:cNvPicPr>
          <p:nvPr/>
        </p:nvPicPr>
        <p:blipFill>
          <a:blip r:embed="rId2"/>
          <a:srcRect/>
          <a:stretch>
            <a:fillRect/>
          </a:stretch>
        </p:blipFill>
        <p:spPr bwMode="auto">
          <a:xfrm>
            <a:off x="152400" y="1524000"/>
            <a:ext cx="8763000" cy="50228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 name="Slide Number Placeholder 2"/>
          <p:cNvSpPr>
            <a:spLocks noGrp="1"/>
          </p:cNvSpPr>
          <p:nvPr>
            <p:ph type="sldNum" sz="quarter" idx="10"/>
          </p:nvPr>
        </p:nvSpPr>
        <p:spPr/>
        <p:txBody>
          <a:bodyPr/>
          <a:lstStyle/>
          <a:p>
            <a:fld id="{6ACF6939-1239-CB4F-941C-F994A2EEF1AB}" type="slidenum">
              <a:rPr lang="en-US"/>
              <a:pPr/>
              <a:t>22</a:t>
            </a:fld>
            <a:endParaRPr lang="en-US"/>
          </a:p>
        </p:txBody>
      </p:sp>
      <p:sp>
        <p:nvSpPr>
          <p:cNvPr id="1576962" name="Text Box 2"/>
          <p:cNvSpPr txBox="1">
            <a:spLocks noChangeArrowheads="1"/>
          </p:cNvSpPr>
          <p:nvPr/>
        </p:nvSpPr>
        <p:spPr bwMode="auto">
          <a:xfrm>
            <a:off x="838200" y="4800600"/>
            <a:ext cx="184150" cy="457200"/>
          </a:xfrm>
          <a:prstGeom prst="rect">
            <a:avLst/>
          </a:prstGeom>
          <a:noFill/>
          <a:ln w="9525">
            <a:noFill/>
            <a:miter lim="800000"/>
            <a:headEnd/>
            <a:tailEnd/>
          </a:ln>
          <a:effectLst/>
        </p:spPr>
        <p:txBody>
          <a:bodyPr>
            <a:prstTxWarp prst="textNoShape">
              <a:avLst/>
            </a:prstTxWarp>
            <a:spAutoFit/>
          </a:bodyPr>
          <a:lstStyle/>
          <a:p>
            <a:pPr eaLnBrk="0" hangingPunct="0">
              <a:spcBef>
                <a:spcPct val="0"/>
              </a:spcBef>
              <a:buClrTx/>
              <a:buSzTx/>
              <a:buFontTx/>
              <a:buNone/>
            </a:pPr>
            <a:endParaRPr lang="en-US" sz="2400">
              <a:latin typeface="Times New Roman" charset="0"/>
            </a:endParaRPr>
          </a:p>
        </p:txBody>
      </p:sp>
      <p:graphicFrame>
        <p:nvGraphicFramePr>
          <p:cNvPr id="1577056" name="Group 96"/>
          <p:cNvGraphicFramePr>
            <a:graphicFrameLocks noGrp="1"/>
          </p:cNvGraphicFramePr>
          <p:nvPr/>
        </p:nvGraphicFramePr>
        <p:xfrm>
          <a:off x="533400" y="1447800"/>
          <a:ext cx="8229600" cy="5106353"/>
        </p:xfrm>
        <a:graphic>
          <a:graphicData uri="http://schemas.openxmlformats.org/drawingml/2006/table">
            <a:tbl>
              <a:tblPr/>
              <a:tblGrid>
                <a:gridCol w="1704975"/>
                <a:gridCol w="890588"/>
                <a:gridCol w="815975"/>
                <a:gridCol w="741362"/>
                <a:gridCol w="890588"/>
                <a:gridCol w="814387"/>
                <a:gridCol w="815975"/>
                <a:gridCol w="815975"/>
                <a:gridCol w="739775"/>
              </a:tblGrid>
              <a:tr h="8128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8128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Value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72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2032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1"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rgbClr val="808080"/>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GB"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8128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a:t>
                      </a:r>
                      <a:r>
                        <a:rPr kumimoji="0" lang="en-GB" sz="2000" b="0" i="0" u="none" strike="noStrike" cap="none" normalizeH="0" baseline="30000">
                          <a:ln>
                            <a:noFill/>
                          </a:ln>
                          <a:solidFill>
                            <a:schemeClr val="tx1"/>
                          </a:solidFill>
                          <a:effectLst/>
                          <a:latin typeface="Verdana" charset="0"/>
                          <a:ea typeface="Times New Roman" charset="0"/>
                          <a:cs typeface="Times New Roman" charset="0"/>
                        </a:rPr>
                        <a:t>st</a:t>
                      </a:r>
                      <a:r>
                        <a:rPr kumimoji="0" lang="en-GB" sz="2000" b="0" i="0" u="none" strike="noStrike" cap="none" normalizeH="0" baseline="0">
                          <a:ln>
                            <a:noFill/>
                          </a:ln>
                          <a:solidFill>
                            <a:schemeClr val="tx1"/>
                          </a:solidFill>
                          <a:effectLst/>
                          <a:latin typeface="Verdana" charset="0"/>
                          <a:ea typeface="Times New Roman" charset="0"/>
                          <a:cs typeface="Times New Roman" charset="0"/>
                        </a:rPr>
                        <a:t> pass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1" i="0" u="none" strike="noStrike" cap="none" normalizeH="0" baseline="0">
                          <a:ln>
                            <a:noFill/>
                          </a:ln>
                          <a:solidFill>
                            <a:schemeClr val="tx1"/>
                          </a:solidFill>
                          <a:effectLst/>
                          <a:latin typeface="Verdana" charset="0"/>
                          <a:ea typeface="Times New Roman" charset="0"/>
                          <a:cs typeface="Times New Roman"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rgbClr val="808080"/>
                          </a:solidFill>
                          <a:effectLst/>
                          <a:latin typeface="Verdana" charset="0"/>
                          <a:ea typeface="Times New Roman" charset="0"/>
                          <a:cs typeface="Times New Roman"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72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8128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2</a:t>
                      </a:r>
                      <a:r>
                        <a:rPr kumimoji="0" lang="en-GB" sz="2000" b="0" i="0" u="none" strike="noStrike" cap="none" normalizeH="0" baseline="30000">
                          <a:ln>
                            <a:noFill/>
                          </a:ln>
                          <a:solidFill>
                            <a:schemeClr val="tx1"/>
                          </a:solidFill>
                          <a:effectLst/>
                          <a:latin typeface="Verdana" charset="0"/>
                          <a:ea typeface="Times New Roman" charset="0"/>
                          <a:cs typeface="Times New Roman" charset="0"/>
                        </a:rPr>
                        <a:t>nd</a:t>
                      </a:r>
                      <a:r>
                        <a:rPr kumimoji="0" lang="en-GB" sz="2000" b="0" i="0" u="none" strike="noStrike" cap="none" normalizeH="0" baseline="0">
                          <a:ln>
                            <a:noFill/>
                          </a:ln>
                          <a:solidFill>
                            <a:schemeClr val="tx1"/>
                          </a:solidFill>
                          <a:effectLst/>
                          <a:latin typeface="Verdana" charset="0"/>
                          <a:ea typeface="Times New Roman" charset="0"/>
                          <a:cs typeface="Times New Roman" charset="0"/>
                        </a:rPr>
                        <a:t> pass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1" i="0" u="none" strike="noStrike" cap="none" normalizeH="0" baseline="0">
                          <a:ln>
                            <a:noFill/>
                          </a:ln>
                          <a:solidFill>
                            <a:schemeClr val="tx1"/>
                          </a:solidFill>
                          <a:effectLst/>
                          <a:latin typeface="Verdana" charset="0"/>
                          <a:ea typeface="Times New Roman" charset="0"/>
                          <a:cs typeface="Times New Roman"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72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rgbClr val="808080"/>
                          </a:solidFill>
                          <a:effectLst/>
                          <a:latin typeface="Verdana" charset="0"/>
                          <a:ea typeface="Times New Roman" charset="0"/>
                          <a:cs typeface="Times New Roman" charset="0"/>
                        </a:rPr>
                        <a:t>63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812800">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3</a:t>
                      </a:r>
                      <a:r>
                        <a:rPr kumimoji="0" lang="en-GB" sz="2000" b="0" i="0" u="none" strike="noStrike" cap="none" normalizeH="0" baseline="30000">
                          <a:ln>
                            <a:noFill/>
                          </a:ln>
                          <a:solidFill>
                            <a:schemeClr val="tx1"/>
                          </a:solidFill>
                          <a:effectLst/>
                          <a:latin typeface="Verdana" charset="0"/>
                          <a:ea typeface="Times New Roman" charset="0"/>
                          <a:cs typeface="Times New Roman" charset="0"/>
                        </a:rPr>
                        <a:t>rd</a:t>
                      </a:r>
                      <a:r>
                        <a:rPr kumimoji="0" lang="en-GB" sz="2000" b="0" i="0" u="none" strike="noStrike" cap="none" normalizeH="0" baseline="0">
                          <a:ln>
                            <a:noFill/>
                          </a:ln>
                          <a:solidFill>
                            <a:schemeClr val="tx1"/>
                          </a:solidFill>
                          <a:effectLst/>
                          <a:latin typeface="Verdana" charset="0"/>
                          <a:ea typeface="Times New Roman" charset="0"/>
                          <a:cs typeface="Times New Roman" charset="0"/>
                        </a:rPr>
                        <a:t> pass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1" i="0" u="none" strike="noStrike" cap="none" normalizeH="0" baseline="0">
                          <a:ln>
                            <a:noFill/>
                          </a:ln>
                          <a:solidFill>
                            <a:schemeClr val="tx1"/>
                          </a:solidFill>
                          <a:effectLst/>
                          <a:latin typeface="Verdana" charset="0"/>
                          <a:ea typeface="Times New Roman" charset="0"/>
                          <a:cs typeface="Times New Roman"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72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rgbClr val="808080"/>
                          </a:solidFill>
                          <a:effectLst/>
                          <a:latin typeface="Verdana" charset="0"/>
                          <a:ea typeface="Times New Roman" charset="0"/>
                          <a:cs typeface="Times New Roman"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63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646113">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GB" sz="2000" b="0" i="0" u="none" strike="noStrike" cap="none" normalizeH="0" baseline="0">
                          <a:ln>
                            <a:noFill/>
                          </a:ln>
                          <a:solidFill>
                            <a:schemeClr val="tx1"/>
                          </a:solidFill>
                          <a:effectLst/>
                          <a:latin typeface="Verdana" charset="0"/>
                          <a:ea typeface="Times New Roman" charset="0"/>
                          <a:cs typeface="Times New Roman"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r>
            </a:tbl>
          </a:graphicData>
        </a:graphic>
      </p:graphicFrame>
      <p:sp>
        <p:nvSpPr>
          <p:cNvPr id="1577035" name="Rectangle 75"/>
          <p:cNvSpPr>
            <a:spLocks noGrp="1" noChangeArrowheads="1"/>
          </p:cNvSpPr>
          <p:nvPr>
            <p:ph type="title"/>
          </p:nvPr>
        </p:nvSpPr>
        <p:spPr/>
        <p:txBody>
          <a:bodyPr/>
          <a:lstStyle/>
          <a:p>
            <a:r>
              <a:rPr lang="en-US"/>
              <a:t>Selection sort example 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577056"/>
                                        </p:tgtEl>
                                        <p:attrNameLst>
                                          <p:attrName>style.visibility</p:attrName>
                                        </p:attrNameLst>
                                      </p:cBhvr>
                                      <p:to>
                                        <p:strVal val="visible"/>
                                      </p:to>
                                    </p:set>
                                    <p:anim calcmode="lin" valueType="num">
                                      <p:cBhvr additive="base">
                                        <p:cTn id="7" dur="500" fill="hold"/>
                                        <p:tgtEl>
                                          <p:spTgt spid="1577056"/>
                                        </p:tgtEl>
                                        <p:attrNameLst>
                                          <p:attrName>ppt_x</p:attrName>
                                        </p:attrNameLst>
                                      </p:cBhvr>
                                      <p:tavLst>
                                        <p:tav tm="0">
                                          <p:val>
                                            <p:strVal val="0-#ppt_w/2"/>
                                          </p:val>
                                        </p:tav>
                                        <p:tav tm="100000">
                                          <p:val>
                                            <p:strVal val="#ppt_x"/>
                                          </p:val>
                                        </p:tav>
                                      </p:tavLst>
                                    </p:anim>
                                    <p:anim calcmode="lin" valueType="num">
                                      <p:cBhvr additive="base">
                                        <p:cTn id="8" dur="500" fill="hold"/>
                                        <p:tgtEl>
                                          <p:spTgt spid="15770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B13433-4DAC-E043-A444-F7C410D37450}" type="slidenum">
              <a:rPr lang="en-US"/>
              <a:pPr/>
              <a:t>23</a:t>
            </a:fld>
            <a:endParaRPr lang="en-US"/>
          </a:p>
        </p:txBody>
      </p:sp>
      <p:sp>
        <p:nvSpPr>
          <p:cNvPr id="1579010" name="Rectangle 2"/>
          <p:cNvSpPr>
            <a:spLocks noGrp="1" noChangeArrowheads="1"/>
          </p:cNvSpPr>
          <p:nvPr>
            <p:ph type="title"/>
          </p:nvPr>
        </p:nvSpPr>
        <p:spPr/>
        <p:txBody>
          <a:bodyPr/>
          <a:lstStyle/>
          <a:p>
            <a:r>
              <a:rPr lang="en-US"/>
              <a:t>Selection sort code</a:t>
            </a:r>
          </a:p>
        </p:txBody>
      </p:sp>
      <p:sp>
        <p:nvSpPr>
          <p:cNvPr id="1579011" name="Rectangle 3"/>
          <p:cNvSpPr>
            <a:spLocks noGrp="1" noChangeArrowheads="1"/>
          </p:cNvSpPr>
          <p:nvPr>
            <p:ph type="body" idx="1"/>
          </p:nvPr>
        </p:nvSpPr>
        <p:spPr/>
        <p:txBody>
          <a:bodyPr/>
          <a:lstStyle/>
          <a:p>
            <a:pPr>
              <a:lnSpc>
                <a:spcPct val="80000"/>
              </a:lnSpc>
              <a:buFont typeface="Wingdings" charset="2"/>
              <a:buNone/>
            </a:pPr>
            <a:r>
              <a:rPr lang="en-US" sz="2000">
                <a:latin typeface="Courier New" charset="0"/>
                <a:sym typeface="Symbol" charset="2"/>
              </a:rPr>
              <a:t>public static void selectionSort(int[] a) {</a:t>
            </a:r>
          </a:p>
          <a:p>
            <a:pPr>
              <a:lnSpc>
                <a:spcPct val="80000"/>
              </a:lnSpc>
              <a:buFont typeface="Wingdings" charset="2"/>
              <a:buNone/>
            </a:pPr>
            <a:r>
              <a:rPr lang="en-US" sz="2000">
                <a:latin typeface="Courier New" charset="0"/>
                <a:sym typeface="Symbol" charset="2"/>
              </a:rPr>
              <a:t>    for (int i = 0; i &lt; a.length; i++) {</a:t>
            </a:r>
          </a:p>
          <a:p>
            <a:pPr>
              <a:lnSpc>
                <a:spcPct val="80000"/>
              </a:lnSpc>
              <a:buFont typeface="Wingdings" charset="2"/>
              <a:buNone/>
            </a:pPr>
            <a:r>
              <a:rPr lang="en-US" sz="2000">
                <a:latin typeface="Courier New" charset="0"/>
                <a:sym typeface="Symbol" charset="2"/>
              </a:rPr>
              <a:t>        // find index of smallest element</a:t>
            </a:r>
          </a:p>
          <a:p>
            <a:pPr>
              <a:lnSpc>
                <a:spcPct val="80000"/>
              </a:lnSpc>
              <a:buFont typeface="Wingdings" charset="2"/>
              <a:buNone/>
            </a:pPr>
            <a:r>
              <a:rPr lang="en-US" sz="2000">
                <a:latin typeface="Courier New" charset="0"/>
                <a:sym typeface="Symbol" charset="2"/>
              </a:rPr>
              <a:t>        int min = i;</a:t>
            </a:r>
          </a:p>
          <a:p>
            <a:pPr>
              <a:lnSpc>
                <a:spcPct val="80000"/>
              </a:lnSpc>
              <a:buFont typeface="Wingdings" charset="2"/>
              <a:buNone/>
            </a:pPr>
            <a:r>
              <a:rPr lang="en-US" sz="2000">
                <a:latin typeface="Courier New" charset="0"/>
                <a:sym typeface="Symbol" charset="2"/>
              </a:rPr>
              <a:t>        for (int j = i + 1; j &lt; a.length; j++) {</a:t>
            </a:r>
          </a:p>
          <a:p>
            <a:pPr>
              <a:lnSpc>
                <a:spcPct val="80000"/>
              </a:lnSpc>
              <a:buFont typeface="Wingdings" charset="2"/>
              <a:buNone/>
            </a:pPr>
            <a:r>
              <a:rPr lang="en-US" sz="2000">
                <a:latin typeface="Courier New" charset="0"/>
                <a:sym typeface="Symbol" charset="2"/>
              </a:rPr>
              <a:t>            if (a[j] &lt; a[min]) {</a:t>
            </a:r>
          </a:p>
          <a:p>
            <a:pPr>
              <a:lnSpc>
                <a:spcPct val="80000"/>
              </a:lnSpc>
              <a:buFont typeface="Wingdings" charset="2"/>
              <a:buNone/>
            </a:pPr>
            <a:r>
              <a:rPr lang="en-US" sz="2000">
                <a:latin typeface="Courier New" charset="0"/>
                <a:sym typeface="Symbol" charset="2"/>
              </a:rPr>
              <a:t>                min = j;</a:t>
            </a:r>
          </a:p>
          <a:p>
            <a:pPr>
              <a:lnSpc>
                <a:spcPct val="80000"/>
              </a:lnSpc>
              <a:buFont typeface="Wingdings" charset="2"/>
              <a:buNone/>
            </a:pPr>
            <a:r>
              <a:rPr lang="en-US" sz="2000">
                <a:latin typeface="Courier New" charset="0"/>
                <a:sym typeface="Symbol" charset="2"/>
              </a:rPr>
              <a:t>            }</a:t>
            </a:r>
          </a:p>
          <a:p>
            <a:pPr>
              <a:lnSpc>
                <a:spcPct val="80000"/>
              </a:lnSpc>
              <a:buFont typeface="Wingdings" charset="2"/>
              <a:buNone/>
            </a:pPr>
            <a:r>
              <a:rPr lang="en-US" sz="2000">
                <a:latin typeface="Courier New" charset="0"/>
                <a:sym typeface="Symbol" charset="2"/>
              </a:rPr>
              <a:t>        }</a:t>
            </a:r>
          </a:p>
          <a:p>
            <a:pPr>
              <a:lnSpc>
                <a:spcPct val="80000"/>
              </a:lnSpc>
              <a:buFont typeface="Wingdings" charset="2"/>
              <a:buNone/>
            </a:pPr>
            <a:endParaRPr lang="en-US" sz="2000">
              <a:latin typeface="Courier New" charset="0"/>
              <a:sym typeface="Symbol" charset="2"/>
            </a:endParaRPr>
          </a:p>
          <a:p>
            <a:pPr>
              <a:lnSpc>
                <a:spcPct val="80000"/>
              </a:lnSpc>
              <a:buFont typeface="Wingdings" charset="2"/>
              <a:buNone/>
            </a:pPr>
            <a:r>
              <a:rPr lang="en-US" sz="2000">
                <a:latin typeface="Courier New" charset="0"/>
                <a:sym typeface="Symbol" charset="2"/>
              </a:rPr>
              <a:t>        // swap smallest element with a[i]</a:t>
            </a:r>
          </a:p>
          <a:p>
            <a:pPr>
              <a:lnSpc>
                <a:spcPct val="80000"/>
              </a:lnSpc>
              <a:buFont typeface="Wingdings" charset="2"/>
              <a:buNone/>
            </a:pPr>
            <a:r>
              <a:rPr lang="en-US" sz="2000">
                <a:latin typeface="Courier New" charset="0"/>
                <a:sym typeface="Symbol" charset="2"/>
              </a:rPr>
              <a:t>        swap(a, i, min);</a:t>
            </a:r>
          </a:p>
          <a:p>
            <a:pPr>
              <a:lnSpc>
                <a:spcPct val="80000"/>
              </a:lnSpc>
              <a:buFont typeface="Wingdings" charset="2"/>
              <a:buNone/>
            </a:pPr>
            <a:r>
              <a:rPr lang="en-US" sz="2000">
                <a:solidFill>
                  <a:schemeClr val="accent2"/>
                </a:solidFill>
                <a:latin typeface="Courier New" charset="0"/>
                <a:sym typeface="Symbol" charset="2"/>
              </a:rPr>
              <a:t>    </a:t>
            </a:r>
            <a:r>
              <a:rPr lang="en-US" sz="2000">
                <a:latin typeface="Courier New" charset="0"/>
                <a:sym typeface="Symbol" charset="2"/>
              </a:rPr>
              <a:t>}</a:t>
            </a:r>
          </a:p>
          <a:p>
            <a:pPr>
              <a:lnSpc>
                <a:spcPct val="80000"/>
              </a:lnSpc>
              <a:buFont typeface="Wingdings" charset="2"/>
              <a:buNone/>
            </a:pPr>
            <a:r>
              <a:rPr lang="en-US" sz="2000">
                <a:latin typeface="Courier New" charset="0"/>
                <a:sym typeface="Symbol" charset="2"/>
              </a:rPr>
              <a:t>}</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6FC77EDB-2D9E-C443-8AB9-888319BCE2BA}" type="slidenum">
              <a:rPr lang="en-US"/>
              <a:pPr/>
              <a:t>24</a:t>
            </a:fld>
            <a:endParaRPr lang="en-US"/>
          </a:p>
        </p:txBody>
      </p:sp>
      <p:sp>
        <p:nvSpPr>
          <p:cNvPr id="1580034" name="Rectangle 2"/>
          <p:cNvSpPr>
            <a:spLocks noGrp="1" noChangeArrowheads="1"/>
          </p:cNvSpPr>
          <p:nvPr>
            <p:ph type="title"/>
          </p:nvPr>
        </p:nvSpPr>
        <p:spPr/>
        <p:txBody>
          <a:bodyPr/>
          <a:lstStyle/>
          <a:p>
            <a:r>
              <a:rPr lang="en-US"/>
              <a:t>Selection sort runtime</a:t>
            </a:r>
          </a:p>
        </p:txBody>
      </p:sp>
      <p:sp>
        <p:nvSpPr>
          <p:cNvPr id="1580035" name="Rectangle 3"/>
          <p:cNvSpPr>
            <a:spLocks noGrp="1" noChangeArrowheads="1"/>
          </p:cNvSpPr>
          <p:nvPr>
            <p:ph type="body" idx="1"/>
          </p:nvPr>
        </p:nvSpPr>
        <p:spPr>
          <a:xfrm>
            <a:off x="457200" y="1177206"/>
            <a:ext cx="8229600" cy="4525963"/>
          </a:xfrm>
        </p:spPr>
        <p:txBody>
          <a:bodyPr/>
          <a:lstStyle/>
          <a:p>
            <a:r>
              <a:rPr lang="en-US" dirty="0"/>
              <a:t>Running time for input size </a:t>
            </a:r>
            <a:r>
              <a:rPr lang="en-US" i="1" dirty="0" err="1"/>
              <a:t>n</a:t>
            </a:r>
            <a:r>
              <a:rPr lang="en-US" dirty="0"/>
              <a:t>:</a:t>
            </a:r>
          </a:p>
          <a:p>
            <a:pPr lvl="1"/>
            <a:r>
              <a:rPr lang="en-US" dirty="0"/>
              <a:t>in practice, a bit faster than bubble sort.  Why?</a:t>
            </a:r>
          </a:p>
        </p:txBody>
      </p:sp>
      <p:graphicFrame>
        <p:nvGraphicFramePr>
          <p:cNvPr id="1580036" name="Object 4"/>
          <p:cNvGraphicFramePr>
            <a:graphicFrameLocks noChangeAspect="1"/>
          </p:cNvGraphicFramePr>
          <p:nvPr/>
        </p:nvGraphicFramePr>
        <p:xfrm>
          <a:off x="381000" y="2286000"/>
          <a:ext cx="5029200" cy="4267200"/>
        </p:xfrm>
        <a:graphic>
          <a:graphicData uri="http://schemas.openxmlformats.org/presentationml/2006/ole">
            <p:oleObj spid="_x0000_s105474" name="Equation" r:id="rId4" imgW="2031840" imgH="2006280" progId="Equation.3">
              <p:embed/>
            </p:oleObj>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95541D-859A-394B-AA01-287FEEAE43A2}" type="slidenum">
              <a:rPr lang="en-US"/>
              <a:pPr/>
              <a:t>25</a:t>
            </a:fld>
            <a:endParaRPr lang="en-US"/>
          </a:p>
        </p:txBody>
      </p:sp>
      <p:sp>
        <p:nvSpPr>
          <p:cNvPr id="1582082" name="Rectangle 2"/>
          <p:cNvSpPr>
            <a:spLocks noGrp="1" noChangeArrowheads="1"/>
          </p:cNvSpPr>
          <p:nvPr>
            <p:ph type="title"/>
          </p:nvPr>
        </p:nvSpPr>
        <p:spPr>
          <a:xfrm>
            <a:off x="693834" y="340770"/>
            <a:ext cx="7802563" cy="838200"/>
          </a:xfrm>
        </p:spPr>
        <p:txBody>
          <a:bodyPr/>
          <a:lstStyle/>
          <a:p>
            <a:r>
              <a:rPr lang="en-US" dirty="0"/>
              <a:t>Insertion sort</a:t>
            </a:r>
          </a:p>
        </p:txBody>
      </p:sp>
      <p:sp>
        <p:nvSpPr>
          <p:cNvPr id="1582083" name="Rectangle 3"/>
          <p:cNvSpPr>
            <a:spLocks noGrp="1" noChangeArrowheads="1"/>
          </p:cNvSpPr>
          <p:nvPr>
            <p:ph type="body" idx="1"/>
          </p:nvPr>
        </p:nvSpPr>
        <p:spPr/>
        <p:txBody>
          <a:bodyPr>
            <a:normAutofit fontScale="85000" lnSpcReduction="20000"/>
          </a:bodyPr>
          <a:lstStyle/>
          <a:p>
            <a:r>
              <a:rPr lang="en-US" b="1"/>
              <a:t>insertion sort</a:t>
            </a:r>
            <a:r>
              <a:rPr lang="en-US"/>
              <a:t>:</a:t>
            </a:r>
            <a:r>
              <a:rPr lang="en-US" b="1"/>
              <a:t> </a:t>
            </a:r>
            <a:r>
              <a:rPr lang="en-US"/>
              <a:t>orders a list of values by repetitively inserting a particular value into a sorted subset of the list</a:t>
            </a:r>
          </a:p>
          <a:p>
            <a:endParaRPr lang="en-US"/>
          </a:p>
          <a:p>
            <a:r>
              <a:rPr lang="en-US"/>
              <a:t>more specifically:</a:t>
            </a:r>
          </a:p>
          <a:p>
            <a:pPr lvl="1"/>
            <a:r>
              <a:rPr lang="en-US"/>
              <a:t>consider the first item to be a sorted sublist of length 1</a:t>
            </a:r>
          </a:p>
          <a:p>
            <a:pPr lvl="1"/>
            <a:r>
              <a:rPr lang="en-US"/>
              <a:t>insert the second item into the sorted sublist, shifting the first item if needed</a:t>
            </a:r>
          </a:p>
          <a:p>
            <a:pPr lvl="1"/>
            <a:r>
              <a:rPr lang="en-US"/>
              <a:t>insert the third item into the sorted sublist, shifting the other items as needed</a:t>
            </a:r>
          </a:p>
          <a:p>
            <a:pPr lvl="1"/>
            <a:r>
              <a:rPr lang="en-US"/>
              <a:t>repeat until all values have been inserted into their proper positions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 name="Slide Number Placeholder 3"/>
          <p:cNvSpPr>
            <a:spLocks noGrp="1"/>
          </p:cNvSpPr>
          <p:nvPr>
            <p:ph type="sldNum" sz="quarter" idx="10"/>
          </p:nvPr>
        </p:nvSpPr>
        <p:spPr/>
        <p:txBody>
          <a:bodyPr/>
          <a:lstStyle/>
          <a:p>
            <a:fld id="{3F8DAD9B-8819-1641-A8DE-6C248C22BAA4}" type="slidenum">
              <a:rPr lang="en-US"/>
              <a:pPr/>
              <a:t>26</a:t>
            </a:fld>
            <a:endParaRPr lang="en-US"/>
          </a:p>
        </p:txBody>
      </p:sp>
      <p:sp>
        <p:nvSpPr>
          <p:cNvPr id="1583106" name="Rectangle 2"/>
          <p:cNvSpPr>
            <a:spLocks noGrp="1" noChangeArrowheads="1"/>
          </p:cNvSpPr>
          <p:nvPr>
            <p:ph type="title"/>
          </p:nvPr>
        </p:nvSpPr>
        <p:spPr/>
        <p:txBody>
          <a:bodyPr/>
          <a:lstStyle/>
          <a:p>
            <a:r>
              <a:rPr lang="en-US"/>
              <a:t>Insertion sort</a:t>
            </a:r>
          </a:p>
        </p:txBody>
      </p:sp>
      <p:sp>
        <p:nvSpPr>
          <p:cNvPr id="1583107" name="Rectangle 3"/>
          <p:cNvSpPr>
            <a:spLocks noGrp="1" noChangeArrowheads="1"/>
          </p:cNvSpPr>
          <p:nvPr>
            <p:ph type="body" idx="1"/>
          </p:nvPr>
        </p:nvSpPr>
        <p:spPr>
          <a:xfrm>
            <a:off x="457200" y="1189037"/>
            <a:ext cx="8229600" cy="4525963"/>
          </a:xfrm>
        </p:spPr>
        <p:txBody>
          <a:bodyPr/>
          <a:lstStyle/>
          <a:p>
            <a:r>
              <a:rPr lang="en-US" dirty="0"/>
              <a:t>Simple sorting algorithm.</a:t>
            </a:r>
          </a:p>
          <a:p>
            <a:pPr lvl="1"/>
            <a:r>
              <a:rPr lang="en-US" dirty="0"/>
              <a:t>n-1 passes over the array</a:t>
            </a:r>
          </a:p>
          <a:p>
            <a:pPr lvl="1"/>
            <a:r>
              <a:rPr lang="en-US" dirty="0"/>
              <a:t>At the end of pass </a:t>
            </a:r>
            <a:r>
              <a:rPr lang="en-US" i="1" dirty="0" err="1"/>
              <a:t>i</a:t>
            </a:r>
            <a:r>
              <a:rPr lang="en-US" dirty="0"/>
              <a:t>, the elements that occupied A[0]…</a:t>
            </a:r>
            <a:r>
              <a:rPr lang="en-US" dirty="0" err="1"/>
              <a:t>A[</a:t>
            </a:r>
            <a:r>
              <a:rPr lang="en-US" i="1" dirty="0" err="1"/>
              <a:t>i</a:t>
            </a:r>
            <a:r>
              <a:rPr lang="en-US" dirty="0"/>
              <a:t>] originally are still in those spots and in sorted order.</a:t>
            </a:r>
          </a:p>
        </p:txBody>
      </p:sp>
      <p:graphicFrame>
        <p:nvGraphicFramePr>
          <p:cNvPr id="1583108" name="Group 4"/>
          <p:cNvGraphicFramePr>
            <a:graphicFrameLocks noGrp="1"/>
          </p:cNvGraphicFramePr>
          <p:nvPr/>
        </p:nvGraphicFramePr>
        <p:xfrm>
          <a:off x="2286000" y="4756150"/>
          <a:ext cx="6096000" cy="1035050"/>
        </p:xfrm>
        <a:graphic>
          <a:graphicData uri="http://schemas.openxmlformats.org/drawingml/2006/table">
            <a:tbl>
              <a:tblPr/>
              <a:tblGrid>
                <a:gridCol w="762000"/>
                <a:gridCol w="762000"/>
                <a:gridCol w="762000"/>
                <a:gridCol w="762000"/>
                <a:gridCol w="762000"/>
                <a:gridCol w="762000"/>
                <a:gridCol w="762000"/>
                <a:gridCol w="762000"/>
              </a:tblGrid>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15</a:t>
                      </a:r>
                    </a:p>
                  </a:txBody>
                  <a:tcPr anchor="ctr" anchorCtr="1" horzOverflow="overflow">
                    <a:lnL w="1270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w="762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583146" name="Group 42"/>
          <p:cNvGraphicFramePr>
            <a:graphicFrameLocks noGrp="1"/>
          </p:cNvGraphicFramePr>
          <p:nvPr/>
        </p:nvGraphicFramePr>
        <p:xfrm>
          <a:off x="2286000" y="5822950"/>
          <a:ext cx="6096000" cy="1035050"/>
        </p:xfrm>
        <a:graphic>
          <a:graphicData uri="http://schemas.openxmlformats.org/drawingml/2006/table">
            <a:tbl>
              <a:tblPr/>
              <a:tblGrid>
                <a:gridCol w="762000"/>
                <a:gridCol w="762000"/>
                <a:gridCol w="762000"/>
                <a:gridCol w="762000"/>
                <a:gridCol w="762000"/>
                <a:gridCol w="762000"/>
                <a:gridCol w="762000"/>
                <a:gridCol w="762000"/>
              </a:tblGrid>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15</a:t>
                      </a:r>
                    </a:p>
                  </a:txBody>
                  <a:tcPr anchor="ctr" anchorCtr="1" horzOverflow="overflow">
                    <a:lnL w="1270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17</a:t>
                      </a:r>
                    </a:p>
                  </a:txBody>
                  <a:tcPr anchor="ctr" anchorCtr="1" horzOverflow="overflow">
                    <a:lnL w="762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583184" name="Text Box 80"/>
          <p:cNvSpPr txBox="1">
            <a:spLocks noChangeArrowheads="1"/>
          </p:cNvSpPr>
          <p:nvPr/>
        </p:nvSpPr>
        <p:spPr bwMode="auto">
          <a:xfrm>
            <a:off x="660400" y="4724400"/>
            <a:ext cx="938213" cy="822325"/>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dirty="0">
                <a:latin typeface="Times New Roman" charset="0"/>
              </a:rPr>
              <a:t>after</a:t>
            </a:r>
          </a:p>
          <a:p>
            <a:pPr>
              <a:spcBef>
                <a:spcPct val="0"/>
              </a:spcBef>
              <a:buClrTx/>
              <a:buSzTx/>
              <a:buFontTx/>
              <a:buNone/>
            </a:pPr>
            <a:r>
              <a:rPr lang="en-US" sz="2400" dirty="0">
                <a:latin typeface="Times New Roman" charset="0"/>
              </a:rPr>
              <a:t>pass 2</a:t>
            </a:r>
          </a:p>
        </p:txBody>
      </p:sp>
      <p:sp>
        <p:nvSpPr>
          <p:cNvPr id="1583185" name="Text Box 81"/>
          <p:cNvSpPr txBox="1">
            <a:spLocks noChangeArrowheads="1"/>
          </p:cNvSpPr>
          <p:nvPr/>
        </p:nvSpPr>
        <p:spPr bwMode="auto">
          <a:xfrm>
            <a:off x="660400" y="5822950"/>
            <a:ext cx="938213" cy="822325"/>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dirty="0">
                <a:latin typeface="Times New Roman" charset="0"/>
              </a:rPr>
              <a:t>after</a:t>
            </a:r>
          </a:p>
          <a:p>
            <a:pPr>
              <a:spcBef>
                <a:spcPct val="0"/>
              </a:spcBef>
              <a:buClrTx/>
              <a:buSzTx/>
              <a:buFontTx/>
              <a:buNone/>
            </a:pPr>
            <a:r>
              <a:rPr lang="en-US" sz="2400" dirty="0">
                <a:latin typeface="Times New Roman" charset="0"/>
              </a:rPr>
              <a:t>pass 3</a:t>
            </a:r>
          </a:p>
        </p:txBody>
      </p:sp>
      <p:graphicFrame>
        <p:nvGraphicFramePr>
          <p:cNvPr id="1583238" name="Group 134"/>
          <p:cNvGraphicFramePr>
            <a:graphicFrameLocks noGrp="1"/>
          </p:cNvGraphicFramePr>
          <p:nvPr/>
        </p:nvGraphicFramePr>
        <p:xfrm>
          <a:off x="2286000" y="3689350"/>
          <a:ext cx="6096000" cy="1035050"/>
        </p:xfrm>
        <a:graphic>
          <a:graphicData uri="http://schemas.openxmlformats.org/drawingml/2006/table">
            <a:tbl>
              <a:tblPr/>
              <a:tblGrid>
                <a:gridCol w="762000"/>
                <a:gridCol w="762000"/>
                <a:gridCol w="762000"/>
                <a:gridCol w="762000"/>
                <a:gridCol w="762000"/>
                <a:gridCol w="762000"/>
                <a:gridCol w="762000"/>
                <a:gridCol w="762000"/>
              </a:tblGrid>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rgbClr val="FF0000"/>
                          </a:solidFill>
                          <a:effectLst/>
                          <a:latin typeface="Verdana" charset="0"/>
                          <a:ea typeface="Times New Roman" charset="0"/>
                          <a:cs typeface="Times New Roman" charset="0"/>
                        </a:rPr>
                        <a:t>15</a:t>
                      </a:r>
                    </a:p>
                  </a:txBody>
                  <a:tcPr anchor="ctr" anchorCtr="1" horzOverflow="overflow">
                    <a:lnL w="12700" cap="flat" cmpd="sng" algn="ctr">
                      <a:solidFill>
                        <a:schemeClr val="tx1"/>
                      </a:solidFill>
                      <a:prstDash val="solid"/>
                      <a:round/>
                      <a:headEnd type="none" w="med" len="med"/>
                      <a:tailEnd type="none" w="med" len="med"/>
                    </a:lnL>
                    <a:lnR w="762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762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77701CC-8A3D-2749-A87F-328EFFB97B47}" type="slidenum">
              <a:rPr lang="en-US"/>
              <a:pPr/>
              <a:t>27</a:t>
            </a:fld>
            <a:endParaRPr lang="en-US"/>
          </a:p>
        </p:txBody>
      </p:sp>
      <p:sp>
        <p:nvSpPr>
          <p:cNvPr id="1584130" name="Rectangle 2"/>
          <p:cNvSpPr>
            <a:spLocks noGrp="1" noChangeArrowheads="1"/>
          </p:cNvSpPr>
          <p:nvPr>
            <p:ph type="title"/>
          </p:nvPr>
        </p:nvSpPr>
        <p:spPr/>
        <p:txBody>
          <a:bodyPr/>
          <a:lstStyle/>
          <a:p>
            <a:r>
              <a:rPr lang="en-US"/>
              <a:t>Insertion sort example</a:t>
            </a:r>
          </a:p>
        </p:txBody>
      </p:sp>
      <p:pic>
        <p:nvPicPr>
          <p:cNvPr id="1584131" name="Picture 3" descr="art05_04"/>
          <p:cNvPicPr preferRelativeResize="0">
            <a:picLocks noChangeAspect="1" noChangeArrowheads="1"/>
          </p:cNvPicPr>
          <p:nvPr/>
        </p:nvPicPr>
        <p:blipFill>
          <a:blip r:embed="rId2"/>
          <a:srcRect/>
          <a:stretch>
            <a:fillRect/>
          </a:stretch>
        </p:blipFill>
        <p:spPr bwMode="auto">
          <a:xfrm>
            <a:off x="0" y="1438275"/>
            <a:ext cx="9144000" cy="49625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AA7150F-4F36-534A-B62C-3A562128DFEA}" type="slidenum">
              <a:rPr lang="en-US"/>
              <a:pPr/>
              <a:t>28</a:t>
            </a:fld>
            <a:endParaRPr lang="en-US"/>
          </a:p>
        </p:txBody>
      </p:sp>
      <p:sp>
        <p:nvSpPr>
          <p:cNvPr id="1592322" name="Rectangle 2"/>
          <p:cNvSpPr>
            <a:spLocks noGrp="1" noChangeArrowheads="1"/>
          </p:cNvSpPr>
          <p:nvPr>
            <p:ph type="title"/>
          </p:nvPr>
        </p:nvSpPr>
        <p:spPr/>
        <p:txBody>
          <a:bodyPr/>
          <a:lstStyle/>
          <a:p>
            <a:r>
              <a:rPr lang="en-US"/>
              <a:t>Insertion sort code</a:t>
            </a:r>
          </a:p>
        </p:txBody>
      </p:sp>
      <p:sp>
        <p:nvSpPr>
          <p:cNvPr id="1592323" name="Rectangle 3"/>
          <p:cNvSpPr>
            <a:spLocks noGrp="1" noChangeArrowheads="1"/>
          </p:cNvSpPr>
          <p:nvPr>
            <p:ph type="body" idx="1"/>
          </p:nvPr>
        </p:nvSpPr>
        <p:spPr/>
        <p:txBody>
          <a:bodyPr>
            <a:normAutofit lnSpcReduction="10000"/>
          </a:bodyPr>
          <a:lstStyle/>
          <a:p>
            <a:pPr>
              <a:lnSpc>
                <a:spcPct val="90000"/>
              </a:lnSpc>
              <a:buFont typeface="Wingdings" charset="2"/>
              <a:buNone/>
            </a:pPr>
            <a:r>
              <a:rPr lang="en-US" sz="2000" dirty="0">
                <a:latin typeface="Courier New" charset="0"/>
              </a:rPr>
              <a:t>public static void </a:t>
            </a:r>
            <a:r>
              <a:rPr lang="en-US" sz="2000" dirty="0" err="1">
                <a:latin typeface="Courier New" charset="0"/>
              </a:rPr>
              <a:t>insertionSort(int</a:t>
            </a:r>
            <a:r>
              <a:rPr lang="en-US" sz="2000" dirty="0">
                <a:latin typeface="Courier New" charset="0"/>
              </a:rPr>
              <a:t>[] a) {</a:t>
            </a:r>
          </a:p>
          <a:p>
            <a:pPr>
              <a:lnSpc>
                <a:spcPct val="90000"/>
              </a:lnSpc>
              <a:buFont typeface="Wingdings" charset="2"/>
              <a:buNone/>
            </a:pPr>
            <a:r>
              <a:rPr lang="en-US" sz="2000" dirty="0">
                <a:latin typeface="Courier New" charset="0"/>
              </a:rPr>
              <a:t>    for (</a:t>
            </a:r>
            <a:r>
              <a:rPr lang="en-US" sz="2000" dirty="0" err="1">
                <a:latin typeface="Courier New" charset="0"/>
              </a:rPr>
              <a:t>int</a:t>
            </a:r>
            <a:r>
              <a:rPr lang="en-US" sz="2000" dirty="0">
                <a:latin typeface="Courier New" charset="0"/>
              </a:rPr>
              <a:t> </a:t>
            </a:r>
            <a:r>
              <a:rPr lang="en-US" sz="2000" dirty="0" err="1">
                <a:latin typeface="Courier New" charset="0"/>
              </a:rPr>
              <a:t>i</a:t>
            </a:r>
            <a:r>
              <a:rPr lang="en-US" sz="2000" dirty="0">
                <a:latin typeface="Courier New" charset="0"/>
              </a:rPr>
              <a:t> = 1; </a:t>
            </a:r>
            <a:r>
              <a:rPr lang="en-US" sz="2000" dirty="0" err="1">
                <a:latin typeface="Courier New" charset="0"/>
              </a:rPr>
              <a:t>i</a:t>
            </a:r>
            <a:r>
              <a:rPr lang="en-US" sz="2000" dirty="0">
                <a:latin typeface="Courier New" charset="0"/>
              </a:rPr>
              <a:t> &lt; </a:t>
            </a:r>
            <a:r>
              <a:rPr lang="en-US" sz="2000" dirty="0" err="1">
                <a:latin typeface="Courier New" charset="0"/>
              </a:rPr>
              <a:t>a.length</a:t>
            </a:r>
            <a:r>
              <a:rPr lang="en-US" sz="2000" dirty="0">
                <a:latin typeface="Courier New" charset="0"/>
              </a:rPr>
              <a:t>; </a:t>
            </a:r>
            <a:r>
              <a:rPr lang="en-US" sz="2000" dirty="0" err="1">
                <a:latin typeface="Courier New" charset="0"/>
              </a:rPr>
              <a:t>i</a:t>
            </a:r>
            <a:r>
              <a:rPr lang="en-US" sz="2000" dirty="0">
                <a:latin typeface="Courier New" charset="0"/>
              </a:rPr>
              <a:t>++) {</a:t>
            </a:r>
          </a:p>
          <a:p>
            <a:pPr>
              <a:lnSpc>
                <a:spcPct val="90000"/>
              </a:lnSpc>
              <a:buFont typeface="Wingdings" charset="2"/>
              <a:buNone/>
            </a:pPr>
            <a:r>
              <a:rPr lang="en-US" sz="2000" dirty="0">
                <a:latin typeface="Courier New" charset="0"/>
              </a:rPr>
              <a:t>        </a:t>
            </a:r>
            <a:r>
              <a:rPr lang="en-US" sz="2000" dirty="0" err="1">
                <a:latin typeface="Courier New" charset="0"/>
              </a:rPr>
              <a:t>int</a:t>
            </a:r>
            <a:r>
              <a:rPr lang="en-US" sz="2000" dirty="0">
                <a:latin typeface="Courier New" charset="0"/>
              </a:rPr>
              <a:t> temp = </a:t>
            </a:r>
            <a:r>
              <a:rPr lang="en-US" sz="2000" dirty="0" err="1">
                <a:latin typeface="Courier New" charset="0"/>
              </a:rPr>
              <a:t>a[i</a:t>
            </a:r>
            <a:r>
              <a:rPr lang="en-US" sz="2000" dirty="0">
                <a:latin typeface="Courier New" charset="0"/>
              </a:rPr>
              <a:t>];</a:t>
            </a:r>
          </a:p>
          <a:p>
            <a:pPr>
              <a:lnSpc>
                <a:spcPct val="90000"/>
              </a:lnSpc>
              <a:buFont typeface="Wingdings" charset="2"/>
              <a:buNone/>
            </a:pPr>
            <a:endParaRPr lang="en-US" sz="2000" dirty="0">
              <a:latin typeface="Courier New" charset="0"/>
            </a:endParaRPr>
          </a:p>
          <a:p>
            <a:pPr>
              <a:lnSpc>
                <a:spcPct val="90000"/>
              </a:lnSpc>
              <a:buFont typeface="Wingdings" charset="2"/>
              <a:buNone/>
            </a:pPr>
            <a:r>
              <a:rPr lang="en-US" sz="2000" dirty="0">
                <a:latin typeface="Courier New" charset="0"/>
              </a:rPr>
              <a:t>        // slide elements down to make room for </a:t>
            </a:r>
            <a:r>
              <a:rPr lang="en-US" sz="2000" dirty="0" err="1">
                <a:latin typeface="Courier New" charset="0"/>
              </a:rPr>
              <a:t>a[i</a:t>
            </a:r>
            <a:r>
              <a:rPr lang="en-US" sz="2000" dirty="0">
                <a:latin typeface="Courier New" charset="0"/>
              </a:rPr>
              <a:t>]</a:t>
            </a:r>
          </a:p>
          <a:p>
            <a:pPr>
              <a:lnSpc>
                <a:spcPct val="90000"/>
              </a:lnSpc>
              <a:buFont typeface="Wingdings" charset="2"/>
              <a:buNone/>
            </a:pPr>
            <a:r>
              <a:rPr lang="en-US" sz="2000" dirty="0">
                <a:latin typeface="Courier New" charset="0"/>
              </a:rPr>
              <a:t>        </a:t>
            </a:r>
            <a:r>
              <a:rPr lang="en-US" sz="2000" dirty="0" err="1">
                <a:latin typeface="Courier New" charset="0"/>
              </a:rPr>
              <a:t>int</a:t>
            </a:r>
            <a:r>
              <a:rPr lang="en-US" sz="2000" dirty="0">
                <a:latin typeface="Courier New" charset="0"/>
              </a:rPr>
              <a:t> </a:t>
            </a:r>
            <a:r>
              <a:rPr lang="en-US" sz="2000" dirty="0" err="1">
                <a:latin typeface="Courier New" charset="0"/>
              </a:rPr>
              <a:t>j</a:t>
            </a:r>
            <a:r>
              <a:rPr lang="en-US" sz="2000" dirty="0">
                <a:latin typeface="Courier New" charset="0"/>
              </a:rPr>
              <a:t> = </a:t>
            </a:r>
            <a:r>
              <a:rPr lang="en-US" sz="2000" dirty="0" err="1">
                <a:latin typeface="Courier New" charset="0"/>
              </a:rPr>
              <a:t>i</a:t>
            </a:r>
            <a:r>
              <a:rPr lang="en-US" sz="2000" dirty="0">
                <a:latin typeface="Courier New" charset="0"/>
              </a:rPr>
              <a:t>;</a:t>
            </a:r>
          </a:p>
          <a:p>
            <a:pPr>
              <a:lnSpc>
                <a:spcPct val="90000"/>
              </a:lnSpc>
              <a:buFont typeface="Wingdings" charset="2"/>
              <a:buNone/>
            </a:pPr>
            <a:r>
              <a:rPr lang="en-US" sz="2000" dirty="0">
                <a:latin typeface="Courier New" charset="0"/>
              </a:rPr>
              <a:t>        while (</a:t>
            </a:r>
            <a:r>
              <a:rPr lang="en-US" sz="2000" dirty="0" err="1">
                <a:latin typeface="Courier New" charset="0"/>
              </a:rPr>
              <a:t>j</a:t>
            </a:r>
            <a:r>
              <a:rPr lang="en-US" sz="2000" dirty="0">
                <a:latin typeface="Courier New" charset="0"/>
              </a:rPr>
              <a:t> &gt; 0 &amp;&amp; </a:t>
            </a:r>
            <a:r>
              <a:rPr lang="en-US" sz="2000" dirty="0" err="1">
                <a:latin typeface="Courier New" charset="0"/>
              </a:rPr>
              <a:t>a[j</a:t>
            </a:r>
            <a:r>
              <a:rPr lang="en-US" sz="2000" dirty="0">
                <a:latin typeface="Courier New" charset="0"/>
              </a:rPr>
              <a:t> - 1] &gt; temp) {</a:t>
            </a:r>
          </a:p>
          <a:p>
            <a:pPr>
              <a:lnSpc>
                <a:spcPct val="90000"/>
              </a:lnSpc>
              <a:buFont typeface="Wingdings" charset="2"/>
              <a:buNone/>
            </a:pPr>
            <a:r>
              <a:rPr lang="en-US" sz="2000" dirty="0">
                <a:latin typeface="Courier New" charset="0"/>
              </a:rPr>
              <a:t>            </a:t>
            </a:r>
            <a:r>
              <a:rPr lang="en-US" sz="2000" dirty="0" err="1">
                <a:latin typeface="Courier New" charset="0"/>
              </a:rPr>
              <a:t>a[j</a:t>
            </a:r>
            <a:r>
              <a:rPr lang="en-US" sz="2000" dirty="0">
                <a:latin typeface="Courier New" charset="0"/>
              </a:rPr>
              <a:t>] = </a:t>
            </a:r>
            <a:r>
              <a:rPr lang="en-US" sz="2000" dirty="0" err="1">
                <a:latin typeface="Courier New" charset="0"/>
              </a:rPr>
              <a:t>a[j</a:t>
            </a:r>
            <a:r>
              <a:rPr lang="en-US" sz="2000" dirty="0">
                <a:latin typeface="Courier New" charset="0"/>
              </a:rPr>
              <a:t> - 1];</a:t>
            </a:r>
          </a:p>
          <a:p>
            <a:pPr>
              <a:lnSpc>
                <a:spcPct val="90000"/>
              </a:lnSpc>
              <a:buFont typeface="Wingdings" charset="2"/>
              <a:buNone/>
            </a:pPr>
            <a:r>
              <a:rPr lang="en-US" sz="2000" dirty="0">
                <a:latin typeface="Courier New" charset="0"/>
              </a:rPr>
              <a:t>            </a:t>
            </a:r>
            <a:r>
              <a:rPr lang="en-US" sz="2000" dirty="0" err="1">
                <a:latin typeface="Courier New" charset="0"/>
              </a:rPr>
              <a:t>j</a:t>
            </a:r>
            <a:r>
              <a:rPr lang="en-US" sz="2000" dirty="0">
                <a:latin typeface="Courier New" charset="0"/>
              </a:rPr>
              <a:t>--;</a:t>
            </a:r>
          </a:p>
          <a:p>
            <a:pPr>
              <a:lnSpc>
                <a:spcPct val="90000"/>
              </a:lnSpc>
              <a:buFont typeface="Wingdings" charset="2"/>
              <a:buNone/>
            </a:pPr>
            <a:r>
              <a:rPr lang="en-US" sz="2000" dirty="0">
                <a:latin typeface="Courier New" charset="0"/>
              </a:rPr>
              <a:t>        }</a:t>
            </a:r>
          </a:p>
          <a:p>
            <a:pPr>
              <a:lnSpc>
                <a:spcPct val="90000"/>
              </a:lnSpc>
              <a:buFont typeface="Wingdings" charset="2"/>
              <a:buNone/>
            </a:pPr>
            <a:endParaRPr lang="en-US" sz="2000" dirty="0">
              <a:latin typeface="Courier New" charset="0"/>
            </a:endParaRPr>
          </a:p>
          <a:p>
            <a:pPr>
              <a:lnSpc>
                <a:spcPct val="90000"/>
              </a:lnSpc>
              <a:buFont typeface="Wingdings" charset="2"/>
              <a:buNone/>
            </a:pPr>
            <a:r>
              <a:rPr lang="en-US" sz="2000" dirty="0">
                <a:latin typeface="Courier New" charset="0"/>
              </a:rPr>
              <a:t>        </a:t>
            </a:r>
            <a:r>
              <a:rPr lang="en-US" sz="2000" dirty="0" err="1">
                <a:latin typeface="Courier New" charset="0"/>
              </a:rPr>
              <a:t>a[j</a:t>
            </a:r>
            <a:r>
              <a:rPr lang="en-US" sz="2000" dirty="0">
                <a:latin typeface="Courier New" charset="0"/>
              </a:rPr>
              <a:t>] = temp;</a:t>
            </a:r>
          </a:p>
          <a:p>
            <a:pPr>
              <a:lnSpc>
                <a:spcPct val="90000"/>
              </a:lnSpc>
              <a:buFont typeface="Wingdings" charset="2"/>
              <a:buNone/>
            </a:pPr>
            <a:r>
              <a:rPr lang="en-US" sz="2000" dirty="0">
                <a:latin typeface="Courier New" charset="0"/>
              </a:rPr>
              <a:t>    }</a:t>
            </a:r>
          </a:p>
          <a:p>
            <a:pPr>
              <a:lnSpc>
                <a:spcPct val="90000"/>
              </a:lnSpc>
              <a:buFont typeface="Wingdings" charset="2"/>
              <a:buNone/>
            </a:pPr>
            <a:r>
              <a:rPr lang="en-US" sz="2000" dirty="0">
                <a:latin typeface="Courier New" charset="0"/>
              </a:rPr>
              <a:t>}</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8452CA6B-627A-384A-B4C9-7B551025C15F}" type="slidenum">
              <a:rPr lang="en-US"/>
              <a:pPr/>
              <a:t>29</a:t>
            </a:fld>
            <a:endParaRPr lang="en-US"/>
          </a:p>
        </p:txBody>
      </p:sp>
      <p:sp>
        <p:nvSpPr>
          <p:cNvPr id="1593346" name="Rectangle 2"/>
          <p:cNvSpPr>
            <a:spLocks noGrp="1" noChangeArrowheads="1"/>
          </p:cNvSpPr>
          <p:nvPr>
            <p:ph type="title"/>
          </p:nvPr>
        </p:nvSpPr>
        <p:spPr/>
        <p:txBody>
          <a:bodyPr/>
          <a:lstStyle/>
          <a:p>
            <a:r>
              <a:rPr lang="en-US"/>
              <a:t>Insertion sort runtime</a:t>
            </a:r>
          </a:p>
        </p:txBody>
      </p:sp>
      <p:sp>
        <p:nvSpPr>
          <p:cNvPr id="1593347" name="Rectangle 3"/>
          <p:cNvSpPr>
            <a:spLocks noGrp="1" noChangeArrowheads="1"/>
          </p:cNvSpPr>
          <p:nvPr>
            <p:ph type="body" idx="1"/>
          </p:nvPr>
        </p:nvSpPr>
        <p:spPr>
          <a:xfrm>
            <a:off x="457200" y="1208186"/>
            <a:ext cx="8229600" cy="4917978"/>
          </a:xfrm>
        </p:spPr>
        <p:txBody>
          <a:bodyPr>
            <a:normAutofit/>
          </a:bodyPr>
          <a:lstStyle/>
          <a:p>
            <a:r>
              <a:rPr lang="en-US" dirty="0"/>
              <a:t>worst case: reverse-ordered elements in array.</a:t>
            </a:r>
          </a:p>
          <a:p>
            <a:endParaRPr lang="en-US" dirty="0" smtClean="0"/>
          </a:p>
          <a:p>
            <a:pPr>
              <a:buNone/>
            </a:pPr>
            <a:endParaRPr lang="en-US" dirty="0" smtClean="0"/>
          </a:p>
          <a:p>
            <a:r>
              <a:rPr lang="en-US" dirty="0"/>
              <a:t>best case: array is in sorted ascending order.</a:t>
            </a:r>
            <a:endParaRPr lang="en-US" dirty="0" smtClean="0"/>
          </a:p>
          <a:p>
            <a:pPr>
              <a:buNone/>
            </a:pPr>
            <a:endParaRPr lang="en-US" dirty="0" smtClean="0"/>
          </a:p>
          <a:p>
            <a:r>
              <a:rPr lang="en-US" dirty="0"/>
              <a:t>average case: each element is about halfway in order.</a:t>
            </a:r>
          </a:p>
          <a:p>
            <a:endParaRPr lang="en-US" dirty="0"/>
          </a:p>
          <a:p>
            <a:endParaRPr lang="en-US" dirty="0"/>
          </a:p>
        </p:txBody>
      </p:sp>
      <p:graphicFrame>
        <p:nvGraphicFramePr>
          <p:cNvPr id="1593348" name="Object 4"/>
          <p:cNvGraphicFramePr>
            <a:graphicFrameLocks noChangeAspect="1"/>
          </p:cNvGraphicFramePr>
          <p:nvPr/>
        </p:nvGraphicFramePr>
        <p:xfrm>
          <a:off x="1143000" y="1660525"/>
          <a:ext cx="4846638" cy="1387475"/>
        </p:xfrm>
        <a:graphic>
          <a:graphicData uri="http://schemas.openxmlformats.org/presentationml/2006/ole">
            <p:oleObj spid="_x0000_s120834" name="Equation" r:id="rId3" imgW="2247840" imgH="685800" progId="Equation.3">
              <p:embed/>
            </p:oleObj>
          </a:graphicData>
        </a:graphic>
      </p:graphicFrame>
      <p:graphicFrame>
        <p:nvGraphicFramePr>
          <p:cNvPr id="1593349" name="Object 5"/>
          <p:cNvGraphicFramePr>
            <a:graphicFrameLocks noChangeAspect="1"/>
          </p:cNvGraphicFramePr>
          <p:nvPr/>
        </p:nvGraphicFramePr>
        <p:xfrm>
          <a:off x="1143000" y="3438045"/>
          <a:ext cx="2465388" cy="873125"/>
        </p:xfrm>
        <a:graphic>
          <a:graphicData uri="http://schemas.openxmlformats.org/presentationml/2006/ole">
            <p:oleObj spid="_x0000_s120835" name="Equation" r:id="rId4" imgW="1143000" imgH="431640" progId="Equation.3">
              <p:embed/>
            </p:oleObj>
          </a:graphicData>
        </a:graphic>
      </p:graphicFrame>
      <p:graphicFrame>
        <p:nvGraphicFramePr>
          <p:cNvPr id="1593350" name="Object 6"/>
          <p:cNvGraphicFramePr>
            <a:graphicFrameLocks noChangeAspect="1"/>
          </p:cNvGraphicFramePr>
          <p:nvPr/>
        </p:nvGraphicFramePr>
        <p:xfrm>
          <a:off x="1143000" y="5277526"/>
          <a:ext cx="5175250" cy="1387475"/>
        </p:xfrm>
        <a:graphic>
          <a:graphicData uri="http://schemas.openxmlformats.org/presentationml/2006/ole">
            <p:oleObj spid="_x0000_s120836" name="Equation" r:id="rId5" imgW="2400120" imgH="685800" progId="Equation.3">
              <p:embed/>
            </p:oleObj>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5" name="Slide Number Placeholder 4"/>
          <p:cNvSpPr>
            <a:spLocks noGrp="1"/>
          </p:cNvSpPr>
          <p:nvPr>
            <p:ph type="sldNum" sz="quarter" idx="12"/>
          </p:nvPr>
        </p:nvSpPr>
        <p:spPr/>
        <p:txBody>
          <a:bodyPr/>
          <a:lstStyle/>
          <a:p>
            <a:fld id="{3B048AC8-D41E-4C7B-8EE3-A52489AA1F05}" type="slidenum">
              <a:rPr lang="en-US" smtClean="0"/>
              <a:pPr/>
              <a:t>3</a:t>
            </a:fld>
            <a:endParaRPr lang="en-US"/>
          </a:p>
        </p:txBody>
      </p:sp>
      <p:sp>
        <p:nvSpPr>
          <p:cNvPr id="3" name="Content Placeholder 2"/>
          <p:cNvSpPr>
            <a:spLocks noGrp="1"/>
          </p:cNvSpPr>
          <p:nvPr>
            <p:ph sz="quarter" idx="1"/>
          </p:nvPr>
        </p:nvSpPr>
        <p:spPr>
          <a:xfrm>
            <a:off x="457200" y="1219200"/>
            <a:ext cx="8229600" cy="5410200"/>
          </a:xfrm>
        </p:spPr>
        <p:txBody>
          <a:bodyPr>
            <a:normAutofit fontScale="92500" lnSpcReduction="20000"/>
          </a:bodyPr>
          <a:lstStyle/>
          <a:p>
            <a:pPr>
              <a:buNone/>
            </a:pPr>
            <a:r>
              <a:rPr lang="en-US" dirty="0" smtClean="0"/>
              <a:t>There are </a:t>
            </a:r>
            <a:r>
              <a:rPr lang="en-US" i="1" dirty="0" err="1" smtClean="0"/>
              <a:t>n</a:t>
            </a:r>
            <a:r>
              <a:rPr lang="en-US" dirty="0" smtClean="0"/>
              <a:t> comparable elements in an array and we want to rearrange them to be in increasing order</a:t>
            </a:r>
          </a:p>
          <a:p>
            <a:pPr>
              <a:buNone/>
            </a:pPr>
            <a:endParaRPr lang="en-US" sz="1000" dirty="0" smtClean="0"/>
          </a:p>
          <a:p>
            <a:pPr>
              <a:buNone/>
            </a:pPr>
            <a:r>
              <a:rPr lang="en-US" dirty="0" smtClean="0"/>
              <a:t>Pre:</a:t>
            </a:r>
          </a:p>
          <a:p>
            <a:pPr lvl="1"/>
            <a:r>
              <a:rPr lang="en-US" dirty="0" smtClean="0"/>
              <a:t>An array </a:t>
            </a:r>
            <a:r>
              <a:rPr lang="en-US" b="1" dirty="0" smtClean="0">
                <a:latin typeface="Courier New" pitchFamily="49" charset="0"/>
                <a:cs typeface="Courier New" pitchFamily="49" charset="0"/>
              </a:rPr>
              <a:t>A</a:t>
            </a:r>
            <a:r>
              <a:rPr lang="en-US" dirty="0" smtClean="0"/>
              <a:t> of data records</a:t>
            </a:r>
          </a:p>
          <a:p>
            <a:pPr lvl="1"/>
            <a:r>
              <a:rPr lang="en-US" dirty="0" smtClean="0"/>
              <a:t>A value in each data record</a:t>
            </a:r>
          </a:p>
          <a:p>
            <a:pPr lvl="1"/>
            <a:r>
              <a:rPr lang="en-US" dirty="0" smtClean="0"/>
              <a:t>A comparison function</a:t>
            </a:r>
          </a:p>
          <a:p>
            <a:pPr lvl="2"/>
            <a:r>
              <a:rPr lang="en-US" dirty="0" smtClean="0"/>
              <a:t>&lt;, =, &gt;, </a:t>
            </a:r>
            <a:r>
              <a:rPr lang="en-US" dirty="0" err="1" smtClean="0"/>
              <a:t>compareTo</a:t>
            </a:r>
            <a:endParaRPr lang="en-US" dirty="0" smtClean="0"/>
          </a:p>
          <a:p>
            <a:pPr>
              <a:buNone/>
            </a:pPr>
            <a:endParaRPr lang="en-US" sz="1000" dirty="0" smtClean="0"/>
          </a:p>
          <a:p>
            <a:pPr>
              <a:buNone/>
            </a:pPr>
            <a:r>
              <a:rPr lang="en-US" dirty="0" smtClean="0"/>
              <a:t>Post:</a:t>
            </a:r>
          </a:p>
          <a:p>
            <a:pPr lvl="1"/>
            <a:r>
              <a:rPr lang="en-US" dirty="0" smtClean="0"/>
              <a:t>For each distinct position </a:t>
            </a:r>
            <a:r>
              <a:rPr lang="en-US" b="1" dirty="0" err="1" smtClean="0">
                <a:latin typeface="Courier New" pitchFamily="49" charset="0"/>
                <a:cs typeface="Courier New" pitchFamily="49" charset="0"/>
              </a:rPr>
              <a:t>i</a:t>
            </a:r>
            <a:r>
              <a:rPr lang="en-US" dirty="0" smtClean="0"/>
              <a:t> and </a:t>
            </a:r>
            <a:r>
              <a:rPr lang="en-US" b="1" dirty="0" err="1" smtClean="0">
                <a:latin typeface="Courier New" pitchFamily="49" charset="0"/>
                <a:cs typeface="Courier New" pitchFamily="49" charset="0"/>
              </a:rPr>
              <a:t>j</a:t>
            </a:r>
            <a:r>
              <a:rPr lang="en-US" dirty="0" smtClean="0"/>
              <a:t> of </a:t>
            </a:r>
            <a:r>
              <a:rPr lang="en-US" b="1" dirty="0" smtClean="0">
                <a:latin typeface="Courier New" pitchFamily="49" charset="0"/>
                <a:cs typeface="Courier New" pitchFamily="49" charset="0"/>
              </a:rPr>
              <a:t>A</a:t>
            </a:r>
            <a:r>
              <a:rPr lang="en-US" dirty="0" smtClean="0"/>
              <a:t>, if </a:t>
            </a:r>
            <a:r>
              <a:rPr lang="en-US" b="1" dirty="0" err="1" smtClean="0">
                <a:latin typeface="Courier New" pitchFamily="49" charset="0"/>
                <a:cs typeface="Courier New" pitchFamily="49" charset="0"/>
              </a:rPr>
              <a:t>i</a:t>
            </a:r>
            <a:r>
              <a:rPr lang="en-US" b="1" dirty="0" smtClean="0">
                <a:latin typeface="Courier New" pitchFamily="49" charset="0"/>
                <a:cs typeface="Courier New" pitchFamily="49" charset="0"/>
              </a:rPr>
              <a:t> &lt; j</a:t>
            </a:r>
            <a:r>
              <a:rPr lang="en-US" dirty="0" smtClean="0"/>
              <a:t> then </a:t>
            </a:r>
            <a:r>
              <a:rPr lang="en-US" b="1" dirty="0" err="1" smtClean="0">
                <a:latin typeface="Courier New" pitchFamily="49" charset="0"/>
                <a:cs typeface="Courier New" pitchFamily="49" charset="0"/>
              </a:rPr>
              <a:t>A[i</a:t>
            </a:r>
            <a:r>
              <a:rPr lang="en-US" b="1" dirty="0" smtClean="0">
                <a:latin typeface="Courier New" pitchFamily="49" charset="0"/>
                <a:cs typeface="Courier New" pitchFamily="49" charset="0"/>
              </a:rPr>
              <a:t>] </a:t>
            </a:r>
            <a:r>
              <a:rPr lang="en-US" b="1" dirty="0" smtClean="0">
                <a:latin typeface="Courier New" pitchFamily="49" charset="0"/>
                <a:cs typeface="Courier New" pitchFamily="49" charset="0"/>
                <a:sym typeface="Symbol"/>
              </a:rPr>
              <a:t> </a:t>
            </a:r>
            <a:r>
              <a:rPr lang="en-US" b="1" dirty="0" smtClean="0">
                <a:latin typeface="Courier New" pitchFamily="49" charset="0"/>
                <a:cs typeface="Courier New" pitchFamily="49" charset="0"/>
              </a:rPr>
              <a:t>A[j]</a:t>
            </a:r>
          </a:p>
          <a:p>
            <a:pPr lvl="1"/>
            <a:r>
              <a:rPr lang="en-US" b="1" dirty="0" smtClean="0">
                <a:latin typeface="Courier New" pitchFamily="49" charset="0"/>
                <a:cs typeface="Courier New" pitchFamily="49" charset="0"/>
              </a:rPr>
              <a:t>A</a:t>
            </a:r>
            <a:r>
              <a:rPr lang="en-US" dirty="0" smtClean="0"/>
              <a:t> has all the same data it started with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 name="Slide Number Placeholder 3"/>
          <p:cNvSpPr>
            <a:spLocks noGrp="1"/>
          </p:cNvSpPr>
          <p:nvPr>
            <p:ph type="sldNum" sz="quarter" idx="10"/>
          </p:nvPr>
        </p:nvSpPr>
        <p:spPr/>
        <p:txBody>
          <a:bodyPr/>
          <a:lstStyle/>
          <a:p>
            <a:fld id="{EB1D0714-7E5D-9348-AA1A-870748454A8E}" type="slidenum">
              <a:rPr lang="en-US"/>
              <a:pPr/>
              <a:t>30</a:t>
            </a:fld>
            <a:endParaRPr lang="en-US"/>
          </a:p>
        </p:txBody>
      </p:sp>
      <p:sp>
        <p:nvSpPr>
          <p:cNvPr id="1594370" name="Rectangle 2"/>
          <p:cNvSpPr>
            <a:spLocks noGrp="1" noChangeArrowheads="1"/>
          </p:cNvSpPr>
          <p:nvPr>
            <p:ph type="title"/>
          </p:nvPr>
        </p:nvSpPr>
        <p:spPr>
          <a:xfrm>
            <a:off x="1143000" y="152400"/>
            <a:ext cx="7802563" cy="838200"/>
          </a:xfrm>
        </p:spPr>
        <p:txBody>
          <a:bodyPr/>
          <a:lstStyle/>
          <a:p>
            <a:r>
              <a:rPr lang="en-US"/>
              <a:t>Comparing sorts</a:t>
            </a:r>
          </a:p>
        </p:txBody>
      </p:sp>
      <p:sp>
        <p:nvSpPr>
          <p:cNvPr id="1594371" name="Rectangle 3"/>
          <p:cNvSpPr>
            <a:spLocks noGrp="1" noChangeArrowheads="1"/>
          </p:cNvSpPr>
          <p:nvPr>
            <p:ph type="body" idx="1"/>
          </p:nvPr>
        </p:nvSpPr>
        <p:spPr/>
        <p:txBody>
          <a:bodyPr>
            <a:normAutofit fontScale="77500" lnSpcReduction="20000"/>
          </a:bodyPr>
          <a:lstStyle/>
          <a:p>
            <a:r>
              <a:rPr lang="en-US"/>
              <a:t>We've seen "simple" sorting algos. so far, such as:</a:t>
            </a:r>
          </a:p>
          <a:p>
            <a:pPr lvl="1"/>
            <a:r>
              <a:rPr lang="en-US"/>
              <a:t>selection sort</a:t>
            </a:r>
          </a:p>
          <a:p>
            <a:pPr lvl="1"/>
            <a:r>
              <a:rPr lang="en-US"/>
              <a:t>insertion sort</a:t>
            </a:r>
          </a:p>
          <a:p>
            <a:pPr lvl="1"/>
            <a:endParaRPr lang="en-US"/>
          </a:p>
          <a:p>
            <a:endParaRPr lang="en-US"/>
          </a:p>
          <a:p>
            <a:endParaRPr lang="en-US"/>
          </a:p>
          <a:p>
            <a:endParaRPr lang="en-US"/>
          </a:p>
          <a:p>
            <a:endParaRPr lang="en-US"/>
          </a:p>
          <a:p>
            <a:endParaRPr lang="en-US"/>
          </a:p>
          <a:p>
            <a:r>
              <a:rPr lang="en-US"/>
              <a:t>They all use nested loops and perform approximately n</a:t>
            </a:r>
            <a:r>
              <a:rPr lang="en-US" baseline="30000"/>
              <a:t>2</a:t>
            </a:r>
            <a:r>
              <a:rPr lang="en-US"/>
              <a:t> comparisons</a:t>
            </a:r>
          </a:p>
          <a:p>
            <a:r>
              <a:rPr lang="en-US"/>
              <a:t>They are relatively inefficient</a:t>
            </a:r>
          </a:p>
        </p:txBody>
      </p:sp>
      <p:graphicFrame>
        <p:nvGraphicFramePr>
          <p:cNvPr id="1594372" name="Group 4"/>
          <p:cNvGraphicFramePr>
            <a:graphicFrameLocks noGrp="1"/>
          </p:cNvGraphicFramePr>
          <p:nvPr/>
        </p:nvGraphicFramePr>
        <p:xfrm>
          <a:off x="1524000" y="2481263"/>
          <a:ext cx="7334250" cy="2319338"/>
        </p:xfrm>
        <a:graphic>
          <a:graphicData uri="http://schemas.openxmlformats.org/drawingml/2006/table">
            <a:tbl>
              <a:tblPr/>
              <a:tblGrid>
                <a:gridCol w="1951038"/>
                <a:gridCol w="2732087"/>
                <a:gridCol w="2651125"/>
              </a:tblGrid>
              <a:tr h="517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20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comparisons</a:t>
                      </a:r>
                    </a:p>
                  </a:txBody>
                  <a:tcPr anchor="ctr" anchorCtr="1" horzOverflow="overflow">
                    <a:lnL w="12700" cap="flat" cmpd="sng" algn="ctr">
                      <a:solidFill>
                        <a:schemeClr val="tx1"/>
                      </a:solidFill>
                      <a:prstDash val="solid"/>
                      <a:round/>
                      <a:headEnd type="none" w="med" len="med"/>
                      <a:tailEnd type="none" w="med" len="med"/>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swaps</a:t>
                      </a:r>
                    </a:p>
                  </a:txBody>
                  <a:tcPr anchor="ctr" anchorCtr="1"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715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selection</a:t>
                      </a:r>
                    </a:p>
                  </a:txBody>
                  <a:tcPr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n</a:t>
                      </a:r>
                      <a:r>
                        <a:rPr kumimoji="0" lang="en-US" sz="2000" b="0" i="0" u="none" strike="noStrike" cap="none" normalizeH="0" baseline="30000">
                          <a:ln>
                            <a:noFill/>
                          </a:ln>
                          <a:solidFill>
                            <a:schemeClr val="tx1"/>
                          </a:solidFill>
                          <a:effectLst/>
                          <a:latin typeface="Verdana" charset="0"/>
                          <a:ea typeface="Times New Roman" charset="0"/>
                          <a:cs typeface="Times New Roman" charset="0"/>
                        </a:rPr>
                        <a:t>2</a:t>
                      </a: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n</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3028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insertion</a:t>
                      </a:r>
                    </a:p>
                  </a:txBody>
                  <a:tcPr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worst: n</a:t>
                      </a:r>
                      <a:r>
                        <a:rPr kumimoji="0" lang="en-US" sz="2000" b="0" i="0" u="none" strike="noStrike" cap="none" normalizeH="0" baseline="30000">
                          <a:ln>
                            <a:noFill/>
                          </a:ln>
                          <a:solidFill>
                            <a:schemeClr val="tx1"/>
                          </a:solidFill>
                          <a:effectLst/>
                          <a:latin typeface="Verdana" charset="0"/>
                          <a:ea typeface="Times New Roman" charset="0"/>
                          <a:cs typeface="Times New Roman" charset="0"/>
                        </a:rPr>
                        <a:t>2</a:t>
                      </a: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best:    n</a:t>
                      </a:r>
                    </a:p>
                  </a:txBody>
                  <a:tcPr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worst: n</a:t>
                      </a:r>
                      <a:r>
                        <a:rPr kumimoji="0" lang="en-US" sz="2000" b="0" i="0" u="none" strike="noStrike" cap="none" normalizeH="0" baseline="30000">
                          <a:ln>
                            <a:noFill/>
                          </a:ln>
                          <a:solidFill>
                            <a:schemeClr val="tx1"/>
                          </a:solidFill>
                          <a:effectLst/>
                          <a:latin typeface="Verdana" charset="0"/>
                          <a:ea typeface="Times New Roman" charset="0"/>
                          <a:cs typeface="Times New Roman" charset="0"/>
                        </a:rPr>
                        <a:t>2</a:t>
                      </a:r>
                      <a:r>
                        <a:rPr kumimoji="0" lang="en-US" sz="2000" b="0" i="0" u="none" strike="noStrike" cap="none" normalizeH="0" baseline="0">
                          <a:ln>
                            <a:noFill/>
                          </a:ln>
                          <a:solidFill>
                            <a:schemeClr val="tx1"/>
                          </a:solidFill>
                          <a:effectLst/>
                          <a:latin typeface="Verdana" charset="0"/>
                          <a:ea typeface="Times New Roman" charset="0"/>
                          <a:cs typeface="Times New Roman" charset="0"/>
                        </a:rPr>
                        <a:t>/2</a:t>
                      </a:r>
                    </a:p>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a:ln>
                            <a:noFill/>
                          </a:ln>
                          <a:solidFill>
                            <a:schemeClr val="tx1"/>
                          </a:solidFill>
                          <a:effectLst/>
                          <a:latin typeface="Verdana" charset="0"/>
                          <a:ea typeface="Times New Roman" charset="0"/>
                          <a:cs typeface="Times New Roman" charset="0"/>
                        </a:rPr>
                        <a:t>best:    n</a:t>
                      </a:r>
                    </a:p>
                  </a:txBody>
                  <a:tcPr anchor="ctr" anchorCtr="1" horzOverflow="overflow">
                    <a:lnL>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F0FB773-67EF-A648-8ED3-BD3EE4995217}" type="slidenum">
              <a:rPr lang="en-US"/>
              <a:pPr/>
              <a:t>31</a:t>
            </a:fld>
            <a:endParaRPr lang="en-US"/>
          </a:p>
        </p:txBody>
      </p:sp>
      <p:sp>
        <p:nvSpPr>
          <p:cNvPr id="1595394" name="Rectangle 2"/>
          <p:cNvSpPr>
            <a:spLocks noGrp="1" noChangeArrowheads="1"/>
          </p:cNvSpPr>
          <p:nvPr>
            <p:ph type="title"/>
          </p:nvPr>
        </p:nvSpPr>
        <p:spPr/>
        <p:txBody>
          <a:bodyPr/>
          <a:lstStyle/>
          <a:p>
            <a:r>
              <a:rPr lang="en-US"/>
              <a:t>Average case analysis</a:t>
            </a:r>
          </a:p>
        </p:txBody>
      </p:sp>
      <p:sp>
        <p:nvSpPr>
          <p:cNvPr id="1595395" name="Rectangle 3"/>
          <p:cNvSpPr>
            <a:spLocks noGrp="1" noChangeArrowheads="1"/>
          </p:cNvSpPr>
          <p:nvPr>
            <p:ph type="body" idx="1"/>
          </p:nvPr>
        </p:nvSpPr>
        <p:spPr/>
        <p:txBody>
          <a:bodyPr>
            <a:normAutofit fontScale="92500" lnSpcReduction="20000"/>
          </a:bodyPr>
          <a:lstStyle/>
          <a:p>
            <a:r>
              <a:rPr lang="en-US"/>
              <a:t>Given an array A of elements, an </a:t>
            </a:r>
            <a:r>
              <a:rPr lang="en-US" i="1"/>
              <a:t>inversion</a:t>
            </a:r>
            <a:r>
              <a:rPr lang="en-US"/>
              <a:t> is an ordered pair (i, j) such that i &lt; j, but </a:t>
            </a:r>
            <a:br>
              <a:rPr lang="en-US"/>
            </a:br>
            <a:r>
              <a:rPr lang="en-US"/>
              <a:t>A[i] &gt; A[j].	(out of order elements)</a:t>
            </a:r>
          </a:p>
          <a:p>
            <a:r>
              <a:rPr lang="en-US"/>
              <a:t>Assume no duplicate elements.</a:t>
            </a:r>
          </a:p>
          <a:p>
            <a:pPr>
              <a:buClr>
                <a:schemeClr val="tx1"/>
              </a:buClr>
            </a:pPr>
            <a:endParaRPr lang="en-US"/>
          </a:p>
          <a:p>
            <a:pPr>
              <a:buClr>
                <a:schemeClr val="tx1"/>
              </a:buClr>
            </a:pPr>
            <a:r>
              <a:rPr lang="en-US"/>
              <a:t>Theorem: The average number of inversions in an array of </a:t>
            </a:r>
            <a:r>
              <a:rPr lang="en-US" i="1"/>
              <a:t>n</a:t>
            </a:r>
            <a:r>
              <a:rPr lang="en-US"/>
              <a:t> distinct elements is </a:t>
            </a:r>
            <a:r>
              <a:rPr lang="en-US" i="1"/>
              <a:t>n </a:t>
            </a:r>
            <a:r>
              <a:rPr lang="en-US"/>
              <a:t>(</a:t>
            </a:r>
            <a:r>
              <a:rPr lang="en-US" i="1"/>
              <a:t>n </a:t>
            </a:r>
            <a:r>
              <a:rPr lang="en-US"/>
              <a:t>- 1) / 4.</a:t>
            </a:r>
          </a:p>
          <a:p>
            <a:pPr>
              <a:buClr>
                <a:schemeClr val="tx1"/>
              </a:buClr>
            </a:pPr>
            <a:r>
              <a:rPr lang="en-US"/>
              <a:t>Corollary: Any algorithm that sorts by exchanging adjacent elements requires </a:t>
            </a:r>
            <a:r>
              <a:rPr lang="en-US">
                <a:sym typeface="Symbol" charset="2"/>
              </a:rPr>
              <a:t>O(</a:t>
            </a:r>
            <a:r>
              <a:rPr lang="en-US" i="1">
                <a:sym typeface="Symbol" charset="2"/>
              </a:rPr>
              <a:t>n</a:t>
            </a:r>
            <a:r>
              <a:rPr lang="en-US" baseline="30000">
                <a:sym typeface="Symbol" charset="2"/>
              </a:rPr>
              <a:t>2</a:t>
            </a:r>
            <a:r>
              <a:rPr lang="en-US">
                <a:sym typeface="Symbol" charset="2"/>
              </a:rPr>
              <a:t>) time on average.</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5116DD7-B1BA-DC4E-B4D9-1DD2DD6222D0}" type="slidenum">
              <a:rPr lang="en-US"/>
              <a:pPr/>
              <a:t>32</a:t>
            </a:fld>
            <a:endParaRPr lang="en-US"/>
          </a:p>
        </p:txBody>
      </p:sp>
      <p:sp>
        <p:nvSpPr>
          <p:cNvPr id="1681410" name="Rectangle 2"/>
          <p:cNvSpPr>
            <a:spLocks noGrp="1" noChangeArrowheads="1"/>
          </p:cNvSpPr>
          <p:nvPr>
            <p:ph type="title"/>
          </p:nvPr>
        </p:nvSpPr>
        <p:spPr/>
        <p:txBody>
          <a:bodyPr/>
          <a:lstStyle/>
          <a:p>
            <a:r>
              <a:rPr lang="en-US"/>
              <a:t>Shell sort description</a:t>
            </a:r>
          </a:p>
        </p:txBody>
      </p:sp>
      <p:sp>
        <p:nvSpPr>
          <p:cNvPr id="1681411" name="Rectangle 3"/>
          <p:cNvSpPr>
            <a:spLocks noGrp="1" noChangeArrowheads="1"/>
          </p:cNvSpPr>
          <p:nvPr>
            <p:ph type="body" idx="1"/>
          </p:nvPr>
        </p:nvSpPr>
        <p:spPr/>
        <p:txBody>
          <a:bodyPr>
            <a:normAutofit fontScale="92500" lnSpcReduction="20000"/>
          </a:bodyPr>
          <a:lstStyle/>
          <a:p>
            <a:r>
              <a:rPr lang="en-GB" b="1"/>
              <a:t>shell sort</a:t>
            </a:r>
            <a:r>
              <a:rPr lang="en-GB"/>
              <a:t>: orders a list of values by comparing elements that are separated by a gap of &gt;1 indexes</a:t>
            </a:r>
          </a:p>
          <a:p>
            <a:pPr lvl="1"/>
            <a:r>
              <a:rPr lang="en-GB"/>
              <a:t>a generalization of insertion sort</a:t>
            </a:r>
          </a:p>
          <a:p>
            <a:pPr lvl="1"/>
            <a:r>
              <a:rPr lang="en-GB"/>
              <a:t>invented by computer scientist Donald Shell in 1959</a:t>
            </a:r>
          </a:p>
          <a:p>
            <a:pPr>
              <a:buFont typeface="Wingdings" charset="2"/>
              <a:buNone/>
            </a:pPr>
            <a:endParaRPr lang="en-GB"/>
          </a:p>
          <a:p>
            <a:r>
              <a:rPr lang="en-GB"/>
              <a:t>based on some observations about insertion sort:</a:t>
            </a:r>
          </a:p>
          <a:p>
            <a:pPr lvl="1"/>
            <a:r>
              <a:rPr lang="en-GB"/>
              <a:t>insertion sort runs fast if the input is almost sorted</a:t>
            </a:r>
          </a:p>
          <a:p>
            <a:pPr lvl="1"/>
            <a:r>
              <a:rPr lang="en-GB"/>
              <a:t>insertion sort's weakness is that it swaps each element just one step at a time, taking many swaps to get the element into its correct position</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A9E5FEEB-8336-C24B-8159-DDB32294216B}" type="slidenum">
              <a:rPr lang="en-US"/>
              <a:pPr/>
              <a:t>33</a:t>
            </a:fld>
            <a:endParaRPr lang="en-US"/>
          </a:p>
        </p:txBody>
      </p:sp>
      <p:sp>
        <p:nvSpPr>
          <p:cNvPr id="1682434" name="Rectangle 2"/>
          <p:cNvSpPr>
            <a:spLocks noGrp="1" noChangeArrowheads="1"/>
          </p:cNvSpPr>
          <p:nvPr>
            <p:ph type="title"/>
          </p:nvPr>
        </p:nvSpPr>
        <p:spPr/>
        <p:txBody>
          <a:bodyPr/>
          <a:lstStyle/>
          <a:p>
            <a:r>
              <a:rPr lang="en-US"/>
              <a:t>Shell sort example</a:t>
            </a:r>
          </a:p>
        </p:txBody>
      </p:sp>
      <p:sp>
        <p:nvSpPr>
          <p:cNvPr id="1682435" name="Rectangle 3"/>
          <p:cNvSpPr>
            <a:spLocks noGrp="1" noChangeArrowheads="1"/>
          </p:cNvSpPr>
          <p:nvPr>
            <p:ph type="body" idx="1"/>
          </p:nvPr>
        </p:nvSpPr>
        <p:spPr/>
        <p:txBody>
          <a:bodyPr/>
          <a:lstStyle/>
          <a:p>
            <a:r>
              <a:rPr lang="en-GB"/>
              <a:t>Idea: Sort all elements that are 5 indexes apart, then sort all elements that are 3 indexes apart, ...</a:t>
            </a:r>
          </a:p>
          <a:p>
            <a:endParaRPr lang="en-US"/>
          </a:p>
        </p:txBody>
      </p:sp>
      <p:pic>
        <p:nvPicPr>
          <p:cNvPr id="1682437" name="Picture 5"/>
          <p:cNvPicPr>
            <a:picLocks noChangeAspect="1" noChangeArrowheads="1"/>
          </p:cNvPicPr>
          <p:nvPr/>
        </p:nvPicPr>
        <p:blipFill>
          <a:blip r:embed="rId2"/>
          <a:srcRect/>
          <a:stretch>
            <a:fillRect/>
          </a:stretch>
        </p:blipFill>
        <p:spPr bwMode="auto">
          <a:xfrm>
            <a:off x="144463" y="3429000"/>
            <a:ext cx="8942387" cy="2981325"/>
          </a:xfrm>
          <a:prstGeom prst="rect">
            <a:avLst/>
          </a:prstGeom>
          <a:noFill/>
          <a:ln w="9525">
            <a:noFill/>
            <a:round/>
            <a:headEnd/>
            <a:tailEnd/>
          </a:ln>
          <a:effectLst/>
        </p:spPr>
      </p:pic>
    </p:spTree>
  </p:cSld>
  <p:clrMapOvr>
    <a:masterClrMapping/>
  </p:clrMapOvr>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4D6DA68-C5A7-2743-9DC0-52C12C845075}" type="slidenum">
              <a:rPr lang="en-US"/>
              <a:pPr/>
              <a:t>34</a:t>
            </a:fld>
            <a:endParaRPr lang="en-US"/>
          </a:p>
        </p:txBody>
      </p:sp>
      <p:sp>
        <p:nvSpPr>
          <p:cNvPr id="1680386" name="Rectangle 2"/>
          <p:cNvSpPr>
            <a:spLocks noGrp="1" noChangeArrowheads="1"/>
          </p:cNvSpPr>
          <p:nvPr>
            <p:ph type="title"/>
          </p:nvPr>
        </p:nvSpPr>
        <p:spPr/>
        <p:txBody>
          <a:bodyPr/>
          <a:lstStyle/>
          <a:p>
            <a:r>
              <a:rPr lang="en-US"/>
              <a:t>Shell sort code</a:t>
            </a:r>
          </a:p>
        </p:txBody>
      </p:sp>
      <p:sp>
        <p:nvSpPr>
          <p:cNvPr id="1680387" name="Rectangle 3"/>
          <p:cNvSpPr>
            <a:spLocks noGrp="1" noChangeArrowheads="1"/>
          </p:cNvSpPr>
          <p:nvPr>
            <p:ph type="body" idx="1"/>
          </p:nvPr>
        </p:nvSpPr>
        <p:spPr/>
        <p:txBody>
          <a:bodyPr>
            <a:normAutofit fontScale="92500" lnSpcReduction="20000"/>
          </a:bodyPr>
          <a:lstStyle/>
          <a:p>
            <a:pPr>
              <a:buFont typeface="Wingdings" charset="2"/>
              <a:buNone/>
            </a:pPr>
            <a:r>
              <a:rPr lang="en-GB" sz="2000">
                <a:latin typeface="Courier New" charset="0"/>
              </a:rPr>
              <a:t>public static void shellSort(int[] a) {</a:t>
            </a:r>
          </a:p>
          <a:p>
            <a:pPr>
              <a:buFont typeface="Wingdings" charset="2"/>
              <a:buNone/>
            </a:pPr>
            <a:r>
              <a:rPr lang="en-GB" sz="2000">
                <a:latin typeface="Courier New" charset="0"/>
              </a:rPr>
              <a:t>    for (int gap = a.length / 2; gap &gt; 0; gap /= 2) {</a:t>
            </a:r>
          </a:p>
          <a:p>
            <a:pPr>
              <a:buFont typeface="Wingdings" charset="2"/>
              <a:buNone/>
            </a:pPr>
            <a:r>
              <a:rPr lang="en-GB" sz="2000">
                <a:latin typeface="Courier New" charset="0"/>
              </a:rPr>
              <a:t>        for (int i = gap; i &lt; a.length; i++) {</a:t>
            </a:r>
          </a:p>
          <a:p>
            <a:pPr>
              <a:buFont typeface="Wingdings" charset="2"/>
              <a:buNone/>
            </a:pPr>
            <a:r>
              <a:rPr lang="en-GB" sz="2000">
                <a:latin typeface="Courier New" charset="0"/>
              </a:rPr>
              <a:t>            // slide element i back by gap indexes</a:t>
            </a:r>
          </a:p>
          <a:p>
            <a:pPr>
              <a:buFont typeface="Wingdings" charset="2"/>
              <a:buNone/>
            </a:pPr>
            <a:r>
              <a:rPr lang="en-GB" sz="2000">
                <a:latin typeface="Courier New" charset="0"/>
              </a:rPr>
              <a:t>            // until it's "in order"</a:t>
            </a:r>
          </a:p>
          <a:p>
            <a:pPr>
              <a:buFont typeface="Wingdings" charset="2"/>
              <a:buNone/>
            </a:pPr>
            <a:r>
              <a:rPr lang="en-GB" sz="2000">
                <a:latin typeface="Courier New" charset="0"/>
              </a:rPr>
              <a:t>            int temp = a[i];</a:t>
            </a:r>
          </a:p>
          <a:p>
            <a:pPr>
              <a:buFont typeface="Wingdings" charset="2"/>
              <a:buNone/>
            </a:pPr>
            <a:r>
              <a:rPr lang="en-GB" sz="2000">
                <a:latin typeface="Courier New" charset="0"/>
              </a:rPr>
              <a:t>            int j = i;</a:t>
            </a:r>
          </a:p>
          <a:p>
            <a:pPr>
              <a:buFont typeface="Wingdings" charset="2"/>
              <a:buNone/>
            </a:pPr>
            <a:r>
              <a:rPr lang="en-GB" sz="2000">
                <a:latin typeface="Courier New" charset="0"/>
              </a:rPr>
              <a:t>            while (j &gt;= gap &amp;&amp; temp &lt; a[j - gap]) {</a:t>
            </a:r>
          </a:p>
          <a:p>
            <a:pPr>
              <a:buFont typeface="Wingdings" charset="2"/>
              <a:buNone/>
            </a:pPr>
            <a:r>
              <a:rPr lang="en-GB" sz="2000">
                <a:latin typeface="Courier New" charset="0"/>
              </a:rPr>
              <a:t>                a[j] = a[j – gap];</a:t>
            </a:r>
          </a:p>
          <a:p>
            <a:pPr>
              <a:buFont typeface="Wingdings" charset="2"/>
              <a:buNone/>
            </a:pPr>
            <a:r>
              <a:rPr lang="en-GB" sz="2000">
                <a:latin typeface="Courier New" charset="0"/>
              </a:rPr>
              <a:t>                j -= gap;</a:t>
            </a:r>
          </a:p>
          <a:p>
            <a:pPr>
              <a:buFont typeface="Wingdings" charset="2"/>
              <a:buNone/>
            </a:pPr>
            <a:r>
              <a:rPr lang="en-GB" sz="2000">
                <a:latin typeface="Courier New" charset="0"/>
              </a:rPr>
              <a:t>            }</a:t>
            </a:r>
          </a:p>
          <a:p>
            <a:pPr>
              <a:buFont typeface="Wingdings" charset="2"/>
              <a:buNone/>
            </a:pPr>
            <a:r>
              <a:rPr lang="en-GB" sz="2000">
                <a:latin typeface="Courier New" charset="0"/>
              </a:rPr>
              <a:t>            a[j] = temp;</a:t>
            </a:r>
          </a:p>
          <a:p>
            <a:pPr>
              <a:buFont typeface="Wingdings" charset="2"/>
              <a:buNone/>
            </a:pPr>
            <a:r>
              <a:rPr lang="en-GB" sz="2000">
                <a:latin typeface="Courier New" charset="0"/>
              </a:rPr>
              <a:t>        }</a:t>
            </a:r>
          </a:p>
          <a:p>
            <a:pPr>
              <a:buFont typeface="Wingdings" charset="2"/>
              <a:buNone/>
            </a:pPr>
            <a:r>
              <a:rPr lang="en-GB" sz="2000">
                <a:latin typeface="Courier New" charset="0"/>
              </a:rPr>
              <a:t>    }</a:t>
            </a:r>
          </a:p>
          <a:p>
            <a:pPr>
              <a:buFont typeface="Wingdings" charset="2"/>
              <a:buNone/>
            </a:pPr>
            <a:r>
              <a:rPr lang="en-GB" sz="2000">
                <a:latin typeface="Courier New" charset="0"/>
              </a:rPr>
              <a: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192FB95-CA26-3D4A-A6E8-E7A1D0EE0586}" type="slidenum">
              <a:rPr lang="en-US"/>
              <a:pPr/>
              <a:t>35</a:t>
            </a:fld>
            <a:endParaRPr lang="en-US"/>
          </a:p>
        </p:txBody>
      </p:sp>
      <p:sp>
        <p:nvSpPr>
          <p:cNvPr id="1665026" name="Rectangle 2"/>
          <p:cNvSpPr>
            <a:spLocks noGrp="1" noChangeArrowheads="1"/>
          </p:cNvSpPr>
          <p:nvPr>
            <p:ph type="title"/>
          </p:nvPr>
        </p:nvSpPr>
        <p:spPr/>
        <p:txBody>
          <a:bodyPr/>
          <a:lstStyle/>
          <a:p>
            <a:r>
              <a:rPr lang="en-US"/>
              <a:t>Sorting practice problem</a:t>
            </a:r>
          </a:p>
        </p:txBody>
      </p:sp>
      <p:sp>
        <p:nvSpPr>
          <p:cNvPr id="1665027" name="Rectangle 3"/>
          <p:cNvSpPr>
            <a:spLocks noGrp="1" noChangeArrowheads="1"/>
          </p:cNvSpPr>
          <p:nvPr>
            <p:ph type="body" idx="1"/>
          </p:nvPr>
        </p:nvSpPr>
        <p:spPr/>
        <p:txBody>
          <a:bodyPr>
            <a:normAutofit fontScale="70000" lnSpcReduction="20000"/>
          </a:bodyPr>
          <a:lstStyle/>
          <a:p>
            <a:r>
              <a:rPr lang="en-US"/>
              <a:t>Consider the following array of int values.  </a:t>
            </a:r>
          </a:p>
          <a:p>
            <a:pPr lvl="1">
              <a:buFont typeface="Wingdings" charset="2"/>
              <a:buNone/>
            </a:pPr>
            <a:endParaRPr lang="en-US">
              <a:latin typeface="Courier New" charset="0"/>
            </a:endParaRPr>
          </a:p>
          <a:p>
            <a:pPr lvl="1">
              <a:buFont typeface="Wingdings" charset="2"/>
              <a:buNone/>
            </a:pPr>
            <a:r>
              <a:rPr lang="en-US">
                <a:latin typeface="Courier New" charset="0"/>
              </a:rPr>
              <a:t>[22, 11, 34, -5,  3, 40,  9, 16,  6]</a:t>
            </a:r>
          </a:p>
          <a:p>
            <a:endParaRPr lang="en-US">
              <a:latin typeface="Courier New" charset="0"/>
            </a:endParaRPr>
          </a:p>
          <a:p>
            <a:pPr lvl="1">
              <a:buFont typeface="Wingdings" charset="2"/>
              <a:buNone/>
            </a:pPr>
            <a:r>
              <a:rPr lang="en-US"/>
              <a:t>(a) Write the contents of the array after 3 passes of the outermost loop of bubble sort.</a:t>
            </a:r>
          </a:p>
          <a:p>
            <a:pPr lvl="1">
              <a:buFont typeface="Wingdings" charset="2"/>
              <a:buNone/>
            </a:pPr>
            <a:endParaRPr lang="en-US"/>
          </a:p>
          <a:p>
            <a:pPr lvl="1">
              <a:buFont typeface="Wingdings" charset="2"/>
              <a:buNone/>
            </a:pPr>
            <a:r>
              <a:rPr lang="en-US"/>
              <a:t>(b) Write the contents of the array after 5 passes of the outermost loop of insertion sort.</a:t>
            </a:r>
          </a:p>
          <a:p>
            <a:pPr lvl="1">
              <a:buFont typeface="Wingdings" charset="2"/>
              <a:buNone/>
            </a:pPr>
            <a:endParaRPr lang="en-US"/>
          </a:p>
          <a:p>
            <a:pPr lvl="1">
              <a:buFont typeface="Wingdings" charset="2"/>
              <a:buNone/>
            </a:pPr>
            <a:r>
              <a:rPr lang="en-US"/>
              <a:t>(c) Write the contents of the array after 4 passes of the outermost loop of selection sort.</a:t>
            </a:r>
          </a:p>
          <a:p>
            <a:pPr lvl="1">
              <a:buFont typeface="Wingdings" charset="2"/>
              <a:buNone/>
            </a:pPr>
            <a:endParaRPr lang="en-US"/>
          </a:p>
          <a:p>
            <a:pPr lvl="1">
              <a:buFont typeface="Wingdings" charset="2"/>
              <a:buNone/>
            </a:pPr>
            <a:r>
              <a:rPr lang="en-US"/>
              <a:t>(d) Write the contents of the array after a pass of bogo sort.  (Just kidding.)</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16"/>
          <p:cNvSpPr>
            <a:spLocks noGrp="1" noChangeArrowheads="1"/>
          </p:cNvSpPr>
          <p:nvPr>
            <p:ph type="sldNum" sz="quarter" idx="4294967295"/>
          </p:nvPr>
        </p:nvSpPr>
        <p:spPr>
          <a:xfrm>
            <a:off x="7391400" y="6477000"/>
            <a:ext cx="1752600" cy="381000"/>
          </a:xfrm>
          <a:prstGeom prst="rect">
            <a:avLst/>
          </a:prstGeom>
        </p:spPr>
        <p:txBody>
          <a:bodyPr/>
          <a:lstStyle/>
          <a:p>
            <a:fld id="{D67329FC-3604-374C-A9A7-61689EF54515}" type="slidenum">
              <a:rPr lang="en-US"/>
              <a:pPr/>
              <a:t>36</a:t>
            </a:fld>
            <a:endParaRPr lang="en-US"/>
          </a:p>
        </p:txBody>
      </p:sp>
      <p:sp>
        <p:nvSpPr>
          <p:cNvPr id="1557506" name="Rectangle 2"/>
          <p:cNvSpPr>
            <a:spLocks noGrp="1" noChangeArrowheads="1"/>
          </p:cNvSpPr>
          <p:nvPr>
            <p:ph type="title"/>
          </p:nvPr>
        </p:nvSpPr>
        <p:spPr>
          <a:xfrm>
            <a:off x="448504" y="2387551"/>
            <a:ext cx="8153400" cy="771623"/>
          </a:xfrm>
          <a:ln/>
        </p:spPr>
        <p:txBody>
          <a:bodyPr lIns="90000" tIns="46800" rIns="90000" bIns="46800">
            <a:spAutoFit/>
          </a:bodyPr>
          <a:lstStyle/>
          <a:p>
            <a:pPr defTabSz="449263">
              <a:buClr>
                <a:srgbClr val="000000"/>
              </a:buClr>
              <a:buFont typeface="Verdana"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err="1" smtClean="0"/>
              <a:t>O(n</a:t>
            </a:r>
            <a:r>
              <a:rPr lang="en-US" baseline="30000" dirty="0" smtClean="0"/>
              <a:t> </a:t>
            </a:r>
            <a:r>
              <a:rPr lang="en-US" dirty="0" smtClean="0"/>
              <a:t>log </a:t>
            </a:r>
            <a:r>
              <a:rPr lang="en-US" dirty="0" err="1" smtClean="0"/>
              <a:t>n</a:t>
            </a:r>
            <a:r>
              <a:rPr lang="en-US" dirty="0" smtClean="0"/>
              <a:t>) Comparison Sorting</a:t>
            </a:r>
            <a:endParaRPr lang="en-GB"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60398EC-5D2B-C44D-AA59-6DD924B6EDE0}" type="slidenum">
              <a:rPr lang="en-US"/>
              <a:pPr/>
              <a:t>37</a:t>
            </a:fld>
            <a:endParaRPr lang="en-US"/>
          </a:p>
        </p:txBody>
      </p:sp>
      <p:sp>
        <p:nvSpPr>
          <p:cNvPr id="1596418" name="Rectangle 2"/>
          <p:cNvSpPr>
            <a:spLocks noGrp="1" noChangeArrowheads="1"/>
          </p:cNvSpPr>
          <p:nvPr>
            <p:ph type="title"/>
          </p:nvPr>
        </p:nvSpPr>
        <p:spPr>
          <a:xfrm>
            <a:off x="1143000" y="152400"/>
            <a:ext cx="7802563" cy="838200"/>
          </a:xfrm>
        </p:spPr>
        <p:txBody>
          <a:bodyPr/>
          <a:lstStyle/>
          <a:p>
            <a:r>
              <a:rPr lang="en-US"/>
              <a:t>Merge sort</a:t>
            </a:r>
          </a:p>
        </p:txBody>
      </p:sp>
      <p:sp>
        <p:nvSpPr>
          <p:cNvPr id="1596419" name="Rectangle 3"/>
          <p:cNvSpPr>
            <a:spLocks noGrp="1" noChangeArrowheads="1"/>
          </p:cNvSpPr>
          <p:nvPr>
            <p:ph type="body" idx="1"/>
          </p:nvPr>
        </p:nvSpPr>
        <p:spPr/>
        <p:txBody>
          <a:bodyPr>
            <a:normAutofit fontScale="77500" lnSpcReduction="20000"/>
          </a:bodyPr>
          <a:lstStyle/>
          <a:p>
            <a:r>
              <a:rPr lang="en-US" b="1"/>
              <a:t>merge sort</a:t>
            </a:r>
            <a:r>
              <a:rPr lang="en-US"/>
              <a:t>: orders a list of values by recursively dividing the list in half until each sub-list has one element, then recombining</a:t>
            </a:r>
          </a:p>
          <a:p>
            <a:pPr lvl="1"/>
            <a:r>
              <a:rPr lang="en-US"/>
              <a:t>Invented by John von Neumann in 1945</a:t>
            </a:r>
          </a:p>
          <a:p>
            <a:endParaRPr lang="en-US"/>
          </a:p>
          <a:p>
            <a:r>
              <a:rPr lang="en-US"/>
              <a:t>more specifically:</a:t>
            </a:r>
          </a:p>
          <a:p>
            <a:pPr lvl="1"/>
            <a:r>
              <a:rPr lang="en-US"/>
              <a:t>divide the list into two roughly equal parts</a:t>
            </a:r>
          </a:p>
          <a:p>
            <a:pPr lvl="1"/>
            <a:r>
              <a:rPr lang="en-US"/>
              <a:t>recursively divide each part in half, continuing until a part contains only one element</a:t>
            </a:r>
          </a:p>
          <a:p>
            <a:pPr lvl="1"/>
            <a:r>
              <a:rPr lang="en-US"/>
              <a:t>merge the two parts into one sorted list</a:t>
            </a:r>
          </a:p>
          <a:p>
            <a:pPr lvl="1"/>
            <a:r>
              <a:rPr lang="en-US"/>
              <a:t>continue to merge parts as the recursion unfolds</a:t>
            </a:r>
          </a:p>
          <a:p>
            <a:endParaRPr lang="en-US"/>
          </a:p>
          <a:p>
            <a:r>
              <a:rPr lang="en-US"/>
              <a:t>This is a "divide and conquer" algorithm.</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fld id="{2B823214-53C2-D44E-9E52-738EB0B00254}" type="slidenum">
              <a:rPr lang="en-US"/>
              <a:pPr/>
              <a:t>38</a:t>
            </a:fld>
            <a:endParaRPr lang="en-US"/>
          </a:p>
        </p:txBody>
      </p:sp>
      <p:sp>
        <p:nvSpPr>
          <p:cNvPr id="1597442" name="Rectangle 2"/>
          <p:cNvSpPr>
            <a:spLocks noGrp="1" noChangeArrowheads="1"/>
          </p:cNvSpPr>
          <p:nvPr>
            <p:ph type="body" idx="1"/>
          </p:nvPr>
        </p:nvSpPr>
        <p:spPr>
          <a:xfrm>
            <a:off x="152400" y="1371600"/>
            <a:ext cx="8229600" cy="1600200"/>
          </a:xfrm>
        </p:spPr>
        <p:txBody>
          <a:bodyPr>
            <a:normAutofit fontScale="85000" lnSpcReduction="20000"/>
          </a:bodyPr>
          <a:lstStyle/>
          <a:p>
            <a:r>
              <a:rPr lang="en-US"/>
              <a:t>Merge sort idea:</a:t>
            </a:r>
          </a:p>
          <a:p>
            <a:pPr lvl="1"/>
            <a:r>
              <a:rPr lang="en-US"/>
              <a:t>Divide the array into two halves.</a:t>
            </a:r>
          </a:p>
          <a:p>
            <a:pPr lvl="1"/>
            <a:r>
              <a:rPr lang="en-US"/>
              <a:t>Recursively sort the two halves (using merge sort).</a:t>
            </a:r>
          </a:p>
          <a:p>
            <a:pPr lvl="1"/>
            <a:r>
              <a:rPr lang="en-US"/>
              <a:t>Use merge to combine the two arrays.</a:t>
            </a:r>
          </a:p>
        </p:txBody>
      </p:sp>
      <p:sp>
        <p:nvSpPr>
          <p:cNvPr id="1597443" name="Rectangle 3"/>
          <p:cNvSpPr>
            <a:spLocks noChangeArrowheads="1"/>
          </p:cNvSpPr>
          <p:nvPr/>
        </p:nvSpPr>
        <p:spPr bwMode="auto">
          <a:xfrm>
            <a:off x="2336800" y="3086100"/>
            <a:ext cx="2032000" cy="4572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97444" name="Rectangle 4"/>
          <p:cNvSpPr>
            <a:spLocks noChangeArrowheads="1"/>
          </p:cNvSpPr>
          <p:nvPr/>
        </p:nvSpPr>
        <p:spPr bwMode="auto">
          <a:xfrm>
            <a:off x="4368800" y="3086100"/>
            <a:ext cx="2032000" cy="457200"/>
          </a:xfrm>
          <a:prstGeom prst="rect">
            <a:avLst/>
          </a:prstGeom>
          <a:solidFill>
            <a:srgbClr val="008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97445" name="Rectangle 5"/>
          <p:cNvSpPr>
            <a:spLocks noChangeArrowheads="1"/>
          </p:cNvSpPr>
          <p:nvPr/>
        </p:nvSpPr>
        <p:spPr bwMode="auto">
          <a:xfrm>
            <a:off x="1320800" y="4229100"/>
            <a:ext cx="2032000" cy="457200"/>
          </a:xfrm>
          <a:prstGeom prst="rect">
            <a:avLst/>
          </a:prstGeom>
          <a:solidFill>
            <a:schemeClr val="accent2"/>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97446" name="Rectangle 6"/>
          <p:cNvSpPr>
            <a:spLocks noChangeArrowheads="1"/>
          </p:cNvSpPr>
          <p:nvPr/>
        </p:nvSpPr>
        <p:spPr bwMode="auto">
          <a:xfrm>
            <a:off x="5486400" y="4229100"/>
            <a:ext cx="2032000" cy="457200"/>
          </a:xfrm>
          <a:prstGeom prst="rect">
            <a:avLst/>
          </a:prstGeom>
          <a:solidFill>
            <a:srgbClr val="008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97447" name="Text Box 7"/>
          <p:cNvSpPr txBox="1">
            <a:spLocks noChangeArrowheads="1"/>
          </p:cNvSpPr>
          <p:nvPr/>
        </p:nvSpPr>
        <p:spPr bwMode="auto">
          <a:xfrm>
            <a:off x="1930400" y="4743450"/>
            <a:ext cx="855663" cy="342900"/>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a:latin typeface="Times New Roman" charset="0"/>
              </a:rPr>
              <a:t>sort</a:t>
            </a:r>
          </a:p>
        </p:txBody>
      </p:sp>
      <p:sp>
        <p:nvSpPr>
          <p:cNvPr id="1597448" name="Text Box 8"/>
          <p:cNvSpPr txBox="1">
            <a:spLocks noChangeArrowheads="1"/>
          </p:cNvSpPr>
          <p:nvPr/>
        </p:nvSpPr>
        <p:spPr bwMode="auto">
          <a:xfrm>
            <a:off x="6096000" y="4743450"/>
            <a:ext cx="855663" cy="342900"/>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a:latin typeface="Times New Roman" charset="0"/>
              </a:rPr>
              <a:t>sort</a:t>
            </a:r>
          </a:p>
        </p:txBody>
      </p:sp>
      <p:sp>
        <p:nvSpPr>
          <p:cNvPr id="1597449" name="Rectangle 9"/>
          <p:cNvSpPr>
            <a:spLocks noChangeArrowheads="1"/>
          </p:cNvSpPr>
          <p:nvPr/>
        </p:nvSpPr>
        <p:spPr bwMode="auto">
          <a:xfrm>
            <a:off x="2438400" y="5600700"/>
            <a:ext cx="4064000" cy="4572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1597450" name="Text Box 10"/>
          <p:cNvSpPr txBox="1">
            <a:spLocks noChangeArrowheads="1"/>
          </p:cNvSpPr>
          <p:nvPr/>
        </p:nvSpPr>
        <p:spPr bwMode="auto">
          <a:xfrm>
            <a:off x="2743200" y="5143500"/>
            <a:ext cx="2400300" cy="457200"/>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a:latin typeface="Times New Roman" charset="0"/>
              </a:rPr>
              <a:t>merge(0, n/2, n-1)</a:t>
            </a:r>
          </a:p>
        </p:txBody>
      </p:sp>
      <p:sp>
        <p:nvSpPr>
          <p:cNvPr id="1597451" name="Text Box 11"/>
          <p:cNvSpPr txBox="1">
            <a:spLocks noChangeArrowheads="1"/>
          </p:cNvSpPr>
          <p:nvPr/>
        </p:nvSpPr>
        <p:spPr bwMode="auto">
          <a:xfrm>
            <a:off x="711200" y="3771900"/>
            <a:ext cx="2603500" cy="457200"/>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a:latin typeface="Times New Roman" charset="0"/>
              </a:rPr>
              <a:t>mergeSort(0, n/2-1)</a:t>
            </a:r>
          </a:p>
        </p:txBody>
      </p:sp>
      <p:sp>
        <p:nvSpPr>
          <p:cNvPr id="1597452" name="Text Box 12"/>
          <p:cNvSpPr txBox="1">
            <a:spLocks noChangeArrowheads="1"/>
          </p:cNvSpPr>
          <p:nvPr/>
        </p:nvSpPr>
        <p:spPr bwMode="auto">
          <a:xfrm>
            <a:off x="4775200" y="3771900"/>
            <a:ext cx="2603500" cy="457200"/>
          </a:xfrm>
          <a:prstGeom prst="rect">
            <a:avLst/>
          </a:prstGeom>
          <a:noFill/>
          <a:ln w="9525">
            <a:noFill/>
            <a:miter lim="800000"/>
            <a:headEnd/>
            <a:tailEnd/>
          </a:ln>
          <a:effectLst/>
        </p:spPr>
        <p:txBody>
          <a:bodyPr wrap="none">
            <a:prstTxWarp prst="textNoShape">
              <a:avLst/>
            </a:prstTxWarp>
            <a:spAutoFit/>
          </a:bodyPr>
          <a:lstStyle/>
          <a:p>
            <a:pPr>
              <a:spcBef>
                <a:spcPct val="0"/>
              </a:spcBef>
              <a:buClrTx/>
              <a:buSzTx/>
              <a:buFontTx/>
              <a:buNone/>
            </a:pPr>
            <a:r>
              <a:rPr lang="en-US" sz="2400">
                <a:latin typeface="Times New Roman" charset="0"/>
              </a:rPr>
              <a:t>mergeSort(n/2, n-1)</a:t>
            </a:r>
          </a:p>
        </p:txBody>
      </p:sp>
      <p:sp>
        <p:nvSpPr>
          <p:cNvPr id="1597453" name="Rectangle 13"/>
          <p:cNvSpPr>
            <a:spLocks noGrp="1" noChangeArrowheads="1"/>
          </p:cNvSpPr>
          <p:nvPr>
            <p:ph type="title"/>
          </p:nvPr>
        </p:nvSpPr>
        <p:spPr/>
        <p:txBody>
          <a:bodyPr/>
          <a:lstStyle/>
          <a:p>
            <a:r>
              <a:rPr lang="en-US"/>
              <a:t>Merge sort</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Slide Number Placeholder 1"/>
          <p:cNvSpPr>
            <a:spLocks noGrp="1"/>
          </p:cNvSpPr>
          <p:nvPr>
            <p:ph type="sldNum" sz="quarter" idx="10"/>
          </p:nvPr>
        </p:nvSpPr>
        <p:spPr/>
        <p:txBody>
          <a:bodyPr/>
          <a:lstStyle/>
          <a:p>
            <a:fld id="{51A46C16-D69F-7548-9D78-141CE3BCEA1E}" type="slidenum">
              <a:rPr lang="en-US"/>
              <a:pPr/>
              <a:t>39</a:t>
            </a:fld>
            <a:endParaRPr lang="en-US"/>
          </a:p>
        </p:txBody>
      </p:sp>
      <p:sp>
        <p:nvSpPr>
          <p:cNvPr id="159846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59846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59846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59846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59847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59847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59847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59847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50"/>
            <a:ext cx="8229600" cy="1143000"/>
          </a:xfrm>
        </p:spPr>
        <p:txBody>
          <a:bodyPr/>
          <a:lstStyle/>
          <a:p>
            <a:r>
              <a:rPr lang="en-US" dirty="0" smtClean="0"/>
              <a:t>Sorting Classification</a:t>
            </a:r>
            <a:endParaRPr lang="en-US" dirty="0"/>
          </a:p>
        </p:txBody>
      </p:sp>
      <p:graphicFrame>
        <p:nvGraphicFramePr>
          <p:cNvPr id="4" name="Content Placeholder 3"/>
          <p:cNvGraphicFramePr>
            <a:graphicFrameLocks noGrp="1"/>
          </p:cNvGraphicFramePr>
          <p:nvPr>
            <p:ph idx="1"/>
          </p:nvPr>
        </p:nvGraphicFramePr>
        <p:xfrm>
          <a:off x="457200" y="1251430"/>
          <a:ext cx="8229600" cy="4397103"/>
        </p:xfrm>
        <a:graphic>
          <a:graphicData uri="http://schemas.openxmlformats.org/drawingml/2006/table">
            <a:tbl>
              <a:tblPr firstRow="1" bandRow="1">
                <a:tableStyleId>{46F890A9-2807-4EBB-B81D-B2AA78EC7F39}</a:tableStyleId>
              </a:tblPr>
              <a:tblGrid>
                <a:gridCol w="2144861"/>
                <a:gridCol w="1969939"/>
                <a:gridCol w="2366830"/>
                <a:gridCol w="1747970"/>
              </a:tblGrid>
              <a:tr h="947541">
                <a:tc gridSpan="3">
                  <a:txBody>
                    <a:bodyPr/>
                    <a:lstStyle/>
                    <a:p>
                      <a:pPr algn="ctr"/>
                      <a:r>
                        <a:rPr lang="en-US" sz="2800" dirty="0" smtClean="0">
                          <a:solidFill>
                            <a:schemeClr val="tx1"/>
                          </a:solidFill>
                        </a:rPr>
                        <a:t>In memory sorting</a:t>
                      </a:r>
                      <a:endParaRPr lang="en-US" sz="2800" dirty="0">
                        <a:solidFill>
                          <a:schemeClr val="tx1"/>
                        </a:solidFill>
                      </a:endParaRPr>
                    </a:p>
                  </a:txBody>
                  <a:tcPr anchor="ctr">
                    <a:solidFill>
                      <a:schemeClr val="accent5">
                        <a:lumMod val="60000"/>
                        <a:lumOff val="40000"/>
                      </a:schemeClr>
                    </a:solidFill>
                  </a:tcPr>
                </a:tc>
                <a:tc hMerge="1">
                  <a:txBody>
                    <a:bodyPr/>
                    <a:lstStyle/>
                    <a:p>
                      <a:endParaRPr lang="en-US"/>
                    </a:p>
                  </a:txBody>
                  <a:tcPr/>
                </a:tc>
                <a:tc hMerge="1">
                  <a:txBody>
                    <a:bodyPr/>
                    <a:lstStyle/>
                    <a:p>
                      <a:endParaRPr lang="en-US" dirty="0"/>
                    </a:p>
                  </a:txBody>
                  <a:tcPr/>
                </a:tc>
                <a:tc>
                  <a:txBody>
                    <a:bodyPr/>
                    <a:lstStyle/>
                    <a:p>
                      <a:pPr algn="ctr"/>
                      <a:r>
                        <a:rPr lang="en-US" sz="2800" dirty="0" smtClean="0">
                          <a:solidFill>
                            <a:schemeClr val="tx1"/>
                          </a:solidFill>
                        </a:rPr>
                        <a:t>External sorting</a:t>
                      </a:r>
                      <a:endParaRPr lang="en-US" sz="2800" dirty="0">
                        <a:solidFill>
                          <a:schemeClr val="tx1"/>
                        </a:solidFill>
                      </a:endParaRPr>
                    </a:p>
                  </a:txBody>
                  <a:tcPr anchor="ctr">
                    <a:solidFill>
                      <a:schemeClr val="accent5">
                        <a:lumMod val="60000"/>
                        <a:lumOff val="40000"/>
                      </a:schemeClr>
                    </a:solidFill>
                  </a:tcPr>
                </a:tc>
              </a:tr>
              <a:tr h="947541">
                <a:tc gridSpan="2">
                  <a:txBody>
                    <a:bodyPr/>
                    <a:lstStyle/>
                    <a:p>
                      <a:pPr algn="ctr"/>
                      <a:r>
                        <a:rPr lang="en-US" sz="2400" b="1" i="0" dirty="0" smtClean="0"/>
                        <a:t>Comparison sorting</a:t>
                      </a:r>
                    </a:p>
                    <a:p>
                      <a:pPr marL="0" marR="0" indent="0" algn="ctr" defTabSz="457200" rtl="0" eaLnBrk="1" fontAlgn="auto" latinLnBrk="0" hangingPunct="1">
                        <a:lnSpc>
                          <a:spcPct val="100000"/>
                        </a:lnSpc>
                        <a:spcBef>
                          <a:spcPts val="0"/>
                        </a:spcBef>
                        <a:spcAft>
                          <a:spcPts val="0"/>
                        </a:spcAft>
                        <a:buClrTx/>
                        <a:buSzTx/>
                        <a:buFontTx/>
                        <a:buNone/>
                        <a:tabLst/>
                        <a:defRPr/>
                      </a:pPr>
                      <a:r>
                        <a:rPr lang="en-US" sz="2400" b="1" i="0" dirty="0" smtClean="0">
                          <a:sym typeface="Symbol" pitchFamily="18" charset="2"/>
                        </a:rPr>
                        <a:t>(N log N)</a:t>
                      </a:r>
                      <a:endParaRPr lang="en-US" sz="2400" b="1" i="0" dirty="0" smtClean="0"/>
                    </a:p>
                  </a:txBody>
                  <a:tcPr anchor="ctr">
                    <a:solidFill>
                      <a:schemeClr val="accent5">
                        <a:lumMod val="40000"/>
                        <a:lumOff val="60000"/>
                      </a:schemeClr>
                    </a:solidFill>
                  </a:tcPr>
                </a:tc>
                <a:tc hMerge="1">
                  <a:txBody>
                    <a:bodyPr/>
                    <a:lstStyle/>
                    <a:p>
                      <a:endParaRPr lang="en-US" dirty="0"/>
                    </a:p>
                  </a:txBody>
                  <a:tcPr/>
                </a:tc>
                <a:tc>
                  <a:txBody>
                    <a:bodyPr/>
                    <a:lstStyle/>
                    <a:p>
                      <a:pPr algn="ctr"/>
                      <a:r>
                        <a:rPr lang="en-US" sz="2400" b="1" i="0" dirty="0" smtClean="0"/>
                        <a:t>Specialized</a:t>
                      </a:r>
                      <a:r>
                        <a:rPr lang="en-US" sz="2400" b="1" i="0" baseline="0" dirty="0" smtClean="0"/>
                        <a:t> Sorting</a:t>
                      </a:r>
                      <a:endParaRPr lang="en-US" sz="2400" b="1" i="0" dirty="0"/>
                    </a:p>
                  </a:txBody>
                  <a:tcPr anchor="ctr">
                    <a:solidFill>
                      <a:schemeClr val="accent5">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 </a:t>
                      </a:r>
                    </a:p>
                    <a:p>
                      <a:endParaRPr lang="en-US" sz="2400" b="1" i="0" kern="1200" baseline="0" dirty="0">
                        <a:solidFill>
                          <a:schemeClr val="dk1"/>
                        </a:solidFill>
                        <a:latin typeface="+mn-lt"/>
                        <a:ea typeface="+mn-ea"/>
                        <a:cs typeface="+mn-cs"/>
                      </a:endParaRPr>
                    </a:p>
                  </a:txBody>
                  <a:tcPr>
                    <a:solidFill>
                      <a:schemeClr val="accent5">
                        <a:lumMod val="40000"/>
                        <a:lumOff val="60000"/>
                      </a:schemeClr>
                    </a:solidFill>
                  </a:tcPr>
                </a:tc>
              </a:tr>
              <a:tr h="947541">
                <a:tc>
                  <a:txBody>
                    <a:bodyPr/>
                    <a:lstStyle/>
                    <a:p>
                      <a:pPr algn="ctr"/>
                      <a:r>
                        <a:rPr lang="en-US" sz="2400" b="1" dirty="0" smtClean="0"/>
                        <a:t>O(N</a:t>
                      </a:r>
                      <a:r>
                        <a:rPr lang="en-US" sz="2400" b="1" baseline="30000" dirty="0" smtClean="0"/>
                        <a:t>2</a:t>
                      </a:r>
                      <a:r>
                        <a:rPr lang="en-US" sz="2400" b="1" baseline="0" dirty="0" smtClean="0"/>
                        <a:t>)</a:t>
                      </a:r>
                      <a:endParaRPr lang="en-US" sz="2400" b="1" dirty="0"/>
                    </a:p>
                  </a:txBody>
                  <a:tcPr anchor="ctr">
                    <a:solidFill>
                      <a:schemeClr val="accent5">
                        <a:lumMod val="20000"/>
                        <a:lumOff val="80000"/>
                      </a:schemeClr>
                    </a:solidFill>
                  </a:tcPr>
                </a:tc>
                <a:tc>
                  <a:txBody>
                    <a:bodyPr/>
                    <a:lstStyle/>
                    <a:p>
                      <a:pPr algn="ctr"/>
                      <a:r>
                        <a:rPr lang="en-US" sz="2400" b="1" dirty="0" smtClean="0"/>
                        <a:t>O(N</a:t>
                      </a:r>
                      <a:r>
                        <a:rPr lang="en-US" sz="2400" b="1" baseline="0" dirty="0" smtClean="0"/>
                        <a:t> log N)</a:t>
                      </a:r>
                      <a:endParaRPr lang="en-US" sz="2400" b="1" dirty="0"/>
                    </a:p>
                  </a:txBody>
                  <a:tcPr anchor="ctr">
                    <a:solidFill>
                      <a:schemeClr val="accent5">
                        <a:lumMod val="20000"/>
                        <a:lumOff val="80000"/>
                      </a:schemeClr>
                    </a:solidFill>
                  </a:tcPr>
                </a:tc>
                <a:tc>
                  <a:txBody>
                    <a:bodyPr/>
                    <a:lstStyle/>
                    <a:p>
                      <a:pPr algn="ctr"/>
                      <a:r>
                        <a:rPr lang="en-US" sz="2400" b="1" dirty="0" smtClean="0"/>
                        <a:t>O(N)</a:t>
                      </a:r>
                      <a:endParaRPr lang="en-US" sz="2400" b="1" dirty="0"/>
                    </a:p>
                  </a:txBody>
                  <a:tcPr anchor="ctr">
                    <a:solidFill>
                      <a:schemeClr val="accent5">
                        <a:lumMod val="20000"/>
                        <a:lumOff val="80000"/>
                      </a:schemeClr>
                    </a:solidFill>
                  </a:tcPr>
                </a:tc>
                <a:tc>
                  <a:txBody>
                    <a:bodyPr/>
                    <a:lstStyle/>
                    <a:p>
                      <a:r>
                        <a:rPr lang="en-US" sz="2400" b="1" dirty="0" smtClean="0"/>
                        <a:t># </a:t>
                      </a:r>
                      <a:r>
                        <a:rPr lang="en-US" sz="2400" b="1" kern="1200" dirty="0" smtClean="0">
                          <a:solidFill>
                            <a:schemeClr val="dk1"/>
                          </a:solidFill>
                          <a:latin typeface="+mn-lt"/>
                          <a:ea typeface="+mn-ea"/>
                          <a:cs typeface="+mn-cs"/>
                        </a:rPr>
                        <a:t>of</a:t>
                      </a:r>
                      <a:r>
                        <a:rPr lang="en-US" sz="2400" b="1" baseline="0" dirty="0" smtClean="0"/>
                        <a:t> </a:t>
                      </a:r>
                      <a:r>
                        <a:rPr lang="en-US" sz="2400" b="1" kern="1200" dirty="0" smtClean="0">
                          <a:solidFill>
                            <a:schemeClr val="dk1"/>
                          </a:solidFill>
                          <a:latin typeface="+mn-lt"/>
                          <a:ea typeface="+mn-ea"/>
                          <a:cs typeface="+mn-cs"/>
                        </a:rPr>
                        <a:t>tape</a:t>
                      </a:r>
                      <a:r>
                        <a:rPr lang="en-US" sz="2400" b="1" baseline="0" dirty="0" smtClean="0"/>
                        <a:t> </a:t>
                      </a:r>
                      <a:r>
                        <a:rPr lang="en-US" sz="2400" b="1" kern="1200" dirty="0" smtClean="0">
                          <a:solidFill>
                            <a:schemeClr val="dk1"/>
                          </a:solidFill>
                          <a:latin typeface="+mn-lt"/>
                          <a:ea typeface="+mn-ea"/>
                          <a:cs typeface="+mn-cs"/>
                        </a:rPr>
                        <a:t>accesses</a:t>
                      </a:r>
                      <a:endParaRPr lang="en-US" sz="2400" b="1" kern="1200" dirty="0">
                        <a:solidFill>
                          <a:schemeClr val="dk1"/>
                        </a:solidFill>
                        <a:latin typeface="+mn-lt"/>
                        <a:ea typeface="+mn-ea"/>
                        <a:cs typeface="+mn-cs"/>
                      </a:endParaRPr>
                    </a:p>
                  </a:txBody>
                  <a:tcPr>
                    <a:solidFill>
                      <a:schemeClr val="accent5">
                        <a:lumMod val="20000"/>
                        <a:lumOff val="80000"/>
                      </a:schemeClr>
                    </a:solidFill>
                  </a:tcPr>
                </a:tc>
              </a:tr>
              <a:tr h="947541">
                <a:tc>
                  <a:txBody>
                    <a:bodyPr/>
                    <a:lstStyle/>
                    <a:p>
                      <a:pPr>
                        <a:buFont typeface="Arial"/>
                        <a:buChar char="•"/>
                      </a:pPr>
                      <a:r>
                        <a:rPr lang="en-US" sz="2400" dirty="0" smtClean="0"/>
                        <a:t> Bubble Sort</a:t>
                      </a:r>
                    </a:p>
                    <a:p>
                      <a:pPr>
                        <a:buFont typeface="Arial"/>
                        <a:buChar char="•"/>
                      </a:pPr>
                      <a:r>
                        <a:rPr lang="en-US" sz="2400" dirty="0" smtClean="0"/>
                        <a:t> Selection Sort</a:t>
                      </a:r>
                    </a:p>
                    <a:p>
                      <a:pPr>
                        <a:buFont typeface="Arial"/>
                        <a:buChar char="•"/>
                      </a:pPr>
                      <a:r>
                        <a:rPr lang="en-US" sz="2400" baseline="0" dirty="0" smtClean="0"/>
                        <a:t> Insertion Sort</a:t>
                      </a:r>
                    </a:p>
                    <a:p>
                      <a:pPr>
                        <a:buFont typeface="Arial"/>
                        <a:buChar char="•"/>
                      </a:pPr>
                      <a:r>
                        <a:rPr lang="en-US" sz="2400" baseline="0" dirty="0" smtClean="0"/>
                        <a:t> </a:t>
                      </a:r>
                      <a:r>
                        <a:rPr lang="en-US" sz="2400" baseline="0" dirty="0" err="1" smtClean="0"/>
                        <a:t>Shellsort</a:t>
                      </a:r>
                      <a:r>
                        <a:rPr lang="en-US" sz="2400" baseline="0" dirty="0" smtClean="0"/>
                        <a:t> Sort</a:t>
                      </a:r>
                      <a:endParaRPr lang="en-US" sz="2400" dirty="0"/>
                    </a:p>
                  </a:txBody>
                  <a:tcPr>
                    <a:solidFill>
                      <a:schemeClr val="bg1">
                        <a:lumMod val="95000"/>
                      </a:schemeClr>
                    </a:solidFill>
                  </a:tcPr>
                </a:tc>
                <a:tc>
                  <a:txBody>
                    <a:bodyPr/>
                    <a:lstStyle/>
                    <a:p>
                      <a:pPr>
                        <a:buFont typeface="Arial"/>
                        <a:buChar char="•"/>
                      </a:pPr>
                      <a:r>
                        <a:rPr lang="en-US" sz="2400" dirty="0" smtClean="0"/>
                        <a:t> Merge Sort</a:t>
                      </a:r>
                    </a:p>
                    <a:p>
                      <a:pPr>
                        <a:buFont typeface="Arial"/>
                        <a:buChar char="•"/>
                      </a:pPr>
                      <a:r>
                        <a:rPr lang="en-US" sz="2400" baseline="0" dirty="0" smtClean="0"/>
                        <a:t> Quick Sort</a:t>
                      </a:r>
                    </a:p>
                    <a:p>
                      <a:pPr>
                        <a:buClr>
                          <a:schemeClr val="bg1">
                            <a:lumMod val="65000"/>
                          </a:schemeClr>
                        </a:buClr>
                        <a:buFont typeface="Arial"/>
                        <a:buChar char="•"/>
                      </a:pPr>
                      <a:r>
                        <a:rPr lang="en-US" sz="2400" baseline="0" dirty="0" smtClean="0">
                          <a:solidFill>
                            <a:srgbClr val="A6A6A6"/>
                          </a:solidFill>
                        </a:rPr>
                        <a:t> </a:t>
                      </a:r>
                      <a:r>
                        <a:rPr lang="en-US" sz="2400" kern="1200" dirty="0" smtClean="0">
                          <a:solidFill>
                            <a:srgbClr val="A6A6A6"/>
                          </a:solidFill>
                          <a:latin typeface="+mn-lt"/>
                          <a:ea typeface="+mn-ea"/>
                          <a:cs typeface="+mn-cs"/>
                        </a:rPr>
                        <a:t>Heap Sort</a:t>
                      </a:r>
                    </a:p>
                  </a:txBody>
                  <a:tcPr>
                    <a:solidFill>
                      <a:schemeClr val="bg1">
                        <a:lumMod val="95000"/>
                      </a:schemeClr>
                    </a:solidFill>
                  </a:tcPr>
                </a:tc>
                <a:tc>
                  <a:txBody>
                    <a:bodyPr/>
                    <a:lstStyle/>
                    <a:p>
                      <a:pPr>
                        <a:buFont typeface="Arial"/>
                        <a:buChar char="•"/>
                      </a:pPr>
                      <a:r>
                        <a:rPr lang="en-US" sz="2400" dirty="0" smtClean="0"/>
                        <a:t> Bucket Sort</a:t>
                      </a:r>
                    </a:p>
                    <a:p>
                      <a:pPr>
                        <a:buClr>
                          <a:schemeClr val="bg1">
                            <a:lumMod val="65000"/>
                          </a:schemeClr>
                        </a:buClr>
                        <a:buFont typeface="Arial"/>
                        <a:buChar char="•"/>
                      </a:pPr>
                      <a:r>
                        <a:rPr lang="en-US" sz="2400" dirty="0" smtClean="0"/>
                        <a:t> </a:t>
                      </a:r>
                      <a:r>
                        <a:rPr lang="en-US" sz="2400" dirty="0" smtClean="0">
                          <a:solidFill>
                            <a:schemeClr val="bg1">
                              <a:lumMod val="65000"/>
                            </a:schemeClr>
                          </a:solidFill>
                        </a:rPr>
                        <a:t>Radix Sort</a:t>
                      </a:r>
                      <a:endParaRPr lang="en-US" sz="2400" dirty="0">
                        <a:solidFill>
                          <a:schemeClr val="bg1">
                            <a:lumMod val="65000"/>
                          </a:schemeClr>
                        </a:solidFill>
                      </a:endParaRPr>
                    </a:p>
                  </a:txBody>
                  <a:tcPr>
                    <a:solidFill>
                      <a:schemeClr val="bg1">
                        <a:lumMod val="95000"/>
                      </a:schemeClr>
                    </a:solidFill>
                  </a:tcPr>
                </a:tc>
                <a:tc>
                  <a:txBody>
                    <a:bodyPr/>
                    <a:lstStyle/>
                    <a:p>
                      <a:pPr>
                        <a:buClrTx/>
                        <a:buFont typeface="Arial"/>
                        <a:buChar char="•"/>
                      </a:pPr>
                      <a:r>
                        <a:rPr lang="en-US" sz="2400" kern="1200" dirty="0" smtClean="0">
                          <a:solidFill>
                            <a:schemeClr val="dk1"/>
                          </a:solidFill>
                          <a:latin typeface="+mn-lt"/>
                          <a:ea typeface="+mn-ea"/>
                          <a:cs typeface="+mn-cs"/>
                        </a:rPr>
                        <a:t> Simple</a:t>
                      </a:r>
                      <a:r>
                        <a:rPr lang="en-US" sz="2400" kern="1200" baseline="0" dirty="0" smtClean="0">
                          <a:solidFill>
                            <a:schemeClr val="dk1"/>
                          </a:solidFill>
                          <a:latin typeface="+mn-lt"/>
                          <a:ea typeface="+mn-ea"/>
                          <a:cs typeface="+mn-cs"/>
                        </a:rPr>
                        <a:t> </a:t>
                      </a:r>
                      <a:r>
                        <a:rPr lang="en-US" sz="2400" kern="1200" dirty="0" smtClean="0">
                          <a:solidFill>
                            <a:schemeClr val="dk1"/>
                          </a:solidFill>
                          <a:latin typeface="+mn-lt"/>
                          <a:ea typeface="+mn-ea"/>
                          <a:cs typeface="+mn-cs"/>
                        </a:rPr>
                        <a:t>External Merge Sort</a:t>
                      </a:r>
                    </a:p>
                    <a:p>
                      <a:pPr>
                        <a:buClr>
                          <a:schemeClr val="bg1">
                            <a:lumMod val="65000"/>
                          </a:schemeClr>
                        </a:buClr>
                        <a:buFont typeface="Arial"/>
                        <a:buChar char="•"/>
                      </a:pPr>
                      <a:r>
                        <a:rPr lang="en-US" sz="2400" kern="1200" baseline="0" dirty="0" smtClean="0">
                          <a:solidFill>
                            <a:schemeClr val="bg1">
                              <a:lumMod val="75000"/>
                            </a:schemeClr>
                          </a:solidFill>
                          <a:latin typeface="+mn-lt"/>
                          <a:ea typeface="+mn-ea"/>
                          <a:cs typeface="+mn-cs"/>
                        </a:rPr>
                        <a:t> </a:t>
                      </a:r>
                      <a:r>
                        <a:rPr lang="en-US" sz="2400" kern="1200" dirty="0" smtClean="0">
                          <a:solidFill>
                            <a:schemeClr val="bg1">
                              <a:lumMod val="65000"/>
                            </a:schemeClr>
                          </a:solidFill>
                          <a:latin typeface="+mn-lt"/>
                          <a:ea typeface="+mn-ea"/>
                          <a:cs typeface="+mn-cs"/>
                        </a:rPr>
                        <a:t>Variations</a:t>
                      </a:r>
                      <a:endParaRPr lang="en-US" sz="2400" kern="1200" dirty="0">
                        <a:solidFill>
                          <a:schemeClr val="bg1">
                            <a:lumMod val="65000"/>
                          </a:schemeClr>
                        </a:solidFill>
                        <a:latin typeface="+mn-lt"/>
                        <a:ea typeface="+mn-ea"/>
                        <a:cs typeface="+mn-cs"/>
                      </a:endParaRPr>
                    </a:p>
                  </a:txBody>
                  <a:tcPr>
                    <a:solidFill>
                      <a:schemeClr val="bg1">
                        <a:lumMod val="95000"/>
                      </a:schemeClr>
                    </a:solidFill>
                  </a:tcPr>
                </a:tc>
              </a:tr>
            </a:tbl>
          </a:graphicData>
        </a:graphic>
      </p:graphicFrame>
      <p:sp>
        <p:nvSpPr>
          <p:cNvPr id="5" name="TextBox 4"/>
          <p:cNvSpPr txBox="1"/>
          <p:nvPr/>
        </p:nvSpPr>
        <p:spPr>
          <a:xfrm>
            <a:off x="457200" y="5811301"/>
            <a:ext cx="8229600" cy="461665"/>
          </a:xfrm>
          <a:prstGeom prst="rect">
            <a:avLst/>
          </a:prstGeom>
          <a:noFill/>
        </p:spPr>
        <p:txBody>
          <a:bodyPr wrap="square" rtlCol="0">
            <a:spAutoFit/>
          </a:bodyPr>
          <a:lstStyle/>
          <a:p>
            <a:pPr algn="ctr"/>
            <a:r>
              <a:rPr lang="en-US" sz="2400" dirty="0" smtClean="0"/>
              <a:t>in place?  stable?</a:t>
            </a:r>
            <a:r>
              <a:rPr lang="en-US" dirty="0" smtClean="0"/>
              <a: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Slide Number Placeholder 1"/>
          <p:cNvSpPr>
            <a:spLocks noGrp="1"/>
          </p:cNvSpPr>
          <p:nvPr>
            <p:ph type="sldNum" sz="quarter" idx="10"/>
          </p:nvPr>
        </p:nvSpPr>
        <p:spPr/>
        <p:txBody>
          <a:bodyPr/>
          <a:lstStyle/>
          <a:p>
            <a:fld id="{6CA7CFE5-5793-904A-ACAB-5670281D650A}" type="slidenum">
              <a:rPr lang="en-US"/>
              <a:pPr/>
              <a:t>40</a:t>
            </a:fld>
            <a:endParaRPr lang="en-US"/>
          </a:p>
        </p:txBody>
      </p:sp>
      <p:sp>
        <p:nvSpPr>
          <p:cNvPr id="159949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59949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59949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59949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59949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59949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59949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59949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59949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59949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59950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59950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59950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59950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59950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59950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Slide Number Placeholder 1"/>
          <p:cNvSpPr>
            <a:spLocks noGrp="1"/>
          </p:cNvSpPr>
          <p:nvPr>
            <p:ph type="sldNum" sz="quarter" idx="10"/>
          </p:nvPr>
        </p:nvSpPr>
        <p:spPr/>
        <p:txBody>
          <a:bodyPr/>
          <a:lstStyle/>
          <a:p>
            <a:fld id="{DAB7A110-5A04-5049-BCD1-C1FCBFC58B37}" type="slidenum">
              <a:rPr lang="en-US"/>
              <a:pPr/>
              <a:t>41</a:t>
            </a:fld>
            <a:endParaRPr lang="en-US"/>
          </a:p>
        </p:txBody>
      </p:sp>
      <p:sp>
        <p:nvSpPr>
          <p:cNvPr id="160051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051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051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051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051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051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052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052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052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052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052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052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052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052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052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052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053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053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053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053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Slide Number Placeholder 1"/>
          <p:cNvSpPr>
            <a:spLocks noGrp="1"/>
          </p:cNvSpPr>
          <p:nvPr>
            <p:ph type="sldNum" sz="quarter" idx="10"/>
          </p:nvPr>
        </p:nvSpPr>
        <p:spPr/>
        <p:txBody>
          <a:bodyPr/>
          <a:lstStyle/>
          <a:p>
            <a:fld id="{A5C8DBAD-6603-0B46-A26F-A5F62AE3D5B5}" type="slidenum">
              <a:rPr lang="en-US"/>
              <a:pPr/>
              <a:t>42</a:t>
            </a:fld>
            <a:endParaRPr lang="en-US"/>
          </a:p>
        </p:txBody>
      </p:sp>
      <p:sp>
        <p:nvSpPr>
          <p:cNvPr id="160153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153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154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154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154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154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154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154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154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154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154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154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155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155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155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155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155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155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155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155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155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155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Slide Number Placeholder 1"/>
          <p:cNvSpPr>
            <a:spLocks noGrp="1"/>
          </p:cNvSpPr>
          <p:nvPr>
            <p:ph type="sldNum" sz="quarter" idx="10"/>
          </p:nvPr>
        </p:nvSpPr>
        <p:spPr/>
        <p:txBody>
          <a:bodyPr/>
          <a:lstStyle/>
          <a:p>
            <a:fld id="{2F9D6DB0-3BAC-9D47-B6EB-07B915F043D1}" type="slidenum">
              <a:rPr lang="en-US"/>
              <a:pPr/>
              <a:t>43</a:t>
            </a:fld>
            <a:endParaRPr lang="en-US"/>
          </a:p>
        </p:txBody>
      </p:sp>
      <p:sp>
        <p:nvSpPr>
          <p:cNvPr id="160256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256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256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256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256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256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256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256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257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257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257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257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257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257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257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257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257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257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258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258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2582" name="Text Box 22"/>
          <p:cNvSpPr txBox="1">
            <a:spLocks noChangeArrowheads="1"/>
          </p:cNvSpPr>
          <p:nvPr/>
        </p:nvSpPr>
        <p:spPr bwMode="auto">
          <a:xfrm>
            <a:off x="2308225"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2583" name="Text Box 23"/>
          <p:cNvSpPr txBox="1">
            <a:spLocks noChangeArrowheads="1"/>
          </p:cNvSpPr>
          <p:nvPr/>
        </p:nvSpPr>
        <p:spPr bwMode="auto">
          <a:xfrm>
            <a:off x="15240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2584" name="Text Box 24"/>
          <p:cNvSpPr txBox="1">
            <a:spLocks noChangeArrowheads="1"/>
          </p:cNvSpPr>
          <p:nvPr/>
        </p:nvSpPr>
        <p:spPr bwMode="auto">
          <a:xfrm>
            <a:off x="1600200" y="42672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 name="Slide Number Placeholder 1"/>
          <p:cNvSpPr>
            <a:spLocks noGrp="1"/>
          </p:cNvSpPr>
          <p:nvPr>
            <p:ph type="sldNum" sz="quarter" idx="10"/>
          </p:nvPr>
        </p:nvSpPr>
        <p:spPr/>
        <p:txBody>
          <a:bodyPr/>
          <a:lstStyle/>
          <a:p>
            <a:fld id="{72E60372-4F29-7A42-A94A-53603AF21AD0}" type="slidenum">
              <a:rPr lang="en-US"/>
              <a:pPr/>
              <a:t>44</a:t>
            </a:fld>
            <a:endParaRPr lang="en-US"/>
          </a:p>
        </p:txBody>
      </p:sp>
      <p:sp>
        <p:nvSpPr>
          <p:cNvPr id="160358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358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358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358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359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359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359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359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359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359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359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359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359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359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360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360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360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360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360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360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360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3607" name="Text Box 23"/>
          <p:cNvSpPr txBox="1">
            <a:spLocks noChangeArrowheads="1"/>
          </p:cNvSpPr>
          <p:nvPr/>
        </p:nvSpPr>
        <p:spPr bwMode="auto">
          <a:xfrm>
            <a:off x="15240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3608" name="Text Box 2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3609" name="Text Box 25"/>
          <p:cNvSpPr txBox="1">
            <a:spLocks noChangeArrowheads="1"/>
          </p:cNvSpPr>
          <p:nvPr/>
        </p:nvSpPr>
        <p:spPr bwMode="auto">
          <a:xfrm>
            <a:off x="1600200" y="42672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 name="Slide Number Placeholder 1"/>
          <p:cNvSpPr>
            <a:spLocks noGrp="1"/>
          </p:cNvSpPr>
          <p:nvPr>
            <p:ph type="sldNum" sz="quarter" idx="10"/>
          </p:nvPr>
        </p:nvSpPr>
        <p:spPr/>
        <p:txBody>
          <a:bodyPr/>
          <a:lstStyle/>
          <a:p>
            <a:fld id="{34F8D998-2078-6C4A-9BC5-CB23C8C6E5FE}" type="slidenum">
              <a:rPr lang="en-US"/>
              <a:pPr/>
              <a:t>45</a:t>
            </a:fld>
            <a:endParaRPr lang="en-US"/>
          </a:p>
        </p:txBody>
      </p:sp>
      <p:sp>
        <p:nvSpPr>
          <p:cNvPr id="160461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461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461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461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461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461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461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461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461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461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462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462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462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462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462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462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462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462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462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462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463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463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4632" name="Text Box 2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4633" name="Text Box 25"/>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4634" name="Text Box 26"/>
          <p:cNvSpPr txBox="1">
            <a:spLocks noChangeArrowheads="1"/>
          </p:cNvSpPr>
          <p:nvPr/>
        </p:nvSpPr>
        <p:spPr bwMode="auto">
          <a:xfrm>
            <a:off x="1600200" y="42672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 name="Slide Number Placeholder 1"/>
          <p:cNvSpPr>
            <a:spLocks noGrp="1"/>
          </p:cNvSpPr>
          <p:nvPr>
            <p:ph type="sldNum" sz="quarter" idx="10"/>
          </p:nvPr>
        </p:nvSpPr>
        <p:spPr/>
        <p:txBody>
          <a:bodyPr/>
          <a:lstStyle/>
          <a:p>
            <a:fld id="{811D25DB-098D-A94F-8B48-28D66DF314CA}" type="slidenum">
              <a:rPr lang="en-US"/>
              <a:pPr/>
              <a:t>46</a:t>
            </a:fld>
            <a:endParaRPr lang="en-US"/>
          </a:p>
        </p:txBody>
      </p:sp>
      <p:sp>
        <p:nvSpPr>
          <p:cNvPr id="160563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563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563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563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563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563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564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564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564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564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564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564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564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564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564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564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565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565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565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565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565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565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565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565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5658" name="Text Box 26"/>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5659" name="Text Box 27"/>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 name="Slide Number Placeholder 1"/>
          <p:cNvSpPr>
            <a:spLocks noGrp="1"/>
          </p:cNvSpPr>
          <p:nvPr>
            <p:ph type="sldNum" sz="quarter" idx="10"/>
          </p:nvPr>
        </p:nvSpPr>
        <p:spPr/>
        <p:txBody>
          <a:bodyPr/>
          <a:lstStyle/>
          <a:p>
            <a:fld id="{C3AEC141-C968-074C-AA13-BE285FD0ADDC}" type="slidenum">
              <a:rPr lang="en-US"/>
              <a:pPr/>
              <a:t>47</a:t>
            </a:fld>
            <a:endParaRPr lang="en-US"/>
          </a:p>
        </p:txBody>
      </p:sp>
      <p:sp>
        <p:nvSpPr>
          <p:cNvPr id="160665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665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666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666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666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666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666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666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666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666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666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666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667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667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667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667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667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667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667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667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667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667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6680" name="Text Box 24"/>
          <p:cNvSpPr txBox="1">
            <a:spLocks noChangeArrowheads="1"/>
          </p:cNvSpPr>
          <p:nvPr/>
        </p:nvSpPr>
        <p:spPr bwMode="auto">
          <a:xfrm>
            <a:off x="31242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6681" name="Text Box 25"/>
          <p:cNvSpPr txBox="1">
            <a:spLocks noChangeArrowheads="1"/>
          </p:cNvSpPr>
          <p:nvPr/>
        </p:nvSpPr>
        <p:spPr bwMode="auto">
          <a:xfrm>
            <a:off x="3984625"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6682" name="Text Box 26"/>
          <p:cNvSpPr txBox="1">
            <a:spLocks noChangeArrowheads="1"/>
          </p:cNvSpPr>
          <p:nvPr/>
        </p:nvSpPr>
        <p:spPr bwMode="auto">
          <a:xfrm>
            <a:off x="3276600" y="44196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06683" name="Text Box 27"/>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6684" name="Text Box 28"/>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 name="Slide Number Placeholder 1"/>
          <p:cNvSpPr>
            <a:spLocks noGrp="1"/>
          </p:cNvSpPr>
          <p:nvPr>
            <p:ph type="sldNum" sz="quarter" idx="10"/>
          </p:nvPr>
        </p:nvSpPr>
        <p:spPr/>
        <p:txBody>
          <a:bodyPr/>
          <a:lstStyle/>
          <a:p>
            <a:fld id="{636C84E5-1002-6D4C-9C78-873F58868DF2}" type="slidenum">
              <a:rPr lang="en-US"/>
              <a:pPr/>
              <a:t>48</a:t>
            </a:fld>
            <a:endParaRPr lang="en-US"/>
          </a:p>
        </p:txBody>
      </p:sp>
      <p:sp>
        <p:nvSpPr>
          <p:cNvPr id="160768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768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768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768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768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768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768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768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769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769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769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769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769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769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769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769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769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769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770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770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770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770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7704" name="Text Box 24"/>
          <p:cNvSpPr txBox="1">
            <a:spLocks noChangeArrowheads="1"/>
          </p:cNvSpPr>
          <p:nvPr/>
        </p:nvSpPr>
        <p:spPr bwMode="auto">
          <a:xfrm>
            <a:off x="31242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770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7706" name="Text Box 26"/>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7707" name="Text Box 27"/>
          <p:cNvSpPr txBox="1">
            <a:spLocks noChangeArrowheads="1"/>
          </p:cNvSpPr>
          <p:nvPr/>
        </p:nvSpPr>
        <p:spPr bwMode="auto">
          <a:xfrm>
            <a:off x="3276600" y="44196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07708" name="Text Box 28"/>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7709" name="Text Box 29"/>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Slide Number Placeholder 1"/>
          <p:cNvSpPr>
            <a:spLocks noGrp="1"/>
          </p:cNvSpPr>
          <p:nvPr>
            <p:ph type="sldNum" sz="quarter" idx="10"/>
          </p:nvPr>
        </p:nvSpPr>
        <p:spPr/>
        <p:txBody>
          <a:bodyPr/>
          <a:lstStyle/>
          <a:p>
            <a:fld id="{64F6F398-067E-D14E-B8CD-10EB3E8119D7}" type="slidenum">
              <a:rPr lang="en-US"/>
              <a:pPr/>
              <a:t>49</a:t>
            </a:fld>
            <a:endParaRPr lang="en-US"/>
          </a:p>
        </p:txBody>
      </p:sp>
      <p:sp>
        <p:nvSpPr>
          <p:cNvPr id="160870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870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870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870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871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871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871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871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871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871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871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871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871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871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872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872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872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872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872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872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872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872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872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872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8730" name="Text Box 26"/>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8731" name="Text Box 27"/>
          <p:cNvSpPr txBox="1">
            <a:spLocks noChangeArrowheads="1"/>
          </p:cNvSpPr>
          <p:nvPr/>
        </p:nvSpPr>
        <p:spPr bwMode="auto">
          <a:xfrm>
            <a:off x="3276600" y="44196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08732" name="Text Box 28"/>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8733" name="Text Box 29"/>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8734" name="Text Box 30"/>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16"/>
          <p:cNvSpPr>
            <a:spLocks noGrp="1" noChangeArrowheads="1"/>
          </p:cNvSpPr>
          <p:nvPr>
            <p:ph type="sldNum" sz="quarter" idx="4294967295"/>
          </p:nvPr>
        </p:nvSpPr>
        <p:spPr>
          <a:xfrm>
            <a:off x="7391400" y="6477000"/>
            <a:ext cx="1752600" cy="381000"/>
          </a:xfrm>
          <a:prstGeom prst="rect">
            <a:avLst/>
          </a:prstGeom>
        </p:spPr>
        <p:txBody>
          <a:bodyPr/>
          <a:lstStyle/>
          <a:p>
            <a:fld id="{D67329FC-3604-374C-A9A7-61689EF54515}" type="slidenum">
              <a:rPr lang="en-US"/>
              <a:pPr/>
              <a:t>5</a:t>
            </a:fld>
            <a:endParaRPr lang="en-US"/>
          </a:p>
        </p:txBody>
      </p:sp>
      <p:sp>
        <p:nvSpPr>
          <p:cNvPr id="1557506" name="Rectangle 2"/>
          <p:cNvSpPr>
            <a:spLocks noGrp="1" noChangeArrowheads="1"/>
          </p:cNvSpPr>
          <p:nvPr>
            <p:ph type="title"/>
          </p:nvPr>
        </p:nvSpPr>
        <p:spPr>
          <a:xfrm>
            <a:off x="448504" y="433708"/>
            <a:ext cx="8153400" cy="771623"/>
          </a:xfrm>
          <a:ln/>
        </p:spPr>
        <p:txBody>
          <a:bodyPr lIns="90000" tIns="46800" rIns="90000" bIns="46800">
            <a:spAutoFit/>
          </a:bodyPr>
          <a:lstStyle/>
          <a:p>
            <a:pPr defTabSz="449263">
              <a:buClr>
                <a:srgbClr val="000000"/>
              </a:buClr>
              <a:buFont typeface="Verdana"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Comparison Sorting</a:t>
            </a:r>
            <a:endParaRPr lang="en-GB" dirty="0"/>
          </a:p>
        </p:txBody>
      </p:sp>
      <p:sp>
        <p:nvSpPr>
          <p:cNvPr id="4" name="TextBox 3"/>
          <p:cNvSpPr txBox="1"/>
          <p:nvPr/>
        </p:nvSpPr>
        <p:spPr>
          <a:xfrm>
            <a:off x="448504" y="1543201"/>
            <a:ext cx="8153400" cy="1661993"/>
          </a:xfrm>
          <a:prstGeom prst="rect">
            <a:avLst/>
          </a:prstGeom>
          <a:noFill/>
        </p:spPr>
        <p:txBody>
          <a:bodyPr wrap="square" rtlCol="0">
            <a:spAutoFit/>
          </a:bodyPr>
          <a:lstStyle/>
          <a:p>
            <a:pPr>
              <a:buClr>
                <a:schemeClr val="tx1"/>
              </a:buClr>
            </a:pPr>
            <a:r>
              <a:rPr lang="en-US" sz="2800" dirty="0" smtClean="0"/>
              <a:t>comparison-based sorting: determine order through comparison operations on the input data:  </a:t>
            </a:r>
          </a:p>
          <a:p>
            <a:pPr>
              <a:buClr>
                <a:schemeClr val="tx1"/>
              </a:buClr>
            </a:pPr>
            <a:r>
              <a:rPr lang="en-US" sz="2800" dirty="0" smtClean="0"/>
              <a:t>&lt;, &gt;, </a:t>
            </a:r>
            <a:r>
              <a:rPr lang="en-US" sz="2800" dirty="0" err="1" smtClean="0"/>
              <a:t>compareTo</a:t>
            </a:r>
            <a:r>
              <a:rPr lang="en-US" sz="2800" dirty="0" smtClean="0"/>
              <a:t>, …</a:t>
            </a:r>
          </a:p>
          <a:p>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Slide Number Placeholder 1"/>
          <p:cNvSpPr>
            <a:spLocks noGrp="1"/>
          </p:cNvSpPr>
          <p:nvPr>
            <p:ph type="sldNum" sz="quarter" idx="10"/>
          </p:nvPr>
        </p:nvSpPr>
        <p:spPr/>
        <p:txBody>
          <a:bodyPr/>
          <a:lstStyle/>
          <a:p>
            <a:fld id="{10C8E324-56B1-0A4E-9DF5-7F2E1E847C6B}" type="slidenum">
              <a:rPr lang="en-US"/>
              <a:pPr/>
              <a:t>50</a:t>
            </a:fld>
            <a:endParaRPr lang="en-US"/>
          </a:p>
        </p:txBody>
      </p:sp>
      <p:sp>
        <p:nvSpPr>
          <p:cNvPr id="160973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973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973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973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973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973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973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973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973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0973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974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974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974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0974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0974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974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0974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974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974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974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975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0975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975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975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9754" name="Text Box 26"/>
          <p:cNvSpPr txBox="1">
            <a:spLocks noChangeArrowheads="1"/>
          </p:cNvSpPr>
          <p:nvPr/>
        </p:nvSpPr>
        <p:spPr bwMode="auto">
          <a:xfrm>
            <a:off x="1676400"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09755" name="Text Box 27"/>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09756" name="Text Box 28"/>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09757" name="Text Box 29"/>
          <p:cNvSpPr txBox="1">
            <a:spLocks noChangeArrowheads="1"/>
          </p:cNvSpPr>
          <p:nvPr/>
        </p:nvSpPr>
        <p:spPr bwMode="auto">
          <a:xfrm>
            <a:off x="32226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09758" name="Text Box 30"/>
          <p:cNvSpPr txBox="1">
            <a:spLocks noChangeArrowheads="1"/>
          </p:cNvSpPr>
          <p:nvPr/>
        </p:nvSpPr>
        <p:spPr bwMode="auto">
          <a:xfrm>
            <a:off x="16224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 name="Slide Number Placeholder 1"/>
          <p:cNvSpPr>
            <a:spLocks noGrp="1"/>
          </p:cNvSpPr>
          <p:nvPr>
            <p:ph type="sldNum" sz="quarter" idx="10"/>
          </p:nvPr>
        </p:nvSpPr>
        <p:spPr/>
        <p:txBody>
          <a:bodyPr/>
          <a:lstStyle/>
          <a:p>
            <a:fld id="{98D701E4-816F-7343-ADA5-C874E7622320}" type="slidenum">
              <a:rPr lang="en-US"/>
              <a:pPr/>
              <a:t>51</a:t>
            </a:fld>
            <a:endParaRPr lang="en-US"/>
          </a:p>
        </p:txBody>
      </p:sp>
      <p:sp>
        <p:nvSpPr>
          <p:cNvPr id="161075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075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075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075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5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075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076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076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076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076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076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076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6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076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076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076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077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077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077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7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077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077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077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077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78" name="Text Box 26"/>
          <p:cNvSpPr txBox="1">
            <a:spLocks noChangeArrowheads="1"/>
          </p:cNvSpPr>
          <p:nvPr/>
        </p:nvSpPr>
        <p:spPr bwMode="auto">
          <a:xfrm>
            <a:off x="1676400"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10779" name="Text Box 27"/>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0780" name="Text Box 2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81" name="Text Box 29"/>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0782" name="Text Box 30"/>
          <p:cNvSpPr txBox="1">
            <a:spLocks noChangeArrowheads="1"/>
          </p:cNvSpPr>
          <p:nvPr/>
        </p:nvSpPr>
        <p:spPr bwMode="auto">
          <a:xfrm>
            <a:off x="16224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0783" name="Text Box 31"/>
          <p:cNvSpPr txBox="1">
            <a:spLocks noChangeArrowheads="1"/>
          </p:cNvSpPr>
          <p:nvPr/>
        </p:nvSpPr>
        <p:spPr bwMode="auto">
          <a:xfrm>
            <a:off x="38100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 name="Slide Number Placeholder 1"/>
          <p:cNvSpPr>
            <a:spLocks noGrp="1"/>
          </p:cNvSpPr>
          <p:nvPr>
            <p:ph type="sldNum" sz="quarter" idx="10"/>
          </p:nvPr>
        </p:nvSpPr>
        <p:spPr/>
        <p:txBody>
          <a:bodyPr/>
          <a:lstStyle/>
          <a:p>
            <a:fld id="{B4C54E39-B563-2645-8082-8CDEE05DB781}" type="slidenum">
              <a:rPr lang="en-US"/>
              <a:pPr/>
              <a:t>52</a:t>
            </a:fld>
            <a:endParaRPr lang="en-US"/>
          </a:p>
        </p:txBody>
      </p:sp>
      <p:sp>
        <p:nvSpPr>
          <p:cNvPr id="161177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177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178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78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78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178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178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178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178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178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178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78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79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179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179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179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179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179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79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79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179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79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180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180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802" name="Text Box 26"/>
          <p:cNvSpPr txBox="1">
            <a:spLocks noChangeArrowheads="1"/>
          </p:cNvSpPr>
          <p:nvPr/>
        </p:nvSpPr>
        <p:spPr bwMode="auto">
          <a:xfrm>
            <a:off x="1676400"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11803" name="Text Box 27"/>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804" name="Text Box 2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805" name="Text Box 29"/>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1806" name="Text Box 30"/>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1807" name="Text Box 31"/>
          <p:cNvSpPr txBox="1">
            <a:spLocks noChangeArrowheads="1"/>
          </p:cNvSpPr>
          <p:nvPr/>
        </p:nvSpPr>
        <p:spPr bwMode="auto">
          <a:xfrm>
            <a:off x="22098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1808" name="Text Box 32"/>
          <p:cNvSpPr txBox="1">
            <a:spLocks noChangeArrowheads="1"/>
          </p:cNvSpPr>
          <p:nvPr/>
        </p:nvSpPr>
        <p:spPr bwMode="auto">
          <a:xfrm>
            <a:off x="38100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 name="Slide Number Placeholder 1"/>
          <p:cNvSpPr>
            <a:spLocks noGrp="1"/>
          </p:cNvSpPr>
          <p:nvPr>
            <p:ph type="sldNum" sz="quarter" idx="10"/>
          </p:nvPr>
        </p:nvSpPr>
        <p:spPr/>
        <p:txBody>
          <a:bodyPr/>
          <a:lstStyle/>
          <a:p>
            <a:fld id="{0315826A-3B74-0148-90F3-24F4C82B9936}" type="slidenum">
              <a:rPr lang="en-US"/>
              <a:pPr/>
              <a:t>53</a:t>
            </a:fld>
            <a:endParaRPr lang="en-US"/>
          </a:p>
        </p:txBody>
      </p:sp>
      <p:sp>
        <p:nvSpPr>
          <p:cNvPr id="161280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280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280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0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0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280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280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280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281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281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281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1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1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281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281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281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281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281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2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2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282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2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282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282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26" name="Text Box 26"/>
          <p:cNvSpPr txBox="1">
            <a:spLocks noChangeArrowheads="1"/>
          </p:cNvSpPr>
          <p:nvPr/>
        </p:nvSpPr>
        <p:spPr bwMode="auto">
          <a:xfrm>
            <a:off x="1676400"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12827" name="Text Box 27"/>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28" name="Text Box 28"/>
          <p:cNvSpPr txBox="1">
            <a:spLocks noChangeArrowheads="1"/>
          </p:cNvSpPr>
          <p:nvPr/>
        </p:nvSpPr>
        <p:spPr bwMode="auto">
          <a:xfrm>
            <a:off x="22098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2829" name="Text Box 29"/>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2830" name="Text Box 30"/>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31" name="Text Box 31"/>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2832" name="Text Box 32"/>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2833" name="Text Box 33"/>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Slide Number Placeholder 1"/>
          <p:cNvSpPr>
            <a:spLocks noGrp="1"/>
          </p:cNvSpPr>
          <p:nvPr>
            <p:ph type="sldNum" sz="quarter" idx="10"/>
          </p:nvPr>
        </p:nvSpPr>
        <p:spPr/>
        <p:txBody>
          <a:bodyPr/>
          <a:lstStyle/>
          <a:p>
            <a:fld id="{B8E09A7F-9055-074C-8154-ADB25B605285}" type="slidenum">
              <a:rPr lang="en-US"/>
              <a:pPr/>
              <a:t>54</a:t>
            </a:fld>
            <a:endParaRPr lang="en-US"/>
          </a:p>
        </p:txBody>
      </p:sp>
      <p:sp>
        <p:nvSpPr>
          <p:cNvPr id="161382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382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2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2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3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383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383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383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383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383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3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3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3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383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384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384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384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4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4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4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384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4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384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4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50" name="Text Box 26"/>
          <p:cNvSpPr txBox="1">
            <a:spLocks noChangeArrowheads="1"/>
          </p:cNvSpPr>
          <p:nvPr/>
        </p:nvSpPr>
        <p:spPr bwMode="auto">
          <a:xfrm>
            <a:off x="1676400"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13851" name="Text Box 27"/>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52" name="Text Box 28"/>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3853" name="Text Box 29"/>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54" name="Text Box 30"/>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55" name="Text Box 31"/>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3856" name="Text Box 32"/>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3857" name="Text Box 33"/>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3858" name="Text Box 34"/>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Slide Number Placeholder 1"/>
          <p:cNvSpPr>
            <a:spLocks noGrp="1"/>
          </p:cNvSpPr>
          <p:nvPr>
            <p:ph type="sldNum" sz="quarter" idx="10"/>
          </p:nvPr>
        </p:nvSpPr>
        <p:spPr/>
        <p:txBody>
          <a:bodyPr/>
          <a:lstStyle/>
          <a:p>
            <a:fld id="{03777BDD-FC05-BC4F-AB4E-1F90BFF74E82}" type="slidenum">
              <a:rPr lang="en-US"/>
              <a:pPr/>
              <a:t>55</a:t>
            </a:fld>
            <a:endParaRPr lang="en-US"/>
          </a:p>
        </p:txBody>
      </p:sp>
      <p:sp>
        <p:nvSpPr>
          <p:cNvPr id="161485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485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5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5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5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485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485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485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485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485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6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6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6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486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486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486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486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6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6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6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487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7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487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7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74"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4875"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4876"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4877"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4878" name="Text Box 30"/>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79" name="Text Box 31"/>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4880" name="Text Box 32"/>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81" name="Text Box 33"/>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82" name="Text Box 34"/>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4883" name="Text Box 35"/>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4884" name="Text Box 36"/>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4885" name="Text Box 37"/>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 name="Slide Number Placeholder 1"/>
          <p:cNvSpPr>
            <a:spLocks noGrp="1"/>
          </p:cNvSpPr>
          <p:nvPr>
            <p:ph type="sldNum" sz="quarter" idx="10"/>
          </p:nvPr>
        </p:nvSpPr>
        <p:spPr/>
        <p:txBody>
          <a:bodyPr/>
          <a:lstStyle/>
          <a:p>
            <a:fld id="{2B75A3F4-D8AE-A144-8DEB-130A771A214E}" type="slidenum">
              <a:rPr lang="en-US"/>
              <a:pPr/>
              <a:t>56</a:t>
            </a:fld>
            <a:endParaRPr lang="en-US"/>
          </a:p>
        </p:txBody>
      </p:sp>
      <p:sp>
        <p:nvSpPr>
          <p:cNvPr id="161587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587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87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87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87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587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588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588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588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588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88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88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88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588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588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588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589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89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89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89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589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89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589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89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898"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5899"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5900"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5901"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5902"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5903"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5904" name="Text Box 32"/>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905" name="Text Box 33"/>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5906" name="Text Box 34"/>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907" name="Text Box 35"/>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908" name="Text Box 36"/>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5909" name="Text Box 37"/>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5910" name="Text Box 38"/>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5911" name="Text Box 39"/>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Slide Number Placeholder 1"/>
          <p:cNvSpPr>
            <a:spLocks noGrp="1"/>
          </p:cNvSpPr>
          <p:nvPr>
            <p:ph type="sldNum" sz="quarter" idx="10"/>
          </p:nvPr>
        </p:nvSpPr>
        <p:spPr/>
        <p:txBody>
          <a:bodyPr/>
          <a:lstStyle/>
          <a:p>
            <a:fld id="{F0CB5BD6-250F-F24F-BE06-5BE4CA59717A}" type="slidenum">
              <a:rPr lang="en-US"/>
              <a:pPr/>
              <a:t>57</a:t>
            </a:fld>
            <a:endParaRPr lang="en-US"/>
          </a:p>
        </p:txBody>
      </p:sp>
      <p:sp>
        <p:nvSpPr>
          <p:cNvPr id="161689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689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0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0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0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690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690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690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690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690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0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0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1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691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691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691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691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1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1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1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691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1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692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2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22"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6923"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6924"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6925"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6926" name="Text Box 30"/>
          <p:cNvSpPr txBox="1">
            <a:spLocks noChangeArrowheads="1"/>
          </p:cNvSpPr>
          <p:nvPr/>
        </p:nvSpPr>
        <p:spPr bwMode="auto">
          <a:xfrm>
            <a:off x="5584825"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6927" name="Text Box 31"/>
          <p:cNvSpPr txBox="1">
            <a:spLocks noChangeArrowheads="1"/>
          </p:cNvSpPr>
          <p:nvPr/>
        </p:nvSpPr>
        <p:spPr bwMode="auto">
          <a:xfrm>
            <a:off x="4822825"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6928" name="Text Box 32"/>
          <p:cNvSpPr txBox="1">
            <a:spLocks noChangeArrowheads="1"/>
          </p:cNvSpPr>
          <p:nvPr/>
        </p:nvSpPr>
        <p:spPr bwMode="auto">
          <a:xfrm>
            <a:off x="49530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16929" name="Text Box 33"/>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30" name="Text Box 34"/>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6931" name="Text Box 35"/>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32" name="Text Box 36"/>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33" name="Text Box 37"/>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6934" name="Text Box 38"/>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6935" name="Text Box 39"/>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6936" name="Text Box 40"/>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2" name="Slide Number Placeholder 1"/>
          <p:cNvSpPr>
            <a:spLocks noGrp="1"/>
          </p:cNvSpPr>
          <p:nvPr>
            <p:ph type="sldNum" sz="quarter" idx="10"/>
          </p:nvPr>
        </p:nvSpPr>
        <p:spPr/>
        <p:txBody>
          <a:bodyPr/>
          <a:lstStyle/>
          <a:p>
            <a:fld id="{FFA2BE8B-F176-8341-A09A-C330C6FC7D44}" type="slidenum">
              <a:rPr lang="en-US"/>
              <a:pPr/>
              <a:t>58</a:t>
            </a:fld>
            <a:endParaRPr lang="en-US"/>
          </a:p>
        </p:txBody>
      </p:sp>
      <p:sp>
        <p:nvSpPr>
          <p:cNvPr id="161792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792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2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2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2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792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792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792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793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793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3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3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3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793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793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793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793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3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4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4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794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4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794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4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46"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7947"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7948"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7949"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7950" name="Text Box 30"/>
          <p:cNvSpPr txBox="1">
            <a:spLocks noChangeArrowheads="1"/>
          </p:cNvSpPr>
          <p:nvPr/>
        </p:nvSpPr>
        <p:spPr bwMode="auto">
          <a:xfrm>
            <a:off x="5584825"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7951"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7952" name="Text Box 32"/>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7953" name="Text Box 33"/>
          <p:cNvSpPr txBox="1">
            <a:spLocks noChangeArrowheads="1"/>
          </p:cNvSpPr>
          <p:nvPr/>
        </p:nvSpPr>
        <p:spPr bwMode="auto">
          <a:xfrm>
            <a:off x="49530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17954" name="Text Box 3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55" name="Text Box 35"/>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7956" name="Text Box 36"/>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57" name="Text Box 37"/>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58" name="Text Box 38"/>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7959" name="Text Box 39"/>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7960" name="Text Box 40"/>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7961" name="Text Box 41"/>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Slide Number Placeholder 1"/>
          <p:cNvSpPr>
            <a:spLocks noGrp="1"/>
          </p:cNvSpPr>
          <p:nvPr>
            <p:ph type="sldNum" sz="quarter" idx="10"/>
          </p:nvPr>
        </p:nvSpPr>
        <p:spPr/>
        <p:txBody>
          <a:bodyPr/>
          <a:lstStyle/>
          <a:p>
            <a:fld id="{72A0FBF6-8E1F-8446-946A-AD65927C1828}" type="slidenum">
              <a:rPr lang="en-US"/>
              <a:pPr/>
              <a:t>59</a:t>
            </a:fld>
            <a:endParaRPr lang="en-US"/>
          </a:p>
        </p:txBody>
      </p:sp>
      <p:sp>
        <p:nvSpPr>
          <p:cNvPr id="161894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894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4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4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5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895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895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895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895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895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5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5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5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895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896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896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896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6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6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6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896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6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896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6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70"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8971"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8972"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8973"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8974"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8975"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8976" name="Text Box 32"/>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8977" name="Text Box 33"/>
          <p:cNvSpPr txBox="1">
            <a:spLocks noChangeArrowheads="1"/>
          </p:cNvSpPr>
          <p:nvPr/>
        </p:nvSpPr>
        <p:spPr bwMode="auto">
          <a:xfrm>
            <a:off x="49530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18978" name="Text Box 3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79" name="Text Box 35"/>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8980" name="Text Box 36"/>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81" name="Text Box 37"/>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82" name="Text Box 38"/>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8983" name="Text Box 39"/>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8984" name="Text Box 40"/>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8985" name="Text Box 41"/>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8986" name="Text Box 42"/>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FD4472D-D17F-1D45-9106-232B7DDDCA06}" type="slidenum">
              <a:rPr lang="en-US"/>
              <a:pPr/>
              <a:t>6</a:t>
            </a:fld>
            <a:endParaRPr lang="en-US"/>
          </a:p>
        </p:txBody>
      </p:sp>
      <p:sp>
        <p:nvSpPr>
          <p:cNvPr id="1561602" name="Rectangle 2"/>
          <p:cNvSpPr>
            <a:spLocks noGrp="1" noChangeArrowheads="1"/>
          </p:cNvSpPr>
          <p:nvPr>
            <p:ph type="title"/>
          </p:nvPr>
        </p:nvSpPr>
        <p:spPr>
          <a:xfrm>
            <a:off x="2329267" y="401110"/>
            <a:ext cx="5187045" cy="838200"/>
          </a:xfrm>
        </p:spPr>
        <p:txBody>
          <a:bodyPr>
            <a:normAutofit/>
          </a:bodyPr>
          <a:lstStyle/>
          <a:p>
            <a:r>
              <a:rPr lang="en-US" dirty="0" err="1"/>
              <a:t>Bogo sort</a:t>
            </a:r>
          </a:p>
        </p:txBody>
      </p:sp>
      <p:sp>
        <p:nvSpPr>
          <p:cNvPr id="1561603" name="Rectangle 3"/>
          <p:cNvSpPr>
            <a:spLocks noGrp="1" noChangeArrowheads="1"/>
          </p:cNvSpPr>
          <p:nvPr>
            <p:ph type="body" idx="1"/>
          </p:nvPr>
        </p:nvSpPr>
        <p:spPr/>
        <p:txBody>
          <a:bodyPr>
            <a:normAutofit fontScale="92500" lnSpcReduction="10000"/>
          </a:bodyPr>
          <a:lstStyle/>
          <a:p>
            <a:r>
              <a:rPr lang="en-US" b="1" dirty="0" err="1"/>
              <a:t>bogo</a:t>
            </a:r>
            <a:r>
              <a:rPr lang="en-US" b="1" dirty="0"/>
              <a:t> sort</a:t>
            </a:r>
            <a:r>
              <a:rPr lang="en-US" dirty="0"/>
              <a:t>: orders a list of values by repetitively shuffling them and checking if they are sorted</a:t>
            </a:r>
          </a:p>
          <a:p>
            <a:endParaRPr lang="en-US" dirty="0"/>
          </a:p>
          <a:p>
            <a:r>
              <a:rPr lang="en-US" dirty="0"/>
              <a:t>more specifically:</a:t>
            </a:r>
          </a:p>
          <a:p>
            <a:pPr lvl="1"/>
            <a:r>
              <a:rPr lang="en-US" dirty="0"/>
              <a:t>scan the list, seeing if it is sorted</a:t>
            </a:r>
          </a:p>
          <a:p>
            <a:pPr lvl="1"/>
            <a:r>
              <a:rPr lang="en-US" dirty="0"/>
              <a:t>if not, shuffle the values in the list and repeat</a:t>
            </a:r>
          </a:p>
          <a:p>
            <a:endParaRPr lang="en-US" dirty="0"/>
          </a:p>
          <a:p>
            <a:r>
              <a:rPr lang="en-US" dirty="0"/>
              <a:t>This sorting algorithm has terrible performance!</a:t>
            </a:r>
          </a:p>
          <a:p>
            <a:pPr lvl="1"/>
            <a:r>
              <a:rPr lang="en-US" dirty="0"/>
              <a:t>Can we deduce its runtime?</a:t>
            </a:r>
          </a:p>
        </p:txBody>
      </p:sp>
      <p:pic>
        <p:nvPicPr>
          <p:cNvPr id="5" name="Picture 4" descr="funny-monkey-pictures.jpg"/>
          <p:cNvPicPr>
            <a:picLocks noChangeAspect="1"/>
          </p:cNvPicPr>
          <p:nvPr/>
        </p:nvPicPr>
        <p:blipFill>
          <a:blip r:embed="rId2"/>
          <a:stretch>
            <a:fillRect/>
          </a:stretch>
        </p:blipFill>
        <p:spPr>
          <a:xfrm>
            <a:off x="1938514" y="399994"/>
            <a:ext cx="1304572" cy="1200206"/>
          </a:xfrm>
          <a:prstGeom prst="rect">
            <a:avLst/>
          </a:prstGeom>
        </p:spPr>
      </p:pic>
    </p:spTree>
  </p:cSld>
  <p:clrMapOvr>
    <a:masterClrMapping/>
  </p:clrMapOvr>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 name="Slide Number Placeholder 1"/>
          <p:cNvSpPr>
            <a:spLocks noGrp="1"/>
          </p:cNvSpPr>
          <p:nvPr>
            <p:ph type="sldNum" sz="quarter" idx="10"/>
          </p:nvPr>
        </p:nvSpPr>
        <p:spPr/>
        <p:txBody>
          <a:bodyPr/>
          <a:lstStyle/>
          <a:p>
            <a:fld id="{A0A8EEF7-9FA8-DC44-85F8-AF30E9B4BAEF}" type="slidenum">
              <a:rPr lang="en-US"/>
              <a:pPr/>
              <a:t>60</a:t>
            </a:fld>
            <a:endParaRPr lang="en-US"/>
          </a:p>
        </p:txBody>
      </p:sp>
      <p:sp>
        <p:nvSpPr>
          <p:cNvPr id="161997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997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997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997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997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997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997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997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997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997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998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998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998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998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998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998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998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998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998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998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999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1999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1999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1999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19994"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9995"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19996"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19997"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19998"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19999"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0000"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0001"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0002" name="Text Box 3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0003" name="Text Box 35"/>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0004" name="Text Box 36"/>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0005" name="Text Box 37"/>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0006" name="Text Box 38"/>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0007" name="Text Box 39"/>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0008" name="Text Box 40"/>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0009" name="Text Box 41"/>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0010" name="Text Box 42"/>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0011" name="Text Box 43"/>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 name="Slide Number Placeholder 1"/>
          <p:cNvSpPr>
            <a:spLocks noGrp="1"/>
          </p:cNvSpPr>
          <p:nvPr>
            <p:ph type="sldNum" sz="quarter" idx="10"/>
          </p:nvPr>
        </p:nvSpPr>
        <p:spPr/>
        <p:txBody>
          <a:bodyPr/>
          <a:lstStyle/>
          <a:p>
            <a:fld id="{94850F61-6CDB-964C-A13E-C307ED414A07}" type="slidenum">
              <a:rPr lang="en-US"/>
              <a:pPr/>
              <a:t>61</a:t>
            </a:fld>
            <a:endParaRPr lang="en-US"/>
          </a:p>
        </p:txBody>
      </p:sp>
      <p:sp>
        <p:nvSpPr>
          <p:cNvPr id="162099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099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099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099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099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099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100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100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100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100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100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100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100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100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100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100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101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101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101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101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101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101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101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101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1018"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1019"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1020"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1021"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1022"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1023"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1024" name="Text Box 32"/>
          <p:cNvSpPr txBox="1">
            <a:spLocks noChangeArrowheads="1"/>
          </p:cNvSpPr>
          <p:nvPr/>
        </p:nvSpPr>
        <p:spPr bwMode="auto">
          <a:xfrm>
            <a:off x="64770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1025" name="Text Box 33"/>
          <p:cNvSpPr txBox="1">
            <a:spLocks noChangeArrowheads="1"/>
          </p:cNvSpPr>
          <p:nvPr/>
        </p:nvSpPr>
        <p:spPr bwMode="auto">
          <a:xfrm>
            <a:off x="73152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1026" name="Text Box 34"/>
          <p:cNvSpPr txBox="1">
            <a:spLocks noChangeArrowheads="1"/>
          </p:cNvSpPr>
          <p:nvPr/>
        </p:nvSpPr>
        <p:spPr bwMode="auto">
          <a:xfrm>
            <a:off x="66294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21027"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1028"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1029"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1030"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1031"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1032"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1033" name="Text Box 41"/>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1034" name="Text Box 42"/>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1035" name="Text Box 43"/>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1036" name="Text Box 44"/>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 name="Slide Number Placeholder 1"/>
          <p:cNvSpPr>
            <a:spLocks noGrp="1"/>
          </p:cNvSpPr>
          <p:nvPr>
            <p:ph type="sldNum" sz="quarter" idx="10"/>
          </p:nvPr>
        </p:nvSpPr>
        <p:spPr/>
        <p:txBody>
          <a:bodyPr/>
          <a:lstStyle/>
          <a:p>
            <a:fld id="{6AF9CADE-9A4C-5A44-9988-C879F5C95C7A}" type="slidenum">
              <a:rPr lang="en-US"/>
              <a:pPr/>
              <a:t>62</a:t>
            </a:fld>
            <a:endParaRPr lang="en-US"/>
          </a:p>
        </p:txBody>
      </p:sp>
      <p:sp>
        <p:nvSpPr>
          <p:cNvPr id="162201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201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2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2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2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202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202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202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202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202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2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2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3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203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203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203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203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3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3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3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203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3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204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4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42"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2043"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2044"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2045"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2046"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2047"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2048"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2049" name="Text Box 33"/>
          <p:cNvSpPr txBox="1">
            <a:spLocks noChangeArrowheads="1"/>
          </p:cNvSpPr>
          <p:nvPr/>
        </p:nvSpPr>
        <p:spPr bwMode="auto">
          <a:xfrm>
            <a:off x="7315200" y="2895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2050" name="Text Box 34"/>
          <p:cNvSpPr txBox="1">
            <a:spLocks noChangeArrowheads="1"/>
          </p:cNvSpPr>
          <p:nvPr/>
        </p:nvSpPr>
        <p:spPr bwMode="auto">
          <a:xfrm>
            <a:off x="66294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22051" name="Text Box 35"/>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2052" name="Text Box 36"/>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53" name="Text Box 37"/>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2054" name="Text Box 38"/>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55" name="Text Box 39"/>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56" name="Text Box 40"/>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2057" name="Text Box 41"/>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2058" name="Text Box 42"/>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2059"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2060"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2061"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 name="Slide Number Placeholder 1"/>
          <p:cNvSpPr>
            <a:spLocks noGrp="1"/>
          </p:cNvSpPr>
          <p:nvPr>
            <p:ph type="sldNum" sz="quarter" idx="10"/>
          </p:nvPr>
        </p:nvSpPr>
        <p:spPr/>
        <p:txBody>
          <a:bodyPr/>
          <a:lstStyle/>
          <a:p>
            <a:fld id="{ADF0986E-2A70-3649-8FA6-AF13E4D5759B}" type="slidenum">
              <a:rPr lang="en-US"/>
              <a:pPr/>
              <a:t>63</a:t>
            </a:fld>
            <a:endParaRPr lang="en-US"/>
          </a:p>
        </p:txBody>
      </p:sp>
      <p:sp>
        <p:nvSpPr>
          <p:cNvPr id="162304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304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4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4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4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304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304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304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305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305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5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5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5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305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305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305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305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5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6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6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306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6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306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6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66"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3067"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3068"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3069"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3070"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3071"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3072"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3073"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3074" name="Text Box 34"/>
          <p:cNvSpPr txBox="1">
            <a:spLocks noChangeArrowheads="1"/>
          </p:cNvSpPr>
          <p:nvPr/>
        </p:nvSpPr>
        <p:spPr bwMode="auto">
          <a:xfrm>
            <a:off x="6629400" y="4343400"/>
            <a:ext cx="1120775" cy="495300"/>
          </a:xfrm>
          <a:prstGeom prst="rect">
            <a:avLst/>
          </a:prstGeom>
          <a:noFill/>
          <a:ln w="38100">
            <a:solidFill>
              <a:srgbClr val="FF0033"/>
            </a:solidFill>
            <a:prstDash val="dash"/>
            <a:miter lim="800000"/>
            <a:headEnd type="none" w="sm" len="sm"/>
            <a:tailEnd type="none" w="sm" len="sm"/>
          </a:ln>
          <a:effectLst/>
        </p:spPr>
        <p:txBody>
          <a:bodyPr wrap="none">
            <a:prstTxWarp prst="textNoShape">
              <a:avLst/>
            </a:prstTxWarp>
            <a:spAutoFit/>
          </a:bodyPr>
          <a:lstStyle/>
          <a:p>
            <a:pPr eaLnBrk="0" hangingPunct="0">
              <a:spcBef>
                <a:spcPct val="0"/>
              </a:spcBef>
              <a:buClrTx/>
              <a:buSzTx/>
              <a:buFontTx/>
              <a:buNone/>
            </a:pPr>
            <a:r>
              <a:rPr lang="en-US" sz="2400" b="1">
                <a:solidFill>
                  <a:srgbClr val="FF0033"/>
                </a:solidFill>
                <a:latin typeface="Arial" charset="0"/>
              </a:rPr>
              <a:t>Merge</a:t>
            </a:r>
          </a:p>
        </p:txBody>
      </p:sp>
      <p:sp>
        <p:nvSpPr>
          <p:cNvPr id="1623075" name="Text Box 35"/>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3076" name="Text Box 36"/>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77" name="Text Box 37"/>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3078" name="Text Box 38"/>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79" name="Text Box 39"/>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80" name="Text Box 40"/>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3081" name="Text Box 41"/>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3082"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3083"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3084"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3085"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3086" name="Text Box 46"/>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 name="Slide Number Placeholder 1"/>
          <p:cNvSpPr>
            <a:spLocks noGrp="1"/>
          </p:cNvSpPr>
          <p:nvPr>
            <p:ph type="sldNum" sz="quarter" idx="10"/>
          </p:nvPr>
        </p:nvSpPr>
        <p:spPr/>
        <p:txBody>
          <a:bodyPr/>
          <a:lstStyle/>
          <a:p>
            <a:fld id="{2620E097-4C52-A241-A53D-77A7FC6C1E3B}" type="slidenum">
              <a:rPr lang="en-US"/>
              <a:pPr/>
              <a:t>64</a:t>
            </a:fld>
            <a:endParaRPr lang="en-US"/>
          </a:p>
        </p:txBody>
      </p:sp>
      <p:sp>
        <p:nvSpPr>
          <p:cNvPr id="162406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406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06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06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07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407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407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407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407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407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07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07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07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407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408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408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408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08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08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08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408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08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408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08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090"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4091"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4092"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4093"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4094"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4095"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4096"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4097"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4098" name="Text Box 34"/>
          <p:cNvSpPr txBox="1">
            <a:spLocks noChangeArrowheads="1"/>
          </p:cNvSpPr>
          <p:nvPr/>
        </p:nvSpPr>
        <p:spPr bwMode="auto">
          <a:xfrm>
            <a:off x="5083175"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4099"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100"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4101"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102"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103"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4104" name="Text Box 40"/>
          <p:cNvSpPr txBox="1">
            <a:spLocks noChangeArrowheads="1"/>
          </p:cNvSpPr>
          <p:nvPr/>
        </p:nvSpPr>
        <p:spPr bwMode="auto">
          <a:xfrm>
            <a:off x="48990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4105"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4106" name="Text Box 42"/>
          <p:cNvSpPr txBox="1">
            <a:spLocks noChangeArrowheads="1"/>
          </p:cNvSpPr>
          <p:nvPr/>
        </p:nvSpPr>
        <p:spPr bwMode="auto">
          <a:xfrm>
            <a:off x="65754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4107"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4108"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4109"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4110" name="Text Box 46"/>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 name="Slide Number Placeholder 1"/>
          <p:cNvSpPr>
            <a:spLocks noGrp="1"/>
          </p:cNvSpPr>
          <p:nvPr>
            <p:ph type="sldNum" sz="quarter" idx="10"/>
          </p:nvPr>
        </p:nvSpPr>
        <p:spPr/>
        <p:txBody>
          <a:bodyPr/>
          <a:lstStyle/>
          <a:p>
            <a:fld id="{258B73CA-0AFF-1048-975E-DA6DEDA8047C}" type="slidenum">
              <a:rPr lang="en-US"/>
              <a:pPr/>
              <a:t>65</a:t>
            </a:fld>
            <a:endParaRPr lang="en-US"/>
          </a:p>
        </p:txBody>
      </p:sp>
      <p:sp>
        <p:nvSpPr>
          <p:cNvPr id="162509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509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09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09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09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09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509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09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509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509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10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10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10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10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510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10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510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10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10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10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11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11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11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11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114"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5115"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116"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5117"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5118"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5119"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120"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5121"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5122" name="Text Box 34"/>
          <p:cNvSpPr txBox="1">
            <a:spLocks noChangeArrowheads="1"/>
          </p:cNvSpPr>
          <p:nvPr/>
        </p:nvSpPr>
        <p:spPr bwMode="auto">
          <a:xfrm>
            <a:off x="5083175"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5123"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124"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125"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126"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127" name="Text Box 39"/>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128" name="Text Box 40"/>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5129" name="Text Box 41"/>
          <p:cNvSpPr txBox="1">
            <a:spLocks noChangeArrowheads="1"/>
          </p:cNvSpPr>
          <p:nvPr/>
        </p:nvSpPr>
        <p:spPr bwMode="auto">
          <a:xfrm>
            <a:off x="6575425"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5130" name="Text Box 42"/>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5131"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5132"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5133"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5134"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5135" name="Text Box 47"/>
          <p:cNvSpPr txBox="1">
            <a:spLocks noChangeArrowheads="1"/>
          </p:cNvSpPr>
          <p:nvPr/>
        </p:nvSpPr>
        <p:spPr bwMode="auto">
          <a:xfrm>
            <a:off x="54864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 name="Slide Number Placeholder 1"/>
          <p:cNvSpPr>
            <a:spLocks noGrp="1"/>
          </p:cNvSpPr>
          <p:nvPr>
            <p:ph type="sldNum" sz="quarter" idx="10"/>
          </p:nvPr>
        </p:nvSpPr>
        <p:spPr/>
        <p:txBody>
          <a:bodyPr/>
          <a:lstStyle/>
          <a:p>
            <a:fld id="{7A194289-8C96-094E-9DE4-9077021DD628}" type="slidenum">
              <a:rPr lang="en-US"/>
              <a:pPr/>
              <a:t>66</a:t>
            </a:fld>
            <a:endParaRPr lang="en-US"/>
          </a:p>
        </p:txBody>
      </p:sp>
      <p:sp>
        <p:nvSpPr>
          <p:cNvPr id="162611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611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1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1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1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1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2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2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612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612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2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2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2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2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2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2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613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3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3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3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3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3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3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3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38"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6139"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40"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41"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6142"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6143"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44"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45"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6146" name="Text Box 34"/>
          <p:cNvSpPr txBox="1">
            <a:spLocks noChangeArrowheads="1"/>
          </p:cNvSpPr>
          <p:nvPr/>
        </p:nvSpPr>
        <p:spPr bwMode="auto">
          <a:xfrm>
            <a:off x="5083175"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6147"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48"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49"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50"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51" name="Text Box 39"/>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52" name="Text Box 40"/>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53" name="Text Box 41"/>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6154" name="Text Box 42"/>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6155" name="Text Box 43"/>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6156" name="Text Box 44"/>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6157" name="Text Box 45"/>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6158" name="Text Box 46"/>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6159" name="Text Box 47"/>
          <p:cNvSpPr txBox="1">
            <a:spLocks noChangeArrowheads="1"/>
          </p:cNvSpPr>
          <p:nvPr/>
        </p:nvSpPr>
        <p:spPr bwMode="auto">
          <a:xfrm>
            <a:off x="54864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6160" name="Text Box 48"/>
          <p:cNvSpPr txBox="1">
            <a:spLocks noChangeArrowheads="1"/>
          </p:cNvSpPr>
          <p:nvPr/>
        </p:nvSpPr>
        <p:spPr bwMode="auto">
          <a:xfrm>
            <a:off x="71628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 name="Slide Number Placeholder 1"/>
          <p:cNvSpPr>
            <a:spLocks noGrp="1"/>
          </p:cNvSpPr>
          <p:nvPr>
            <p:ph type="sldNum" sz="quarter" idx="10"/>
          </p:nvPr>
        </p:nvSpPr>
        <p:spPr/>
        <p:txBody>
          <a:bodyPr/>
          <a:lstStyle/>
          <a:p>
            <a:fld id="{5144E343-63A6-CE42-805C-0049F4EBB828}" type="slidenum">
              <a:rPr lang="en-US"/>
              <a:pPr/>
              <a:t>67</a:t>
            </a:fld>
            <a:endParaRPr lang="en-US"/>
          </a:p>
        </p:txBody>
      </p:sp>
      <p:sp>
        <p:nvSpPr>
          <p:cNvPr id="162713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713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4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4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4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4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4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4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4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714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4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4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5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5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5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5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5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5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5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5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5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5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6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6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62"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7163"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64"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65"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66"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7167"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68"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69"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70" name="Text Box 34"/>
          <p:cNvSpPr txBox="1">
            <a:spLocks noChangeArrowheads="1"/>
          </p:cNvSpPr>
          <p:nvPr/>
        </p:nvSpPr>
        <p:spPr bwMode="auto">
          <a:xfrm>
            <a:off x="5083175"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7171"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72"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73"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74"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75" name="Text Box 39"/>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76" name="Text Box 40"/>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77" name="Text Box 41"/>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78" name="Text Box 42"/>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7179"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7180"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7181"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7182"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7183" name="Text Box 47"/>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7184" name="Text Box 48"/>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7185" name="Text Box 49"/>
          <p:cNvSpPr txBox="1">
            <a:spLocks noChangeArrowheads="1"/>
          </p:cNvSpPr>
          <p:nvPr/>
        </p:nvSpPr>
        <p:spPr bwMode="auto">
          <a:xfrm>
            <a:off x="5486400" y="36576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 name="Slide Number Placeholder 1"/>
          <p:cNvSpPr>
            <a:spLocks noGrp="1"/>
          </p:cNvSpPr>
          <p:nvPr>
            <p:ph type="sldNum" sz="quarter" idx="10"/>
          </p:nvPr>
        </p:nvSpPr>
        <p:spPr/>
        <p:txBody>
          <a:bodyPr/>
          <a:lstStyle/>
          <a:p>
            <a:fld id="{7B2364E8-E033-144E-B565-76ACB420B284}" type="slidenum">
              <a:rPr lang="en-US"/>
              <a:pPr/>
              <a:t>68</a:t>
            </a:fld>
            <a:endParaRPr lang="en-US"/>
          </a:p>
        </p:txBody>
      </p:sp>
      <p:sp>
        <p:nvSpPr>
          <p:cNvPr id="162816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816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16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16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16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16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16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16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17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817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17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17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17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17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17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17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17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17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18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18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18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18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18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18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186"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8187"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188"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189"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190"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8191"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192"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193"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194" name="Text Box 34"/>
          <p:cNvSpPr txBox="1">
            <a:spLocks noChangeArrowheads="1"/>
          </p:cNvSpPr>
          <p:nvPr/>
        </p:nvSpPr>
        <p:spPr bwMode="auto">
          <a:xfrm>
            <a:off x="5083175" y="5029200"/>
            <a:ext cx="2667000"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8195"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196"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197"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198"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199"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8200"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201"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202"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203"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8204"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8205"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8206" name="Text Box 46"/>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8207" name="Text Box 47"/>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8208" name="Text Box 48"/>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8209" name="Text Box 49"/>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8210" name="Text Box 50"/>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 name="Slide Number Placeholder 1"/>
          <p:cNvSpPr>
            <a:spLocks noGrp="1"/>
          </p:cNvSpPr>
          <p:nvPr>
            <p:ph type="sldNum" sz="quarter" idx="10"/>
          </p:nvPr>
        </p:nvSpPr>
        <p:spPr/>
        <p:txBody>
          <a:bodyPr/>
          <a:lstStyle/>
          <a:p>
            <a:fld id="{6E1E2EFC-9104-DD4B-AD02-029D3527BC19}" type="slidenum">
              <a:rPr lang="en-US"/>
              <a:pPr/>
              <a:t>69</a:t>
            </a:fld>
            <a:endParaRPr lang="en-US"/>
          </a:p>
        </p:txBody>
      </p:sp>
      <p:sp>
        <p:nvSpPr>
          <p:cNvPr id="162918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18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18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18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19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919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19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19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19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19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19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19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19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919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20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20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20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20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20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20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20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20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20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20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210"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211"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9212"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213"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214"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215"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9216"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217"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218"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29219"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220"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221"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222"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223"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224"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29225"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226"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227"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29228"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29229"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29230" name="Text Box 46"/>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29231" name="Text Box 47"/>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29232" name="Text Box 48"/>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29233" name="Text Box 49"/>
          <p:cNvSpPr txBox="1">
            <a:spLocks noChangeArrowheads="1"/>
          </p:cNvSpPr>
          <p:nvPr/>
        </p:nvSpPr>
        <p:spPr bwMode="auto">
          <a:xfrm>
            <a:off x="1774825"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29234" name="Text Box 50"/>
          <p:cNvSpPr txBox="1">
            <a:spLocks noChangeArrowheads="1"/>
          </p:cNvSpPr>
          <p:nvPr/>
        </p:nvSpPr>
        <p:spPr bwMode="auto">
          <a:xfrm>
            <a:off x="4987925"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E37B599-FED0-5540-AE27-641784CBAC62}" type="slidenum">
              <a:rPr lang="en-US"/>
              <a:pPr/>
              <a:t>7</a:t>
            </a:fld>
            <a:endParaRPr lang="en-US"/>
          </a:p>
        </p:txBody>
      </p:sp>
      <p:sp>
        <p:nvSpPr>
          <p:cNvPr id="1562626" name="Rectangle 2"/>
          <p:cNvSpPr>
            <a:spLocks noGrp="1" noChangeArrowheads="1"/>
          </p:cNvSpPr>
          <p:nvPr>
            <p:ph type="title"/>
          </p:nvPr>
        </p:nvSpPr>
        <p:spPr/>
        <p:txBody>
          <a:bodyPr/>
          <a:lstStyle/>
          <a:p>
            <a:r>
              <a:rPr lang="en-US" dirty="0" err="1"/>
              <a:t>Bogo</a:t>
            </a:r>
            <a:r>
              <a:rPr lang="en-US" dirty="0"/>
              <a:t> sort code</a:t>
            </a:r>
          </a:p>
        </p:txBody>
      </p:sp>
      <p:sp>
        <p:nvSpPr>
          <p:cNvPr id="1562627" name="Rectangle 3"/>
          <p:cNvSpPr>
            <a:spLocks noGrp="1" noChangeArrowheads="1"/>
          </p:cNvSpPr>
          <p:nvPr>
            <p:ph type="body" idx="1"/>
          </p:nvPr>
        </p:nvSpPr>
        <p:spPr/>
        <p:txBody>
          <a:bodyPr>
            <a:normAutofit fontScale="92500" lnSpcReduction="10000"/>
          </a:bodyPr>
          <a:lstStyle/>
          <a:p>
            <a:pPr>
              <a:lnSpc>
                <a:spcPct val="80000"/>
              </a:lnSpc>
              <a:buFont typeface="Wingdings" charset="2"/>
              <a:buNone/>
            </a:pPr>
            <a:r>
              <a:rPr lang="en-US" sz="2000" dirty="0">
                <a:latin typeface="Courier New" charset="0"/>
                <a:sym typeface="Symbol" charset="2"/>
              </a:rPr>
              <a:t>public static void </a:t>
            </a:r>
            <a:r>
              <a:rPr lang="en-US" sz="2000" b="1" dirty="0" err="1">
                <a:latin typeface="Courier New" charset="0"/>
                <a:sym typeface="Symbol" charset="2"/>
              </a:rPr>
              <a:t>bogoSort</a:t>
            </a:r>
            <a:r>
              <a:rPr lang="en-US" sz="2000" dirty="0" err="1">
                <a:latin typeface="Courier New" charset="0"/>
                <a:sym typeface="Symbol" charset="2"/>
              </a:rPr>
              <a:t>(int</a:t>
            </a:r>
            <a:r>
              <a:rPr lang="en-US" sz="2000" dirty="0">
                <a:latin typeface="Courier New" charset="0"/>
                <a:sym typeface="Symbol" charset="2"/>
              </a:rPr>
              <a:t>[] a) {</a:t>
            </a:r>
          </a:p>
          <a:p>
            <a:pPr>
              <a:lnSpc>
                <a:spcPct val="80000"/>
              </a:lnSpc>
              <a:buFont typeface="Wingdings" charset="2"/>
              <a:buNone/>
            </a:pPr>
            <a:r>
              <a:rPr lang="en-US" sz="2000" dirty="0">
                <a:latin typeface="Courier New" charset="0"/>
                <a:sym typeface="Symbol" charset="2"/>
              </a:rPr>
              <a:t>    while (!</a:t>
            </a:r>
            <a:r>
              <a:rPr lang="en-US" sz="2000" dirty="0" err="1">
                <a:latin typeface="Courier New" charset="0"/>
                <a:sym typeface="Symbol" charset="2"/>
              </a:rPr>
              <a:t>isSorted(a</a:t>
            </a: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        </a:t>
            </a:r>
            <a:r>
              <a:rPr lang="en-US" sz="2000" dirty="0" err="1">
                <a:latin typeface="Courier New" charset="0"/>
                <a:sym typeface="Symbol" charset="2"/>
              </a:rPr>
              <a:t>shuffle(a</a:t>
            </a:r>
            <a:r>
              <a:rPr lang="en-US" sz="2000" dirty="0">
                <a:latin typeface="Courier New" charset="0"/>
                <a:sym typeface="Symbol" charset="2"/>
              </a:rPr>
              <a:t>);</a:t>
            </a:r>
          </a:p>
          <a:p>
            <a:pPr>
              <a:lnSpc>
                <a:spcPct val="80000"/>
              </a:lnSpc>
              <a:buFont typeface="Wingdings" charset="2"/>
              <a:buNone/>
            </a:pP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a:t>
            </a:r>
          </a:p>
          <a:p>
            <a:pPr>
              <a:lnSpc>
                <a:spcPct val="80000"/>
              </a:lnSpc>
              <a:buFont typeface="Wingdings" charset="2"/>
              <a:buNone/>
            </a:pPr>
            <a:endParaRPr lang="en-US" sz="2000" dirty="0">
              <a:latin typeface="Courier New" charset="0"/>
              <a:sym typeface="Symbol" charset="2"/>
            </a:endParaRPr>
          </a:p>
          <a:p>
            <a:pPr>
              <a:lnSpc>
                <a:spcPct val="80000"/>
              </a:lnSpc>
              <a:buFont typeface="Wingdings" charset="2"/>
              <a:buNone/>
            </a:pPr>
            <a:r>
              <a:rPr lang="en-US" sz="2000" dirty="0">
                <a:latin typeface="Courier New" charset="0"/>
                <a:sym typeface="Symbol" charset="2"/>
              </a:rPr>
              <a:t>// Returns true if array </a:t>
            </a:r>
            <a:r>
              <a:rPr lang="en-US" sz="2000" dirty="0" err="1">
                <a:latin typeface="Courier New" charset="0"/>
                <a:sym typeface="Symbol" charset="2"/>
              </a:rPr>
              <a:t>a's</a:t>
            </a:r>
            <a:r>
              <a:rPr lang="en-US" sz="2000" dirty="0">
                <a:latin typeface="Courier New" charset="0"/>
                <a:sym typeface="Symbol" charset="2"/>
              </a:rPr>
              <a:t> elements</a:t>
            </a:r>
          </a:p>
          <a:p>
            <a:pPr>
              <a:lnSpc>
                <a:spcPct val="80000"/>
              </a:lnSpc>
              <a:buFont typeface="Wingdings" charset="2"/>
              <a:buNone/>
            </a:pPr>
            <a:r>
              <a:rPr lang="en-US" sz="2000" dirty="0">
                <a:latin typeface="Courier New" charset="0"/>
                <a:sym typeface="Symbol" charset="2"/>
              </a:rPr>
              <a:t>// are in sorted order.</a:t>
            </a:r>
          </a:p>
          <a:p>
            <a:pPr>
              <a:lnSpc>
                <a:spcPct val="80000"/>
              </a:lnSpc>
              <a:buFont typeface="Wingdings" charset="2"/>
              <a:buNone/>
            </a:pPr>
            <a:r>
              <a:rPr lang="en-US" sz="2000" dirty="0">
                <a:latin typeface="Courier New" charset="0"/>
                <a:sym typeface="Symbol" charset="2"/>
              </a:rPr>
              <a:t>public static </a:t>
            </a:r>
            <a:r>
              <a:rPr lang="en-US" sz="2000" dirty="0" err="1">
                <a:latin typeface="Courier New" charset="0"/>
                <a:sym typeface="Symbol" charset="2"/>
              </a:rPr>
              <a:t>boolean</a:t>
            </a:r>
            <a:r>
              <a:rPr lang="en-US" sz="2000" dirty="0">
                <a:latin typeface="Courier New" charset="0"/>
                <a:sym typeface="Symbol" charset="2"/>
              </a:rPr>
              <a:t> </a:t>
            </a:r>
            <a:r>
              <a:rPr lang="en-US" sz="2000" dirty="0" err="1">
                <a:latin typeface="Courier New" charset="0"/>
                <a:sym typeface="Symbol" charset="2"/>
              </a:rPr>
              <a:t>isSorted(int</a:t>
            </a:r>
            <a:r>
              <a:rPr lang="en-US" sz="2000" dirty="0">
                <a:latin typeface="Courier New" charset="0"/>
                <a:sym typeface="Symbol" charset="2"/>
              </a:rPr>
              <a:t>[] a) {</a:t>
            </a:r>
          </a:p>
          <a:p>
            <a:pPr>
              <a:lnSpc>
                <a:spcPct val="80000"/>
              </a:lnSpc>
              <a:buFont typeface="Wingdings" charset="2"/>
              <a:buNone/>
            </a:pPr>
            <a:r>
              <a:rPr lang="en-US" sz="2000" dirty="0">
                <a:latin typeface="Courier New" charset="0"/>
                <a:sym typeface="Symbol" charset="2"/>
              </a:rPr>
              <a:t>    for (</a:t>
            </a:r>
            <a:r>
              <a:rPr lang="en-US" sz="2000" dirty="0" err="1">
                <a:latin typeface="Courier New" charset="0"/>
                <a:sym typeface="Symbol" charset="2"/>
              </a:rPr>
              <a:t>int</a:t>
            </a:r>
            <a:r>
              <a:rPr lang="en-US" sz="2000" dirty="0">
                <a:latin typeface="Courier New" charset="0"/>
                <a:sym typeface="Symbol" charset="2"/>
              </a:rPr>
              <a:t> </a:t>
            </a:r>
            <a:r>
              <a:rPr lang="en-US" sz="2000" dirty="0" err="1">
                <a:latin typeface="Courier New" charset="0"/>
                <a:sym typeface="Symbol" charset="2"/>
              </a:rPr>
              <a:t>i</a:t>
            </a:r>
            <a:r>
              <a:rPr lang="en-US" sz="2000" dirty="0">
                <a:latin typeface="Courier New" charset="0"/>
                <a:sym typeface="Symbol" charset="2"/>
              </a:rPr>
              <a:t> = 0; </a:t>
            </a:r>
            <a:r>
              <a:rPr lang="en-US" sz="2000" dirty="0" err="1">
                <a:latin typeface="Courier New" charset="0"/>
                <a:sym typeface="Symbol" charset="2"/>
              </a:rPr>
              <a:t>i</a:t>
            </a:r>
            <a:r>
              <a:rPr lang="en-US" sz="2000" dirty="0">
                <a:latin typeface="Courier New" charset="0"/>
                <a:sym typeface="Symbol" charset="2"/>
              </a:rPr>
              <a:t> &lt; </a:t>
            </a:r>
            <a:r>
              <a:rPr lang="en-US" sz="2000" dirty="0" err="1">
                <a:latin typeface="Courier New" charset="0"/>
                <a:sym typeface="Symbol" charset="2"/>
              </a:rPr>
              <a:t>a.length</a:t>
            </a:r>
            <a:r>
              <a:rPr lang="en-US" sz="2000" dirty="0">
                <a:latin typeface="Courier New" charset="0"/>
                <a:sym typeface="Symbol" charset="2"/>
              </a:rPr>
              <a:t> - 1; </a:t>
            </a:r>
            <a:r>
              <a:rPr lang="en-US" sz="2000" dirty="0" err="1">
                <a:latin typeface="Courier New" charset="0"/>
                <a:sym typeface="Symbol" charset="2"/>
              </a:rPr>
              <a:t>i</a:t>
            </a: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        if (</a:t>
            </a:r>
            <a:r>
              <a:rPr lang="en-US" sz="2000" dirty="0" err="1">
                <a:latin typeface="Courier New" charset="0"/>
                <a:sym typeface="Symbol" charset="2"/>
              </a:rPr>
              <a:t>a[i</a:t>
            </a:r>
            <a:r>
              <a:rPr lang="en-US" sz="2000" dirty="0">
                <a:latin typeface="Courier New" charset="0"/>
                <a:sym typeface="Symbol" charset="2"/>
              </a:rPr>
              <a:t>] &gt; a[i+1]) {</a:t>
            </a:r>
          </a:p>
          <a:p>
            <a:pPr>
              <a:lnSpc>
                <a:spcPct val="80000"/>
              </a:lnSpc>
              <a:buFont typeface="Wingdings" charset="2"/>
              <a:buNone/>
            </a:pPr>
            <a:r>
              <a:rPr lang="en-US" sz="2000" dirty="0">
                <a:latin typeface="Courier New" charset="0"/>
                <a:sym typeface="Symbol" charset="2"/>
              </a:rPr>
              <a:t>            return false;</a:t>
            </a:r>
          </a:p>
          <a:p>
            <a:pPr>
              <a:lnSpc>
                <a:spcPct val="80000"/>
              </a:lnSpc>
              <a:buFont typeface="Wingdings" charset="2"/>
              <a:buNone/>
            </a:pP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  </a:t>
            </a:r>
          </a:p>
          <a:p>
            <a:pPr>
              <a:lnSpc>
                <a:spcPct val="80000"/>
              </a:lnSpc>
              <a:buFont typeface="Wingdings" charset="2"/>
              <a:buNone/>
            </a:pPr>
            <a:r>
              <a:rPr lang="en-US" sz="2000" dirty="0">
                <a:latin typeface="Courier New" charset="0"/>
                <a:sym typeface="Symbol" charset="2"/>
              </a:rPr>
              <a:t>    return true;</a:t>
            </a:r>
          </a:p>
          <a:p>
            <a:pPr>
              <a:lnSpc>
                <a:spcPct val="80000"/>
              </a:lnSpc>
              <a:buFont typeface="Wingdings" charset="2"/>
              <a:buNone/>
            </a:pPr>
            <a:r>
              <a:rPr lang="en-US" sz="2000" dirty="0">
                <a:latin typeface="Courier New" charset="0"/>
                <a:sym typeface="Symbol" charset="2"/>
              </a:rPr>
              <a:t>}</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Slide Number Placeholder 1"/>
          <p:cNvSpPr>
            <a:spLocks noGrp="1"/>
          </p:cNvSpPr>
          <p:nvPr>
            <p:ph type="sldNum" sz="quarter" idx="10"/>
          </p:nvPr>
        </p:nvSpPr>
        <p:spPr/>
        <p:txBody>
          <a:bodyPr/>
          <a:lstStyle/>
          <a:p>
            <a:fld id="{22A185F6-B712-7E47-8C56-D936D2FFE0C4}" type="slidenum">
              <a:rPr lang="en-US"/>
              <a:pPr/>
              <a:t>70</a:t>
            </a:fld>
            <a:endParaRPr lang="en-US"/>
          </a:p>
        </p:txBody>
      </p:sp>
      <p:sp>
        <p:nvSpPr>
          <p:cNvPr id="163021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1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1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1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1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1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021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1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1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1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2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2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2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2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022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2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2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2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2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2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3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3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3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3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34"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35"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36"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0237"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38"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39"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40"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0241"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42"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0243"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44"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45"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46"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47"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48"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49"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50"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0251"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0252"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0253"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0254"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55" name="Text Box 47"/>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0256" name="Text Box 48"/>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0257"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0258" name="Text Box 50"/>
          <p:cNvSpPr txBox="1">
            <a:spLocks noChangeArrowheads="1"/>
          </p:cNvSpPr>
          <p:nvPr/>
        </p:nvSpPr>
        <p:spPr bwMode="auto">
          <a:xfrm>
            <a:off x="1774825"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0259" name="Text Box 51"/>
          <p:cNvSpPr txBox="1">
            <a:spLocks noChangeArrowheads="1"/>
          </p:cNvSpPr>
          <p:nvPr/>
        </p:nvSpPr>
        <p:spPr bwMode="auto">
          <a:xfrm>
            <a:off x="5575300"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 name="Slide Number Placeholder 1"/>
          <p:cNvSpPr>
            <a:spLocks noGrp="1"/>
          </p:cNvSpPr>
          <p:nvPr>
            <p:ph type="sldNum" sz="quarter" idx="10"/>
          </p:nvPr>
        </p:nvSpPr>
        <p:spPr/>
        <p:txBody>
          <a:bodyPr/>
          <a:lstStyle/>
          <a:p>
            <a:fld id="{9181FEE5-7E85-8F4D-9756-4A648434220F}" type="slidenum">
              <a:rPr lang="en-US"/>
              <a:pPr/>
              <a:t>71</a:t>
            </a:fld>
            <a:endParaRPr lang="en-US"/>
          </a:p>
        </p:txBody>
      </p:sp>
      <p:sp>
        <p:nvSpPr>
          <p:cNvPr id="163123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3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3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3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3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3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124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4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4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4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4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4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4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4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124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4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5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5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5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5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5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5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5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5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58"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59"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60"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1261"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62"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63"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64"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1265"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66"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1267"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68"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69"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70"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71"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72"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73"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74"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1275"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76"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1277"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1278"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79" name="Text Box 47"/>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1280" name="Text Box 48"/>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1281"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1282" name="Text Box 50"/>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1283" name="Text Box 51"/>
          <p:cNvSpPr txBox="1">
            <a:spLocks noChangeArrowheads="1"/>
          </p:cNvSpPr>
          <p:nvPr/>
        </p:nvSpPr>
        <p:spPr bwMode="auto">
          <a:xfrm>
            <a:off x="23622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1284" name="Text Box 52"/>
          <p:cNvSpPr txBox="1">
            <a:spLocks noChangeArrowheads="1"/>
          </p:cNvSpPr>
          <p:nvPr/>
        </p:nvSpPr>
        <p:spPr bwMode="auto">
          <a:xfrm>
            <a:off x="5575300"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 name="Slide Number Placeholder 1"/>
          <p:cNvSpPr>
            <a:spLocks noGrp="1"/>
          </p:cNvSpPr>
          <p:nvPr>
            <p:ph type="sldNum" sz="quarter" idx="10"/>
          </p:nvPr>
        </p:nvSpPr>
        <p:spPr/>
        <p:txBody>
          <a:bodyPr/>
          <a:lstStyle/>
          <a:p>
            <a:fld id="{1C2C1DB4-8EE7-124F-B654-643951A127B6}" type="slidenum">
              <a:rPr lang="en-US"/>
              <a:pPr/>
              <a:t>72</a:t>
            </a:fld>
            <a:endParaRPr lang="en-US"/>
          </a:p>
        </p:txBody>
      </p:sp>
      <p:sp>
        <p:nvSpPr>
          <p:cNvPr id="163225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25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26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26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26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26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226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26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26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26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26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26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27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27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227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27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27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27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27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27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27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27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28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28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282"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283"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284"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2285"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286"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287"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288"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2289"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290"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2291"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292"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293"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294"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295"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296"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297"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298"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2299"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300"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301"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2302"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303" name="Text Box 47"/>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2304" name="Text Box 48"/>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2305"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2306" name="Text Box 50"/>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2307" name="Text Box 51"/>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2308" name="Text Box 52"/>
          <p:cNvSpPr txBox="1">
            <a:spLocks noChangeArrowheads="1"/>
          </p:cNvSpPr>
          <p:nvPr/>
        </p:nvSpPr>
        <p:spPr bwMode="auto">
          <a:xfrm>
            <a:off x="29464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2309" name="Text Box 53"/>
          <p:cNvSpPr txBox="1">
            <a:spLocks noChangeArrowheads="1"/>
          </p:cNvSpPr>
          <p:nvPr/>
        </p:nvSpPr>
        <p:spPr bwMode="auto">
          <a:xfrm>
            <a:off x="5575300"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 name="Slide Number Placeholder 1"/>
          <p:cNvSpPr>
            <a:spLocks noGrp="1"/>
          </p:cNvSpPr>
          <p:nvPr>
            <p:ph type="sldNum" sz="quarter" idx="10"/>
          </p:nvPr>
        </p:nvSpPr>
        <p:spPr/>
        <p:txBody>
          <a:bodyPr/>
          <a:lstStyle/>
          <a:p>
            <a:fld id="{3D865E8E-CCB1-FC44-A3E5-038C2379CDAF}" type="slidenum">
              <a:rPr lang="en-US"/>
              <a:pPr/>
              <a:t>73</a:t>
            </a:fld>
            <a:endParaRPr lang="en-US"/>
          </a:p>
        </p:txBody>
      </p:sp>
      <p:sp>
        <p:nvSpPr>
          <p:cNvPr id="163328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28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28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28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28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28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28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28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329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29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29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29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29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29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29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29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329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29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30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30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30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30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30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30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306"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307"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308"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309"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3310"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311"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312"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313"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3314"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3315"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316"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317"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318"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319"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320"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321"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3322"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323"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324"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325"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3326"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327" name="Text Box 47"/>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328" name="Text Box 48"/>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3329"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3330" name="Text Box 50"/>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3331" name="Text Box 51"/>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3332" name="Text Box 52"/>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3333" name="Text Box 53"/>
          <p:cNvSpPr txBox="1">
            <a:spLocks noChangeArrowheads="1"/>
          </p:cNvSpPr>
          <p:nvPr/>
        </p:nvSpPr>
        <p:spPr bwMode="auto">
          <a:xfrm>
            <a:off x="29464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3334" name="Text Box 54"/>
          <p:cNvSpPr txBox="1">
            <a:spLocks noChangeArrowheads="1"/>
          </p:cNvSpPr>
          <p:nvPr/>
        </p:nvSpPr>
        <p:spPr bwMode="auto">
          <a:xfrm>
            <a:off x="6162675"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 name="Slide Number Placeholder 1"/>
          <p:cNvSpPr>
            <a:spLocks noGrp="1"/>
          </p:cNvSpPr>
          <p:nvPr>
            <p:ph type="sldNum" sz="quarter" idx="10"/>
          </p:nvPr>
        </p:nvSpPr>
        <p:spPr/>
        <p:txBody>
          <a:bodyPr/>
          <a:lstStyle/>
          <a:p>
            <a:fld id="{06AEC186-9339-6646-85D0-FDD1BA6CE157}" type="slidenum">
              <a:rPr lang="en-US"/>
              <a:pPr/>
              <a:t>74</a:t>
            </a:fld>
            <a:endParaRPr lang="en-US"/>
          </a:p>
        </p:txBody>
      </p:sp>
      <p:sp>
        <p:nvSpPr>
          <p:cNvPr id="163430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430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0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0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1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1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1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1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14"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4315"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16"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17"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18"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19"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20"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21"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22"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23"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24"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25"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26"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27"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28"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29"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30"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4331"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32"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33"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34"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4335"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36"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37"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38"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4339"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40"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41"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42"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43"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4344"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45"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46"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47"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48"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49"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4350"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51" name="Text Box 47"/>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52" name="Text Box 48"/>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53"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4354" name="Text Box 50"/>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4355" name="Text Box 51"/>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4356" name="Text Box 52"/>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4357" name="Text Box 53"/>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4358" name="Text Box 54"/>
          <p:cNvSpPr txBox="1">
            <a:spLocks noChangeArrowheads="1"/>
          </p:cNvSpPr>
          <p:nvPr/>
        </p:nvSpPr>
        <p:spPr bwMode="auto">
          <a:xfrm>
            <a:off x="29464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4359" name="Text Box 55"/>
          <p:cNvSpPr txBox="1">
            <a:spLocks noChangeArrowheads="1"/>
          </p:cNvSpPr>
          <p:nvPr/>
        </p:nvSpPr>
        <p:spPr bwMode="auto">
          <a:xfrm>
            <a:off x="6750050"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 name="Slide Number Placeholder 1"/>
          <p:cNvSpPr>
            <a:spLocks noGrp="1"/>
          </p:cNvSpPr>
          <p:nvPr>
            <p:ph type="sldNum" sz="quarter" idx="10"/>
          </p:nvPr>
        </p:nvSpPr>
        <p:spPr/>
        <p:txBody>
          <a:bodyPr/>
          <a:lstStyle/>
          <a:p>
            <a:fld id="{287F357C-4A4C-B549-8CA5-80E673F846C4}" type="slidenum">
              <a:rPr lang="en-US"/>
              <a:pPr/>
              <a:t>75</a:t>
            </a:fld>
            <a:endParaRPr lang="en-US"/>
          </a:p>
        </p:txBody>
      </p:sp>
      <p:sp>
        <p:nvSpPr>
          <p:cNvPr id="1635330"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5331"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32"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33"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34"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35"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36"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37"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38"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5339"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40"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41"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42"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43"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44"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45"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46"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47"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48"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49"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50"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51"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52"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53"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54"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5355"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56"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57"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58"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5359"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60"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61"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62"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5363"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64"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65"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66"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67"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5368"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69"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70"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71"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72"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73"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74"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75" name="Text Box 47"/>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76" name="Text Box 48"/>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77" name="Text Box 49"/>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5378" name="Text Box 50"/>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5379" name="Text Box 51"/>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5380" name="Text Box 52"/>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5381" name="Text Box 53"/>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5382" name="Text Box 54"/>
          <p:cNvSpPr txBox="1">
            <a:spLocks noChangeArrowheads="1"/>
          </p:cNvSpPr>
          <p:nvPr/>
        </p:nvSpPr>
        <p:spPr bwMode="auto">
          <a:xfrm>
            <a:off x="517366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5383" name="Text Box 55"/>
          <p:cNvSpPr txBox="1">
            <a:spLocks noChangeArrowheads="1"/>
          </p:cNvSpPr>
          <p:nvPr/>
        </p:nvSpPr>
        <p:spPr bwMode="auto">
          <a:xfrm>
            <a:off x="35433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5384" name="Text Box 56"/>
          <p:cNvSpPr txBox="1">
            <a:spLocks noChangeArrowheads="1"/>
          </p:cNvSpPr>
          <p:nvPr/>
        </p:nvSpPr>
        <p:spPr bwMode="auto">
          <a:xfrm>
            <a:off x="6750050" y="43688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 name="Slide Number Placeholder 1"/>
          <p:cNvSpPr>
            <a:spLocks noGrp="1"/>
          </p:cNvSpPr>
          <p:nvPr>
            <p:ph type="sldNum" sz="quarter" idx="10"/>
          </p:nvPr>
        </p:nvSpPr>
        <p:spPr/>
        <p:txBody>
          <a:bodyPr/>
          <a:lstStyle/>
          <a:p>
            <a:fld id="{27070224-9B5A-FE44-8000-42C1BCDCD7DC}" type="slidenum">
              <a:rPr lang="en-US"/>
              <a:pPr/>
              <a:t>76</a:t>
            </a:fld>
            <a:endParaRPr lang="en-US"/>
          </a:p>
        </p:txBody>
      </p:sp>
      <p:sp>
        <p:nvSpPr>
          <p:cNvPr id="1636354"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355"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56"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57"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58"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359"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360"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61"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362"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363"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64"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65"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66"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367"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368"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69"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370"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71"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72"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73"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74"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75"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76"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77"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78"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379"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380"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381"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382"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383"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384"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385"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386"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6387"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88"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89"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90"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91"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392"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393"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394"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395"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396"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397"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398" name="Text Box 46"/>
          <p:cNvSpPr txBox="1">
            <a:spLocks noChangeArrowheads="1"/>
          </p:cNvSpPr>
          <p:nvPr/>
        </p:nvSpPr>
        <p:spPr bwMode="auto">
          <a:xfrm>
            <a:off x="3543300" y="4381500"/>
            <a:ext cx="587375" cy="495300"/>
          </a:xfrm>
          <a:prstGeom prst="rect">
            <a:avLst/>
          </a:prstGeom>
          <a:noFill/>
          <a:ln w="38100">
            <a:solidFill>
              <a:srgbClr val="3333FF"/>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6399" name="Text Box 47"/>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400" name="Text Box 48"/>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401" name="Text Box 49"/>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402" name="Text Box 50"/>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6403" name="Text Box 51"/>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6404" name="Text Box 52"/>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6405" name="Text Box 53"/>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6406" name="Text Box 54"/>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6407" name="Text Box 55"/>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6408" name="Text Box 56"/>
          <p:cNvSpPr txBox="1">
            <a:spLocks noChangeArrowheads="1"/>
          </p:cNvSpPr>
          <p:nvPr/>
        </p:nvSpPr>
        <p:spPr bwMode="auto">
          <a:xfrm>
            <a:off x="517366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6409" name="Text Box 57"/>
          <p:cNvSpPr txBox="1">
            <a:spLocks noChangeArrowheads="1"/>
          </p:cNvSpPr>
          <p:nvPr/>
        </p:nvSpPr>
        <p:spPr bwMode="auto">
          <a:xfrm>
            <a:off x="5761038"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 name="Slide Number Placeholder 1"/>
          <p:cNvSpPr>
            <a:spLocks noGrp="1"/>
          </p:cNvSpPr>
          <p:nvPr>
            <p:ph type="sldNum" sz="quarter" idx="10"/>
          </p:nvPr>
        </p:nvSpPr>
        <p:spPr/>
        <p:txBody>
          <a:bodyPr/>
          <a:lstStyle/>
          <a:p>
            <a:fld id="{AA26B892-B724-0F43-BC2F-147D655BBE13}" type="slidenum">
              <a:rPr lang="en-US"/>
              <a:pPr/>
              <a:t>77</a:t>
            </a:fld>
            <a:endParaRPr lang="en-US"/>
          </a:p>
        </p:txBody>
      </p:sp>
      <p:sp>
        <p:nvSpPr>
          <p:cNvPr id="1637378"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379"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380"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381"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382"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383"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384"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385"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386"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387"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388"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389"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390"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391"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392"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393"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394"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395"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396"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397"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398"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399"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400"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401"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402"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403"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404"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405"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406"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407"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408"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409"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410" name="Text Box 34"/>
          <p:cNvSpPr txBox="1">
            <a:spLocks noChangeArrowheads="1"/>
          </p:cNvSpPr>
          <p:nvPr/>
        </p:nvSpPr>
        <p:spPr bwMode="auto">
          <a:xfrm>
            <a:off x="1692275" y="5905500"/>
            <a:ext cx="5889625" cy="495300"/>
          </a:xfrm>
          <a:prstGeom prst="rect">
            <a:avLst/>
          </a:prstGeom>
          <a:noFill/>
          <a:ln w="38100">
            <a:solidFill>
              <a:srgbClr val="FF0033"/>
            </a:solidFill>
            <a:prstDash val="dash"/>
            <a:miter lim="800000"/>
            <a:headEnd type="none" w="sm" len="sm"/>
            <a:tailEnd type="none" w="sm" len="sm"/>
          </a:ln>
          <a:effectLst/>
        </p:spPr>
        <p:txBody>
          <a:bodyPr>
            <a:prstTxWarp prst="textNoShape">
              <a:avLst/>
            </a:prstTxWarp>
            <a:spAutoFit/>
          </a:bodyPr>
          <a:lstStyle/>
          <a:p>
            <a:pPr algn="ctr" eaLnBrk="0" hangingPunct="0">
              <a:spcBef>
                <a:spcPct val="0"/>
              </a:spcBef>
              <a:buClrTx/>
              <a:buSzTx/>
              <a:buFontTx/>
              <a:buNone/>
            </a:pPr>
            <a:r>
              <a:rPr lang="en-US" sz="2400" b="1">
                <a:solidFill>
                  <a:srgbClr val="FF0033"/>
                </a:solidFill>
                <a:latin typeface="Arial" charset="0"/>
              </a:rPr>
              <a:t>Merge</a:t>
            </a:r>
          </a:p>
        </p:txBody>
      </p:sp>
      <p:sp>
        <p:nvSpPr>
          <p:cNvPr id="1637411" name="Text Box 35"/>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412" name="Text Box 36"/>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413" name="Text Box 37"/>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414" name="Text Box 38"/>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415" name="Text Box 39"/>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416" name="Text Box 40"/>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417" name="Text Box 41"/>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418" name="Text Box 42"/>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419" name="Text Box 43"/>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420" name="Text Box 44"/>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421" name="Text Box 45"/>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422" name="Text Box 46"/>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7423" name="Text Box 47"/>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424" name="Text Box 48"/>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425" name="Text Box 49"/>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426" name="Text Box 50"/>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427" name="Text Box 51"/>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7428" name="Text Box 52"/>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7429" name="Text Box 53"/>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7430" name="Text Box 54"/>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7431" name="Text Box 55"/>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7432" name="Text Box 56"/>
          <p:cNvSpPr txBox="1">
            <a:spLocks noChangeArrowheads="1"/>
          </p:cNvSpPr>
          <p:nvPr/>
        </p:nvSpPr>
        <p:spPr bwMode="auto">
          <a:xfrm>
            <a:off x="517366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7433" name="Text Box 57"/>
          <p:cNvSpPr txBox="1">
            <a:spLocks noChangeArrowheads="1"/>
          </p:cNvSpPr>
          <p:nvPr/>
        </p:nvSpPr>
        <p:spPr bwMode="auto">
          <a:xfrm>
            <a:off x="5761038"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7434" name="Text Box 58"/>
          <p:cNvSpPr txBox="1">
            <a:spLocks noChangeArrowheads="1"/>
          </p:cNvSpPr>
          <p:nvPr/>
        </p:nvSpPr>
        <p:spPr bwMode="auto">
          <a:xfrm>
            <a:off x="634841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 name="Slide Number Placeholder 1"/>
          <p:cNvSpPr>
            <a:spLocks noGrp="1"/>
          </p:cNvSpPr>
          <p:nvPr>
            <p:ph type="sldNum" sz="quarter" idx="10"/>
          </p:nvPr>
        </p:nvSpPr>
        <p:spPr/>
        <p:txBody>
          <a:bodyPr/>
          <a:lstStyle/>
          <a:p>
            <a:fld id="{3C906EC9-8033-D041-BF34-12922F92B32E}" type="slidenum">
              <a:rPr lang="en-US"/>
              <a:pPr/>
              <a:t>78</a:t>
            </a:fld>
            <a:endParaRPr lang="en-US"/>
          </a:p>
        </p:txBody>
      </p:sp>
      <p:sp>
        <p:nvSpPr>
          <p:cNvPr id="1638402"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03"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04"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05"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06"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07"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08"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09"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10" name="Text Box 10"/>
          <p:cNvSpPr txBox="1">
            <a:spLocks noChangeArrowheads="1"/>
          </p:cNvSpPr>
          <p:nvPr/>
        </p:nvSpPr>
        <p:spPr bwMode="auto">
          <a:xfrm>
            <a:off x="54768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11" name="Text Box 11"/>
          <p:cNvSpPr txBox="1">
            <a:spLocks noChangeArrowheads="1"/>
          </p:cNvSpPr>
          <p:nvPr/>
        </p:nvSpPr>
        <p:spPr bwMode="auto">
          <a:xfrm>
            <a:off x="30797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12" name="Text Box 12"/>
          <p:cNvSpPr txBox="1">
            <a:spLocks noChangeArrowheads="1"/>
          </p:cNvSpPr>
          <p:nvPr/>
        </p:nvSpPr>
        <p:spPr bwMode="auto">
          <a:xfrm>
            <a:off x="249237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13" name="Text Box 13"/>
          <p:cNvSpPr txBox="1">
            <a:spLocks noChangeArrowheads="1"/>
          </p:cNvSpPr>
          <p:nvPr/>
        </p:nvSpPr>
        <p:spPr bwMode="auto">
          <a:xfrm>
            <a:off x="36671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14" name="Text Box 14"/>
          <p:cNvSpPr txBox="1">
            <a:spLocks noChangeArrowheads="1"/>
          </p:cNvSpPr>
          <p:nvPr/>
        </p:nvSpPr>
        <p:spPr bwMode="auto">
          <a:xfrm>
            <a:off x="48895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15" name="Text Box 15"/>
          <p:cNvSpPr txBox="1">
            <a:spLocks noChangeArrowheads="1"/>
          </p:cNvSpPr>
          <p:nvPr/>
        </p:nvSpPr>
        <p:spPr bwMode="auto">
          <a:xfrm>
            <a:off x="606425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16" name="Text Box 16"/>
          <p:cNvSpPr txBox="1">
            <a:spLocks noChangeArrowheads="1"/>
          </p:cNvSpPr>
          <p:nvPr/>
        </p:nvSpPr>
        <p:spPr bwMode="auto">
          <a:xfrm>
            <a:off x="1905000"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17" name="Text Box 17"/>
          <p:cNvSpPr txBox="1">
            <a:spLocks noChangeArrowheads="1"/>
          </p:cNvSpPr>
          <p:nvPr/>
        </p:nvSpPr>
        <p:spPr bwMode="auto">
          <a:xfrm>
            <a:off x="6651625" y="1371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18" name="Text Box 18"/>
          <p:cNvSpPr txBox="1">
            <a:spLocks noChangeArrowheads="1"/>
          </p:cNvSpPr>
          <p:nvPr/>
        </p:nvSpPr>
        <p:spPr bwMode="auto">
          <a:xfrm>
            <a:off x="32448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19" name="Text Box 19"/>
          <p:cNvSpPr txBox="1">
            <a:spLocks noChangeArrowheads="1"/>
          </p:cNvSpPr>
          <p:nvPr/>
        </p:nvSpPr>
        <p:spPr bwMode="auto">
          <a:xfrm>
            <a:off x="22320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20" name="Text Box 20"/>
          <p:cNvSpPr txBox="1">
            <a:spLocks noChangeArrowheads="1"/>
          </p:cNvSpPr>
          <p:nvPr/>
        </p:nvSpPr>
        <p:spPr bwMode="auto">
          <a:xfrm>
            <a:off x="38322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21" name="Text Box 21"/>
          <p:cNvSpPr txBox="1">
            <a:spLocks noChangeArrowheads="1"/>
          </p:cNvSpPr>
          <p:nvPr/>
        </p:nvSpPr>
        <p:spPr bwMode="auto">
          <a:xfrm>
            <a:off x="16446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22" name="Text Box 22"/>
          <p:cNvSpPr txBox="1">
            <a:spLocks noChangeArrowheads="1"/>
          </p:cNvSpPr>
          <p:nvPr/>
        </p:nvSpPr>
        <p:spPr bwMode="auto">
          <a:xfrm>
            <a:off x="23082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23" name="Text Box 23"/>
          <p:cNvSpPr txBox="1">
            <a:spLocks noChangeArrowheads="1"/>
          </p:cNvSpPr>
          <p:nvPr/>
        </p:nvSpPr>
        <p:spPr bwMode="auto">
          <a:xfrm>
            <a:off x="1524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24" name="Text Box 24"/>
          <p:cNvSpPr txBox="1">
            <a:spLocks noChangeArrowheads="1"/>
          </p:cNvSpPr>
          <p:nvPr/>
        </p:nvSpPr>
        <p:spPr bwMode="auto">
          <a:xfrm>
            <a:off x="3124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25" name="Text Box 25"/>
          <p:cNvSpPr txBox="1">
            <a:spLocks noChangeArrowheads="1"/>
          </p:cNvSpPr>
          <p:nvPr/>
        </p:nvSpPr>
        <p:spPr bwMode="auto">
          <a:xfrm>
            <a:off x="39846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26" name="Text Box 26"/>
          <p:cNvSpPr txBox="1">
            <a:spLocks noChangeArrowheads="1"/>
          </p:cNvSpPr>
          <p:nvPr/>
        </p:nvSpPr>
        <p:spPr bwMode="auto">
          <a:xfrm>
            <a:off x="54324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27" name="Text Box 27"/>
          <p:cNvSpPr txBox="1">
            <a:spLocks noChangeArrowheads="1"/>
          </p:cNvSpPr>
          <p:nvPr/>
        </p:nvSpPr>
        <p:spPr bwMode="auto">
          <a:xfrm>
            <a:off x="48450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28" name="Text Box 28"/>
          <p:cNvSpPr txBox="1">
            <a:spLocks noChangeArrowheads="1"/>
          </p:cNvSpPr>
          <p:nvPr/>
        </p:nvSpPr>
        <p:spPr bwMode="auto">
          <a:xfrm>
            <a:off x="6445250"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29" name="Text Box 29"/>
          <p:cNvSpPr txBox="1">
            <a:spLocks noChangeArrowheads="1"/>
          </p:cNvSpPr>
          <p:nvPr/>
        </p:nvSpPr>
        <p:spPr bwMode="auto">
          <a:xfrm>
            <a:off x="7032625" y="2133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30" name="Text Box 30"/>
          <p:cNvSpPr txBox="1">
            <a:spLocks noChangeArrowheads="1"/>
          </p:cNvSpPr>
          <p:nvPr/>
        </p:nvSpPr>
        <p:spPr bwMode="auto">
          <a:xfrm>
            <a:off x="5584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31" name="Text Box 31"/>
          <p:cNvSpPr txBox="1">
            <a:spLocks noChangeArrowheads="1"/>
          </p:cNvSpPr>
          <p:nvPr/>
        </p:nvSpPr>
        <p:spPr bwMode="auto">
          <a:xfrm>
            <a:off x="4822825"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32" name="Text Box 32"/>
          <p:cNvSpPr txBox="1">
            <a:spLocks noChangeArrowheads="1"/>
          </p:cNvSpPr>
          <p:nvPr/>
        </p:nvSpPr>
        <p:spPr bwMode="auto">
          <a:xfrm>
            <a:off x="64770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33" name="Text Box 33"/>
          <p:cNvSpPr txBox="1">
            <a:spLocks noChangeArrowheads="1"/>
          </p:cNvSpPr>
          <p:nvPr/>
        </p:nvSpPr>
        <p:spPr bwMode="auto">
          <a:xfrm>
            <a:off x="7315200" y="2895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34" name="Text Box 34"/>
          <p:cNvSpPr txBox="1">
            <a:spLocks noChangeArrowheads="1"/>
          </p:cNvSpPr>
          <p:nvPr/>
        </p:nvSpPr>
        <p:spPr bwMode="auto">
          <a:xfrm>
            <a:off x="1622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35" name="Text Box 35"/>
          <p:cNvSpPr txBox="1">
            <a:spLocks noChangeArrowheads="1"/>
          </p:cNvSpPr>
          <p:nvPr/>
        </p:nvSpPr>
        <p:spPr bwMode="auto">
          <a:xfrm>
            <a:off x="2209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36" name="Text Box 36"/>
          <p:cNvSpPr txBox="1">
            <a:spLocks noChangeArrowheads="1"/>
          </p:cNvSpPr>
          <p:nvPr/>
        </p:nvSpPr>
        <p:spPr bwMode="auto">
          <a:xfrm>
            <a:off x="38100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37" name="Text Box 37"/>
          <p:cNvSpPr txBox="1">
            <a:spLocks noChangeArrowheads="1"/>
          </p:cNvSpPr>
          <p:nvPr/>
        </p:nvSpPr>
        <p:spPr bwMode="auto">
          <a:xfrm>
            <a:off x="32226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38" name="Text Box 38"/>
          <p:cNvSpPr txBox="1">
            <a:spLocks noChangeArrowheads="1"/>
          </p:cNvSpPr>
          <p:nvPr/>
        </p:nvSpPr>
        <p:spPr bwMode="auto">
          <a:xfrm>
            <a:off x="54864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39" name="Text Box 39"/>
          <p:cNvSpPr txBox="1">
            <a:spLocks noChangeArrowheads="1"/>
          </p:cNvSpPr>
          <p:nvPr/>
        </p:nvSpPr>
        <p:spPr bwMode="auto">
          <a:xfrm>
            <a:off x="48990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40" name="Text Box 40"/>
          <p:cNvSpPr txBox="1">
            <a:spLocks noChangeArrowheads="1"/>
          </p:cNvSpPr>
          <p:nvPr/>
        </p:nvSpPr>
        <p:spPr bwMode="auto">
          <a:xfrm>
            <a:off x="7162800"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41" name="Text Box 41"/>
          <p:cNvSpPr txBox="1">
            <a:spLocks noChangeArrowheads="1"/>
          </p:cNvSpPr>
          <p:nvPr/>
        </p:nvSpPr>
        <p:spPr bwMode="auto">
          <a:xfrm>
            <a:off x="6575425" y="36576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42" name="Text Box 42"/>
          <p:cNvSpPr txBox="1">
            <a:spLocks noChangeArrowheads="1"/>
          </p:cNvSpPr>
          <p:nvPr/>
        </p:nvSpPr>
        <p:spPr bwMode="auto">
          <a:xfrm>
            <a:off x="1774825"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43" name="Text Box 43"/>
          <p:cNvSpPr txBox="1">
            <a:spLocks noChangeArrowheads="1"/>
          </p:cNvSpPr>
          <p:nvPr/>
        </p:nvSpPr>
        <p:spPr bwMode="auto">
          <a:xfrm>
            <a:off x="23622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44" name="Text Box 44"/>
          <p:cNvSpPr txBox="1">
            <a:spLocks noChangeArrowheads="1"/>
          </p:cNvSpPr>
          <p:nvPr/>
        </p:nvSpPr>
        <p:spPr bwMode="auto">
          <a:xfrm>
            <a:off x="29464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45" name="Text Box 45"/>
          <p:cNvSpPr txBox="1">
            <a:spLocks noChangeArrowheads="1"/>
          </p:cNvSpPr>
          <p:nvPr/>
        </p:nvSpPr>
        <p:spPr bwMode="auto">
          <a:xfrm>
            <a:off x="3543300" y="43815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8446" name="Text Box 46"/>
          <p:cNvSpPr txBox="1">
            <a:spLocks noChangeArrowheads="1"/>
          </p:cNvSpPr>
          <p:nvPr/>
        </p:nvSpPr>
        <p:spPr bwMode="auto">
          <a:xfrm>
            <a:off x="498792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47" name="Text Box 47"/>
          <p:cNvSpPr txBox="1">
            <a:spLocks noChangeArrowheads="1"/>
          </p:cNvSpPr>
          <p:nvPr/>
        </p:nvSpPr>
        <p:spPr bwMode="auto">
          <a:xfrm>
            <a:off x="557530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48" name="Text Box 48"/>
          <p:cNvSpPr txBox="1">
            <a:spLocks noChangeArrowheads="1"/>
          </p:cNvSpPr>
          <p:nvPr/>
        </p:nvSpPr>
        <p:spPr bwMode="auto">
          <a:xfrm>
            <a:off x="6162675"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49" name="Text Box 49"/>
          <p:cNvSpPr txBox="1">
            <a:spLocks noChangeArrowheads="1"/>
          </p:cNvSpPr>
          <p:nvPr/>
        </p:nvSpPr>
        <p:spPr bwMode="auto">
          <a:xfrm>
            <a:off x="6750050" y="43688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50" name="Text Box 50"/>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8451" name="Text Box 51"/>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8452" name="Text Box 52"/>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8453" name="Text Box 53"/>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8454" name="Text Box 54"/>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8455" name="Text Box 55"/>
          <p:cNvSpPr txBox="1">
            <a:spLocks noChangeArrowheads="1"/>
          </p:cNvSpPr>
          <p:nvPr/>
        </p:nvSpPr>
        <p:spPr bwMode="auto">
          <a:xfrm>
            <a:off x="517366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8456" name="Text Box 56"/>
          <p:cNvSpPr txBox="1">
            <a:spLocks noChangeArrowheads="1"/>
          </p:cNvSpPr>
          <p:nvPr/>
        </p:nvSpPr>
        <p:spPr bwMode="auto">
          <a:xfrm>
            <a:off x="5761038"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8457" name="Text Box 57"/>
          <p:cNvSpPr txBox="1">
            <a:spLocks noChangeArrowheads="1"/>
          </p:cNvSpPr>
          <p:nvPr/>
        </p:nvSpPr>
        <p:spPr bwMode="auto">
          <a:xfrm>
            <a:off x="634841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Slide Number Placeholder 1"/>
          <p:cNvSpPr>
            <a:spLocks noGrp="1"/>
          </p:cNvSpPr>
          <p:nvPr>
            <p:ph type="sldNum" sz="quarter" idx="10"/>
          </p:nvPr>
        </p:nvSpPr>
        <p:spPr/>
        <p:txBody>
          <a:bodyPr/>
          <a:lstStyle/>
          <a:p>
            <a:fld id="{57EAA5EA-4E7A-C948-933A-3CF72A3148F9}" type="slidenum">
              <a:rPr lang="en-US"/>
              <a:pPr/>
              <a:t>79</a:t>
            </a:fld>
            <a:endParaRPr lang="en-US"/>
          </a:p>
        </p:txBody>
      </p:sp>
      <p:sp>
        <p:nvSpPr>
          <p:cNvPr id="1639426" name="Text Box 2"/>
          <p:cNvSpPr txBox="1">
            <a:spLocks noChangeArrowheads="1"/>
          </p:cNvSpPr>
          <p:nvPr/>
        </p:nvSpPr>
        <p:spPr bwMode="auto">
          <a:xfrm>
            <a:off x="51609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9427" name="Text Box 3"/>
          <p:cNvSpPr txBox="1">
            <a:spLocks noChangeArrowheads="1"/>
          </p:cNvSpPr>
          <p:nvPr/>
        </p:nvSpPr>
        <p:spPr bwMode="auto">
          <a:xfrm>
            <a:off x="33988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9428" name="Text Box 4"/>
          <p:cNvSpPr txBox="1">
            <a:spLocks noChangeArrowheads="1"/>
          </p:cNvSpPr>
          <p:nvPr/>
        </p:nvSpPr>
        <p:spPr bwMode="auto">
          <a:xfrm>
            <a:off x="281146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9429" name="Text Box 5"/>
          <p:cNvSpPr txBox="1">
            <a:spLocks noChangeArrowheads="1"/>
          </p:cNvSpPr>
          <p:nvPr/>
        </p:nvSpPr>
        <p:spPr bwMode="auto">
          <a:xfrm>
            <a:off x="39862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9430" name="Text Box 6"/>
          <p:cNvSpPr txBox="1">
            <a:spLocks noChangeArrowheads="1"/>
          </p:cNvSpPr>
          <p:nvPr/>
        </p:nvSpPr>
        <p:spPr bwMode="auto">
          <a:xfrm>
            <a:off x="45735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9431" name="Text Box 7"/>
          <p:cNvSpPr txBox="1">
            <a:spLocks noChangeArrowheads="1"/>
          </p:cNvSpPr>
          <p:nvPr/>
        </p:nvSpPr>
        <p:spPr bwMode="auto">
          <a:xfrm>
            <a:off x="574833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9432" name="Text Box 8"/>
          <p:cNvSpPr txBox="1">
            <a:spLocks noChangeArrowheads="1"/>
          </p:cNvSpPr>
          <p:nvPr/>
        </p:nvSpPr>
        <p:spPr bwMode="auto">
          <a:xfrm>
            <a:off x="2224088"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9433" name="Text Box 9"/>
          <p:cNvSpPr txBox="1">
            <a:spLocks noChangeArrowheads="1"/>
          </p:cNvSpPr>
          <p:nvPr/>
        </p:nvSpPr>
        <p:spPr bwMode="auto">
          <a:xfrm>
            <a:off x="6335713" y="600075"/>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9434" name="Text Box 10"/>
          <p:cNvSpPr txBox="1">
            <a:spLocks noChangeArrowheads="1"/>
          </p:cNvSpPr>
          <p:nvPr/>
        </p:nvSpPr>
        <p:spPr bwMode="auto">
          <a:xfrm>
            <a:off x="22320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algn="ctr" eaLnBrk="0" hangingPunct="0">
              <a:spcBef>
                <a:spcPct val="0"/>
              </a:spcBef>
              <a:buClrTx/>
              <a:buSzTx/>
              <a:buFontTx/>
              <a:buNone/>
            </a:pPr>
            <a:r>
              <a:rPr lang="en-US" sz="2400" b="1">
                <a:latin typeface="Courier New" charset="0"/>
              </a:rPr>
              <a:t>6</a:t>
            </a:r>
          </a:p>
        </p:txBody>
      </p:sp>
      <p:sp>
        <p:nvSpPr>
          <p:cNvPr id="1639435" name="Text Box 11"/>
          <p:cNvSpPr txBox="1">
            <a:spLocks noChangeArrowheads="1"/>
          </p:cNvSpPr>
          <p:nvPr/>
        </p:nvSpPr>
        <p:spPr bwMode="auto">
          <a:xfrm>
            <a:off x="282257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14</a:t>
            </a:r>
          </a:p>
        </p:txBody>
      </p:sp>
      <p:sp>
        <p:nvSpPr>
          <p:cNvPr id="1639436" name="Text Box 12"/>
          <p:cNvSpPr txBox="1">
            <a:spLocks noChangeArrowheads="1"/>
          </p:cNvSpPr>
          <p:nvPr/>
        </p:nvSpPr>
        <p:spPr bwMode="auto">
          <a:xfrm>
            <a:off x="340995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23</a:t>
            </a:r>
          </a:p>
        </p:txBody>
      </p:sp>
      <p:sp>
        <p:nvSpPr>
          <p:cNvPr id="1639437" name="Text Box 13"/>
          <p:cNvSpPr txBox="1">
            <a:spLocks noChangeArrowheads="1"/>
          </p:cNvSpPr>
          <p:nvPr/>
        </p:nvSpPr>
        <p:spPr bwMode="auto">
          <a:xfrm>
            <a:off x="3997325"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33</a:t>
            </a:r>
          </a:p>
        </p:txBody>
      </p:sp>
      <p:sp>
        <p:nvSpPr>
          <p:cNvPr id="1639438" name="Text Box 14"/>
          <p:cNvSpPr txBox="1">
            <a:spLocks noChangeArrowheads="1"/>
          </p:cNvSpPr>
          <p:nvPr/>
        </p:nvSpPr>
        <p:spPr bwMode="auto">
          <a:xfrm>
            <a:off x="4584700"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42</a:t>
            </a:r>
          </a:p>
        </p:txBody>
      </p:sp>
      <p:sp>
        <p:nvSpPr>
          <p:cNvPr id="1639439" name="Text Box 15"/>
          <p:cNvSpPr txBox="1">
            <a:spLocks noChangeArrowheads="1"/>
          </p:cNvSpPr>
          <p:nvPr/>
        </p:nvSpPr>
        <p:spPr bwMode="auto">
          <a:xfrm>
            <a:off x="517366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45</a:t>
            </a:r>
          </a:p>
        </p:txBody>
      </p:sp>
      <p:sp>
        <p:nvSpPr>
          <p:cNvPr id="1639440" name="Text Box 16"/>
          <p:cNvSpPr txBox="1">
            <a:spLocks noChangeArrowheads="1"/>
          </p:cNvSpPr>
          <p:nvPr/>
        </p:nvSpPr>
        <p:spPr bwMode="auto">
          <a:xfrm>
            <a:off x="5761038"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67</a:t>
            </a:r>
          </a:p>
        </p:txBody>
      </p:sp>
      <p:sp>
        <p:nvSpPr>
          <p:cNvPr id="1639441" name="Text Box 17"/>
          <p:cNvSpPr txBox="1">
            <a:spLocks noChangeArrowheads="1"/>
          </p:cNvSpPr>
          <p:nvPr/>
        </p:nvSpPr>
        <p:spPr bwMode="auto">
          <a:xfrm>
            <a:off x="6348413" y="5118100"/>
            <a:ext cx="587375" cy="495300"/>
          </a:xfrm>
          <a:prstGeom prst="rect">
            <a:avLst/>
          </a:prstGeom>
          <a:noFill/>
          <a:ln w="38100">
            <a:solidFill>
              <a:schemeClr val="tx1"/>
            </a:solidFill>
            <a:miter lim="800000"/>
            <a:headEnd type="none" w="sm" len="sm"/>
            <a:tailEnd type="none" w="sm" len="sm"/>
          </a:ln>
          <a:effectLst/>
        </p:spPr>
        <p:txBody>
          <a:bodyPr wrap="none">
            <a:prstTxWarp prst="textNoShape">
              <a:avLst/>
            </a:prstTxWarp>
          </a:bodyPr>
          <a:lstStyle/>
          <a:p>
            <a:pPr eaLnBrk="0" hangingPunct="0">
              <a:spcBef>
                <a:spcPct val="0"/>
              </a:spcBef>
              <a:buClrTx/>
              <a:buSzTx/>
              <a:buFontTx/>
              <a:buNone/>
            </a:pPr>
            <a:r>
              <a:rPr lang="en-US" sz="2400" b="1">
                <a:latin typeface="Courier New" charset="0"/>
              </a:rPr>
              <a:t>98</a:t>
            </a:r>
          </a:p>
        </p:txBody>
      </p:sp>
      <p:sp>
        <p:nvSpPr>
          <p:cNvPr id="1639442" name="Line 18"/>
          <p:cNvSpPr>
            <a:spLocks noChangeShapeType="1"/>
          </p:cNvSpPr>
          <p:nvPr/>
        </p:nvSpPr>
        <p:spPr bwMode="auto">
          <a:xfrm>
            <a:off x="4584700" y="1573213"/>
            <a:ext cx="0" cy="3043237"/>
          </a:xfrm>
          <a:prstGeom prst="line">
            <a:avLst/>
          </a:prstGeom>
          <a:noFill/>
          <a:ln w="76200">
            <a:solidFill>
              <a:srgbClr val="FF0033"/>
            </a:solidFill>
            <a:round/>
            <a:headEnd type="none" w="sm" len="sm"/>
            <a:tailEnd type="triangle" w="med" len="med"/>
          </a:ln>
          <a:effectLst/>
        </p:spPr>
        <p:txBody>
          <a:bodyPr>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AF4037B-271D-2448-9C23-4DA3DA2F19D8}" type="slidenum">
              <a:rPr lang="en-US"/>
              <a:pPr/>
              <a:t>8</a:t>
            </a:fld>
            <a:endParaRPr lang="en-US"/>
          </a:p>
        </p:txBody>
      </p:sp>
      <p:sp>
        <p:nvSpPr>
          <p:cNvPr id="1563650" name="Rectangle 2"/>
          <p:cNvSpPr>
            <a:spLocks noGrp="1" noChangeArrowheads="1"/>
          </p:cNvSpPr>
          <p:nvPr>
            <p:ph type="title"/>
          </p:nvPr>
        </p:nvSpPr>
        <p:spPr/>
        <p:txBody>
          <a:bodyPr/>
          <a:lstStyle/>
          <a:p>
            <a:r>
              <a:rPr lang="en-US"/>
              <a:t>Bogo sort code, helpers</a:t>
            </a:r>
          </a:p>
        </p:txBody>
      </p:sp>
      <p:sp>
        <p:nvSpPr>
          <p:cNvPr id="1563651" name="Rectangle 3"/>
          <p:cNvSpPr>
            <a:spLocks noGrp="1" noChangeArrowheads="1"/>
          </p:cNvSpPr>
          <p:nvPr>
            <p:ph type="body" idx="1"/>
          </p:nvPr>
        </p:nvSpPr>
        <p:spPr/>
        <p:txBody>
          <a:bodyPr>
            <a:normAutofit fontScale="92500" lnSpcReduction="10000"/>
          </a:bodyPr>
          <a:lstStyle/>
          <a:p>
            <a:pPr>
              <a:lnSpc>
                <a:spcPct val="70000"/>
              </a:lnSpc>
              <a:buFont typeface="Wingdings" charset="2"/>
              <a:buNone/>
            </a:pPr>
            <a:r>
              <a:rPr lang="en-US" sz="1800">
                <a:latin typeface="Courier New" charset="0"/>
                <a:sym typeface="Symbol" charset="2"/>
              </a:rPr>
              <a:t>// Shuffles an array of ints by randomly swapping each</a:t>
            </a:r>
          </a:p>
          <a:p>
            <a:pPr>
              <a:lnSpc>
                <a:spcPct val="70000"/>
              </a:lnSpc>
              <a:buFont typeface="Wingdings" charset="2"/>
              <a:buNone/>
            </a:pPr>
            <a:r>
              <a:rPr lang="en-US" sz="1800">
                <a:latin typeface="Courier New" charset="0"/>
                <a:sym typeface="Symbol" charset="2"/>
              </a:rPr>
              <a:t>// element with an element ahead of it in the array.</a:t>
            </a:r>
          </a:p>
          <a:p>
            <a:pPr>
              <a:lnSpc>
                <a:spcPct val="70000"/>
              </a:lnSpc>
              <a:buFont typeface="Wingdings" charset="2"/>
              <a:buNone/>
            </a:pPr>
            <a:r>
              <a:rPr lang="en-US" sz="1800">
                <a:latin typeface="Courier New" charset="0"/>
                <a:sym typeface="Symbol" charset="2"/>
              </a:rPr>
              <a:t>public static void shuffle(int[] a) {</a:t>
            </a:r>
          </a:p>
          <a:p>
            <a:pPr>
              <a:lnSpc>
                <a:spcPct val="70000"/>
              </a:lnSpc>
              <a:buFont typeface="Wingdings" charset="2"/>
              <a:buNone/>
            </a:pPr>
            <a:r>
              <a:rPr lang="en-US" sz="1800">
                <a:latin typeface="Courier New" charset="0"/>
                <a:sym typeface="Symbol" charset="2"/>
              </a:rPr>
              <a:t>    for (int i = 0; i &lt; a.length - 1; i++) {</a:t>
            </a:r>
          </a:p>
          <a:p>
            <a:pPr>
              <a:lnSpc>
                <a:spcPct val="70000"/>
              </a:lnSpc>
              <a:buFont typeface="Wingdings" charset="2"/>
              <a:buNone/>
            </a:pPr>
            <a:r>
              <a:rPr lang="en-US" sz="1800">
                <a:latin typeface="Courier New" charset="0"/>
                <a:sym typeface="Symbol" charset="2"/>
              </a:rPr>
              <a:t>        // pick random number in [i+1, a.length-1] inclusive</a:t>
            </a:r>
          </a:p>
          <a:p>
            <a:pPr>
              <a:lnSpc>
                <a:spcPct val="70000"/>
              </a:lnSpc>
              <a:buFont typeface="Wingdings" charset="2"/>
              <a:buNone/>
            </a:pPr>
            <a:r>
              <a:rPr lang="en-US" sz="1800">
                <a:latin typeface="Courier New" charset="0"/>
                <a:sym typeface="Symbol" charset="2"/>
              </a:rPr>
              <a:t>        int range = a.length-1 - (i + 1) + 1;</a:t>
            </a:r>
          </a:p>
          <a:p>
            <a:pPr>
              <a:lnSpc>
                <a:spcPct val="70000"/>
              </a:lnSpc>
              <a:buFont typeface="Wingdings" charset="2"/>
              <a:buNone/>
            </a:pPr>
            <a:r>
              <a:rPr lang="en-US" sz="1800">
                <a:latin typeface="Courier New" charset="0"/>
                <a:sym typeface="Symbol" charset="2"/>
              </a:rPr>
              <a:t>        int j = (int)(Math.random() * range + (i + 1));</a:t>
            </a:r>
          </a:p>
          <a:p>
            <a:pPr>
              <a:lnSpc>
                <a:spcPct val="70000"/>
              </a:lnSpc>
              <a:buFont typeface="Wingdings" charset="2"/>
              <a:buNone/>
            </a:pPr>
            <a:r>
              <a:rPr lang="en-US" sz="1800">
                <a:latin typeface="Courier New" charset="0"/>
                <a:sym typeface="Symbol" charset="2"/>
              </a:rPr>
              <a:t>        swap(a, i, j);</a:t>
            </a:r>
          </a:p>
          <a:p>
            <a:pPr>
              <a:lnSpc>
                <a:spcPct val="70000"/>
              </a:lnSpc>
              <a:buFont typeface="Wingdings" charset="2"/>
              <a:buNone/>
            </a:pPr>
            <a:r>
              <a:rPr lang="en-US" sz="1800">
                <a:latin typeface="Courier New" charset="0"/>
                <a:sym typeface="Symbol" charset="2"/>
              </a:rPr>
              <a:t>    }</a:t>
            </a:r>
          </a:p>
          <a:p>
            <a:pPr>
              <a:lnSpc>
                <a:spcPct val="70000"/>
              </a:lnSpc>
              <a:buFont typeface="Wingdings" charset="2"/>
              <a:buNone/>
            </a:pPr>
            <a:r>
              <a:rPr lang="en-US" sz="1800">
                <a:latin typeface="Courier New" charset="0"/>
                <a:sym typeface="Symbol" charset="2"/>
              </a:rPr>
              <a:t>}</a:t>
            </a:r>
          </a:p>
          <a:p>
            <a:pPr>
              <a:lnSpc>
                <a:spcPct val="70000"/>
              </a:lnSpc>
              <a:buFont typeface="Wingdings" charset="2"/>
              <a:buNone/>
            </a:pPr>
            <a:endParaRPr lang="en-US" sz="1800">
              <a:latin typeface="Courier New" charset="0"/>
              <a:sym typeface="Symbol" charset="2"/>
            </a:endParaRPr>
          </a:p>
          <a:p>
            <a:pPr>
              <a:lnSpc>
                <a:spcPct val="70000"/>
              </a:lnSpc>
              <a:buFont typeface="Wingdings" charset="2"/>
              <a:buNone/>
            </a:pPr>
            <a:r>
              <a:rPr lang="en-US" sz="1800">
                <a:latin typeface="Courier New" charset="0"/>
                <a:sym typeface="Symbol" charset="2"/>
              </a:rPr>
              <a:t>// Swaps a[i] with a[j].</a:t>
            </a:r>
          </a:p>
          <a:p>
            <a:pPr>
              <a:lnSpc>
                <a:spcPct val="70000"/>
              </a:lnSpc>
              <a:buFont typeface="Wingdings" charset="2"/>
              <a:buNone/>
            </a:pPr>
            <a:r>
              <a:rPr lang="en-US" sz="1800">
                <a:latin typeface="Courier New" charset="0"/>
                <a:sym typeface="Symbol" charset="2"/>
              </a:rPr>
              <a:t>private static void swap(int[] a, int i, int j) {</a:t>
            </a:r>
          </a:p>
          <a:p>
            <a:pPr>
              <a:lnSpc>
                <a:spcPct val="70000"/>
              </a:lnSpc>
              <a:buFont typeface="Wingdings" charset="2"/>
              <a:buNone/>
            </a:pPr>
            <a:r>
              <a:rPr lang="en-US" sz="1800">
                <a:latin typeface="Courier New" charset="0"/>
                <a:sym typeface="Symbol" charset="2"/>
              </a:rPr>
              <a:t>    if (i == j)</a:t>
            </a:r>
          </a:p>
          <a:p>
            <a:pPr>
              <a:lnSpc>
                <a:spcPct val="70000"/>
              </a:lnSpc>
              <a:buFont typeface="Wingdings" charset="2"/>
              <a:buNone/>
            </a:pPr>
            <a:r>
              <a:rPr lang="en-US" sz="1800">
                <a:latin typeface="Courier New" charset="0"/>
                <a:sym typeface="Symbol" charset="2"/>
              </a:rPr>
              <a:t>        return;</a:t>
            </a:r>
          </a:p>
          <a:p>
            <a:pPr>
              <a:lnSpc>
                <a:spcPct val="70000"/>
              </a:lnSpc>
              <a:buFont typeface="Wingdings" charset="2"/>
              <a:buNone/>
            </a:pPr>
            <a:endParaRPr lang="en-US" sz="1800">
              <a:latin typeface="Courier New" charset="0"/>
              <a:sym typeface="Symbol" charset="2"/>
            </a:endParaRPr>
          </a:p>
          <a:p>
            <a:pPr>
              <a:lnSpc>
                <a:spcPct val="70000"/>
              </a:lnSpc>
              <a:buFont typeface="Wingdings" charset="2"/>
              <a:buNone/>
            </a:pPr>
            <a:r>
              <a:rPr lang="en-US" sz="1800">
                <a:latin typeface="Courier New" charset="0"/>
                <a:sym typeface="Symbol" charset="2"/>
              </a:rPr>
              <a:t>    int temp = a[i];</a:t>
            </a:r>
          </a:p>
          <a:p>
            <a:pPr>
              <a:lnSpc>
                <a:spcPct val="70000"/>
              </a:lnSpc>
              <a:buFont typeface="Wingdings" charset="2"/>
              <a:buNone/>
            </a:pPr>
            <a:r>
              <a:rPr lang="en-US" sz="1800">
                <a:latin typeface="Courier New" charset="0"/>
                <a:sym typeface="Symbol" charset="2"/>
              </a:rPr>
              <a:t>    a[i] = a[j];</a:t>
            </a:r>
          </a:p>
          <a:p>
            <a:pPr>
              <a:lnSpc>
                <a:spcPct val="70000"/>
              </a:lnSpc>
              <a:buFont typeface="Wingdings" charset="2"/>
              <a:buNone/>
            </a:pPr>
            <a:r>
              <a:rPr lang="en-US" sz="1800">
                <a:latin typeface="Courier New" charset="0"/>
                <a:sym typeface="Symbol" charset="2"/>
              </a:rPr>
              <a:t>    a[j] = temp;</a:t>
            </a:r>
          </a:p>
          <a:p>
            <a:pPr>
              <a:lnSpc>
                <a:spcPct val="70000"/>
              </a:lnSpc>
              <a:buFont typeface="Wingdings" charset="2"/>
              <a:buNone/>
            </a:pPr>
            <a:r>
              <a:rPr lang="en-US" sz="1800">
                <a:latin typeface="Courier New" charset="0"/>
                <a:sym typeface="Symbol" charset="2"/>
              </a:rPr>
              <a:t>}</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9" name="Slide Number Placeholder 3"/>
          <p:cNvSpPr>
            <a:spLocks noGrp="1"/>
          </p:cNvSpPr>
          <p:nvPr>
            <p:ph type="sldNum" sz="quarter" idx="10"/>
          </p:nvPr>
        </p:nvSpPr>
        <p:spPr/>
        <p:txBody>
          <a:bodyPr/>
          <a:lstStyle/>
          <a:p>
            <a:fld id="{F5F412B2-1F8A-0F4F-931E-87AF558398A2}" type="slidenum">
              <a:rPr lang="en-US"/>
              <a:pPr/>
              <a:t>80</a:t>
            </a:fld>
            <a:endParaRPr lang="en-US"/>
          </a:p>
        </p:txBody>
      </p:sp>
      <p:graphicFrame>
        <p:nvGraphicFramePr>
          <p:cNvPr id="1640450" name="Group 2"/>
          <p:cNvGraphicFramePr>
            <a:graphicFrameLocks noGrp="1"/>
          </p:cNvGraphicFramePr>
          <p:nvPr/>
        </p:nvGraphicFramePr>
        <p:xfrm>
          <a:off x="1676400" y="1370013"/>
          <a:ext cx="5791200" cy="663258"/>
        </p:xfrm>
        <a:graphic>
          <a:graphicData uri="http://schemas.openxmlformats.org/drawingml/2006/table">
            <a:tbl>
              <a:tblPr/>
              <a:tblGrid>
                <a:gridCol w="723900"/>
                <a:gridCol w="723900"/>
                <a:gridCol w="723900"/>
                <a:gridCol w="723900"/>
                <a:gridCol w="723900"/>
                <a:gridCol w="723900"/>
                <a:gridCol w="723900"/>
                <a:gridCol w="7239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488" name="Group 40"/>
          <p:cNvGraphicFramePr>
            <a:graphicFrameLocks noGrp="1"/>
          </p:cNvGraphicFramePr>
          <p:nvPr/>
        </p:nvGraphicFramePr>
        <p:xfrm>
          <a:off x="1879600" y="5884863"/>
          <a:ext cx="5791200" cy="663258"/>
        </p:xfrm>
        <a:graphic>
          <a:graphicData uri="http://schemas.openxmlformats.org/drawingml/2006/table">
            <a:tbl>
              <a:tblPr/>
              <a:tblGrid>
                <a:gridCol w="723900"/>
                <a:gridCol w="723900"/>
                <a:gridCol w="723900"/>
                <a:gridCol w="723900"/>
                <a:gridCol w="723900"/>
                <a:gridCol w="723900"/>
                <a:gridCol w="723900"/>
                <a:gridCol w="7239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rgbClr val="FF0000"/>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526" name="Group 78"/>
          <p:cNvGraphicFramePr>
            <a:graphicFrameLocks noGrp="1"/>
          </p:cNvGraphicFramePr>
          <p:nvPr/>
        </p:nvGraphicFramePr>
        <p:xfrm>
          <a:off x="1371600" y="2112963"/>
          <a:ext cx="2946400" cy="704850"/>
        </p:xfrm>
        <a:graphic>
          <a:graphicData uri="http://schemas.openxmlformats.org/drawingml/2006/table">
            <a:tbl>
              <a:tblPr/>
              <a:tblGrid>
                <a:gridCol w="736600"/>
                <a:gridCol w="736600"/>
                <a:gridCol w="736600"/>
                <a:gridCol w="736600"/>
              </a:tblGrid>
              <a:tr h="40005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548" name="Group 100"/>
          <p:cNvGraphicFramePr>
            <a:graphicFrameLocks noGrp="1"/>
          </p:cNvGraphicFramePr>
          <p:nvPr/>
        </p:nvGraphicFramePr>
        <p:xfrm>
          <a:off x="4927600" y="2112963"/>
          <a:ext cx="2946400" cy="704850"/>
        </p:xfrm>
        <a:graphic>
          <a:graphicData uri="http://schemas.openxmlformats.org/drawingml/2006/table">
            <a:tbl>
              <a:tblPr/>
              <a:tblGrid>
                <a:gridCol w="736600"/>
                <a:gridCol w="736600"/>
                <a:gridCol w="736600"/>
                <a:gridCol w="736600"/>
              </a:tblGrid>
              <a:tr h="40005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570" name="Group 122"/>
          <p:cNvGraphicFramePr>
            <a:graphicFrameLocks noGrp="1"/>
          </p:cNvGraphicFramePr>
          <p:nvPr/>
        </p:nvGraphicFramePr>
        <p:xfrm>
          <a:off x="1371600" y="5141913"/>
          <a:ext cx="2946400" cy="704850"/>
        </p:xfrm>
        <a:graphic>
          <a:graphicData uri="http://schemas.openxmlformats.org/drawingml/2006/table">
            <a:tbl>
              <a:tblPr/>
              <a:tblGrid>
                <a:gridCol w="736600"/>
                <a:gridCol w="736600"/>
                <a:gridCol w="736600"/>
                <a:gridCol w="736600"/>
              </a:tblGrid>
              <a:tr h="40005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592" name="Group 144"/>
          <p:cNvGraphicFramePr>
            <a:graphicFrameLocks noGrp="1"/>
          </p:cNvGraphicFramePr>
          <p:nvPr/>
        </p:nvGraphicFramePr>
        <p:xfrm>
          <a:off x="4927600" y="5141913"/>
          <a:ext cx="2946400" cy="704850"/>
        </p:xfrm>
        <a:graphic>
          <a:graphicData uri="http://schemas.openxmlformats.org/drawingml/2006/table">
            <a:tbl>
              <a:tblPr/>
              <a:tblGrid>
                <a:gridCol w="736600"/>
                <a:gridCol w="736600"/>
                <a:gridCol w="736600"/>
                <a:gridCol w="736600"/>
              </a:tblGrid>
              <a:tr h="40005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endParaRPr kumimoji="0" lang="en-US" sz="1200" b="0" i="0" u="none" strike="noStrike" cap="none" normalizeH="0" baseline="0">
                        <a:ln>
                          <a:noFill/>
                        </a:ln>
                        <a:solidFill>
                          <a:schemeClr val="tx1"/>
                        </a:solidFill>
                        <a:effectLst/>
                        <a:latin typeface="Verdana" charset="0"/>
                        <a:ea typeface="Times New Roman" charset="0"/>
                        <a:cs typeface="Times New Roman"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14" name="Group 166"/>
          <p:cNvGraphicFramePr>
            <a:graphicFrameLocks noGrp="1"/>
          </p:cNvGraphicFramePr>
          <p:nvPr/>
        </p:nvGraphicFramePr>
        <p:xfrm>
          <a:off x="863600" y="291306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28" name="Group 180"/>
          <p:cNvGraphicFramePr>
            <a:graphicFrameLocks noGrp="1"/>
          </p:cNvGraphicFramePr>
          <p:nvPr/>
        </p:nvGraphicFramePr>
        <p:xfrm>
          <a:off x="2794000" y="291306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42" name="Group 194"/>
          <p:cNvGraphicFramePr>
            <a:graphicFrameLocks noGrp="1"/>
          </p:cNvGraphicFramePr>
          <p:nvPr/>
        </p:nvGraphicFramePr>
        <p:xfrm>
          <a:off x="4927600" y="291306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56" name="Group 208"/>
          <p:cNvGraphicFramePr>
            <a:graphicFrameLocks noGrp="1"/>
          </p:cNvGraphicFramePr>
          <p:nvPr/>
        </p:nvGraphicFramePr>
        <p:xfrm>
          <a:off x="6858000" y="291306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70" name="Group 222"/>
          <p:cNvGraphicFramePr>
            <a:graphicFrameLocks noGrp="1"/>
          </p:cNvGraphicFramePr>
          <p:nvPr/>
        </p:nvGraphicFramePr>
        <p:xfrm>
          <a:off x="863600" y="445611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84" name="Group 236"/>
          <p:cNvGraphicFramePr>
            <a:graphicFrameLocks noGrp="1"/>
          </p:cNvGraphicFramePr>
          <p:nvPr/>
        </p:nvGraphicFramePr>
        <p:xfrm>
          <a:off x="2794000" y="445611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698" name="Group 250"/>
          <p:cNvGraphicFramePr>
            <a:graphicFrameLocks noGrp="1"/>
          </p:cNvGraphicFramePr>
          <p:nvPr/>
        </p:nvGraphicFramePr>
        <p:xfrm>
          <a:off x="4927600" y="445611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12" name="Group 264"/>
          <p:cNvGraphicFramePr>
            <a:graphicFrameLocks noGrp="1"/>
          </p:cNvGraphicFramePr>
          <p:nvPr/>
        </p:nvGraphicFramePr>
        <p:xfrm>
          <a:off x="6858000" y="4456113"/>
          <a:ext cx="1524000" cy="663258"/>
        </p:xfrm>
        <a:graphic>
          <a:graphicData uri="http://schemas.openxmlformats.org/drawingml/2006/table">
            <a:tbl>
              <a:tblPr/>
              <a:tblGrid>
                <a:gridCol w="762000"/>
                <a:gridCol w="7620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26" name="Group 278"/>
          <p:cNvGraphicFramePr>
            <a:graphicFrameLocks noGrp="1"/>
          </p:cNvGraphicFramePr>
          <p:nvPr/>
        </p:nvGraphicFramePr>
        <p:xfrm>
          <a:off x="660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0</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36" name="Group 288"/>
          <p:cNvGraphicFramePr>
            <a:graphicFrameLocks noGrp="1"/>
          </p:cNvGraphicFramePr>
          <p:nvPr/>
        </p:nvGraphicFramePr>
        <p:xfrm>
          <a:off x="1676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1</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46" name="Group 298"/>
          <p:cNvGraphicFramePr>
            <a:graphicFrameLocks noGrp="1"/>
          </p:cNvGraphicFramePr>
          <p:nvPr/>
        </p:nvGraphicFramePr>
        <p:xfrm>
          <a:off x="2692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2</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56" name="Group 308"/>
          <p:cNvGraphicFramePr>
            <a:graphicFrameLocks noGrp="1"/>
          </p:cNvGraphicFramePr>
          <p:nvPr/>
        </p:nvGraphicFramePr>
        <p:xfrm>
          <a:off x="3708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3</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66" name="Group 318"/>
          <p:cNvGraphicFramePr>
            <a:graphicFrameLocks noGrp="1"/>
          </p:cNvGraphicFramePr>
          <p:nvPr/>
        </p:nvGraphicFramePr>
        <p:xfrm>
          <a:off x="4724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76" name="Group 328"/>
          <p:cNvGraphicFramePr>
            <a:graphicFrameLocks noGrp="1"/>
          </p:cNvGraphicFramePr>
          <p:nvPr/>
        </p:nvGraphicFramePr>
        <p:xfrm>
          <a:off x="5740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5</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86" name="Group 338"/>
          <p:cNvGraphicFramePr>
            <a:graphicFrameLocks noGrp="1"/>
          </p:cNvGraphicFramePr>
          <p:nvPr/>
        </p:nvGraphicFramePr>
        <p:xfrm>
          <a:off x="6756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640796" name="Group 348"/>
          <p:cNvGraphicFramePr>
            <a:graphicFrameLocks noGrp="1"/>
          </p:cNvGraphicFramePr>
          <p:nvPr/>
        </p:nvGraphicFramePr>
        <p:xfrm>
          <a:off x="7772400" y="3713163"/>
          <a:ext cx="812800" cy="709613"/>
        </p:xfrm>
        <a:graphic>
          <a:graphicData uri="http://schemas.openxmlformats.org/drawingml/2006/table">
            <a:tbl>
              <a:tblPr/>
              <a:tblGrid>
                <a:gridCol w="812800"/>
              </a:tblGrid>
              <a:tr h="388938">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4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200" b="0" i="0" u="none" strike="noStrike" cap="none" normalizeH="0" baseline="0">
                          <a:ln>
                            <a:noFill/>
                          </a:ln>
                          <a:solidFill>
                            <a:schemeClr val="tx1"/>
                          </a:solidFill>
                          <a:effectLst/>
                          <a:latin typeface="Verdana" charset="0"/>
                          <a:ea typeface="Times New Roman" charset="0"/>
                          <a:cs typeface="Times New Roman" charset="0"/>
                        </a:rPr>
                        <a:t>7</a:t>
                      </a:r>
                    </a:p>
                  </a:txBody>
                  <a:tcPr anchor="ctr" anchorCtr="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640806" name="Rectangle 358"/>
          <p:cNvSpPr>
            <a:spLocks noGrp="1" noChangeArrowheads="1"/>
          </p:cNvSpPr>
          <p:nvPr>
            <p:ph type="title"/>
          </p:nvPr>
        </p:nvSpPr>
        <p:spPr/>
        <p:txBody>
          <a:bodyPr/>
          <a:lstStyle/>
          <a:p>
            <a:r>
              <a:rPr lang="en-US"/>
              <a:t>Merge sort example 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40526"/>
                                        </p:tgtEl>
                                        <p:attrNameLst>
                                          <p:attrName>style.visibility</p:attrName>
                                        </p:attrNameLst>
                                      </p:cBhvr>
                                      <p:to>
                                        <p:strVal val="visible"/>
                                      </p:to>
                                    </p:set>
                                    <p:anim calcmode="lin" valueType="num">
                                      <p:cBhvr additive="base">
                                        <p:cTn id="7" dur="500" fill="hold"/>
                                        <p:tgtEl>
                                          <p:spTgt spid="1640526"/>
                                        </p:tgtEl>
                                        <p:attrNameLst>
                                          <p:attrName>ppt_x</p:attrName>
                                        </p:attrNameLst>
                                      </p:cBhvr>
                                      <p:tavLst>
                                        <p:tav tm="0">
                                          <p:val>
                                            <p:strVal val="0-#ppt_w/2"/>
                                          </p:val>
                                        </p:tav>
                                        <p:tav tm="100000">
                                          <p:val>
                                            <p:strVal val="#ppt_x"/>
                                          </p:val>
                                        </p:tav>
                                      </p:tavLst>
                                    </p:anim>
                                    <p:anim calcmode="lin" valueType="num">
                                      <p:cBhvr additive="base">
                                        <p:cTn id="8" dur="500" fill="hold"/>
                                        <p:tgtEl>
                                          <p:spTgt spid="16405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40548"/>
                                        </p:tgtEl>
                                        <p:attrNameLst>
                                          <p:attrName>style.visibility</p:attrName>
                                        </p:attrNameLst>
                                      </p:cBhvr>
                                      <p:to>
                                        <p:strVal val="visible"/>
                                      </p:to>
                                    </p:set>
                                    <p:anim calcmode="lin" valueType="num">
                                      <p:cBhvr additive="base">
                                        <p:cTn id="13" dur="500" fill="hold"/>
                                        <p:tgtEl>
                                          <p:spTgt spid="1640548"/>
                                        </p:tgtEl>
                                        <p:attrNameLst>
                                          <p:attrName>ppt_x</p:attrName>
                                        </p:attrNameLst>
                                      </p:cBhvr>
                                      <p:tavLst>
                                        <p:tav tm="0">
                                          <p:val>
                                            <p:strVal val="0-#ppt_w/2"/>
                                          </p:val>
                                        </p:tav>
                                        <p:tav tm="100000">
                                          <p:val>
                                            <p:strVal val="#ppt_x"/>
                                          </p:val>
                                        </p:tav>
                                      </p:tavLst>
                                    </p:anim>
                                    <p:anim calcmode="lin" valueType="num">
                                      <p:cBhvr additive="base">
                                        <p:cTn id="14" dur="500" fill="hold"/>
                                        <p:tgtEl>
                                          <p:spTgt spid="164054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40614"/>
                                        </p:tgtEl>
                                        <p:attrNameLst>
                                          <p:attrName>style.visibility</p:attrName>
                                        </p:attrNameLst>
                                      </p:cBhvr>
                                      <p:to>
                                        <p:strVal val="visible"/>
                                      </p:to>
                                    </p:set>
                                    <p:anim calcmode="lin" valueType="num">
                                      <p:cBhvr additive="base">
                                        <p:cTn id="19" dur="500" fill="hold"/>
                                        <p:tgtEl>
                                          <p:spTgt spid="1640614"/>
                                        </p:tgtEl>
                                        <p:attrNameLst>
                                          <p:attrName>ppt_x</p:attrName>
                                        </p:attrNameLst>
                                      </p:cBhvr>
                                      <p:tavLst>
                                        <p:tav tm="0">
                                          <p:val>
                                            <p:strVal val="0-#ppt_w/2"/>
                                          </p:val>
                                        </p:tav>
                                        <p:tav tm="100000">
                                          <p:val>
                                            <p:strVal val="#ppt_x"/>
                                          </p:val>
                                        </p:tav>
                                      </p:tavLst>
                                    </p:anim>
                                    <p:anim calcmode="lin" valueType="num">
                                      <p:cBhvr additive="base">
                                        <p:cTn id="20" dur="500" fill="hold"/>
                                        <p:tgtEl>
                                          <p:spTgt spid="164061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40628"/>
                                        </p:tgtEl>
                                        <p:attrNameLst>
                                          <p:attrName>style.visibility</p:attrName>
                                        </p:attrNameLst>
                                      </p:cBhvr>
                                      <p:to>
                                        <p:strVal val="visible"/>
                                      </p:to>
                                    </p:set>
                                    <p:anim calcmode="lin" valueType="num">
                                      <p:cBhvr additive="base">
                                        <p:cTn id="25" dur="500" fill="hold"/>
                                        <p:tgtEl>
                                          <p:spTgt spid="1640628"/>
                                        </p:tgtEl>
                                        <p:attrNameLst>
                                          <p:attrName>ppt_x</p:attrName>
                                        </p:attrNameLst>
                                      </p:cBhvr>
                                      <p:tavLst>
                                        <p:tav tm="0">
                                          <p:val>
                                            <p:strVal val="0-#ppt_w/2"/>
                                          </p:val>
                                        </p:tav>
                                        <p:tav tm="100000">
                                          <p:val>
                                            <p:strVal val="#ppt_x"/>
                                          </p:val>
                                        </p:tav>
                                      </p:tavLst>
                                    </p:anim>
                                    <p:anim calcmode="lin" valueType="num">
                                      <p:cBhvr additive="base">
                                        <p:cTn id="26" dur="500" fill="hold"/>
                                        <p:tgtEl>
                                          <p:spTgt spid="164062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40726"/>
                                        </p:tgtEl>
                                        <p:attrNameLst>
                                          <p:attrName>style.visibility</p:attrName>
                                        </p:attrNameLst>
                                      </p:cBhvr>
                                      <p:to>
                                        <p:strVal val="visible"/>
                                      </p:to>
                                    </p:set>
                                    <p:anim calcmode="lin" valueType="num">
                                      <p:cBhvr additive="base">
                                        <p:cTn id="31" dur="500" fill="hold"/>
                                        <p:tgtEl>
                                          <p:spTgt spid="1640726"/>
                                        </p:tgtEl>
                                        <p:attrNameLst>
                                          <p:attrName>ppt_x</p:attrName>
                                        </p:attrNameLst>
                                      </p:cBhvr>
                                      <p:tavLst>
                                        <p:tav tm="0">
                                          <p:val>
                                            <p:strVal val="0-#ppt_w/2"/>
                                          </p:val>
                                        </p:tav>
                                        <p:tav tm="100000">
                                          <p:val>
                                            <p:strVal val="#ppt_x"/>
                                          </p:val>
                                        </p:tav>
                                      </p:tavLst>
                                    </p:anim>
                                    <p:anim calcmode="lin" valueType="num">
                                      <p:cBhvr additive="base">
                                        <p:cTn id="32" dur="500" fill="hold"/>
                                        <p:tgtEl>
                                          <p:spTgt spid="16407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40736"/>
                                        </p:tgtEl>
                                        <p:attrNameLst>
                                          <p:attrName>style.visibility</p:attrName>
                                        </p:attrNameLst>
                                      </p:cBhvr>
                                      <p:to>
                                        <p:strVal val="visible"/>
                                      </p:to>
                                    </p:set>
                                    <p:anim calcmode="lin" valueType="num">
                                      <p:cBhvr additive="base">
                                        <p:cTn id="37" dur="500" fill="hold"/>
                                        <p:tgtEl>
                                          <p:spTgt spid="1640736"/>
                                        </p:tgtEl>
                                        <p:attrNameLst>
                                          <p:attrName>ppt_x</p:attrName>
                                        </p:attrNameLst>
                                      </p:cBhvr>
                                      <p:tavLst>
                                        <p:tav tm="0">
                                          <p:val>
                                            <p:strVal val="0-#ppt_w/2"/>
                                          </p:val>
                                        </p:tav>
                                        <p:tav tm="100000">
                                          <p:val>
                                            <p:strVal val="#ppt_x"/>
                                          </p:val>
                                        </p:tav>
                                      </p:tavLst>
                                    </p:anim>
                                    <p:anim calcmode="lin" valueType="num">
                                      <p:cBhvr additive="base">
                                        <p:cTn id="38" dur="500" fill="hold"/>
                                        <p:tgtEl>
                                          <p:spTgt spid="164073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640670"/>
                                        </p:tgtEl>
                                        <p:attrNameLst>
                                          <p:attrName>style.visibility</p:attrName>
                                        </p:attrNameLst>
                                      </p:cBhvr>
                                      <p:to>
                                        <p:strVal val="visible"/>
                                      </p:to>
                                    </p:set>
                                    <p:anim calcmode="lin" valueType="num">
                                      <p:cBhvr additive="base">
                                        <p:cTn id="43" dur="500" fill="hold"/>
                                        <p:tgtEl>
                                          <p:spTgt spid="1640670"/>
                                        </p:tgtEl>
                                        <p:attrNameLst>
                                          <p:attrName>ppt_x</p:attrName>
                                        </p:attrNameLst>
                                      </p:cBhvr>
                                      <p:tavLst>
                                        <p:tav tm="0">
                                          <p:val>
                                            <p:strVal val="0-#ppt_w/2"/>
                                          </p:val>
                                        </p:tav>
                                        <p:tav tm="100000">
                                          <p:val>
                                            <p:strVal val="#ppt_x"/>
                                          </p:val>
                                        </p:tav>
                                      </p:tavLst>
                                    </p:anim>
                                    <p:anim calcmode="lin" valueType="num">
                                      <p:cBhvr additive="base">
                                        <p:cTn id="44" dur="500" fill="hold"/>
                                        <p:tgtEl>
                                          <p:spTgt spid="164067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40746"/>
                                        </p:tgtEl>
                                        <p:attrNameLst>
                                          <p:attrName>style.visibility</p:attrName>
                                        </p:attrNameLst>
                                      </p:cBhvr>
                                      <p:to>
                                        <p:strVal val="visible"/>
                                      </p:to>
                                    </p:set>
                                    <p:anim calcmode="lin" valueType="num">
                                      <p:cBhvr additive="base">
                                        <p:cTn id="49" dur="500" fill="hold"/>
                                        <p:tgtEl>
                                          <p:spTgt spid="1640746"/>
                                        </p:tgtEl>
                                        <p:attrNameLst>
                                          <p:attrName>ppt_x</p:attrName>
                                        </p:attrNameLst>
                                      </p:cBhvr>
                                      <p:tavLst>
                                        <p:tav tm="0">
                                          <p:val>
                                            <p:strVal val="0-#ppt_w/2"/>
                                          </p:val>
                                        </p:tav>
                                        <p:tav tm="100000">
                                          <p:val>
                                            <p:strVal val="#ppt_x"/>
                                          </p:val>
                                        </p:tav>
                                      </p:tavLst>
                                    </p:anim>
                                    <p:anim calcmode="lin" valueType="num">
                                      <p:cBhvr additive="base">
                                        <p:cTn id="50" dur="500" fill="hold"/>
                                        <p:tgtEl>
                                          <p:spTgt spid="164074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640756"/>
                                        </p:tgtEl>
                                        <p:attrNameLst>
                                          <p:attrName>style.visibility</p:attrName>
                                        </p:attrNameLst>
                                      </p:cBhvr>
                                      <p:to>
                                        <p:strVal val="visible"/>
                                      </p:to>
                                    </p:set>
                                    <p:anim calcmode="lin" valueType="num">
                                      <p:cBhvr additive="base">
                                        <p:cTn id="55" dur="500" fill="hold"/>
                                        <p:tgtEl>
                                          <p:spTgt spid="1640756"/>
                                        </p:tgtEl>
                                        <p:attrNameLst>
                                          <p:attrName>ppt_x</p:attrName>
                                        </p:attrNameLst>
                                      </p:cBhvr>
                                      <p:tavLst>
                                        <p:tav tm="0">
                                          <p:val>
                                            <p:strVal val="0-#ppt_w/2"/>
                                          </p:val>
                                        </p:tav>
                                        <p:tav tm="100000">
                                          <p:val>
                                            <p:strVal val="#ppt_x"/>
                                          </p:val>
                                        </p:tav>
                                      </p:tavLst>
                                    </p:anim>
                                    <p:anim calcmode="lin" valueType="num">
                                      <p:cBhvr additive="base">
                                        <p:cTn id="56" dur="500" fill="hold"/>
                                        <p:tgtEl>
                                          <p:spTgt spid="1640756"/>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640684"/>
                                        </p:tgtEl>
                                        <p:attrNameLst>
                                          <p:attrName>style.visibility</p:attrName>
                                        </p:attrNameLst>
                                      </p:cBhvr>
                                      <p:to>
                                        <p:strVal val="visible"/>
                                      </p:to>
                                    </p:set>
                                    <p:anim calcmode="lin" valueType="num">
                                      <p:cBhvr additive="base">
                                        <p:cTn id="61" dur="500" fill="hold"/>
                                        <p:tgtEl>
                                          <p:spTgt spid="1640684"/>
                                        </p:tgtEl>
                                        <p:attrNameLst>
                                          <p:attrName>ppt_x</p:attrName>
                                        </p:attrNameLst>
                                      </p:cBhvr>
                                      <p:tavLst>
                                        <p:tav tm="0">
                                          <p:val>
                                            <p:strVal val="0-#ppt_w/2"/>
                                          </p:val>
                                        </p:tav>
                                        <p:tav tm="100000">
                                          <p:val>
                                            <p:strVal val="#ppt_x"/>
                                          </p:val>
                                        </p:tav>
                                      </p:tavLst>
                                    </p:anim>
                                    <p:anim calcmode="lin" valueType="num">
                                      <p:cBhvr additive="base">
                                        <p:cTn id="62" dur="500" fill="hold"/>
                                        <p:tgtEl>
                                          <p:spTgt spid="164068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1640570"/>
                                        </p:tgtEl>
                                        <p:attrNameLst>
                                          <p:attrName>style.visibility</p:attrName>
                                        </p:attrNameLst>
                                      </p:cBhvr>
                                      <p:to>
                                        <p:strVal val="visible"/>
                                      </p:to>
                                    </p:set>
                                    <p:anim calcmode="lin" valueType="num">
                                      <p:cBhvr additive="base">
                                        <p:cTn id="67" dur="500" fill="hold"/>
                                        <p:tgtEl>
                                          <p:spTgt spid="1640570"/>
                                        </p:tgtEl>
                                        <p:attrNameLst>
                                          <p:attrName>ppt_x</p:attrName>
                                        </p:attrNameLst>
                                      </p:cBhvr>
                                      <p:tavLst>
                                        <p:tav tm="0">
                                          <p:val>
                                            <p:strVal val="0-#ppt_w/2"/>
                                          </p:val>
                                        </p:tav>
                                        <p:tav tm="100000">
                                          <p:val>
                                            <p:strVal val="#ppt_x"/>
                                          </p:val>
                                        </p:tav>
                                      </p:tavLst>
                                    </p:anim>
                                    <p:anim calcmode="lin" valueType="num">
                                      <p:cBhvr additive="base">
                                        <p:cTn id="68" dur="500" fill="hold"/>
                                        <p:tgtEl>
                                          <p:spTgt spid="1640570"/>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1640642"/>
                                        </p:tgtEl>
                                        <p:attrNameLst>
                                          <p:attrName>style.visibility</p:attrName>
                                        </p:attrNameLst>
                                      </p:cBhvr>
                                      <p:to>
                                        <p:strVal val="visible"/>
                                      </p:to>
                                    </p:set>
                                    <p:anim calcmode="lin" valueType="num">
                                      <p:cBhvr additive="base">
                                        <p:cTn id="73" dur="500" fill="hold"/>
                                        <p:tgtEl>
                                          <p:spTgt spid="1640642"/>
                                        </p:tgtEl>
                                        <p:attrNameLst>
                                          <p:attrName>ppt_x</p:attrName>
                                        </p:attrNameLst>
                                      </p:cBhvr>
                                      <p:tavLst>
                                        <p:tav tm="0">
                                          <p:val>
                                            <p:strVal val="0-#ppt_w/2"/>
                                          </p:val>
                                        </p:tav>
                                        <p:tav tm="100000">
                                          <p:val>
                                            <p:strVal val="#ppt_x"/>
                                          </p:val>
                                        </p:tav>
                                      </p:tavLst>
                                    </p:anim>
                                    <p:anim calcmode="lin" valueType="num">
                                      <p:cBhvr additive="base">
                                        <p:cTn id="74" dur="500" fill="hold"/>
                                        <p:tgtEl>
                                          <p:spTgt spid="1640642"/>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1640656"/>
                                        </p:tgtEl>
                                        <p:attrNameLst>
                                          <p:attrName>style.visibility</p:attrName>
                                        </p:attrNameLst>
                                      </p:cBhvr>
                                      <p:to>
                                        <p:strVal val="visible"/>
                                      </p:to>
                                    </p:set>
                                    <p:anim calcmode="lin" valueType="num">
                                      <p:cBhvr additive="base">
                                        <p:cTn id="79" dur="500" fill="hold"/>
                                        <p:tgtEl>
                                          <p:spTgt spid="1640656"/>
                                        </p:tgtEl>
                                        <p:attrNameLst>
                                          <p:attrName>ppt_x</p:attrName>
                                        </p:attrNameLst>
                                      </p:cBhvr>
                                      <p:tavLst>
                                        <p:tav tm="0">
                                          <p:val>
                                            <p:strVal val="0-#ppt_w/2"/>
                                          </p:val>
                                        </p:tav>
                                        <p:tav tm="100000">
                                          <p:val>
                                            <p:strVal val="#ppt_x"/>
                                          </p:val>
                                        </p:tav>
                                      </p:tavLst>
                                    </p:anim>
                                    <p:anim calcmode="lin" valueType="num">
                                      <p:cBhvr additive="base">
                                        <p:cTn id="80" dur="500" fill="hold"/>
                                        <p:tgtEl>
                                          <p:spTgt spid="164065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1640766"/>
                                        </p:tgtEl>
                                        <p:attrNameLst>
                                          <p:attrName>style.visibility</p:attrName>
                                        </p:attrNameLst>
                                      </p:cBhvr>
                                      <p:to>
                                        <p:strVal val="visible"/>
                                      </p:to>
                                    </p:set>
                                    <p:anim calcmode="lin" valueType="num">
                                      <p:cBhvr additive="base">
                                        <p:cTn id="85" dur="500" fill="hold"/>
                                        <p:tgtEl>
                                          <p:spTgt spid="1640766"/>
                                        </p:tgtEl>
                                        <p:attrNameLst>
                                          <p:attrName>ppt_x</p:attrName>
                                        </p:attrNameLst>
                                      </p:cBhvr>
                                      <p:tavLst>
                                        <p:tav tm="0">
                                          <p:val>
                                            <p:strVal val="0-#ppt_w/2"/>
                                          </p:val>
                                        </p:tav>
                                        <p:tav tm="100000">
                                          <p:val>
                                            <p:strVal val="#ppt_x"/>
                                          </p:val>
                                        </p:tav>
                                      </p:tavLst>
                                    </p:anim>
                                    <p:anim calcmode="lin" valueType="num">
                                      <p:cBhvr additive="base">
                                        <p:cTn id="86" dur="500" fill="hold"/>
                                        <p:tgtEl>
                                          <p:spTgt spid="1640766"/>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1640776"/>
                                        </p:tgtEl>
                                        <p:attrNameLst>
                                          <p:attrName>style.visibility</p:attrName>
                                        </p:attrNameLst>
                                      </p:cBhvr>
                                      <p:to>
                                        <p:strVal val="visible"/>
                                      </p:to>
                                    </p:set>
                                    <p:anim calcmode="lin" valueType="num">
                                      <p:cBhvr additive="base">
                                        <p:cTn id="91" dur="500" fill="hold"/>
                                        <p:tgtEl>
                                          <p:spTgt spid="1640776"/>
                                        </p:tgtEl>
                                        <p:attrNameLst>
                                          <p:attrName>ppt_x</p:attrName>
                                        </p:attrNameLst>
                                      </p:cBhvr>
                                      <p:tavLst>
                                        <p:tav tm="0">
                                          <p:val>
                                            <p:strVal val="0-#ppt_w/2"/>
                                          </p:val>
                                        </p:tav>
                                        <p:tav tm="100000">
                                          <p:val>
                                            <p:strVal val="#ppt_x"/>
                                          </p:val>
                                        </p:tav>
                                      </p:tavLst>
                                    </p:anim>
                                    <p:anim calcmode="lin" valueType="num">
                                      <p:cBhvr additive="base">
                                        <p:cTn id="92" dur="500" fill="hold"/>
                                        <p:tgtEl>
                                          <p:spTgt spid="1640776"/>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nodeType="clickEffect">
                                  <p:stCondLst>
                                    <p:cond delay="0"/>
                                  </p:stCondLst>
                                  <p:childTnLst>
                                    <p:set>
                                      <p:cBhvr>
                                        <p:cTn id="96" dur="1" fill="hold">
                                          <p:stCondLst>
                                            <p:cond delay="0"/>
                                          </p:stCondLst>
                                        </p:cTn>
                                        <p:tgtEl>
                                          <p:spTgt spid="1640698"/>
                                        </p:tgtEl>
                                        <p:attrNameLst>
                                          <p:attrName>style.visibility</p:attrName>
                                        </p:attrNameLst>
                                      </p:cBhvr>
                                      <p:to>
                                        <p:strVal val="visible"/>
                                      </p:to>
                                    </p:set>
                                    <p:anim calcmode="lin" valueType="num">
                                      <p:cBhvr additive="base">
                                        <p:cTn id="97" dur="500" fill="hold"/>
                                        <p:tgtEl>
                                          <p:spTgt spid="1640698"/>
                                        </p:tgtEl>
                                        <p:attrNameLst>
                                          <p:attrName>ppt_x</p:attrName>
                                        </p:attrNameLst>
                                      </p:cBhvr>
                                      <p:tavLst>
                                        <p:tav tm="0">
                                          <p:val>
                                            <p:strVal val="0-#ppt_w/2"/>
                                          </p:val>
                                        </p:tav>
                                        <p:tav tm="100000">
                                          <p:val>
                                            <p:strVal val="#ppt_x"/>
                                          </p:val>
                                        </p:tav>
                                      </p:tavLst>
                                    </p:anim>
                                    <p:anim calcmode="lin" valueType="num">
                                      <p:cBhvr additive="base">
                                        <p:cTn id="98" dur="500" fill="hold"/>
                                        <p:tgtEl>
                                          <p:spTgt spid="1640698"/>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nodeType="clickEffect">
                                  <p:stCondLst>
                                    <p:cond delay="0"/>
                                  </p:stCondLst>
                                  <p:childTnLst>
                                    <p:set>
                                      <p:cBhvr>
                                        <p:cTn id="102" dur="1" fill="hold">
                                          <p:stCondLst>
                                            <p:cond delay="0"/>
                                          </p:stCondLst>
                                        </p:cTn>
                                        <p:tgtEl>
                                          <p:spTgt spid="1640786"/>
                                        </p:tgtEl>
                                        <p:attrNameLst>
                                          <p:attrName>style.visibility</p:attrName>
                                        </p:attrNameLst>
                                      </p:cBhvr>
                                      <p:to>
                                        <p:strVal val="visible"/>
                                      </p:to>
                                    </p:set>
                                    <p:anim calcmode="lin" valueType="num">
                                      <p:cBhvr additive="base">
                                        <p:cTn id="103" dur="500" fill="hold"/>
                                        <p:tgtEl>
                                          <p:spTgt spid="1640786"/>
                                        </p:tgtEl>
                                        <p:attrNameLst>
                                          <p:attrName>ppt_x</p:attrName>
                                        </p:attrNameLst>
                                      </p:cBhvr>
                                      <p:tavLst>
                                        <p:tav tm="0">
                                          <p:val>
                                            <p:strVal val="0-#ppt_w/2"/>
                                          </p:val>
                                        </p:tav>
                                        <p:tav tm="100000">
                                          <p:val>
                                            <p:strVal val="#ppt_x"/>
                                          </p:val>
                                        </p:tav>
                                      </p:tavLst>
                                    </p:anim>
                                    <p:anim calcmode="lin" valueType="num">
                                      <p:cBhvr additive="base">
                                        <p:cTn id="104" dur="500" fill="hold"/>
                                        <p:tgtEl>
                                          <p:spTgt spid="1640786"/>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nodeType="clickEffect">
                                  <p:stCondLst>
                                    <p:cond delay="0"/>
                                  </p:stCondLst>
                                  <p:childTnLst>
                                    <p:set>
                                      <p:cBhvr>
                                        <p:cTn id="108" dur="1" fill="hold">
                                          <p:stCondLst>
                                            <p:cond delay="0"/>
                                          </p:stCondLst>
                                        </p:cTn>
                                        <p:tgtEl>
                                          <p:spTgt spid="1640796"/>
                                        </p:tgtEl>
                                        <p:attrNameLst>
                                          <p:attrName>style.visibility</p:attrName>
                                        </p:attrNameLst>
                                      </p:cBhvr>
                                      <p:to>
                                        <p:strVal val="visible"/>
                                      </p:to>
                                    </p:set>
                                    <p:anim calcmode="lin" valueType="num">
                                      <p:cBhvr additive="base">
                                        <p:cTn id="109" dur="500" fill="hold"/>
                                        <p:tgtEl>
                                          <p:spTgt spid="1640796"/>
                                        </p:tgtEl>
                                        <p:attrNameLst>
                                          <p:attrName>ppt_x</p:attrName>
                                        </p:attrNameLst>
                                      </p:cBhvr>
                                      <p:tavLst>
                                        <p:tav tm="0">
                                          <p:val>
                                            <p:strVal val="0-#ppt_w/2"/>
                                          </p:val>
                                        </p:tav>
                                        <p:tav tm="100000">
                                          <p:val>
                                            <p:strVal val="#ppt_x"/>
                                          </p:val>
                                        </p:tav>
                                      </p:tavLst>
                                    </p:anim>
                                    <p:anim calcmode="lin" valueType="num">
                                      <p:cBhvr additive="base">
                                        <p:cTn id="110" dur="500" fill="hold"/>
                                        <p:tgtEl>
                                          <p:spTgt spid="1640796"/>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nodeType="clickEffect">
                                  <p:stCondLst>
                                    <p:cond delay="0"/>
                                  </p:stCondLst>
                                  <p:childTnLst>
                                    <p:set>
                                      <p:cBhvr>
                                        <p:cTn id="114" dur="1" fill="hold">
                                          <p:stCondLst>
                                            <p:cond delay="0"/>
                                          </p:stCondLst>
                                        </p:cTn>
                                        <p:tgtEl>
                                          <p:spTgt spid="1640712"/>
                                        </p:tgtEl>
                                        <p:attrNameLst>
                                          <p:attrName>style.visibility</p:attrName>
                                        </p:attrNameLst>
                                      </p:cBhvr>
                                      <p:to>
                                        <p:strVal val="visible"/>
                                      </p:to>
                                    </p:set>
                                    <p:anim calcmode="lin" valueType="num">
                                      <p:cBhvr additive="base">
                                        <p:cTn id="115" dur="500" fill="hold"/>
                                        <p:tgtEl>
                                          <p:spTgt spid="1640712"/>
                                        </p:tgtEl>
                                        <p:attrNameLst>
                                          <p:attrName>ppt_x</p:attrName>
                                        </p:attrNameLst>
                                      </p:cBhvr>
                                      <p:tavLst>
                                        <p:tav tm="0">
                                          <p:val>
                                            <p:strVal val="0-#ppt_w/2"/>
                                          </p:val>
                                        </p:tav>
                                        <p:tav tm="100000">
                                          <p:val>
                                            <p:strVal val="#ppt_x"/>
                                          </p:val>
                                        </p:tav>
                                      </p:tavLst>
                                    </p:anim>
                                    <p:anim calcmode="lin" valueType="num">
                                      <p:cBhvr additive="base">
                                        <p:cTn id="116" dur="500" fill="hold"/>
                                        <p:tgtEl>
                                          <p:spTgt spid="1640712"/>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nodeType="clickEffect">
                                  <p:stCondLst>
                                    <p:cond delay="0"/>
                                  </p:stCondLst>
                                  <p:childTnLst>
                                    <p:set>
                                      <p:cBhvr>
                                        <p:cTn id="120" dur="1" fill="hold">
                                          <p:stCondLst>
                                            <p:cond delay="0"/>
                                          </p:stCondLst>
                                        </p:cTn>
                                        <p:tgtEl>
                                          <p:spTgt spid="1640592"/>
                                        </p:tgtEl>
                                        <p:attrNameLst>
                                          <p:attrName>style.visibility</p:attrName>
                                        </p:attrNameLst>
                                      </p:cBhvr>
                                      <p:to>
                                        <p:strVal val="visible"/>
                                      </p:to>
                                    </p:set>
                                    <p:anim calcmode="lin" valueType="num">
                                      <p:cBhvr additive="base">
                                        <p:cTn id="121" dur="500" fill="hold"/>
                                        <p:tgtEl>
                                          <p:spTgt spid="1640592"/>
                                        </p:tgtEl>
                                        <p:attrNameLst>
                                          <p:attrName>ppt_x</p:attrName>
                                        </p:attrNameLst>
                                      </p:cBhvr>
                                      <p:tavLst>
                                        <p:tav tm="0">
                                          <p:val>
                                            <p:strVal val="0-#ppt_w/2"/>
                                          </p:val>
                                        </p:tav>
                                        <p:tav tm="100000">
                                          <p:val>
                                            <p:strVal val="#ppt_x"/>
                                          </p:val>
                                        </p:tav>
                                      </p:tavLst>
                                    </p:anim>
                                    <p:anim calcmode="lin" valueType="num">
                                      <p:cBhvr additive="base">
                                        <p:cTn id="122" dur="500" fill="hold"/>
                                        <p:tgtEl>
                                          <p:spTgt spid="1640592"/>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nodeType="clickEffect">
                                  <p:stCondLst>
                                    <p:cond delay="0"/>
                                  </p:stCondLst>
                                  <p:childTnLst>
                                    <p:set>
                                      <p:cBhvr>
                                        <p:cTn id="126" dur="1" fill="hold">
                                          <p:stCondLst>
                                            <p:cond delay="0"/>
                                          </p:stCondLst>
                                        </p:cTn>
                                        <p:tgtEl>
                                          <p:spTgt spid="1640488"/>
                                        </p:tgtEl>
                                        <p:attrNameLst>
                                          <p:attrName>style.visibility</p:attrName>
                                        </p:attrNameLst>
                                      </p:cBhvr>
                                      <p:to>
                                        <p:strVal val="visible"/>
                                      </p:to>
                                    </p:set>
                                    <p:anim calcmode="lin" valueType="num">
                                      <p:cBhvr additive="base">
                                        <p:cTn id="127" dur="500" fill="hold"/>
                                        <p:tgtEl>
                                          <p:spTgt spid="1640488"/>
                                        </p:tgtEl>
                                        <p:attrNameLst>
                                          <p:attrName>ppt_x</p:attrName>
                                        </p:attrNameLst>
                                      </p:cBhvr>
                                      <p:tavLst>
                                        <p:tav tm="0">
                                          <p:val>
                                            <p:strVal val="0-#ppt_w/2"/>
                                          </p:val>
                                        </p:tav>
                                        <p:tav tm="100000">
                                          <p:val>
                                            <p:strVal val="#ppt_x"/>
                                          </p:val>
                                        </p:tav>
                                      </p:tavLst>
                                    </p:anim>
                                    <p:anim calcmode="lin" valueType="num">
                                      <p:cBhvr additive="base">
                                        <p:cTn id="128" dur="500" fill="hold"/>
                                        <p:tgtEl>
                                          <p:spTgt spid="16404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 name="Slide Number Placeholder 3"/>
          <p:cNvSpPr>
            <a:spLocks noGrp="1"/>
          </p:cNvSpPr>
          <p:nvPr>
            <p:ph type="sldNum" sz="quarter" idx="10"/>
          </p:nvPr>
        </p:nvSpPr>
        <p:spPr/>
        <p:txBody>
          <a:bodyPr/>
          <a:lstStyle/>
          <a:p>
            <a:fld id="{AA6C6986-65E5-2747-9F2B-8DE443C06509}" type="slidenum">
              <a:rPr lang="en-US"/>
              <a:pPr/>
              <a:t>81</a:t>
            </a:fld>
            <a:endParaRPr lang="en-US"/>
          </a:p>
        </p:txBody>
      </p:sp>
      <p:sp>
        <p:nvSpPr>
          <p:cNvPr id="1641474" name="Rectangle 2"/>
          <p:cNvSpPr>
            <a:spLocks noGrp="1" noChangeArrowheads="1"/>
          </p:cNvSpPr>
          <p:nvPr>
            <p:ph type="body" idx="1"/>
          </p:nvPr>
        </p:nvSpPr>
        <p:spPr>
          <a:xfrm>
            <a:off x="228600" y="1370013"/>
            <a:ext cx="8610600" cy="1600200"/>
          </a:xfrm>
        </p:spPr>
        <p:txBody>
          <a:bodyPr/>
          <a:lstStyle/>
          <a:p>
            <a:pPr>
              <a:buClr>
                <a:schemeClr val="tx1"/>
              </a:buClr>
            </a:pPr>
            <a:r>
              <a:rPr lang="en-US" i="1" dirty="0"/>
              <a:t>merge </a:t>
            </a:r>
            <a:r>
              <a:rPr lang="en-US" dirty="0"/>
              <a:t>operation:</a:t>
            </a:r>
          </a:p>
          <a:p>
            <a:pPr lvl="1"/>
            <a:r>
              <a:rPr lang="en-US" dirty="0"/>
              <a:t>Given two sorted arrays, </a:t>
            </a:r>
            <a:r>
              <a:rPr lang="en-US" i="1" dirty="0"/>
              <a:t>merge</a:t>
            </a:r>
            <a:r>
              <a:rPr lang="en-US" dirty="0"/>
              <a:t> operation produces a sorted array with all the elements of the two arrays</a:t>
            </a:r>
          </a:p>
        </p:txBody>
      </p:sp>
      <p:graphicFrame>
        <p:nvGraphicFramePr>
          <p:cNvPr id="1641475" name="Group 3"/>
          <p:cNvGraphicFramePr>
            <a:graphicFrameLocks noGrp="1"/>
          </p:cNvGraphicFramePr>
          <p:nvPr/>
        </p:nvGraphicFramePr>
        <p:xfrm>
          <a:off x="863600" y="3255963"/>
          <a:ext cx="3556000" cy="428625"/>
        </p:xfrm>
        <a:graphic>
          <a:graphicData uri="http://schemas.openxmlformats.org/drawingml/2006/table">
            <a:tbl>
              <a:tblPr/>
              <a:tblGrid>
                <a:gridCol w="711200"/>
                <a:gridCol w="711200"/>
                <a:gridCol w="711200"/>
                <a:gridCol w="711200"/>
                <a:gridCol w="711200"/>
              </a:tblGrid>
              <a:tr h="4286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A</a:t>
                      </a:r>
                    </a:p>
                  </a:txBody>
                  <a:tcPr anchor="ctr" anchorCtr="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641491" name="Group 19"/>
          <p:cNvGraphicFramePr>
            <a:graphicFrameLocks noGrp="1"/>
          </p:cNvGraphicFramePr>
          <p:nvPr/>
        </p:nvGraphicFramePr>
        <p:xfrm>
          <a:off x="4826000" y="3255963"/>
          <a:ext cx="3556000" cy="428625"/>
        </p:xfrm>
        <a:graphic>
          <a:graphicData uri="http://schemas.openxmlformats.org/drawingml/2006/table">
            <a:tbl>
              <a:tblPr/>
              <a:tblGrid>
                <a:gridCol w="711200"/>
                <a:gridCol w="711200"/>
                <a:gridCol w="711200"/>
                <a:gridCol w="711200"/>
                <a:gridCol w="711200"/>
              </a:tblGrid>
              <a:tr h="4286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B</a:t>
                      </a:r>
                    </a:p>
                  </a:txBody>
                  <a:tcPr anchor="ctr" anchorCtr="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641507" name="Group 35"/>
          <p:cNvGraphicFramePr>
            <a:graphicFrameLocks noGrp="1"/>
          </p:cNvGraphicFramePr>
          <p:nvPr/>
        </p:nvGraphicFramePr>
        <p:xfrm>
          <a:off x="1625600" y="3996305"/>
          <a:ext cx="6400800" cy="428625"/>
        </p:xfrm>
        <a:graphic>
          <a:graphicData uri="http://schemas.openxmlformats.org/drawingml/2006/table">
            <a:tbl>
              <a:tblPr/>
              <a:tblGrid>
                <a:gridCol w="711200"/>
                <a:gridCol w="711200"/>
                <a:gridCol w="711200"/>
                <a:gridCol w="711200"/>
                <a:gridCol w="711200"/>
                <a:gridCol w="711200"/>
                <a:gridCol w="711200"/>
                <a:gridCol w="711200"/>
                <a:gridCol w="711200"/>
              </a:tblGrid>
              <a:tr h="428625">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C</a:t>
                      </a:r>
                    </a:p>
                  </a:txBody>
                  <a:tcPr anchor="ctr" anchorCtr="1" horzOverflow="overflow">
                    <a:lnL cap="flat">
                      <a:noFill/>
                    </a:lnL>
                    <a:lnR w="12700"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dirty="0">
                          <a:ln>
                            <a:noFill/>
                          </a:ln>
                          <a:solidFill>
                            <a:schemeClr val="tx1"/>
                          </a:solidFill>
                          <a:effectLst/>
                          <a:latin typeface="Verdana" charset="0"/>
                          <a:ea typeface="Times New Roman" charset="0"/>
                          <a:cs typeface="Times New Roman"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13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18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a:ln>
                            <a:noFill/>
                          </a:ln>
                          <a:solidFill>
                            <a:schemeClr val="tx1"/>
                          </a:solidFill>
                          <a:effectLst/>
                          <a:latin typeface="Verdana" charset="0"/>
                          <a:ea typeface="Times New Roman" charset="0"/>
                          <a:cs typeface="Times New Roman" charset="0"/>
                        </a:rPr>
                        <a:t>20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1800" b="0" i="0" u="none" strike="noStrike" cap="none" normalizeH="0" baseline="0" dirty="0">
                          <a:ln>
                            <a:noFill/>
                          </a:ln>
                          <a:solidFill>
                            <a:schemeClr val="tx1"/>
                          </a:solidFill>
                          <a:effectLst/>
                          <a:latin typeface="Verdana" charset="0"/>
                          <a:ea typeface="Times New Roman" charset="0"/>
                          <a:cs typeface="Times New Roman" charset="0"/>
                        </a:rPr>
                        <a:t>21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531" name="Text Box 59"/>
          <p:cNvSpPr txBox="1">
            <a:spLocks noChangeArrowheads="1"/>
          </p:cNvSpPr>
          <p:nvPr/>
        </p:nvSpPr>
        <p:spPr bwMode="auto">
          <a:xfrm>
            <a:off x="457200" y="4694237"/>
            <a:ext cx="8305800" cy="1451679"/>
          </a:xfrm>
          <a:prstGeom prst="rect">
            <a:avLst/>
          </a:prstGeom>
          <a:noFill/>
          <a:ln w="9525">
            <a:noFill/>
            <a:miter lim="800000"/>
            <a:headEnd/>
            <a:tailEnd/>
          </a:ln>
          <a:effectLst/>
        </p:spPr>
        <p:txBody>
          <a:bodyPr>
            <a:prstTxWarp prst="textNoShape">
              <a:avLst/>
            </a:prstTxWarp>
            <a:spAutoFit/>
          </a:bodyPr>
          <a:lstStyle/>
          <a:p>
            <a:pPr marL="341313" indent="-341313">
              <a:spcBef>
                <a:spcPct val="20000"/>
              </a:spcBef>
              <a:buClr>
                <a:schemeClr val="tx1"/>
              </a:buClr>
              <a:buSzPct val="60000"/>
            </a:pPr>
            <a:r>
              <a:rPr lang="en-US" sz="2400" dirty="0">
                <a:latin typeface="Tahoma" charset="0"/>
              </a:rPr>
              <a:t>Running time of </a:t>
            </a:r>
            <a:r>
              <a:rPr lang="en-US" sz="2400" i="1" dirty="0">
                <a:latin typeface="Tahoma" charset="0"/>
              </a:rPr>
              <a:t>merge</a:t>
            </a:r>
            <a:r>
              <a:rPr lang="en-US" sz="2400" dirty="0">
                <a:latin typeface="Tahoma" charset="0"/>
              </a:rPr>
              <a:t>: </a:t>
            </a:r>
            <a:r>
              <a:rPr lang="en-US" sz="2400" dirty="0" err="1">
                <a:latin typeface="Tahoma" charset="0"/>
              </a:rPr>
              <a:t>O(</a:t>
            </a:r>
            <a:r>
              <a:rPr lang="en-US" sz="2400" i="1" dirty="0" err="1">
                <a:latin typeface="Tahoma" charset="0"/>
              </a:rPr>
              <a:t>n</a:t>
            </a:r>
            <a:r>
              <a:rPr lang="en-US" sz="2400" dirty="0">
                <a:latin typeface="Tahoma" charset="0"/>
              </a:rPr>
              <a:t>), where </a:t>
            </a:r>
            <a:r>
              <a:rPr lang="en-US" sz="2400" i="1" dirty="0" err="1">
                <a:latin typeface="Tahoma" charset="0"/>
              </a:rPr>
              <a:t>n</a:t>
            </a:r>
            <a:r>
              <a:rPr lang="en-US" sz="2400" dirty="0">
                <a:latin typeface="Tahoma" charset="0"/>
              </a:rPr>
              <a:t> is the number of elements in the merged array.</a:t>
            </a:r>
          </a:p>
          <a:p>
            <a:pPr marL="684213" lvl="1" indent="-227013">
              <a:lnSpc>
                <a:spcPct val="90000"/>
              </a:lnSpc>
              <a:spcBef>
                <a:spcPct val="20000"/>
              </a:spcBef>
            </a:pPr>
            <a:r>
              <a:rPr lang="en-US" sz="2000" dirty="0"/>
              <a:t>when merging two sorted parts of the same array, we'll need a </a:t>
            </a:r>
            <a:r>
              <a:rPr lang="en-US" sz="2000" i="1" dirty="0"/>
              <a:t>temporary array </a:t>
            </a:r>
            <a:r>
              <a:rPr lang="en-US" sz="2000" dirty="0"/>
              <a:t>to store the merged whole</a:t>
            </a:r>
          </a:p>
        </p:txBody>
      </p:sp>
      <p:sp>
        <p:nvSpPr>
          <p:cNvPr id="1641532" name="Rectangle 60"/>
          <p:cNvSpPr>
            <a:spLocks noGrp="1" noChangeArrowheads="1"/>
          </p:cNvSpPr>
          <p:nvPr>
            <p:ph type="title"/>
          </p:nvPr>
        </p:nvSpPr>
        <p:spPr/>
        <p:txBody>
          <a:bodyPr/>
          <a:lstStyle/>
          <a:p>
            <a:r>
              <a:rPr lang="en-US"/>
              <a:t>Merging two sorted arrays</a:t>
            </a:r>
          </a:p>
        </p:txBody>
      </p:sp>
    </p:spTree>
  </p:cSld>
  <p:clrMapOvr>
    <a:masterClrMapping/>
  </p:clrMapOvr>
  <p:transition/>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5B2D9FE-39B0-A24A-BF5E-4B87E27342D7}" type="slidenum">
              <a:rPr lang="en-US"/>
              <a:pPr/>
              <a:t>82</a:t>
            </a:fld>
            <a:endParaRPr lang="en-US"/>
          </a:p>
        </p:txBody>
      </p:sp>
      <p:sp>
        <p:nvSpPr>
          <p:cNvPr id="1642498" name="Rectangle 2"/>
          <p:cNvSpPr>
            <a:spLocks noGrp="1" noChangeArrowheads="1"/>
          </p:cNvSpPr>
          <p:nvPr>
            <p:ph type="title"/>
          </p:nvPr>
        </p:nvSpPr>
        <p:spPr/>
        <p:txBody>
          <a:bodyPr/>
          <a:lstStyle/>
          <a:p>
            <a:r>
              <a:rPr lang="en-US"/>
              <a:t>Merge sort code</a:t>
            </a:r>
          </a:p>
        </p:txBody>
      </p:sp>
      <p:sp>
        <p:nvSpPr>
          <p:cNvPr id="1642499" name="Rectangle 3"/>
          <p:cNvSpPr>
            <a:spLocks noGrp="1" noChangeArrowheads="1"/>
          </p:cNvSpPr>
          <p:nvPr>
            <p:ph type="body" idx="1"/>
          </p:nvPr>
        </p:nvSpPr>
        <p:spPr/>
        <p:txBody>
          <a:bodyPr>
            <a:normAutofit fontScale="92500" lnSpcReduction="10000"/>
          </a:bodyPr>
          <a:lstStyle/>
          <a:p>
            <a:pPr>
              <a:lnSpc>
                <a:spcPct val="70000"/>
              </a:lnSpc>
              <a:buFont typeface="Wingdings" charset="2"/>
              <a:buNone/>
            </a:pPr>
            <a:r>
              <a:rPr lang="en-US" sz="2000">
                <a:latin typeface="Courier New" charset="0"/>
              </a:rPr>
              <a:t>public static void </a:t>
            </a:r>
            <a:r>
              <a:rPr lang="en-US" sz="2000" b="1">
                <a:latin typeface="Courier New" charset="0"/>
              </a:rPr>
              <a:t>mergeSort</a:t>
            </a:r>
            <a:r>
              <a:rPr lang="en-US" sz="2000">
                <a:latin typeface="Courier New" charset="0"/>
              </a:rPr>
              <a:t>(int[] a) {</a:t>
            </a:r>
          </a:p>
          <a:p>
            <a:pPr>
              <a:lnSpc>
                <a:spcPct val="70000"/>
              </a:lnSpc>
              <a:buFont typeface="Wingdings" charset="2"/>
              <a:buNone/>
            </a:pPr>
            <a:r>
              <a:rPr lang="en-US" sz="2000">
                <a:latin typeface="Courier New" charset="0"/>
              </a:rPr>
              <a:t>    int[] </a:t>
            </a:r>
            <a:r>
              <a:rPr lang="en-US" sz="2000" b="1">
                <a:latin typeface="Courier New" charset="0"/>
              </a:rPr>
              <a:t>temp</a:t>
            </a:r>
            <a:r>
              <a:rPr lang="en-US" sz="2000">
                <a:latin typeface="Courier New" charset="0"/>
              </a:rPr>
              <a:t> = new int[a.length];</a:t>
            </a:r>
          </a:p>
          <a:p>
            <a:pPr>
              <a:lnSpc>
                <a:spcPct val="70000"/>
              </a:lnSpc>
              <a:buFont typeface="Wingdings" charset="2"/>
              <a:buNone/>
            </a:pPr>
            <a:r>
              <a:rPr lang="en-US" sz="2000">
                <a:latin typeface="Courier New" charset="0"/>
              </a:rPr>
              <a:t>    mergeSort(a, temp, 0, a.length - 1);</a:t>
            </a:r>
          </a:p>
          <a:p>
            <a:pPr>
              <a:lnSpc>
                <a:spcPct val="70000"/>
              </a:lnSpc>
              <a:buFont typeface="Wingdings" charset="2"/>
              <a:buNone/>
            </a:pPr>
            <a:r>
              <a:rPr lang="en-US" sz="2000">
                <a:latin typeface="Courier New" charset="0"/>
              </a:rPr>
              <a:t>}</a:t>
            </a:r>
          </a:p>
          <a:p>
            <a:pPr>
              <a:lnSpc>
                <a:spcPct val="70000"/>
              </a:lnSpc>
              <a:buFont typeface="Wingdings" charset="2"/>
              <a:buNone/>
            </a:pPr>
            <a:endParaRPr lang="en-US" sz="2000">
              <a:latin typeface="Courier New" charset="0"/>
            </a:endParaRPr>
          </a:p>
          <a:p>
            <a:pPr>
              <a:lnSpc>
                <a:spcPct val="70000"/>
              </a:lnSpc>
              <a:buFont typeface="Wingdings" charset="2"/>
              <a:buNone/>
            </a:pPr>
            <a:r>
              <a:rPr lang="en-US" sz="2000">
                <a:latin typeface="Courier New" charset="0"/>
              </a:rPr>
              <a:t>private static void mergeSort(int[] a, int[] temp, </a:t>
            </a:r>
          </a:p>
          <a:p>
            <a:pPr>
              <a:lnSpc>
                <a:spcPct val="70000"/>
              </a:lnSpc>
              <a:buFont typeface="Wingdings" charset="2"/>
              <a:buNone/>
            </a:pPr>
            <a:r>
              <a:rPr lang="en-US" sz="2000">
                <a:latin typeface="Courier New" charset="0"/>
              </a:rPr>
              <a:t>                              int left, int right) {</a:t>
            </a:r>
          </a:p>
          <a:p>
            <a:pPr>
              <a:lnSpc>
                <a:spcPct val="70000"/>
              </a:lnSpc>
              <a:buFont typeface="Wingdings" charset="2"/>
              <a:buNone/>
            </a:pPr>
            <a:r>
              <a:rPr lang="en-US" sz="2000">
                <a:latin typeface="Courier New" charset="0"/>
              </a:rPr>
              <a:t>    if (left &gt;= right) {  // base case</a:t>
            </a:r>
          </a:p>
          <a:p>
            <a:pPr>
              <a:lnSpc>
                <a:spcPct val="70000"/>
              </a:lnSpc>
              <a:buFont typeface="Wingdings" charset="2"/>
              <a:buNone/>
            </a:pPr>
            <a:r>
              <a:rPr lang="en-US" sz="2000">
                <a:latin typeface="Courier New" charset="0"/>
              </a:rPr>
              <a:t>        return;</a:t>
            </a:r>
          </a:p>
          <a:p>
            <a:pPr>
              <a:lnSpc>
                <a:spcPct val="70000"/>
              </a:lnSpc>
              <a:buFont typeface="Wingdings" charset="2"/>
              <a:buNone/>
            </a:pPr>
            <a:r>
              <a:rPr lang="en-US" sz="2000">
                <a:latin typeface="Courier New" charset="0"/>
              </a:rPr>
              <a:t>    }</a:t>
            </a:r>
          </a:p>
          <a:p>
            <a:pPr>
              <a:lnSpc>
                <a:spcPct val="70000"/>
              </a:lnSpc>
              <a:buFont typeface="Wingdings" charset="2"/>
              <a:buNone/>
            </a:pPr>
            <a:endParaRPr lang="en-US" sz="2000">
              <a:latin typeface="Courier New" charset="0"/>
            </a:endParaRPr>
          </a:p>
          <a:p>
            <a:pPr>
              <a:lnSpc>
                <a:spcPct val="70000"/>
              </a:lnSpc>
              <a:buFont typeface="Wingdings" charset="2"/>
              <a:buNone/>
            </a:pPr>
            <a:r>
              <a:rPr lang="en-US" sz="2000">
                <a:latin typeface="Courier New" charset="0"/>
              </a:rPr>
              <a:t>    // sort the two halves</a:t>
            </a:r>
          </a:p>
          <a:p>
            <a:pPr>
              <a:lnSpc>
                <a:spcPct val="70000"/>
              </a:lnSpc>
              <a:buFont typeface="Wingdings" charset="2"/>
              <a:buNone/>
            </a:pPr>
            <a:r>
              <a:rPr lang="en-US" sz="2000">
                <a:latin typeface="Courier New" charset="0"/>
              </a:rPr>
              <a:t>    int mid = (left + right) / 2;</a:t>
            </a:r>
          </a:p>
          <a:p>
            <a:pPr>
              <a:lnSpc>
                <a:spcPct val="70000"/>
              </a:lnSpc>
              <a:buFont typeface="Wingdings" charset="2"/>
              <a:buNone/>
            </a:pPr>
            <a:r>
              <a:rPr lang="en-US" sz="2000">
                <a:latin typeface="Courier New" charset="0"/>
              </a:rPr>
              <a:t>    mergeSort(a, temp, left, mid);</a:t>
            </a:r>
          </a:p>
          <a:p>
            <a:pPr>
              <a:lnSpc>
                <a:spcPct val="70000"/>
              </a:lnSpc>
              <a:buFont typeface="Wingdings" charset="2"/>
              <a:buNone/>
            </a:pPr>
            <a:r>
              <a:rPr lang="en-US" sz="2000">
                <a:latin typeface="Courier New" charset="0"/>
              </a:rPr>
              <a:t>    mergeSort(a, temp, mid + 1, right);</a:t>
            </a:r>
          </a:p>
          <a:p>
            <a:pPr>
              <a:lnSpc>
                <a:spcPct val="70000"/>
              </a:lnSpc>
              <a:buFont typeface="Wingdings" charset="2"/>
              <a:buNone/>
            </a:pPr>
            <a:endParaRPr lang="en-US" sz="2000">
              <a:latin typeface="Courier New" charset="0"/>
            </a:endParaRPr>
          </a:p>
          <a:p>
            <a:pPr>
              <a:lnSpc>
                <a:spcPct val="70000"/>
              </a:lnSpc>
              <a:buFont typeface="Wingdings" charset="2"/>
              <a:buNone/>
            </a:pPr>
            <a:r>
              <a:rPr lang="en-US" sz="2000">
                <a:latin typeface="Courier New" charset="0"/>
              </a:rPr>
              <a:t>    // merge the sorted halves into a sorted whole</a:t>
            </a:r>
          </a:p>
          <a:p>
            <a:pPr>
              <a:lnSpc>
                <a:spcPct val="70000"/>
              </a:lnSpc>
              <a:buFont typeface="Wingdings" charset="2"/>
              <a:buNone/>
            </a:pPr>
            <a:r>
              <a:rPr lang="en-US" sz="2000">
                <a:latin typeface="Courier New" charset="0"/>
              </a:rPr>
              <a:t>    </a:t>
            </a:r>
            <a:r>
              <a:rPr lang="en-US" sz="2000" i="1">
                <a:latin typeface="Courier New" charset="0"/>
              </a:rPr>
              <a:t>merge</a:t>
            </a:r>
            <a:r>
              <a:rPr lang="en-US" sz="2000">
                <a:latin typeface="Courier New" charset="0"/>
              </a:rPr>
              <a:t>(a, temp, left, right);</a:t>
            </a:r>
          </a:p>
          <a:p>
            <a:pPr>
              <a:lnSpc>
                <a:spcPct val="70000"/>
              </a:lnSpc>
              <a:buFont typeface="Wingdings" charset="2"/>
              <a:buNone/>
            </a:pPr>
            <a:r>
              <a:rPr lang="en-US" sz="2000">
                <a:latin typeface="Courier New" charset="0"/>
              </a:rPr>
              <a:t>}</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C926DB7-B9EF-9241-B735-BF82E5CF6524}" type="slidenum">
              <a:rPr lang="en-US"/>
              <a:pPr/>
              <a:t>83</a:t>
            </a:fld>
            <a:endParaRPr lang="en-US"/>
          </a:p>
        </p:txBody>
      </p:sp>
      <p:sp>
        <p:nvSpPr>
          <p:cNvPr id="1643522" name="Rectangle 2"/>
          <p:cNvSpPr>
            <a:spLocks noGrp="1" noChangeArrowheads="1"/>
          </p:cNvSpPr>
          <p:nvPr>
            <p:ph type="title"/>
          </p:nvPr>
        </p:nvSpPr>
        <p:spPr/>
        <p:txBody>
          <a:bodyPr/>
          <a:lstStyle/>
          <a:p>
            <a:r>
              <a:rPr lang="en-US"/>
              <a:t>Merge code</a:t>
            </a:r>
          </a:p>
        </p:txBody>
      </p:sp>
      <p:sp>
        <p:nvSpPr>
          <p:cNvPr id="1643523" name="Rectangle 3"/>
          <p:cNvSpPr>
            <a:spLocks noGrp="1" noChangeArrowheads="1"/>
          </p:cNvSpPr>
          <p:nvPr>
            <p:ph type="body" idx="1"/>
          </p:nvPr>
        </p:nvSpPr>
        <p:spPr>
          <a:xfrm>
            <a:off x="209384" y="1600200"/>
            <a:ext cx="8686800" cy="4525963"/>
          </a:xfrm>
        </p:spPr>
        <p:txBody>
          <a:bodyPr>
            <a:normAutofit fontScale="92500" lnSpcReduction="20000"/>
          </a:bodyPr>
          <a:lstStyle/>
          <a:p>
            <a:pPr>
              <a:lnSpc>
                <a:spcPct val="60000"/>
              </a:lnSpc>
              <a:buFont typeface="Wingdings" charset="2"/>
              <a:buNone/>
            </a:pPr>
            <a:r>
              <a:rPr lang="en-US" sz="1800" dirty="0">
                <a:latin typeface="Courier New" charset="0"/>
              </a:rPr>
              <a:t>private static void </a:t>
            </a:r>
            <a:r>
              <a:rPr lang="en-US" sz="1800" dirty="0" err="1">
                <a:latin typeface="Courier New" charset="0"/>
              </a:rPr>
              <a:t>merge(int</a:t>
            </a:r>
            <a:r>
              <a:rPr lang="en-US" sz="1800" dirty="0">
                <a:latin typeface="Courier New" charset="0"/>
              </a:rPr>
              <a:t>[] a, </a:t>
            </a:r>
            <a:r>
              <a:rPr lang="en-US" sz="1800" dirty="0" err="1">
                <a:latin typeface="Courier New" charset="0"/>
              </a:rPr>
              <a:t>int</a:t>
            </a:r>
            <a:r>
              <a:rPr lang="en-US" sz="1800" dirty="0">
                <a:latin typeface="Courier New" charset="0"/>
              </a:rPr>
              <a:t>[] temp,</a:t>
            </a:r>
            <a:r>
              <a:rPr lang="en-US" sz="1800" dirty="0" smtClean="0">
                <a:latin typeface="Courier New" charset="0"/>
              </a:rPr>
              <a:t> </a:t>
            </a:r>
          </a:p>
          <a:p>
            <a:pPr>
              <a:lnSpc>
                <a:spcPct val="60000"/>
              </a:lnSpc>
              <a:buFont typeface="Wingdings" charset="2"/>
              <a:buNone/>
            </a:pPr>
            <a:r>
              <a:rPr lang="en-US" sz="1800" dirty="0" smtClean="0">
                <a:latin typeface="Courier New" charset="0"/>
              </a:rPr>
              <a:t>                          </a:t>
            </a:r>
            <a:r>
              <a:rPr lang="en-US" sz="1800" dirty="0" err="1" smtClean="0">
                <a:latin typeface="Courier New" charset="0"/>
              </a:rPr>
              <a:t>int</a:t>
            </a:r>
            <a:r>
              <a:rPr lang="en-US" sz="1800" dirty="0" smtClean="0">
                <a:latin typeface="Courier New" charset="0"/>
              </a:rPr>
              <a:t> left, </a:t>
            </a:r>
            <a:r>
              <a:rPr lang="en-US" sz="1800" dirty="0" err="1" smtClean="0">
                <a:latin typeface="Courier New" charset="0"/>
              </a:rPr>
              <a:t>int</a:t>
            </a:r>
            <a:r>
              <a:rPr lang="en-US" sz="1800" dirty="0" smtClean="0">
                <a:latin typeface="Courier New" charset="0"/>
              </a:rPr>
              <a:t> right) {</a:t>
            </a:r>
          </a:p>
          <a:p>
            <a:pPr>
              <a:lnSpc>
                <a:spcPct val="60000"/>
              </a:lnSpc>
              <a:buFont typeface="Wingdings" charset="2"/>
              <a:buNone/>
            </a:pPr>
            <a:r>
              <a:rPr lang="en-US" sz="1800" dirty="0" smtClean="0">
                <a:latin typeface="Courier New" charset="0"/>
              </a:rPr>
              <a:t>    </a:t>
            </a:r>
            <a:r>
              <a:rPr lang="en-US" sz="1800" dirty="0" err="1">
                <a:latin typeface="Courier New" charset="0"/>
              </a:rPr>
              <a:t>int</a:t>
            </a:r>
            <a:r>
              <a:rPr lang="en-US" sz="1800" dirty="0">
                <a:latin typeface="Courier New" charset="0"/>
              </a:rPr>
              <a:t> mid = (left + right) / 2;</a:t>
            </a:r>
          </a:p>
          <a:p>
            <a:pPr>
              <a:lnSpc>
                <a:spcPct val="60000"/>
              </a:lnSpc>
              <a:buFont typeface="Wingdings" charset="2"/>
              <a:buNone/>
            </a:pPr>
            <a:r>
              <a:rPr lang="en-US" sz="1800" dirty="0">
                <a:latin typeface="Courier New" charset="0"/>
              </a:rPr>
              <a:t>    </a:t>
            </a:r>
            <a:r>
              <a:rPr lang="en-US" sz="1800" dirty="0" err="1">
                <a:latin typeface="Courier New" charset="0"/>
              </a:rPr>
              <a:t>int</a:t>
            </a:r>
            <a:r>
              <a:rPr lang="en-US" sz="1800" dirty="0">
                <a:latin typeface="Courier New" charset="0"/>
              </a:rPr>
              <a:t> count = right - left + 1;</a:t>
            </a:r>
          </a:p>
          <a:p>
            <a:pPr>
              <a:lnSpc>
                <a:spcPct val="60000"/>
              </a:lnSpc>
              <a:buFont typeface="Wingdings" charset="2"/>
              <a:buNone/>
            </a:pPr>
            <a:r>
              <a:rPr lang="en-US" sz="1800" dirty="0">
                <a:latin typeface="Courier New" charset="0"/>
              </a:rPr>
              <a:t>  </a:t>
            </a:r>
          </a:p>
          <a:p>
            <a:pPr>
              <a:lnSpc>
                <a:spcPct val="60000"/>
              </a:lnSpc>
              <a:buFont typeface="Wingdings" charset="2"/>
              <a:buNone/>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l</a:t>
            </a:r>
            <a:r>
              <a:rPr lang="en-US" sz="1800" dirty="0">
                <a:latin typeface="Courier New" charset="0"/>
              </a:rPr>
              <a:t> = left;                  // counter indexes for L, R</a:t>
            </a:r>
          </a:p>
          <a:p>
            <a:pPr>
              <a:lnSpc>
                <a:spcPct val="60000"/>
              </a:lnSpc>
              <a:buFont typeface="Wingdings" charset="2"/>
              <a:buNone/>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r</a:t>
            </a:r>
            <a:r>
              <a:rPr lang="en-US" sz="1800" dirty="0">
                <a:latin typeface="Courier New" charset="0"/>
              </a:rPr>
              <a:t> = mid + 1;</a:t>
            </a:r>
          </a:p>
          <a:p>
            <a:pPr>
              <a:lnSpc>
                <a:spcPct val="60000"/>
              </a:lnSpc>
              <a:buFont typeface="Wingdings" charset="2"/>
              <a:buNone/>
            </a:pPr>
            <a:endParaRPr lang="en-US" sz="1800" dirty="0">
              <a:latin typeface="Courier New" charset="0"/>
            </a:endParaRPr>
          </a:p>
          <a:p>
            <a:pPr>
              <a:lnSpc>
                <a:spcPct val="60000"/>
              </a:lnSpc>
              <a:buFont typeface="Wingdings" charset="2"/>
              <a:buNone/>
            </a:pPr>
            <a:r>
              <a:rPr lang="en-US" sz="1800" dirty="0">
                <a:latin typeface="Courier New" charset="0"/>
              </a:rPr>
              <a:t>    // main loop to copy the halves into the temp array</a:t>
            </a:r>
          </a:p>
          <a:p>
            <a:pPr>
              <a:lnSpc>
                <a:spcPct val="60000"/>
              </a:lnSpc>
              <a:buFont typeface="Wingdings" charset="2"/>
              <a:buNone/>
            </a:pPr>
            <a:r>
              <a:rPr lang="en-US" sz="1800" dirty="0">
                <a:latin typeface="Courier New" charset="0"/>
              </a:rPr>
              <a:t>    for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count; </a:t>
            </a:r>
            <a:r>
              <a:rPr lang="en-US" sz="1800" dirty="0" err="1">
                <a:latin typeface="Courier New" charset="0"/>
              </a:rPr>
              <a:t>i</a:t>
            </a:r>
            <a:r>
              <a:rPr lang="en-US" sz="1800" dirty="0">
                <a:latin typeface="Courier New" charset="0"/>
              </a:rPr>
              <a:t>++)</a:t>
            </a:r>
          </a:p>
          <a:p>
            <a:pPr>
              <a:lnSpc>
                <a:spcPct val="60000"/>
              </a:lnSpc>
              <a:buFont typeface="Wingdings" charset="2"/>
              <a:buNone/>
            </a:pPr>
            <a:r>
              <a:rPr lang="en-US" sz="1800" dirty="0">
                <a:latin typeface="Courier New" charset="0"/>
              </a:rPr>
              <a:t>        if (</a:t>
            </a:r>
            <a:r>
              <a:rPr lang="en-US" sz="1800" dirty="0" err="1">
                <a:latin typeface="Courier New" charset="0"/>
              </a:rPr>
              <a:t>r</a:t>
            </a:r>
            <a:r>
              <a:rPr lang="en-US" sz="1800" dirty="0">
                <a:latin typeface="Courier New" charset="0"/>
              </a:rPr>
              <a:t> &gt; right) {           // finished right; use left</a:t>
            </a:r>
          </a:p>
          <a:p>
            <a:pPr>
              <a:lnSpc>
                <a:spcPct val="60000"/>
              </a:lnSpc>
              <a:buFont typeface="Wingdings" charset="2"/>
              <a:buNone/>
            </a:pPr>
            <a:r>
              <a:rPr lang="en-US" sz="1800" dirty="0">
                <a:latin typeface="Courier New" charset="0"/>
              </a:rPr>
              <a:t>            </a:t>
            </a:r>
            <a:r>
              <a:rPr lang="en-US" sz="1800" dirty="0" err="1">
                <a:latin typeface="Courier New" charset="0"/>
              </a:rPr>
              <a:t>temp[i</a:t>
            </a:r>
            <a:r>
              <a:rPr lang="en-US" sz="1800" dirty="0">
                <a:latin typeface="Courier New" charset="0"/>
              </a:rPr>
              <a:t>] = </a:t>
            </a:r>
            <a:r>
              <a:rPr lang="en-US" sz="1800" dirty="0" err="1">
                <a:latin typeface="Courier New" charset="0"/>
              </a:rPr>
              <a:t>a[l</a:t>
            </a:r>
            <a:r>
              <a:rPr lang="en-US" sz="1800" dirty="0">
                <a:latin typeface="Courier New" charset="0"/>
              </a:rPr>
              <a:t>++];</a:t>
            </a:r>
          </a:p>
          <a:p>
            <a:pPr>
              <a:lnSpc>
                <a:spcPct val="60000"/>
              </a:lnSpc>
              <a:buFont typeface="Wingdings" charset="2"/>
              <a:buNone/>
            </a:pPr>
            <a:r>
              <a:rPr lang="en-US" sz="1800" dirty="0">
                <a:latin typeface="Courier New" charset="0"/>
              </a:rPr>
              <a:t>        } else if (</a:t>
            </a:r>
            <a:r>
              <a:rPr lang="en-US" sz="1800" dirty="0" err="1">
                <a:latin typeface="Courier New" charset="0"/>
              </a:rPr>
              <a:t>l</a:t>
            </a:r>
            <a:r>
              <a:rPr lang="en-US" sz="1800" dirty="0">
                <a:latin typeface="Courier New" charset="0"/>
              </a:rPr>
              <a:t> &gt; mid) {      // finished left; use right</a:t>
            </a:r>
          </a:p>
          <a:p>
            <a:pPr>
              <a:lnSpc>
                <a:spcPct val="60000"/>
              </a:lnSpc>
              <a:buFont typeface="Wingdings" charset="2"/>
              <a:buNone/>
            </a:pPr>
            <a:r>
              <a:rPr lang="en-US" sz="1800" dirty="0">
                <a:latin typeface="Courier New" charset="0"/>
              </a:rPr>
              <a:t>            </a:t>
            </a:r>
            <a:r>
              <a:rPr lang="en-US" sz="1800" dirty="0" err="1">
                <a:latin typeface="Courier New" charset="0"/>
              </a:rPr>
              <a:t>temp[i</a:t>
            </a:r>
            <a:r>
              <a:rPr lang="en-US" sz="1800" dirty="0">
                <a:latin typeface="Courier New" charset="0"/>
              </a:rPr>
              <a:t>] = </a:t>
            </a:r>
            <a:r>
              <a:rPr lang="en-US" sz="1800" dirty="0" err="1">
                <a:latin typeface="Courier New" charset="0"/>
              </a:rPr>
              <a:t>a[r</a:t>
            </a:r>
            <a:r>
              <a:rPr lang="en-US" sz="1800" dirty="0">
                <a:latin typeface="Courier New" charset="0"/>
              </a:rPr>
              <a:t>++];</a:t>
            </a:r>
          </a:p>
          <a:p>
            <a:pPr>
              <a:lnSpc>
                <a:spcPct val="60000"/>
              </a:lnSpc>
              <a:buFont typeface="Wingdings" charset="2"/>
              <a:buNone/>
            </a:pPr>
            <a:r>
              <a:rPr lang="en-US" sz="1800" dirty="0">
                <a:latin typeface="Courier New" charset="0"/>
              </a:rPr>
              <a:t>        } else if (</a:t>
            </a:r>
            <a:r>
              <a:rPr lang="en-US" sz="1800" dirty="0" err="1">
                <a:latin typeface="Courier New" charset="0"/>
              </a:rPr>
              <a:t>a[l</a:t>
            </a:r>
            <a:r>
              <a:rPr lang="en-US" sz="1800" dirty="0">
                <a:latin typeface="Courier New" charset="0"/>
              </a:rPr>
              <a:t>] &lt; </a:t>
            </a:r>
            <a:r>
              <a:rPr lang="en-US" sz="1800" dirty="0" err="1">
                <a:latin typeface="Courier New" charset="0"/>
              </a:rPr>
              <a:t>a[r</a:t>
            </a:r>
            <a:r>
              <a:rPr lang="en-US" sz="1800" dirty="0">
                <a:latin typeface="Courier New" charset="0"/>
              </a:rPr>
              <a:t>]) {  // left is smaller (better)</a:t>
            </a:r>
          </a:p>
          <a:p>
            <a:pPr>
              <a:lnSpc>
                <a:spcPct val="60000"/>
              </a:lnSpc>
              <a:buFont typeface="Wingdings" charset="2"/>
              <a:buNone/>
            </a:pPr>
            <a:r>
              <a:rPr lang="en-US" sz="1800" dirty="0">
                <a:latin typeface="Courier New" charset="0"/>
              </a:rPr>
              <a:t>            </a:t>
            </a:r>
            <a:r>
              <a:rPr lang="en-US" sz="1800" dirty="0" err="1">
                <a:latin typeface="Courier New" charset="0"/>
              </a:rPr>
              <a:t>temp[i</a:t>
            </a:r>
            <a:r>
              <a:rPr lang="en-US" sz="1800" dirty="0">
                <a:latin typeface="Courier New" charset="0"/>
              </a:rPr>
              <a:t>] = </a:t>
            </a:r>
            <a:r>
              <a:rPr lang="en-US" sz="1800" dirty="0" err="1">
                <a:latin typeface="Courier New" charset="0"/>
              </a:rPr>
              <a:t>a[l</a:t>
            </a:r>
            <a:r>
              <a:rPr lang="en-US" sz="1800" dirty="0">
                <a:latin typeface="Courier New" charset="0"/>
              </a:rPr>
              <a:t>++];</a:t>
            </a:r>
          </a:p>
          <a:p>
            <a:pPr>
              <a:lnSpc>
                <a:spcPct val="60000"/>
              </a:lnSpc>
              <a:buFont typeface="Wingdings" charset="2"/>
              <a:buNone/>
            </a:pPr>
            <a:r>
              <a:rPr lang="en-US" sz="1800" dirty="0">
                <a:latin typeface="Courier New" charset="0"/>
              </a:rPr>
              <a:t>        } else {                   // right is smaller (better)</a:t>
            </a:r>
          </a:p>
          <a:p>
            <a:pPr>
              <a:lnSpc>
                <a:spcPct val="60000"/>
              </a:lnSpc>
              <a:buFont typeface="Wingdings" charset="2"/>
              <a:buNone/>
            </a:pPr>
            <a:r>
              <a:rPr lang="en-US" sz="1800" dirty="0">
                <a:latin typeface="Courier New" charset="0"/>
              </a:rPr>
              <a:t>            </a:t>
            </a:r>
            <a:r>
              <a:rPr lang="en-US" sz="1800" dirty="0" err="1">
                <a:latin typeface="Courier New" charset="0"/>
              </a:rPr>
              <a:t>temp[i</a:t>
            </a:r>
            <a:r>
              <a:rPr lang="en-US" sz="1800" dirty="0">
                <a:latin typeface="Courier New" charset="0"/>
              </a:rPr>
              <a:t>] = </a:t>
            </a:r>
            <a:r>
              <a:rPr lang="en-US" sz="1800" dirty="0" err="1">
                <a:latin typeface="Courier New" charset="0"/>
              </a:rPr>
              <a:t>a[r</a:t>
            </a:r>
            <a:r>
              <a:rPr lang="en-US" sz="1800" dirty="0">
                <a:latin typeface="Courier New" charset="0"/>
              </a:rPr>
              <a:t>++];</a:t>
            </a:r>
          </a:p>
          <a:p>
            <a:pPr>
              <a:lnSpc>
                <a:spcPct val="60000"/>
              </a:lnSpc>
              <a:buFont typeface="Wingdings" charset="2"/>
              <a:buNone/>
            </a:pPr>
            <a:r>
              <a:rPr lang="en-US" sz="1800" dirty="0">
                <a:latin typeface="Courier New" charset="0"/>
              </a:rPr>
              <a:t>        }</a:t>
            </a:r>
          </a:p>
          <a:p>
            <a:pPr>
              <a:lnSpc>
                <a:spcPct val="60000"/>
              </a:lnSpc>
              <a:buFont typeface="Wingdings" charset="2"/>
              <a:buNone/>
            </a:pPr>
            <a:endParaRPr lang="en-US" sz="1800" dirty="0">
              <a:latin typeface="Courier New" charset="0"/>
            </a:endParaRPr>
          </a:p>
          <a:p>
            <a:pPr>
              <a:lnSpc>
                <a:spcPct val="60000"/>
              </a:lnSpc>
              <a:buFont typeface="Wingdings" charset="2"/>
              <a:buNone/>
            </a:pPr>
            <a:r>
              <a:rPr lang="en-US" sz="1800" dirty="0">
                <a:latin typeface="Courier New" charset="0"/>
              </a:rPr>
              <a:t>    // copy sorted temp array back into main array</a:t>
            </a:r>
          </a:p>
          <a:p>
            <a:pPr>
              <a:lnSpc>
                <a:spcPct val="60000"/>
              </a:lnSpc>
              <a:buFont typeface="Wingdings" charset="2"/>
              <a:buNone/>
            </a:pPr>
            <a:r>
              <a:rPr lang="en-US" sz="1800" dirty="0">
                <a:latin typeface="Courier New" charset="0"/>
              </a:rPr>
              <a:t>    for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count; </a:t>
            </a:r>
            <a:r>
              <a:rPr lang="en-US" sz="1800" dirty="0" err="1">
                <a:latin typeface="Courier New" charset="0"/>
              </a:rPr>
              <a:t>i</a:t>
            </a:r>
            <a:r>
              <a:rPr lang="en-US" sz="1800" dirty="0">
                <a:latin typeface="Courier New" charset="0"/>
              </a:rPr>
              <a:t>++) {</a:t>
            </a:r>
          </a:p>
          <a:p>
            <a:pPr>
              <a:lnSpc>
                <a:spcPct val="60000"/>
              </a:lnSpc>
              <a:buFont typeface="Wingdings" charset="2"/>
              <a:buNone/>
            </a:pPr>
            <a:r>
              <a:rPr lang="en-US" sz="1800" dirty="0">
                <a:latin typeface="Courier New" charset="0"/>
              </a:rPr>
              <a:t>        </a:t>
            </a:r>
            <a:r>
              <a:rPr lang="en-US" sz="1800" dirty="0" err="1">
                <a:latin typeface="Courier New" charset="0"/>
              </a:rPr>
              <a:t>a[left</a:t>
            </a:r>
            <a:r>
              <a:rPr lang="en-US" sz="1800" dirty="0">
                <a:latin typeface="Courier New" charset="0"/>
              </a:rPr>
              <a:t> + </a:t>
            </a:r>
            <a:r>
              <a:rPr lang="en-US" sz="1800" dirty="0" err="1">
                <a:latin typeface="Courier New" charset="0"/>
              </a:rPr>
              <a:t>i</a:t>
            </a:r>
            <a:r>
              <a:rPr lang="en-US" sz="1800" dirty="0">
                <a:latin typeface="Courier New" charset="0"/>
              </a:rPr>
              <a:t>] = </a:t>
            </a:r>
            <a:r>
              <a:rPr lang="en-US" sz="1800" dirty="0" err="1">
                <a:latin typeface="Courier New" charset="0"/>
              </a:rPr>
              <a:t>temp[i</a:t>
            </a:r>
            <a:r>
              <a:rPr lang="en-US" sz="1800" dirty="0">
                <a:latin typeface="Courier New" charset="0"/>
              </a:rPr>
              <a:t>];</a:t>
            </a:r>
          </a:p>
          <a:p>
            <a:pPr>
              <a:lnSpc>
                <a:spcPct val="60000"/>
              </a:lnSpc>
              <a:buFont typeface="Wingdings" charset="2"/>
              <a:buNone/>
            </a:pPr>
            <a:r>
              <a:rPr lang="en-US" sz="1800" dirty="0">
                <a:latin typeface="Courier New" charset="0"/>
              </a:rPr>
              <a:t>    }</a:t>
            </a:r>
          </a:p>
          <a:p>
            <a:pPr>
              <a:lnSpc>
                <a:spcPct val="60000"/>
              </a:lnSpc>
              <a:buFont typeface="Wingdings" charset="2"/>
              <a:buNone/>
            </a:pPr>
            <a:r>
              <a:rPr lang="en-US" sz="1800" dirty="0">
                <a:latin typeface="Courier New" charset="0"/>
              </a:rPr>
              <a:t>}</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7931935-0D1E-534D-A9AC-701E7AC781BD}" type="slidenum">
              <a:rPr lang="en-US"/>
              <a:pPr/>
              <a:t>84</a:t>
            </a:fld>
            <a:endParaRPr lang="en-US"/>
          </a:p>
        </p:txBody>
      </p:sp>
      <p:sp>
        <p:nvSpPr>
          <p:cNvPr id="1644546" name="Rectangle 2"/>
          <p:cNvSpPr>
            <a:spLocks noGrp="1" noChangeArrowheads="1"/>
          </p:cNvSpPr>
          <p:nvPr>
            <p:ph type="title"/>
          </p:nvPr>
        </p:nvSpPr>
        <p:spPr/>
        <p:txBody>
          <a:bodyPr/>
          <a:lstStyle/>
          <a:p>
            <a:r>
              <a:rPr lang="en-US"/>
              <a:t>Merge sort runtime</a:t>
            </a:r>
          </a:p>
        </p:txBody>
      </p:sp>
      <p:sp>
        <p:nvSpPr>
          <p:cNvPr id="1644547" name="Rectangle 3"/>
          <p:cNvSpPr>
            <a:spLocks noGrp="1" noChangeArrowheads="1"/>
          </p:cNvSpPr>
          <p:nvPr>
            <p:ph type="body" idx="1"/>
          </p:nvPr>
        </p:nvSpPr>
        <p:spPr/>
        <p:txBody>
          <a:bodyPr/>
          <a:lstStyle/>
          <a:p>
            <a:r>
              <a:rPr lang="en-US" sz="2800"/>
              <a:t>let T(</a:t>
            </a:r>
            <a:r>
              <a:rPr lang="en-US" sz="2800" i="1"/>
              <a:t>n</a:t>
            </a:r>
            <a:r>
              <a:rPr lang="en-US" sz="2800"/>
              <a:t>) be runtime of merge sort on </a:t>
            </a:r>
            <a:r>
              <a:rPr lang="en-US" sz="2800" i="1"/>
              <a:t>n</a:t>
            </a:r>
            <a:r>
              <a:rPr lang="en-US" sz="2800"/>
              <a:t> items</a:t>
            </a:r>
          </a:p>
          <a:p>
            <a:pPr lvl="1"/>
            <a:r>
              <a:rPr lang="en-US" sz="2400"/>
              <a:t>T(0) = 1</a:t>
            </a:r>
          </a:p>
          <a:p>
            <a:pPr lvl="1"/>
            <a:r>
              <a:rPr lang="en-US" sz="2400"/>
              <a:t>T(1) = 2*T(0) + 1</a:t>
            </a:r>
          </a:p>
          <a:p>
            <a:pPr lvl="1"/>
            <a:r>
              <a:rPr lang="en-US" sz="2400"/>
              <a:t>T(2) = 2*T(1) + 2</a:t>
            </a:r>
          </a:p>
          <a:p>
            <a:pPr lvl="1"/>
            <a:r>
              <a:rPr lang="en-US" sz="2400"/>
              <a:t>T(4) = 2*T(2) + 4</a:t>
            </a:r>
          </a:p>
          <a:p>
            <a:pPr lvl="1"/>
            <a:r>
              <a:rPr lang="en-US" sz="2400"/>
              <a:t>T(8) = 2*T(4) + 8</a:t>
            </a:r>
          </a:p>
          <a:p>
            <a:pPr lvl="1"/>
            <a:r>
              <a:rPr lang="en-US" sz="2400"/>
              <a:t>...</a:t>
            </a:r>
          </a:p>
          <a:p>
            <a:pPr lvl="1"/>
            <a:r>
              <a:rPr lang="en-US" sz="2400"/>
              <a:t>T(</a:t>
            </a:r>
            <a:r>
              <a:rPr lang="en-US" sz="2400" i="1"/>
              <a:t>n</a:t>
            </a:r>
            <a:r>
              <a:rPr lang="en-US" sz="2400"/>
              <a:t>/2) = 2*T(</a:t>
            </a:r>
            <a:r>
              <a:rPr lang="en-US" sz="2400" i="1"/>
              <a:t>n</a:t>
            </a:r>
            <a:r>
              <a:rPr lang="en-US" sz="2400"/>
              <a:t>/4) + </a:t>
            </a:r>
            <a:r>
              <a:rPr lang="en-US" sz="2400" i="1"/>
              <a:t>n</a:t>
            </a:r>
            <a:r>
              <a:rPr lang="en-US" sz="2400"/>
              <a:t>/2</a:t>
            </a:r>
          </a:p>
          <a:p>
            <a:pPr lvl="1"/>
            <a:r>
              <a:rPr lang="en-US" sz="2400"/>
              <a:t>T(</a:t>
            </a:r>
            <a:r>
              <a:rPr lang="en-US" sz="2400" i="1"/>
              <a:t>n</a:t>
            </a:r>
            <a:r>
              <a:rPr lang="en-US" sz="2400"/>
              <a:t>)    = 2*T(</a:t>
            </a:r>
            <a:r>
              <a:rPr lang="en-US" sz="2400" i="1"/>
              <a:t>n</a:t>
            </a:r>
            <a:r>
              <a:rPr lang="en-US" sz="2400"/>
              <a:t>/2) + </a:t>
            </a:r>
            <a:r>
              <a:rPr lang="en-US" sz="2400" i="1"/>
              <a:t>n</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ACF43BD-DD82-0246-BBE7-69FFFC9C62DB}" type="slidenum">
              <a:rPr lang="en-US"/>
              <a:pPr/>
              <a:t>85</a:t>
            </a:fld>
            <a:endParaRPr lang="en-US"/>
          </a:p>
        </p:txBody>
      </p:sp>
      <p:sp>
        <p:nvSpPr>
          <p:cNvPr id="1645570" name="Rectangle 2"/>
          <p:cNvSpPr>
            <a:spLocks noGrp="1" noChangeArrowheads="1"/>
          </p:cNvSpPr>
          <p:nvPr>
            <p:ph type="title"/>
          </p:nvPr>
        </p:nvSpPr>
        <p:spPr/>
        <p:txBody>
          <a:bodyPr/>
          <a:lstStyle/>
          <a:p>
            <a:r>
              <a:rPr lang="en-US"/>
              <a:t>Merge sort runtime</a:t>
            </a:r>
          </a:p>
        </p:txBody>
      </p:sp>
      <p:sp>
        <p:nvSpPr>
          <p:cNvPr id="1645571" name="Rectangle 3"/>
          <p:cNvSpPr>
            <a:spLocks noGrp="1" noChangeArrowheads="1"/>
          </p:cNvSpPr>
          <p:nvPr>
            <p:ph type="body" idx="1"/>
          </p:nvPr>
        </p:nvSpPr>
        <p:spPr/>
        <p:txBody>
          <a:bodyPr>
            <a:normAutofit fontScale="77500" lnSpcReduction="20000"/>
          </a:bodyPr>
          <a:lstStyle/>
          <a:p>
            <a:pPr lvl="1">
              <a:lnSpc>
                <a:spcPct val="80000"/>
              </a:lnSpc>
            </a:pPr>
            <a:r>
              <a:rPr lang="en-US"/>
              <a:t>T(</a:t>
            </a:r>
            <a:r>
              <a:rPr lang="en-US" i="1"/>
              <a:t>n</a:t>
            </a:r>
            <a:r>
              <a:rPr lang="en-US"/>
              <a:t>) = 2*</a:t>
            </a:r>
            <a:r>
              <a:rPr lang="en-US">
                <a:solidFill>
                  <a:srgbClr val="008080"/>
                </a:solidFill>
              </a:rPr>
              <a:t>T(</a:t>
            </a:r>
            <a:r>
              <a:rPr lang="en-US" i="1">
                <a:solidFill>
                  <a:srgbClr val="008080"/>
                </a:solidFill>
              </a:rPr>
              <a:t>n</a:t>
            </a:r>
            <a:r>
              <a:rPr lang="en-US">
                <a:solidFill>
                  <a:srgbClr val="008080"/>
                </a:solidFill>
              </a:rPr>
              <a:t>/2)</a:t>
            </a:r>
            <a:r>
              <a:rPr lang="en-US"/>
              <a:t> + </a:t>
            </a:r>
            <a:r>
              <a:rPr lang="en-US" i="1"/>
              <a:t>n</a:t>
            </a:r>
          </a:p>
          <a:p>
            <a:pPr lvl="1">
              <a:lnSpc>
                <a:spcPct val="80000"/>
              </a:lnSpc>
            </a:pPr>
            <a:r>
              <a:rPr lang="en-US">
                <a:solidFill>
                  <a:srgbClr val="008080"/>
                </a:solidFill>
              </a:rPr>
              <a:t>T(</a:t>
            </a:r>
            <a:r>
              <a:rPr lang="en-US" i="1">
                <a:solidFill>
                  <a:srgbClr val="008080"/>
                </a:solidFill>
              </a:rPr>
              <a:t>n</a:t>
            </a:r>
            <a:r>
              <a:rPr lang="en-US">
                <a:solidFill>
                  <a:srgbClr val="008080"/>
                </a:solidFill>
              </a:rPr>
              <a:t>/2)</a:t>
            </a:r>
            <a:r>
              <a:rPr lang="en-US"/>
              <a:t> = </a:t>
            </a:r>
            <a:r>
              <a:rPr lang="en-US">
                <a:solidFill>
                  <a:schemeClr val="tx2"/>
                </a:solidFill>
              </a:rPr>
              <a:t>2*T(</a:t>
            </a:r>
            <a:r>
              <a:rPr lang="en-US" i="1">
                <a:solidFill>
                  <a:schemeClr val="tx2"/>
                </a:solidFill>
              </a:rPr>
              <a:t>n</a:t>
            </a:r>
            <a:r>
              <a:rPr lang="en-US">
                <a:solidFill>
                  <a:schemeClr val="tx2"/>
                </a:solidFill>
              </a:rPr>
              <a:t>/4) + </a:t>
            </a:r>
            <a:r>
              <a:rPr lang="en-US" i="1">
                <a:solidFill>
                  <a:schemeClr val="tx2"/>
                </a:solidFill>
              </a:rPr>
              <a:t>n</a:t>
            </a:r>
            <a:r>
              <a:rPr lang="en-US">
                <a:solidFill>
                  <a:schemeClr val="tx2"/>
                </a:solidFill>
              </a:rPr>
              <a:t>/2</a:t>
            </a:r>
          </a:p>
          <a:p>
            <a:pPr lvl="1">
              <a:lnSpc>
                <a:spcPct val="80000"/>
              </a:lnSpc>
            </a:pPr>
            <a:endParaRPr lang="en-US"/>
          </a:p>
          <a:p>
            <a:pPr lvl="1">
              <a:lnSpc>
                <a:spcPct val="80000"/>
              </a:lnSpc>
            </a:pPr>
            <a:r>
              <a:rPr lang="en-US"/>
              <a:t>T(</a:t>
            </a:r>
            <a:r>
              <a:rPr lang="en-US" i="1"/>
              <a:t>n</a:t>
            </a:r>
            <a:r>
              <a:rPr lang="en-US"/>
              <a:t>) = 2*(</a:t>
            </a:r>
            <a:r>
              <a:rPr lang="en-US">
                <a:solidFill>
                  <a:schemeClr val="tx2"/>
                </a:solidFill>
              </a:rPr>
              <a:t>2*T(</a:t>
            </a:r>
            <a:r>
              <a:rPr lang="en-US" i="1">
                <a:solidFill>
                  <a:schemeClr val="tx2"/>
                </a:solidFill>
              </a:rPr>
              <a:t>n</a:t>
            </a:r>
            <a:r>
              <a:rPr lang="en-US">
                <a:solidFill>
                  <a:schemeClr val="tx2"/>
                </a:solidFill>
              </a:rPr>
              <a:t>/4) + </a:t>
            </a:r>
            <a:r>
              <a:rPr lang="en-US" i="1">
                <a:solidFill>
                  <a:schemeClr val="tx2"/>
                </a:solidFill>
              </a:rPr>
              <a:t>n</a:t>
            </a:r>
            <a:r>
              <a:rPr lang="en-US">
                <a:solidFill>
                  <a:schemeClr val="tx2"/>
                </a:solidFill>
              </a:rPr>
              <a:t>/2</a:t>
            </a:r>
            <a:r>
              <a:rPr lang="en-US"/>
              <a:t>) + </a:t>
            </a:r>
            <a:r>
              <a:rPr lang="en-US" i="1"/>
              <a:t>n</a:t>
            </a:r>
          </a:p>
          <a:p>
            <a:pPr lvl="1">
              <a:lnSpc>
                <a:spcPct val="80000"/>
              </a:lnSpc>
            </a:pPr>
            <a:r>
              <a:rPr lang="en-US"/>
              <a:t>T(</a:t>
            </a:r>
            <a:r>
              <a:rPr lang="en-US" i="1"/>
              <a:t>n</a:t>
            </a:r>
            <a:r>
              <a:rPr lang="en-US"/>
              <a:t>) = 4*T(</a:t>
            </a:r>
            <a:r>
              <a:rPr lang="en-US" i="1"/>
              <a:t>n</a:t>
            </a:r>
            <a:r>
              <a:rPr lang="en-US"/>
              <a:t>/4) + 2</a:t>
            </a:r>
            <a:r>
              <a:rPr lang="en-US" i="1"/>
              <a:t>n</a:t>
            </a:r>
          </a:p>
          <a:p>
            <a:pPr lvl="1">
              <a:lnSpc>
                <a:spcPct val="80000"/>
              </a:lnSpc>
            </a:pPr>
            <a:r>
              <a:rPr lang="en-US"/>
              <a:t>T(</a:t>
            </a:r>
            <a:r>
              <a:rPr lang="en-US" i="1"/>
              <a:t>n</a:t>
            </a:r>
            <a:r>
              <a:rPr lang="en-US"/>
              <a:t>) = 8*T(</a:t>
            </a:r>
            <a:r>
              <a:rPr lang="en-US" i="1"/>
              <a:t>n</a:t>
            </a:r>
            <a:r>
              <a:rPr lang="en-US"/>
              <a:t>/8) + 3</a:t>
            </a:r>
            <a:r>
              <a:rPr lang="en-US" i="1"/>
              <a:t>n</a:t>
            </a:r>
          </a:p>
          <a:p>
            <a:pPr lvl="1">
              <a:lnSpc>
                <a:spcPct val="80000"/>
              </a:lnSpc>
            </a:pPr>
            <a:r>
              <a:rPr lang="en-US"/>
              <a:t>...</a:t>
            </a:r>
          </a:p>
          <a:p>
            <a:pPr lvl="1">
              <a:lnSpc>
                <a:spcPct val="80000"/>
              </a:lnSpc>
            </a:pPr>
            <a:r>
              <a:rPr lang="en-US"/>
              <a:t>T(</a:t>
            </a:r>
            <a:r>
              <a:rPr lang="en-US" i="1"/>
              <a:t>n</a:t>
            </a:r>
            <a:r>
              <a:rPr lang="en-US"/>
              <a:t>) = 2</a:t>
            </a:r>
            <a:r>
              <a:rPr lang="en-US" baseline="30000"/>
              <a:t>k</a:t>
            </a:r>
            <a:r>
              <a:rPr lang="en-US"/>
              <a:t> T(</a:t>
            </a:r>
            <a:r>
              <a:rPr lang="en-US" i="1"/>
              <a:t>n</a:t>
            </a:r>
            <a:r>
              <a:rPr lang="en-US"/>
              <a:t>/2</a:t>
            </a:r>
            <a:r>
              <a:rPr lang="en-US" baseline="30000"/>
              <a:t>k</a:t>
            </a:r>
            <a:r>
              <a:rPr lang="en-US"/>
              <a:t>) + k</a:t>
            </a:r>
            <a:r>
              <a:rPr lang="en-US" i="1"/>
              <a:t>n</a:t>
            </a:r>
            <a:br>
              <a:rPr lang="en-US" i="1"/>
            </a:br>
            <a:r>
              <a:rPr lang="en-US" i="1"/>
              <a:t/>
            </a:r>
            <a:br>
              <a:rPr lang="en-US" i="1"/>
            </a:br>
            <a:r>
              <a:rPr lang="en-US"/>
              <a:t>To get to a more simplified case, let's set k = log</a:t>
            </a:r>
            <a:r>
              <a:rPr lang="en-US" baseline="-25000"/>
              <a:t>2</a:t>
            </a:r>
            <a:r>
              <a:rPr lang="en-US"/>
              <a:t> </a:t>
            </a:r>
            <a:r>
              <a:rPr lang="en-US" i="1"/>
              <a:t>n.</a:t>
            </a:r>
            <a:br>
              <a:rPr lang="en-US" i="1"/>
            </a:br>
            <a:endParaRPr lang="en-US" i="1"/>
          </a:p>
          <a:p>
            <a:pPr lvl="1">
              <a:lnSpc>
                <a:spcPct val="80000"/>
              </a:lnSpc>
            </a:pPr>
            <a:r>
              <a:rPr lang="en-US"/>
              <a:t>T(</a:t>
            </a:r>
            <a:r>
              <a:rPr lang="en-US" i="1"/>
              <a:t>n</a:t>
            </a:r>
            <a:r>
              <a:rPr lang="en-US"/>
              <a:t>) = 2</a:t>
            </a:r>
            <a:r>
              <a:rPr lang="en-US" baseline="30000"/>
              <a:t>log </a:t>
            </a:r>
            <a:r>
              <a:rPr lang="en-US" i="1" baseline="30000"/>
              <a:t>n</a:t>
            </a:r>
            <a:r>
              <a:rPr lang="en-US"/>
              <a:t> T(</a:t>
            </a:r>
            <a:r>
              <a:rPr lang="en-US" i="1"/>
              <a:t>n</a:t>
            </a:r>
            <a:r>
              <a:rPr lang="en-US"/>
              <a:t>/2</a:t>
            </a:r>
            <a:r>
              <a:rPr lang="en-US" baseline="30000"/>
              <a:t>log </a:t>
            </a:r>
            <a:r>
              <a:rPr lang="en-US" i="1" baseline="30000"/>
              <a:t>n</a:t>
            </a:r>
            <a:r>
              <a:rPr lang="en-US"/>
              <a:t>) + (log </a:t>
            </a:r>
            <a:r>
              <a:rPr lang="en-US" i="1"/>
              <a:t>n</a:t>
            </a:r>
            <a:r>
              <a:rPr lang="en-US"/>
              <a:t>) </a:t>
            </a:r>
            <a:r>
              <a:rPr lang="en-US" i="1"/>
              <a:t>n</a:t>
            </a:r>
          </a:p>
          <a:p>
            <a:pPr lvl="1">
              <a:lnSpc>
                <a:spcPct val="80000"/>
              </a:lnSpc>
            </a:pPr>
            <a:r>
              <a:rPr lang="en-US"/>
              <a:t>T(</a:t>
            </a:r>
            <a:r>
              <a:rPr lang="en-US" i="1"/>
              <a:t>n</a:t>
            </a:r>
            <a:r>
              <a:rPr lang="en-US"/>
              <a:t>) = </a:t>
            </a:r>
            <a:r>
              <a:rPr lang="en-US" i="1"/>
              <a:t>n</a:t>
            </a:r>
            <a:r>
              <a:rPr lang="en-US"/>
              <a:t> * T(</a:t>
            </a:r>
            <a:r>
              <a:rPr lang="en-US" i="1"/>
              <a:t>n</a:t>
            </a:r>
            <a:r>
              <a:rPr lang="en-US"/>
              <a:t>/</a:t>
            </a:r>
            <a:r>
              <a:rPr lang="en-US" i="1"/>
              <a:t>n</a:t>
            </a:r>
            <a:r>
              <a:rPr lang="en-US"/>
              <a:t>) + </a:t>
            </a:r>
            <a:r>
              <a:rPr lang="en-US" i="1"/>
              <a:t>n</a:t>
            </a:r>
            <a:r>
              <a:rPr lang="en-US"/>
              <a:t> log </a:t>
            </a:r>
            <a:r>
              <a:rPr lang="en-US" i="1"/>
              <a:t>n</a:t>
            </a:r>
          </a:p>
          <a:p>
            <a:pPr lvl="1">
              <a:lnSpc>
                <a:spcPct val="80000"/>
              </a:lnSpc>
            </a:pPr>
            <a:r>
              <a:rPr lang="en-US"/>
              <a:t>T(</a:t>
            </a:r>
            <a:r>
              <a:rPr lang="en-US" i="1"/>
              <a:t>n</a:t>
            </a:r>
            <a:r>
              <a:rPr lang="en-US"/>
              <a:t>) = </a:t>
            </a:r>
            <a:r>
              <a:rPr lang="en-US" i="1"/>
              <a:t>n</a:t>
            </a:r>
            <a:r>
              <a:rPr lang="en-US"/>
              <a:t> * T(1) + </a:t>
            </a:r>
            <a:r>
              <a:rPr lang="en-US" i="1"/>
              <a:t>n</a:t>
            </a:r>
            <a:r>
              <a:rPr lang="en-US"/>
              <a:t> log </a:t>
            </a:r>
            <a:r>
              <a:rPr lang="en-US" i="1"/>
              <a:t>n</a:t>
            </a:r>
          </a:p>
          <a:p>
            <a:pPr lvl="1">
              <a:lnSpc>
                <a:spcPct val="80000"/>
              </a:lnSpc>
            </a:pPr>
            <a:r>
              <a:rPr lang="en-US"/>
              <a:t>T(</a:t>
            </a:r>
            <a:r>
              <a:rPr lang="en-US" i="1"/>
              <a:t>n</a:t>
            </a:r>
            <a:r>
              <a:rPr lang="en-US"/>
              <a:t>) = </a:t>
            </a:r>
            <a:r>
              <a:rPr lang="en-US" i="1"/>
              <a:t>n</a:t>
            </a:r>
            <a:r>
              <a:rPr lang="en-US"/>
              <a:t> * 1 + </a:t>
            </a:r>
            <a:r>
              <a:rPr lang="en-US" i="1"/>
              <a:t>n</a:t>
            </a:r>
            <a:r>
              <a:rPr lang="en-US"/>
              <a:t> log </a:t>
            </a:r>
            <a:r>
              <a:rPr lang="en-US" i="1"/>
              <a:t>n</a:t>
            </a:r>
          </a:p>
          <a:p>
            <a:pPr lvl="1">
              <a:lnSpc>
                <a:spcPct val="80000"/>
              </a:lnSpc>
            </a:pPr>
            <a:r>
              <a:rPr lang="en-US"/>
              <a:t>T(</a:t>
            </a:r>
            <a:r>
              <a:rPr lang="en-US" i="1"/>
              <a:t>n</a:t>
            </a:r>
            <a:r>
              <a:rPr lang="en-US"/>
              <a:t>) = </a:t>
            </a:r>
            <a:r>
              <a:rPr lang="en-US" i="1"/>
              <a:t>n</a:t>
            </a:r>
            <a:r>
              <a:rPr lang="en-US"/>
              <a:t> + </a:t>
            </a:r>
            <a:r>
              <a:rPr lang="en-US" i="1"/>
              <a:t>n</a:t>
            </a:r>
            <a:r>
              <a:rPr lang="en-US"/>
              <a:t> log </a:t>
            </a:r>
            <a:r>
              <a:rPr lang="en-US" i="1"/>
              <a:t>n</a:t>
            </a:r>
          </a:p>
          <a:p>
            <a:pPr lvl="1">
              <a:lnSpc>
                <a:spcPct val="80000"/>
              </a:lnSpc>
            </a:pPr>
            <a:r>
              <a:rPr lang="en-US"/>
              <a:t>T(</a:t>
            </a:r>
            <a:r>
              <a:rPr lang="en-US" i="1"/>
              <a:t>n</a:t>
            </a:r>
            <a:r>
              <a:rPr lang="en-US"/>
              <a:t>) = O(</a:t>
            </a:r>
            <a:r>
              <a:rPr lang="en-US" i="1"/>
              <a:t>n</a:t>
            </a:r>
            <a:r>
              <a:rPr lang="en-US"/>
              <a:t> log </a:t>
            </a:r>
            <a:r>
              <a:rPr lang="en-US" i="1"/>
              <a:t>n</a:t>
            </a:r>
            <a:r>
              <a:rPr lang="en-US"/>
              <a:t>)</a:t>
            </a: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AF177BB-FA16-0C43-B8E2-56AD259EA495}" type="slidenum">
              <a:rPr lang="en-US"/>
              <a:pPr/>
              <a:t>86</a:t>
            </a:fld>
            <a:endParaRPr lang="en-US"/>
          </a:p>
        </p:txBody>
      </p:sp>
      <p:sp>
        <p:nvSpPr>
          <p:cNvPr id="1666050" name="Rectangle 2"/>
          <p:cNvSpPr>
            <a:spLocks noGrp="1" noChangeArrowheads="1"/>
          </p:cNvSpPr>
          <p:nvPr>
            <p:ph type="title"/>
          </p:nvPr>
        </p:nvSpPr>
        <p:spPr/>
        <p:txBody>
          <a:bodyPr/>
          <a:lstStyle/>
          <a:p>
            <a:r>
              <a:rPr lang="en-US"/>
              <a:t>Sorting practice problem</a:t>
            </a:r>
          </a:p>
        </p:txBody>
      </p:sp>
      <p:sp>
        <p:nvSpPr>
          <p:cNvPr id="1666051" name="Rectangle 3"/>
          <p:cNvSpPr>
            <a:spLocks noGrp="1" noChangeArrowheads="1"/>
          </p:cNvSpPr>
          <p:nvPr>
            <p:ph type="body" idx="1"/>
          </p:nvPr>
        </p:nvSpPr>
        <p:spPr/>
        <p:txBody>
          <a:bodyPr/>
          <a:lstStyle/>
          <a:p>
            <a:r>
              <a:rPr lang="en-US"/>
              <a:t>Consider the following array of int values.  </a:t>
            </a:r>
          </a:p>
          <a:p>
            <a:pPr lvl="1">
              <a:buFont typeface="Wingdings" charset="2"/>
              <a:buNone/>
            </a:pPr>
            <a:endParaRPr lang="en-US">
              <a:latin typeface="Courier New" charset="0"/>
            </a:endParaRPr>
          </a:p>
          <a:p>
            <a:pPr lvl="1">
              <a:buFont typeface="Wingdings" charset="2"/>
              <a:buNone/>
            </a:pPr>
            <a:r>
              <a:rPr lang="en-US">
                <a:latin typeface="Courier New" charset="0"/>
              </a:rPr>
              <a:t>[22, 11, 34, -5,  3, 40,  9, 16,  6]</a:t>
            </a:r>
          </a:p>
          <a:p>
            <a:endParaRPr lang="en-US">
              <a:latin typeface="Courier New" charset="0"/>
            </a:endParaRPr>
          </a:p>
          <a:p>
            <a:pPr lvl="1">
              <a:buFont typeface="Wingdings" charset="2"/>
              <a:buNone/>
            </a:pPr>
            <a:r>
              <a:rPr lang="en-US"/>
              <a:t>(e) Write the contents of the array after all the recursive calls of merge sort have finished (before merging).</a:t>
            </a:r>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1FCBAA6C-9B2A-674E-B75F-8A9D77D9B2AD}" type="slidenum">
              <a:rPr lang="en-US"/>
              <a:pPr/>
              <a:t>9</a:t>
            </a:fld>
            <a:endParaRPr lang="en-US"/>
          </a:p>
        </p:txBody>
      </p:sp>
      <p:sp>
        <p:nvSpPr>
          <p:cNvPr id="1564674" name="Rectangle 2"/>
          <p:cNvSpPr>
            <a:spLocks noGrp="1" noChangeArrowheads="1"/>
          </p:cNvSpPr>
          <p:nvPr>
            <p:ph type="title"/>
          </p:nvPr>
        </p:nvSpPr>
        <p:spPr/>
        <p:txBody>
          <a:bodyPr/>
          <a:lstStyle/>
          <a:p>
            <a:r>
              <a:rPr lang="en-US" dirty="0" err="1"/>
              <a:t>Bogo</a:t>
            </a:r>
            <a:r>
              <a:rPr lang="en-US" dirty="0"/>
              <a:t> sort runtime</a:t>
            </a:r>
          </a:p>
        </p:txBody>
      </p:sp>
      <p:sp>
        <p:nvSpPr>
          <p:cNvPr id="1564675" name="Rectangle 3"/>
          <p:cNvSpPr>
            <a:spLocks noGrp="1" noChangeArrowheads="1"/>
          </p:cNvSpPr>
          <p:nvPr>
            <p:ph type="body" idx="1"/>
          </p:nvPr>
        </p:nvSpPr>
        <p:spPr/>
        <p:txBody>
          <a:bodyPr>
            <a:normAutofit lnSpcReduction="10000"/>
          </a:bodyPr>
          <a:lstStyle/>
          <a:p>
            <a:r>
              <a:rPr lang="en-US" dirty="0"/>
              <a:t>How long should we expect </a:t>
            </a:r>
            <a:r>
              <a:rPr lang="en-US" dirty="0" err="1"/>
              <a:t>bogo</a:t>
            </a:r>
            <a:r>
              <a:rPr lang="en-US" dirty="0"/>
              <a:t> sort to take?</a:t>
            </a:r>
          </a:p>
          <a:p>
            <a:pPr lvl="1"/>
            <a:r>
              <a:rPr lang="en-US" dirty="0"/>
              <a:t>related to probability of shuffling into sorted order</a:t>
            </a:r>
          </a:p>
          <a:p>
            <a:pPr lvl="1"/>
            <a:r>
              <a:rPr lang="en-US" dirty="0"/>
              <a:t>assuming shuffling code is fair, probability equals</a:t>
            </a:r>
            <a:br>
              <a:rPr lang="en-US" dirty="0"/>
            </a:br>
            <a:r>
              <a:rPr lang="en-US" dirty="0"/>
              <a:t>1 / (number of permutations of </a:t>
            </a:r>
            <a:r>
              <a:rPr lang="en-US" i="1" dirty="0" err="1"/>
              <a:t>n</a:t>
            </a:r>
            <a:r>
              <a:rPr lang="en-US" dirty="0"/>
              <a:t> elements)</a:t>
            </a:r>
          </a:p>
          <a:p>
            <a:pPr lvl="1"/>
            <a:endParaRPr lang="en-US" dirty="0"/>
          </a:p>
          <a:p>
            <a:pPr lvl="1"/>
            <a:endParaRPr lang="en-US" dirty="0"/>
          </a:p>
          <a:p>
            <a:pPr lvl="1"/>
            <a:r>
              <a:rPr lang="en-US" dirty="0" err="1"/>
              <a:t>bogo</a:t>
            </a:r>
            <a:r>
              <a:rPr lang="en-US" dirty="0"/>
              <a:t> sort takes roughly factorial time to run</a:t>
            </a:r>
          </a:p>
          <a:p>
            <a:pPr lvl="2"/>
            <a:r>
              <a:rPr lang="en-US" dirty="0"/>
              <a:t>note that if array is initially sorted, </a:t>
            </a:r>
            <a:r>
              <a:rPr lang="en-US" dirty="0" err="1"/>
              <a:t>bogo</a:t>
            </a:r>
            <a:r>
              <a:rPr lang="en-US" dirty="0"/>
              <a:t> finishes quickly!</a:t>
            </a:r>
          </a:p>
          <a:p>
            <a:pPr lvl="1"/>
            <a:r>
              <a:rPr lang="en-US" dirty="0"/>
              <a:t>it should be clear that this is not satisfactory...</a:t>
            </a:r>
          </a:p>
        </p:txBody>
      </p:sp>
      <p:graphicFrame>
        <p:nvGraphicFramePr>
          <p:cNvPr id="1564676" name="Object 4"/>
          <p:cNvGraphicFramePr>
            <a:graphicFrameLocks noChangeAspect="1"/>
          </p:cNvGraphicFramePr>
          <p:nvPr/>
        </p:nvGraphicFramePr>
        <p:xfrm>
          <a:off x="914400" y="3637252"/>
          <a:ext cx="1143000" cy="587375"/>
        </p:xfrm>
        <a:graphic>
          <a:graphicData uri="http://schemas.openxmlformats.org/presentationml/2006/ole">
            <p:oleObj spid="_x0000_s188418" name="Equation" r:id="rId3" imgW="469800" imgH="241200" progId="Equation.3">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1777</TotalTime>
  <Words>5159</Words>
  <Application>Microsoft Macintosh PowerPoint</Application>
  <PresentationFormat>On-screen Show (4:3)</PresentationFormat>
  <Paragraphs>2318</Paragraphs>
  <Slides>86</Slides>
  <Notes>7</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86</vt:i4>
      </vt:variant>
    </vt:vector>
  </HeadingPairs>
  <TitlesOfParts>
    <vt:vector size="88" baseType="lpstr">
      <vt:lpstr>Office Theme</vt:lpstr>
      <vt:lpstr>Equation</vt:lpstr>
      <vt:lpstr>CSE 373: Data Structures and Algorithms</vt:lpstr>
      <vt:lpstr>Why Sorting?</vt:lpstr>
      <vt:lpstr>Problem statement</vt:lpstr>
      <vt:lpstr>Sorting Classification</vt:lpstr>
      <vt:lpstr>Comparison Sorting</vt:lpstr>
      <vt:lpstr>Bogo sort</vt:lpstr>
      <vt:lpstr>Bogo sort code</vt:lpstr>
      <vt:lpstr>Bogo sort code, helpers</vt:lpstr>
      <vt:lpstr>Bogo sort runtime</vt:lpstr>
      <vt:lpstr>O(n2) Comparison Sorting</vt:lpstr>
      <vt:lpstr>Bubble sort</vt:lpstr>
      <vt:lpstr>"Bubbling" largest element</vt:lpstr>
      <vt:lpstr>"Bubbling" largest element</vt:lpstr>
      <vt:lpstr>"Bubbling" largest element</vt:lpstr>
      <vt:lpstr>"Bubbling" largest element</vt:lpstr>
      <vt:lpstr>"Bubbling" largest element</vt:lpstr>
      <vt:lpstr>"Bubbling" largest element</vt:lpstr>
      <vt:lpstr>Bubble sort code</vt:lpstr>
      <vt:lpstr>Bubble sort runtime</vt:lpstr>
      <vt:lpstr>Selection sort</vt:lpstr>
      <vt:lpstr>Selection sort example</vt:lpstr>
      <vt:lpstr>Selection sort example 2</vt:lpstr>
      <vt:lpstr>Selection sort code</vt:lpstr>
      <vt:lpstr>Selection sort runtime</vt:lpstr>
      <vt:lpstr>Insertion sort</vt:lpstr>
      <vt:lpstr>Insertion sort</vt:lpstr>
      <vt:lpstr>Insertion sort example</vt:lpstr>
      <vt:lpstr>Insertion sort code</vt:lpstr>
      <vt:lpstr>Insertion sort runtime</vt:lpstr>
      <vt:lpstr>Comparing sorts</vt:lpstr>
      <vt:lpstr>Average case analysis</vt:lpstr>
      <vt:lpstr>Shell sort description</vt:lpstr>
      <vt:lpstr>Shell sort example</vt:lpstr>
      <vt:lpstr>Shell sort code</vt:lpstr>
      <vt:lpstr>Sorting practice problem</vt:lpstr>
      <vt:lpstr>O(n log n) Comparison Sorting</vt:lpstr>
      <vt:lpstr>Merge sort</vt:lpstr>
      <vt:lpstr>Merge sort</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Merge sort example 2</vt:lpstr>
      <vt:lpstr>Merging two sorted arrays</vt:lpstr>
      <vt:lpstr>Merge sort code</vt:lpstr>
      <vt:lpstr>Merge code</vt:lpstr>
      <vt:lpstr>Merge sort runtime</vt:lpstr>
      <vt:lpstr>Merge sort runtime</vt:lpstr>
      <vt:lpstr>Sorting practice problem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373: Data Structures and Algorithms</dc:title>
  <dc:creator>Jessica Miller</dc:creator>
  <cp:lastModifiedBy>Jessica Miller</cp:lastModifiedBy>
  <cp:revision>69</cp:revision>
  <dcterms:created xsi:type="dcterms:W3CDTF">2011-01-19T04:22:36Z</dcterms:created>
  <dcterms:modified xsi:type="dcterms:W3CDTF">2011-01-19T04:23:07Z</dcterms:modified>
</cp:coreProperties>
</file>