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tags/tag3.xml" ContentType="application/vnd.openxmlformats-officedocument.presentationml.tags+xml"/>
  <Override PartName="/ppt/slides/slide3.xml" ContentType="application/vnd.openxmlformats-officedocument.presentationml.slide+xml"/>
  <Override PartName="/ppt/slides/slide28.xml" ContentType="application/vnd.openxmlformats-officedocument.presentationml.slide+xml"/>
  <Default Extension="vml" ContentType="application/vnd.openxmlformats-officedocument.vmlDrawing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embeddings/Microsoft_Equation1.bin" ContentType="application/vnd.openxmlformats-officedocument.oleObject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tags/tag4.xml" ContentType="application/vnd.openxmlformats-officedocument.presentationml.tags+xml"/>
  <Default Extension="wmf" ContentType="image/x-wmf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1.xml" ContentType="application/vnd.openxmlformats-officedocument.presentationml.notesSlide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6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7BC71-1BC3-4D42-9740-45CFC88B5FF5}" type="datetimeFigureOut">
              <a:rPr lang="en-US" smtClean="0"/>
              <a:pPr/>
              <a:t>1/18/11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E48CF-2E9B-A842-960D-FD4E9DFFD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B67B52D-185C-7648-B21B-583C8D66FE6B}" type="slidenum">
              <a:rPr lang="en-US"/>
              <a:pPr/>
              <a:t>5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</a:rPr>
              <a:t>We already discussed the bound flavor. All of these can be applied to any analysis case. For example, we’ll later prove that sorting in the worst case takes at least </a:t>
            </a:r>
            <a:r>
              <a:rPr lang="en-US" dirty="0" err="1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 log </a:t>
            </a:r>
            <a:r>
              <a:rPr lang="en-US" dirty="0" err="1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 time. That’s a lower bound on a worst case.</a:t>
            </a:r>
          </a:p>
          <a:p>
            <a:pPr>
              <a:lnSpc>
                <a:spcPct val="90000"/>
              </a:lnSpc>
            </a:pPr>
            <a:endParaRPr lang="en-US" dirty="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</a:rPr>
              <a:t>Average case is hard! What does “average” mean. For example, what’s the average case for searching an unordered list (as precise as possible, not asymptotic).</a:t>
            </a:r>
          </a:p>
          <a:p>
            <a:pPr>
              <a:lnSpc>
                <a:spcPct val="90000"/>
              </a:lnSpc>
            </a:pPr>
            <a:endParaRPr lang="en-US" dirty="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</a:rPr>
              <a:t>WRONG! It’s about </a:t>
            </a:r>
            <a:r>
              <a:rPr lang="en-US" dirty="0" err="1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, not 1/2 </a:t>
            </a:r>
            <a:r>
              <a:rPr lang="en-US" dirty="0" err="1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. Why? You have to search the whole thing if the </a:t>
            </a:r>
            <a:r>
              <a:rPr lang="en-US" dirty="0" err="1">
                <a:latin typeface="Times New Roman" charset="0"/>
              </a:rPr>
              <a:t>elt</a:t>
            </a:r>
            <a:r>
              <a:rPr lang="en-US" dirty="0">
                <a:latin typeface="Times New Roman" charset="0"/>
              </a:rPr>
              <a:t> is not there.</a:t>
            </a:r>
          </a:p>
          <a:p>
            <a:pPr>
              <a:lnSpc>
                <a:spcPct val="90000"/>
              </a:lnSpc>
            </a:pPr>
            <a:endParaRPr lang="en-US" dirty="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</a:rPr>
              <a:t>Note there’s two senses of tight. I’ll try to avoid the terminology “asymptotically tight” and stick with the lower </a:t>
            </a:r>
            <a:r>
              <a:rPr lang="en-US" dirty="0" err="1">
                <a:latin typeface="Times New Roman" charset="0"/>
              </a:rPr>
              <a:t>def’n</a:t>
            </a:r>
            <a:r>
              <a:rPr lang="en-US" dirty="0">
                <a:latin typeface="Times New Roman" charset="0"/>
              </a:rPr>
              <a:t> of tight. </a:t>
            </a:r>
            <a:r>
              <a:rPr lang="en-US" dirty="0" err="1">
                <a:latin typeface="Times New Roman" charset="0"/>
              </a:rPr>
              <a:t>O(inf</a:t>
            </a:r>
            <a:r>
              <a:rPr lang="en-US" dirty="0">
                <a:latin typeface="Times New Roman" charset="0"/>
              </a:rPr>
              <a:t>) is not tight!</a:t>
            </a:r>
          </a:p>
          <a:p>
            <a:pPr>
              <a:lnSpc>
                <a:spcPct val="90000"/>
              </a:lnSpc>
            </a:pP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A1CDF0F0-D931-C842-9DDA-D473B395E0D5}" type="slidenum">
              <a:rPr lang="en-US"/>
              <a:pPr/>
              <a:t>27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676275"/>
            <a:ext cx="4568825" cy="3427413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13" tIns="45708" rIns="91413" bIns="45708"/>
          <a:lstStyle/>
          <a:p>
            <a:r>
              <a:rPr lang="en-US">
                <a:latin typeface="Times New Roman" charset="0"/>
              </a:rPr>
              <a:t>No matter how you put it, any exponential beats any polynomial. It doesn’t even take that long here (~250 input size)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A824D4F1-A886-D049-A92E-FB2891810110}" type="slidenum">
              <a:rPr lang="en-US"/>
              <a:pPr/>
              <a:t>28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676275"/>
            <a:ext cx="4568825" cy="3427413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13" tIns="45708" rIns="91413" bIns="45708"/>
          <a:lstStyle/>
          <a:p>
            <a:r>
              <a:rPr lang="en-US">
                <a:latin typeface="Times New Roman" charset="0"/>
              </a:rPr>
              <a:t>We can reduce the left hand term to n^6, so they’re both polynomial and it’s an open and shut case.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7E1F64A-5366-1048-8516-390664B840E4}" type="slidenum">
              <a:rPr lang="en-US"/>
              <a:pPr/>
              <a:t>29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DE5515F-48A4-004A-AB74-2D92B4B4880E}" type="slidenum">
              <a:rPr lang="en-US"/>
              <a:pPr/>
              <a:t>6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6478" tIns="48238" rIns="96478" bIns="48238"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616CF6-56E5-0245-A26D-96A9FAAAFB5C}" type="slidenum">
              <a:rPr lang="en-US"/>
              <a:pPr/>
              <a:t>17</a:t>
            </a:fld>
            <a:endParaRPr lang="en-US"/>
          </a:p>
        </p:txBody>
      </p:sp>
      <p:sp>
        <p:nvSpPr>
          <p:cNvPr id="154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2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/>
              <a:t>In binary sort, log n divisions take place.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1CAAE8-03B1-004F-87C4-58597CEE5504}" type="slidenum">
              <a:rPr lang="en-US"/>
              <a:pPr/>
              <a:t>20</a:t>
            </a:fld>
            <a:endParaRPr lang="en-US"/>
          </a:p>
        </p:txBody>
      </p:sp>
      <p:sp>
        <p:nvSpPr>
          <p:cNvPr id="154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D71A3BA5-B65B-EF4F-9EE1-6242151D95AD}" type="slidenum">
              <a:rPr lang="en-US"/>
              <a:pPr/>
              <a:t>22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13" tIns="45708" rIns="91413" bIns="45708"/>
          <a:lstStyle/>
          <a:p>
            <a:r>
              <a:rPr lang="en-US" dirty="0">
                <a:latin typeface="Times New Roman" charset="0"/>
              </a:rPr>
              <a:t>Welcome, everyone, to the Silicon Downs. I’m getting race results as we stand here.</a:t>
            </a:r>
          </a:p>
          <a:p>
            <a:endParaRPr lang="en-US" dirty="0">
              <a:latin typeface="Times New Roman" charset="0"/>
            </a:endParaRPr>
          </a:p>
          <a:p>
            <a:r>
              <a:rPr lang="en-US" dirty="0">
                <a:latin typeface="Times New Roman" charset="0"/>
              </a:rPr>
              <a:t>Let’s start with the first race. I’ll have the first row bet on race #1. Raise your hand if you bet on function #1 (the jockey is n^0.1)</a:t>
            </a:r>
          </a:p>
          <a:p>
            <a:endParaRPr lang="en-US" dirty="0">
              <a:latin typeface="Times New Roman" charset="0"/>
            </a:endParaRPr>
          </a:p>
          <a:p>
            <a:r>
              <a:rPr lang="en-US" dirty="0">
                <a:latin typeface="Times New Roman" charset="0"/>
              </a:rPr>
              <a:t>So on.</a:t>
            </a:r>
          </a:p>
          <a:p>
            <a:r>
              <a:rPr lang="en-US" dirty="0">
                <a:latin typeface="Times New Roman" charset="0"/>
              </a:rPr>
              <a:t>Show the race slides after each race.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3D68A10D-3D1A-0649-AD2F-7B942A7AB96F}" type="slidenum">
              <a:rPr lang="en-US"/>
              <a:pPr/>
              <a:t>23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676275"/>
            <a:ext cx="4568825" cy="3427413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13" tIns="45708" rIns="91413" bIns="45708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F998F11E-0324-EA48-9A86-31AE41DB4FD7}" type="slidenum">
              <a:rPr lang="en-US"/>
              <a:pPr/>
              <a:t>24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676275"/>
            <a:ext cx="4568825" cy="3427413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13" tIns="45708" rIns="91413" bIns="45708"/>
          <a:lstStyle/>
          <a:p>
            <a:r>
              <a:rPr lang="en-US">
                <a:latin typeface="Times New Roman" charset="0"/>
              </a:rPr>
              <a:t>Well, log n looked good out of the starting gate and indeed kept on looking good until about n^17 at which point n^0.1 passed it up forever.</a:t>
            </a:r>
          </a:p>
          <a:p>
            <a:endParaRPr lang="en-US">
              <a:latin typeface="Times New Roman" charset="0"/>
            </a:endParaRPr>
          </a:p>
          <a:p>
            <a:r>
              <a:rPr lang="en-US">
                <a:latin typeface="Times New Roman" charset="0"/>
              </a:rPr>
              <a:t>Moral of the story? N^epsilon beats log n for any eps &gt; 0. BUT, which one of these is really better?</a:t>
            </a:r>
          </a:p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92ABD9C3-5ABA-1A4B-9AC3-62EF15E39CD1}" type="slidenum">
              <a:rPr lang="en-US"/>
              <a:pPr/>
              <a:t>25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676275"/>
            <a:ext cx="4568825" cy="3427413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13" tIns="45708" rIns="91413" bIns="45708"/>
          <a:lstStyle/>
          <a:p>
            <a:r>
              <a:rPr lang="en-US">
                <a:latin typeface="Times New Roman" charset="0"/>
              </a:rPr>
              <a:t>Notice that these just look like n and 2n once we get way out. That’s because the larger terms dominate. So, the left is less, but not asymptotically less.</a:t>
            </a:r>
          </a:p>
          <a:p>
            <a:endParaRPr lang="en-US">
              <a:latin typeface="Times New Roman" charset="0"/>
            </a:endParaRPr>
          </a:p>
          <a:p>
            <a:r>
              <a:rPr lang="en-US">
                <a:latin typeface="Times New Roman" charset="0"/>
              </a:rPr>
              <a:t>It’s a TIE!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F653CC44-D239-244E-AE88-E47D802431D1}" type="slidenum">
              <a:rPr lang="en-US"/>
              <a:pPr/>
              <a:t>26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676275"/>
            <a:ext cx="4568825" cy="3427413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13" tIns="45708" rIns="91413" bIns="45708"/>
          <a:lstStyle/>
          <a:p>
            <a:r>
              <a:rPr lang="en-US">
                <a:latin typeface="Times New Roman" charset="0"/>
              </a:rPr>
              <a:t>N! is BIG!!!</a:t>
            </a:r>
          </a:p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D8A7-34D2-D840-A006-44D2EDAA3C16}" type="datetimeFigureOut">
              <a:rPr lang="en-US" smtClean="0"/>
              <a:pPr/>
              <a:t>1/18/11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9988-55B2-2940-ADEE-B143EFB34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D8A7-34D2-D840-A006-44D2EDAA3C16}" type="datetimeFigureOut">
              <a:rPr lang="en-US" smtClean="0"/>
              <a:pPr/>
              <a:t>1/18/11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9988-55B2-2940-ADEE-B143EFB34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D8A7-34D2-D840-A006-44D2EDAA3C16}" type="datetimeFigureOut">
              <a:rPr lang="en-US" smtClean="0"/>
              <a:pPr/>
              <a:t>1/18/11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9988-55B2-2940-ADEE-B143EFB34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D8A7-34D2-D840-A006-44D2EDAA3C16}" type="datetimeFigureOut">
              <a:rPr lang="en-US" smtClean="0"/>
              <a:pPr/>
              <a:t>1/18/11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9988-55B2-2940-ADEE-B143EFB34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D8A7-34D2-D840-A006-44D2EDAA3C16}" type="datetimeFigureOut">
              <a:rPr lang="en-US" smtClean="0"/>
              <a:pPr/>
              <a:t>1/18/11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9988-55B2-2940-ADEE-B143EFB34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D8A7-34D2-D840-A006-44D2EDAA3C16}" type="datetimeFigureOut">
              <a:rPr lang="en-US" smtClean="0"/>
              <a:pPr/>
              <a:t>1/18/11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9988-55B2-2940-ADEE-B143EFB34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D8A7-34D2-D840-A006-44D2EDAA3C16}" type="datetimeFigureOut">
              <a:rPr lang="en-US" smtClean="0"/>
              <a:pPr/>
              <a:t>1/18/11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9988-55B2-2940-ADEE-B143EFB34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D8A7-34D2-D840-A006-44D2EDAA3C16}" type="datetimeFigureOut">
              <a:rPr lang="en-US" smtClean="0"/>
              <a:pPr/>
              <a:t>1/18/11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9988-55B2-2940-ADEE-B143EFB34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D8A7-34D2-D840-A006-44D2EDAA3C16}" type="datetimeFigureOut">
              <a:rPr lang="en-US" smtClean="0"/>
              <a:pPr/>
              <a:t>1/18/11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9988-55B2-2940-ADEE-B143EFB34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D8A7-34D2-D840-A006-44D2EDAA3C16}" type="datetimeFigureOut">
              <a:rPr lang="en-US" smtClean="0"/>
              <a:pPr/>
              <a:t>1/18/11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9988-55B2-2940-ADEE-B143EFB34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D8A7-34D2-D840-A006-44D2EDAA3C16}" type="datetimeFigureOut">
              <a:rPr lang="en-US" smtClean="0"/>
              <a:pPr/>
              <a:t>1/18/11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9988-55B2-2940-ADEE-B143EFB34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3D8A7-34D2-D840-A006-44D2EDAA3C16}" type="datetimeFigureOut">
              <a:rPr lang="en-US" smtClean="0"/>
              <a:pPr/>
              <a:t>1/18/11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99988-55B2-2940-ADEE-B143EFB34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2.xml"/><Relationship Id="rId1" Type="http://schemas.openxmlformats.org/officeDocument/2006/relationships/tags" Target="../tags/tag6.xml"/><Relationship Id="rId2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2.xml"/><Relationship Id="rId1" Type="http://schemas.openxmlformats.org/officeDocument/2006/relationships/tags" Target="../tags/tag3.xml"/><Relationship Id="rId2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373: Data Structures and Algorithms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5: Math Review/Asymptotic </a:t>
            </a:r>
            <a:r>
              <a:rPr lang="en-US" smtClean="0"/>
              <a:t>Analysis </a:t>
            </a:r>
            <a:r>
              <a:rPr lang="en-US" smtClean="0"/>
              <a:t>III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69E31-21F0-324A-8F2E-72454868AF21}" type="slidenum">
              <a:rPr lang="en-US"/>
              <a:pPr/>
              <a:t>10</a:t>
            </a:fld>
            <a:endParaRPr lang="en-US"/>
          </a:p>
        </p:txBody>
      </p:sp>
      <p:sp>
        <p:nvSpPr>
          <p:cNvPr id="151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Recursive power function</a:t>
            </a:r>
          </a:p>
        </p:txBody>
      </p:sp>
      <p:sp>
        <p:nvSpPr>
          <p:cNvPr id="151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Defining powers recursively: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000" b="1" dirty="0" err="1">
                <a:latin typeface="Courier New" charset="0"/>
              </a:rPr>
              <a:t>pow(x</a:t>
            </a:r>
            <a:r>
              <a:rPr lang="en-US" sz="2000" b="1" dirty="0">
                <a:latin typeface="Courier New" charset="0"/>
              </a:rPr>
              <a:t>, 0) = 1</a:t>
            </a:r>
            <a:br>
              <a:rPr lang="en-US" sz="2000" b="1" dirty="0">
                <a:latin typeface="Courier New" charset="0"/>
              </a:rPr>
            </a:br>
            <a:r>
              <a:rPr lang="en-US" sz="2000" b="1" dirty="0" err="1">
                <a:latin typeface="Courier New" charset="0"/>
              </a:rPr>
              <a:t>pow(x</a:t>
            </a:r>
            <a:r>
              <a:rPr lang="en-US" sz="2000" b="1" dirty="0">
                <a:latin typeface="Courier New" charset="0"/>
              </a:rPr>
              <a:t>, </a:t>
            </a:r>
            <a:r>
              <a:rPr lang="en-US" sz="2000" b="1" dirty="0" err="1">
                <a:latin typeface="Courier New" charset="0"/>
              </a:rPr>
              <a:t>y</a:t>
            </a:r>
            <a:r>
              <a:rPr lang="en-US" sz="2000" b="1" dirty="0">
                <a:latin typeface="Courier New" charset="0"/>
              </a:rPr>
              <a:t>) = </a:t>
            </a:r>
            <a:r>
              <a:rPr lang="en-US" sz="2000" b="1" dirty="0" err="1">
                <a:latin typeface="Courier New" charset="0"/>
              </a:rPr>
              <a:t>x</a:t>
            </a:r>
            <a:r>
              <a:rPr lang="en-US" sz="2000" b="1" dirty="0">
                <a:latin typeface="Courier New" charset="0"/>
              </a:rPr>
              <a:t> * </a:t>
            </a:r>
            <a:r>
              <a:rPr lang="en-US" sz="2000" b="1" dirty="0" err="1">
                <a:latin typeface="Courier New" charset="0"/>
              </a:rPr>
              <a:t>pow(x</a:t>
            </a:r>
            <a:r>
              <a:rPr lang="en-US" sz="2000" b="1" dirty="0">
                <a:latin typeface="Courier New" charset="0"/>
              </a:rPr>
              <a:t>, y-1),   </a:t>
            </a:r>
            <a:r>
              <a:rPr lang="en-US" sz="2000" b="1" dirty="0" err="1">
                <a:latin typeface="Courier New" charset="0"/>
              </a:rPr>
              <a:t>y</a:t>
            </a:r>
            <a:r>
              <a:rPr lang="en-US" sz="2000" b="1" dirty="0">
                <a:latin typeface="Courier New" charset="0"/>
              </a:rPr>
              <a:t> &gt; 0</a:t>
            </a:r>
          </a:p>
          <a:p>
            <a:endParaRPr lang="en-US" dirty="0"/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sz="1800" dirty="0">
              <a:latin typeface="Courier New" charset="0"/>
            </a:endParaRPr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sz="1800" dirty="0">
              <a:latin typeface="Courier New" charset="0"/>
            </a:endParaRP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sz="1800" dirty="0">
                <a:latin typeface="Courier New" charset="0"/>
              </a:rPr>
              <a:t>// </a:t>
            </a:r>
            <a:r>
              <a:rPr lang="en-US" sz="1800" dirty="0" smtClean="0">
                <a:latin typeface="Courier New" charset="0"/>
              </a:rPr>
              <a:t>recursive implementation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sz="1800" dirty="0">
                <a:latin typeface="Courier New" charset="0"/>
              </a:rPr>
              <a:t>public static </a:t>
            </a: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pow(int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x</a:t>
            </a:r>
            <a:r>
              <a:rPr lang="en-US" sz="1800" dirty="0">
                <a:latin typeface="Courier New" charset="0"/>
              </a:rPr>
              <a:t>, </a:t>
            </a: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y</a:t>
            </a:r>
            <a:r>
              <a:rPr lang="en-US" sz="1800" dirty="0">
                <a:latin typeface="Courier New" charset="0"/>
              </a:rPr>
              <a:t>) {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sz="1800" dirty="0">
                <a:latin typeface="Courier New" charset="0"/>
              </a:rPr>
              <a:t>    if (</a:t>
            </a:r>
            <a:r>
              <a:rPr lang="en-US" sz="1800" dirty="0" err="1">
                <a:latin typeface="Courier New" charset="0"/>
              </a:rPr>
              <a:t>y</a:t>
            </a:r>
            <a:r>
              <a:rPr lang="en-US" sz="1800" dirty="0">
                <a:latin typeface="Courier New" charset="0"/>
              </a:rPr>
              <a:t> == 0) {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sz="1800" dirty="0">
                <a:latin typeface="Courier New" charset="0"/>
              </a:rPr>
              <a:t>        return 1;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sz="1800" dirty="0">
                <a:latin typeface="Courier New" charset="0"/>
              </a:rPr>
              <a:t>    } else {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sz="1800" dirty="0">
                <a:latin typeface="Courier New" charset="0"/>
              </a:rPr>
              <a:t>        return </a:t>
            </a:r>
            <a:r>
              <a:rPr lang="en-US" sz="1800" dirty="0" err="1">
                <a:latin typeface="Courier New" charset="0"/>
              </a:rPr>
              <a:t>x</a:t>
            </a:r>
            <a:r>
              <a:rPr lang="en-US" sz="1800" dirty="0">
                <a:latin typeface="Courier New" charset="0"/>
              </a:rPr>
              <a:t> * </a:t>
            </a:r>
            <a:r>
              <a:rPr lang="en-US" sz="1800" dirty="0" err="1">
                <a:latin typeface="Courier New" charset="0"/>
              </a:rPr>
              <a:t>pow(x</a:t>
            </a:r>
            <a:r>
              <a:rPr lang="en-US" sz="1800" dirty="0">
                <a:latin typeface="Courier New" charset="0"/>
              </a:rPr>
              <a:t>, </a:t>
            </a:r>
            <a:r>
              <a:rPr lang="en-US" sz="1800" dirty="0" err="1">
                <a:latin typeface="Courier New" charset="0"/>
              </a:rPr>
              <a:t>y</a:t>
            </a:r>
            <a:r>
              <a:rPr lang="en-US" sz="1800" dirty="0">
                <a:latin typeface="Courier New" charset="0"/>
              </a:rPr>
              <a:t> - 1);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sz="1800" dirty="0">
                <a:latin typeface="Courier New" charset="0"/>
              </a:rPr>
              <a:t>    }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sz="1800" dirty="0">
                <a:latin typeface="Courier New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50307-A90B-9B47-B311-D2ED4007C4F6}" type="slidenum">
              <a:rPr lang="en-US"/>
              <a:pPr/>
              <a:t>11</a:t>
            </a:fld>
            <a:endParaRPr lang="en-US"/>
          </a:p>
        </p:txBody>
      </p:sp>
      <p:sp>
        <p:nvSpPr>
          <p:cNvPr id="153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 and recursion</a:t>
            </a:r>
          </a:p>
        </p:txBody>
      </p:sp>
      <p:sp>
        <p:nvSpPr>
          <p:cNvPr id="153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Problem: Given a </a:t>
            </a:r>
            <a:r>
              <a:rPr lang="en-US" u="sng" dirty="0"/>
              <a:t>sorted</a:t>
            </a:r>
            <a:r>
              <a:rPr lang="en-US" dirty="0"/>
              <a:t> array </a:t>
            </a:r>
            <a:r>
              <a:rPr lang="en-US" i="1" dirty="0"/>
              <a:t>a </a:t>
            </a:r>
            <a:r>
              <a:rPr lang="en-US" dirty="0"/>
              <a:t>of integers and an integer </a:t>
            </a:r>
            <a:r>
              <a:rPr lang="en-US" i="1" dirty="0" err="1"/>
              <a:t>i</a:t>
            </a:r>
            <a:r>
              <a:rPr lang="en-US" dirty="0"/>
              <a:t>, find the index of any occurrence of </a:t>
            </a:r>
            <a:r>
              <a:rPr lang="en-US" i="1" dirty="0" err="1"/>
              <a:t>i</a:t>
            </a:r>
            <a:r>
              <a:rPr lang="en-US" dirty="0"/>
              <a:t> if it appears in the array.  If not, return -1.</a:t>
            </a:r>
          </a:p>
          <a:p>
            <a:pPr lvl="1"/>
            <a:r>
              <a:rPr lang="en-US" dirty="0"/>
              <a:t>We could solve this problem using a standard iterative search; starting at the beginning, and looking at each element until we find </a:t>
            </a:r>
            <a:r>
              <a:rPr lang="en-US" i="1" dirty="0" err="1"/>
              <a:t>i</a:t>
            </a:r>
            <a:endParaRPr lang="en-US" i="1" dirty="0"/>
          </a:p>
          <a:p>
            <a:pPr lvl="1"/>
            <a:r>
              <a:rPr lang="en-US" dirty="0"/>
              <a:t>What is the runtime of an iterative search</a:t>
            </a:r>
            <a:r>
              <a:rPr lang="en-US" dirty="0" smtClean="0"/>
              <a:t>?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in this case, the array is sorted, so does that help us solve this problem more intelligently?  Can recursion also help us?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FD35B-1055-E34C-86CF-807EA6524F8C}" type="slidenum">
              <a:rPr lang="en-US"/>
              <a:pPr/>
              <a:t>12</a:t>
            </a:fld>
            <a:endParaRPr lang="en-US"/>
          </a:p>
        </p:txBody>
      </p:sp>
      <p:sp>
        <p:nvSpPr>
          <p:cNvPr id="153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search algorithm</a:t>
            </a:r>
          </a:p>
        </p:txBody>
      </p:sp>
      <p:sp>
        <p:nvSpPr>
          <p:cNvPr id="153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Algorithm idea: Start in the middle, and only search the portions of the array that might contain the element </a:t>
            </a:r>
            <a:r>
              <a:rPr lang="en-US" i="1"/>
              <a:t>i</a:t>
            </a:r>
            <a:r>
              <a:rPr lang="en-US"/>
              <a:t>.  Eliminate half of the array from consideration at each step.</a:t>
            </a:r>
          </a:p>
          <a:p>
            <a:pPr lvl="1"/>
            <a:r>
              <a:rPr lang="en-US"/>
              <a:t>can be written iteratively, but is harder to get right</a:t>
            </a:r>
          </a:p>
          <a:p>
            <a:endParaRPr lang="en-US"/>
          </a:p>
          <a:p>
            <a:r>
              <a:rPr lang="en-US"/>
              <a:t>called </a:t>
            </a:r>
            <a:r>
              <a:rPr lang="en-US" b="1"/>
              <a:t>binary search</a:t>
            </a:r>
            <a:r>
              <a:rPr lang="en-US"/>
              <a:t> because it chops the area to examine in half each time</a:t>
            </a:r>
          </a:p>
          <a:p>
            <a:pPr lvl="1"/>
            <a:r>
              <a:rPr lang="en-US"/>
              <a:t>implemented in Java as method </a:t>
            </a:r>
            <a:r>
              <a:rPr lang="en-US">
                <a:latin typeface="Courier New" charset="0"/>
              </a:rPr>
              <a:t>Arrays.binarySearch</a:t>
            </a:r>
            <a:r>
              <a:rPr lang="en-US"/>
              <a:t> in </a:t>
            </a:r>
            <a:r>
              <a:rPr lang="en-US">
                <a:latin typeface="Courier New" charset="0"/>
              </a:rPr>
              <a:t>java.util</a:t>
            </a:r>
            <a:r>
              <a:rPr lang="en-US"/>
              <a:t> package</a:t>
            </a:r>
            <a:endParaRPr lang="en-US" sz="1600">
              <a:latin typeface="Courier New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531BE-BB39-1244-B473-2B3A06DDBE56}" type="slidenum">
              <a:rPr lang="en-US"/>
              <a:pPr/>
              <a:t>13</a:t>
            </a:fld>
            <a:endParaRPr lang="en-US"/>
          </a:p>
        </p:txBody>
      </p:sp>
      <p:sp>
        <p:nvSpPr>
          <p:cNvPr id="1537026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1216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2400" b="1">
              <a:latin typeface="Times New Roman" charset="0"/>
            </a:endParaRP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2400" b="1">
              <a:latin typeface="Times New Roman" charset="0"/>
            </a:endParaRPr>
          </a:p>
        </p:txBody>
      </p:sp>
      <p:graphicFrame>
        <p:nvGraphicFramePr>
          <p:cNvPr id="1537027" name="Group 3"/>
          <p:cNvGraphicFramePr>
            <a:graphicFrameLocks noGrp="1"/>
          </p:cNvGraphicFramePr>
          <p:nvPr/>
        </p:nvGraphicFramePr>
        <p:xfrm>
          <a:off x="2743200" y="2387600"/>
          <a:ext cx="914400" cy="37084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37045" name="Group 21"/>
          <p:cNvGraphicFramePr>
            <a:graphicFrameLocks noGrp="1"/>
          </p:cNvGraphicFramePr>
          <p:nvPr/>
        </p:nvGraphicFramePr>
        <p:xfrm>
          <a:off x="1600200" y="2387600"/>
          <a:ext cx="914400" cy="3646489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069" name="Line 45"/>
          <p:cNvSpPr>
            <a:spLocks noChangeShapeType="1"/>
          </p:cNvSpPr>
          <p:nvPr/>
        </p:nvSpPr>
        <p:spPr bwMode="auto">
          <a:xfrm flipH="1">
            <a:off x="3632200" y="2616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070" name="Text Box 46"/>
          <p:cNvSpPr txBox="1">
            <a:spLocks noChangeArrowheads="1"/>
          </p:cNvSpPr>
          <p:nvPr/>
        </p:nvSpPr>
        <p:spPr bwMode="auto">
          <a:xfrm>
            <a:off x="4775200" y="2387600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sz="2400" b="1">
                <a:latin typeface="Arial" charset="0"/>
              </a:rPr>
              <a:t>min</a:t>
            </a:r>
          </a:p>
        </p:txBody>
      </p:sp>
      <p:sp>
        <p:nvSpPr>
          <p:cNvPr id="1537071" name="Text Box 47"/>
          <p:cNvSpPr txBox="1">
            <a:spLocks noChangeArrowheads="1"/>
          </p:cNvSpPr>
          <p:nvPr/>
        </p:nvSpPr>
        <p:spPr bwMode="auto">
          <a:xfrm>
            <a:off x="4775200" y="3987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sz="2400" b="1">
                <a:latin typeface="Arial" charset="0"/>
              </a:rPr>
              <a:t>mid</a:t>
            </a:r>
            <a:r>
              <a:rPr lang="en-GB" sz="2400">
                <a:latin typeface="Arial" charset="0"/>
              </a:rPr>
              <a:t> (too big!)</a:t>
            </a:r>
            <a:endParaRPr lang="en-GB" sz="2400" b="1">
              <a:latin typeface="Arial" charset="0"/>
            </a:endParaRPr>
          </a:p>
        </p:txBody>
      </p:sp>
      <p:sp>
        <p:nvSpPr>
          <p:cNvPr id="1537072" name="Text Box 48"/>
          <p:cNvSpPr txBox="1">
            <a:spLocks noChangeArrowheads="1"/>
          </p:cNvSpPr>
          <p:nvPr/>
        </p:nvSpPr>
        <p:spPr bwMode="auto">
          <a:xfrm>
            <a:off x="4775200" y="5511800"/>
            <a:ext cx="79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sz="2400" b="1">
                <a:latin typeface="Arial" charset="0"/>
              </a:rPr>
              <a:t>max</a:t>
            </a:r>
          </a:p>
        </p:txBody>
      </p:sp>
      <p:sp>
        <p:nvSpPr>
          <p:cNvPr id="1537073" name="Line 49"/>
          <p:cNvSpPr>
            <a:spLocks noChangeShapeType="1"/>
          </p:cNvSpPr>
          <p:nvPr/>
        </p:nvSpPr>
        <p:spPr bwMode="auto">
          <a:xfrm flipH="1">
            <a:off x="3632200" y="4216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074" name="Line 50"/>
          <p:cNvSpPr>
            <a:spLocks noChangeShapeType="1"/>
          </p:cNvSpPr>
          <p:nvPr/>
        </p:nvSpPr>
        <p:spPr bwMode="auto">
          <a:xfrm flipH="1">
            <a:off x="3632200" y="5816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075" name="Text Box 51"/>
          <p:cNvSpPr txBox="1">
            <a:spLocks noChangeArrowheads="1"/>
          </p:cNvSpPr>
          <p:nvPr/>
        </p:nvSpPr>
        <p:spPr bwMode="auto">
          <a:xfrm>
            <a:off x="1295400" y="16002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GB" sz="2800">
                <a:latin typeface="Arial" charset="0"/>
              </a:rPr>
              <a:t>i = 16</a:t>
            </a:r>
          </a:p>
        </p:txBody>
      </p:sp>
      <p:sp>
        <p:nvSpPr>
          <p:cNvPr id="1537076" name="Rectangle 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search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0F510-AAF2-E240-9C52-317B76BD0782}" type="slidenum">
              <a:rPr lang="en-US"/>
              <a:pPr/>
              <a:t>14</a:t>
            </a:fld>
            <a:endParaRPr lang="en-US"/>
          </a:p>
        </p:txBody>
      </p:sp>
      <p:graphicFrame>
        <p:nvGraphicFramePr>
          <p:cNvPr id="1538050" name="Group 2"/>
          <p:cNvGraphicFramePr>
            <a:graphicFrameLocks noGrp="1"/>
          </p:cNvGraphicFramePr>
          <p:nvPr/>
        </p:nvGraphicFramePr>
        <p:xfrm>
          <a:off x="2743200" y="2387600"/>
          <a:ext cx="914400" cy="37084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38068" name="Group 20"/>
          <p:cNvGraphicFramePr>
            <a:graphicFrameLocks noGrp="1"/>
          </p:cNvGraphicFramePr>
          <p:nvPr/>
        </p:nvGraphicFramePr>
        <p:xfrm>
          <a:off x="1600200" y="2387600"/>
          <a:ext cx="914400" cy="3646489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092" name="Line 44"/>
          <p:cNvSpPr>
            <a:spLocks noChangeShapeType="1"/>
          </p:cNvSpPr>
          <p:nvPr/>
        </p:nvSpPr>
        <p:spPr bwMode="auto">
          <a:xfrm flipH="1">
            <a:off x="3632200" y="2616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8093" name="Text Box 45"/>
          <p:cNvSpPr txBox="1">
            <a:spLocks noChangeArrowheads="1"/>
          </p:cNvSpPr>
          <p:nvPr/>
        </p:nvSpPr>
        <p:spPr bwMode="auto">
          <a:xfrm>
            <a:off x="4775200" y="2387600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sz="2400" b="1">
                <a:latin typeface="Arial" charset="0"/>
              </a:rPr>
              <a:t>min</a:t>
            </a:r>
          </a:p>
        </p:txBody>
      </p:sp>
      <p:sp>
        <p:nvSpPr>
          <p:cNvPr id="1538094" name="Text Box 46"/>
          <p:cNvSpPr txBox="1">
            <a:spLocks noChangeArrowheads="1"/>
          </p:cNvSpPr>
          <p:nvPr/>
        </p:nvSpPr>
        <p:spPr bwMode="auto">
          <a:xfrm>
            <a:off x="4800600" y="2921000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sz="2400" b="1">
                <a:latin typeface="Arial" charset="0"/>
              </a:rPr>
              <a:t>mid</a:t>
            </a:r>
            <a:r>
              <a:rPr lang="en-GB" sz="2400">
                <a:latin typeface="Arial" charset="0"/>
              </a:rPr>
              <a:t> (too small!)</a:t>
            </a:r>
            <a:endParaRPr lang="en-GB" sz="2400" b="1">
              <a:latin typeface="Arial" charset="0"/>
            </a:endParaRPr>
          </a:p>
        </p:txBody>
      </p:sp>
      <p:sp>
        <p:nvSpPr>
          <p:cNvPr id="1538095" name="Text Box 47"/>
          <p:cNvSpPr txBox="1">
            <a:spLocks noChangeArrowheads="1"/>
          </p:cNvSpPr>
          <p:nvPr/>
        </p:nvSpPr>
        <p:spPr bwMode="auto">
          <a:xfrm>
            <a:off x="4775200" y="3454400"/>
            <a:ext cx="79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sz="2400" b="1">
                <a:latin typeface="Arial" charset="0"/>
              </a:rPr>
              <a:t>max</a:t>
            </a:r>
          </a:p>
        </p:txBody>
      </p:sp>
      <p:sp>
        <p:nvSpPr>
          <p:cNvPr id="1538096" name="Line 48"/>
          <p:cNvSpPr>
            <a:spLocks noChangeShapeType="1"/>
          </p:cNvSpPr>
          <p:nvPr/>
        </p:nvSpPr>
        <p:spPr bwMode="auto">
          <a:xfrm flipH="1">
            <a:off x="3657600" y="3149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8097" name="Line 49"/>
          <p:cNvSpPr>
            <a:spLocks noChangeShapeType="1"/>
          </p:cNvSpPr>
          <p:nvPr/>
        </p:nvSpPr>
        <p:spPr bwMode="auto">
          <a:xfrm flipH="1">
            <a:off x="3632200" y="3759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8098" name="Text Box 50"/>
          <p:cNvSpPr txBox="1">
            <a:spLocks noChangeArrowheads="1"/>
          </p:cNvSpPr>
          <p:nvPr/>
        </p:nvSpPr>
        <p:spPr bwMode="auto">
          <a:xfrm>
            <a:off x="1295400" y="16002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GB" sz="2800">
                <a:latin typeface="Arial" charset="0"/>
              </a:rPr>
              <a:t>i = 16</a:t>
            </a:r>
          </a:p>
        </p:txBody>
      </p:sp>
      <p:sp>
        <p:nvSpPr>
          <p:cNvPr id="1538099" name="Rectangle 5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search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8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8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8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8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8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8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8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8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8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8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8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8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092" grpId="0" animBg="1"/>
      <p:bldP spid="1538093" grpId="0" autoUpdateAnimBg="0"/>
      <p:bldP spid="1538094" grpId="0" autoUpdateAnimBg="0"/>
      <p:bldP spid="1538095" grpId="0" autoUpdateAnimBg="0"/>
      <p:bldP spid="1538096" grpId="0" animBg="1"/>
      <p:bldP spid="153809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0B708-DDC6-944C-AF6F-DFD6621B3FA6}" type="slidenum">
              <a:rPr lang="en-US"/>
              <a:pPr/>
              <a:t>15</a:t>
            </a:fld>
            <a:endParaRPr lang="en-US"/>
          </a:p>
        </p:txBody>
      </p:sp>
      <p:graphicFrame>
        <p:nvGraphicFramePr>
          <p:cNvPr id="1539074" name="Group 2"/>
          <p:cNvGraphicFramePr>
            <a:graphicFrameLocks noGrp="1"/>
          </p:cNvGraphicFramePr>
          <p:nvPr/>
        </p:nvGraphicFramePr>
        <p:xfrm>
          <a:off x="2743200" y="2387600"/>
          <a:ext cx="914400" cy="37084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39092" name="Group 20"/>
          <p:cNvGraphicFramePr>
            <a:graphicFrameLocks noGrp="1"/>
          </p:cNvGraphicFramePr>
          <p:nvPr/>
        </p:nvGraphicFramePr>
        <p:xfrm>
          <a:off x="1600200" y="2387600"/>
          <a:ext cx="914400" cy="3646489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9116" name="Text Box 44"/>
          <p:cNvSpPr txBox="1">
            <a:spLocks noChangeArrowheads="1"/>
          </p:cNvSpPr>
          <p:nvPr/>
        </p:nvSpPr>
        <p:spPr bwMode="auto">
          <a:xfrm>
            <a:off x="4775200" y="3454400"/>
            <a:ext cx="3586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GB" sz="2400" b="1">
                <a:latin typeface="Arial" charset="0"/>
              </a:rPr>
              <a:t>min, mid, max</a:t>
            </a:r>
            <a:r>
              <a:rPr lang="en-GB" sz="2400">
                <a:latin typeface="Arial" charset="0"/>
              </a:rPr>
              <a:t> (found it!)</a:t>
            </a:r>
            <a:endParaRPr lang="en-GB" sz="2400" b="1">
              <a:latin typeface="Arial" charset="0"/>
            </a:endParaRPr>
          </a:p>
        </p:txBody>
      </p:sp>
      <p:sp>
        <p:nvSpPr>
          <p:cNvPr id="1539117" name="Line 45"/>
          <p:cNvSpPr>
            <a:spLocks noChangeShapeType="1"/>
          </p:cNvSpPr>
          <p:nvPr/>
        </p:nvSpPr>
        <p:spPr bwMode="auto">
          <a:xfrm flipH="1">
            <a:off x="3632200" y="3759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9118" name="Text Box 46"/>
          <p:cNvSpPr txBox="1">
            <a:spLocks noChangeArrowheads="1"/>
          </p:cNvSpPr>
          <p:nvPr/>
        </p:nvSpPr>
        <p:spPr bwMode="auto">
          <a:xfrm>
            <a:off x="1295400" y="16002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GB" sz="2800">
                <a:latin typeface="Arial" charset="0"/>
              </a:rPr>
              <a:t>i = 16</a:t>
            </a:r>
          </a:p>
        </p:txBody>
      </p:sp>
      <p:sp>
        <p:nvSpPr>
          <p:cNvPr id="1539119" name="Rectangle 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search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9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9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9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9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116" grpId="0" autoUpdateAnimBg="0"/>
      <p:bldP spid="15391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745FA-BBCC-974F-A9AA-D40FF793E260}" type="slidenum">
              <a:rPr lang="en-US"/>
              <a:pPr/>
              <a:t>16</a:t>
            </a:fld>
            <a:endParaRPr lang="en-US"/>
          </a:p>
        </p:txBody>
      </p:sp>
      <p:sp>
        <p:nvSpPr>
          <p:cNvPr id="154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search pseudocode</a:t>
            </a:r>
          </a:p>
        </p:txBody>
      </p:sp>
      <p:sp>
        <p:nvSpPr>
          <p:cNvPr id="154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/>
              <a:t>binary search array </a:t>
            </a:r>
            <a:r>
              <a:rPr lang="en-US" i="1"/>
              <a:t>a</a:t>
            </a:r>
            <a:r>
              <a:rPr lang="en-US"/>
              <a:t> for value </a:t>
            </a:r>
            <a:r>
              <a:rPr lang="en-US" i="1"/>
              <a:t>i</a:t>
            </a:r>
            <a:r>
              <a:rPr lang="en-US"/>
              <a:t>: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/>
              <a:t>    if all elements have been searched,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/>
              <a:t>        result is -1.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/>
              <a:t>    examine middle element </a:t>
            </a:r>
            <a:r>
              <a:rPr lang="en-US" i="1"/>
              <a:t>a</a:t>
            </a:r>
            <a:r>
              <a:rPr lang="en-US"/>
              <a:t>[</a:t>
            </a:r>
            <a:r>
              <a:rPr lang="en-US" i="1"/>
              <a:t>mid</a:t>
            </a:r>
            <a:r>
              <a:rPr lang="en-US"/>
              <a:t>].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/>
              <a:t>    if a[</a:t>
            </a:r>
            <a:r>
              <a:rPr lang="en-US" i="1"/>
              <a:t>mid</a:t>
            </a:r>
            <a:r>
              <a:rPr lang="en-US"/>
              <a:t>] equals </a:t>
            </a:r>
            <a:r>
              <a:rPr lang="en-US" i="1"/>
              <a:t>i</a:t>
            </a:r>
            <a:r>
              <a:rPr lang="en-US"/>
              <a:t>,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/>
              <a:t>        result is </a:t>
            </a:r>
            <a:r>
              <a:rPr lang="en-US" i="1"/>
              <a:t>mid</a:t>
            </a:r>
            <a:r>
              <a:rPr lang="en-US"/>
              <a:t>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/>
              <a:t>    if </a:t>
            </a:r>
            <a:r>
              <a:rPr lang="en-US" i="1"/>
              <a:t>a</a:t>
            </a:r>
            <a:r>
              <a:rPr lang="en-US"/>
              <a:t>[</a:t>
            </a:r>
            <a:r>
              <a:rPr lang="en-US" i="1"/>
              <a:t>mid</a:t>
            </a:r>
            <a:r>
              <a:rPr lang="en-US"/>
              <a:t>] is greater than </a:t>
            </a:r>
            <a:r>
              <a:rPr lang="en-US" i="1"/>
              <a:t>i</a:t>
            </a:r>
            <a:r>
              <a:rPr lang="en-US"/>
              <a:t>,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/>
              <a:t>        binary search left half of </a:t>
            </a:r>
            <a:r>
              <a:rPr lang="en-US" i="1"/>
              <a:t>a</a:t>
            </a:r>
            <a:r>
              <a:rPr lang="en-US"/>
              <a:t> for </a:t>
            </a:r>
            <a:r>
              <a:rPr lang="en-US" i="1"/>
              <a:t>i</a:t>
            </a:r>
            <a:r>
              <a:rPr lang="en-US"/>
              <a:t>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/>
              <a:t>    if </a:t>
            </a:r>
            <a:r>
              <a:rPr lang="en-US" i="1"/>
              <a:t>a</a:t>
            </a:r>
            <a:r>
              <a:rPr lang="en-US"/>
              <a:t>[</a:t>
            </a:r>
            <a:r>
              <a:rPr lang="en-US" i="1"/>
              <a:t>mid</a:t>
            </a:r>
            <a:r>
              <a:rPr lang="en-US"/>
              <a:t>] is less than </a:t>
            </a:r>
            <a:r>
              <a:rPr lang="en-US" i="1"/>
              <a:t>i</a:t>
            </a:r>
            <a:r>
              <a:rPr lang="en-US"/>
              <a:t>,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/>
              <a:t>        binary search right half of </a:t>
            </a:r>
            <a:r>
              <a:rPr lang="en-US" i="1"/>
              <a:t>a</a:t>
            </a:r>
            <a:r>
              <a:rPr lang="en-US"/>
              <a:t> for </a:t>
            </a:r>
            <a:r>
              <a:rPr lang="en-US" i="1"/>
              <a:t>i</a:t>
            </a:r>
            <a:r>
              <a:rPr lang="en-US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D8E01-C536-1048-88C2-1E56A6A05C25}" type="slidenum">
              <a:rPr lang="en-US"/>
              <a:pPr/>
              <a:t>17</a:t>
            </a:fld>
            <a:endParaRPr lang="en-US"/>
          </a:p>
        </p:txBody>
      </p:sp>
      <p:sp>
        <p:nvSpPr>
          <p:cNvPr id="154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Runtime of binary search</a:t>
            </a:r>
          </a:p>
        </p:txBody>
      </p:sp>
      <p:sp>
        <p:nvSpPr>
          <p:cNvPr id="154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How do we analyze the runtime of binary </a:t>
            </a:r>
            <a:r>
              <a:rPr lang="en-US" dirty="0" smtClean="0"/>
              <a:t>search and recursive functions in general?</a:t>
            </a:r>
          </a:p>
          <a:p>
            <a:pPr lvl="1"/>
            <a:endParaRPr lang="en-US" dirty="0"/>
          </a:p>
          <a:p>
            <a:r>
              <a:rPr lang="en-US" dirty="0"/>
              <a:t>binary search either exits immediately, </a:t>
            </a:r>
            <a:br>
              <a:rPr lang="en-US" dirty="0"/>
            </a:br>
            <a:r>
              <a:rPr lang="en-US" dirty="0"/>
              <a:t>when input size &lt;= 1 or value found (base case),</a:t>
            </a:r>
            <a:br>
              <a:rPr lang="en-US" dirty="0"/>
            </a:br>
            <a:r>
              <a:rPr lang="en-US" dirty="0"/>
              <a:t>or executes itself on 1/2 as large an input (rec. case)</a:t>
            </a:r>
          </a:p>
          <a:p>
            <a:pPr lvl="1"/>
            <a:r>
              <a:rPr lang="en-US" sz="1800" dirty="0"/>
              <a:t>T(1) = </a:t>
            </a:r>
            <a:r>
              <a:rPr lang="en-US" sz="1800" dirty="0" err="1"/>
              <a:t>c</a:t>
            </a:r>
            <a:endParaRPr lang="en-US" sz="1800" dirty="0"/>
          </a:p>
          <a:p>
            <a:pPr lvl="1"/>
            <a:r>
              <a:rPr lang="en-US" sz="1800" dirty="0"/>
              <a:t>T(2) = T(1) + </a:t>
            </a:r>
            <a:r>
              <a:rPr lang="en-US" sz="1800" dirty="0" err="1"/>
              <a:t>c</a:t>
            </a:r>
            <a:endParaRPr lang="en-US" sz="1800" dirty="0"/>
          </a:p>
          <a:p>
            <a:pPr lvl="1"/>
            <a:r>
              <a:rPr lang="en-US" sz="1800" dirty="0"/>
              <a:t>T(4) = T(2) + </a:t>
            </a:r>
            <a:r>
              <a:rPr lang="en-US" sz="1800" dirty="0" err="1"/>
              <a:t>c</a:t>
            </a:r>
            <a:endParaRPr lang="en-US" sz="1800" dirty="0"/>
          </a:p>
          <a:p>
            <a:pPr lvl="1"/>
            <a:r>
              <a:rPr lang="en-US" sz="1800" dirty="0"/>
              <a:t>T(8) = T(4) + </a:t>
            </a:r>
            <a:r>
              <a:rPr lang="en-US" sz="1800" dirty="0" err="1"/>
              <a:t>c</a:t>
            </a:r>
            <a:endParaRPr lang="en-US" sz="1800" dirty="0"/>
          </a:p>
          <a:p>
            <a:pPr lvl="1"/>
            <a:r>
              <a:rPr lang="en-US" sz="1800" dirty="0"/>
              <a:t>...</a:t>
            </a:r>
          </a:p>
          <a:p>
            <a:pPr lvl="1"/>
            <a:r>
              <a:rPr lang="en-US" sz="1800" dirty="0" err="1"/>
              <a:t>T(n</a:t>
            </a:r>
            <a:r>
              <a:rPr lang="en-US" sz="1800" dirty="0"/>
              <a:t>) = T(n/2) + </a:t>
            </a:r>
            <a:r>
              <a:rPr lang="en-US" sz="1800" dirty="0" err="1"/>
              <a:t>c</a:t>
            </a:r>
            <a:endParaRPr lang="en-US" sz="1800" dirty="0"/>
          </a:p>
          <a:p>
            <a:pPr lvl="1"/>
            <a:endParaRPr lang="en-US" sz="1800" dirty="0"/>
          </a:p>
          <a:p>
            <a:r>
              <a:rPr lang="en-US" dirty="0"/>
              <a:t>How many times does this division in half take place?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41131-841F-A740-8A92-34899AEE8BCB}" type="slidenum">
              <a:rPr lang="en-US"/>
              <a:pPr/>
              <a:t>18</a:t>
            </a:fld>
            <a:endParaRPr lang="en-US"/>
          </a:p>
        </p:txBody>
      </p:sp>
      <p:sp>
        <p:nvSpPr>
          <p:cNvPr id="154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Divide-and-conquer</a:t>
            </a:r>
          </a:p>
        </p:txBody>
      </p:sp>
      <p:sp>
        <p:nvSpPr>
          <p:cNvPr id="154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/>
              <a:t>divide-and-conquer algorithm</a:t>
            </a:r>
            <a:r>
              <a:rPr lang="en-US"/>
              <a:t>: a means for solving a problem that first separates the main problem into 2 or more smaller problems, then solves each of the smaller problems, then uses those sub-solutions to solve the original problem</a:t>
            </a:r>
          </a:p>
          <a:p>
            <a:pPr lvl="1"/>
            <a:r>
              <a:rPr lang="en-US"/>
              <a:t>1: "divide" the problem up into pieces</a:t>
            </a:r>
          </a:p>
          <a:p>
            <a:pPr lvl="1"/>
            <a:r>
              <a:rPr lang="en-US"/>
              <a:t>2: "conquer" each smaller piece</a:t>
            </a:r>
          </a:p>
          <a:p>
            <a:pPr lvl="1"/>
            <a:r>
              <a:rPr lang="en-US"/>
              <a:t>3: (if necessary) combine the pieces at the end to produce the overall solution</a:t>
            </a:r>
          </a:p>
          <a:p>
            <a:pPr lvl="1"/>
            <a:endParaRPr lang="en-US"/>
          </a:p>
          <a:p>
            <a:pPr lvl="1"/>
            <a:r>
              <a:rPr lang="en-US"/>
              <a:t>binary search is one such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4C3FF-8499-414B-A9BE-842276A3C37E}" type="slidenum">
              <a:rPr lang="en-US"/>
              <a:pPr/>
              <a:t>19</a:t>
            </a:fld>
            <a:endParaRPr lang="en-US"/>
          </a:p>
        </p:txBody>
      </p:sp>
      <p:sp>
        <p:nvSpPr>
          <p:cNvPr id="154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Recurrences, in brief</a:t>
            </a:r>
          </a:p>
        </p:txBody>
      </p:sp>
      <p:sp>
        <p:nvSpPr>
          <p:cNvPr id="154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How can we prove the runtime of binary search?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Let's call the runtime for a given input size </a:t>
            </a:r>
            <a:r>
              <a:rPr lang="en-US" i="1" dirty="0" err="1"/>
              <a:t>n</a:t>
            </a:r>
            <a:r>
              <a:rPr lang="en-US" dirty="0"/>
              <a:t>, </a:t>
            </a:r>
            <a:r>
              <a:rPr lang="en-US" dirty="0" err="1"/>
              <a:t>T(</a:t>
            </a:r>
            <a:r>
              <a:rPr lang="en-US" i="1" dirty="0" err="1"/>
              <a:t>n</a:t>
            </a:r>
            <a:r>
              <a:rPr lang="en-US" dirty="0"/>
              <a:t>).</a:t>
            </a: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	At </a:t>
            </a:r>
            <a:r>
              <a:rPr lang="en-US" dirty="0"/>
              <a:t>each step of the binary search, we do a constant number </a:t>
            </a:r>
            <a:r>
              <a:rPr lang="en-US" i="1" dirty="0" err="1"/>
              <a:t>c</a:t>
            </a:r>
            <a:r>
              <a:rPr lang="en-US" dirty="0"/>
              <a:t> of operations, and then we run the same algorithm on 1/2 the original amount of input.  Therefore:</a:t>
            </a:r>
          </a:p>
          <a:p>
            <a:pPr lvl="1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err="1"/>
              <a:t>T(n</a:t>
            </a:r>
            <a:r>
              <a:rPr lang="en-US" dirty="0"/>
              <a:t>) = T(n/2) + </a:t>
            </a:r>
            <a:r>
              <a:rPr lang="en-US" dirty="0" err="1"/>
              <a:t>c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T(1) = </a:t>
            </a:r>
            <a:r>
              <a:rPr lang="en-US" dirty="0" err="1"/>
              <a:t>c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Since T is used to define itself, this is called a </a:t>
            </a:r>
            <a:r>
              <a:rPr lang="en-US" b="1" dirty="0"/>
              <a:t>recurrence relation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1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T(N) = </a:t>
            </a:r>
            <a:r>
              <a:rPr lang="en-US" dirty="0" err="1"/>
              <a:t>O(f(N</a:t>
            </a:r>
            <a:r>
              <a:rPr lang="en-US" dirty="0"/>
              <a:t>))</a:t>
            </a:r>
          </a:p>
          <a:p>
            <a:pPr lvl="1"/>
            <a:r>
              <a:rPr lang="en-US" dirty="0" err="1"/>
              <a:t>f(N</a:t>
            </a:r>
            <a:r>
              <a:rPr lang="en-US" dirty="0"/>
              <a:t>) is an </a:t>
            </a:r>
            <a:r>
              <a:rPr lang="en-US" b="1" dirty="0"/>
              <a:t>upper bound</a:t>
            </a:r>
            <a:r>
              <a:rPr lang="en-US" dirty="0"/>
              <a:t> on T(N)</a:t>
            </a:r>
          </a:p>
          <a:p>
            <a:pPr lvl="1"/>
            <a:r>
              <a:rPr lang="en-US" dirty="0"/>
              <a:t>T(N) </a:t>
            </a:r>
            <a:r>
              <a:rPr lang="en-US" b="1" dirty="0"/>
              <a:t>grows no faster </a:t>
            </a:r>
            <a:r>
              <a:rPr lang="en-US" dirty="0"/>
              <a:t>than </a:t>
            </a:r>
            <a:r>
              <a:rPr lang="en-US" dirty="0" err="1"/>
              <a:t>f(N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T(N) = </a:t>
            </a:r>
            <a:r>
              <a:rPr lang="en-US" dirty="0" err="1">
                <a:sym typeface="Symbol" charset="2"/>
              </a:rPr>
              <a:t></a:t>
            </a:r>
            <a:r>
              <a:rPr lang="en-US" dirty="0" err="1"/>
              <a:t>(g(N</a:t>
            </a:r>
            <a:r>
              <a:rPr lang="en-US" dirty="0"/>
              <a:t>))</a:t>
            </a:r>
          </a:p>
          <a:p>
            <a:pPr lvl="1"/>
            <a:r>
              <a:rPr lang="en-US" dirty="0" err="1"/>
              <a:t>g(N</a:t>
            </a:r>
            <a:r>
              <a:rPr lang="en-US" dirty="0"/>
              <a:t>) is a </a:t>
            </a:r>
            <a:r>
              <a:rPr lang="en-US" b="1" dirty="0"/>
              <a:t>lower bound</a:t>
            </a:r>
            <a:r>
              <a:rPr lang="en-US" dirty="0"/>
              <a:t> on T(N)</a:t>
            </a:r>
          </a:p>
          <a:p>
            <a:pPr lvl="1"/>
            <a:r>
              <a:rPr lang="en-US" dirty="0"/>
              <a:t>T(N) grows at least as fast as </a:t>
            </a:r>
            <a:r>
              <a:rPr lang="en-US" dirty="0" err="1"/>
              <a:t>g(N</a:t>
            </a:r>
            <a:r>
              <a:rPr lang="en-US" dirty="0" smtClean="0"/>
              <a:t>)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T(N) = </a:t>
            </a:r>
            <a:r>
              <a:rPr lang="en-US" dirty="0" err="1" smtClean="0">
                <a:sym typeface="Symbol" charset="2"/>
              </a:rPr>
              <a:t>(g(N</a:t>
            </a:r>
            <a:r>
              <a:rPr lang="en-US" dirty="0" smtClean="0">
                <a:sym typeface="Symbol" charset="2"/>
              </a:rPr>
              <a:t>))</a:t>
            </a:r>
          </a:p>
          <a:p>
            <a:pPr lvl="1"/>
            <a:r>
              <a:rPr lang="en-US" dirty="0" smtClean="0"/>
              <a:t>T(N) grows at the same rate as </a:t>
            </a:r>
            <a:r>
              <a:rPr lang="en-US" dirty="0" err="1" smtClean="0"/>
              <a:t>g(N</a:t>
            </a:r>
            <a:r>
              <a:rPr lang="en-US" dirty="0" smtClean="0"/>
              <a:t>)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/>
              <a:t>T(N) = </a:t>
            </a:r>
            <a:r>
              <a:rPr lang="en-US" dirty="0" err="1"/>
              <a:t>o(h(N</a:t>
            </a:r>
            <a:r>
              <a:rPr lang="en-US" dirty="0"/>
              <a:t>))</a:t>
            </a:r>
          </a:p>
          <a:p>
            <a:pPr lvl="1"/>
            <a:r>
              <a:rPr lang="en-US" dirty="0"/>
              <a:t>T(N) grows strictly slower than </a:t>
            </a:r>
            <a:r>
              <a:rPr lang="en-US" dirty="0" err="1"/>
              <a:t>h(N</a:t>
            </a:r>
            <a:r>
              <a:rPr lang="en-US" dirty="0"/>
              <a:t>)</a:t>
            </a:r>
          </a:p>
        </p:txBody>
      </p:sp>
      <p:sp>
        <p:nvSpPr>
          <p:cNvPr id="13731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rate </a:t>
            </a:r>
            <a:r>
              <a:rPr lang="en-US" dirty="0"/>
              <a:t>t</a:t>
            </a:r>
            <a:r>
              <a:rPr lang="en-US" dirty="0" smtClean="0"/>
              <a:t>erminology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EFE67-739F-AD40-8545-3130487F3C71}" type="slidenum">
              <a:rPr lang="en-US"/>
              <a:pPr/>
              <a:t>20</a:t>
            </a:fld>
            <a:endParaRPr lang="en-US"/>
          </a:p>
        </p:txBody>
      </p:sp>
      <p:sp>
        <p:nvSpPr>
          <p:cNvPr id="154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recurrences</a:t>
            </a:r>
          </a:p>
        </p:txBody>
      </p:sp>
      <p:sp>
        <p:nvSpPr>
          <p:cNvPr id="154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 b="1" dirty="0" smtClean="0"/>
              <a:t>Master Theorem</a:t>
            </a:r>
            <a:r>
              <a:rPr lang="en-US" sz="2000" dirty="0" smtClean="0"/>
              <a:t>: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sz="2000" dirty="0" smtClean="0"/>
              <a:t>	A </a:t>
            </a:r>
            <a:r>
              <a:rPr lang="en-US" sz="2000" dirty="0"/>
              <a:t>recurrence written in the form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sz="2000" dirty="0"/>
              <a:t>	</a:t>
            </a:r>
            <a:r>
              <a:rPr lang="en-US" sz="2000" dirty="0" err="1"/>
              <a:t>T(</a:t>
            </a:r>
            <a:r>
              <a:rPr lang="en-US" sz="2000" i="1" dirty="0" err="1"/>
              <a:t>n</a:t>
            </a:r>
            <a:r>
              <a:rPr lang="en-US" sz="2000" dirty="0"/>
              <a:t>) = </a:t>
            </a:r>
            <a:r>
              <a:rPr lang="en-US" sz="2000" i="1" dirty="0"/>
              <a:t>a</a:t>
            </a:r>
            <a:r>
              <a:rPr lang="en-US" sz="2000" dirty="0"/>
              <a:t> * </a:t>
            </a:r>
            <a:r>
              <a:rPr lang="en-US" sz="2000" dirty="0" err="1"/>
              <a:t>T(</a:t>
            </a:r>
            <a:r>
              <a:rPr lang="en-US" sz="2000" i="1" dirty="0" err="1"/>
              <a:t>n</a:t>
            </a:r>
            <a:r>
              <a:rPr lang="en-US" sz="2000" i="1" dirty="0"/>
              <a:t> </a:t>
            </a:r>
            <a:r>
              <a:rPr lang="en-US" sz="2000" dirty="0"/>
              <a:t>/ </a:t>
            </a:r>
            <a:r>
              <a:rPr lang="en-US" sz="2000" dirty="0" err="1"/>
              <a:t>b</a:t>
            </a:r>
            <a:r>
              <a:rPr lang="en-US" sz="2000" dirty="0"/>
              <a:t>) + </a:t>
            </a:r>
            <a:r>
              <a:rPr lang="en-US" sz="2000" dirty="0" err="1"/>
              <a:t>f(</a:t>
            </a:r>
            <a:r>
              <a:rPr lang="en-US" sz="2000" i="1" dirty="0" err="1"/>
              <a:t>n</a:t>
            </a:r>
            <a:r>
              <a:rPr lang="en-US" sz="2000" dirty="0"/>
              <a:t>)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sz="2000" dirty="0" smtClean="0"/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sz="2000" dirty="0" smtClean="0"/>
              <a:t>	(</a:t>
            </a:r>
            <a:r>
              <a:rPr lang="en-US" sz="2000" dirty="0"/>
              <a:t>where </a:t>
            </a:r>
            <a:r>
              <a:rPr lang="en-US" sz="2000" dirty="0" err="1"/>
              <a:t>f(</a:t>
            </a:r>
            <a:r>
              <a:rPr lang="en-US" sz="2000" i="1" dirty="0" err="1"/>
              <a:t>n</a:t>
            </a:r>
            <a:r>
              <a:rPr lang="en-US" sz="2000" dirty="0"/>
              <a:t>) is a function that is </a:t>
            </a:r>
            <a:r>
              <a:rPr lang="en-US" sz="2000" dirty="0" err="1"/>
              <a:t>O(</a:t>
            </a:r>
            <a:r>
              <a:rPr lang="en-US" sz="2000" i="1" dirty="0" err="1"/>
              <a:t>n</a:t>
            </a:r>
            <a:r>
              <a:rPr lang="en-US" sz="2000" i="1" baseline="30000" dirty="0" err="1"/>
              <a:t>k</a:t>
            </a:r>
            <a:r>
              <a:rPr lang="en-US" sz="2000" dirty="0"/>
              <a:t>) for some power </a:t>
            </a:r>
            <a:r>
              <a:rPr lang="en-US" sz="2000" i="1" dirty="0" err="1"/>
              <a:t>k</a:t>
            </a:r>
            <a:r>
              <a:rPr lang="en-US" sz="2000" dirty="0"/>
              <a:t>)</a:t>
            </a:r>
            <a:endParaRPr lang="en-US" sz="2000" dirty="0" smtClean="0"/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sz="2000" dirty="0" smtClean="0"/>
              <a:t>	has </a:t>
            </a:r>
            <a:r>
              <a:rPr lang="en-US" sz="2000" dirty="0"/>
              <a:t>a solution such that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sz="2000" dirty="0"/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sz="2000" dirty="0"/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sz="2000" dirty="0"/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sz="2000" dirty="0"/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sz="2000" dirty="0"/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sz="2000" dirty="0"/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sz="2000" dirty="0"/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sz="2000" dirty="0"/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/>
              <a:t>T</a:t>
            </a:r>
            <a:r>
              <a:rPr lang="en-US" sz="2000" dirty="0" smtClean="0"/>
              <a:t>his </a:t>
            </a:r>
            <a:r>
              <a:rPr lang="en-US" sz="2000" dirty="0"/>
              <a:t>form of recurrence is very common for divide-and-conquer algorithms</a:t>
            </a:r>
          </a:p>
        </p:txBody>
      </p:sp>
      <p:graphicFrame>
        <p:nvGraphicFramePr>
          <p:cNvPr id="1545220" name="Object 4"/>
          <p:cNvGraphicFramePr>
            <a:graphicFrameLocks noChangeAspect="1"/>
          </p:cNvGraphicFramePr>
          <p:nvPr/>
        </p:nvGraphicFramePr>
        <p:xfrm>
          <a:off x="2287012" y="3446601"/>
          <a:ext cx="4477442" cy="1903214"/>
        </p:xfrm>
        <a:graphic>
          <a:graphicData uri="http://schemas.openxmlformats.org/presentationml/2006/ole">
            <p:oleObj spid="_x0000_s55298" name="Equation" r:id="rId4" imgW="1612800" imgH="685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6C637-AB47-B143-A6E5-A9663825D67A}" type="slidenum">
              <a:rPr lang="en-US"/>
              <a:pPr/>
              <a:t>21</a:t>
            </a:fld>
            <a:endParaRPr lang="en-US"/>
          </a:p>
        </p:txBody>
      </p:sp>
      <p:sp>
        <p:nvSpPr>
          <p:cNvPr id="154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Runtime of binary search</a:t>
            </a:r>
          </a:p>
        </p:txBody>
      </p:sp>
      <p:sp>
        <p:nvSpPr>
          <p:cNvPr id="154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Binary search is of the correct format: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sz="2000"/>
              <a:t>	T(</a:t>
            </a:r>
            <a:r>
              <a:rPr lang="en-US" sz="2000" i="1"/>
              <a:t>n</a:t>
            </a:r>
            <a:r>
              <a:rPr lang="en-US" sz="2000"/>
              <a:t>) = </a:t>
            </a:r>
            <a:r>
              <a:rPr lang="en-US" sz="2000" i="1"/>
              <a:t>a</a:t>
            </a:r>
            <a:r>
              <a:rPr lang="en-US" sz="2000"/>
              <a:t> * T(</a:t>
            </a:r>
            <a:r>
              <a:rPr lang="en-US" sz="2000" i="1"/>
              <a:t>n </a:t>
            </a:r>
            <a:r>
              <a:rPr lang="en-US" sz="2000"/>
              <a:t>/ b) + f(</a:t>
            </a:r>
            <a:r>
              <a:rPr lang="en-US" sz="2000" i="1"/>
              <a:t>n</a:t>
            </a:r>
            <a:r>
              <a:rPr lang="en-US" sz="2000"/>
              <a:t>)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sz="2000"/>
          </a:p>
          <a:p>
            <a:pPr lvl="1">
              <a:lnSpc>
                <a:spcPct val="80000"/>
              </a:lnSpc>
            </a:pPr>
            <a:r>
              <a:rPr lang="en-US"/>
              <a:t>T(</a:t>
            </a:r>
            <a:r>
              <a:rPr lang="en-US" i="1"/>
              <a:t>n</a:t>
            </a:r>
            <a:r>
              <a:rPr lang="en-US"/>
              <a:t>) = T(</a:t>
            </a:r>
            <a:r>
              <a:rPr lang="en-US" i="1"/>
              <a:t>n</a:t>
            </a:r>
            <a:r>
              <a:rPr lang="en-US"/>
              <a:t>/2) + c</a:t>
            </a:r>
          </a:p>
          <a:p>
            <a:pPr lvl="1">
              <a:lnSpc>
                <a:spcPct val="80000"/>
              </a:lnSpc>
            </a:pPr>
            <a:r>
              <a:rPr lang="en-US"/>
              <a:t>T(1) = c</a:t>
            </a:r>
          </a:p>
          <a:p>
            <a:pPr lvl="1">
              <a:lnSpc>
                <a:spcPct val="80000"/>
              </a:lnSpc>
            </a:pPr>
            <a:endParaRPr lang="en-US"/>
          </a:p>
          <a:p>
            <a:pPr lvl="1">
              <a:lnSpc>
                <a:spcPct val="80000"/>
              </a:lnSpc>
            </a:pPr>
            <a:r>
              <a:rPr lang="en-US"/>
              <a:t>f(</a:t>
            </a:r>
            <a:r>
              <a:rPr lang="en-US" i="1"/>
              <a:t>n</a:t>
            </a:r>
            <a:r>
              <a:rPr lang="en-US"/>
              <a:t>) = c = O(1) = O(</a:t>
            </a:r>
            <a:r>
              <a:rPr lang="en-US" i="1"/>
              <a:t>n </a:t>
            </a:r>
            <a:r>
              <a:rPr lang="en-US" baseline="30000"/>
              <a:t>0</a:t>
            </a:r>
            <a:r>
              <a:rPr lang="en-US"/>
              <a:t>) ... therefore </a:t>
            </a:r>
            <a:r>
              <a:rPr lang="en-US" i="1"/>
              <a:t>k</a:t>
            </a:r>
            <a:r>
              <a:rPr lang="en-US"/>
              <a:t> = 0</a:t>
            </a:r>
            <a:endParaRPr lang="en-US" sz="1800"/>
          </a:p>
          <a:p>
            <a:pPr lvl="1">
              <a:lnSpc>
                <a:spcPct val="80000"/>
              </a:lnSpc>
            </a:pPr>
            <a:r>
              <a:rPr lang="en-US" i="1"/>
              <a:t>a</a:t>
            </a:r>
            <a:r>
              <a:rPr lang="en-US"/>
              <a:t> = 1, </a:t>
            </a:r>
            <a:r>
              <a:rPr lang="en-US" i="1"/>
              <a:t>b</a:t>
            </a:r>
            <a:r>
              <a:rPr lang="en-US"/>
              <a:t> = 2</a:t>
            </a:r>
          </a:p>
          <a:p>
            <a:endParaRPr lang="en-US"/>
          </a:p>
          <a:p>
            <a:r>
              <a:rPr lang="en-US"/>
              <a:t>1 = 2</a:t>
            </a:r>
            <a:r>
              <a:rPr lang="en-US" baseline="30000"/>
              <a:t>0</a:t>
            </a:r>
            <a:r>
              <a:rPr lang="en-US"/>
              <a:t>, therefore:</a:t>
            </a:r>
            <a:br>
              <a:rPr lang="en-US"/>
            </a:br>
            <a:r>
              <a:rPr lang="en-US"/>
              <a:t>T(n) = O(n</a:t>
            </a:r>
            <a:r>
              <a:rPr lang="en-US" baseline="30000"/>
              <a:t>0</a:t>
            </a:r>
            <a:r>
              <a:rPr lang="en-US"/>
              <a:t> log n) = </a:t>
            </a:r>
            <a:r>
              <a:rPr lang="en-US" b="1"/>
              <a:t>O(log n)</a:t>
            </a:r>
            <a:endParaRPr lang="en-US"/>
          </a:p>
          <a:p>
            <a:endParaRPr lang="en-US"/>
          </a:p>
          <a:p>
            <a:r>
              <a:rPr lang="en-US"/>
              <a:t>(recurrences not needed for our exams)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Which Function Dominates?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2209800" y="1517650"/>
            <a:ext cx="222567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err="1">
                <a:solidFill>
                  <a:srgbClr val="FF0000"/>
                </a:solidFill>
              </a:rPr>
              <a:t>f(n</a:t>
            </a:r>
            <a:r>
              <a:rPr lang="en-US" dirty="0">
                <a:solidFill>
                  <a:srgbClr val="FF0000"/>
                </a:solidFill>
              </a:rPr>
              <a:t>) =</a:t>
            </a:r>
          </a:p>
          <a:p>
            <a:pPr eaLnBrk="0" hangingPunct="0"/>
            <a:endParaRPr lang="en-US" dirty="0">
              <a:solidFill>
                <a:srgbClr val="FF0000"/>
              </a:solidFill>
            </a:endParaRPr>
          </a:p>
          <a:p>
            <a:pPr eaLnBrk="0" hangingPunct="0"/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+ 2n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  <a:p>
            <a:pPr eaLnBrk="0" hangingPunct="0"/>
            <a:endParaRPr lang="en-US" dirty="0">
              <a:solidFill>
                <a:srgbClr val="FF0000"/>
              </a:solidFill>
            </a:endParaRPr>
          </a:p>
          <a:p>
            <a:pPr eaLnBrk="0" hangingPunct="0"/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baseline="30000" dirty="0">
                <a:solidFill>
                  <a:srgbClr val="FF0000"/>
                </a:solidFill>
              </a:rPr>
              <a:t>0.1</a:t>
            </a:r>
            <a:endParaRPr lang="en-US" dirty="0">
              <a:solidFill>
                <a:srgbClr val="FF0000"/>
              </a:solidFill>
            </a:endParaRPr>
          </a:p>
          <a:p>
            <a:pPr eaLnBrk="0" hangingPunct="0"/>
            <a:endParaRPr lang="en-US" dirty="0">
              <a:solidFill>
                <a:srgbClr val="FF0000"/>
              </a:solidFill>
            </a:endParaRPr>
          </a:p>
          <a:p>
            <a:pPr eaLnBrk="0" hangingPunct="0"/>
            <a:r>
              <a:rPr lang="en-US" dirty="0" err="1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 + 100n</a:t>
            </a:r>
            <a:r>
              <a:rPr lang="en-US" baseline="30000" dirty="0">
                <a:solidFill>
                  <a:srgbClr val="FF0000"/>
                </a:solidFill>
              </a:rPr>
              <a:t>0.1</a:t>
            </a:r>
            <a:endParaRPr lang="en-US" dirty="0">
              <a:solidFill>
                <a:srgbClr val="FF0000"/>
              </a:solidFill>
            </a:endParaRPr>
          </a:p>
          <a:p>
            <a:pPr eaLnBrk="0" hangingPunct="0"/>
            <a:endParaRPr lang="en-US" dirty="0">
              <a:solidFill>
                <a:srgbClr val="FF0000"/>
              </a:solidFill>
            </a:endParaRPr>
          </a:p>
          <a:p>
            <a:pPr eaLnBrk="0" hangingPunct="0"/>
            <a:r>
              <a:rPr lang="en-US" dirty="0">
                <a:solidFill>
                  <a:srgbClr val="FF0000"/>
                </a:solidFill>
              </a:rPr>
              <a:t>5n</a:t>
            </a:r>
            <a:r>
              <a:rPr lang="en-US" baseline="30000" dirty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  <a:p>
            <a:pPr eaLnBrk="0" hangingPunct="0"/>
            <a:endParaRPr lang="en-US" dirty="0">
              <a:solidFill>
                <a:srgbClr val="FF0000"/>
              </a:solidFill>
            </a:endParaRPr>
          </a:p>
          <a:p>
            <a:pPr eaLnBrk="0" hangingPunct="0"/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baseline="30000" dirty="0">
                <a:solidFill>
                  <a:srgbClr val="FF0000"/>
                </a:solidFill>
              </a:rPr>
              <a:t>-15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baseline="30000" dirty="0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/100</a:t>
            </a:r>
          </a:p>
          <a:p>
            <a:pPr eaLnBrk="0" hangingPunct="0"/>
            <a:endParaRPr lang="en-US" dirty="0">
              <a:solidFill>
                <a:srgbClr val="FF0000"/>
              </a:solidFill>
            </a:endParaRPr>
          </a:p>
          <a:p>
            <a:pPr eaLnBrk="0" hangingPunct="0"/>
            <a:r>
              <a:rPr lang="en-US" dirty="0">
                <a:solidFill>
                  <a:srgbClr val="FF0000"/>
                </a:solidFill>
              </a:rPr>
              <a:t>8</a:t>
            </a:r>
            <a:r>
              <a:rPr lang="en-US" baseline="30000" dirty="0">
                <a:solidFill>
                  <a:srgbClr val="FF0000"/>
                </a:solidFill>
              </a:rPr>
              <a:t>2log </a:t>
            </a:r>
            <a:r>
              <a:rPr lang="en-US" baseline="30000" dirty="0" err="1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4800600" y="1517650"/>
            <a:ext cx="22860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err="1">
                <a:solidFill>
                  <a:schemeClr val="accent2"/>
                </a:solidFill>
              </a:rPr>
              <a:t>g(n</a:t>
            </a:r>
            <a:r>
              <a:rPr lang="en-US" dirty="0">
                <a:solidFill>
                  <a:schemeClr val="accent2"/>
                </a:solidFill>
              </a:rPr>
              <a:t>) =</a:t>
            </a:r>
          </a:p>
          <a:p>
            <a:pPr eaLnBrk="0" hangingPunct="0"/>
            <a:endParaRPr lang="en-US" dirty="0">
              <a:solidFill>
                <a:schemeClr val="accent2"/>
              </a:solidFill>
            </a:endParaRPr>
          </a:p>
          <a:p>
            <a:pPr eaLnBrk="0" hangingPunct="0"/>
            <a:r>
              <a:rPr lang="en-US" dirty="0">
                <a:solidFill>
                  <a:schemeClr val="accent2"/>
                </a:solidFill>
              </a:rPr>
              <a:t>100n</a:t>
            </a:r>
            <a:r>
              <a:rPr lang="en-US" baseline="30000" dirty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 + 1000</a:t>
            </a:r>
          </a:p>
          <a:p>
            <a:pPr eaLnBrk="0" hangingPunct="0"/>
            <a:endParaRPr lang="en-US" dirty="0">
              <a:solidFill>
                <a:schemeClr val="accent2"/>
              </a:solidFill>
            </a:endParaRPr>
          </a:p>
          <a:p>
            <a:pPr eaLnBrk="0" hangingPunct="0"/>
            <a:r>
              <a:rPr lang="en-US" dirty="0">
                <a:solidFill>
                  <a:schemeClr val="accent2"/>
                </a:solidFill>
              </a:rPr>
              <a:t>log </a:t>
            </a:r>
            <a:r>
              <a:rPr lang="en-US" dirty="0" err="1">
                <a:solidFill>
                  <a:schemeClr val="accent2"/>
                </a:solidFill>
              </a:rPr>
              <a:t>n</a:t>
            </a:r>
            <a:endParaRPr lang="en-US" dirty="0">
              <a:solidFill>
                <a:schemeClr val="accent2"/>
              </a:solidFill>
            </a:endParaRPr>
          </a:p>
          <a:p>
            <a:pPr eaLnBrk="0" hangingPunct="0"/>
            <a:endParaRPr lang="en-US" dirty="0">
              <a:solidFill>
                <a:schemeClr val="accent2"/>
              </a:solidFill>
            </a:endParaRPr>
          </a:p>
          <a:p>
            <a:pPr eaLnBrk="0" hangingPunct="0"/>
            <a:r>
              <a:rPr lang="en-US" dirty="0">
                <a:solidFill>
                  <a:schemeClr val="accent2"/>
                </a:solidFill>
              </a:rPr>
              <a:t>2n + 10 log </a:t>
            </a:r>
            <a:r>
              <a:rPr lang="en-US" dirty="0" err="1">
                <a:solidFill>
                  <a:schemeClr val="accent2"/>
                </a:solidFill>
              </a:rPr>
              <a:t>n</a:t>
            </a:r>
            <a:endParaRPr lang="en-US" dirty="0">
              <a:solidFill>
                <a:schemeClr val="accent2"/>
              </a:solidFill>
            </a:endParaRPr>
          </a:p>
          <a:p>
            <a:pPr eaLnBrk="0" hangingPunct="0"/>
            <a:endParaRPr lang="en-US" dirty="0">
              <a:solidFill>
                <a:schemeClr val="accent2"/>
              </a:solidFill>
            </a:endParaRPr>
          </a:p>
          <a:p>
            <a:pPr eaLnBrk="0" hangingPunct="0"/>
            <a:r>
              <a:rPr lang="en-US" dirty="0" err="1">
                <a:solidFill>
                  <a:schemeClr val="accent2"/>
                </a:solidFill>
              </a:rPr>
              <a:t>n</a:t>
            </a:r>
            <a:r>
              <a:rPr lang="en-US" dirty="0">
                <a:solidFill>
                  <a:schemeClr val="accent2"/>
                </a:solidFill>
              </a:rPr>
              <a:t>!</a:t>
            </a:r>
          </a:p>
          <a:p>
            <a:pPr eaLnBrk="0" hangingPunct="0"/>
            <a:endParaRPr lang="en-US" dirty="0">
              <a:solidFill>
                <a:schemeClr val="accent2"/>
              </a:solidFill>
            </a:endParaRPr>
          </a:p>
          <a:p>
            <a:pPr eaLnBrk="0" hangingPunct="0"/>
            <a:r>
              <a:rPr lang="en-US" dirty="0">
                <a:solidFill>
                  <a:schemeClr val="accent2"/>
                </a:solidFill>
              </a:rPr>
              <a:t>1000n</a:t>
            </a:r>
            <a:r>
              <a:rPr lang="en-US" baseline="30000" dirty="0">
                <a:solidFill>
                  <a:schemeClr val="accent2"/>
                </a:solidFill>
              </a:rPr>
              <a:t>15</a:t>
            </a:r>
            <a:endParaRPr lang="en-US" dirty="0">
              <a:solidFill>
                <a:schemeClr val="accent2"/>
              </a:solidFill>
            </a:endParaRPr>
          </a:p>
          <a:p>
            <a:pPr eaLnBrk="0" hangingPunct="0"/>
            <a:endParaRPr lang="en-US" dirty="0">
              <a:solidFill>
                <a:schemeClr val="accent2"/>
              </a:solidFill>
            </a:endParaRPr>
          </a:p>
          <a:p>
            <a:pPr eaLnBrk="0" hangingPunct="0"/>
            <a:r>
              <a:rPr lang="en-US" dirty="0">
                <a:solidFill>
                  <a:schemeClr val="accent2"/>
                </a:solidFill>
              </a:rPr>
              <a:t>3n</a:t>
            </a:r>
            <a:r>
              <a:rPr lang="en-US" baseline="30000" dirty="0">
                <a:solidFill>
                  <a:schemeClr val="accent2"/>
                </a:solidFill>
              </a:rPr>
              <a:t>7</a:t>
            </a:r>
            <a:r>
              <a:rPr lang="en-US" dirty="0">
                <a:solidFill>
                  <a:schemeClr val="accent2"/>
                </a:solidFill>
              </a:rPr>
              <a:t> + 7n</a:t>
            </a: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762000" y="5501360"/>
            <a:ext cx="60588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smtClean="0"/>
              <a:t>What we are asking is: </a:t>
            </a:r>
            <a:r>
              <a:rPr lang="en-US" sz="2400" dirty="0"/>
              <a:t>is </a:t>
            </a:r>
            <a:r>
              <a:rPr lang="en-US" sz="2400" dirty="0" err="1"/>
              <a:t>f</a:t>
            </a:r>
            <a:r>
              <a:rPr lang="en-US" sz="2400" dirty="0"/>
              <a:t> = </a:t>
            </a:r>
            <a:r>
              <a:rPr lang="en-US" sz="2400" dirty="0" err="1"/>
              <a:t>O(g</a:t>
            </a:r>
            <a:r>
              <a:rPr lang="en-US" sz="2400" dirty="0"/>
              <a:t>) ?   Is </a:t>
            </a:r>
            <a:r>
              <a:rPr lang="en-US" sz="2400" dirty="0" err="1"/>
              <a:t>g</a:t>
            </a:r>
            <a:r>
              <a:rPr lang="en-US" sz="2400" dirty="0"/>
              <a:t> = </a:t>
            </a:r>
            <a:r>
              <a:rPr lang="en-US" sz="2400" dirty="0" err="1"/>
              <a:t>O(f</a:t>
            </a:r>
            <a:r>
              <a:rPr lang="en-US" sz="2400" dirty="0"/>
              <a:t>) ?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Race I</a:t>
            </a:r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76200" y="156845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3600" b="1">
                <a:solidFill>
                  <a:srgbClr val="FF0000"/>
                </a:solidFill>
                <a:latin typeface="Courier New" charset="0"/>
              </a:rPr>
              <a:t>f(n)= n</a:t>
            </a:r>
            <a:r>
              <a:rPr lang="en-US" sz="3600" b="1" baseline="30000">
                <a:solidFill>
                  <a:srgbClr val="FF0000"/>
                </a:solidFill>
                <a:latin typeface="Courier New" charset="0"/>
              </a:rPr>
              <a:t>3</a:t>
            </a:r>
            <a:r>
              <a:rPr lang="en-US" sz="3600" b="1">
                <a:solidFill>
                  <a:srgbClr val="FF0000"/>
                </a:solidFill>
                <a:latin typeface="Courier New" charset="0"/>
              </a:rPr>
              <a:t>+2n</a:t>
            </a:r>
            <a:r>
              <a:rPr lang="en-US" sz="3600" b="1" baseline="30000">
                <a:solidFill>
                  <a:srgbClr val="FF0000"/>
                </a:solidFill>
                <a:latin typeface="Courier New" charset="0"/>
              </a:rPr>
              <a:t>2</a:t>
            </a:r>
            <a:endParaRPr lang="en-US" sz="3600" b="1">
              <a:solidFill>
                <a:srgbClr val="FF0000"/>
              </a:solidFill>
              <a:latin typeface="Courier New" charset="0"/>
            </a:endParaRPr>
          </a:p>
        </p:txBody>
      </p:sp>
      <p:sp>
        <p:nvSpPr>
          <p:cNvPr id="23559" name="Rectangle 4"/>
          <p:cNvSpPr>
            <a:spLocks noChangeArrowheads="1"/>
          </p:cNvSpPr>
          <p:nvPr/>
        </p:nvSpPr>
        <p:spPr bwMode="auto">
          <a:xfrm>
            <a:off x="4724400" y="1600200"/>
            <a:ext cx="441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600" b="1">
                <a:solidFill>
                  <a:schemeClr val="accent2"/>
                </a:solidFill>
                <a:latin typeface="Courier New" charset="0"/>
              </a:rPr>
              <a:t>g(n)=100n</a:t>
            </a:r>
            <a:r>
              <a:rPr lang="en-US" sz="3600" b="1" baseline="30000">
                <a:solidFill>
                  <a:schemeClr val="accent2"/>
                </a:solidFill>
                <a:latin typeface="Courier New" charset="0"/>
              </a:rPr>
              <a:t>2</a:t>
            </a:r>
            <a:r>
              <a:rPr lang="en-US" sz="3600" b="1">
                <a:solidFill>
                  <a:schemeClr val="accent2"/>
                </a:solidFill>
                <a:latin typeface="Courier New" charset="0"/>
              </a:rPr>
              <a:t>+1000</a:t>
            </a:r>
          </a:p>
        </p:txBody>
      </p:sp>
      <p:sp>
        <p:nvSpPr>
          <p:cNvPr id="23560" name="Rectangle 5"/>
          <p:cNvSpPr>
            <a:spLocks noChangeArrowheads="1"/>
          </p:cNvSpPr>
          <p:nvPr/>
        </p:nvSpPr>
        <p:spPr bwMode="auto">
          <a:xfrm>
            <a:off x="4019550" y="1568450"/>
            <a:ext cx="704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600"/>
              <a:t>vs.</a:t>
            </a:r>
          </a:p>
        </p:txBody>
      </p:sp>
      <p:pic>
        <p:nvPicPr>
          <p:cNvPr id="23561" name="Picture 6" descr="F:\cse326\images\race1.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743200"/>
            <a:ext cx="42862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Picture 7" descr="F:\cse326\images\race1.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50" y="2743200"/>
            <a:ext cx="42862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Race II</a:t>
            </a:r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381000" y="156845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3600" b="1">
                <a:solidFill>
                  <a:srgbClr val="FF0000"/>
                </a:solidFill>
                <a:latin typeface="Courier New" charset="0"/>
              </a:rPr>
              <a:t>n</a:t>
            </a:r>
            <a:r>
              <a:rPr lang="en-US" sz="3600" b="1" baseline="30000">
                <a:solidFill>
                  <a:srgbClr val="FF0000"/>
                </a:solidFill>
                <a:latin typeface="Courier New" charset="0"/>
              </a:rPr>
              <a:t>0.1</a:t>
            </a:r>
            <a:endParaRPr lang="en-US" sz="3600" b="1">
              <a:solidFill>
                <a:srgbClr val="FF0000"/>
              </a:solidFill>
              <a:latin typeface="Courier New" charset="0"/>
            </a:endParaRPr>
          </a:p>
        </p:txBody>
      </p:sp>
      <p:sp>
        <p:nvSpPr>
          <p:cNvPr id="24583" name="Rectangle 4"/>
          <p:cNvSpPr>
            <a:spLocks noChangeArrowheads="1"/>
          </p:cNvSpPr>
          <p:nvPr/>
        </p:nvSpPr>
        <p:spPr bwMode="auto">
          <a:xfrm>
            <a:off x="4800600" y="156845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3600" b="1">
                <a:solidFill>
                  <a:schemeClr val="accent2"/>
                </a:solidFill>
                <a:latin typeface="Courier New" charset="0"/>
              </a:rPr>
              <a:t>log n</a:t>
            </a:r>
          </a:p>
        </p:txBody>
      </p:sp>
      <p:sp>
        <p:nvSpPr>
          <p:cNvPr id="24584" name="Rectangle 5"/>
          <p:cNvSpPr>
            <a:spLocks noChangeArrowheads="1"/>
          </p:cNvSpPr>
          <p:nvPr/>
        </p:nvSpPr>
        <p:spPr bwMode="auto">
          <a:xfrm>
            <a:off x="4324350" y="1568450"/>
            <a:ext cx="704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600"/>
              <a:t>vs.</a:t>
            </a:r>
          </a:p>
        </p:txBody>
      </p:sp>
      <p:pic>
        <p:nvPicPr>
          <p:cNvPr id="24585" name="Picture 6" descr="F:\cse326\images\race2.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743200"/>
            <a:ext cx="42862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7" descr="F:\cse326\images\race2.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2743200"/>
            <a:ext cx="42862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Race III</a:t>
            </a:r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381000" y="156845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3600" b="1">
                <a:solidFill>
                  <a:srgbClr val="FF0000"/>
                </a:solidFill>
                <a:latin typeface="Courier New" charset="0"/>
              </a:rPr>
              <a:t>n + 100n</a:t>
            </a:r>
            <a:r>
              <a:rPr lang="en-US" sz="3600" b="1" baseline="30000">
                <a:solidFill>
                  <a:srgbClr val="FF0000"/>
                </a:solidFill>
                <a:latin typeface="Courier New" charset="0"/>
              </a:rPr>
              <a:t>0.1</a:t>
            </a:r>
            <a:endParaRPr lang="en-US" sz="3600" b="1">
              <a:solidFill>
                <a:srgbClr val="FF0000"/>
              </a:solidFill>
              <a:latin typeface="Courier New" charset="0"/>
            </a:endParaRPr>
          </a:p>
        </p:txBody>
      </p:sp>
      <p:sp>
        <p:nvSpPr>
          <p:cNvPr id="25607" name="Rectangle 4"/>
          <p:cNvSpPr>
            <a:spLocks noChangeArrowheads="1"/>
          </p:cNvSpPr>
          <p:nvPr/>
        </p:nvSpPr>
        <p:spPr bwMode="auto">
          <a:xfrm>
            <a:off x="4800600" y="156845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3600" b="1">
                <a:solidFill>
                  <a:schemeClr val="accent2"/>
                </a:solidFill>
                <a:latin typeface="Courier New" charset="0"/>
              </a:rPr>
              <a:t>2n + 10 log n</a:t>
            </a:r>
          </a:p>
        </p:txBody>
      </p:sp>
      <p:sp>
        <p:nvSpPr>
          <p:cNvPr id="25608" name="Rectangle 5"/>
          <p:cNvSpPr>
            <a:spLocks noChangeArrowheads="1"/>
          </p:cNvSpPr>
          <p:nvPr/>
        </p:nvSpPr>
        <p:spPr bwMode="auto">
          <a:xfrm>
            <a:off x="4324350" y="1568450"/>
            <a:ext cx="704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600"/>
              <a:t>vs.</a:t>
            </a:r>
          </a:p>
        </p:txBody>
      </p:sp>
      <p:pic>
        <p:nvPicPr>
          <p:cNvPr id="25609" name="Picture 6" descr="F:\cse326\images\race3.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819400"/>
            <a:ext cx="42862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0" name="Picture 7" descr="F:\cse326\images\race3.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50" y="2819400"/>
            <a:ext cx="42862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Race IV</a:t>
            </a:r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381000" y="156845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3600" b="1">
                <a:solidFill>
                  <a:srgbClr val="FF0000"/>
                </a:solidFill>
                <a:latin typeface="Courier New" charset="0"/>
              </a:rPr>
              <a:t>5n</a:t>
            </a:r>
            <a:r>
              <a:rPr lang="en-US" sz="3600" b="1" baseline="30000">
                <a:solidFill>
                  <a:srgbClr val="FF0000"/>
                </a:solidFill>
                <a:latin typeface="Courier New" charset="0"/>
              </a:rPr>
              <a:t>5</a:t>
            </a:r>
            <a:endParaRPr lang="en-US" sz="3600" b="1">
              <a:solidFill>
                <a:srgbClr val="FF0000"/>
              </a:solidFill>
              <a:latin typeface="Courier New" charset="0"/>
            </a:endParaRPr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4800600" y="156845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3600" b="1">
                <a:solidFill>
                  <a:schemeClr val="accent2"/>
                </a:solidFill>
                <a:latin typeface="Courier New" charset="0"/>
              </a:rPr>
              <a:t>n!</a:t>
            </a:r>
          </a:p>
        </p:txBody>
      </p:sp>
      <p:sp>
        <p:nvSpPr>
          <p:cNvPr id="26632" name="Rectangle 5"/>
          <p:cNvSpPr>
            <a:spLocks noChangeArrowheads="1"/>
          </p:cNvSpPr>
          <p:nvPr/>
        </p:nvSpPr>
        <p:spPr bwMode="auto">
          <a:xfrm>
            <a:off x="4324350" y="1568450"/>
            <a:ext cx="704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600"/>
              <a:t>vs.</a:t>
            </a:r>
          </a:p>
        </p:txBody>
      </p:sp>
      <p:pic>
        <p:nvPicPr>
          <p:cNvPr id="26633" name="Picture 6" descr="F:\cse326\images\race4.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667000"/>
            <a:ext cx="42862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4" name="Picture 7" descr="F:\cse326\images\race4.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50" y="2667000"/>
            <a:ext cx="42862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Race V</a:t>
            </a:r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381000" y="156845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3600" b="1">
                <a:solidFill>
                  <a:srgbClr val="FF0000"/>
                </a:solidFill>
                <a:latin typeface="Courier New" charset="0"/>
              </a:rPr>
              <a:t>n</a:t>
            </a:r>
            <a:r>
              <a:rPr lang="en-US" sz="3600" b="1" baseline="30000">
                <a:solidFill>
                  <a:srgbClr val="FF0000"/>
                </a:solidFill>
                <a:latin typeface="Courier New" charset="0"/>
              </a:rPr>
              <a:t>-15</a:t>
            </a:r>
            <a:r>
              <a:rPr lang="en-US" sz="3600" b="1">
                <a:solidFill>
                  <a:srgbClr val="FF0000"/>
                </a:solidFill>
                <a:latin typeface="Courier New" charset="0"/>
              </a:rPr>
              <a:t>2</a:t>
            </a:r>
            <a:r>
              <a:rPr lang="en-US" sz="3600" b="1" baseline="30000">
                <a:solidFill>
                  <a:srgbClr val="FF0000"/>
                </a:solidFill>
                <a:latin typeface="Courier New" charset="0"/>
              </a:rPr>
              <a:t>n</a:t>
            </a:r>
            <a:r>
              <a:rPr lang="en-US" sz="3600" b="1">
                <a:solidFill>
                  <a:srgbClr val="FF0000"/>
                </a:solidFill>
                <a:latin typeface="Courier New" charset="0"/>
              </a:rPr>
              <a:t>/100</a:t>
            </a:r>
          </a:p>
        </p:txBody>
      </p:sp>
      <p:sp>
        <p:nvSpPr>
          <p:cNvPr id="27655" name="Rectangle 4"/>
          <p:cNvSpPr>
            <a:spLocks noChangeArrowheads="1"/>
          </p:cNvSpPr>
          <p:nvPr/>
        </p:nvSpPr>
        <p:spPr bwMode="auto">
          <a:xfrm>
            <a:off x="4800600" y="156845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3600" b="1">
                <a:solidFill>
                  <a:schemeClr val="accent2"/>
                </a:solidFill>
                <a:latin typeface="Courier New" charset="0"/>
              </a:rPr>
              <a:t>1000n</a:t>
            </a:r>
            <a:r>
              <a:rPr lang="en-US" sz="3600" b="1" baseline="30000">
                <a:solidFill>
                  <a:schemeClr val="accent2"/>
                </a:solidFill>
                <a:latin typeface="Courier New" charset="0"/>
              </a:rPr>
              <a:t>15</a:t>
            </a:r>
            <a:endParaRPr lang="en-US" sz="3600" b="1">
              <a:solidFill>
                <a:schemeClr val="accent2"/>
              </a:solidFill>
              <a:latin typeface="Courier New" charset="0"/>
            </a:endParaRPr>
          </a:p>
        </p:txBody>
      </p:sp>
      <p:sp>
        <p:nvSpPr>
          <p:cNvPr id="27656" name="Rectangle 5"/>
          <p:cNvSpPr>
            <a:spLocks noChangeArrowheads="1"/>
          </p:cNvSpPr>
          <p:nvPr/>
        </p:nvSpPr>
        <p:spPr bwMode="auto">
          <a:xfrm>
            <a:off x="4324350" y="1568450"/>
            <a:ext cx="704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600"/>
              <a:t>vs.</a:t>
            </a:r>
          </a:p>
        </p:txBody>
      </p:sp>
      <p:pic>
        <p:nvPicPr>
          <p:cNvPr id="27657" name="Picture 6" descr="F:\cse326\images\race5.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590800"/>
            <a:ext cx="42862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8" name="Picture 7" descr="F:\cse326\images\race5.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50" y="2590800"/>
            <a:ext cx="42862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Race VI</a:t>
            </a:r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381000" y="156845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3600" b="1">
                <a:solidFill>
                  <a:srgbClr val="FF0000"/>
                </a:solidFill>
                <a:latin typeface="Courier New" charset="0"/>
              </a:rPr>
              <a:t>8</a:t>
            </a:r>
            <a:r>
              <a:rPr lang="en-US" sz="3600" b="1" baseline="30000">
                <a:solidFill>
                  <a:srgbClr val="FF0000"/>
                </a:solidFill>
                <a:latin typeface="Courier New" charset="0"/>
              </a:rPr>
              <a:t>2log(n)</a:t>
            </a:r>
            <a:endParaRPr lang="en-US" sz="3600" b="1">
              <a:solidFill>
                <a:srgbClr val="FF0000"/>
              </a:solidFill>
              <a:latin typeface="Courier New" charset="0"/>
            </a:endParaRPr>
          </a:p>
        </p:txBody>
      </p:sp>
      <p:sp>
        <p:nvSpPr>
          <p:cNvPr id="28679" name="Rectangle 4"/>
          <p:cNvSpPr>
            <a:spLocks noChangeArrowheads="1"/>
          </p:cNvSpPr>
          <p:nvPr/>
        </p:nvSpPr>
        <p:spPr bwMode="auto">
          <a:xfrm>
            <a:off x="4800600" y="156845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3600" b="1">
                <a:solidFill>
                  <a:schemeClr val="accent2"/>
                </a:solidFill>
                <a:latin typeface="Courier New" charset="0"/>
              </a:rPr>
              <a:t>3n</a:t>
            </a:r>
            <a:r>
              <a:rPr lang="en-US" sz="3600" b="1" baseline="30000">
                <a:solidFill>
                  <a:schemeClr val="accent2"/>
                </a:solidFill>
                <a:latin typeface="Courier New" charset="0"/>
              </a:rPr>
              <a:t>7</a:t>
            </a:r>
            <a:r>
              <a:rPr lang="en-US" sz="3600" b="1">
                <a:solidFill>
                  <a:schemeClr val="accent2"/>
                </a:solidFill>
                <a:latin typeface="Courier New" charset="0"/>
              </a:rPr>
              <a:t> + 7n</a:t>
            </a:r>
          </a:p>
        </p:txBody>
      </p:sp>
      <p:sp>
        <p:nvSpPr>
          <p:cNvPr id="28680" name="Rectangle 5"/>
          <p:cNvSpPr>
            <a:spLocks noChangeArrowheads="1"/>
          </p:cNvSpPr>
          <p:nvPr/>
        </p:nvSpPr>
        <p:spPr bwMode="auto">
          <a:xfrm>
            <a:off x="4324350" y="1568450"/>
            <a:ext cx="704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600"/>
              <a:t>vs.</a:t>
            </a:r>
          </a:p>
        </p:txBody>
      </p:sp>
      <p:pic>
        <p:nvPicPr>
          <p:cNvPr id="28681" name="Picture 6" descr="F:\cse326\images\race6.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2278063"/>
            <a:ext cx="5343525" cy="427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 Note on Notation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295400"/>
            <a:ext cx="8229600" cy="4876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dirty="0" smtClean="0"/>
              <a:t>You'll see...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dirty="0"/>
              <a:t>		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i="1" dirty="0" smtClean="0">
                <a:solidFill>
                  <a:srgbClr val="000000"/>
                </a:solidFill>
              </a:rPr>
              <a:t>	</a:t>
            </a:r>
            <a:r>
              <a:rPr lang="en-US" sz="2400" i="1" dirty="0" err="1" smtClean="0">
                <a:solidFill>
                  <a:srgbClr val="000000"/>
                </a:solidFill>
              </a:rPr>
              <a:t>g</a:t>
            </a:r>
            <a:r>
              <a:rPr lang="en-US" sz="2400" dirty="0" err="1">
                <a:solidFill>
                  <a:srgbClr val="000000"/>
                </a:solidFill>
              </a:rPr>
              <a:t>(</a:t>
            </a:r>
            <a:r>
              <a:rPr lang="en-US" sz="2400" i="1" dirty="0" err="1">
                <a:solidFill>
                  <a:srgbClr val="000000"/>
                </a:solidFill>
              </a:rPr>
              <a:t>n</a:t>
            </a:r>
            <a:r>
              <a:rPr lang="en-US" sz="2400" dirty="0">
                <a:solidFill>
                  <a:srgbClr val="000000"/>
                </a:solidFill>
              </a:rPr>
              <a:t>) = </a:t>
            </a:r>
            <a:r>
              <a:rPr lang="en-US" sz="2400" i="1" dirty="0" err="1">
                <a:solidFill>
                  <a:srgbClr val="000000"/>
                </a:solidFill>
              </a:rPr>
              <a:t>O</a:t>
            </a:r>
            <a:r>
              <a:rPr lang="en-US" sz="2400" dirty="0" err="1" smtClean="0">
                <a:solidFill>
                  <a:srgbClr val="000000"/>
                </a:solidFill>
              </a:rPr>
              <a:t>(</a:t>
            </a:r>
            <a:r>
              <a:rPr lang="en-US" sz="2400" i="1" dirty="0" err="1" smtClean="0">
                <a:solidFill>
                  <a:srgbClr val="000000"/>
                </a:solidFill>
              </a:rPr>
              <a:t>f</a:t>
            </a:r>
            <a:r>
              <a:rPr lang="en-US" sz="2400" dirty="0" err="1">
                <a:solidFill>
                  <a:srgbClr val="000000"/>
                </a:solidFill>
              </a:rPr>
              <a:t>(</a:t>
            </a:r>
            <a:r>
              <a:rPr lang="en-US" sz="2400" i="1" dirty="0" err="1">
                <a:solidFill>
                  <a:srgbClr val="000000"/>
                </a:solidFill>
              </a:rPr>
              <a:t>n</a:t>
            </a:r>
            <a:r>
              <a:rPr lang="en-US" sz="2400" dirty="0" smtClean="0">
                <a:solidFill>
                  <a:srgbClr val="000000"/>
                </a:solidFill>
              </a:rPr>
              <a:t>))</a:t>
            </a:r>
            <a:endParaRPr lang="en-US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and people often </a:t>
            </a:r>
            <a:r>
              <a:rPr lang="en-US" sz="2400" dirty="0" smtClean="0">
                <a:solidFill>
                  <a:srgbClr val="000000"/>
                </a:solidFill>
              </a:rPr>
              <a:t>say...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i="1" dirty="0" smtClean="0">
                <a:solidFill>
                  <a:srgbClr val="000000"/>
                </a:solidFill>
              </a:rPr>
              <a:t>	</a:t>
            </a:r>
            <a:r>
              <a:rPr lang="en-US" sz="2400" i="1" dirty="0" err="1" smtClean="0">
                <a:solidFill>
                  <a:srgbClr val="000000"/>
                </a:solidFill>
              </a:rPr>
              <a:t>g</a:t>
            </a:r>
            <a:r>
              <a:rPr lang="en-US" sz="2400" dirty="0" err="1">
                <a:solidFill>
                  <a:srgbClr val="000000"/>
                </a:solidFill>
              </a:rPr>
              <a:t>(</a:t>
            </a:r>
            <a:r>
              <a:rPr lang="en-US" sz="2400" i="1" dirty="0" err="1">
                <a:solidFill>
                  <a:srgbClr val="000000"/>
                </a:solidFill>
              </a:rPr>
              <a:t>n</a:t>
            </a:r>
            <a:r>
              <a:rPr lang="en-US" sz="2400" dirty="0">
                <a:solidFill>
                  <a:srgbClr val="000000"/>
                </a:solidFill>
              </a:rPr>
              <a:t>) is </a:t>
            </a:r>
            <a:r>
              <a:rPr lang="en-US" sz="2400" i="1" dirty="0" err="1">
                <a:solidFill>
                  <a:srgbClr val="000000"/>
                </a:solidFill>
              </a:rPr>
              <a:t>O</a:t>
            </a:r>
            <a:r>
              <a:rPr lang="en-US" sz="2400" dirty="0" err="1" smtClean="0">
                <a:solidFill>
                  <a:srgbClr val="000000"/>
                </a:solidFill>
              </a:rPr>
              <a:t>(</a:t>
            </a:r>
            <a:r>
              <a:rPr lang="en-US" sz="2400" i="1" dirty="0" err="1" smtClean="0">
                <a:solidFill>
                  <a:srgbClr val="000000"/>
                </a:solidFill>
              </a:rPr>
              <a:t>f</a:t>
            </a:r>
            <a:r>
              <a:rPr lang="en-US" sz="2400" dirty="0" err="1">
                <a:solidFill>
                  <a:srgbClr val="000000"/>
                </a:solidFill>
              </a:rPr>
              <a:t>(</a:t>
            </a:r>
            <a:r>
              <a:rPr lang="en-US" sz="2400" i="1" dirty="0" err="1" smtClean="0">
                <a:solidFill>
                  <a:srgbClr val="000000"/>
                </a:solidFill>
              </a:rPr>
              <a:t>n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These really mean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		</a:t>
            </a:r>
            <a:endParaRPr lang="en-US" sz="24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i="1" dirty="0" smtClean="0">
                <a:solidFill>
                  <a:srgbClr val="000000"/>
                </a:solidFill>
              </a:rPr>
              <a:t>	</a:t>
            </a:r>
            <a:r>
              <a:rPr lang="en-US" sz="2400" i="1" dirty="0" err="1" smtClean="0">
                <a:solidFill>
                  <a:srgbClr val="000000"/>
                </a:solidFill>
              </a:rPr>
              <a:t>g</a:t>
            </a:r>
            <a:r>
              <a:rPr lang="en-US" sz="2400" dirty="0" err="1">
                <a:solidFill>
                  <a:srgbClr val="000000"/>
                </a:solidFill>
              </a:rPr>
              <a:t>(</a:t>
            </a:r>
            <a:r>
              <a:rPr lang="en-US" sz="2400" i="1" dirty="0" err="1">
                <a:solidFill>
                  <a:srgbClr val="000000"/>
                </a:solidFill>
              </a:rPr>
              <a:t>n</a:t>
            </a:r>
            <a:r>
              <a:rPr lang="en-US" sz="2400" dirty="0">
                <a:solidFill>
                  <a:srgbClr val="000000"/>
                </a:solidFill>
              </a:rPr>
              <a:t>) </a:t>
            </a:r>
            <a:r>
              <a:rPr lang="en-US" sz="2400" dirty="0" err="1">
                <a:solidFill>
                  <a:srgbClr val="000000"/>
                </a:solidFill>
                <a:sym typeface="Symbol" charset="2"/>
              </a:rPr>
              <a:t>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 </a:t>
            </a:r>
            <a:r>
              <a:rPr lang="en-US" sz="2400" i="1" dirty="0" err="1">
                <a:solidFill>
                  <a:srgbClr val="000000"/>
                </a:solidFill>
              </a:rPr>
              <a:t>O</a:t>
            </a:r>
            <a:r>
              <a:rPr lang="en-US" sz="2400" dirty="0" err="1" smtClean="0">
                <a:solidFill>
                  <a:srgbClr val="000000"/>
                </a:solidFill>
              </a:rPr>
              <a:t>(</a:t>
            </a:r>
            <a:r>
              <a:rPr lang="en-US" sz="2400" i="1" dirty="0" err="1" smtClean="0">
                <a:solidFill>
                  <a:srgbClr val="000000"/>
                </a:solidFill>
              </a:rPr>
              <a:t>f</a:t>
            </a:r>
            <a:r>
              <a:rPr lang="en-US" sz="2400" dirty="0" err="1">
                <a:solidFill>
                  <a:srgbClr val="000000"/>
                </a:solidFill>
              </a:rPr>
              <a:t>(</a:t>
            </a:r>
            <a:r>
              <a:rPr lang="en-US" sz="2400" i="1" dirty="0" err="1">
                <a:solidFill>
                  <a:srgbClr val="000000"/>
                </a:solidFill>
              </a:rPr>
              <a:t>n</a:t>
            </a:r>
            <a:r>
              <a:rPr lang="en-US" sz="2400" dirty="0" smtClean="0">
                <a:solidFill>
                  <a:srgbClr val="000000"/>
                </a:solidFill>
              </a:rPr>
              <a:t>))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dirty="0">
                <a:solidFill>
                  <a:srgbClr val="000000"/>
                </a:solidFill>
              </a:rPr>
              <a:t>That is, </a:t>
            </a:r>
            <a:r>
              <a:rPr lang="en-US" sz="2400" i="1" dirty="0" err="1">
                <a:solidFill>
                  <a:srgbClr val="000000"/>
                </a:solidFill>
              </a:rPr>
              <a:t>O</a:t>
            </a:r>
            <a:r>
              <a:rPr lang="en-US" sz="2400" dirty="0" err="1" smtClean="0">
                <a:solidFill>
                  <a:srgbClr val="000000"/>
                </a:solidFill>
              </a:rPr>
              <a:t>(</a:t>
            </a:r>
            <a:r>
              <a:rPr lang="en-US" sz="2400" i="1" dirty="0" err="1" smtClean="0">
                <a:solidFill>
                  <a:srgbClr val="000000"/>
                </a:solidFill>
              </a:rPr>
              <a:t>f</a:t>
            </a:r>
            <a:r>
              <a:rPr lang="en-US" sz="2400" dirty="0" err="1">
                <a:solidFill>
                  <a:srgbClr val="000000"/>
                </a:solidFill>
              </a:rPr>
              <a:t>(</a:t>
            </a:r>
            <a:r>
              <a:rPr lang="en-US" sz="2400" i="1" dirty="0" err="1">
                <a:solidFill>
                  <a:srgbClr val="000000"/>
                </a:solidFill>
              </a:rPr>
              <a:t>n</a:t>
            </a:r>
            <a:r>
              <a:rPr lang="en-US" sz="2400" dirty="0" smtClean="0">
                <a:solidFill>
                  <a:srgbClr val="000000"/>
                </a:solidFill>
              </a:rPr>
              <a:t>)) </a:t>
            </a:r>
            <a:r>
              <a:rPr lang="en-US" sz="2400" dirty="0">
                <a:solidFill>
                  <a:srgbClr val="000000"/>
                </a:solidFill>
              </a:rPr>
              <a:t>represents a </a:t>
            </a:r>
            <a:r>
              <a:rPr lang="en-US" sz="2400" dirty="0" smtClean="0">
                <a:solidFill>
                  <a:srgbClr val="000000"/>
                </a:solidFill>
              </a:rPr>
              <a:t>set or class </a:t>
            </a:r>
            <a:r>
              <a:rPr lang="en-US" sz="2400" dirty="0">
                <a:solidFill>
                  <a:srgbClr val="000000"/>
                </a:solidFill>
              </a:rPr>
              <a:t>of </a:t>
            </a:r>
            <a:r>
              <a:rPr lang="en-US" sz="2400" dirty="0" smtClean="0">
                <a:solidFill>
                  <a:srgbClr val="000000"/>
                </a:solidFill>
              </a:rPr>
              <a:t>functions.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6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Fact: If </a:t>
            </a:r>
            <a:r>
              <a:rPr lang="en-US" dirty="0" err="1"/>
              <a:t>f(N</a:t>
            </a:r>
            <a:r>
              <a:rPr lang="en-US" dirty="0"/>
              <a:t>) = </a:t>
            </a:r>
            <a:r>
              <a:rPr lang="en-US" dirty="0" err="1"/>
              <a:t>O(g(N</a:t>
            </a:r>
            <a:r>
              <a:rPr lang="en-US" dirty="0"/>
              <a:t>)), then </a:t>
            </a:r>
            <a:r>
              <a:rPr lang="en-US" dirty="0" err="1"/>
              <a:t>g(N</a:t>
            </a:r>
            <a:r>
              <a:rPr lang="en-US" dirty="0"/>
              <a:t>) = </a:t>
            </a:r>
            <a:r>
              <a:rPr lang="en-US" dirty="0" err="1">
                <a:sym typeface="Symbol" charset="2"/>
              </a:rPr>
              <a:t></a:t>
            </a:r>
            <a:r>
              <a:rPr lang="en-US" dirty="0" err="1"/>
              <a:t>(f(N</a:t>
            </a:r>
            <a:r>
              <a:rPr lang="en-US" dirty="0"/>
              <a:t>)).</a:t>
            </a:r>
          </a:p>
          <a:p>
            <a:endParaRPr lang="en-US" dirty="0"/>
          </a:p>
          <a:p>
            <a:r>
              <a:rPr lang="en-US" dirty="0"/>
              <a:t>Proof: Suppose </a:t>
            </a:r>
            <a:r>
              <a:rPr lang="en-US" dirty="0" err="1"/>
              <a:t>f(N</a:t>
            </a:r>
            <a:r>
              <a:rPr lang="en-US" dirty="0"/>
              <a:t>) = </a:t>
            </a:r>
            <a:r>
              <a:rPr lang="en-US" dirty="0" err="1"/>
              <a:t>O(g(N</a:t>
            </a:r>
            <a:r>
              <a:rPr lang="en-US" dirty="0"/>
              <a:t>)).</a:t>
            </a:r>
            <a:br>
              <a:rPr lang="en-US" dirty="0"/>
            </a:br>
            <a:r>
              <a:rPr lang="en-US" dirty="0"/>
              <a:t>Then there exist constants </a:t>
            </a:r>
            <a:r>
              <a:rPr lang="en-US" i="1" dirty="0" err="1"/>
              <a:t>c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i="1" baseline="-25000" dirty="0"/>
              <a:t>0</a:t>
            </a:r>
            <a:r>
              <a:rPr lang="en-US" dirty="0"/>
              <a:t> such </a:t>
            </a:r>
            <a:r>
              <a:rPr lang="en-US" dirty="0" smtClean="0"/>
              <a:t>that   </a:t>
            </a:r>
            <a:r>
              <a:rPr lang="en-US" dirty="0" err="1"/>
              <a:t>f(N</a:t>
            </a:r>
            <a:r>
              <a:rPr lang="en-US" dirty="0"/>
              <a:t>) </a:t>
            </a:r>
            <a:r>
              <a:rPr lang="en-US" dirty="0" err="1">
                <a:sym typeface="Symbol" charset="2"/>
              </a:rPr>
              <a:t></a:t>
            </a:r>
            <a:r>
              <a:rPr lang="en-US" dirty="0"/>
              <a:t> </a:t>
            </a:r>
            <a:r>
              <a:rPr lang="en-US" i="1" dirty="0" err="1"/>
              <a:t>c</a:t>
            </a:r>
            <a:r>
              <a:rPr lang="en-US" dirty="0"/>
              <a:t> </a:t>
            </a:r>
            <a:r>
              <a:rPr lang="en-US" dirty="0" err="1"/>
              <a:t>g(N</a:t>
            </a:r>
            <a:r>
              <a:rPr lang="en-US" dirty="0"/>
              <a:t>) for all N </a:t>
            </a:r>
            <a:r>
              <a:rPr lang="en-US" dirty="0" err="1">
                <a:sym typeface="Symbol" charset="2"/>
              </a:rPr>
              <a:t>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i="1" baseline="-25000" dirty="0"/>
              <a:t>0</a:t>
            </a:r>
            <a:endParaRPr lang="en-US" dirty="0"/>
          </a:p>
          <a:p>
            <a:endParaRPr lang="en-US" dirty="0"/>
          </a:p>
          <a:p>
            <a:pPr>
              <a:buFont typeface="Wingdings" charset="2"/>
              <a:buNone/>
            </a:pPr>
            <a:r>
              <a:rPr lang="en-US" dirty="0"/>
              <a:t>	Then </a:t>
            </a:r>
            <a:r>
              <a:rPr lang="en-US" dirty="0" err="1"/>
              <a:t>g(N</a:t>
            </a:r>
            <a:r>
              <a:rPr lang="en-US" dirty="0"/>
              <a:t>) </a:t>
            </a:r>
            <a:r>
              <a:rPr lang="en-US" dirty="0" err="1">
                <a:sym typeface="Symbol" charset="2"/>
              </a:rPr>
              <a:t></a:t>
            </a:r>
            <a:r>
              <a:rPr lang="en-US" dirty="0">
                <a:sym typeface="Symbol" charset="2"/>
              </a:rPr>
              <a:t> (1/c) </a:t>
            </a:r>
            <a:r>
              <a:rPr lang="en-US" dirty="0" err="1">
                <a:sym typeface="Symbol" charset="2"/>
              </a:rPr>
              <a:t>f(N</a:t>
            </a:r>
            <a:r>
              <a:rPr lang="en-US" dirty="0">
                <a:sym typeface="Symbol" charset="2"/>
              </a:rPr>
              <a:t>) for all </a:t>
            </a:r>
            <a:r>
              <a:rPr lang="en-US" dirty="0"/>
              <a:t>N </a:t>
            </a:r>
            <a:r>
              <a:rPr lang="en-US" dirty="0" err="1">
                <a:sym typeface="Symbol" charset="2"/>
              </a:rPr>
              <a:t>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i="1" baseline="-25000" dirty="0"/>
              <a:t>0,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so </a:t>
            </a:r>
            <a:r>
              <a:rPr lang="en-US" dirty="0" err="1"/>
              <a:t>g(N</a:t>
            </a:r>
            <a:r>
              <a:rPr lang="en-US" dirty="0"/>
              <a:t>) = </a:t>
            </a:r>
            <a:r>
              <a:rPr lang="en-US" dirty="0" err="1">
                <a:sym typeface="Symbol" charset="2"/>
              </a:rPr>
              <a:t></a:t>
            </a:r>
            <a:r>
              <a:rPr lang="en-US" dirty="0" err="1"/>
              <a:t>(f(N</a:t>
            </a:r>
            <a:r>
              <a:rPr lang="en-US" dirty="0"/>
              <a:t>))</a:t>
            </a:r>
          </a:p>
        </p:txBody>
      </p:sp>
      <p:sp>
        <p:nvSpPr>
          <p:cNvPr id="13721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about asymptotics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Facts about big-Oh</a:t>
            </a:r>
          </a:p>
        </p:txBody>
      </p:sp>
      <p:sp>
        <p:nvSpPr>
          <p:cNvPr id="137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T</a:t>
            </a:r>
            <a:r>
              <a:rPr lang="en-US" baseline="-25000" dirty="0"/>
              <a:t>1</a:t>
            </a:r>
            <a:r>
              <a:rPr lang="en-US" dirty="0"/>
              <a:t>(N) = </a:t>
            </a:r>
            <a:r>
              <a:rPr lang="en-US" dirty="0" err="1"/>
              <a:t>O(f(N</a:t>
            </a:r>
            <a:r>
              <a:rPr lang="en-US" dirty="0"/>
              <a:t>)) and T</a:t>
            </a:r>
            <a:r>
              <a:rPr lang="en-US" baseline="-25000" dirty="0"/>
              <a:t>2</a:t>
            </a:r>
            <a:r>
              <a:rPr lang="en-US" dirty="0"/>
              <a:t>(N) = </a:t>
            </a:r>
            <a:r>
              <a:rPr lang="en-US" dirty="0" err="1"/>
              <a:t>O(g(N</a:t>
            </a:r>
            <a:r>
              <a:rPr lang="en-US" dirty="0"/>
              <a:t>)), then</a:t>
            </a:r>
          </a:p>
          <a:p>
            <a:pPr lvl="1"/>
            <a:r>
              <a:rPr lang="en-US" dirty="0"/>
              <a:t>T</a:t>
            </a:r>
            <a:r>
              <a:rPr lang="en-US" baseline="-25000" dirty="0"/>
              <a:t>1</a:t>
            </a:r>
            <a:r>
              <a:rPr lang="en-US" dirty="0"/>
              <a:t>(N) + T</a:t>
            </a:r>
            <a:r>
              <a:rPr lang="en-US" baseline="-25000" dirty="0"/>
              <a:t>2</a:t>
            </a:r>
            <a:r>
              <a:rPr lang="en-US" dirty="0"/>
              <a:t>(N) = </a:t>
            </a:r>
            <a:r>
              <a:rPr lang="en-US" dirty="0" err="1"/>
              <a:t>O(f(N</a:t>
            </a:r>
            <a:r>
              <a:rPr lang="en-US" dirty="0"/>
              <a:t>) + </a:t>
            </a:r>
            <a:r>
              <a:rPr lang="en-US" dirty="0" err="1"/>
              <a:t>g(N</a:t>
            </a:r>
            <a:r>
              <a:rPr lang="en-US" dirty="0"/>
              <a:t>))</a:t>
            </a:r>
          </a:p>
          <a:p>
            <a:pPr lvl="1"/>
            <a:r>
              <a:rPr lang="en-US" dirty="0"/>
              <a:t>T</a:t>
            </a:r>
            <a:r>
              <a:rPr lang="en-US" baseline="-25000" dirty="0"/>
              <a:t>1</a:t>
            </a:r>
            <a:r>
              <a:rPr lang="en-US" dirty="0"/>
              <a:t>(N) * T</a:t>
            </a:r>
            <a:r>
              <a:rPr lang="en-US" baseline="-25000" dirty="0"/>
              <a:t>2</a:t>
            </a:r>
            <a:r>
              <a:rPr lang="en-US" dirty="0"/>
              <a:t>(N) = </a:t>
            </a:r>
            <a:r>
              <a:rPr lang="en-US" dirty="0" err="1"/>
              <a:t>O(f(N</a:t>
            </a:r>
            <a:r>
              <a:rPr lang="en-US" dirty="0"/>
              <a:t>) * </a:t>
            </a:r>
            <a:r>
              <a:rPr lang="en-US" dirty="0" err="1"/>
              <a:t>g(N</a:t>
            </a:r>
            <a:r>
              <a:rPr lang="en-US" dirty="0"/>
              <a:t>))</a:t>
            </a:r>
          </a:p>
          <a:p>
            <a:pPr lvl="1"/>
            <a:endParaRPr lang="en-US" dirty="0"/>
          </a:p>
          <a:p>
            <a:r>
              <a:rPr lang="en-US" dirty="0"/>
              <a:t>If T(N) is a polynomial of degree </a:t>
            </a:r>
            <a:r>
              <a:rPr lang="en-US" i="1" dirty="0" err="1"/>
              <a:t>k</a:t>
            </a:r>
            <a:r>
              <a:rPr lang="en-US" dirty="0"/>
              <a:t>, then:</a:t>
            </a:r>
            <a:br>
              <a:rPr lang="en-US" dirty="0"/>
            </a:br>
            <a:r>
              <a:rPr lang="en-US" dirty="0"/>
              <a:t>T(N) = </a:t>
            </a:r>
            <a:r>
              <a:rPr lang="en-US" dirty="0" err="1">
                <a:sym typeface="Symbol" charset="2"/>
              </a:rPr>
              <a:t></a:t>
            </a:r>
            <a:r>
              <a:rPr lang="en-US" dirty="0" err="1"/>
              <a:t>(N</a:t>
            </a:r>
            <a:r>
              <a:rPr lang="en-US" baseline="30000" dirty="0" err="1"/>
              <a:t>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example: 17n</a:t>
            </a:r>
            <a:r>
              <a:rPr lang="en-US" baseline="30000" dirty="0"/>
              <a:t>3</a:t>
            </a:r>
            <a:r>
              <a:rPr lang="en-US" dirty="0"/>
              <a:t> + 2n</a:t>
            </a:r>
            <a:r>
              <a:rPr lang="en-US" baseline="30000" dirty="0"/>
              <a:t>2</a:t>
            </a:r>
            <a:r>
              <a:rPr lang="en-US" dirty="0"/>
              <a:t> + 4n + 1 = </a:t>
            </a:r>
            <a:r>
              <a:rPr lang="en-US" dirty="0">
                <a:sym typeface="Symbol" charset="2"/>
              </a:rPr>
              <a:t>(n</a:t>
            </a:r>
            <a:r>
              <a:rPr lang="en-US" baseline="30000" dirty="0">
                <a:sym typeface="Symbol" charset="2"/>
              </a:rPr>
              <a:t>3</a:t>
            </a:r>
            <a:r>
              <a:rPr lang="en-US" dirty="0">
                <a:sym typeface="Symbol" charset="2"/>
              </a:rPr>
              <a:t>)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log</a:t>
            </a:r>
            <a:r>
              <a:rPr lang="en-US" baseline="30000" dirty="0" err="1"/>
              <a:t>k</a:t>
            </a:r>
            <a:r>
              <a:rPr lang="en-US" dirty="0"/>
              <a:t> N = O(N), for any constant </a:t>
            </a:r>
            <a:r>
              <a:rPr lang="en-US" i="1" dirty="0" err="1"/>
              <a:t>k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Complexity </a:t>
            </a:r>
            <a:r>
              <a:rPr lang="en-US" dirty="0" smtClean="0"/>
              <a:t>cases</a:t>
            </a:r>
            <a:endParaRPr lang="en-US" dirty="0"/>
          </a:p>
        </p:txBody>
      </p:sp>
      <p:sp>
        <p:nvSpPr>
          <p:cNvPr id="47001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371600"/>
            <a:ext cx="7772400" cy="5080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000" b="1" dirty="0"/>
              <a:t>Worst-case complexity</a:t>
            </a:r>
            <a:r>
              <a:rPr lang="en-US" sz="3000" dirty="0"/>
              <a:t>:</a:t>
            </a:r>
            <a:r>
              <a:rPr lang="en-US" sz="3000" dirty="0" smtClean="0"/>
              <a:t> “</a:t>
            </a:r>
            <a:r>
              <a:rPr lang="en-US" sz="3000" dirty="0"/>
              <a:t>most challenging” input </a:t>
            </a:r>
            <a:r>
              <a:rPr lang="en-US" sz="3027" dirty="0"/>
              <a:t>of size </a:t>
            </a:r>
            <a:r>
              <a:rPr lang="en-US" sz="3027" dirty="0" err="1"/>
              <a:t>n</a:t>
            </a:r>
            <a:endParaRPr lang="en-US" sz="3027" dirty="0"/>
          </a:p>
          <a:p>
            <a:pPr eaLnBrk="1" hangingPunct="1">
              <a:lnSpc>
                <a:spcPct val="90000"/>
              </a:lnSpc>
              <a:buNone/>
            </a:pPr>
            <a:endParaRPr lang="en-US" sz="3000" b="1" dirty="0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 b="1" dirty="0"/>
              <a:t>Best-case complexity:</a:t>
            </a:r>
            <a:r>
              <a:rPr lang="en-US" sz="3000" dirty="0" smtClean="0"/>
              <a:t> “</a:t>
            </a:r>
            <a:r>
              <a:rPr lang="en-US" sz="3000" dirty="0"/>
              <a:t>easiest” input of </a:t>
            </a:r>
            <a:r>
              <a:rPr lang="en-US" sz="3027" dirty="0"/>
              <a:t>size </a:t>
            </a:r>
            <a:r>
              <a:rPr lang="en-US" sz="3027" dirty="0" err="1"/>
              <a:t>n</a:t>
            </a:r>
            <a:endParaRPr lang="en-US" sz="3027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000" b="1" dirty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 b="1" dirty="0"/>
              <a:t>Average-case complexity</a:t>
            </a:r>
            <a:r>
              <a:rPr lang="en-US" sz="3000" dirty="0"/>
              <a:t>:</a:t>
            </a:r>
            <a:r>
              <a:rPr lang="en-US" sz="3000" dirty="0" smtClean="0"/>
              <a:t> </a:t>
            </a:r>
            <a:r>
              <a:rPr lang="en-US" sz="3027" dirty="0" smtClean="0"/>
              <a:t>random </a:t>
            </a:r>
            <a:r>
              <a:rPr lang="en-US" sz="3027" dirty="0"/>
              <a:t>inputs of size </a:t>
            </a:r>
            <a:r>
              <a:rPr lang="en-US" sz="3027" dirty="0" err="1"/>
              <a:t>n</a:t>
            </a:r>
            <a:endParaRPr lang="en-US" sz="3027" dirty="0"/>
          </a:p>
          <a:p>
            <a:pPr eaLnBrk="1" hangingPunct="1">
              <a:lnSpc>
                <a:spcPct val="90000"/>
              </a:lnSpc>
            </a:pPr>
            <a:endParaRPr lang="en-US" sz="3000" b="1" dirty="0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 b="1" dirty="0"/>
              <a:t>Amortized complexity</a:t>
            </a:r>
            <a:r>
              <a:rPr lang="en-US" sz="3000" dirty="0"/>
              <a:t>:</a:t>
            </a:r>
            <a:r>
              <a:rPr lang="en-US" sz="3000" dirty="0" smtClean="0"/>
              <a:t> </a:t>
            </a:r>
            <a:r>
              <a:rPr lang="en-US" sz="3027" dirty="0" err="1" smtClean="0"/>
              <a:t>m</a:t>
            </a:r>
            <a:r>
              <a:rPr lang="en-US" sz="3027" dirty="0" smtClean="0"/>
              <a:t> </a:t>
            </a:r>
            <a:r>
              <a:rPr lang="en-US" sz="3000" dirty="0"/>
              <a:t>“most challenging” </a:t>
            </a:r>
            <a:r>
              <a:rPr lang="en-US" sz="3000" i="1" dirty="0"/>
              <a:t>consecutive</a:t>
            </a:r>
            <a:r>
              <a:rPr lang="en-US" sz="3000" dirty="0"/>
              <a:t> inputs of size</a:t>
            </a:r>
            <a:r>
              <a:rPr lang="en-US" sz="3027" dirty="0"/>
              <a:t> </a:t>
            </a:r>
            <a:r>
              <a:rPr lang="en-US" sz="3027" dirty="0" err="1"/>
              <a:t>n</a:t>
            </a:r>
            <a:r>
              <a:rPr lang="en-US" sz="3000" dirty="0"/>
              <a:t>, divided by</a:t>
            </a:r>
            <a:r>
              <a:rPr lang="en-US" sz="3000" dirty="0" smtClean="0"/>
              <a:t> </a:t>
            </a:r>
            <a:r>
              <a:rPr lang="en-US" sz="3027" dirty="0" err="1" smtClean="0"/>
              <a:t>m</a:t>
            </a:r>
            <a:endParaRPr lang="en-US" sz="3000" b="1" dirty="0">
              <a:solidFill>
                <a:schemeClr val="tx2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1270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Bounds vs. Cases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85800" y="996950"/>
            <a:ext cx="7848600" cy="5359400"/>
          </a:xfrm>
        </p:spPr>
        <p:txBody>
          <a:bodyPr>
            <a:noAutofit/>
          </a:bodyPr>
          <a:lstStyle/>
          <a:p>
            <a:pPr marL="0" indent="0" eaLnBrk="1" hangingPunct="1">
              <a:buFontTx/>
              <a:buNone/>
            </a:pPr>
            <a:r>
              <a:rPr lang="en-US" sz="2400" dirty="0"/>
              <a:t>Two orthogonal axes:</a:t>
            </a:r>
          </a:p>
          <a:p>
            <a:r>
              <a:rPr lang="en-US" sz="2400" dirty="0"/>
              <a:t>Bound</a:t>
            </a:r>
          </a:p>
          <a:p>
            <a:pPr lvl="1"/>
            <a:r>
              <a:rPr lang="en-US" sz="2400" dirty="0"/>
              <a:t>Upper bound (O, </a:t>
            </a:r>
            <a:r>
              <a:rPr lang="en-US" sz="2400" dirty="0" err="1"/>
              <a:t>o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Lower bound (</a:t>
            </a:r>
            <a:r>
              <a:rPr lang="en-US" sz="2400" dirty="0" err="1">
                <a:sym typeface="Symbol" charset="2"/>
              </a:rPr>
              <a:t>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Asymptotically tight (</a:t>
            </a:r>
            <a:r>
              <a:rPr lang="en-US" sz="2400" dirty="0" err="1">
                <a:sym typeface="Symbol" charset="2"/>
              </a:rPr>
              <a:t></a:t>
            </a:r>
            <a:r>
              <a:rPr lang="en-US" sz="2400" dirty="0" smtClean="0"/>
              <a:t>)</a:t>
            </a:r>
            <a:endParaRPr lang="en-US" dirty="0" smtClean="0"/>
          </a:p>
          <a:p>
            <a:r>
              <a:rPr lang="en-US" sz="2400" dirty="0"/>
              <a:t>Analysis Case</a:t>
            </a:r>
          </a:p>
          <a:p>
            <a:pPr lvl="1"/>
            <a:r>
              <a:rPr lang="en-US" sz="2400" dirty="0"/>
              <a:t>Worst Case (Adversary), </a:t>
            </a:r>
            <a:r>
              <a:rPr lang="en-US" sz="2400" dirty="0" err="1"/>
              <a:t>T</a:t>
            </a:r>
            <a:r>
              <a:rPr lang="en-US" sz="2400" baseline="-25000" dirty="0" err="1"/>
              <a:t>worst</a:t>
            </a:r>
            <a:r>
              <a:rPr lang="en-US" sz="2400" dirty="0" err="1"/>
              <a:t>(n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Average Case, </a:t>
            </a:r>
            <a:r>
              <a:rPr lang="en-US" sz="2400" dirty="0" err="1"/>
              <a:t>T</a:t>
            </a:r>
            <a:r>
              <a:rPr lang="en-US" sz="2400" baseline="-25000" dirty="0" err="1"/>
              <a:t>avg</a:t>
            </a:r>
            <a:r>
              <a:rPr lang="en-US" sz="2400" dirty="0" err="1"/>
              <a:t>(n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Best Case, </a:t>
            </a:r>
            <a:r>
              <a:rPr lang="en-US" sz="2400" dirty="0" err="1"/>
              <a:t>T</a:t>
            </a:r>
            <a:r>
              <a:rPr lang="en-US" sz="2400" baseline="-25000" dirty="0" err="1"/>
              <a:t>best</a:t>
            </a:r>
            <a:r>
              <a:rPr lang="en-US" sz="2400" dirty="0" err="1"/>
              <a:t>(n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Amortized, </a:t>
            </a:r>
            <a:r>
              <a:rPr lang="en-US" sz="2400" dirty="0" err="1"/>
              <a:t>T</a:t>
            </a:r>
            <a:r>
              <a:rPr lang="en-US" sz="2400" baseline="-25000" dirty="0" err="1"/>
              <a:t>amort</a:t>
            </a:r>
            <a:r>
              <a:rPr lang="en-US" sz="2400" dirty="0" err="1" smtClean="0"/>
              <a:t>(n</a:t>
            </a:r>
            <a:r>
              <a:rPr lang="en-US" sz="2400" dirty="0" smtClean="0"/>
              <a:t>)</a:t>
            </a:r>
          </a:p>
          <a:p>
            <a:pPr lvl="1">
              <a:buNone/>
            </a:pPr>
            <a:endParaRPr lang="en-US" dirty="0" smtClean="0"/>
          </a:p>
          <a:p>
            <a:pPr marL="0" indent="0" eaLnBrk="1" hangingPunct="1">
              <a:buFontTx/>
              <a:buNone/>
            </a:pPr>
            <a:r>
              <a:rPr lang="en-US" sz="2400" dirty="0"/>
              <a:t>One can estimate the bounds for any given case.</a:t>
            </a:r>
          </a:p>
        </p:txBody>
      </p:sp>
      <p:sp>
        <p:nvSpPr>
          <p:cNvPr id="21511" name="Text Box 5" hidden="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52400" y="6338888"/>
            <a:ext cx="815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e.g., We’ll show sorting takes at least n log n.  That’s a lower bound on a worst case.</a:t>
            </a:r>
            <a:endParaRPr lang="el-GR" sz="1800">
              <a:ea typeface="Times New Roman" charset="0"/>
              <a:cs typeface="Times New Roman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None/>
            </a:pPr>
            <a:r>
              <a:rPr lang="en-US" sz="2800" dirty="0" err="1" smtClean="0">
                <a:latin typeface="Courier New"/>
                <a:cs typeface="Courier New"/>
              </a:rPr>
              <a:t>List.contains(Object</a:t>
            </a:r>
            <a:r>
              <a:rPr lang="en-US" sz="2800" dirty="0" smtClean="0">
                <a:latin typeface="Courier New"/>
                <a:cs typeface="Courier New"/>
              </a:rPr>
              <a:t> </a:t>
            </a:r>
            <a:r>
              <a:rPr lang="en-US" sz="2800" dirty="0" err="1" smtClean="0">
                <a:latin typeface="Courier New"/>
                <a:cs typeface="Courier New"/>
              </a:rPr>
              <a:t>o</a:t>
            </a:r>
            <a:r>
              <a:rPr lang="en-US" sz="2800" dirty="0" smtClean="0">
                <a:latin typeface="Courier New"/>
                <a:cs typeface="Courier New"/>
              </a:rPr>
              <a:t>)</a:t>
            </a:r>
          </a:p>
          <a:p>
            <a:r>
              <a:rPr lang="en-US" dirty="0" smtClean="0"/>
              <a:t>returns </a:t>
            </a:r>
            <a:r>
              <a:rPr lang="en-US" sz="2811" dirty="0" smtClean="0">
                <a:latin typeface="Courier New"/>
                <a:cs typeface="Courier New"/>
              </a:rPr>
              <a:t>true</a:t>
            </a:r>
            <a:r>
              <a:rPr lang="en-US" dirty="0" smtClean="0"/>
              <a:t> if the list contains </a:t>
            </a:r>
            <a:r>
              <a:rPr lang="en-US" sz="2811" dirty="0" err="1" smtClean="0">
                <a:latin typeface="Courier New"/>
                <a:cs typeface="Courier New"/>
              </a:rPr>
              <a:t>o</a:t>
            </a:r>
            <a:r>
              <a:rPr lang="en-US" dirty="0" smtClean="0"/>
              <a:t>; </a:t>
            </a:r>
            <a:r>
              <a:rPr lang="en-US" sz="2811" dirty="0" smtClean="0">
                <a:latin typeface="Courier New"/>
                <a:cs typeface="Courier New"/>
              </a:rPr>
              <a:t>false</a:t>
            </a:r>
            <a:r>
              <a:rPr lang="en-US" dirty="0" smtClean="0"/>
              <a:t> otherwise</a:t>
            </a:r>
          </a:p>
          <a:p>
            <a:pPr eaLnBrk="1" hangingPunct="1"/>
            <a:r>
              <a:rPr lang="en-US" dirty="0"/>
              <a:t>Input size:  </a:t>
            </a:r>
            <a:r>
              <a:rPr lang="en-US" i="1" dirty="0" err="1"/>
              <a:t>n</a:t>
            </a:r>
            <a:r>
              <a:rPr lang="en-US" dirty="0"/>
              <a:t>  (the length of the</a:t>
            </a:r>
            <a:r>
              <a:rPr lang="en-US" dirty="0" smtClean="0"/>
              <a:t> </a:t>
            </a:r>
            <a:r>
              <a:rPr lang="en-US" sz="2811" dirty="0" smtClean="0">
                <a:latin typeface="Courier New"/>
                <a:cs typeface="Courier New"/>
              </a:rPr>
              <a:t>List</a:t>
            </a:r>
            <a:r>
              <a:rPr lang="en-US" dirty="0" smtClean="0"/>
              <a:t>)</a:t>
            </a:r>
            <a:endParaRPr lang="en-US" dirty="0"/>
          </a:p>
          <a:p>
            <a:pPr eaLnBrk="1" hangingPunct="1"/>
            <a:r>
              <a:rPr lang="en-US" i="1" dirty="0" err="1"/>
              <a:t>T</a:t>
            </a:r>
            <a:r>
              <a:rPr lang="en-US" dirty="0" err="1"/>
              <a:t>(</a:t>
            </a:r>
            <a:r>
              <a:rPr lang="en-US" i="1" dirty="0" err="1"/>
              <a:t>n</a:t>
            </a:r>
            <a:r>
              <a:rPr lang="en-US" dirty="0"/>
              <a:t>) = “running time for size </a:t>
            </a:r>
            <a:r>
              <a:rPr lang="en-US" i="1" dirty="0" err="1"/>
              <a:t>n</a:t>
            </a:r>
            <a:r>
              <a:rPr lang="en-US" dirty="0"/>
              <a:t>”</a:t>
            </a:r>
          </a:p>
          <a:p>
            <a:pPr eaLnBrk="1" hangingPunct="1"/>
            <a:r>
              <a:rPr lang="en-US" dirty="0"/>
              <a:t>But </a:t>
            </a:r>
            <a:r>
              <a:rPr lang="en-US" i="1" dirty="0" err="1"/>
              <a:t>T</a:t>
            </a:r>
            <a:r>
              <a:rPr lang="en-US" dirty="0" err="1"/>
              <a:t>(</a:t>
            </a:r>
            <a:r>
              <a:rPr lang="en-US" i="1" dirty="0" err="1"/>
              <a:t>n</a:t>
            </a:r>
            <a:r>
              <a:rPr lang="en-US" dirty="0"/>
              <a:t>) needs clarification:</a:t>
            </a:r>
          </a:p>
          <a:p>
            <a:pPr lvl="1" eaLnBrk="1" hangingPunct="1"/>
            <a:r>
              <a:rPr lang="en-US" dirty="0"/>
              <a:t>Worst case </a:t>
            </a:r>
            <a:r>
              <a:rPr lang="en-US" i="1" dirty="0" err="1"/>
              <a:t>T</a:t>
            </a:r>
            <a:r>
              <a:rPr lang="en-US" dirty="0" err="1"/>
              <a:t>(</a:t>
            </a:r>
            <a:r>
              <a:rPr lang="en-US" i="1" dirty="0" err="1"/>
              <a:t>n</a:t>
            </a:r>
            <a:r>
              <a:rPr lang="en-US" dirty="0"/>
              <a:t>): it runs in at most </a:t>
            </a:r>
            <a:r>
              <a:rPr lang="en-US" i="1" dirty="0" err="1"/>
              <a:t>T</a:t>
            </a:r>
            <a:r>
              <a:rPr lang="en-US" dirty="0" err="1"/>
              <a:t>(</a:t>
            </a:r>
            <a:r>
              <a:rPr lang="en-US" i="1" dirty="0" err="1"/>
              <a:t>n</a:t>
            </a:r>
            <a:r>
              <a:rPr lang="en-US" dirty="0"/>
              <a:t>) </a:t>
            </a:r>
            <a:r>
              <a:rPr lang="en-US" dirty="0" smtClean="0"/>
              <a:t>time</a:t>
            </a:r>
          </a:p>
          <a:p>
            <a:pPr lvl="1" eaLnBrk="1" hangingPunct="1"/>
            <a:r>
              <a:rPr lang="en-US" dirty="0"/>
              <a:t>Best case </a:t>
            </a:r>
            <a:r>
              <a:rPr lang="en-US" i="1" dirty="0" err="1"/>
              <a:t>T</a:t>
            </a:r>
            <a:r>
              <a:rPr lang="en-US" dirty="0" err="1"/>
              <a:t>(</a:t>
            </a:r>
            <a:r>
              <a:rPr lang="en-US" i="1" dirty="0" err="1"/>
              <a:t>n</a:t>
            </a:r>
            <a:r>
              <a:rPr lang="en-US" dirty="0"/>
              <a:t>): it takes at least </a:t>
            </a:r>
            <a:r>
              <a:rPr lang="en-US" i="1" dirty="0" err="1"/>
              <a:t>T</a:t>
            </a:r>
            <a:r>
              <a:rPr lang="en-US" dirty="0" err="1"/>
              <a:t>(</a:t>
            </a:r>
            <a:r>
              <a:rPr lang="en-US" i="1" dirty="0" err="1"/>
              <a:t>n</a:t>
            </a:r>
            <a:r>
              <a:rPr lang="en-US" dirty="0"/>
              <a:t>) </a:t>
            </a:r>
            <a:r>
              <a:rPr lang="en-US" dirty="0" smtClean="0"/>
              <a:t>time</a:t>
            </a:r>
          </a:p>
          <a:p>
            <a:pPr lvl="1" eaLnBrk="1" hangingPunct="1"/>
            <a:r>
              <a:rPr lang="en-US" dirty="0"/>
              <a:t>Average case </a:t>
            </a:r>
            <a:r>
              <a:rPr lang="en-US" i="1" dirty="0" err="1"/>
              <a:t>T</a:t>
            </a:r>
            <a:r>
              <a:rPr lang="en-US" dirty="0" err="1"/>
              <a:t>(</a:t>
            </a:r>
            <a:r>
              <a:rPr lang="en-US" i="1" dirty="0" err="1"/>
              <a:t>n</a:t>
            </a:r>
            <a:r>
              <a:rPr lang="en-US" dirty="0"/>
              <a:t>): average </a:t>
            </a:r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73075" y="274638"/>
            <a:ext cx="8229600" cy="1143000"/>
          </a:xfrm>
        </p:spPr>
        <p:txBody>
          <a:bodyPr/>
          <a:lstStyle/>
          <a:p>
            <a:r>
              <a:rPr lang="en-US" dirty="0"/>
              <a:t>Complexity classes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8048"/>
            <a:ext cx="8229600" cy="4908115"/>
          </a:xfrm>
        </p:spPr>
        <p:txBody>
          <a:bodyPr/>
          <a:lstStyle/>
          <a:p>
            <a:r>
              <a:rPr lang="en-US" b="1" dirty="0"/>
              <a:t>complexity class</a:t>
            </a:r>
            <a:r>
              <a:rPr lang="en-US" dirty="0"/>
              <a:t>: A category of algorithm efficiency based on the algorithm's relationship to the input size N.</a:t>
            </a:r>
          </a:p>
        </p:txBody>
      </p:sp>
      <p:graphicFrame>
        <p:nvGraphicFramePr>
          <p:cNvPr id="252011" name="Group 107"/>
          <p:cNvGraphicFramePr>
            <a:graphicFrameLocks noGrp="1"/>
          </p:cNvGraphicFramePr>
          <p:nvPr/>
        </p:nvGraphicFramePr>
        <p:xfrm>
          <a:off x="609600" y="2954415"/>
          <a:ext cx="8093075" cy="3409952"/>
        </p:xfrm>
        <a:graphic>
          <a:graphicData uri="http://schemas.openxmlformats.org/drawingml/2006/table">
            <a:tbl>
              <a:tblPr/>
              <a:tblGrid>
                <a:gridCol w="1709738"/>
                <a:gridCol w="1482725"/>
                <a:gridCol w="3146425"/>
                <a:gridCol w="1754187"/>
              </a:tblGrid>
              <a:tr h="174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Big-Oh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If you double N, 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Example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constant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unchanged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10ms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logarithmic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O(log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increases slightly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175ms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linear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O(N)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doubles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3.2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log-linear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O(N log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slightly more than doubles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quadratic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O(N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quadruples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 min 42 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cubic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O(N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multiplies by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55 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exponential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O(2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multiplies drastically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 * 10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61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9B6DF-F0F6-7A45-9C57-F301F4C33A71}" type="slidenum">
              <a:rPr lang="en-US"/>
              <a:pPr/>
              <a:t>9</a:t>
            </a:fld>
            <a:endParaRPr lang="en-US"/>
          </a:p>
        </p:txBody>
      </p:sp>
      <p:sp>
        <p:nvSpPr>
          <p:cNvPr id="151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Recursive programming</a:t>
            </a:r>
          </a:p>
        </p:txBody>
      </p:sp>
      <p:sp>
        <p:nvSpPr>
          <p:cNvPr id="151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method in Java can call itself; if written that way, it is called a </a:t>
            </a:r>
            <a:r>
              <a:rPr lang="en-US" i="1" dirty="0"/>
              <a:t>recursive method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code of a recursive method should be written to handle the problem in one of two ways:</a:t>
            </a:r>
          </a:p>
          <a:p>
            <a:pPr lvl="1"/>
            <a:r>
              <a:rPr lang="en-US" b="1" dirty="0"/>
              <a:t>base case</a:t>
            </a:r>
            <a:r>
              <a:rPr lang="en-US" dirty="0"/>
              <a:t>: a simple case of the problem that can be answered directly; does not use recursion.</a:t>
            </a:r>
          </a:p>
          <a:p>
            <a:pPr lvl="1"/>
            <a:r>
              <a:rPr lang="en-US" b="1" dirty="0"/>
              <a:t>recursive case</a:t>
            </a:r>
            <a:r>
              <a:rPr lang="en-US" dirty="0"/>
              <a:t>: a more complicated case of the problem, that isn't easy to answer directly, but can be expressed elegantly with recursion; makes a recursive call to help compute the overall answer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Instructor"/>
</p:tagLst>
</file>

<file path=ppt/tags/tag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2394</Words>
  <Application>Microsoft Macintosh PowerPoint</Application>
  <PresentationFormat>On-screen Show (4:3)</PresentationFormat>
  <Paragraphs>386</Paragraphs>
  <Slides>29</Slides>
  <Notes>12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Office Theme</vt:lpstr>
      <vt:lpstr>Equation</vt:lpstr>
      <vt:lpstr>CSE 373: Data Structures and Algorithms</vt:lpstr>
      <vt:lpstr>Growth rate terminology</vt:lpstr>
      <vt:lpstr>More about asymptotics</vt:lpstr>
      <vt:lpstr>Facts about big-Oh</vt:lpstr>
      <vt:lpstr>Complexity cases</vt:lpstr>
      <vt:lpstr>Bounds vs. Cases</vt:lpstr>
      <vt:lpstr>Example</vt:lpstr>
      <vt:lpstr>Complexity classes</vt:lpstr>
      <vt:lpstr>Recursive programming</vt:lpstr>
      <vt:lpstr>Recursive power function</vt:lpstr>
      <vt:lpstr>Searching and recursion</vt:lpstr>
      <vt:lpstr>Binary search algorithm</vt:lpstr>
      <vt:lpstr>Binary search example</vt:lpstr>
      <vt:lpstr>Binary search example</vt:lpstr>
      <vt:lpstr>Binary search example</vt:lpstr>
      <vt:lpstr>Binary search pseudocode</vt:lpstr>
      <vt:lpstr>Runtime of binary search</vt:lpstr>
      <vt:lpstr>Divide-and-conquer</vt:lpstr>
      <vt:lpstr>Recurrences, in brief</vt:lpstr>
      <vt:lpstr>Solving recurrences</vt:lpstr>
      <vt:lpstr>Runtime of binary search</vt:lpstr>
      <vt:lpstr>Which Function Dominates?</vt:lpstr>
      <vt:lpstr>Race I</vt:lpstr>
      <vt:lpstr>Race II</vt:lpstr>
      <vt:lpstr>Race III</vt:lpstr>
      <vt:lpstr>Race IV</vt:lpstr>
      <vt:lpstr>Race V</vt:lpstr>
      <vt:lpstr>Race VI</vt:lpstr>
      <vt:lpstr>A Note on Notation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373: Data Structures and Algorithms</dc:title>
  <dc:creator>Jessica Miller</dc:creator>
  <cp:lastModifiedBy>Jessica Miller</cp:lastModifiedBy>
  <cp:revision>27</cp:revision>
  <dcterms:created xsi:type="dcterms:W3CDTF">2011-01-19T04:13:01Z</dcterms:created>
  <dcterms:modified xsi:type="dcterms:W3CDTF">2011-01-19T04:13:09Z</dcterms:modified>
</cp:coreProperties>
</file>