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embeddings/Microsoft_Equation12.bin" ContentType="application/vnd.openxmlformats-officedocument.oleObje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embeddings/Microsoft_Equation7.bin" ContentType="application/vnd.openxmlformats-officedocument.oleObject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embeddings/Microsoft_Equation3.bin" ContentType="application/vnd.openxmlformats-officedocument.oleObject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embeddings/Microsoft_Equation13.bin" ContentType="application/vnd.openxmlformats-officedocument.oleObject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embeddings/Microsoft_Equation8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s/slide2.xml" ContentType="application/vnd.openxmlformats-officedocument.presentationml.slide+xml"/>
  <Override PartName="/ppt/embeddings/Microsoft_Equation4.bin" ContentType="application/vnd.openxmlformats-officedocument.oleObject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embeddings/Microsoft_Equation10.bin" ContentType="application/vnd.openxmlformats-officedocument.oleObject"/>
  <Override PartName="/ppt/slides/slide7.xml" ContentType="application/vnd.openxmlformats-officedocument.presentationml.slide+xml"/>
  <Override PartName="/ppt/embeddings/Microsoft_Equation9.bin" ContentType="application/vnd.openxmlformats-officedocument.oleObjec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embeddings/Microsoft_Equation5.bin" ContentType="application/vnd.openxmlformats-officedocument.oleObject"/>
  <Override PartName="/ppt/slideLayouts/slideLayout3.xml" ContentType="application/vnd.openxmlformats-officedocument.presentationml.slideLayout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embeddings/Microsoft_Equation11.bin" ContentType="application/vnd.openxmlformats-officedocument.oleObject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embeddings/Microsoft_Equation6.bin" ContentType="application/vnd.openxmlformats-officedocument.oleObject"/>
  <Default Extension="wmf" ContentType="image/x-wmf"/>
  <Override PartName="/ppt/slideLayouts/slideLayout4.xml" ContentType="application/vnd.openxmlformats-officedocument.presentationml.slideLayout+xml"/>
  <Override PartName="/ppt/embeddings/Microsoft_Equation2.bin" ContentType="application/vnd.openxmlformats-officedocument.oleObject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90" r:id="rId3"/>
    <p:sldId id="285" r:id="rId4"/>
    <p:sldId id="274" r:id="rId5"/>
    <p:sldId id="275" r:id="rId6"/>
    <p:sldId id="276" r:id="rId7"/>
    <p:sldId id="277" r:id="rId8"/>
    <p:sldId id="286" r:id="rId9"/>
    <p:sldId id="287" r:id="rId10"/>
    <p:sldId id="288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9" r:id="rId19"/>
    <p:sldId id="291" r:id="rId20"/>
    <p:sldId id="292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76661" autoAdjust="0"/>
  </p:normalViewPr>
  <p:slideViewPr>
    <p:cSldViewPr snapToGrid="0" snapToObjects="1">
      <p:cViewPr varScale="1">
        <p:scale>
          <a:sx n="83" d="100"/>
          <a:sy n="83" d="100"/>
        </p:scale>
        <p:origin x="-10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F4214-498C-234E-AEA5-70922BC3B19E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311D2-6DEA-B545-B0D2-8E02DEF438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E48CB-6681-254E-836B-189B12D323A7}" type="datetimeFigureOut">
              <a:rPr lang="en-US" smtClean="0"/>
              <a:pPr/>
              <a:t>1/12/11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CA190-F478-C748-B337-1132E4562F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2459A3C-3AB7-F141-8B77-DFBAD451E6A7}" type="slidenum">
              <a:rPr lang="en-US"/>
              <a:pPr/>
              <a:t>2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450170-E207-FA4B-AA0C-5FEB85031137}" type="slidenum">
              <a:rPr lang="en-US"/>
              <a:pPr/>
              <a:t>5</a:t>
            </a:fld>
            <a:endParaRPr lang="en-US"/>
          </a:p>
        </p:txBody>
      </p:sp>
      <p:sp>
        <p:nvSpPr>
          <p:cNvPr id="134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/>
              <a:t>Proof: Let X = log A, Y = log B, and Z = log AB.  Then 2</a:t>
            </a:r>
            <a:r>
              <a:rPr lang="en-US" baseline="30000"/>
              <a:t>X</a:t>
            </a:r>
            <a:r>
              <a:rPr lang="en-US"/>
              <a:t> = A, 2</a:t>
            </a:r>
            <a:r>
              <a:rPr lang="en-US" baseline="30000"/>
              <a:t>Y</a:t>
            </a:r>
            <a:r>
              <a:rPr lang="en-US"/>
              <a:t> = B, and 2</a:t>
            </a:r>
            <a:r>
              <a:rPr lang="en-US" baseline="30000"/>
              <a:t>Z</a:t>
            </a:r>
            <a:r>
              <a:rPr lang="en-US"/>
              <a:t> = AB.</a:t>
            </a:r>
          </a:p>
          <a:p>
            <a:r>
              <a:rPr lang="en-US"/>
              <a:t>	So, 2</a:t>
            </a:r>
            <a:r>
              <a:rPr lang="en-US" baseline="30000"/>
              <a:t>X </a:t>
            </a:r>
            <a:r>
              <a:rPr lang="en-US"/>
              <a:t>2</a:t>
            </a:r>
            <a:r>
              <a:rPr lang="en-US" baseline="30000"/>
              <a:t>Y </a:t>
            </a:r>
            <a:r>
              <a:rPr lang="en-US"/>
              <a:t>= AB = 2</a:t>
            </a:r>
            <a:r>
              <a:rPr lang="en-US" baseline="30000"/>
              <a:t>Z</a:t>
            </a:r>
            <a:r>
              <a:rPr lang="en-US"/>
              <a:t>.</a:t>
            </a:r>
          </a:p>
          <a:p>
            <a:r>
              <a:rPr lang="en-US"/>
              <a:t>	Therefore, X + Y = Z.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817C2F-A8B7-904B-9A2C-D25C5C62ADE2}" type="slidenum">
              <a:rPr lang="en-US"/>
              <a:pPr/>
              <a:t>12</a:t>
            </a:fld>
            <a:endParaRPr lang="en-US"/>
          </a:p>
        </p:txBody>
      </p:sp>
      <p:sp>
        <p:nvSpPr>
          <p:cNvPr id="134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/>
              <a:t>Intuition for the "sum from 1 through N" identity:</a:t>
            </a:r>
          </a:p>
          <a:p>
            <a:endParaRPr lang="en-US" dirty="0"/>
          </a:p>
          <a:p>
            <a:r>
              <a:rPr lang="en-US" dirty="0"/>
              <a:t>If you have 1 + 2 + 3 + ... + n-2 + n-1 + </a:t>
            </a:r>
            <a:r>
              <a:rPr lang="en-US" dirty="0" err="1"/>
              <a:t>n</a:t>
            </a:r>
            <a:endParaRPr lang="en-US" dirty="0"/>
          </a:p>
          <a:p>
            <a:r>
              <a:rPr lang="en-US" dirty="0"/>
              <a:t>you can pair up numbers from each end.</a:t>
            </a:r>
          </a:p>
          <a:p>
            <a:endParaRPr lang="en-US" dirty="0"/>
          </a:p>
          <a:p>
            <a:r>
              <a:rPr lang="en-US" dirty="0"/>
              <a:t>(1 + </a:t>
            </a:r>
            <a:r>
              <a:rPr lang="en-US" dirty="0" err="1"/>
              <a:t>n</a:t>
            </a:r>
            <a:r>
              <a:rPr lang="en-US" dirty="0"/>
              <a:t>) + (2 + n-1) + (3 + n-2)</a:t>
            </a:r>
          </a:p>
          <a:p>
            <a:r>
              <a:rPr lang="en-US" dirty="0"/>
              <a:t>The sum of each pair is n+1, and there are n/2 pairs</a:t>
            </a:r>
          </a:p>
          <a:p>
            <a:r>
              <a:rPr lang="en-US" dirty="0"/>
              <a:t>(because we had </a:t>
            </a:r>
            <a:r>
              <a:rPr lang="en-US" dirty="0" err="1"/>
              <a:t>n</a:t>
            </a:r>
            <a:r>
              <a:rPr lang="en-US" dirty="0"/>
              <a:t> elements to start with, and we're pairing them),</a:t>
            </a:r>
          </a:p>
          <a:p>
            <a:r>
              <a:rPr lang="en-US" dirty="0"/>
              <a:t>so the sum of all pairs is (n+1) * n/2.  This is the identity!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C1577-1FD0-DA4A-A23C-5E08F2A687BF}" type="slidenum">
              <a:rPr lang="en-US"/>
              <a:pPr/>
              <a:t>13</a:t>
            </a:fld>
            <a:endParaRPr lang="en-US"/>
          </a:p>
        </p:txBody>
      </p:sp>
      <p:sp>
        <p:nvSpPr>
          <p:cNvPr id="140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0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sum of all numbers from 4 to 10 is just the sum of all numbers from 1 to 10, minus the sum of 1 through 3.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9CB095-8B5E-854E-917E-93837AB62300}" type="slidenum">
              <a:rPr lang="en-US"/>
              <a:pPr/>
              <a:t>14</a:t>
            </a:fld>
            <a:endParaRPr lang="en-US"/>
          </a:p>
        </p:txBody>
      </p:sp>
      <p:sp>
        <p:nvSpPr>
          <p:cNvPr id="141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022AA9-E8EB-794F-A965-D17D93743F19}" type="slidenum">
              <a:rPr lang="en-US"/>
              <a:pPr/>
              <a:t>15</a:t>
            </a:fld>
            <a:endParaRPr lang="en-US"/>
          </a:p>
        </p:txBody>
      </p:sp>
      <p:sp>
        <p:nvSpPr>
          <p:cNvPr id="140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B038-F193-A84E-86BB-5422DF6B6056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2D31A-CB6B-D641-85CF-43A38F26A50D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8BF1F-FBED-134F-8F8D-B41D9ED7693B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1878E-BF2E-5642-8EA5-F7F0D07DA176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511E0-88F9-9D45-9C30-B4997B7B959F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D49A-9930-6F45-AE03-7D7E0C939A78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0BBE0-16E9-734C-A7BF-B3B6D02FE91D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F5B06-23A3-634B-8CE6-A178918DBE10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9B491-EA28-8E49-999F-4900B125C653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0163-6460-F249-BF73-47605F038695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B58B4-E314-1D49-A0FF-0A627F79C767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75FA-3635-0C4E-A507-01B023141F31}" type="datetime1">
              <a:rPr lang="en-US" smtClean="0"/>
              <a:pPr/>
              <a:t>1/12/11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52668-F53F-0C44-BE7B-C97A5C84E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Microsoft_Equation5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Microsoft_Equation6.bin"/><Relationship Id="rId5" Type="http://schemas.openxmlformats.org/officeDocument/2006/relationships/oleObject" Target="../embeddings/Microsoft_Equation7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Microsoft_Equation8.bin"/><Relationship Id="rId5" Type="http://schemas.openxmlformats.org/officeDocument/2006/relationships/oleObject" Target="../embeddings/Microsoft_Equation9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0.bin"/><Relationship Id="rId4" Type="http://schemas.openxmlformats.org/officeDocument/2006/relationships/oleObject" Target="../embeddings/Microsoft_Equation11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2.bin"/><Relationship Id="rId4" Type="http://schemas.openxmlformats.org/officeDocument/2006/relationships/oleObject" Target="../embeddings/Microsoft_Equation13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373: Data Structures and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4: Math Review/Asymptotic Analysis II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examples 6</a:t>
            </a:r>
            <a:endParaRPr lang="en-US" dirty="0"/>
          </a:p>
        </p:txBody>
      </p:sp>
      <p:sp>
        <p:nvSpPr>
          <p:cNvPr id="140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162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sum = 0</a:t>
            </a: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sz="2162" dirty="0"/>
          </a:p>
          <a:p>
            <a:pPr>
              <a:buNone/>
            </a:pP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for 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= 1;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++)</a:t>
            </a: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pPr>
              <a:buNone/>
            </a:pP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    for 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= 1;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/ 2;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+= 2) </a:t>
            </a: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endParaRPr lang="en-US" sz="2162" dirty="0" smtClean="0"/>
          </a:p>
          <a:p>
            <a:pPr>
              <a:buNone/>
            </a:pP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        sum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++</a:t>
            </a: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sz="2162" dirty="0" smtClean="0"/>
          </a:p>
          <a:p>
            <a:pPr>
              <a:buNone/>
            </a:pP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    }</a:t>
            </a:r>
            <a:endParaRPr lang="en-US" sz="2162" dirty="0"/>
          </a:p>
          <a:p>
            <a:pPr>
              <a:buNone/>
            </a:pP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162" dirty="0" smtClean="0"/>
          </a:p>
          <a:p>
            <a:pPr lvl="1">
              <a:buFont typeface="Wingdings" charset="2"/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362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Series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for some expression </a:t>
            </a:r>
            <a:r>
              <a:rPr lang="en-US" i="1" dirty="0" err="1"/>
              <a:t>Expr</a:t>
            </a:r>
            <a:r>
              <a:rPr lang="en-US" dirty="0"/>
              <a:t> (possibly containing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), means the sum of all values of </a:t>
            </a:r>
            <a:r>
              <a:rPr lang="en-US" i="1" dirty="0" err="1"/>
              <a:t>Expr</a:t>
            </a:r>
            <a:r>
              <a:rPr lang="en-US" dirty="0"/>
              <a:t> with each value of </a:t>
            </a:r>
            <a:r>
              <a:rPr lang="en-US" i="1" dirty="0" err="1"/>
              <a:t>i</a:t>
            </a:r>
            <a:r>
              <a:rPr lang="en-US" dirty="0"/>
              <a:t> between </a:t>
            </a:r>
            <a:r>
              <a:rPr lang="en-US" i="1" dirty="0" err="1"/>
              <a:t>j</a:t>
            </a:r>
            <a:r>
              <a:rPr lang="en-US" dirty="0"/>
              <a:t> and </a:t>
            </a:r>
            <a:r>
              <a:rPr lang="en-US" i="1" dirty="0" err="1"/>
              <a:t>k</a:t>
            </a:r>
            <a:r>
              <a:rPr lang="en-US" dirty="0"/>
              <a:t> inclusive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34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Math</a:t>
            </a:r>
            <a:r>
              <a:rPr lang="en-US" sz="3600" dirty="0" smtClean="0"/>
              <a:t> background: </a:t>
            </a:r>
            <a:r>
              <a:rPr lang="en-US" sz="3600" dirty="0"/>
              <a:t>Arithmetic series</a:t>
            </a:r>
          </a:p>
        </p:txBody>
      </p:sp>
      <p:graphicFrame>
        <p:nvGraphicFramePr>
          <p:cNvPr id="1347588" name="Object 4"/>
          <p:cNvGraphicFramePr>
            <a:graphicFrameLocks noChangeAspect="1"/>
          </p:cNvGraphicFramePr>
          <p:nvPr/>
        </p:nvGraphicFramePr>
        <p:xfrm>
          <a:off x="1058498" y="1922601"/>
          <a:ext cx="1236663" cy="1030288"/>
        </p:xfrm>
        <a:graphic>
          <a:graphicData uri="http://schemas.openxmlformats.org/presentationml/2006/ole">
            <p:oleObj spid="_x0000_s45058" name="Equation" r:id="rId3" imgW="533160" imgH="444240" progId="Equation.3">
              <p:embed/>
            </p:oleObj>
          </a:graphicData>
        </a:graphic>
      </p:graphicFrame>
      <p:graphicFrame>
        <p:nvGraphicFramePr>
          <p:cNvPr id="1347589" name="Object 5"/>
          <p:cNvGraphicFramePr>
            <a:graphicFrameLocks noChangeAspect="1"/>
          </p:cNvGraphicFramePr>
          <p:nvPr/>
        </p:nvGraphicFramePr>
        <p:xfrm>
          <a:off x="1058498" y="4421555"/>
          <a:ext cx="1236663" cy="1000125"/>
        </p:xfrm>
        <a:graphic>
          <a:graphicData uri="http://schemas.openxmlformats.org/presentationml/2006/ole">
            <p:oleObj spid="_x0000_s45059" name="Equation" r:id="rId4" imgW="533160" imgH="4316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25603" y="3962399"/>
            <a:ext cx="33303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Example: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 smtClean="0"/>
          </a:p>
          <a:p>
            <a:r>
              <a:rPr lang="en-US" dirty="0" smtClean="0"/>
              <a:t>= (2(0) + 1) + (2(1) + 1) + (2(2) + 1)   </a:t>
            </a:r>
          </a:p>
          <a:p>
            <a:r>
              <a:rPr lang="en-US" dirty="0" smtClean="0"/>
              <a:t>   + (2(3) + 1) + (2(4) + 1)</a:t>
            </a:r>
            <a:br>
              <a:rPr lang="en-US" dirty="0" smtClean="0"/>
            </a:br>
            <a:r>
              <a:rPr lang="en-US" dirty="0" smtClean="0"/>
              <a:t>= 1 + 3 + 5 + 7 + 9</a:t>
            </a:r>
            <a:br>
              <a:rPr lang="en-US" dirty="0" smtClean="0"/>
            </a:br>
            <a:r>
              <a:rPr lang="en-US" dirty="0" smtClean="0"/>
              <a:t>= 25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Series identities</a:t>
            </a:r>
          </a:p>
        </p:txBody>
      </p:sp>
      <p:sp>
        <p:nvSpPr>
          <p:cNvPr id="134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sum from 1 through N inclusive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is there an intuition for this identity?</a:t>
            </a:r>
          </a:p>
          <a:p>
            <a:pPr lvl="1"/>
            <a:r>
              <a:rPr lang="en-US" dirty="0"/>
              <a:t>sum of all numbers from 1 to 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1 + 2 + 3 + ... + (N-2) + (N-1) + 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how many terms are in this sum?  Can we rearrange them?</a:t>
            </a:r>
          </a:p>
        </p:txBody>
      </p:sp>
      <p:graphicFrame>
        <p:nvGraphicFramePr>
          <p:cNvPr id="1348612" name="Object 4"/>
          <p:cNvGraphicFramePr>
            <a:graphicFrameLocks noChangeAspect="1"/>
          </p:cNvGraphicFramePr>
          <p:nvPr/>
        </p:nvGraphicFramePr>
        <p:xfrm>
          <a:off x="914400" y="2190075"/>
          <a:ext cx="2133600" cy="930275"/>
        </p:xfrm>
        <a:graphic>
          <a:graphicData uri="http://schemas.openxmlformats.org/presentationml/2006/ole">
            <p:oleObj spid="_x0000_s46082" name="Equation" r:id="rId4" imgW="990360" imgH="43164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series identities</a:t>
            </a:r>
          </a:p>
        </p:txBody>
      </p:sp>
      <p:sp>
        <p:nvSpPr>
          <p:cNvPr id="139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 from </a:t>
            </a:r>
            <a:r>
              <a:rPr lang="en-US" i="1" dirty="0"/>
              <a:t>a</a:t>
            </a:r>
            <a:r>
              <a:rPr lang="en-US" dirty="0"/>
              <a:t> through N inclusive</a:t>
            </a:r>
            <a:br>
              <a:rPr lang="en-US" dirty="0"/>
            </a:br>
            <a:r>
              <a:rPr lang="en-US" dirty="0"/>
              <a:t>(when the series doesn't start at 1)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is there an intuition for this identity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1399812" name="Object 4"/>
          <p:cNvGraphicFramePr>
            <a:graphicFrameLocks noChangeAspect="1"/>
          </p:cNvGraphicFramePr>
          <p:nvPr/>
        </p:nvGraphicFramePr>
        <p:xfrm>
          <a:off x="914400" y="2674937"/>
          <a:ext cx="2162175" cy="930275"/>
        </p:xfrm>
        <a:graphic>
          <a:graphicData uri="http://schemas.openxmlformats.org/presentationml/2006/ole">
            <p:oleObj spid="_x0000_s48130" name="Equation" r:id="rId4" imgW="1002960" imgH="431640" progId="Equation.3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Series of constants</a:t>
            </a:r>
          </a:p>
        </p:txBody>
      </p:sp>
      <p:sp>
        <p:nvSpPr>
          <p:cNvPr id="141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 of constants</a:t>
            </a:r>
            <a:br>
              <a:rPr lang="en-US"/>
            </a:br>
            <a:r>
              <a:rPr lang="en-US"/>
              <a:t>(when the body of the series doesn't contain the counter variable such as </a:t>
            </a:r>
            <a:r>
              <a:rPr lang="en-US" i="1"/>
              <a:t>i</a:t>
            </a:r>
            <a:r>
              <a:rPr lang="en-US"/>
              <a:t>)</a:t>
            </a:r>
          </a:p>
          <a:p>
            <a:endParaRPr lang="en-US"/>
          </a:p>
          <a:p>
            <a:pPr lvl="1"/>
            <a:endParaRPr lang="en-US"/>
          </a:p>
          <a:p>
            <a:endParaRPr lang="en-US"/>
          </a:p>
          <a:p>
            <a:r>
              <a:rPr lang="en-US"/>
              <a:t>example:</a:t>
            </a:r>
          </a:p>
          <a:p>
            <a:endParaRPr lang="en-US"/>
          </a:p>
        </p:txBody>
      </p:sp>
      <p:graphicFrame>
        <p:nvGraphicFramePr>
          <p:cNvPr id="1410052" name="Object 4"/>
          <p:cNvGraphicFramePr>
            <a:graphicFrameLocks noChangeAspect="1"/>
          </p:cNvGraphicFramePr>
          <p:nvPr/>
        </p:nvGraphicFramePr>
        <p:xfrm>
          <a:off x="1025525" y="3244850"/>
          <a:ext cx="3394075" cy="930275"/>
        </p:xfrm>
        <a:graphic>
          <a:graphicData uri="http://schemas.openxmlformats.org/presentationml/2006/ole">
            <p:oleObj spid="_x0000_s50178" name="Equation" r:id="rId4" imgW="1574640" imgH="431640" progId="Equation.3">
              <p:embed/>
            </p:oleObj>
          </a:graphicData>
        </a:graphic>
      </p:graphicFrame>
      <p:graphicFrame>
        <p:nvGraphicFramePr>
          <p:cNvPr id="1410053" name="Object 5"/>
          <p:cNvGraphicFramePr>
            <a:graphicFrameLocks noChangeAspect="1"/>
          </p:cNvGraphicFramePr>
          <p:nvPr/>
        </p:nvGraphicFramePr>
        <p:xfrm>
          <a:off x="1025525" y="5426075"/>
          <a:ext cx="4078287" cy="930275"/>
        </p:xfrm>
        <a:graphic>
          <a:graphicData uri="http://schemas.openxmlformats.org/presentationml/2006/ole">
            <p:oleObj spid="_x0000_s50179" name="Equation" r:id="rId5" imgW="1892160" imgH="43164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Splitting series</a:t>
            </a:r>
          </a:p>
        </p:txBody>
      </p:sp>
      <p:sp>
        <p:nvSpPr>
          <p:cNvPr id="140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dirty="0"/>
              <a:t>for any constant </a:t>
            </a:r>
            <a:r>
              <a:rPr lang="en-US" i="1" dirty="0" err="1"/>
              <a:t>k</a:t>
            </a:r>
            <a:r>
              <a:rPr lang="en-US" dirty="0"/>
              <a:t>,</a:t>
            </a:r>
          </a:p>
          <a:p>
            <a:r>
              <a:rPr lang="en-US" dirty="0"/>
              <a:t>splitting a sum with addition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moving out a constant multiple</a:t>
            </a:r>
          </a:p>
        </p:txBody>
      </p:sp>
      <p:graphicFrame>
        <p:nvGraphicFramePr>
          <p:cNvPr id="1401860" name="Object 4"/>
          <p:cNvGraphicFramePr>
            <a:graphicFrameLocks noChangeAspect="1"/>
          </p:cNvGraphicFramePr>
          <p:nvPr/>
        </p:nvGraphicFramePr>
        <p:xfrm>
          <a:off x="1127125" y="2993289"/>
          <a:ext cx="2927350" cy="930275"/>
        </p:xfrm>
        <a:graphic>
          <a:graphicData uri="http://schemas.openxmlformats.org/presentationml/2006/ole">
            <p:oleObj spid="_x0000_s52226" name="Equation" r:id="rId4" imgW="1358640" imgH="431640" progId="Equation.3">
              <p:embed/>
            </p:oleObj>
          </a:graphicData>
        </a:graphic>
      </p:graphicFrame>
      <p:graphicFrame>
        <p:nvGraphicFramePr>
          <p:cNvPr id="1401861" name="Object 5"/>
          <p:cNvGraphicFramePr>
            <a:graphicFrameLocks noChangeAspect="1"/>
          </p:cNvGraphicFramePr>
          <p:nvPr/>
        </p:nvGraphicFramePr>
        <p:xfrm>
          <a:off x="1127125" y="4960937"/>
          <a:ext cx="1724025" cy="930275"/>
        </p:xfrm>
        <a:graphic>
          <a:graphicData uri="http://schemas.openxmlformats.org/presentationml/2006/ole">
            <p:oleObj spid="_x0000_s52227" name="Equation" r:id="rId5" imgW="799920" imgH="43164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802563" cy="838200"/>
          </a:xfrm>
        </p:spPr>
        <p:txBody>
          <a:bodyPr/>
          <a:lstStyle/>
          <a:p>
            <a:r>
              <a:rPr lang="en-US" dirty="0"/>
              <a:t> Series of powers</a:t>
            </a:r>
          </a:p>
        </p:txBody>
      </p:sp>
      <p:sp>
        <p:nvSpPr>
          <p:cNvPr id="135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sum of powers of 2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1 </a:t>
            </a:r>
            <a:r>
              <a:rPr lang="en-US" dirty="0"/>
              <a:t>+ 2 + 4 + 8 + 16 + 32 = 64 - 1 = 63</a:t>
            </a:r>
          </a:p>
          <a:p>
            <a:pPr lvl="1"/>
            <a:r>
              <a:rPr lang="en-US" dirty="0"/>
              <a:t>think about binary representation of numbers...</a:t>
            </a:r>
          </a:p>
          <a:p>
            <a:pPr lvl="2">
              <a:buFont typeface="Wingdings" charset="2"/>
              <a:buNone/>
            </a:pPr>
            <a:r>
              <a:rPr lang="en-US" dirty="0"/>
              <a:t>  111111 (63)</a:t>
            </a:r>
            <a:endParaRPr lang="en-US" dirty="0" smtClean="0"/>
          </a:p>
          <a:p>
            <a:pPr lvl="2">
              <a:buFont typeface="Wingdings" charset="2"/>
              <a:buNone/>
            </a:pPr>
            <a:r>
              <a:rPr lang="en-US" u="sng" dirty="0" smtClean="0"/>
              <a:t>  +         </a:t>
            </a:r>
            <a:r>
              <a:rPr lang="en-US" u="sng" dirty="0"/>
              <a:t>1</a:t>
            </a:r>
            <a:r>
              <a:rPr lang="en-US" dirty="0" smtClean="0"/>
              <a:t> (</a:t>
            </a:r>
            <a:r>
              <a:rPr lang="en-US" dirty="0"/>
              <a:t>1)</a:t>
            </a:r>
          </a:p>
          <a:p>
            <a:pPr lvl="2">
              <a:buFont typeface="Wingdings" charset="2"/>
              <a:buNone/>
            </a:pPr>
            <a:r>
              <a:rPr lang="en-US" dirty="0"/>
              <a:t>1000000 (64</a:t>
            </a:r>
            <a:r>
              <a:rPr lang="en-US" dirty="0" smtClean="0"/>
              <a:t>)</a:t>
            </a:r>
          </a:p>
          <a:p>
            <a:pPr lvl="2">
              <a:buFont typeface="Wingdings" charset="2"/>
              <a:buNone/>
            </a:pPr>
            <a:endParaRPr lang="en-US" dirty="0" smtClean="0"/>
          </a:p>
          <a:p>
            <a:r>
              <a:rPr lang="en-US" dirty="0"/>
              <a:t>when the series doesn't start at 0: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1350661" name="Object 5"/>
          <p:cNvGraphicFramePr>
            <a:graphicFrameLocks noChangeAspect="1"/>
          </p:cNvGraphicFramePr>
          <p:nvPr/>
        </p:nvGraphicFramePr>
        <p:xfrm>
          <a:off x="881733" y="1494908"/>
          <a:ext cx="2438400" cy="1104900"/>
        </p:xfrm>
        <a:graphic>
          <a:graphicData uri="http://schemas.openxmlformats.org/presentationml/2006/ole">
            <p:oleObj spid="_x0000_s54274" name="Equation" r:id="rId3" imgW="952200" imgH="431640" progId="Equation.3">
              <p:embed/>
            </p:oleObj>
          </a:graphicData>
        </a:graphic>
      </p:graphicFrame>
      <p:graphicFrame>
        <p:nvGraphicFramePr>
          <p:cNvPr id="1350662" name="Object 6"/>
          <p:cNvGraphicFramePr>
            <a:graphicFrameLocks noChangeAspect="1"/>
          </p:cNvGraphicFramePr>
          <p:nvPr/>
        </p:nvGraphicFramePr>
        <p:xfrm>
          <a:off x="881733" y="5251450"/>
          <a:ext cx="3217863" cy="1104900"/>
        </p:xfrm>
        <a:graphic>
          <a:graphicData uri="http://schemas.openxmlformats.org/presentationml/2006/ole">
            <p:oleObj spid="_x0000_s54275" name="Equation" r:id="rId4" imgW="1257120" imgH="43164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Series practice problems</a:t>
            </a:r>
          </a:p>
        </p:txBody>
      </p:sp>
      <p:sp>
        <p:nvSpPr>
          <p:cNvPr id="140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842143"/>
          </a:xfrm>
        </p:spPr>
        <p:txBody>
          <a:bodyPr>
            <a:normAutofit fontScale="92500"/>
          </a:bodyPr>
          <a:lstStyle/>
          <a:p>
            <a:r>
              <a:rPr lang="en-US" dirty="0"/>
              <a:t>Give a closed form expression for the following summation.</a:t>
            </a:r>
          </a:p>
          <a:p>
            <a:pPr lvl="1"/>
            <a:r>
              <a:rPr lang="en-US" dirty="0"/>
              <a:t>A closed form expression is one without the </a:t>
            </a:r>
            <a:r>
              <a:rPr lang="en-US" dirty="0">
                <a:latin typeface="Symbol" charset="2"/>
              </a:rPr>
              <a:t>S</a:t>
            </a:r>
            <a:r>
              <a:rPr lang="en-US" dirty="0"/>
              <a:t> or "…".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/>
              <a:t>Give a closed form expression for the following summation.</a:t>
            </a:r>
          </a:p>
        </p:txBody>
      </p:sp>
      <p:graphicFrame>
        <p:nvGraphicFramePr>
          <p:cNvPr id="1405956" name="Object 4"/>
          <p:cNvGraphicFramePr>
            <a:graphicFrameLocks noChangeAspect="1"/>
          </p:cNvGraphicFramePr>
          <p:nvPr/>
        </p:nvGraphicFramePr>
        <p:xfrm>
          <a:off x="892094" y="3148784"/>
          <a:ext cx="911225" cy="1104900"/>
        </p:xfrm>
        <a:graphic>
          <a:graphicData uri="http://schemas.openxmlformats.org/presentationml/2006/ole">
            <p:oleObj spid="_x0000_s55298" name="Equation" r:id="rId3" imgW="355320" imgH="431640" progId="Equation.3">
              <p:embed/>
            </p:oleObj>
          </a:graphicData>
        </a:graphic>
      </p:graphicFrame>
      <p:graphicFrame>
        <p:nvGraphicFramePr>
          <p:cNvPr id="1405957" name="Object 5"/>
          <p:cNvGraphicFramePr>
            <a:graphicFrameLocks noChangeAspect="1"/>
          </p:cNvGraphicFramePr>
          <p:nvPr/>
        </p:nvGraphicFramePr>
        <p:xfrm>
          <a:off x="793670" y="5251450"/>
          <a:ext cx="1465262" cy="1104900"/>
        </p:xfrm>
        <a:graphic>
          <a:graphicData uri="http://schemas.openxmlformats.org/presentationml/2006/ole">
            <p:oleObj spid="_x0000_s55299" name="Equation" r:id="rId4" imgW="571320" imgH="43164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 examples 6 (revisited)</a:t>
            </a:r>
            <a:endParaRPr lang="en-US" dirty="0"/>
          </a:p>
        </p:txBody>
      </p:sp>
      <p:sp>
        <p:nvSpPr>
          <p:cNvPr id="140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162" dirty="0" err="1" smtClean="0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sum = 0</a:t>
            </a: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sz="2162" dirty="0"/>
          </a:p>
          <a:p>
            <a:pPr>
              <a:buNone/>
            </a:pP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for 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= 1;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;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++)</a:t>
            </a: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 {</a:t>
            </a:r>
          </a:p>
          <a:p>
            <a:pPr>
              <a:buNone/>
            </a:pP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    for 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= 1;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&lt;=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/ 2; </a:t>
            </a:r>
            <a:r>
              <a:rPr lang="en-US" sz="2162" dirty="0" err="1">
                <a:latin typeface="Courier New" charset="0"/>
                <a:ea typeface="Courier New" charset="0"/>
                <a:cs typeface="Courier New" charset="0"/>
              </a:rPr>
              <a:t>j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 += 2) </a:t>
            </a: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{</a:t>
            </a:r>
            <a:endParaRPr lang="en-US" sz="2162" dirty="0" smtClean="0"/>
          </a:p>
          <a:p>
            <a:pPr>
              <a:buNone/>
            </a:pP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        sum</a:t>
            </a:r>
            <a:r>
              <a:rPr lang="en-US" sz="2162" dirty="0">
                <a:latin typeface="Courier New" charset="0"/>
                <a:ea typeface="Courier New" charset="0"/>
                <a:cs typeface="Courier New" charset="0"/>
              </a:rPr>
              <a:t>++</a:t>
            </a: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sz="2162" dirty="0" smtClean="0"/>
          </a:p>
          <a:p>
            <a:pPr>
              <a:buNone/>
            </a:pP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    }</a:t>
            </a:r>
            <a:endParaRPr lang="en-US" sz="2162" dirty="0" smtClean="0"/>
          </a:p>
          <a:p>
            <a:pPr>
              <a:buNone/>
            </a:pPr>
            <a:r>
              <a:rPr lang="en-US" sz="2162" dirty="0" smtClean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2400" dirty="0" smtClean="0"/>
              <a:t>Compute the value of the variable sum after the following code fragment, as a closed-form expression in terms of input size </a:t>
            </a:r>
            <a:r>
              <a:rPr lang="en-US" sz="2400" dirty="0" err="1" smtClean="0"/>
              <a:t>n</a:t>
            </a:r>
            <a:r>
              <a:rPr lang="en-US" sz="2400" dirty="0" smtClean="0"/>
              <a:t>.  </a:t>
            </a:r>
          </a:p>
          <a:p>
            <a:pPr lvl="1"/>
            <a:r>
              <a:rPr lang="en-US" sz="2000" dirty="0" smtClean="0"/>
              <a:t>Ignore small errors caused by </a:t>
            </a:r>
            <a:r>
              <a:rPr lang="en-US" sz="2000" dirty="0" err="1" smtClean="0"/>
              <a:t>i</a:t>
            </a:r>
            <a:r>
              <a:rPr lang="en-US" sz="2000" dirty="0" smtClean="0"/>
              <a:t> not being evenly divisible by 2 and 4.</a:t>
            </a:r>
          </a:p>
          <a:p>
            <a:pPr>
              <a:buNone/>
            </a:pPr>
            <a:endParaRPr lang="en-US" sz="2162" dirty="0" smtClean="0"/>
          </a:p>
          <a:p>
            <a:pPr lvl="1">
              <a:buFont typeface="Wingdings" charset="2"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517828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big-Oh </a:t>
            </a:r>
            <a:r>
              <a:rPr lang="en-US" b="1" dirty="0" err="1" smtClean="0"/>
              <a:t>Defn</a:t>
            </a:r>
            <a:r>
              <a:rPr lang="en-US" dirty="0" smtClean="0"/>
              <a:t>: T(N) = </a:t>
            </a:r>
            <a:r>
              <a:rPr lang="en-US" dirty="0" err="1" smtClean="0"/>
              <a:t>O(g(N</a:t>
            </a:r>
            <a:r>
              <a:rPr lang="en-US" dirty="0" smtClean="0"/>
              <a:t>)) if there exist positive constants </a:t>
            </a:r>
            <a:r>
              <a:rPr lang="en-US" i="1" dirty="0" err="1" smtClean="0"/>
              <a:t>c</a:t>
            </a:r>
            <a:r>
              <a:rPr lang="en-US" i="1" dirty="0" smtClean="0"/>
              <a:t> </a:t>
            </a:r>
            <a:r>
              <a:rPr lang="en-US" dirty="0" smtClean="0"/>
              <a:t>,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such that:  </a:t>
            </a:r>
            <a:br>
              <a:rPr lang="en-US" dirty="0" smtClean="0"/>
            </a:br>
            <a:r>
              <a:rPr lang="en-US" dirty="0" smtClean="0"/>
              <a:t>T(N) </a:t>
            </a:r>
            <a:r>
              <a:rPr lang="en-US" dirty="0" err="1" smtClean="0">
                <a:sym typeface="Symbol" charset="2"/>
              </a:rPr>
              <a:t></a:t>
            </a:r>
            <a:r>
              <a:rPr lang="en-US" dirty="0" smtClean="0">
                <a:sym typeface="Symbol" charset="2"/>
              </a:rPr>
              <a:t> </a:t>
            </a:r>
            <a:r>
              <a:rPr lang="en-US" i="1" dirty="0" err="1" smtClean="0">
                <a:sym typeface="Symbol" charset="2"/>
              </a:rPr>
              <a:t>c</a:t>
            </a:r>
            <a:r>
              <a:rPr lang="en-US" dirty="0" smtClean="0">
                <a:sym typeface="Symbol" charset="2"/>
              </a:rPr>
              <a:t> · </a:t>
            </a:r>
            <a:r>
              <a:rPr lang="en-US" dirty="0" err="1" smtClean="0">
                <a:sym typeface="Symbol" charset="2"/>
              </a:rPr>
              <a:t>g(N</a:t>
            </a:r>
            <a:r>
              <a:rPr lang="en-US" dirty="0" smtClean="0">
                <a:sym typeface="Symbol" charset="2"/>
              </a:rPr>
              <a:t>)  for all </a:t>
            </a:r>
            <a:r>
              <a:rPr lang="en-US" i="1" dirty="0" smtClean="0">
                <a:sym typeface="Symbol" charset="2"/>
              </a:rPr>
              <a:t>N </a:t>
            </a:r>
            <a:r>
              <a:rPr lang="en-US" i="1" dirty="0" err="1" smtClean="0">
                <a:sym typeface="Symbol" charset="2"/>
              </a:rPr>
              <a:t></a:t>
            </a:r>
            <a:r>
              <a:rPr lang="en-US" i="1" dirty="0" smtClean="0">
                <a:sym typeface="Symbol" charset="2"/>
              </a:rPr>
              <a:t> n</a:t>
            </a:r>
            <a:r>
              <a:rPr lang="en-US" i="1" baseline="-25000" dirty="0" smtClean="0">
                <a:sym typeface="Symbol" charset="2"/>
              </a:rPr>
              <a:t>0</a:t>
            </a:r>
            <a:r>
              <a:rPr lang="en-US" i="1" dirty="0" smtClean="0">
                <a:sym typeface="Symbol" charset="2"/>
              </a:rPr>
              <a:t> </a:t>
            </a:r>
          </a:p>
          <a:p>
            <a:endParaRPr lang="en-US" dirty="0" smtClean="0"/>
          </a:p>
          <a:p>
            <a:r>
              <a:rPr lang="en-US" b="1" dirty="0" smtClean="0"/>
              <a:t>big-Omega </a:t>
            </a:r>
            <a:r>
              <a:rPr lang="en-US" b="1" dirty="0" err="1" smtClean="0"/>
              <a:t>Defn</a:t>
            </a:r>
            <a:r>
              <a:rPr lang="en-US" dirty="0"/>
              <a:t>: T(N) = </a:t>
            </a:r>
            <a:r>
              <a:rPr lang="en-US" dirty="0" err="1">
                <a:sym typeface="Symbol" charset="2"/>
              </a:rPr>
              <a:t></a:t>
            </a:r>
            <a:r>
              <a:rPr lang="en-US" dirty="0" err="1"/>
              <a:t>(g(N</a:t>
            </a:r>
            <a:r>
              <a:rPr lang="en-US" dirty="0"/>
              <a:t>)) if there are positive constants </a:t>
            </a:r>
            <a:r>
              <a:rPr lang="en-US" i="1" dirty="0" err="1"/>
              <a:t>c</a:t>
            </a:r>
            <a:r>
              <a:rPr lang="en-US" dirty="0"/>
              <a:t> and </a:t>
            </a:r>
            <a:r>
              <a:rPr lang="en-US" i="1" dirty="0"/>
              <a:t>n</a:t>
            </a:r>
            <a:r>
              <a:rPr lang="en-US" i="1" baseline="-25000" dirty="0"/>
              <a:t>0</a:t>
            </a:r>
            <a:r>
              <a:rPr lang="en-US" i="1" dirty="0"/>
              <a:t> </a:t>
            </a:r>
            <a:r>
              <a:rPr lang="en-US" dirty="0"/>
              <a:t>such that  T(N) </a:t>
            </a:r>
            <a:r>
              <a:rPr lang="en-US" dirty="0" err="1">
                <a:sym typeface="Symbol" charset="2"/>
              </a:rPr>
              <a:t></a:t>
            </a:r>
            <a:r>
              <a:rPr lang="en-US" dirty="0">
                <a:sym typeface="Symbol" charset="2"/>
              </a:rPr>
              <a:t> </a:t>
            </a:r>
            <a:r>
              <a:rPr lang="en-US" i="1" dirty="0" err="1">
                <a:sym typeface="Symbol" charset="2"/>
              </a:rPr>
              <a:t>c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g(N</a:t>
            </a:r>
            <a:r>
              <a:rPr lang="en-US" dirty="0">
                <a:sym typeface="Symbol" charset="2"/>
              </a:rPr>
              <a:t>) for all </a:t>
            </a:r>
            <a:r>
              <a:rPr lang="en-US" i="1" dirty="0">
                <a:sym typeface="Symbol" charset="2"/>
              </a:rPr>
              <a:t>N </a:t>
            </a:r>
            <a:r>
              <a:rPr lang="en-US" i="1" dirty="0" err="1">
                <a:sym typeface="Symbol" charset="2"/>
              </a:rPr>
              <a:t></a:t>
            </a:r>
            <a:r>
              <a:rPr lang="en-US" i="1" dirty="0">
                <a:sym typeface="Symbol" charset="2"/>
              </a:rPr>
              <a:t> n</a:t>
            </a:r>
            <a:r>
              <a:rPr lang="en-US" i="1" baseline="-25000" dirty="0">
                <a:sym typeface="Symbol" charset="2"/>
              </a:rPr>
              <a:t>0</a:t>
            </a:r>
            <a:r>
              <a:rPr lang="en-US" i="1" dirty="0">
                <a:sym typeface="Symbol" charset="2"/>
              </a:rPr>
              <a:t> </a:t>
            </a:r>
          </a:p>
          <a:p>
            <a:pPr lvl="1"/>
            <a:r>
              <a:rPr lang="en-US" dirty="0">
                <a:sym typeface="Symbol" charset="2"/>
              </a:rPr>
              <a:t>Lingo: "T(N) grows no slower than </a:t>
            </a:r>
            <a:r>
              <a:rPr lang="en-US" dirty="0" err="1">
                <a:sym typeface="Symbol" charset="2"/>
              </a:rPr>
              <a:t>g(N</a:t>
            </a:r>
            <a:r>
              <a:rPr lang="en-US" dirty="0">
                <a:sym typeface="Symbol" charset="2"/>
              </a:rPr>
              <a:t>)."</a:t>
            </a:r>
          </a:p>
          <a:p>
            <a:endParaRPr lang="en-US" dirty="0" smtClean="0">
              <a:sym typeface="Symbol" charset="2"/>
            </a:endParaRPr>
          </a:p>
          <a:p>
            <a:r>
              <a:rPr lang="en-US" b="1" dirty="0" smtClean="0">
                <a:sym typeface="Symbol" charset="2"/>
              </a:rPr>
              <a:t>big-Theta </a:t>
            </a:r>
            <a:r>
              <a:rPr lang="en-US" b="1" dirty="0" err="1" smtClean="0">
                <a:sym typeface="Symbol" charset="2"/>
              </a:rPr>
              <a:t>Defn</a:t>
            </a:r>
            <a:r>
              <a:rPr lang="en-US" dirty="0">
                <a:sym typeface="Symbol" charset="2"/>
              </a:rPr>
              <a:t>: T(N) =  </a:t>
            </a:r>
            <a:r>
              <a:rPr lang="en-US" dirty="0" err="1">
                <a:sym typeface="Symbol" charset="2"/>
              </a:rPr>
              <a:t>(g(N</a:t>
            </a:r>
            <a:r>
              <a:rPr lang="en-US" dirty="0">
                <a:sym typeface="Symbol" charset="2"/>
              </a:rPr>
              <a:t>)) if and only if T(N) = </a:t>
            </a:r>
            <a:r>
              <a:rPr lang="en-US" dirty="0" err="1">
                <a:sym typeface="Symbol" charset="2"/>
              </a:rPr>
              <a:t>O(g(N</a:t>
            </a:r>
            <a:r>
              <a:rPr lang="en-US" dirty="0">
                <a:sym typeface="Symbol" charset="2"/>
              </a:rPr>
              <a:t>)) and T(N) = </a:t>
            </a:r>
            <a:r>
              <a:rPr lang="en-US" dirty="0" err="1">
                <a:sym typeface="Symbol" charset="2"/>
              </a:rPr>
              <a:t>(g(N</a:t>
            </a:r>
            <a:r>
              <a:rPr lang="en-US" dirty="0">
                <a:sym typeface="Symbol" charset="2"/>
              </a:rPr>
              <a:t>)).</a:t>
            </a:r>
          </a:p>
          <a:p>
            <a:pPr lvl="1"/>
            <a:r>
              <a:rPr lang="en-US" dirty="0">
                <a:sym typeface="Symbol" charset="2"/>
              </a:rPr>
              <a:t>Big-Oh, Omega, and Theta establish a </a:t>
            </a:r>
            <a:r>
              <a:rPr lang="en-US" i="1" dirty="0">
                <a:sym typeface="Symbol" charset="2"/>
              </a:rPr>
              <a:t>relative ordering</a:t>
            </a:r>
            <a:r>
              <a:rPr lang="en-US" dirty="0">
                <a:sym typeface="Symbol" charset="2"/>
              </a:rPr>
              <a:t> among all functions of N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ym typeface="Symbol" charset="2"/>
              </a:rPr>
              <a:t>little-oh </a:t>
            </a:r>
            <a:r>
              <a:rPr lang="en-US" b="1" dirty="0" err="1" smtClean="0">
                <a:sym typeface="Symbol" charset="2"/>
              </a:rPr>
              <a:t>Defn</a:t>
            </a:r>
            <a:r>
              <a:rPr lang="en-US" dirty="0">
                <a:sym typeface="Symbol" charset="2"/>
              </a:rPr>
              <a:t>: T(N) =  </a:t>
            </a:r>
            <a:r>
              <a:rPr lang="en-US" dirty="0" err="1">
                <a:sym typeface="Symbol" charset="2"/>
              </a:rPr>
              <a:t>o(g(N</a:t>
            </a:r>
            <a:r>
              <a:rPr lang="en-US" dirty="0">
                <a:sym typeface="Symbol" charset="2"/>
              </a:rPr>
              <a:t>)) if and only if T(N) = </a:t>
            </a:r>
            <a:r>
              <a:rPr lang="en-US" dirty="0" err="1">
                <a:sym typeface="Symbol" charset="2"/>
              </a:rPr>
              <a:t>O</a:t>
            </a:r>
            <a:r>
              <a:rPr lang="en-US" dirty="0" err="1" smtClean="0">
                <a:sym typeface="Symbol" charset="2"/>
              </a:rPr>
              <a:t>(g(</a:t>
            </a:r>
            <a:r>
              <a:rPr lang="en-US" dirty="0" err="1">
                <a:sym typeface="Symbol" charset="2"/>
              </a:rPr>
              <a:t>N</a:t>
            </a:r>
            <a:r>
              <a:rPr lang="en-US" dirty="0">
                <a:sym typeface="Symbol" charset="2"/>
              </a:rPr>
              <a:t>)) and T(N) </a:t>
            </a:r>
            <a:r>
              <a:rPr lang="en-US" dirty="0" err="1">
                <a:sym typeface="Symbol" charset="2"/>
              </a:rPr>
              <a:t>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</a:t>
            </a:r>
            <a:r>
              <a:rPr lang="en-US" dirty="0" err="1" smtClean="0">
                <a:sym typeface="Symbol" charset="2"/>
              </a:rPr>
              <a:t>(g(</a:t>
            </a:r>
            <a:r>
              <a:rPr lang="en-US" dirty="0" err="1">
                <a:sym typeface="Symbol" charset="2"/>
              </a:rPr>
              <a:t>N</a:t>
            </a:r>
            <a:r>
              <a:rPr lang="en-US" dirty="0">
                <a:sym typeface="Symbol" charset="2"/>
              </a:rPr>
              <a:t>)).</a:t>
            </a:r>
          </a:p>
        </p:txBody>
      </p:sp>
      <p:sp>
        <p:nvSpPr>
          <p:cNvPr id="13701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omega, theta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Functions</a:t>
            </a:r>
            <a:r>
              <a:rPr lang="en-US" sz="4000" dirty="0" smtClean="0"/>
              <a:t> in </a:t>
            </a:r>
            <a:r>
              <a:rPr lang="en-US" sz="4000" dirty="0"/>
              <a:t>Algorithm Analysis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2954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i="1" dirty="0" err="1">
                <a:solidFill>
                  <a:srgbClr val="000000"/>
                </a:solidFill>
              </a:rPr>
              <a:t>f</a:t>
            </a:r>
            <a:r>
              <a:rPr lang="en-US" sz="2800" dirty="0" err="1">
                <a:solidFill>
                  <a:srgbClr val="000000"/>
                </a:solidFill>
              </a:rPr>
              <a:t>(</a:t>
            </a:r>
            <a:r>
              <a:rPr lang="en-US" sz="2800" i="1" dirty="0" err="1">
                <a:solidFill>
                  <a:srgbClr val="000000"/>
                </a:solidFill>
              </a:rPr>
              <a:t>n</a:t>
            </a:r>
            <a:r>
              <a:rPr lang="en-US" sz="2800" dirty="0">
                <a:solidFill>
                  <a:srgbClr val="000000"/>
                </a:solidFill>
              </a:rPr>
              <a:t>) : {0, 1, </a:t>
            </a:r>
            <a:r>
              <a:rPr lang="en-US" sz="2800" dirty="0" err="1">
                <a:solidFill>
                  <a:srgbClr val="000000"/>
                </a:solidFill>
                <a:sym typeface="Symbol" charset="2"/>
              </a:rPr>
              <a:t></a:t>
            </a:r>
            <a:r>
              <a:rPr lang="en-US" sz="2800" dirty="0">
                <a:solidFill>
                  <a:srgbClr val="000000"/>
                </a:solidFill>
              </a:rPr>
              <a:t> } </a:t>
            </a:r>
            <a:r>
              <a:rPr lang="en-US" sz="2800" dirty="0" err="1">
                <a:solidFill>
                  <a:srgbClr val="000000"/>
                </a:solidFill>
                <a:sym typeface="Symbol" charset="2"/>
              </a:rPr>
              <a:t>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  <a:sym typeface="Symbol" charset="2"/>
              </a:rPr>
              <a:t></a:t>
            </a:r>
            <a:r>
              <a:rPr lang="en-US" sz="2800" baseline="30000" dirty="0" smtClean="0">
                <a:solidFill>
                  <a:srgbClr val="000000"/>
                </a:solidFill>
              </a:rPr>
              <a:t>+</a:t>
            </a:r>
          </a:p>
          <a:p>
            <a:pPr lvl="1">
              <a:lnSpc>
                <a:spcPct val="80000"/>
              </a:lnSpc>
            </a:pPr>
            <a:r>
              <a:rPr lang="en-US" sz="2500" dirty="0" smtClean="0"/>
              <a:t>domain </a:t>
            </a:r>
            <a:r>
              <a:rPr lang="en-US" sz="2500" dirty="0"/>
              <a:t>of </a:t>
            </a:r>
            <a:r>
              <a:rPr lang="en-US" sz="2500" i="1" dirty="0" err="1"/>
              <a:t>f</a:t>
            </a:r>
            <a:r>
              <a:rPr lang="en-US" sz="2500" dirty="0"/>
              <a:t> is the nonnegative </a:t>
            </a:r>
            <a:r>
              <a:rPr lang="en-US" sz="2500" dirty="0" smtClean="0"/>
              <a:t>integers</a:t>
            </a:r>
          </a:p>
          <a:p>
            <a:pPr lvl="1">
              <a:lnSpc>
                <a:spcPct val="80000"/>
              </a:lnSpc>
            </a:pPr>
            <a:r>
              <a:rPr lang="en-US" sz="2500" dirty="0" smtClean="0"/>
              <a:t>range </a:t>
            </a:r>
            <a:r>
              <a:rPr lang="en-US" sz="2500" dirty="0"/>
              <a:t>of </a:t>
            </a:r>
            <a:r>
              <a:rPr lang="en-US" sz="2500" i="1" dirty="0" err="1"/>
              <a:t>f</a:t>
            </a:r>
            <a:r>
              <a:rPr lang="en-US" sz="2500" dirty="0"/>
              <a:t> is the nonnegative </a:t>
            </a:r>
            <a:r>
              <a:rPr lang="en-US" sz="2500" dirty="0" err="1" smtClean="0"/>
              <a:t>reals</a:t>
            </a:r>
            <a:endParaRPr lang="en-US" sz="25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5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500" dirty="0" smtClean="0"/>
          </a:p>
          <a:p>
            <a:pPr>
              <a:lnSpc>
                <a:spcPct val="80000"/>
              </a:lnSpc>
            </a:pPr>
            <a:r>
              <a:rPr lang="en-US" sz="2500" dirty="0" smtClean="0"/>
              <a:t>Unless </a:t>
            </a:r>
            <a:r>
              <a:rPr lang="en-US" sz="2500" dirty="0"/>
              <a:t>otherwise indicated, the symbols </a:t>
            </a:r>
            <a:r>
              <a:rPr lang="en-US" sz="2500" i="1" dirty="0" err="1"/>
              <a:t>f</a:t>
            </a:r>
            <a:r>
              <a:rPr lang="en-US" sz="2500" dirty="0"/>
              <a:t>, </a:t>
            </a:r>
            <a:r>
              <a:rPr lang="en-US" sz="2500" i="1" dirty="0" err="1"/>
              <a:t>g</a:t>
            </a:r>
            <a:r>
              <a:rPr lang="en-US" sz="2500" dirty="0"/>
              <a:t>, </a:t>
            </a:r>
            <a:r>
              <a:rPr lang="en-US" sz="2500" i="1" dirty="0" err="1"/>
              <a:t>h</a:t>
            </a:r>
            <a:r>
              <a:rPr lang="en-US" sz="2500" dirty="0"/>
              <a:t>, and </a:t>
            </a:r>
            <a:r>
              <a:rPr lang="en-US" sz="2500" i="1" dirty="0"/>
              <a:t>T</a:t>
            </a:r>
            <a:r>
              <a:rPr lang="en-US" sz="2500" dirty="0"/>
              <a:t> refer to functions with this domain and range</a:t>
            </a:r>
            <a:r>
              <a:rPr lang="en-US" sz="2500" dirty="0" smtClean="0"/>
              <a:t>.</a:t>
            </a:r>
          </a:p>
          <a:p>
            <a:pPr>
              <a:lnSpc>
                <a:spcPct val="80000"/>
              </a:lnSpc>
              <a:buNone/>
            </a:pPr>
            <a:endParaRPr lang="en-US" sz="2500" dirty="0" smtClean="0"/>
          </a:p>
          <a:p>
            <a:pPr>
              <a:lnSpc>
                <a:spcPct val="80000"/>
              </a:lnSpc>
              <a:buNone/>
            </a:pPr>
            <a:endParaRPr lang="en-US" sz="2500" dirty="0" smtClean="0"/>
          </a:p>
          <a:p>
            <a:pPr>
              <a:lnSpc>
                <a:spcPct val="80000"/>
              </a:lnSpc>
            </a:pPr>
            <a:r>
              <a:rPr lang="en-US" sz="2500" dirty="0" smtClean="0"/>
              <a:t>We use </a:t>
            </a:r>
            <a:r>
              <a:rPr lang="en-US" sz="2500" dirty="0"/>
              <a:t>many functions with other domains and </a:t>
            </a:r>
            <a:r>
              <a:rPr lang="en-US" sz="2500" dirty="0" smtClean="0"/>
              <a:t>ranges.</a:t>
            </a:r>
          </a:p>
          <a:p>
            <a:pPr lvl="1">
              <a:lnSpc>
                <a:spcPct val="80000"/>
              </a:lnSpc>
            </a:pPr>
            <a:r>
              <a:rPr lang="en-US" sz="2100" dirty="0" smtClean="0"/>
              <a:t>Example</a:t>
            </a:r>
            <a:r>
              <a:rPr lang="en-US" sz="2100" dirty="0"/>
              <a:t>:    </a:t>
            </a:r>
            <a:r>
              <a:rPr lang="en-US" sz="2100" i="1" dirty="0" err="1"/>
              <a:t>f</a:t>
            </a:r>
            <a:r>
              <a:rPr lang="en-US" sz="2100" dirty="0" err="1"/>
              <a:t>(</a:t>
            </a:r>
            <a:r>
              <a:rPr lang="en-US" sz="2100" i="1" dirty="0" err="1"/>
              <a:t>n</a:t>
            </a:r>
            <a:r>
              <a:rPr lang="en-US" sz="2100" dirty="0"/>
              <a:t>) = 5 </a:t>
            </a:r>
            <a:r>
              <a:rPr lang="en-US" sz="2100" i="1" dirty="0" err="1"/>
              <a:t>n</a:t>
            </a:r>
            <a:r>
              <a:rPr lang="en-US" sz="2100" dirty="0"/>
              <a:t> log</a:t>
            </a:r>
            <a:r>
              <a:rPr lang="en-US" sz="2100" baseline="-25000" dirty="0"/>
              <a:t>2</a:t>
            </a:r>
            <a:r>
              <a:rPr lang="en-US" sz="2100" dirty="0"/>
              <a:t> (</a:t>
            </a:r>
            <a:r>
              <a:rPr lang="en-US" sz="2100" i="1" dirty="0"/>
              <a:t>n</a:t>
            </a:r>
            <a:r>
              <a:rPr lang="en-US" sz="2100" dirty="0"/>
              <a:t>/3</a:t>
            </a:r>
            <a:r>
              <a:rPr lang="en-US" sz="2100" dirty="0" smtClean="0"/>
              <a:t>)</a:t>
            </a:r>
          </a:p>
          <a:p>
            <a:pPr lvl="2">
              <a:lnSpc>
                <a:spcPct val="80000"/>
              </a:lnSpc>
            </a:pPr>
            <a:r>
              <a:rPr lang="en-US" sz="2100" dirty="0" smtClean="0"/>
              <a:t>Although </a:t>
            </a:r>
            <a:r>
              <a:rPr lang="en-US" sz="2100" dirty="0"/>
              <a:t>the domain of </a:t>
            </a:r>
            <a:r>
              <a:rPr lang="en-US" sz="2100" i="1" dirty="0" err="1"/>
              <a:t>f</a:t>
            </a:r>
            <a:r>
              <a:rPr lang="en-US" sz="2100" dirty="0"/>
              <a:t> is nonnegative integers, the domain of log</a:t>
            </a:r>
            <a:r>
              <a:rPr lang="en-US" sz="2100" baseline="-25000" dirty="0"/>
              <a:t>2</a:t>
            </a:r>
            <a:r>
              <a:rPr lang="en-US" sz="2100" dirty="0"/>
              <a:t> is all positive </a:t>
            </a:r>
            <a:r>
              <a:rPr lang="en-US" sz="2100" dirty="0" err="1"/>
              <a:t>reals</a:t>
            </a:r>
            <a:r>
              <a:rPr lang="en-US" sz="2100" dirty="0"/>
              <a:t>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1139" name="Group 3"/>
          <p:cNvGraphicFramePr>
            <a:graphicFrameLocks noGrp="1"/>
          </p:cNvGraphicFramePr>
          <p:nvPr/>
        </p:nvGraphicFramePr>
        <p:xfrm>
          <a:off x="1447800" y="1676400"/>
          <a:ext cx="6299200" cy="2286000"/>
        </p:xfrm>
        <a:graphic>
          <a:graphicData uri="http://schemas.openxmlformats.org/drawingml/2006/table">
            <a:tbl>
              <a:tblPr/>
              <a:tblGrid>
                <a:gridCol w="3454400"/>
                <a:gridCol w="2844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notation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intuition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O (Big-Oh)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T(N)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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g(n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  <a:sym typeface="Symbol" charset="2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 (Big-Omega)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T(N)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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g(n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  <a:sym typeface="Symbol" charset="2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  <a:sym typeface="Symbol" charset="2"/>
                        </a:rPr>
                        <a:t> (Theta)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T(N) =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g(n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 (little-Oh)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T(N) &lt;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g(n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7115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Intuition about the notations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examples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340" y="1600201"/>
            <a:ext cx="7839867" cy="16652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sum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for </a:t>
            </a:r>
            <a:r>
              <a:rPr lang="en-US" sz="3097" dirty="0">
                <a:latin typeface="Courier New" charset="0"/>
              </a:rPr>
              <a:t>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</a:t>
            </a:r>
            <a:r>
              <a:rPr lang="en-US" sz="3097" dirty="0" smtClean="0">
                <a:latin typeface="Courier New" charset="0"/>
              </a:rPr>
              <a:t> N; </a:t>
            </a:r>
            <a:r>
              <a:rPr lang="en-US" sz="3097" dirty="0" err="1" smtClean="0">
                <a:latin typeface="Courier New" charset="0"/>
              </a:rPr>
              <a:t>i</a:t>
            </a:r>
            <a:r>
              <a:rPr lang="en-US" sz="3097" dirty="0" smtClean="0">
                <a:latin typeface="Courier New" charset="0"/>
              </a:rPr>
              <a:t> *= </a:t>
            </a:r>
            <a:r>
              <a:rPr lang="en-US" sz="3097" dirty="0" err="1" smtClean="0">
                <a:latin typeface="Courier New" charset="0"/>
              </a:rPr>
              <a:t>c</a:t>
            </a:r>
            <a:r>
              <a:rPr lang="en-US" sz="3097" dirty="0" smtClean="0">
                <a:latin typeface="Courier New" charset="0"/>
              </a:rPr>
              <a:t>) {</a:t>
            </a:r>
            <a:r>
              <a:rPr lang="en-US" sz="3097" b="1" dirty="0" smtClean="0">
                <a:latin typeface="Courier New" charset="0"/>
              </a:rPr>
              <a:t>			</a:t>
            </a:r>
            <a:r>
              <a:rPr lang="en-US" sz="3097" b="1" dirty="0" smtClean="0"/>
              <a:t>sum++;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097" dirty="0">
              <a:latin typeface="Courier New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61519" y="1859877"/>
            <a:ext cx="1819792" cy="1250033"/>
            <a:chOff x="4512" y="768"/>
            <a:chExt cx="1360" cy="2746"/>
          </a:xfrm>
        </p:grpSpPr>
        <p:sp>
          <p:nvSpPr>
            <p:cNvPr id="261125" name="AutoShape 5"/>
            <p:cNvSpPr>
              <a:spLocks/>
            </p:cNvSpPr>
            <p:nvPr/>
          </p:nvSpPr>
          <p:spPr bwMode="auto">
            <a:xfrm>
              <a:off x="4512" y="768"/>
              <a:ext cx="384" cy="2746"/>
            </a:xfrm>
            <a:prstGeom prst="rightBrace">
              <a:avLst>
                <a:gd name="adj1" fmla="val 70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6" name="Text Box 6"/>
            <p:cNvSpPr txBox="1">
              <a:spLocks noChangeArrowheads="1"/>
            </p:cNvSpPr>
            <p:nvPr/>
          </p:nvSpPr>
          <p:spPr bwMode="auto">
            <a:xfrm>
              <a:off x="4814" y="1809"/>
              <a:ext cx="1058" cy="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/>
                <a:t> </a:t>
              </a:r>
              <a:r>
                <a:rPr lang="en-US" sz="2000" dirty="0" err="1" smtClean="0"/>
                <a:t>log</a:t>
              </a:r>
              <a:r>
                <a:rPr lang="en-US" sz="2000" i="1" baseline="-25000" dirty="0" err="1" smtClean="0"/>
                <a:t>c</a:t>
              </a:r>
              <a:r>
                <a:rPr lang="en-US" sz="2000" dirty="0" smtClean="0"/>
                <a:t> N </a:t>
              </a:r>
              <a:r>
                <a:rPr lang="en-US" sz="2000" dirty="0" smtClean="0">
                  <a:latin typeface="Tahoma" charset="0"/>
                </a:rPr>
                <a:t>+ 1</a:t>
              </a:r>
              <a:endParaRPr lang="en-US" sz="2000" dirty="0">
                <a:latin typeface="Tahoma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57543" y="2068767"/>
            <a:ext cx="1200678" cy="763154"/>
            <a:chOff x="3648" y="2688"/>
            <a:chExt cx="943" cy="1104"/>
          </a:xfrm>
        </p:grpSpPr>
        <p:sp>
          <p:nvSpPr>
            <p:cNvPr id="261131" name="AutoShape 11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32" name="Text Box 12"/>
            <p:cNvSpPr txBox="1">
              <a:spLocks noChangeArrowheads="1"/>
            </p:cNvSpPr>
            <p:nvPr/>
          </p:nvSpPr>
          <p:spPr bwMode="auto">
            <a:xfrm>
              <a:off x="3857" y="3072"/>
              <a:ext cx="734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 smtClean="0"/>
                <a:t>log</a:t>
              </a:r>
              <a:r>
                <a:rPr lang="en-US" sz="2000" i="1" baseline="-25000" dirty="0" err="1" smtClean="0"/>
                <a:t>c</a:t>
              </a:r>
              <a:r>
                <a:rPr lang="en-US" sz="2000" dirty="0" smtClean="0"/>
                <a:t> N</a:t>
              </a:r>
              <a:endParaRPr lang="en-US" sz="2000" dirty="0">
                <a:latin typeface="Tahoma" charset="0"/>
              </a:endParaRPr>
            </a:p>
          </p:txBody>
        </p: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background</a:t>
            </a:r>
            <a:r>
              <a:rPr lang="en-US" dirty="0" smtClean="0"/>
              <a:t>: Logarithms</a:t>
            </a:r>
            <a:endParaRPr lang="en-US" dirty="0"/>
          </a:p>
        </p:txBody>
      </p:sp>
      <p:sp>
        <p:nvSpPr>
          <p:cNvPr id="134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Logarithms</a:t>
            </a:r>
          </a:p>
          <a:p>
            <a:pPr lvl="1"/>
            <a:r>
              <a:rPr lang="en-US" i="1" dirty="0"/>
              <a:t>definition</a:t>
            </a:r>
            <a:r>
              <a:rPr lang="en-US" dirty="0"/>
              <a:t>:  X</a:t>
            </a:r>
            <a:r>
              <a:rPr lang="en-US" baseline="30000" dirty="0"/>
              <a:t>A</a:t>
            </a:r>
            <a:r>
              <a:rPr lang="en-US" dirty="0"/>
              <a:t> = B if and only if </a:t>
            </a:r>
            <a:r>
              <a:rPr lang="en-US" dirty="0" err="1"/>
              <a:t>log</a:t>
            </a:r>
            <a:r>
              <a:rPr lang="en-US" baseline="-25000" dirty="0" err="1"/>
              <a:t>X</a:t>
            </a:r>
            <a:r>
              <a:rPr lang="en-US" dirty="0"/>
              <a:t> B = A</a:t>
            </a:r>
          </a:p>
          <a:p>
            <a:pPr lvl="1"/>
            <a:r>
              <a:rPr lang="en-US" i="1" dirty="0"/>
              <a:t>intuition</a:t>
            </a:r>
            <a:r>
              <a:rPr lang="en-US" dirty="0"/>
              <a:t>: </a:t>
            </a:r>
            <a:r>
              <a:rPr lang="en-US" dirty="0" err="1"/>
              <a:t>log</a:t>
            </a:r>
            <a:r>
              <a:rPr lang="en-US" baseline="-25000" dirty="0" err="1"/>
              <a:t>X</a:t>
            </a:r>
            <a:r>
              <a:rPr lang="en-US" dirty="0"/>
              <a:t> B means: </a:t>
            </a:r>
            <a:br>
              <a:rPr lang="en-US" dirty="0"/>
            </a:br>
            <a:r>
              <a:rPr lang="en-US" dirty="0"/>
              <a:t>"the power X must be raised to, to get B"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 this course, a logarithm with no base implies base 2.</a:t>
            </a:r>
            <a:br>
              <a:rPr lang="en-US" dirty="0"/>
            </a:br>
            <a:r>
              <a:rPr lang="en-US" dirty="0"/>
              <a:t>log B  means log</a:t>
            </a:r>
            <a:r>
              <a:rPr lang="en-US" baseline="-25000" dirty="0"/>
              <a:t>2</a:t>
            </a:r>
            <a:r>
              <a:rPr lang="en-US" dirty="0"/>
              <a:t> B</a:t>
            </a:r>
          </a:p>
          <a:p>
            <a:endParaRPr lang="en-US" dirty="0"/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 16 = 4		(because 2</a:t>
            </a:r>
            <a:r>
              <a:rPr lang="en-US" baseline="30000" dirty="0"/>
              <a:t>4</a:t>
            </a:r>
            <a:r>
              <a:rPr lang="en-US" dirty="0"/>
              <a:t> = 16)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10</a:t>
            </a:r>
            <a:r>
              <a:rPr lang="en-US" dirty="0"/>
              <a:t> 1000 = 3	(because 10</a:t>
            </a:r>
            <a:r>
              <a:rPr lang="en-US" baseline="30000" dirty="0"/>
              <a:t>3</a:t>
            </a:r>
            <a:r>
              <a:rPr lang="en-US" dirty="0"/>
              <a:t> = 1000)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None/>
            </a:pPr>
            <a:r>
              <a:rPr lang="en-US" sz="2919" dirty="0"/>
              <a:t>Identities for logs with addition, multiplication, powers:</a:t>
            </a:r>
          </a:p>
          <a:p>
            <a:r>
              <a:rPr lang="en-US" sz="2595" dirty="0"/>
              <a:t>log (AB) = log A + log B</a:t>
            </a:r>
          </a:p>
          <a:p>
            <a:r>
              <a:rPr lang="en-US" sz="2595" dirty="0"/>
              <a:t>log (A/B) = log A – log B</a:t>
            </a:r>
          </a:p>
          <a:p>
            <a:r>
              <a:rPr lang="en-US" sz="2595" dirty="0"/>
              <a:t>log (A</a:t>
            </a:r>
            <a:r>
              <a:rPr lang="en-US" sz="2595" baseline="30000" dirty="0"/>
              <a:t>B</a:t>
            </a:r>
            <a:r>
              <a:rPr lang="en-US" sz="2595" dirty="0"/>
              <a:t>) = B log </a:t>
            </a:r>
            <a:r>
              <a:rPr lang="en-US" sz="2595" dirty="0" smtClean="0"/>
              <a:t>A</a:t>
            </a:r>
          </a:p>
          <a:p>
            <a:pPr lvl="1"/>
            <a:endParaRPr lang="en-US" dirty="0"/>
          </a:p>
          <a:p>
            <a:pPr>
              <a:buFont typeface="Wingdings" charset="2"/>
              <a:buNone/>
            </a:pPr>
            <a:r>
              <a:rPr lang="en-US" sz="2919" dirty="0"/>
              <a:t>Identity for converting bases of a logarithm</a:t>
            </a:r>
            <a:r>
              <a:rPr lang="en-US" sz="2919" dirty="0" smtClean="0"/>
              <a:t>:</a:t>
            </a:r>
            <a:endParaRPr lang="en-US" dirty="0" smtClean="0"/>
          </a:p>
          <a:p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sz="2595" dirty="0"/>
              <a:t>example:</a:t>
            </a:r>
            <a:br>
              <a:rPr lang="en-US" sz="2595" dirty="0"/>
            </a:br>
            <a:r>
              <a:rPr lang="en-US" sz="2595" dirty="0"/>
              <a:t>log</a:t>
            </a:r>
            <a:r>
              <a:rPr lang="en-US" sz="2595" baseline="-25000" dirty="0"/>
              <a:t>4</a:t>
            </a:r>
            <a:r>
              <a:rPr lang="en-US" sz="2595" dirty="0"/>
              <a:t>32 = (log</a:t>
            </a:r>
            <a:r>
              <a:rPr lang="en-US" sz="2595" baseline="-25000" dirty="0"/>
              <a:t>2 </a:t>
            </a:r>
            <a:r>
              <a:rPr lang="en-US" sz="2595" dirty="0"/>
              <a:t>32) / (log</a:t>
            </a:r>
            <a:r>
              <a:rPr lang="en-US" sz="2595" baseline="-25000" dirty="0"/>
              <a:t>2 </a:t>
            </a:r>
            <a:r>
              <a:rPr lang="en-US" sz="2595" dirty="0"/>
              <a:t>4)</a:t>
            </a:r>
            <a:br>
              <a:rPr lang="en-US" sz="2595" dirty="0"/>
            </a:br>
            <a:r>
              <a:rPr lang="en-US" sz="2595" dirty="0"/>
              <a:t>          = 5 / 2</a:t>
            </a:r>
          </a:p>
          <a:p>
            <a:pPr>
              <a:buFont typeface="Wingdings" charset="2"/>
              <a:buNone/>
            </a:pPr>
            <a:endParaRPr lang="en-US" dirty="0"/>
          </a:p>
        </p:txBody>
      </p:sp>
      <p:graphicFrame>
        <p:nvGraphicFramePr>
          <p:cNvPr id="1345539" name="Object 3"/>
          <p:cNvGraphicFramePr>
            <a:graphicFrameLocks noChangeAspect="1"/>
          </p:cNvGraphicFramePr>
          <p:nvPr/>
        </p:nvGraphicFramePr>
        <p:xfrm>
          <a:off x="759131" y="4494212"/>
          <a:ext cx="4953000" cy="917575"/>
        </p:xfrm>
        <a:graphic>
          <a:graphicData uri="http://schemas.openxmlformats.org/presentationml/2006/ole">
            <p:oleObj spid="_x0000_s40962" name="Equation" r:id="rId4" imgW="2171520" imgH="431640" progId="Equation.3">
              <p:embed/>
            </p:oleObj>
          </a:graphicData>
        </a:graphic>
      </p:graphicFrame>
      <p:sp>
        <p:nvSpPr>
          <p:cNvPr id="134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Logarithm identities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Techniques: Logarithm </a:t>
            </a:r>
            <a:r>
              <a:rPr lang="en-US" dirty="0"/>
              <a:t>problem solving</a:t>
            </a:r>
          </a:p>
        </p:txBody>
      </p:sp>
      <p:sp>
        <p:nvSpPr>
          <p:cNvPr id="140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176" dirty="0"/>
              <a:t>When presented with an expression of the form:</a:t>
            </a:r>
          </a:p>
          <a:p>
            <a:pPr lvl="1"/>
            <a:r>
              <a:rPr lang="en-US" sz="2824" dirty="0" err="1"/>
              <a:t>log</a:t>
            </a:r>
            <a:r>
              <a:rPr lang="en-US" sz="2824" baseline="-25000" dirty="0" err="1"/>
              <a:t>a</a:t>
            </a:r>
            <a:r>
              <a:rPr lang="en-US" sz="2824" dirty="0" err="1"/>
              <a:t>X</a:t>
            </a:r>
            <a:r>
              <a:rPr lang="en-US" sz="2824" dirty="0"/>
              <a:t> = Y</a:t>
            </a:r>
          </a:p>
          <a:p>
            <a:pPr>
              <a:buFont typeface="Wingdings" charset="2"/>
              <a:buNone/>
            </a:pPr>
            <a:r>
              <a:rPr lang="en-US" sz="3176" dirty="0"/>
              <a:t>	and trying to solve for X, raise both sides to the a power.</a:t>
            </a:r>
          </a:p>
          <a:p>
            <a:pPr lvl="1"/>
            <a:r>
              <a:rPr lang="en-US" sz="2824" dirty="0"/>
              <a:t>X = </a:t>
            </a:r>
            <a:r>
              <a:rPr lang="en-US" sz="2824" dirty="0" err="1"/>
              <a:t>a</a:t>
            </a:r>
            <a:r>
              <a:rPr lang="en-US" sz="2824" baseline="30000" dirty="0" err="1"/>
              <a:t>Y</a:t>
            </a:r>
            <a:endParaRPr lang="en-US" sz="2824" baseline="30000" dirty="0"/>
          </a:p>
          <a:p>
            <a:pPr lvl="1"/>
            <a:endParaRPr lang="en-US" dirty="0"/>
          </a:p>
          <a:p>
            <a:r>
              <a:rPr lang="en-US" sz="3176" dirty="0"/>
              <a:t>When presented with an expression of the form:</a:t>
            </a:r>
          </a:p>
          <a:p>
            <a:pPr lvl="1"/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 err="1"/>
              <a:t>X</a:t>
            </a:r>
            <a:r>
              <a:rPr lang="en-US" dirty="0"/>
              <a:t> = </a:t>
            </a:r>
            <a:r>
              <a:rPr lang="en-US" dirty="0" err="1"/>
              <a:t>log</a:t>
            </a:r>
            <a:r>
              <a:rPr lang="en-US" baseline="-25000" dirty="0" err="1"/>
              <a:t>b</a:t>
            </a:r>
            <a:r>
              <a:rPr lang="en-US" dirty="0" err="1"/>
              <a:t>Y</a:t>
            </a:r>
            <a:endParaRPr lang="en-US" dirty="0"/>
          </a:p>
          <a:p>
            <a:pPr>
              <a:buFont typeface="Wingdings" charset="2"/>
              <a:buNone/>
            </a:pPr>
            <a:r>
              <a:rPr lang="en-US" dirty="0"/>
              <a:t>	and trying to solve for X, find a common base between the logarithms using the identity on the last slide.</a:t>
            </a:r>
          </a:p>
          <a:p>
            <a:pPr lvl="1"/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 err="1"/>
              <a:t>X</a:t>
            </a:r>
            <a:r>
              <a:rPr lang="en-US" dirty="0"/>
              <a:t> = </a:t>
            </a: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 err="1"/>
              <a:t>Y</a:t>
            </a:r>
            <a:r>
              <a:rPr lang="en-US" dirty="0"/>
              <a:t> / </a:t>
            </a:r>
            <a:r>
              <a:rPr lang="en-US" dirty="0" err="1"/>
              <a:t>log</a:t>
            </a:r>
            <a:r>
              <a:rPr lang="en-US" baseline="-25000" dirty="0" err="1"/>
              <a:t>a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Logarithm practice problems</a:t>
            </a:r>
          </a:p>
        </p:txBody>
      </p:sp>
      <p:sp>
        <p:nvSpPr>
          <p:cNvPr id="140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23260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Determine the value of </a:t>
            </a:r>
            <a:r>
              <a:rPr lang="en-US" i="1" dirty="0" err="1"/>
              <a:t>x</a:t>
            </a:r>
            <a:r>
              <a:rPr lang="en-US" dirty="0"/>
              <a:t> in the following equation.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7 </a:t>
            </a:r>
            <a:r>
              <a:rPr lang="en-US" dirty="0" err="1"/>
              <a:t>x</a:t>
            </a:r>
            <a:r>
              <a:rPr lang="en-US" dirty="0"/>
              <a:t> + log</a:t>
            </a:r>
            <a:r>
              <a:rPr lang="en-US" baseline="-25000" dirty="0"/>
              <a:t>7</a:t>
            </a:r>
            <a:r>
              <a:rPr lang="en-US" dirty="0"/>
              <a:t>13 = </a:t>
            </a:r>
            <a:r>
              <a:rPr lang="en-US" dirty="0" smtClean="0"/>
              <a:t>3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/>
              <a:t>Determine the value of </a:t>
            </a:r>
            <a:r>
              <a:rPr lang="en-US" i="1" dirty="0" err="1"/>
              <a:t>x</a:t>
            </a:r>
            <a:r>
              <a:rPr lang="en-US" dirty="0"/>
              <a:t> in the following equation.</a:t>
            </a:r>
          </a:p>
          <a:p>
            <a:pPr lvl="1"/>
            <a:r>
              <a:rPr lang="en-US" dirty="0"/>
              <a:t>log</a:t>
            </a:r>
            <a:r>
              <a:rPr lang="en-US" baseline="-30000" dirty="0"/>
              <a:t>8 </a:t>
            </a:r>
            <a:r>
              <a:rPr lang="en-US" dirty="0"/>
              <a:t>4 - log</a:t>
            </a:r>
            <a:r>
              <a:rPr lang="en-US" baseline="-30000" dirty="0"/>
              <a:t>8 </a:t>
            </a:r>
            <a:r>
              <a:rPr lang="en-US" i="1" dirty="0" err="1"/>
              <a:t>x</a:t>
            </a:r>
            <a:r>
              <a:rPr lang="en-US" dirty="0"/>
              <a:t> = log</a:t>
            </a:r>
            <a:r>
              <a:rPr lang="en-US" baseline="-30000" dirty="0"/>
              <a:t>8 </a:t>
            </a:r>
            <a:r>
              <a:rPr lang="en-US" dirty="0"/>
              <a:t>5 + log</a:t>
            </a:r>
            <a:r>
              <a:rPr lang="en-US" baseline="-30000" dirty="0"/>
              <a:t>16 </a:t>
            </a:r>
            <a:r>
              <a:rPr lang="en-US" dirty="0"/>
              <a:t>6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 identity for converting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Prove 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a</a:t>
            </a:r>
            <a:r>
              <a:rPr lang="en-US" dirty="0" err="1" smtClean="0"/>
              <a:t>b</a:t>
            </a:r>
            <a:r>
              <a:rPr lang="en-US" dirty="0" smtClean="0"/>
              <a:t> = 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c</a:t>
            </a:r>
            <a:r>
              <a:rPr lang="en-US" dirty="0" err="1" smtClean="0"/>
              <a:t>b</a:t>
            </a:r>
            <a:r>
              <a:rPr lang="en-US" dirty="0" smtClean="0"/>
              <a:t> / </a:t>
            </a:r>
            <a:r>
              <a:rPr lang="en-US" dirty="0" err="1" smtClean="0"/>
              <a:t>log</a:t>
            </a:r>
            <a:r>
              <a:rPr lang="en-US" baseline="-25000" dirty="0" err="1" smtClean="0"/>
              <a:t>c</a:t>
            </a:r>
            <a:r>
              <a:rPr lang="en-US" dirty="0" err="1" smtClean="0"/>
              <a:t>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log is a log…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assume all logs are to base 2</a:t>
            </a:r>
          </a:p>
          <a:p>
            <a:endParaRPr lang="en-US" dirty="0" smtClean="0"/>
          </a:p>
          <a:p>
            <a:r>
              <a:rPr lang="en-US" dirty="0" smtClean="0"/>
              <a:t>Fine for Big Oh analysis because the log to one base is equivalent to the log of another base within a constant factor</a:t>
            </a:r>
          </a:p>
          <a:p>
            <a:pPr lvl="1"/>
            <a:r>
              <a:rPr lang="en-US" dirty="0" smtClean="0"/>
              <a:t>E.g., log</a:t>
            </a:r>
            <a:r>
              <a:rPr lang="en-US" baseline="-25000" dirty="0" smtClean="0"/>
              <a:t>10</a:t>
            </a:r>
            <a:r>
              <a:rPr lang="en-US" dirty="0" smtClean="0"/>
              <a:t>x is equivalent to log</a:t>
            </a:r>
            <a:r>
              <a:rPr lang="en-US" baseline="-25000" dirty="0" smtClean="0"/>
              <a:t>2</a:t>
            </a:r>
            <a:r>
              <a:rPr lang="en-US" dirty="0" smtClean="0"/>
              <a:t>x within what constant factor?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52668-F53F-0C44-BE7B-C97A5C84E69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1234</TotalTime>
  <Words>1469</Words>
  <Application>Microsoft Macintosh PowerPoint</Application>
  <PresentationFormat>On-screen Show (4:3)</PresentationFormat>
  <Paragraphs>204</Paragraphs>
  <Slides>20</Slides>
  <Notes>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Equation</vt:lpstr>
      <vt:lpstr>CSE 373: Data Structures and Algorithms</vt:lpstr>
      <vt:lpstr>Functions in Algorithm Analysis</vt:lpstr>
      <vt:lpstr>Efficiency examples 5</vt:lpstr>
      <vt:lpstr>Math background: Logarithms</vt:lpstr>
      <vt:lpstr>Logarithm identities</vt:lpstr>
      <vt:lpstr>Techniques: Logarithm problem solving</vt:lpstr>
      <vt:lpstr>Logarithm practice problems</vt:lpstr>
      <vt:lpstr>Prove identity for converting bases</vt:lpstr>
      <vt:lpstr>A log is a log…</vt:lpstr>
      <vt:lpstr>Efficiency examples 6</vt:lpstr>
      <vt:lpstr>Math background: Arithmetic series</vt:lpstr>
      <vt:lpstr>Series identities</vt:lpstr>
      <vt:lpstr>More series identities</vt:lpstr>
      <vt:lpstr>Series of constants</vt:lpstr>
      <vt:lpstr>Splitting series</vt:lpstr>
      <vt:lpstr> Series of powers</vt:lpstr>
      <vt:lpstr>Series practice problems</vt:lpstr>
      <vt:lpstr>Efficiency examples 6 (revisited)</vt:lpstr>
      <vt:lpstr>Big omega, theta</vt:lpstr>
      <vt:lpstr>Intuition about the notations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373: Data Structures and Algorithms</dc:title>
  <dc:creator>Jessica Miller</dc:creator>
  <cp:lastModifiedBy>Jessica Miller</cp:lastModifiedBy>
  <cp:revision>83</cp:revision>
  <dcterms:created xsi:type="dcterms:W3CDTF">2011-01-13T03:29:39Z</dcterms:created>
  <dcterms:modified xsi:type="dcterms:W3CDTF">2011-01-13T03:30:23Z</dcterms:modified>
</cp:coreProperties>
</file>