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tags/tag3.xml" ContentType="application/vnd.openxmlformats-officedocument.presentationml.tags+xml"/>
  <Override PartName="/ppt/slides/slide3.xml" ContentType="application/vnd.openxmlformats-officedocument.presentationml.slide+xml"/>
  <Override PartName="/ppt/slides/slide28.xml" ContentType="application/vnd.openxmlformats-officedocument.presentationml.slide+xml"/>
  <Default Extension="vml" ContentType="application/vnd.openxmlformats-officedocument.vmlDrawing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embeddings/Microsoft_Equation1.bin" ContentType="application/vnd.openxmlformats-officedocument.oleObject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tags/tag4.xml" ContentType="application/vnd.openxmlformats-officedocument.presentationml.tags+xml"/>
  <Default Extension="wmf" ContentType="image/x-wmf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61" r:id="rId5"/>
    <p:sldId id="270" r:id="rId6"/>
    <p:sldId id="271" r:id="rId7"/>
    <p:sldId id="272" r:id="rId8"/>
    <p:sldId id="273" r:id="rId9"/>
    <p:sldId id="283" r:id="rId10"/>
    <p:sldId id="276" r:id="rId11"/>
    <p:sldId id="274" r:id="rId12"/>
    <p:sldId id="278" r:id="rId13"/>
    <p:sldId id="277" r:id="rId14"/>
    <p:sldId id="279" r:id="rId15"/>
    <p:sldId id="280" r:id="rId16"/>
    <p:sldId id="281" r:id="rId17"/>
    <p:sldId id="282" r:id="rId18"/>
    <p:sldId id="284" r:id="rId19"/>
    <p:sldId id="285" r:id="rId20"/>
    <p:sldId id="287" r:id="rId21"/>
    <p:sldId id="289" r:id="rId22"/>
    <p:sldId id="290" r:id="rId23"/>
    <p:sldId id="291" r:id="rId24"/>
    <p:sldId id="292" r:id="rId25"/>
    <p:sldId id="294" r:id="rId26"/>
    <p:sldId id="295" r:id="rId27"/>
    <p:sldId id="296" r:id="rId28"/>
    <p:sldId id="263" r:id="rId29"/>
    <p:sldId id="264" r:id="rId30"/>
    <p:sldId id="265" r:id="rId31"/>
    <p:sldId id="266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0133" autoAdjust="0"/>
  </p:normalViewPr>
  <p:slideViewPr>
    <p:cSldViewPr snapToGrid="0" snapToObjects="1">
      <p:cViewPr varScale="1">
        <p:scale>
          <a:sx n="83" d="100"/>
          <a:sy n="83" d="100"/>
        </p:scale>
        <p:origin x="-10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B472F-542E-B14C-98D4-8F2B14BBDF85}" type="datetimeFigureOut">
              <a:rPr lang="en-US" smtClean="0"/>
              <a:t>1/7/11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54906-060E-6549-B98E-E05B7017B4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0BB9E-6408-894A-8F89-47502B2C6100}" type="datetimeFigureOut">
              <a:rPr lang="en-US" smtClean="0"/>
              <a:pPr/>
              <a:t>1/7/11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86B20-D8A0-4145-ADDA-6B0F91EBA9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773D5C-1831-AC46-81C3-EF65EA778BCD}" type="slidenum">
              <a:rPr lang="en-US"/>
              <a:pPr/>
              <a:t>7</a:t>
            </a:fld>
            <a:endParaRPr lang="en-US"/>
          </a:p>
        </p:txBody>
      </p:sp>
      <p:sp>
        <p:nvSpPr>
          <p:cNvPr id="135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/>
              <a:t>analysis= determining run-time efficiency. </a:t>
            </a:r>
          </a:p>
          <a:p>
            <a:r>
              <a:rPr lang="en-US"/>
              <a:t>model = estimate, not meant to represent everything in real-world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93FC7BC5-22C9-2144-836F-7C4C80F3AB2A}" type="slidenum">
              <a:rPr lang="en-US"/>
              <a:pPr/>
              <a:t>9</a:t>
            </a:fld>
            <a:endParaRPr lang="en-US"/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4613" y="8688388"/>
            <a:ext cx="2973387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92" tIns="46445" rIns="92892" bIns="46445" anchor="b">
            <a:prstTxWarp prst="textNoShape">
              <a:avLst/>
            </a:prstTxWarp>
          </a:bodyPr>
          <a:lstStyle/>
          <a:p>
            <a:pPr algn="r" defTabSz="928688"/>
            <a:fld id="{F4945AA3-1B21-A14A-B99C-73A3889642A9}" type="slidenum">
              <a:rPr lang="en-US" sz="1200"/>
              <a:pPr algn="r" defTabSz="928688"/>
              <a:t>9</a:t>
            </a:fld>
            <a:endParaRPr lang="en-US" sz="1200"/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0225"/>
            <a:ext cx="5032375" cy="4117975"/>
          </a:xfrm>
          <a:noFill/>
          <a:ln/>
        </p:spPr>
        <p:txBody>
          <a:bodyPr lIns="92784" tIns="46393" rIns="92784" bIns="46393"/>
          <a:lstStyle/>
          <a:p>
            <a:r>
              <a:rPr lang="en-US">
                <a:latin typeface="Times New Roman" charset="0"/>
              </a:rPr>
              <a:t>Okay, now that we have some algorithms to serve as examples, let’s analyze them!  Here’s some hints before we begin …</a:t>
            </a:r>
          </a:p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77FE6D-2368-8841-918C-2AE152919787}" type="slidenum">
              <a:rPr lang="en-US"/>
              <a:pPr/>
              <a:t>14</a:t>
            </a:fld>
            <a:endParaRPr lang="en-US"/>
          </a:p>
        </p:txBody>
      </p:sp>
      <p:sp>
        <p:nvSpPr>
          <p:cNvPr id="135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98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 dirty="0"/>
              <a:t>Motivation:</a:t>
            </a:r>
          </a:p>
          <a:p>
            <a:r>
              <a:rPr lang="en-US" dirty="0"/>
              <a:t> we usually care only about algorithm performance when there are large number of inputs. </a:t>
            </a:r>
          </a:p>
          <a:p>
            <a:r>
              <a:rPr lang="en-US" dirty="0"/>
              <a:t>We usually don’t care about small changes in run-time performance. (inaccuracy of estimates</a:t>
            </a:r>
          </a:p>
          <a:p>
            <a:r>
              <a:rPr lang="en-US" dirty="0"/>
              <a:t>make small changes less relevant). Consider algorithms with slow growth rate better than </a:t>
            </a:r>
          </a:p>
          <a:p>
            <a:r>
              <a:rPr lang="en-US" dirty="0"/>
              <a:t>those with fast growth rates.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B01010-4C07-2444-B96C-C18F8B37C285}" type="slidenum">
              <a:rPr lang="en-US"/>
              <a:pPr/>
              <a:t>17</a:t>
            </a:fld>
            <a:endParaRPr lang="en-US"/>
          </a:p>
        </p:txBody>
      </p:sp>
      <p:sp>
        <p:nvSpPr>
          <p:cNvPr id="136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639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/>
              <a:t>Important (not in Lewis &amp; Chase book). Write on board. (for next slide). 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8C57ED39-5818-C84A-9D99-CDD366F91EDC}" type="slidenum">
              <a:rPr lang="en-US"/>
              <a:pPr/>
              <a:t>20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ADFD6C-E90F-1245-8A10-DC37FFD44943}" type="slidenum">
              <a:rPr lang="en-US"/>
              <a:pPr/>
              <a:t>23</a:t>
            </a:fld>
            <a:endParaRPr lang="en-US"/>
          </a:p>
        </p:txBody>
      </p:sp>
      <p:sp>
        <p:nvSpPr>
          <p:cNvPr id="134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/>
              <a:t>exponents grow really fast: use doubling salary example, </a:t>
            </a:r>
          </a:p>
          <a:p>
            <a:r>
              <a:rPr lang="en-US"/>
              <a:t>  $1000 initial, yearly $1000 increase, vs $1 initial, doubles every year. </a:t>
            </a:r>
          </a:p>
          <a:p>
            <a:r>
              <a:rPr lang="en-US"/>
              <a:t>Which is better after 20 years?</a:t>
            </a:r>
          </a:p>
          <a:p>
            <a:endParaRPr lang="en-US"/>
          </a:p>
          <a:p>
            <a:r>
              <a:rPr lang="en-US"/>
              <a:t>logs grow really slow. </a:t>
            </a:r>
          </a:p>
          <a:p>
            <a:endParaRPr lang="en-US"/>
          </a:p>
          <a:p>
            <a:r>
              <a:rPr lang="en-US"/>
              <a:t>logs are inverses of exponents. </a:t>
            </a:r>
          </a:p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450170-E207-FA4B-AA0C-5FEB85031137}" type="slidenum">
              <a:rPr lang="en-US"/>
              <a:pPr/>
              <a:t>29</a:t>
            </a:fld>
            <a:endParaRPr lang="en-US"/>
          </a:p>
        </p:txBody>
      </p:sp>
      <p:sp>
        <p:nvSpPr>
          <p:cNvPr id="134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738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46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r>
              <a:rPr lang="en-US"/>
              <a:t>Proof: Let X = log A, Y = log B, and Z = log AB.  Then 2</a:t>
            </a:r>
            <a:r>
              <a:rPr lang="en-US" baseline="30000"/>
              <a:t>X</a:t>
            </a:r>
            <a:r>
              <a:rPr lang="en-US"/>
              <a:t> = A, 2</a:t>
            </a:r>
            <a:r>
              <a:rPr lang="en-US" baseline="30000"/>
              <a:t>Y</a:t>
            </a:r>
            <a:r>
              <a:rPr lang="en-US"/>
              <a:t> = B, and 2</a:t>
            </a:r>
            <a:r>
              <a:rPr lang="en-US" baseline="30000"/>
              <a:t>Z</a:t>
            </a:r>
            <a:r>
              <a:rPr lang="en-US"/>
              <a:t> = AB.</a:t>
            </a:r>
          </a:p>
          <a:p>
            <a:r>
              <a:rPr lang="en-US"/>
              <a:t>	So, 2</a:t>
            </a:r>
            <a:r>
              <a:rPr lang="en-US" baseline="30000"/>
              <a:t>X </a:t>
            </a:r>
            <a:r>
              <a:rPr lang="en-US"/>
              <a:t>2</a:t>
            </a:r>
            <a:r>
              <a:rPr lang="en-US" baseline="30000"/>
              <a:t>Y </a:t>
            </a:r>
            <a:r>
              <a:rPr lang="en-US"/>
              <a:t>= AB = 2</a:t>
            </a:r>
            <a:r>
              <a:rPr lang="en-US" baseline="30000"/>
              <a:t>Z</a:t>
            </a:r>
            <a:r>
              <a:rPr lang="en-US"/>
              <a:t>.</a:t>
            </a:r>
          </a:p>
          <a:p>
            <a:r>
              <a:rPr lang="en-US"/>
              <a:t>	Therefore, X + Y = Z.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9F325-A8C8-4A4C-9DA6-F7ED24A017A0}" type="datetime1">
              <a:rPr lang="en-US" smtClean="0"/>
              <a:t>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99F2B-128E-894C-8C76-28E43F6C5651}" type="datetime1">
              <a:rPr lang="en-US" smtClean="0"/>
              <a:t>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D1D20-77FA-934B-A680-8C0325A85834}" type="datetime1">
              <a:rPr lang="en-US" smtClean="0"/>
              <a:t>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FBAC1-B968-4F48-9E47-262F1DC1BA05}" type="datetime1">
              <a:rPr lang="en-US" smtClean="0"/>
              <a:t>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6715E-C2E6-EA4A-A74F-F1C224767C77}" type="datetime1">
              <a:rPr lang="en-US" smtClean="0"/>
              <a:t>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12D3-ACCB-DB44-B1BA-A42923CA7D20}" type="datetime1">
              <a:rPr lang="en-US" smtClean="0"/>
              <a:t>1/7/11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5F94-6615-1A42-943C-780B97D28650}" type="datetime1">
              <a:rPr lang="en-US" smtClean="0"/>
              <a:t>1/7/11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57C42-C945-5545-A317-B3F8FD9122A3}" type="datetime1">
              <a:rPr lang="en-US" smtClean="0"/>
              <a:t>1/7/11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BA06A-03C8-7944-AE76-AA87BC2D5D2E}" type="datetime1">
              <a:rPr lang="en-US" smtClean="0"/>
              <a:t>1/7/11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CD95-E97D-CD40-9AAA-E49A4E463B66}" type="datetime1">
              <a:rPr lang="en-US" smtClean="0"/>
              <a:t>1/7/11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2030-189C-0B4B-AE03-65B205764780}" type="datetime1">
              <a:rPr lang="en-US" smtClean="0"/>
              <a:t>1/7/11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91259-D092-5C4F-A266-04C5E2779D36}" type="datetime1">
              <a:rPr lang="en-US" smtClean="0"/>
              <a:t>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59D19-DC78-DB4B-96F6-1D24457DFA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slideLayout" Target="../slideLayouts/slideLayout7.xml"/><Relationship Id="rId6" Type="http://schemas.openxmlformats.org/officeDocument/2006/relationships/notesSlide" Target="../notesSlides/notesSlide2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373: Data Structures and Algorithms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3: Math Review/Asymptotic Analysis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Efficiency examples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 dirty="0"/>
              <a:t>statement1</a:t>
            </a:r>
            <a:r>
              <a:rPr lang="en-US" sz="2400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/>
              <a:t>statement2</a:t>
            </a:r>
            <a:r>
              <a:rPr lang="en-US" sz="2400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/>
              <a:t>statement3</a:t>
            </a:r>
            <a:r>
              <a:rPr lang="en-US" sz="2400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dirty="0" err="1">
                <a:latin typeface="Courier New" charset="0"/>
              </a:rPr>
              <a:t>int</a:t>
            </a:r>
            <a:r>
              <a:rPr lang="en-US" sz="2400" dirty="0">
                <a:latin typeface="Courier New" charset="0"/>
              </a:rPr>
              <a:t>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 = 1;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 &lt;= N;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b="1" dirty="0"/>
              <a:t>statement4</a:t>
            </a:r>
            <a:r>
              <a:rPr lang="en-US" sz="2400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urier New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dirty="0" err="1">
                <a:latin typeface="Courier New" charset="0"/>
              </a:rPr>
              <a:t>int</a:t>
            </a:r>
            <a:r>
              <a:rPr lang="en-US" sz="2400" dirty="0">
                <a:latin typeface="Courier New" charset="0"/>
              </a:rPr>
              <a:t>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 = 1;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 &lt;= N;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b="1" dirty="0"/>
              <a:t>statement5</a:t>
            </a:r>
            <a:r>
              <a:rPr lang="en-US" sz="2400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b="1" dirty="0"/>
              <a:t>statement6</a:t>
            </a:r>
            <a:r>
              <a:rPr lang="en-US" sz="2400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b="1" dirty="0"/>
              <a:t>statement7</a:t>
            </a:r>
            <a:r>
              <a:rPr lang="en-US" sz="2400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urier New" charset="0"/>
              </a:rPr>
              <a:t>}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316165" y="1600200"/>
            <a:ext cx="757238" cy="1143000"/>
            <a:chOff x="1440" y="816"/>
            <a:chExt cx="477" cy="720"/>
          </a:xfrm>
        </p:grpSpPr>
        <p:sp>
          <p:nvSpPr>
            <p:cNvPr id="260100" name="AutoShape 4"/>
            <p:cNvSpPr>
              <a:spLocks/>
            </p:cNvSpPr>
            <p:nvPr/>
          </p:nvSpPr>
          <p:spPr bwMode="auto">
            <a:xfrm>
              <a:off x="1440" y="816"/>
              <a:ext cx="240" cy="720"/>
            </a:xfrm>
            <a:prstGeom prst="righ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260105" name="Text Box 9"/>
            <p:cNvSpPr txBox="1">
              <a:spLocks noChangeArrowheads="1"/>
            </p:cNvSpPr>
            <p:nvPr/>
          </p:nvSpPr>
          <p:spPr bwMode="auto">
            <a:xfrm>
              <a:off x="1709" y="1029"/>
              <a:ext cx="20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latin typeface="Tahoma" charset="0"/>
                </a:rPr>
                <a:t>?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6242050" y="3048000"/>
            <a:ext cx="857250" cy="990600"/>
            <a:chOff x="3648" y="1728"/>
            <a:chExt cx="540" cy="624"/>
          </a:xfrm>
        </p:grpSpPr>
        <p:sp>
          <p:nvSpPr>
            <p:cNvPr id="260102" name="AutoShape 6"/>
            <p:cNvSpPr>
              <a:spLocks/>
            </p:cNvSpPr>
            <p:nvPr/>
          </p:nvSpPr>
          <p:spPr bwMode="auto">
            <a:xfrm>
              <a:off x="3648" y="1728"/>
              <a:ext cx="240" cy="624"/>
            </a:xfrm>
            <a:prstGeom prst="rightBrace">
              <a:avLst>
                <a:gd name="adj1" fmla="val 2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106" name="Text Box 10"/>
            <p:cNvSpPr txBox="1">
              <a:spLocks noChangeArrowheads="1"/>
            </p:cNvSpPr>
            <p:nvPr/>
          </p:nvSpPr>
          <p:spPr bwMode="auto">
            <a:xfrm>
              <a:off x="3980" y="1872"/>
              <a:ext cx="20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latin typeface="Tahoma" charset="0"/>
                </a:rPr>
                <a:t>?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6242053" y="4373563"/>
            <a:ext cx="842963" cy="1752600"/>
            <a:chOff x="3648" y="2688"/>
            <a:chExt cx="531" cy="1104"/>
          </a:xfrm>
        </p:grpSpPr>
        <p:sp>
          <p:nvSpPr>
            <p:cNvPr id="260103" name="AutoShape 7"/>
            <p:cNvSpPr>
              <a:spLocks/>
            </p:cNvSpPr>
            <p:nvPr/>
          </p:nvSpPr>
          <p:spPr bwMode="auto">
            <a:xfrm>
              <a:off x="3648" y="2688"/>
              <a:ext cx="240" cy="1104"/>
            </a:xfrm>
            <a:prstGeom prst="rightBrace">
              <a:avLst>
                <a:gd name="adj1" fmla="val 3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107" name="Text Box 11"/>
            <p:cNvSpPr txBox="1">
              <a:spLocks noChangeArrowheads="1"/>
            </p:cNvSpPr>
            <p:nvPr/>
          </p:nvSpPr>
          <p:spPr bwMode="auto">
            <a:xfrm>
              <a:off x="3971" y="3072"/>
              <a:ext cx="20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>
                  <a:latin typeface="Tahoma" charset="0"/>
                </a:rPr>
                <a:t>?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7308855" y="1219200"/>
            <a:ext cx="1017588" cy="5181600"/>
            <a:chOff x="4512" y="768"/>
            <a:chExt cx="641" cy="3264"/>
          </a:xfrm>
        </p:grpSpPr>
        <p:sp>
          <p:nvSpPr>
            <p:cNvPr id="260104" name="AutoShape 8"/>
            <p:cNvSpPr>
              <a:spLocks/>
            </p:cNvSpPr>
            <p:nvPr/>
          </p:nvSpPr>
          <p:spPr bwMode="auto">
            <a:xfrm>
              <a:off x="4512" y="768"/>
              <a:ext cx="384" cy="3264"/>
            </a:xfrm>
            <a:prstGeom prst="rightBrace">
              <a:avLst>
                <a:gd name="adj1" fmla="val 70833"/>
                <a:gd name="adj2" fmla="val 4701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108" name="Text Box 12"/>
            <p:cNvSpPr txBox="1">
              <a:spLocks noChangeArrowheads="1"/>
            </p:cNvSpPr>
            <p:nvPr/>
          </p:nvSpPr>
          <p:spPr bwMode="auto">
            <a:xfrm>
              <a:off x="4945" y="2180"/>
              <a:ext cx="20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400" dirty="0" smtClean="0">
                  <a:latin typeface="Tahoma" charset="0"/>
                </a:rPr>
                <a:t>?</a:t>
              </a:r>
              <a:endParaRPr lang="en-US" sz="2400" dirty="0">
                <a:latin typeface="Tahoma" charset="0"/>
              </a:endParaRPr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Efficiency examples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400" b="1" dirty="0"/>
              <a:t>statement1</a:t>
            </a:r>
            <a:r>
              <a:rPr lang="en-US" sz="2400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/>
              <a:t>statement2</a:t>
            </a:r>
            <a:r>
              <a:rPr lang="en-US" sz="2400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b="1" dirty="0"/>
              <a:t>statement3</a:t>
            </a:r>
            <a:r>
              <a:rPr lang="en-US" sz="2400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dirty="0" err="1">
                <a:latin typeface="Courier New" charset="0"/>
              </a:rPr>
              <a:t>int</a:t>
            </a:r>
            <a:r>
              <a:rPr lang="en-US" sz="2400" dirty="0">
                <a:latin typeface="Courier New" charset="0"/>
              </a:rPr>
              <a:t>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 = 1;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 &lt;= N;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b="1" dirty="0"/>
              <a:t>statement4</a:t>
            </a:r>
            <a:r>
              <a:rPr lang="en-US" sz="2400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urier New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 dirty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dirty="0" err="1">
                <a:latin typeface="Courier New" charset="0"/>
              </a:rPr>
              <a:t>int</a:t>
            </a:r>
            <a:r>
              <a:rPr lang="en-US" sz="2400" dirty="0">
                <a:latin typeface="Courier New" charset="0"/>
              </a:rPr>
              <a:t>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 = 1;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 &lt;= N; </a:t>
            </a:r>
            <a:r>
              <a:rPr lang="en-US" sz="2400" dirty="0" err="1">
                <a:latin typeface="Courier New" charset="0"/>
              </a:rPr>
              <a:t>i</a:t>
            </a:r>
            <a:r>
              <a:rPr lang="en-US" sz="2400" dirty="0">
                <a:latin typeface="Courier New" charset="0"/>
              </a:rPr>
              <a:t>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b="1" dirty="0"/>
              <a:t>statement5</a:t>
            </a:r>
            <a:r>
              <a:rPr lang="en-US" sz="2400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b="1" dirty="0"/>
              <a:t>statement6</a:t>
            </a:r>
            <a:r>
              <a:rPr lang="en-US" sz="2400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b="1" dirty="0"/>
              <a:t>statement7</a:t>
            </a:r>
            <a:r>
              <a:rPr lang="en-US" sz="2400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 dirty="0">
                <a:latin typeface="Courier New" charset="0"/>
              </a:rPr>
              <a:t>}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316163" y="1600200"/>
            <a:ext cx="777875" cy="1143000"/>
            <a:chOff x="1440" y="816"/>
            <a:chExt cx="490" cy="720"/>
          </a:xfrm>
        </p:grpSpPr>
        <p:sp>
          <p:nvSpPr>
            <p:cNvPr id="260100" name="AutoShape 4"/>
            <p:cNvSpPr>
              <a:spLocks/>
            </p:cNvSpPr>
            <p:nvPr/>
          </p:nvSpPr>
          <p:spPr bwMode="auto">
            <a:xfrm>
              <a:off x="1440" y="816"/>
              <a:ext cx="240" cy="720"/>
            </a:xfrm>
            <a:prstGeom prst="righ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260105" name="Text Box 9"/>
            <p:cNvSpPr txBox="1">
              <a:spLocks noChangeArrowheads="1"/>
            </p:cNvSpPr>
            <p:nvPr/>
          </p:nvSpPr>
          <p:spPr bwMode="auto">
            <a:xfrm>
              <a:off x="1709" y="1029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Tahoma" charset="0"/>
                </a:rPr>
                <a:t>3</a:t>
              </a: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6242050" y="3048000"/>
            <a:ext cx="914400" cy="990600"/>
            <a:chOff x="3648" y="1728"/>
            <a:chExt cx="576" cy="624"/>
          </a:xfrm>
        </p:grpSpPr>
        <p:sp>
          <p:nvSpPr>
            <p:cNvPr id="260102" name="AutoShape 6"/>
            <p:cNvSpPr>
              <a:spLocks/>
            </p:cNvSpPr>
            <p:nvPr/>
          </p:nvSpPr>
          <p:spPr bwMode="auto">
            <a:xfrm>
              <a:off x="3648" y="1728"/>
              <a:ext cx="240" cy="624"/>
            </a:xfrm>
            <a:prstGeom prst="rightBrace">
              <a:avLst>
                <a:gd name="adj1" fmla="val 2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106" name="Text Box 10"/>
            <p:cNvSpPr txBox="1">
              <a:spLocks noChangeArrowheads="1"/>
            </p:cNvSpPr>
            <p:nvPr/>
          </p:nvSpPr>
          <p:spPr bwMode="auto">
            <a:xfrm>
              <a:off x="3980" y="187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Tahoma" charset="0"/>
                </a:rPr>
                <a:t>N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6242050" y="4373563"/>
            <a:ext cx="1066800" cy="1752600"/>
            <a:chOff x="3648" y="2688"/>
            <a:chExt cx="672" cy="1104"/>
          </a:xfrm>
        </p:grpSpPr>
        <p:sp>
          <p:nvSpPr>
            <p:cNvPr id="260103" name="AutoShape 7"/>
            <p:cNvSpPr>
              <a:spLocks/>
            </p:cNvSpPr>
            <p:nvPr/>
          </p:nvSpPr>
          <p:spPr bwMode="auto">
            <a:xfrm>
              <a:off x="3648" y="2688"/>
              <a:ext cx="240" cy="1104"/>
            </a:xfrm>
            <a:prstGeom prst="rightBrace">
              <a:avLst>
                <a:gd name="adj1" fmla="val 3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107" name="Text Box 11"/>
            <p:cNvSpPr txBox="1">
              <a:spLocks noChangeArrowheads="1"/>
            </p:cNvSpPr>
            <p:nvPr/>
          </p:nvSpPr>
          <p:spPr bwMode="auto">
            <a:xfrm>
              <a:off x="3971" y="3072"/>
              <a:ext cx="34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latin typeface="Tahoma" charset="0"/>
                </a:rPr>
                <a:t>3N</a:t>
              </a: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7308851" y="1219200"/>
            <a:ext cx="1752600" cy="5181600"/>
            <a:chOff x="4512" y="768"/>
            <a:chExt cx="1104" cy="3264"/>
          </a:xfrm>
        </p:grpSpPr>
        <p:sp>
          <p:nvSpPr>
            <p:cNvPr id="260104" name="AutoShape 8"/>
            <p:cNvSpPr>
              <a:spLocks/>
            </p:cNvSpPr>
            <p:nvPr/>
          </p:nvSpPr>
          <p:spPr bwMode="auto">
            <a:xfrm>
              <a:off x="4512" y="768"/>
              <a:ext cx="384" cy="3264"/>
            </a:xfrm>
            <a:prstGeom prst="rightBrace">
              <a:avLst>
                <a:gd name="adj1" fmla="val 70833"/>
                <a:gd name="adj2" fmla="val 4701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0108" name="Text Box 12"/>
            <p:cNvSpPr txBox="1">
              <a:spLocks noChangeArrowheads="1"/>
            </p:cNvSpPr>
            <p:nvPr/>
          </p:nvSpPr>
          <p:spPr bwMode="auto">
            <a:xfrm>
              <a:off x="4902" y="2256"/>
              <a:ext cx="71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400" dirty="0">
                  <a:latin typeface="Tahoma" charset="0"/>
                </a:rPr>
                <a:t>4N + 3</a:t>
              </a:r>
            </a:p>
          </p:txBody>
        </p:sp>
      </p:grp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examples 2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3657739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for (</a:t>
            </a:r>
            <a:r>
              <a:rPr lang="en-US" sz="3097" dirty="0" err="1">
                <a:latin typeface="Courier New" charset="0"/>
              </a:rPr>
              <a:t>int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= 1;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&lt;= N;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for (</a:t>
            </a:r>
            <a:r>
              <a:rPr lang="en-US" sz="3097" dirty="0" err="1">
                <a:latin typeface="Courier New" charset="0"/>
              </a:rPr>
              <a:t>int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err="1">
                <a:latin typeface="Courier New" charset="0"/>
              </a:rPr>
              <a:t>j</a:t>
            </a:r>
            <a:r>
              <a:rPr lang="en-US" sz="3097" dirty="0">
                <a:latin typeface="Courier New" charset="0"/>
              </a:rPr>
              <a:t> = 1; </a:t>
            </a:r>
            <a:r>
              <a:rPr lang="en-US" sz="3097" dirty="0" err="1">
                <a:latin typeface="Courier New" charset="0"/>
              </a:rPr>
              <a:t>j</a:t>
            </a:r>
            <a:r>
              <a:rPr lang="en-US" sz="3097" dirty="0">
                <a:latin typeface="Courier New" charset="0"/>
              </a:rPr>
              <a:t> &lt;= N; </a:t>
            </a:r>
            <a:r>
              <a:rPr lang="en-US" sz="3097" dirty="0" err="1">
                <a:latin typeface="Courier New" charset="0"/>
              </a:rPr>
              <a:t>j</a:t>
            </a:r>
            <a:r>
              <a:rPr lang="en-US" sz="3097" dirty="0">
                <a:latin typeface="Courier New" charset="0"/>
              </a:rPr>
              <a:t>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    </a:t>
            </a:r>
            <a:r>
              <a:rPr lang="en-US" sz="3097" b="1" dirty="0"/>
              <a:t>statement1</a:t>
            </a:r>
            <a:r>
              <a:rPr lang="en-US" sz="3097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3097" dirty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for (</a:t>
            </a:r>
            <a:r>
              <a:rPr lang="en-US" sz="3097" dirty="0" err="1">
                <a:latin typeface="Courier New" charset="0"/>
              </a:rPr>
              <a:t>int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= 1;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&lt;= N;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</a:t>
            </a:r>
            <a:r>
              <a:rPr lang="en-US" sz="3097" b="1" dirty="0"/>
              <a:t>statement2</a:t>
            </a:r>
            <a:r>
              <a:rPr lang="en-US" sz="3097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</a:t>
            </a:r>
            <a:r>
              <a:rPr lang="en-US" sz="3097" b="1" dirty="0"/>
              <a:t>statement3</a:t>
            </a:r>
            <a:r>
              <a:rPr lang="en-US" sz="3097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</a:t>
            </a:r>
            <a:r>
              <a:rPr lang="en-US" sz="3097" b="1" dirty="0"/>
              <a:t>statement4</a:t>
            </a:r>
            <a:r>
              <a:rPr lang="en-US" sz="3097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</a:t>
            </a:r>
            <a:r>
              <a:rPr lang="en-US" sz="3097" b="1" dirty="0"/>
              <a:t>statement5</a:t>
            </a:r>
            <a:r>
              <a:rPr lang="en-US" sz="3097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}</a:t>
            </a:r>
            <a:endParaRPr lang="en-US" sz="3097" dirty="0" smtClean="0">
              <a:latin typeface="Courier New" charset="0"/>
            </a:endParaRPr>
          </a:p>
          <a:p>
            <a:pPr>
              <a:buFontTx/>
              <a:buNone/>
            </a:pPr>
            <a:endParaRPr lang="en-US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302194" y="1219200"/>
            <a:ext cx="925513" cy="4038740"/>
            <a:chOff x="4512" y="768"/>
            <a:chExt cx="583" cy="2746"/>
          </a:xfrm>
        </p:grpSpPr>
        <p:sp>
          <p:nvSpPr>
            <p:cNvPr id="261125" name="AutoShape 5"/>
            <p:cNvSpPr>
              <a:spLocks/>
            </p:cNvSpPr>
            <p:nvPr/>
          </p:nvSpPr>
          <p:spPr bwMode="auto">
            <a:xfrm>
              <a:off x="4512" y="768"/>
              <a:ext cx="384" cy="2746"/>
            </a:xfrm>
            <a:prstGeom prst="rightBrace">
              <a:avLst>
                <a:gd name="adj1" fmla="val 70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26" name="Text Box 6"/>
            <p:cNvSpPr txBox="1">
              <a:spLocks noChangeArrowheads="1"/>
            </p:cNvSpPr>
            <p:nvPr/>
          </p:nvSpPr>
          <p:spPr bwMode="auto">
            <a:xfrm>
              <a:off x="4902" y="2014"/>
              <a:ext cx="193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000" dirty="0" smtClean="0">
                  <a:latin typeface="Tahoma" charset="0"/>
                </a:rPr>
                <a:t>?</a:t>
              </a:r>
              <a:endParaRPr lang="en-US" sz="2000" dirty="0">
                <a:latin typeface="Tahoma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782353" y="1600201"/>
            <a:ext cx="722313" cy="990600"/>
            <a:chOff x="3648" y="1728"/>
            <a:chExt cx="455" cy="624"/>
          </a:xfrm>
        </p:grpSpPr>
        <p:sp>
          <p:nvSpPr>
            <p:cNvPr id="261128" name="AutoShape 8"/>
            <p:cNvSpPr>
              <a:spLocks/>
            </p:cNvSpPr>
            <p:nvPr/>
          </p:nvSpPr>
          <p:spPr bwMode="auto">
            <a:xfrm>
              <a:off x="3648" y="1728"/>
              <a:ext cx="240" cy="624"/>
            </a:xfrm>
            <a:prstGeom prst="rightBrace">
              <a:avLst>
                <a:gd name="adj1" fmla="val 2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29" name="Text Box 9"/>
            <p:cNvSpPr txBox="1">
              <a:spLocks noChangeArrowheads="1"/>
            </p:cNvSpPr>
            <p:nvPr/>
          </p:nvSpPr>
          <p:spPr bwMode="auto">
            <a:xfrm>
              <a:off x="3910" y="1872"/>
              <a:ext cx="19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Tahoma" charset="0"/>
                </a:rPr>
                <a:t>?</a:t>
              </a:r>
              <a:endParaRPr lang="en-US" sz="2000" baseline="30000" dirty="0">
                <a:latin typeface="Tahoma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324600" y="3505200"/>
            <a:ext cx="819150" cy="1752600"/>
            <a:chOff x="3648" y="2688"/>
            <a:chExt cx="516" cy="1104"/>
          </a:xfrm>
        </p:grpSpPr>
        <p:sp>
          <p:nvSpPr>
            <p:cNvPr id="261131" name="AutoShape 11"/>
            <p:cNvSpPr>
              <a:spLocks/>
            </p:cNvSpPr>
            <p:nvPr/>
          </p:nvSpPr>
          <p:spPr bwMode="auto">
            <a:xfrm>
              <a:off x="3648" y="2688"/>
              <a:ext cx="240" cy="1104"/>
            </a:xfrm>
            <a:prstGeom prst="rightBrace">
              <a:avLst>
                <a:gd name="adj1" fmla="val 3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32" name="Text Box 12"/>
            <p:cNvSpPr txBox="1">
              <a:spLocks noChangeArrowheads="1"/>
            </p:cNvSpPr>
            <p:nvPr/>
          </p:nvSpPr>
          <p:spPr bwMode="auto">
            <a:xfrm>
              <a:off x="3971" y="3072"/>
              <a:ext cx="19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smtClean="0">
                  <a:latin typeface="Tahoma" charset="0"/>
                </a:rPr>
                <a:t>?</a:t>
              </a:r>
              <a:endParaRPr lang="en-US" sz="2000" dirty="0">
                <a:latin typeface="Tahoma" charset="0"/>
              </a:endParaRP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Efficiency examples 2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for (</a:t>
            </a:r>
            <a:r>
              <a:rPr lang="en-US" sz="3097" dirty="0" err="1">
                <a:latin typeface="Courier New" charset="0"/>
              </a:rPr>
              <a:t>int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= 1;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&lt;= N;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for (</a:t>
            </a:r>
            <a:r>
              <a:rPr lang="en-US" sz="3097" dirty="0" err="1">
                <a:latin typeface="Courier New" charset="0"/>
              </a:rPr>
              <a:t>int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err="1">
                <a:latin typeface="Courier New" charset="0"/>
              </a:rPr>
              <a:t>j</a:t>
            </a:r>
            <a:r>
              <a:rPr lang="en-US" sz="3097" dirty="0">
                <a:latin typeface="Courier New" charset="0"/>
              </a:rPr>
              <a:t> = 1; </a:t>
            </a:r>
            <a:r>
              <a:rPr lang="en-US" sz="3097" dirty="0" err="1">
                <a:latin typeface="Courier New" charset="0"/>
              </a:rPr>
              <a:t>j</a:t>
            </a:r>
            <a:r>
              <a:rPr lang="en-US" sz="3097" dirty="0">
                <a:latin typeface="Courier New" charset="0"/>
              </a:rPr>
              <a:t> &lt;= N; </a:t>
            </a:r>
            <a:r>
              <a:rPr lang="en-US" sz="3097" dirty="0" err="1">
                <a:latin typeface="Courier New" charset="0"/>
              </a:rPr>
              <a:t>j</a:t>
            </a:r>
            <a:r>
              <a:rPr lang="en-US" sz="3097" dirty="0">
                <a:latin typeface="Courier New" charset="0"/>
              </a:rPr>
              <a:t>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    </a:t>
            </a:r>
            <a:r>
              <a:rPr lang="en-US" sz="3097" b="1" dirty="0"/>
              <a:t>statement1</a:t>
            </a:r>
            <a:r>
              <a:rPr lang="en-US" sz="3097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3097" dirty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for (</a:t>
            </a:r>
            <a:r>
              <a:rPr lang="en-US" sz="3097" dirty="0" err="1">
                <a:latin typeface="Courier New" charset="0"/>
              </a:rPr>
              <a:t>int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= 1;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&lt;= N;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</a:t>
            </a:r>
            <a:r>
              <a:rPr lang="en-US" sz="3097" b="1" dirty="0"/>
              <a:t>statement2</a:t>
            </a:r>
            <a:r>
              <a:rPr lang="en-US" sz="3097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</a:t>
            </a:r>
            <a:r>
              <a:rPr lang="en-US" sz="3097" b="1" dirty="0"/>
              <a:t>statement3</a:t>
            </a:r>
            <a:r>
              <a:rPr lang="en-US" sz="3097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</a:t>
            </a:r>
            <a:r>
              <a:rPr lang="en-US" sz="3097" b="1" dirty="0"/>
              <a:t>statement4</a:t>
            </a:r>
            <a:r>
              <a:rPr lang="en-US" sz="3097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</a:t>
            </a:r>
            <a:r>
              <a:rPr lang="en-US" sz="3097" b="1" dirty="0"/>
              <a:t>statement5</a:t>
            </a:r>
            <a:r>
              <a:rPr lang="en-US" sz="3097" dirty="0">
                <a:latin typeface="Courier New" charset="0"/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}</a:t>
            </a:r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How many statements will execute if N = 10?  If N = 1000?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302190" y="1219200"/>
            <a:ext cx="1727200" cy="4038740"/>
            <a:chOff x="4512" y="768"/>
            <a:chExt cx="1088" cy="2746"/>
          </a:xfrm>
        </p:grpSpPr>
        <p:sp>
          <p:nvSpPr>
            <p:cNvPr id="261125" name="AutoShape 5"/>
            <p:cNvSpPr>
              <a:spLocks/>
            </p:cNvSpPr>
            <p:nvPr/>
          </p:nvSpPr>
          <p:spPr bwMode="auto">
            <a:xfrm>
              <a:off x="4512" y="768"/>
              <a:ext cx="384" cy="2746"/>
            </a:xfrm>
            <a:prstGeom prst="rightBrace">
              <a:avLst>
                <a:gd name="adj1" fmla="val 70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26" name="Text Box 6"/>
            <p:cNvSpPr txBox="1">
              <a:spLocks noChangeArrowheads="1"/>
            </p:cNvSpPr>
            <p:nvPr/>
          </p:nvSpPr>
          <p:spPr bwMode="auto">
            <a:xfrm>
              <a:off x="4902" y="2014"/>
              <a:ext cx="698" cy="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000" dirty="0">
                  <a:latin typeface="Tahoma" charset="0"/>
                </a:rPr>
                <a:t>N</a:t>
              </a:r>
              <a:r>
                <a:rPr lang="en-US" sz="2000" baseline="30000" dirty="0">
                  <a:latin typeface="Tahoma" charset="0"/>
                </a:rPr>
                <a:t>2</a:t>
              </a:r>
              <a:r>
                <a:rPr lang="en-US" sz="2000" dirty="0">
                  <a:latin typeface="Tahoma" charset="0"/>
                </a:rPr>
                <a:t> + 4N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6727291" y="1601085"/>
            <a:ext cx="865188" cy="990600"/>
            <a:chOff x="3648" y="1728"/>
            <a:chExt cx="545" cy="624"/>
          </a:xfrm>
        </p:grpSpPr>
        <p:sp>
          <p:nvSpPr>
            <p:cNvPr id="261128" name="AutoShape 8"/>
            <p:cNvSpPr>
              <a:spLocks/>
            </p:cNvSpPr>
            <p:nvPr/>
          </p:nvSpPr>
          <p:spPr bwMode="auto">
            <a:xfrm>
              <a:off x="3648" y="1728"/>
              <a:ext cx="240" cy="624"/>
            </a:xfrm>
            <a:prstGeom prst="rightBrace">
              <a:avLst>
                <a:gd name="adj1" fmla="val 2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29" name="Text Box 9"/>
            <p:cNvSpPr txBox="1">
              <a:spLocks noChangeArrowheads="1"/>
            </p:cNvSpPr>
            <p:nvPr/>
          </p:nvSpPr>
          <p:spPr bwMode="auto">
            <a:xfrm>
              <a:off x="3910" y="1872"/>
              <a:ext cx="28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Tahoma" charset="0"/>
                </a:rPr>
                <a:t>N</a:t>
              </a:r>
              <a:r>
                <a:rPr lang="en-US" sz="2000" baseline="30000" dirty="0">
                  <a:latin typeface="Tahoma" charset="0"/>
                </a:rPr>
                <a:t>2</a:t>
              </a: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324603" y="3505200"/>
            <a:ext cx="1008063" cy="1752600"/>
            <a:chOff x="3648" y="2688"/>
            <a:chExt cx="635" cy="1104"/>
          </a:xfrm>
        </p:grpSpPr>
        <p:sp>
          <p:nvSpPr>
            <p:cNvPr id="261131" name="AutoShape 11"/>
            <p:cNvSpPr>
              <a:spLocks/>
            </p:cNvSpPr>
            <p:nvPr/>
          </p:nvSpPr>
          <p:spPr bwMode="auto">
            <a:xfrm>
              <a:off x="3648" y="2688"/>
              <a:ext cx="240" cy="1104"/>
            </a:xfrm>
            <a:prstGeom prst="rightBrace">
              <a:avLst>
                <a:gd name="adj1" fmla="val 3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32" name="Text Box 12"/>
            <p:cNvSpPr txBox="1">
              <a:spLocks noChangeArrowheads="1"/>
            </p:cNvSpPr>
            <p:nvPr/>
          </p:nvSpPr>
          <p:spPr bwMode="auto">
            <a:xfrm>
              <a:off x="3971" y="3072"/>
              <a:ext cx="31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Tahoma" charset="0"/>
                </a:rPr>
                <a:t>4N</a:t>
              </a: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Relative rates of growth</a:t>
            </a:r>
          </a:p>
        </p:txBody>
      </p:sp>
      <p:sp>
        <p:nvSpPr>
          <p:cNvPr id="135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most algorithms' runtime can be expressed as a </a:t>
            </a:r>
            <a:r>
              <a:rPr lang="en-US" i="1" dirty="0"/>
              <a:t>function </a:t>
            </a:r>
            <a:r>
              <a:rPr lang="en-US" dirty="0"/>
              <a:t>of the input size </a:t>
            </a:r>
            <a:r>
              <a:rPr lang="en-US" i="1" dirty="0"/>
              <a:t>N</a:t>
            </a:r>
          </a:p>
          <a:p>
            <a:endParaRPr lang="en-US" b="1" dirty="0"/>
          </a:p>
          <a:p>
            <a:r>
              <a:rPr lang="en-US" b="1" dirty="0"/>
              <a:t>rate of growth</a:t>
            </a:r>
            <a:r>
              <a:rPr lang="en-US" dirty="0"/>
              <a:t>: measure of how quickly the graph of a function rises</a:t>
            </a:r>
          </a:p>
          <a:p>
            <a:pPr lvl="1"/>
            <a:endParaRPr lang="en-US" dirty="0"/>
          </a:p>
          <a:p>
            <a:r>
              <a:rPr lang="en-US" dirty="0"/>
              <a:t>goal: distinguish between fast- and slow-growing functions</a:t>
            </a:r>
          </a:p>
          <a:p>
            <a:pPr lvl="1"/>
            <a:r>
              <a:rPr lang="en-US" dirty="0"/>
              <a:t>we only care about very large input sizes</a:t>
            </a:r>
            <a:br>
              <a:rPr lang="en-US" dirty="0"/>
            </a:br>
            <a:r>
              <a:rPr lang="en-US" dirty="0"/>
              <a:t>(for small sizes, most any algorithm is fast enough)</a:t>
            </a:r>
          </a:p>
          <a:p>
            <a:pPr lvl="1"/>
            <a:r>
              <a:rPr lang="en-US" dirty="0"/>
              <a:t>this helps us discover which algorithms will run more quickly or slowly, for large input </a:t>
            </a:r>
            <a:r>
              <a:rPr lang="en-US" dirty="0" smtClean="0"/>
              <a:t>sizes</a:t>
            </a:r>
          </a:p>
          <a:p>
            <a:pPr lvl="1"/>
            <a:endParaRPr lang="en-US" dirty="0" smtClean="0"/>
          </a:p>
          <a:p>
            <a:pPr marL="342900" lvl="1" indent="-342900">
              <a:buFont typeface="Arial"/>
              <a:buChar char="•"/>
            </a:pPr>
            <a:r>
              <a:rPr lang="en-US" sz="3143" dirty="0"/>
              <a:t>m</a:t>
            </a:r>
            <a:r>
              <a:rPr lang="en-US" sz="3143" dirty="0" smtClean="0"/>
              <a:t>ost </a:t>
            </a:r>
            <a:r>
              <a:rPr lang="en-US" sz="3143" dirty="0"/>
              <a:t>of the time interested in worst case performance; sometimes look at best or average performance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Growth rate example</a:t>
            </a:r>
          </a:p>
        </p:txBody>
      </p:sp>
      <p:sp>
        <p:nvSpPr>
          <p:cNvPr id="136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800"/>
              <a:t>Consider these graphs of functions.</a:t>
            </a: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800"/>
              <a:t>Perhaps each one represents an algorithm:</a:t>
            </a: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800">
                <a:solidFill>
                  <a:schemeClr val="hlink"/>
                </a:solidFill>
              </a:rPr>
              <a:t>n</a:t>
            </a:r>
            <a:r>
              <a:rPr lang="en-US" sz="2800" baseline="30000">
                <a:solidFill>
                  <a:schemeClr val="hlink"/>
                </a:solidFill>
              </a:rPr>
              <a:t>3</a:t>
            </a:r>
            <a:r>
              <a:rPr lang="en-US" sz="2800">
                <a:solidFill>
                  <a:schemeClr val="hlink"/>
                </a:solidFill>
              </a:rPr>
              <a:t> + 2n</a:t>
            </a:r>
            <a:r>
              <a:rPr lang="en-US" sz="2800" baseline="30000">
                <a:solidFill>
                  <a:schemeClr val="hlink"/>
                </a:solidFill>
              </a:rPr>
              <a:t>2</a:t>
            </a:r>
            <a:r>
              <a:rPr lang="en-US" sz="2800" baseline="30000"/>
              <a:t> </a:t>
            </a: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800">
                <a:solidFill>
                  <a:schemeClr val="folHlink"/>
                </a:solidFill>
              </a:rPr>
              <a:t>100n</a:t>
            </a:r>
            <a:r>
              <a:rPr lang="en-US" sz="2800" baseline="30000">
                <a:solidFill>
                  <a:schemeClr val="folHlink"/>
                </a:solidFill>
              </a:rPr>
              <a:t>2</a:t>
            </a:r>
            <a:r>
              <a:rPr lang="en-US" sz="2800">
                <a:solidFill>
                  <a:schemeClr val="folHlink"/>
                </a:solidFill>
              </a:rPr>
              <a:t> + 1000</a:t>
            </a: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 sz="2800"/>
          </a:p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800"/>
              <a:t>Which grows</a:t>
            </a:r>
            <a:br>
              <a:rPr lang="en-US" sz="2800"/>
            </a:br>
            <a:r>
              <a:rPr lang="en-US" sz="2800"/>
              <a:t>faster?</a:t>
            </a: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</p:txBody>
      </p:sp>
      <p:pic>
        <p:nvPicPr>
          <p:cNvPr id="1360900" name="Picture 4" descr="F:\cse326\images\race1.1.gif"/>
          <p:cNvPicPr>
            <a:picLocks noChangeAspect="1" noChangeArrowheads="1"/>
          </p:cNvPicPr>
          <p:nvPr/>
        </p:nvPicPr>
        <p:blipFill>
          <a:blip r:embed="rId2"/>
          <a:srcRect r="1266"/>
          <a:stretch>
            <a:fillRect/>
          </a:stretch>
        </p:blipFill>
        <p:spPr bwMode="auto">
          <a:xfrm>
            <a:off x="3048000" y="2743200"/>
            <a:ext cx="5943600" cy="390683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Growth rate example</a:t>
            </a:r>
          </a:p>
        </p:txBody>
      </p:sp>
      <p:sp>
        <p:nvSpPr>
          <p:cNvPr id="136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lang="en-US" sz="2800"/>
              <a:t>How about now?</a:t>
            </a:r>
          </a:p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US"/>
          </a:p>
        </p:txBody>
      </p:sp>
      <p:pic>
        <p:nvPicPr>
          <p:cNvPr id="1361924" name="Picture 4" descr="F:\cse326\images\race1.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703513"/>
            <a:ext cx="6096000" cy="3956050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94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Defn: </a:t>
            </a:r>
            <a:br>
              <a:rPr lang="en-US"/>
            </a:br>
            <a:r>
              <a:rPr lang="en-US"/>
              <a:t>T(N) = O(f(N))</a:t>
            </a:r>
            <a:br>
              <a:rPr lang="en-US"/>
            </a:br>
            <a:r>
              <a:rPr lang="en-US"/>
              <a:t>if there exist positive constants </a:t>
            </a:r>
            <a:r>
              <a:rPr lang="en-US" i="1"/>
              <a:t>c </a:t>
            </a:r>
            <a:r>
              <a:rPr lang="en-US"/>
              <a:t>, </a:t>
            </a:r>
            <a:r>
              <a:rPr lang="en-US" i="1"/>
              <a:t>n</a:t>
            </a:r>
            <a:r>
              <a:rPr lang="en-US" i="1" baseline="-25000"/>
              <a:t>0</a:t>
            </a:r>
            <a:r>
              <a:rPr lang="en-US" i="1"/>
              <a:t> </a:t>
            </a:r>
            <a:r>
              <a:rPr lang="en-US"/>
              <a:t>such that:  </a:t>
            </a:r>
            <a:br>
              <a:rPr lang="en-US"/>
            </a:br>
            <a:r>
              <a:rPr lang="en-US"/>
              <a:t>T(N) </a:t>
            </a:r>
            <a:r>
              <a:rPr lang="en-US">
                <a:sym typeface="Symbol" charset="2"/>
              </a:rPr>
              <a:t> </a:t>
            </a:r>
            <a:r>
              <a:rPr lang="en-US" i="1">
                <a:sym typeface="Symbol" charset="2"/>
              </a:rPr>
              <a:t>c</a:t>
            </a:r>
            <a:r>
              <a:rPr lang="en-US">
                <a:sym typeface="Symbol" charset="2"/>
              </a:rPr>
              <a:t> · f(N)  for all </a:t>
            </a:r>
            <a:r>
              <a:rPr lang="en-US" i="1">
                <a:sym typeface="Symbol" charset="2"/>
              </a:rPr>
              <a:t>N  n</a:t>
            </a:r>
            <a:r>
              <a:rPr lang="en-US" i="1" baseline="-25000">
                <a:sym typeface="Symbol" charset="2"/>
              </a:rPr>
              <a:t>0</a:t>
            </a:r>
            <a:r>
              <a:rPr lang="en-US" i="1">
                <a:sym typeface="Symbol" charset="2"/>
              </a:rPr>
              <a:t> </a:t>
            </a:r>
          </a:p>
          <a:p>
            <a:endParaRPr lang="en-US">
              <a:sym typeface="Symbol" charset="2"/>
            </a:endParaRPr>
          </a:p>
          <a:p>
            <a:r>
              <a:rPr lang="en-US">
                <a:sym typeface="Symbol" charset="2"/>
              </a:rPr>
              <a:t>idea: We are concerned with how the function grows when N is large.  We are not picky about constant factors: coarse distinctions among functions</a:t>
            </a:r>
          </a:p>
          <a:p>
            <a:pPr lvl="1"/>
            <a:endParaRPr lang="en-US">
              <a:sym typeface="Symbol" charset="2"/>
            </a:endParaRPr>
          </a:p>
          <a:p>
            <a:r>
              <a:rPr lang="en-US">
                <a:sym typeface="Symbol" charset="2"/>
              </a:rPr>
              <a:t>Lingo: "T(N) grows no faster than f(N)."</a:t>
            </a:r>
            <a:endParaRPr lang="en-US"/>
          </a:p>
        </p:txBody>
      </p:sp>
      <p:sp>
        <p:nvSpPr>
          <p:cNvPr id="13629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</a:t>
            </a:r>
            <a:r>
              <a:rPr lang="en-US" dirty="0"/>
              <a:t>-Oh notation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en-US" dirty="0" err="1"/>
              <a:t>n</a:t>
            </a:r>
            <a:r>
              <a:rPr lang="en-US" dirty="0"/>
              <a:t> = O(2n) ?</a:t>
            </a:r>
          </a:p>
          <a:p>
            <a:pPr>
              <a:spcBef>
                <a:spcPct val="50000"/>
              </a:spcBef>
            </a:pPr>
            <a:r>
              <a:rPr lang="en-US" dirty="0"/>
              <a:t>2n = </a:t>
            </a:r>
            <a:r>
              <a:rPr lang="en-US" dirty="0" err="1"/>
              <a:t>O(n</a:t>
            </a:r>
            <a:r>
              <a:rPr lang="en-US" dirty="0"/>
              <a:t>) ?</a:t>
            </a:r>
          </a:p>
          <a:p>
            <a:pPr>
              <a:spcBef>
                <a:spcPct val="50000"/>
              </a:spcBef>
            </a:pPr>
            <a:r>
              <a:rPr lang="en-US" dirty="0" err="1"/>
              <a:t>n</a:t>
            </a:r>
            <a:r>
              <a:rPr lang="en-US" dirty="0"/>
              <a:t> = O(n</a:t>
            </a:r>
            <a:r>
              <a:rPr lang="en-US" baseline="30000" dirty="0"/>
              <a:t>2</a:t>
            </a:r>
            <a:r>
              <a:rPr lang="en-US" dirty="0"/>
              <a:t>) ?</a:t>
            </a:r>
          </a:p>
          <a:p>
            <a:pPr>
              <a:spcBef>
                <a:spcPct val="50000"/>
              </a:spcBef>
            </a:pPr>
            <a:r>
              <a:rPr lang="en-US" dirty="0"/>
              <a:t>n</a:t>
            </a:r>
            <a:r>
              <a:rPr lang="en-US" baseline="30000" dirty="0"/>
              <a:t>2</a:t>
            </a:r>
            <a:r>
              <a:rPr lang="en-US" dirty="0"/>
              <a:t> = </a:t>
            </a:r>
            <a:r>
              <a:rPr lang="en-US" dirty="0" err="1"/>
              <a:t>O(n</a:t>
            </a:r>
            <a:r>
              <a:rPr lang="en-US" dirty="0"/>
              <a:t>) ?</a:t>
            </a:r>
          </a:p>
          <a:p>
            <a:pPr>
              <a:spcBef>
                <a:spcPct val="50000"/>
              </a:spcBef>
            </a:pPr>
            <a:r>
              <a:rPr lang="en-US" dirty="0" err="1"/>
              <a:t>n</a:t>
            </a:r>
            <a:r>
              <a:rPr lang="en-US" dirty="0"/>
              <a:t> = O(1)	?</a:t>
            </a:r>
          </a:p>
          <a:p>
            <a:pPr>
              <a:spcBef>
                <a:spcPct val="50000"/>
              </a:spcBef>
            </a:pPr>
            <a:r>
              <a:rPr lang="en-US" dirty="0"/>
              <a:t>100 = </a:t>
            </a:r>
            <a:r>
              <a:rPr lang="en-US" dirty="0" err="1"/>
              <a:t>O(n</a:t>
            </a:r>
            <a:r>
              <a:rPr lang="en-US" dirty="0"/>
              <a:t>) ?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214n </a:t>
            </a:r>
            <a:r>
              <a:rPr lang="en-US" dirty="0"/>
              <a:t>+ 34 = O(2n</a:t>
            </a:r>
            <a:r>
              <a:rPr lang="en-US" baseline="30000" dirty="0"/>
              <a:t>2</a:t>
            </a:r>
            <a:r>
              <a:rPr lang="en-US" dirty="0"/>
              <a:t> + 8n) ?</a:t>
            </a:r>
          </a:p>
        </p:txBody>
      </p:sp>
      <p:sp>
        <p:nvSpPr>
          <p:cNvPr id="13649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Big-Oh example problems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0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pick tightest bound.  If </a:t>
            </a:r>
            <a:r>
              <a:rPr lang="en-US" dirty="0" err="1"/>
              <a:t>f(N</a:t>
            </a:r>
            <a:r>
              <a:rPr lang="en-US" dirty="0"/>
              <a:t>) = 5N, then:</a:t>
            </a:r>
          </a:p>
          <a:p>
            <a:pPr lvl="1">
              <a:buFont typeface="Wingdings" charset="2"/>
              <a:buNone/>
            </a:pPr>
            <a:r>
              <a:rPr lang="en-US" sz="1800" dirty="0">
                <a:solidFill>
                  <a:srgbClr val="808080"/>
                </a:solidFill>
              </a:rPr>
              <a:t>	</a:t>
            </a:r>
            <a:r>
              <a:rPr lang="en-US" sz="1800" dirty="0" err="1">
                <a:solidFill>
                  <a:srgbClr val="808080"/>
                </a:solidFill>
              </a:rPr>
              <a:t>f(N</a:t>
            </a:r>
            <a:r>
              <a:rPr lang="en-US" sz="1800" dirty="0">
                <a:solidFill>
                  <a:srgbClr val="808080"/>
                </a:solidFill>
              </a:rPr>
              <a:t>) = O(N</a:t>
            </a:r>
            <a:r>
              <a:rPr lang="en-US" sz="1800" baseline="30000" dirty="0">
                <a:solidFill>
                  <a:srgbClr val="808080"/>
                </a:solidFill>
              </a:rPr>
              <a:t>5</a:t>
            </a:r>
            <a:r>
              <a:rPr lang="en-US" sz="1800" dirty="0">
                <a:solidFill>
                  <a:srgbClr val="808080"/>
                </a:solidFill>
              </a:rPr>
              <a:t>)</a:t>
            </a:r>
          </a:p>
          <a:p>
            <a:pPr lvl="1">
              <a:buFont typeface="Wingdings" charset="2"/>
              <a:buNone/>
            </a:pPr>
            <a:r>
              <a:rPr lang="en-US" sz="1800" dirty="0">
                <a:solidFill>
                  <a:srgbClr val="808080"/>
                </a:solidFill>
              </a:rPr>
              <a:t>	</a:t>
            </a:r>
            <a:r>
              <a:rPr lang="en-US" sz="1800" dirty="0" err="1">
                <a:solidFill>
                  <a:srgbClr val="808080"/>
                </a:solidFill>
              </a:rPr>
              <a:t>f(N</a:t>
            </a:r>
            <a:r>
              <a:rPr lang="en-US" sz="1800" dirty="0">
                <a:solidFill>
                  <a:srgbClr val="808080"/>
                </a:solidFill>
              </a:rPr>
              <a:t>) = O(N</a:t>
            </a:r>
            <a:r>
              <a:rPr lang="en-US" sz="1800" baseline="30000" dirty="0">
                <a:solidFill>
                  <a:srgbClr val="808080"/>
                </a:solidFill>
              </a:rPr>
              <a:t>3</a:t>
            </a:r>
            <a:r>
              <a:rPr lang="en-US" sz="1800" dirty="0">
                <a:solidFill>
                  <a:srgbClr val="808080"/>
                </a:solidFill>
              </a:rPr>
              <a:t>)</a:t>
            </a:r>
          </a:p>
          <a:p>
            <a:pPr lvl="1">
              <a:buFont typeface="Wingdings" charset="2"/>
              <a:buNone/>
            </a:pPr>
            <a:r>
              <a:rPr lang="en-US" sz="1800" dirty="0">
                <a:solidFill>
                  <a:srgbClr val="808080"/>
                </a:solidFill>
              </a:rPr>
              <a:t>	</a:t>
            </a:r>
            <a:r>
              <a:rPr lang="en-US" sz="1800" dirty="0" err="1">
                <a:solidFill>
                  <a:srgbClr val="808080"/>
                </a:solidFill>
              </a:rPr>
              <a:t>f(N</a:t>
            </a:r>
            <a:r>
              <a:rPr lang="en-US" sz="1800" dirty="0">
                <a:solidFill>
                  <a:srgbClr val="808080"/>
                </a:solidFill>
              </a:rPr>
              <a:t>) = O(N log N)</a:t>
            </a:r>
          </a:p>
          <a:p>
            <a:pPr lvl="1">
              <a:buFont typeface="Wingdings" charset="2"/>
              <a:buNone/>
            </a:pPr>
            <a:r>
              <a:rPr lang="en-US" sz="1800" dirty="0"/>
              <a:t>	</a:t>
            </a:r>
            <a:r>
              <a:rPr lang="en-US" sz="1800" dirty="0" err="1"/>
              <a:t>f(N</a:t>
            </a:r>
            <a:r>
              <a:rPr lang="en-US" sz="1800" dirty="0"/>
              <a:t>) = O(N)		</a:t>
            </a:r>
            <a:r>
              <a:rPr lang="en-US" sz="1800" dirty="0" err="1">
                <a:sym typeface="Symbol" charset="2"/>
              </a:rPr>
              <a:t></a:t>
            </a:r>
            <a:r>
              <a:rPr lang="en-US" sz="1800" dirty="0">
                <a:sym typeface="Symbol" charset="2"/>
              </a:rPr>
              <a:t> preferred</a:t>
            </a:r>
            <a:endParaRPr lang="en-US" sz="1800" dirty="0"/>
          </a:p>
          <a:p>
            <a:pPr lvl="1"/>
            <a:endParaRPr lang="en-US" sz="800" dirty="0"/>
          </a:p>
          <a:p>
            <a:r>
              <a:rPr lang="en-US" dirty="0"/>
              <a:t>ignore constant factors and low order terms</a:t>
            </a:r>
          </a:p>
          <a:p>
            <a:pPr lvl="1">
              <a:buFont typeface="Wingdings" charset="2"/>
              <a:buNone/>
            </a:pPr>
            <a:r>
              <a:rPr lang="en-US" dirty="0"/>
              <a:t>	</a:t>
            </a:r>
            <a:r>
              <a:rPr lang="en-US" sz="1800" dirty="0"/>
              <a:t>T(N) = O(N), </a:t>
            </a:r>
            <a:r>
              <a:rPr lang="en-US" sz="1800" i="1" dirty="0">
                <a:solidFill>
                  <a:srgbClr val="808080"/>
                </a:solidFill>
              </a:rPr>
              <a:t>not</a:t>
            </a:r>
            <a:r>
              <a:rPr lang="en-US" sz="1800" dirty="0">
                <a:solidFill>
                  <a:srgbClr val="808080"/>
                </a:solidFill>
              </a:rPr>
              <a:t>  T(N) = O(5N)</a:t>
            </a:r>
          </a:p>
          <a:p>
            <a:pPr lvl="1">
              <a:buFont typeface="Wingdings" charset="2"/>
              <a:buNone/>
            </a:pPr>
            <a:r>
              <a:rPr lang="en-US" sz="1800" dirty="0"/>
              <a:t>	T(N) = O(N</a:t>
            </a:r>
            <a:r>
              <a:rPr lang="en-US" sz="1800" baseline="30000" dirty="0"/>
              <a:t>3</a:t>
            </a:r>
            <a:r>
              <a:rPr lang="en-US" sz="1800" dirty="0"/>
              <a:t>), </a:t>
            </a:r>
            <a:r>
              <a:rPr lang="en-US" sz="1800" i="1" dirty="0">
                <a:solidFill>
                  <a:srgbClr val="808080"/>
                </a:solidFill>
              </a:rPr>
              <a:t>not </a:t>
            </a:r>
            <a:r>
              <a:rPr lang="en-US" sz="1800" dirty="0">
                <a:solidFill>
                  <a:srgbClr val="808080"/>
                </a:solidFill>
              </a:rPr>
              <a:t> T(N) = O(N</a:t>
            </a:r>
            <a:r>
              <a:rPr lang="en-US" sz="1800" baseline="30000" dirty="0">
                <a:solidFill>
                  <a:srgbClr val="808080"/>
                </a:solidFill>
              </a:rPr>
              <a:t>3</a:t>
            </a:r>
            <a:r>
              <a:rPr lang="en-US" sz="1800" dirty="0">
                <a:solidFill>
                  <a:srgbClr val="808080"/>
                </a:solidFill>
              </a:rPr>
              <a:t> + N</a:t>
            </a:r>
            <a:r>
              <a:rPr lang="en-US" sz="1800" baseline="30000" dirty="0">
                <a:solidFill>
                  <a:srgbClr val="808080"/>
                </a:solidFill>
              </a:rPr>
              <a:t>2</a:t>
            </a:r>
            <a:r>
              <a:rPr lang="en-US" sz="1800" dirty="0">
                <a:solidFill>
                  <a:srgbClr val="808080"/>
                </a:solidFill>
              </a:rPr>
              <a:t> + N log N)</a:t>
            </a:r>
          </a:p>
          <a:p>
            <a:pPr lvl="1">
              <a:buFont typeface="Wingdings" charset="2"/>
              <a:buNone/>
            </a:pPr>
            <a:endParaRPr lang="en-US" sz="800" dirty="0"/>
          </a:p>
          <a:p>
            <a:pPr lvl="1"/>
            <a:r>
              <a:rPr lang="en-US" dirty="0"/>
              <a:t>Wrong: </a:t>
            </a:r>
            <a:r>
              <a:rPr lang="en-US" dirty="0" err="1"/>
              <a:t>f(N</a:t>
            </a:r>
            <a:r>
              <a:rPr lang="en-US" dirty="0"/>
              <a:t>) </a:t>
            </a:r>
            <a:r>
              <a:rPr lang="en-US" dirty="0" err="1">
                <a:sym typeface="Symbol" charset="2"/>
              </a:rPr>
              <a:t></a:t>
            </a:r>
            <a:r>
              <a:rPr lang="en-US" dirty="0"/>
              <a:t> </a:t>
            </a:r>
            <a:r>
              <a:rPr lang="en-US" dirty="0" err="1"/>
              <a:t>O(g(N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Wrong: </a:t>
            </a:r>
            <a:r>
              <a:rPr lang="en-US" dirty="0" err="1"/>
              <a:t>f(N</a:t>
            </a:r>
            <a:r>
              <a:rPr lang="en-US" dirty="0"/>
              <a:t>) </a:t>
            </a:r>
            <a:r>
              <a:rPr lang="en-US" dirty="0" err="1">
                <a:sym typeface="Symbol" charset="2"/>
              </a:rPr>
              <a:t></a:t>
            </a:r>
            <a:r>
              <a:rPr lang="en-US" dirty="0"/>
              <a:t> </a:t>
            </a:r>
            <a:r>
              <a:rPr lang="en-US" dirty="0" err="1"/>
              <a:t>O(g(N</a:t>
            </a:r>
            <a:r>
              <a:rPr lang="en-US" dirty="0"/>
              <a:t>))</a:t>
            </a:r>
            <a:endParaRPr lang="en-US" dirty="0" smtClean="0"/>
          </a:p>
          <a:p>
            <a:pPr lvl="1"/>
            <a:endParaRPr lang="en-US" sz="800" dirty="0"/>
          </a:p>
        </p:txBody>
      </p:sp>
      <p:sp>
        <p:nvSpPr>
          <p:cNvPr id="13660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Preferred big-Oh usage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Programming Project #1</a:t>
            </a:r>
          </a:p>
          <a:p>
            <a:pPr lvl="1"/>
            <a:r>
              <a:rPr lang="en-US" dirty="0" smtClean="0"/>
              <a:t>Getting Help</a:t>
            </a:r>
          </a:p>
          <a:p>
            <a:pPr lvl="2"/>
            <a:r>
              <a:rPr lang="en-US" dirty="0" smtClean="0"/>
              <a:t>General Questions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Message board</a:t>
            </a:r>
          </a:p>
          <a:p>
            <a:pPr lvl="3"/>
            <a:r>
              <a:rPr lang="en-US" dirty="0" smtClean="0">
                <a:sym typeface="Wingdings"/>
              </a:rPr>
              <a:t>Feel free to answer/respond yourselves</a:t>
            </a:r>
          </a:p>
          <a:p>
            <a:pPr lvl="3"/>
            <a:r>
              <a:rPr lang="en-US" dirty="0" smtClean="0">
                <a:sym typeface="Wingdings"/>
              </a:rPr>
              <a:t>Please no code/specifics – general ideas only</a:t>
            </a:r>
          </a:p>
          <a:p>
            <a:pPr lvl="2"/>
            <a:r>
              <a:rPr lang="en-US" dirty="0" smtClean="0">
                <a:sym typeface="Wingdings"/>
              </a:rPr>
              <a:t>Specific/Implementation Questions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Office Hours (on course website) or email cse373-staff AT </a:t>
            </a:r>
            <a:r>
              <a:rPr lang="en-US" dirty="0" err="1" smtClean="0">
                <a:sym typeface="Wingdings"/>
              </a:rPr>
              <a:t>cs</a:t>
            </a:r>
            <a:r>
              <a:rPr lang="en-US" dirty="0" smtClean="0">
                <a:sym typeface="Wingdings"/>
              </a:rPr>
              <a:t> DOT </a:t>
            </a:r>
            <a:r>
              <a:rPr lang="en-US" dirty="0" err="1" smtClean="0">
                <a:sym typeface="Wingdings"/>
              </a:rPr>
              <a:t>washington</a:t>
            </a:r>
            <a:r>
              <a:rPr lang="en-US" dirty="0" smtClean="0">
                <a:sym typeface="Wingdings"/>
              </a:rPr>
              <a:t> DOT </a:t>
            </a:r>
            <a:r>
              <a:rPr lang="en-US" dirty="0" err="1" smtClean="0">
                <a:sym typeface="Wingdings"/>
              </a:rPr>
              <a:t>edu</a:t>
            </a:r>
            <a:r>
              <a:rPr lang="en-US" dirty="0" smtClean="0">
                <a:sym typeface="Wingdings"/>
              </a:rPr>
              <a:t> (read by myself and the three TAs)</a:t>
            </a:r>
          </a:p>
          <a:p>
            <a:pPr lvl="1"/>
            <a:r>
              <a:rPr lang="en-US" dirty="0" smtClean="0">
                <a:sym typeface="Wingdings"/>
              </a:rPr>
              <a:t>No </a:t>
            </a:r>
            <a:r>
              <a:rPr lang="en-US" dirty="0" err="1" smtClean="0">
                <a:sym typeface="Wingdings"/>
              </a:rPr>
              <a:t>turnin</a:t>
            </a:r>
            <a:r>
              <a:rPr lang="en-US" dirty="0" smtClean="0">
                <a:sym typeface="Wingdings"/>
              </a:rPr>
              <a:t> yet</a:t>
            </a:r>
          </a:p>
          <a:p>
            <a:pPr lvl="1"/>
            <a:r>
              <a:rPr lang="en-US" dirty="0" smtClean="0">
                <a:sym typeface="Wingdings"/>
              </a:rPr>
              <a:t>Using </a:t>
            </a:r>
            <a:r>
              <a:rPr lang="en-US" sz="2400" dirty="0" smtClean="0">
                <a:latin typeface="Courier New" charset="0"/>
                <a:ea typeface="Times New Roman" charset="0"/>
                <a:cs typeface="Times New Roman" charset="0"/>
                <a:sym typeface="Wingdings"/>
              </a:rPr>
              <a:t>sox</a:t>
            </a:r>
          </a:p>
          <a:p>
            <a:r>
              <a:rPr lang="en-US" sz="3243" dirty="0" smtClean="0">
                <a:sym typeface="Wingdings"/>
              </a:rPr>
              <a:t>Want to add CSE 373?  See me after class.</a:t>
            </a:r>
          </a:p>
          <a:p>
            <a:pPr lvl="1"/>
            <a:endParaRPr lang="en-US" dirty="0" smtClean="0">
              <a:sym typeface="Wingdings"/>
            </a:endParaRPr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Show </a:t>
            </a:r>
            <a:r>
              <a:rPr lang="en-US" dirty="0" err="1" smtClean="0"/>
              <a:t>f(n</a:t>
            </a:r>
            <a:r>
              <a:rPr lang="en-US" dirty="0" smtClean="0"/>
              <a:t>) = </a:t>
            </a:r>
            <a:r>
              <a:rPr lang="en-US" dirty="0" err="1" smtClean="0"/>
              <a:t>O(n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44796" y="1371604"/>
            <a:ext cx="7589604" cy="5345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Claim: n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+ 100n = O(n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Proof: Must find </a:t>
            </a:r>
            <a:r>
              <a:rPr lang="en-US" sz="3200" dirty="0" err="1" smtClean="0"/>
              <a:t>c</a:t>
            </a:r>
            <a:r>
              <a:rPr lang="en-US" sz="3200" dirty="0" smtClean="0"/>
              <a:t>, n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 such that for all </a:t>
            </a:r>
            <a:r>
              <a:rPr lang="en-US" sz="3200" dirty="0" err="1" smtClean="0"/>
              <a:t>n</a:t>
            </a:r>
            <a:r>
              <a:rPr lang="en-US" sz="3200" dirty="0" smtClean="0"/>
              <a:t> &gt; n</a:t>
            </a:r>
            <a:r>
              <a:rPr lang="en-US" sz="3200" baseline="-25000" dirty="0" smtClean="0"/>
              <a:t>0</a:t>
            </a:r>
            <a:r>
              <a:rPr lang="en-US" sz="3200" dirty="0" smtClean="0"/>
              <a:t>,</a:t>
            </a:r>
          </a:p>
          <a:p>
            <a:r>
              <a:rPr lang="en-US" sz="3200" dirty="0" smtClean="0"/>
              <a:t>	n</a:t>
            </a:r>
            <a:r>
              <a:rPr lang="en-US" sz="3200" baseline="30000" dirty="0" smtClean="0"/>
              <a:t>2</a:t>
            </a:r>
            <a:r>
              <a:rPr lang="en-US" sz="3200" dirty="0" smtClean="0"/>
              <a:t> + 100n &lt;= cn</a:t>
            </a:r>
            <a:r>
              <a:rPr lang="en-US" sz="3200" baseline="30000" dirty="0" smtClean="0"/>
              <a:t>2</a:t>
            </a:r>
          </a:p>
          <a:p>
            <a:endParaRPr lang="en-US" sz="3200" baseline="300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examples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8229600" cy="185163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 smtClean="0">
                <a:latin typeface="Courier New" charset="0"/>
              </a:rPr>
              <a:t>sum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 smtClean="0">
                <a:latin typeface="Courier New" charset="0"/>
              </a:rPr>
              <a:t>for </a:t>
            </a:r>
            <a:r>
              <a:rPr lang="en-US" sz="3097" dirty="0">
                <a:latin typeface="Courier New" charset="0"/>
              </a:rPr>
              <a:t>(</a:t>
            </a:r>
            <a:r>
              <a:rPr lang="en-US" sz="3097" dirty="0" err="1">
                <a:latin typeface="Courier New" charset="0"/>
              </a:rPr>
              <a:t>int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= 1;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&lt;= </a:t>
            </a:r>
            <a:r>
              <a:rPr lang="en-US" sz="3097" dirty="0" smtClean="0">
                <a:latin typeface="Courier New" charset="0"/>
              </a:rPr>
              <a:t>N * N;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for (</a:t>
            </a:r>
            <a:r>
              <a:rPr lang="en-US" sz="3097" dirty="0" err="1">
                <a:latin typeface="Courier New" charset="0"/>
              </a:rPr>
              <a:t>int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err="1">
                <a:latin typeface="Courier New" charset="0"/>
              </a:rPr>
              <a:t>j</a:t>
            </a:r>
            <a:r>
              <a:rPr lang="en-US" sz="3097" dirty="0">
                <a:latin typeface="Courier New" charset="0"/>
              </a:rPr>
              <a:t> = 1; </a:t>
            </a:r>
            <a:r>
              <a:rPr lang="en-US" sz="3097" dirty="0" err="1">
                <a:latin typeface="Courier New" charset="0"/>
              </a:rPr>
              <a:t>j</a:t>
            </a:r>
            <a:r>
              <a:rPr lang="en-US" sz="3097" dirty="0">
                <a:latin typeface="Courier New" charset="0"/>
              </a:rPr>
              <a:t> &lt;= </a:t>
            </a:r>
            <a:r>
              <a:rPr lang="en-US" sz="3097" dirty="0" smtClean="0">
                <a:latin typeface="Courier New" charset="0"/>
              </a:rPr>
              <a:t>N * N * N; </a:t>
            </a:r>
            <a:r>
              <a:rPr lang="en-US" sz="3097" dirty="0" err="1">
                <a:latin typeface="Courier New" charset="0"/>
              </a:rPr>
              <a:t>j</a:t>
            </a:r>
            <a:r>
              <a:rPr lang="en-US" sz="3097" dirty="0">
                <a:latin typeface="Courier New" charset="0"/>
              </a:rPr>
              <a:t>++</a:t>
            </a:r>
            <a:r>
              <a:rPr lang="en-US" sz="3097" dirty="0" smtClean="0">
                <a:latin typeface="Courier New" charset="0"/>
              </a:rPr>
              <a:t>)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smtClean="0">
                <a:latin typeface="Courier New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b="1" dirty="0" smtClean="0">
                <a:latin typeface="Courier New" charset="0"/>
              </a:rPr>
              <a:t>				</a:t>
            </a:r>
            <a:r>
              <a:rPr lang="en-US" sz="3097" b="1" dirty="0" smtClean="0"/>
              <a:t>sum++;</a:t>
            </a: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}</a:t>
            </a: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3097" dirty="0">
              <a:latin typeface="Courier New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938295" y="1600200"/>
            <a:ext cx="1068388" cy="2034195"/>
            <a:chOff x="4512" y="768"/>
            <a:chExt cx="673" cy="2746"/>
          </a:xfrm>
        </p:grpSpPr>
        <p:sp>
          <p:nvSpPr>
            <p:cNvPr id="261125" name="AutoShape 5"/>
            <p:cNvSpPr>
              <a:spLocks/>
            </p:cNvSpPr>
            <p:nvPr/>
          </p:nvSpPr>
          <p:spPr bwMode="auto">
            <a:xfrm>
              <a:off x="4512" y="768"/>
              <a:ext cx="384" cy="2746"/>
            </a:xfrm>
            <a:prstGeom prst="rightBrace">
              <a:avLst>
                <a:gd name="adj1" fmla="val 70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26" name="Text Box 6"/>
            <p:cNvSpPr txBox="1">
              <a:spLocks noChangeArrowheads="1"/>
            </p:cNvSpPr>
            <p:nvPr/>
          </p:nvSpPr>
          <p:spPr bwMode="auto">
            <a:xfrm>
              <a:off x="4902" y="1890"/>
              <a:ext cx="28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000" dirty="0">
                  <a:latin typeface="Tahoma" charset="0"/>
                </a:rPr>
                <a:t>?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7713663" y="1967377"/>
            <a:ext cx="758825" cy="1245518"/>
            <a:chOff x="3648" y="1728"/>
            <a:chExt cx="478" cy="624"/>
          </a:xfrm>
        </p:grpSpPr>
        <p:sp>
          <p:nvSpPr>
            <p:cNvPr id="261128" name="AutoShape 8"/>
            <p:cNvSpPr>
              <a:spLocks/>
            </p:cNvSpPr>
            <p:nvPr/>
          </p:nvSpPr>
          <p:spPr bwMode="auto">
            <a:xfrm>
              <a:off x="3648" y="1728"/>
              <a:ext cx="240" cy="624"/>
            </a:xfrm>
            <a:prstGeom prst="rightBrace">
              <a:avLst>
                <a:gd name="adj1" fmla="val 2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29" name="Text Box 9"/>
            <p:cNvSpPr txBox="1">
              <a:spLocks noChangeArrowheads="1"/>
            </p:cNvSpPr>
            <p:nvPr/>
          </p:nvSpPr>
          <p:spPr bwMode="auto">
            <a:xfrm>
              <a:off x="3843" y="1960"/>
              <a:ext cx="283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Tahoma" charset="0"/>
                </a:rPr>
                <a:t>?</a:t>
              </a:r>
              <a:endParaRPr lang="en-US" sz="2000" baseline="30000" dirty="0">
                <a:latin typeface="Tahoma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7332665" y="2166235"/>
            <a:ext cx="761473" cy="763154"/>
            <a:chOff x="3648" y="2688"/>
            <a:chExt cx="943" cy="1104"/>
          </a:xfrm>
        </p:grpSpPr>
        <p:sp>
          <p:nvSpPr>
            <p:cNvPr id="261131" name="AutoShape 11"/>
            <p:cNvSpPr>
              <a:spLocks/>
            </p:cNvSpPr>
            <p:nvPr/>
          </p:nvSpPr>
          <p:spPr bwMode="auto">
            <a:xfrm>
              <a:off x="3648" y="2688"/>
              <a:ext cx="240" cy="1104"/>
            </a:xfrm>
            <a:prstGeom prst="rightBrace">
              <a:avLst>
                <a:gd name="adj1" fmla="val 3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32" name="Text Box 12"/>
            <p:cNvSpPr txBox="1">
              <a:spLocks noChangeArrowheads="1"/>
            </p:cNvSpPr>
            <p:nvPr/>
          </p:nvSpPr>
          <p:spPr bwMode="auto">
            <a:xfrm>
              <a:off x="3857" y="3072"/>
              <a:ext cx="734" cy="5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Tahoma" charset="0"/>
                </a:rPr>
                <a:t>?</a:t>
              </a: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examples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5163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 smtClean="0">
                <a:latin typeface="Courier New" charset="0"/>
              </a:rPr>
              <a:t>sum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 smtClean="0">
                <a:latin typeface="Courier New" charset="0"/>
              </a:rPr>
              <a:t>for </a:t>
            </a:r>
            <a:r>
              <a:rPr lang="en-US" sz="3097" dirty="0">
                <a:latin typeface="Courier New" charset="0"/>
              </a:rPr>
              <a:t>(</a:t>
            </a:r>
            <a:r>
              <a:rPr lang="en-US" sz="3097" dirty="0" err="1">
                <a:latin typeface="Courier New" charset="0"/>
              </a:rPr>
              <a:t>int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= 1;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&lt;= </a:t>
            </a:r>
            <a:r>
              <a:rPr lang="en-US" sz="3097" dirty="0" smtClean="0">
                <a:latin typeface="Courier New" charset="0"/>
              </a:rPr>
              <a:t>N * N;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for (</a:t>
            </a:r>
            <a:r>
              <a:rPr lang="en-US" sz="3097" dirty="0" err="1">
                <a:latin typeface="Courier New" charset="0"/>
              </a:rPr>
              <a:t>int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err="1">
                <a:latin typeface="Courier New" charset="0"/>
              </a:rPr>
              <a:t>j</a:t>
            </a:r>
            <a:r>
              <a:rPr lang="en-US" sz="3097" dirty="0">
                <a:latin typeface="Courier New" charset="0"/>
              </a:rPr>
              <a:t> = 1; </a:t>
            </a:r>
            <a:r>
              <a:rPr lang="en-US" sz="3097" dirty="0" err="1">
                <a:latin typeface="Courier New" charset="0"/>
              </a:rPr>
              <a:t>j</a:t>
            </a:r>
            <a:r>
              <a:rPr lang="en-US" sz="3097" dirty="0">
                <a:latin typeface="Courier New" charset="0"/>
              </a:rPr>
              <a:t> &lt;= </a:t>
            </a:r>
            <a:r>
              <a:rPr lang="en-US" sz="3097" dirty="0" smtClean="0">
                <a:latin typeface="Courier New" charset="0"/>
              </a:rPr>
              <a:t>N * N * N; </a:t>
            </a:r>
            <a:r>
              <a:rPr lang="en-US" sz="3097" dirty="0" err="1">
                <a:latin typeface="Courier New" charset="0"/>
              </a:rPr>
              <a:t>j</a:t>
            </a:r>
            <a:r>
              <a:rPr lang="en-US" sz="3097" dirty="0">
                <a:latin typeface="Courier New" charset="0"/>
              </a:rPr>
              <a:t>++</a:t>
            </a:r>
            <a:r>
              <a:rPr lang="en-US" sz="3097" dirty="0" smtClean="0">
                <a:latin typeface="Courier New" charset="0"/>
              </a:rPr>
              <a:t>)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smtClean="0">
                <a:latin typeface="Courier New" charset="0"/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b="1" dirty="0" smtClean="0">
                <a:latin typeface="Courier New" charset="0"/>
              </a:rPr>
              <a:t>				</a:t>
            </a:r>
            <a:r>
              <a:rPr lang="en-US" sz="3097" b="1" dirty="0" smtClean="0"/>
              <a:t>sum++;</a:t>
            </a: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}</a:t>
            </a: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3097" dirty="0">
              <a:latin typeface="Courier New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567502" y="1600200"/>
            <a:ext cx="1576388" cy="2034195"/>
            <a:chOff x="4512" y="768"/>
            <a:chExt cx="993" cy="2746"/>
          </a:xfrm>
        </p:grpSpPr>
        <p:sp>
          <p:nvSpPr>
            <p:cNvPr id="261125" name="AutoShape 5"/>
            <p:cNvSpPr>
              <a:spLocks/>
            </p:cNvSpPr>
            <p:nvPr/>
          </p:nvSpPr>
          <p:spPr bwMode="auto">
            <a:xfrm>
              <a:off x="4512" y="768"/>
              <a:ext cx="384" cy="2746"/>
            </a:xfrm>
            <a:prstGeom prst="rightBrace">
              <a:avLst>
                <a:gd name="adj1" fmla="val 70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26" name="Text Box 6"/>
            <p:cNvSpPr txBox="1">
              <a:spLocks noChangeArrowheads="1"/>
            </p:cNvSpPr>
            <p:nvPr/>
          </p:nvSpPr>
          <p:spPr bwMode="auto">
            <a:xfrm>
              <a:off x="4902" y="1890"/>
              <a:ext cx="603" cy="5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000" dirty="0" smtClean="0">
                  <a:latin typeface="Tahoma" charset="0"/>
                </a:rPr>
                <a:t>N</a:t>
              </a:r>
              <a:r>
                <a:rPr lang="en-US" sz="2000" baseline="30000" dirty="0" smtClean="0">
                  <a:latin typeface="Tahoma" charset="0"/>
                </a:rPr>
                <a:t>5</a:t>
              </a:r>
              <a:r>
                <a:rPr lang="en-US" sz="2000" dirty="0" smtClean="0">
                  <a:latin typeface="Tahoma" charset="0"/>
                </a:rPr>
                <a:t> + 1</a:t>
              </a:r>
              <a:endParaRPr lang="en-US" sz="2000" dirty="0">
                <a:latin typeface="Tahoma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7089629" y="1967377"/>
            <a:ext cx="758825" cy="1245518"/>
            <a:chOff x="3648" y="1728"/>
            <a:chExt cx="478" cy="624"/>
          </a:xfrm>
        </p:grpSpPr>
        <p:sp>
          <p:nvSpPr>
            <p:cNvPr id="261128" name="AutoShape 8"/>
            <p:cNvSpPr>
              <a:spLocks/>
            </p:cNvSpPr>
            <p:nvPr/>
          </p:nvSpPr>
          <p:spPr bwMode="auto">
            <a:xfrm>
              <a:off x="3648" y="1728"/>
              <a:ext cx="240" cy="624"/>
            </a:xfrm>
            <a:prstGeom prst="rightBrace">
              <a:avLst>
                <a:gd name="adj1" fmla="val 2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29" name="Text Box 9"/>
            <p:cNvSpPr txBox="1">
              <a:spLocks noChangeArrowheads="1"/>
            </p:cNvSpPr>
            <p:nvPr/>
          </p:nvSpPr>
          <p:spPr bwMode="auto">
            <a:xfrm>
              <a:off x="3843" y="1960"/>
              <a:ext cx="283" cy="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smtClean="0">
                  <a:latin typeface="Tahoma" charset="0"/>
                </a:rPr>
                <a:t>N</a:t>
              </a:r>
              <a:r>
                <a:rPr lang="en-US" sz="2000" baseline="30000" dirty="0" smtClean="0">
                  <a:latin typeface="Tahoma" charset="0"/>
                </a:rPr>
                <a:t>2</a:t>
              </a:r>
              <a:endParaRPr lang="en-US" sz="2000" baseline="30000" dirty="0">
                <a:latin typeface="Tahoma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629528" y="2146608"/>
            <a:ext cx="761473" cy="763154"/>
            <a:chOff x="3648" y="2688"/>
            <a:chExt cx="943" cy="1104"/>
          </a:xfrm>
        </p:grpSpPr>
        <p:sp>
          <p:nvSpPr>
            <p:cNvPr id="261131" name="AutoShape 11"/>
            <p:cNvSpPr>
              <a:spLocks/>
            </p:cNvSpPr>
            <p:nvPr/>
          </p:nvSpPr>
          <p:spPr bwMode="auto">
            <a:xfrm>
              <a:off x="3648" y="2688"/>
              <a:ext cx="240" cy="1104"/>
            </a:xfrm>
            <a:prstGeom prst="rightBrace">
              <a:avLst>
                <a:gd name="adj1" fmla="val 3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32" name="Text Box 12"/>
            <p:cNvSpPr txBox="1">
              <a:spLocks noChangeArrowheads="1"/>
            </p:cNvSpPr>
            <p:nvPr/>
          </p:nvSpPr>
          <p:spPr bwMode="auto">
            <a:xfrm>
              <a:off x="3857" y="3072"/>
              <a:ext cx="734" cy="5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smtClean="0">
                  <a:latin typeface="Tahoma" charset="0"/>
                </a:rPr>
                <a:t>N</a:t>
              </a:r>
              <a:r>
                <a:rPr lang="en-US" sz="2000" baseline="30000" dirty="0" smtClean="0">
                  <a:latin typeface="Tahoma" charset="0"/>
                </a:rPr>
                <a:t>3</a:t>
              </a:r>
              <a:endParaRPr lang="en-US" sz="2000" dirty="0">
                <a:latin typeface="Tahoma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29469" y="3962570"/>
            <a:ext cx="76430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endParaRPr lang="en-US" sz="3200" dirty="0" smtClean="0"/>
          </a:p>
          <a:p>
            <a:pPr marL="347472" indent="-457200">
              <a:buFont typeface="Arial"/>
              <a:buChar char="•"/>
            </a:pPr>
            <a:r>
              <a:rPr lang="en-US" sz="3200" dirty="0" smtClean="0"/>
              <a:t>So </a:t>
            </a:r>
            <a:r>
              <a:rPr lang="en-US" sz="3200" dirty="0"/>
              <a:t>what is the Big-Oh?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</a:t>
            </a:r>
            <a:r>
              <a:rPr lang="en-US" dirty="0" smtClean="0"/>
              <a:t> background: </a:t>
            </a:r>
            <a:r>
              <a:rPr lang="en-US" dirty="0"/>
              <a:t>E</a:t>
            </a:r>
            <a:r>
              <a:rPr lang="en-US" dirty="0" smtClean="0"/>
              <a:t>xponents</a:t>
            </a:r>
            <a:endParaRPr lang="en-US" dirty="0"/>
          </a:p>
        </p:txBody>
      </p:sp>
      <p:sp>
        <p:nvSpPr>
          <p:cNvPr id="134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/>
              <a:t>Exponents</a:t>
            </a:r>
          </a:p>
          <a:p>
            <a:pPr lvl="1"/>
            <a:r>
              <a:rPr lang="en-US"/>
              <a:t>X</a:t>
            </a:r>
            <a:r>
              <a:rPr lang="en-US" baseline="30000"/>
              <a:t>Y</a:t>
            </a:r>
            <a:r>
              <a:rPr lang="en-US"/>
              <a:t> , or "X to the Y</a:t>
            </a:r>
            <a:r>
              <a:rPr lang="en-US" baseline="30000"/>
              <a:t>th</a:t>
            </a:r>
            <a:r>
              <a:rPr lang="en-US"/>
              <a:t> power";</a:t>
            </a:r>
            <a:br>
              <a:rPr lang="en-US"/>
            </a:br>
            <a:r>
              <a:rPr lang="en-US"/>
              <a:t>X multiplied by itself Y times</a:t>
            </a:r>
          </a:p>
          <a:p>
            <a:pPr lvl="1"/>
            <a:endParaRPr lang="en-US"/>
          </a:p>
          <a:p>
            <a:r>
              <a:rPr lang="en-US"/>
              <a:t>Some useful identities</a:t>
            </a:r>
          </a:p>
          <a:p>
            <a:pPr lvl="1"/>
            <a:r>
              <a:rPr lang="en-US"/>
              <a:t>X</a:t>
            </a:r>
            <a:r>
              <a:rPr lang="en-US" baseline="30000"/>
              <a:t>A</a:t>
            </a:r>
            <a:r>
              <a:rPr lang="en-US"/>
              <a:t> X</a:t>
            </a:r>
            <a:r>
              <a:rPr lang="en-US" baseline="30000"/>
              <a:t>B</a:t>
            </a:r>
            <a:r>
              <a:rPr lang="en-US"/>
              <a:t> = X</a:t>
            </a:r>
            <a:r>
              <a:rPr lang="en-US" baseline="30000"/>
              <a:t>A+B</a:t>
            </a:r>
          </a:p>
          <a:p>
            <a:pPr lvl="1"/>
            <a:r>
              <a:rPr lang="en-US"/>
              <a:t>X</a:t>
            </a:r>
            <a:r>
              <a:rPr lang="en-US" baseline="30000"/>
              <a:t>A </a:t>
            </a:r>
            <a:r>
              <a:rPr lang="en-US"/>
              <a:t> / X</a:t>
            </a:r>
            <a:r>
              <a:rPr lang="en-US" baseline="30000"/>
              <a:t>B</a:t>
            </a:r>
            <a:r>
              <a:rPr lang="en-US"/>
              <a:t> = X</a:t>
            </a:r>
            <a:r>
              <a:rPr lang="en-US" baseline="30000"/>
              <a:t>A-B</a:t>
            </a:r>
          </a:p>
          <a:p>
            <a:pPr lvl="1"/>
            <a:r>
              <a:rPr lang="en-US"/>
              <a:t>(X</a:t>
            </a:r>
            <a:r>
              <a:rPr lang="en-US" baseline="30000"/>
              <a:t>A</a:t>
            </a:r>
            <a:r>
              <a:rPr lang="en-US"/>
              <a:t>)</a:t>
            </a:r>
            <a:r>
              <a:rPr lang="en-US" baseline="30000"/>
              <a:t>B</a:t>
            </a:r>
            <a:r>
              <a:rPr lang="en-US"/>
              <a:t> = X</a:t>
            </a:r>
            <a:r>
              <a:rPr lang="en-US" baseline="30000"/>
              <a:t>AB</a:t>
            </a:r>
          </a:p>
          <a:p>
            <a:pPr lvl="1"/>
            <a:r>
              <a:rPr lang="en-US"/>
              <a:t>X</a:t>
            </a:r>
            <a:r>
              <a:rPr lang="en-US" baseline="30000"/>
              <a:t>N</a:t>
            </a:r>
            <a:r>
              <a:rPr lang="en-US"/>
              <a:t>+X</a:t>
            </a:r>
            <a:r>
              <a:rPr lang="en-US" baseline="30000"/>
              <a:t>N</a:t>
            </a:r>
            <a:r>
              <a:rPr lang="en-US"/>
              <a:t> = 2X</a:t>
            </a:r>
            <a:r>
              <a:rPr lang="en-US" baseline="30000"/>
              <a:t>N</a:t>
            </a:r>
          </a:p>
          <a:p>
            <a:pPr lvl="1"/>
            <a:r>
              <a:rPr lang="en-US"/>
              <a:t>2</a:t>
            </a:r>
            <a:r>
              <a:rPr lang="en-US" baseline="30000"/>
              <a:t>N</a:t>
            </a:r>
            <a:r>
              <a:rPr lang="en-US"/>
              <a:t>+2</a:t>
            </a:r>
            <a:r>
              <a:rPr lang="en-US" baseline="30000"/>
              <a:t>N</a:t>
            </a:r>
            <a:r>
              <a:rPr lang="en-US"/>
              <a:t> = 2</a:t>
            </a:r>
            <a:r>
              <a:rPr lang="en-US" baseline="30000"/>
              <a:t>N+1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examples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9" y="1600201"/>
            <a:ext cx="7839867" cy="166520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 smtClean="0">
                <a:latin typeface="Courier New" charset="0"/>
              </a:rPr>
              <a:t>sum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 smtClean="0">
                <a:latin typeface="Courier New" charset="0"/>
              </a:rPr>
              <a:t>for </a:t>
            </a:r>
            <a:r>
              <a:rPr lang="en-US" sz="3097" dirty="0">
                <a:latin typeface="Courier New" charset="0"/>
              </a:rPr>
              <a:t>(</a:t>
            </a:r>
            <a:r>
              <a:rPr lang="en-US" sz="3097" dirty="0" err="1">
                <a:latin typeface="Courier New" charset="0"/>
              </a:rPr>
              <a:t>int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= 1;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&lt;=</a:t>
            </a:r>
            <a:r>
              <a:rPr lang="en-US" sz="3097" dirty="0" smtClean="0">
                <a:latin typeface="Courier New" charset="0"/>
              </a:rPr>
              <a:t> N</a:t>
            </a:r>
            <a:r>
              <a:rPr lang="en-US" sz="3097" dirty="0" smtClean="0">
                <a:latin typeface="Courier New" charset="0"/>
              </a:rPr>
              <a:t>;</a:t>
            </a:r>
            <a:r>
              <a:rPr lang="en-US" sz="3097" dirty="0" smtClean="0">
                <a:latin typeface="Courier New" charset="0"/>
              </a:rPr>
              <a:t> </a:t>
            </a:r>
            <a:r>
              <a:rPr lang="en-US" sz="3097" dirty="0" err="1" smtClean="0">
                <a:latin typeface="Courier New" charset="0"/>
              </a:rPr>
              <a:t>i</a:t>
            </a:r>
            <a:r>
              <a:rPr lang="en-US" sz="3097" dirty="0" smtClean="0">
                <a:latin typeface="Courier New" charset="0"/>
              </a:rPr>
              <a:t> += </a:t>
            </a:r>
            <a:r>
              <a:rPr lang="en-US" sz="3097" dirty="0" err="1" smtClean="0">
                <a:latin typeface="Courier New" charset="0"/>
              </a:rPr>
              <a:t>c</a:t>
            </a:r>
            <a:r>
              <a:rPr lang="en-US" sz="3097" dirty="0" smtClean="0">
                <a:latin typeface="Courier New" charset="0"/>
              </a:rPr>
              <a:t>) {</a:t>
            </a:r>
            <a:r>
              <a:rPr lang="en-US" sz="3097" b="1" dirty="0" smtClean="0">
                <a:latin typeface="Courier New" charset="0"/>
              </a:rPr>
              <a:t>	</a:t>
            </a:r>
            <a:r>
              <a:rPr lang="en-US" sz="3097" b="1" dirty="0" smtClean="0">
                <a:latin typeface="Courier New" charset="0"/>
              </a:rPr>
              <a:t>	</a:t>
            </a:r>
            <a:r>
              <a:rPr lang="en-US" sz="3097" b="1" dirty="0" smtClean="0">
                <a:latin typeface="Courier New" charset="0"/>
              </a:rPr>
              <a:t>	</a:t>
            </a:r>
            <a:r>
              <a:rPr lang="en-US" sz="3097" b="1" dirty="0" smtClean="0"/>
              <a:t>sum</a:t>
            </a:r>
            <a:r>
              <a:rPr lang="en-US" sz="3097" b="1" dirty="0" smtClean="0"/>
              <a:t>++</a:t>
            </a:r>
            <a:r>
              <a:rPr lang="en-US" sz="3097" b="1" dirty="0" smtClean="0"/>
              <a:t>;</a:t>
            </a: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}</a:t>
            </a: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3097" dirty="0">
              <a:latin typeface="Courier New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496727" y="1786561"/>
            <a:ext cx="1647179" cy="1748890"/>
            <a:chOff x="4512" y="768"/>
            <a:chExt cx="1231" cy="2746"/>
          </a:xfrm>
        </p:grpSpPr>
        <p:sp>
          <p:nvSpPr>
            <p:cNvPr id="261125" name="AutoShape 5"/>
            <p:cNvSpPr>
              <a:spLocks/>
            </p:cNvSpPr>
            <p:nvPr/>
          </p:nvSpPr>
          <p:spPr bwMode="auto">
            <a:xfrm>
              <a:off x="4512" y="768"/>
              <a:ext cx="384" cy="2746"/>
            </a:xfrm>
            <a:prstGeom prst="rightBrace">
              <a:avLst>
                <a:gd name="adj1" fmla="val 70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26" name="Text Box 6"/>
            <p:cNvSpPr txBox="1">
              <a:spLocks noChangeArrowheads="1"/>
            </p:cNvSpPr>
            <p:nvPr/>
          </p:nvSpPr>
          <p:spPr bwMode="auto">
            <a:xfrm>
              <a:off x="4902" y="1809"/>
              <a:ext cx="841" cy="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000" dirty="0" smtClean="0">
                  <a:latin typeface="Tahoma" charset="0"/>
                </a:rPr>
                <a:t>?</a:t>
              </a:r>
              <a:endParaRPr lang="en-US" sz="2000" dirty="0">
                <a:latin typeface="Tahoma" charset="0"/>
              </a:endParaRPr>
            </a:p>
          </p:txBody>
        </p:sp>
      </p:grp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951928" y="2068767"/>
            <a:ext cx="1200678" cy="763154"/>
            <a:chOff x="3648" y="2688"/>
            <a:chExt cx="943" cy="1104"/>
          </a:xfrm>
        </p:grpSpPr>
        <p:sp>
          <p:nvSpPr>
            <p:cNvPr id="261131" name="AutoShape 11"/>
            <p:cNvSpPr>
              <a:spLocks/>
            </p:cNvSpPr>
            <p:nvPr/>
          </p:nvSpPr>
          <p:spPr bwMode="auto">
            <a:xfrm>
              <a:off x="3648" y="2688"/>
              <a:ext cx="240" cy="1104"/>
            </a:xfrm>
            <a:prstGeom prst="rightBrace">
              <a:avLst>
                <a:gd name="adj1" fmla="val 3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32" name="Text Box 12"/>
            <p:cNvSpPr txBox="1">
              <a:spLocks noChangeArrowheads="1"/>
            </p:cNvSpPr>
            <p:nvPr/>
          </p:nvSpPr>
          <p:spPr bwMode="auto">
            <a:xfrm>
              <a:off x="3857" y="3072"/>
              <a:ext cx="734" cy="5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smtClean="0">
                  <a:latin typeface="Tahoma" charset="0"/>
                </a:rPr>
                <a:t>?</a:t>
              </a:r>
              <a:endParaRPr lang="en-US" sz="2000" dirty="0">
                <a:latin typeface="Tahoma" charset="0"/>
              </a:endParaRPr>
            </a:p>
          </p:txBody>
        </p:sp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examples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9" y="1600201"/>
            <a:ext cx="7839867" cy="166520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 smtClean="0">
                <a:latin typeface="Courier New" charset="0"/>
              </a:rPr>
              <a:t>sum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 smtClean="0">
                <a:latin typeface="Courier New" charset="0"/>
              </a:rPr>
              <a:t>for </a:t>
            </a:r>
            <a:r>
              <a:rPr lang="en-US" sz="3097" dirty="0">
                <a:latin typeface="Courier New" charset="0"/>
              </a:rPr>
              <a:t>(</a:t>
            </a:r>
            <a:r>
              <a:rPr lang="en-US" sz="3097" dirty="0" err="1">
                <a:latin typeface="Courier New" charset="0"/>
              </a:rPr>
              <a:t>int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= 1;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&lt;=</a:t>
            </a:r>
            <a:r>
              <a:rPr lang="en-US" sz="3097" dirty="0" smtClean="0">
                <a:latin typeface="Courier New" charset="0"/>
              </a:rPr>
              <a:t> N</a:t>
            </a:r>
            <a:r>
              <a:rPr lang="en-US" sz="3097" dirty="0" smtClean="0">
                <a:latin typeface="Courier New" charset="0"/>
              </a:rPr>
              <a:t>;</a:t>
            </a:r>
            <a:r>
              <a:rPr lang="en-US" sz="3097" dirty="0" smtClean="0">
                <a:latin typeface="Courier New" charset="0"/>
              </a:rPr>
              <a:t> </a:t>
            </a:r>
            <a:r>
              <a:rPr lang="en-US" sz="3097" dirty="0" err="1" smtClean="0">
                <a:latin typeface="Courier New" charset="0"/>
              </a:rPr>
              <a:t>i</a:t>
            </a:r>
            <a:r>
              <a:rPr lang="en-US" sz="3097" dirty="0" smtClean="0">
                <a:latin typeface="Courier New" charset="0"/>
              </a:rPr>
              <a:t> += </a:t>
            </a:r>
            <a:r>
              <a:rPr lang="en-US" sz="3097" dirty="0" err="1" smtClean="0">
                <a:latin typeface="Courier New" charset="0"/>
              </a:rPr>
              <a:t>c</a:t>
            </a:r>
            <a:r>
              <a:rPr lang="en-US" sz="3097" dirty="0" smtClean="0">
                <a:latin typeface="Courier New" charset="0"/>
              </a:rPr>
              <a:t>) {</a:t>
            </a:r>
            <a:r>
              <a:rPr lang="en-US" sz="3097" b="1" dirty="0" smtClean="0">
                <a:latin typeface="Courier New" charset="0"/>
              </a:rPr>
              <a:t>	</a:t>
            </a:r>
            <a:r>
              <a:rPr lang="en-US" sz="3097" b="1" dirty="0" smtClean="0">
                <a:latin typeface="Courier New" charset="0"/>
              </a:rPr>
              <a:t>	</a:t>
            </a:r>
            <a:r>
              <a:rPr lang="en-US" sz="3097" b="1" dirty="0" smtClean="0">
                <a:latin typeface="Courier New" charset="0"/>
              </a:rPr>
              <a:t>	</a:t>
            </a:r>
            <a:r>
              <a:rPr lang="en-US" sz="3097" b="1" dirty="0" smtClean="0"/>
              <a:t>sum</a:t>
            </a:r>
            <a:r>
              <a:rPr lang="en-US" sz="3097" b="1" dirty="0" smtClean="0"/>
              <a:t>++</a:t>
            </a:r>
            <a:r>
              <a:rPr lang="en-US" sz="3097" b="1" dirty="0" smtClean="0"/>
              <a:t>;</a:t>
            </a: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}</a:t>
            </a: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3097" dirty="0">
              <a:latin typeface="Courier New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496727" y="1786561"/>
            <a:ext cx="1647179" cy="1748890"/>
            <a:chOff x="4512" y="768"/>
            <a:chExt cx="1231" cy="2746"/>
          </a:xfrm>
        </p:grpSpPr>
        <p:sp>
          <p:nvSpPr>
            <p:cNvPr id="261125" name="AutoShape 5"/>
            <p:cNvSpPr>
              <a:spLocks/>
            </p:cNvSpPr>
            <p:nvPr/>
          </p:nvSpPr>
          <p:spPr bwMode="auto">
            <a:xfrm>
              <a:off x="4512" y="768"/>
              <a:ext cx="384" cy="2746"/>
            </a:xfrm>
            <a:prstGeom prst="rightBrace">
              <a:avLst>
                <a:gd name="adj1" fmla="val 70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26" name="Text Box 6"/>
            <p:cNvSpPr txBox="1">
              <a:spLocks noChangeArrowheads="1"/>
            </p:cNvSpPr>
            <p:nvPr/>
          </p:nvSpPr>
          <p:spPr bwMode="auto">
            <a:xfrm>
              <a:off x="4902" y="1809"/>
              <a:ext cx="841" cy="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000" dirty="0" smtClean="0">
                  <a:latin typeface="Tahoma" charset="0"/>
                </a:rPr>
                <a:t>N/</a:t>
              </a:r>
              <a:r>
                <a:rPr lang="en-US" sz="2000" dirty="0" err="1" smtClean="0">
                  <a:latin typeface="Tahoma" charset="0"/>
                </a:rPr>
                <a:t>c</a:t>
              </a:r>
              <a:r>
                <a:rPr lang="en-US" sz="2000" dirty="0" smtClean="0">
                  <a:latin typeface="Tahoma" charset="0"/>
                </a:rPr>
                <a:t> + 1</a:t>
              </a:r>
              <a:endParaRPr lang="en-US" sz="2000" dirty="0">
                <a:latin typeface="Tahoma" charset="0"/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951928" y="2068767"/>
            <a:ext cx="1200678" cy="763154"/>
            <a:chOff x="3648" y="2688"/>
            <a:chExt cx="943" cy="1104"/>
          </a:xfrm>
        </p:grpSpPr>
        <p:sp>
          <p:nvSpPr>
            <p:cNvPr id="261131" name="AutoShape 11"/>
            <p:cNvSpPr>
              <a:spLocks/>
            </p:cNvSpPr>
            <p:nvPr/>
          </p:nvSpPr>
          <p:spPr bwMode="auto">
            <a:xfrm>
              <a:off x="3648" y="2688"/>
              <a:ext cx="240" cy="1104"/>
            </a:xfrm>
            <a:prstGeom prst="rightBrace">
              <a:avLst>
                <a:gd name="adj1" fmla="val 3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32" name="Text Box 12"/>
            <p:cNvSpPr txBox="1">
              <a:spLocks noChangeArrowheads="1"/>
            </p:cNvSpPr>
            <p:nvPr/>
          </p:nvSpPr>
          <p:spPr bwMode="auto">
            <a:xfrm>
              <a:off x="3857" y="3072"/>
              <a:ext cx="734" cy="5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smtClean="0">
                  <a:latin typeface="Tahoma" charset="0"/>
                </a:rPr>
                <a:t>N/</a:t>
              </a:r>
              <a:r>
                <a:rPr lang="en-US" sz="2000" dirty="0" err="1" smtClean="0">
                  <a:latin typeface="Tahoma" charset="0"/>
                </a:rPr>
                <a:t>c</a:t>
              </a:r>
              <a:endParaRPr lang="en-US" sz="2000" dirty="0">
                <a:latin typeface="Tahoma" charset="0"/>
              </a:endParaRPr>
            </a:p>
          </p:txBody>
        </p:sp>
      </p:grp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3535451"/>
            <a:ext cx="8229600" cy="2345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the </a:t>
            </a:r>
            <a:r>
              <a:rPr lang="en-US" sz="3200" dirty="0" smtClean="0"/>
              <a:t>Big-Oh?</a:t>
            </a: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>
              <a:spcBef>
                <a:spcPct val="20000"/>
              </a:spcBef>
              <a:buFont typeface="Arial"/>
              <a:buChar char="–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Intuition: </a:t>
            </a:r>
            <a:r>
              <a:rPr lang="en-US" sz="2800" dirty="0" smtClean="0"/>
              <a:t>Adding to the loop counter means that the loop runtime grows linearly when compared to its maximum value </a:t>
            </a:r>
            <a:r>
              <a:rPr lang="en-US" sz="2800" i="1" dirty="0" err="1" smtClean="0"/>
              <a:t>n</a:t>
            </a:r>
            <a:r>
              <a:rPr lang="en-US" sz="2800" dirty="0" smtClean="0"/>
              <a:t>.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examples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9" y="1600201"/>
            <a:ext cx="7839867" cy="166520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 smtClean="0">
                <a:latin typeface="Courier New" charset="0"/>
              </a:rPr>
              <a:t>sum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 smtClean="0">
                <a:latin typeface="Courier New" charset="0"/>
              </a:rPr>
              <a:t>for </a:t>
            </a:r>
            <a:r>
              <a:rPr lang="en-US" sz="3097" dirty="0">
                <a:latin typeface="Courier New" charset="0"/>
              </a:rPr>
              <a:t>(</a:t>
            </a:r>
            <a:r>
              <a:rPr lang="en-US" sz="3097" dirty="0" err="1">
                <a:latin typeface="Courier New" charset="0"/>
              </a:rPr>
              <a:t>int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= 1;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&lt;=</a:t>
            </a:r>
            <a:r>
              <a:rPr lang="en-US" sz="3097" dirty="0" smtClean="0">
                <a:latin typeface="Courier New" charset="0"/>
              </a:rPr>
              <a:t> N</a:t>
            </a:r>
            <a:r>
              <a:rPr lang="en-US" sz="3097" dirty="0" smtClean="0">
                <a:latin typeface="Courier New" charset="0"/>
              </a:rPr>
              <a:t>;</a:t>
            </a:r>
            <a:r>
              <a:rPr lang="en-US" sz="3097" dirty="0" smtClean="0">
                <a:latin typeface="Courier New" charset="0"/>
              </a:rPr>
              <a:t> </a:t>
            </a:r>
            <a:r>
              <a:rPr lang="en-US" sz="3097" dirty="0" err="1" smtClean="0">
                <a:latin typeface="Courier New" charset="0"/>
              </a:rPr>
              <a:t>i</a:t>
            </a:r>
            <a:r>
              <a:rPr lang="en-US" sz="3097" dirty="0" smtClean="0">
                <a:latin typeface="Courier New" charset="0"/>
              </a:rPr>
              <a:t> *= </a:t>
            </a:r>
            <a:r>
              <a:rPr lang="en-US" sz="3097" dirty="0" err="1" smtClean="0">
                <a:latin typeface="Courier New" charset="0"/>
              </a:rPr>
              <a:t>c</a:t>
            </a:r>
            <a:r>
              <a:rPr lang="en-US" sz="3097" dirty="0" smtClean="0">
                <a:latin typeface="Courier New" charset="0"/>
              </a:rPr>
              <a:t>) {</a:t>
            </a:r>
            <a:r>
              <a:rPr lang="en-US" sz="3097" b="1" dirty="0" smtClean="0">
                <a:latin typeface="Courier New" charset="0"/>
              </a:rPr>
              <a:t>	</a:t>
            </a:r>
            <a:r>
              <a:rPr lang="en-US" sz="3097" b="1" dirty="0" smtClean="0">
                <a:latin typeface="Courier New" charset="0"/>
              </a:rPr>
              <a:t>	</a:t>
            </a:r>
            <a:r>
              <a:rPr lang="en-US" sz="3097" b="1" dirty="0" smtClean="0">
                <a:latin typeface="Courier New" charset="0"/>
              </a:rPr>
              <a:t>	</a:t>
            </a:r>
            <a:r>
              <a:rPr lang="en-US" sz="3097" b="1" dirty="0" smtClean="0"/>
              <a:t>sum</a:t>
            </a:r>
            <a:r>
              <a:rPr lang="en-US" sz="3097" b="1" dirty="0" smtClean="0"/>
              <a:t>++</a:t>
            </a:r>
            <a:r>
              <a:rPr lang="en-US" sz="3097" b="1" dirty="0" smtClean="0"/>
              <a:t>;</a:t>
            </a: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}</a:t>
            </a: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3097" dirty="0">
              <a:latin typeface="Courier New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496727" y="1786561"/>
            <a:ext cx="1647179" cy="1748890"/>
            <a:chOff x="4512" y="768"/>
            <a:chExt cx="1231" cy="2746"/>
          </a:xfrm>
        </p:grpSpPr>
        <p:sp>
          <p:nvSpPr>
            <p:cNvPr id="261125" name="AutoShape 5"/>
            <p:cNvSpPr>
              <a:spLocks/>
            </p:cNvSpPr>
            <p:nvPr/>
          </p:nvSpPr>
          <p:spPr bwMode="auto">
            <a:xfrm>
              <a:off x="4512" y="768"/>
              <a:ext cx="384" cy="2746"/>
            </a:xfrm>
            <a:prstGeom prst="rightBrace">
              <a:avLst>
                <a:gd name="adj1" fmla="val 70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26" name="Text Box 6"/>
            <p:cNvSpPr txBox="1">
              <a:spLocks noChangeArrowheads="1"/>
            </p:cNvSpPr>
            <p:nvPr/>
          </p:nvSpPr>
          <p:spPr bwMode="auto">
            <a:xfrm>
              <a:off x="4902" y="1809"/>
              <a:ext cx="841" cy="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2000" dirty="0" smtClean="0">
                  <a:latin typeface="Tahoma" charset="0"/>
                </a:rPr>
                <a:t>?</a:t>
              </a:r>
              <a:endParaRPr lang="en-US" sz="2000" dirty="0">
                <a:latin typeface="Tahoma" charset="0"/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951928" y="2068767"/>
            <a:ext cx="1200678" cy="763154"/>
            <a:chOff x="3648" y="2688"/>
            <a:chExt cx="943" cy="1104"/>
          </a:xfrm>
        </p:grpSpPr>
        <p:sp>
          <p:nvSpPr>
            <p:cNvPr id="261131" name="AutoShape 11"/>
            <p:cNvSpPr>
              <a:spLocks/>
            </p:cNvSpPr>
            <p:nvPr/>
          </p:nvSpPr>
          <p:spPr bwMode="auto">
            <a:xfrm>
              <a:off x="3648" y="2688"/>
              <a:ext cx="240" cy="1104"/>
            </a:xfrm>
            <a:prstGeom prst="rightBrace">
              <a:avLst>
                <a:gd name="adj1" fmla="val 3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32" name="Text Box 12"/>
            <p:cNvSpPr txBox="1">
              <a:spLocks noChangeArrowheads="1"/>
            </p:cNvSpPr>
            <p:nvPr/>
          </p:nvSpPr>
          <p:spPr bwMode="auto">
            <a:xfrm>
              <a:off x="3857" y="3072"/>
              <a:ext cx="734" cy="5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smtClean="0">
                  <a:latin typeface="Tahoma" charset="0"/>
                </a:rPr>
                <a:t>?</a:t>
              </a:r>
              <a:endParaRPr lang="en-US" sz="2000" dirty="0">
                <a:latin typeface="Tahoma" charset="0"/>
              </a:endParaRPr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57200" y="3535451"/>
            <a:ext cx="8229600" cy="2345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/>
              <a:buChar char="•"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Intuition: </a:t>
            </a:r>
            <a:r>
              <a:rPr lang="en-US" sz="2800" dirty="0" smtClean="0"/>
              <a:t>Multiplying the loop counter means that the maximum value </a:t>
            </a:r>
            <a:r>
              <a:rPr lang="en-US" sz="2800" i="1" dirty="0" err="1" smtClean="0"/>
              <a:t>n</a:t>
            </a:r>
            <a:r>
              <a:rPr lang="en-US" sz="2800" dirty="0" smtClean="0"/>
              <a:t> must grow exponentially to linearly increase the loop </a:t>
            </a:r>
            <a:r>
              <a:rPr lang="en-US" sz="2800" dirty="0" smtClean="0"/>
              <a:t>runtime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Efficiency examples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340" y="1600201"/>
            <a:ext cx="7839867" cy="166520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 smtClean="0">
                <a:latin typeface="Courier New" charset="0"/>
              </a:rPr>
              <a:t>sum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 smtClean="0">
                <a:latin typeface="Courier New" charset="0"/>
              </a:rPr>
              <a:t>for </a:t>
            </a:r>
            <a:r>
              <a:rPr lang="en-US" sz="3097" dirty="0">
                <a:latin typeface="Courier New" charset="0"/>
              </a:rPr>
              <a:t>(</a:t>
            </a:r>
            <a:r>
              <a:rPr lang="en-US" sz="3097" dirty="0" err="1">
                <a:latin typeface="Courier New" charset="0"/>
              </a:rPr>
              <a:t>int</a:t>
            </a:r>
            <a:r>
              <a:rPr lang="en-US" sz="3097" dirty="0">
                <a:latin typeface="Courier New" charset="0"/>
              </a:rPr>
              <a:t>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= 1; </a:t>
            </a:r>
            <a:r>
              <a:rPr lang="en-US" sz="3097" dirty="0" err="1">
                <a:latin typeface="Courier New" charset="0"/>
              </a:rPr>
              <a:t>i</a:t>
            </a:r>
            <a:r>
              <a:rPr lang="en-US" sz="3097" dirty="0">
                <a:latin typeface="Courier New" charset="0"/>
              </a:rPr>
              <a:t> &lt;=</a:t>
            </a:r>
            <a:r>
              <a:rPr lang="en-US" sz="3097" dirty="0" smtClean="0">
                <a:latin typeface="Courier New" charset="0"/>
              </a:rPr>
              <a:t> N</a:t>
            </a:r>
            <a:r>
              <a:rPr lang="en-US" sz="3097" dirty="0" smtClean="0">
                <a:latin typeface="Courier New" charset="0"/>
              </a:rPr>
              <a:t>;</a:t>
            </a:r>
            <a:r>
              <a:rPr lang="en-US" sz="3097" dirty="0" smtClean="0">
                <a:latin typeface="Courier New" charset="0"/>
              </a:rPr>
              <a:t> </a:t>
            </a:r>
            <a:r>
              <a:rPr lang="en-US" sz="3097" dirty="0" err="1" smtClean="0">
                <a:latin typeface="Courier New" charset="0"/>
              </a:rPr>
              <a:t>i</a:t>
            </a:r>
            <a:r>
              <a:rPr lang="en-US" sz="3097" dirty="0" smtClean="0">
                <a:latin typeface="Courier New" charset="0"/>
              </a:rPr>
              <a:t> *= </a:t>
            </a:r>
            <a:r>
              <a:rPr lang="en-US" sz="3097" dirty="0" err="1" smtClean="0">
                <a:latin typeface="Courier New" charset="0"/>
              </a:rPr>
              <a:t>c</a:t>
            </a:r>
            <a:r>
              <a:rPr lang="en-US" sz="3097" dirty="0" smtClean="0">
                <a:latin typeface="Courier New" charset="0"/>
              </a:rPr>
              <a:t>) {</a:t>
            </a:r>
            <a:r>
              <a:rPr lang="en-US" sz="3097" b="1" dirty="0" smtClean="0">
                <a:latin typeface="Courier New" charset="0"/>
              </a:rPr>
              <a:t>	</a:t>
            </a:r>
            <a:r>
              <a:rPr lang="en-US" sz="3097" b="1" dirty="0" smtClean="0">
                <a:latin typeface="Courier New" charset="0"/>
              </a:rPr>
              <a:t>	</a:t>
            </a:r>
            <a:r>
              <a:rPr lang="en-US" sz="3097" b="1" dirty="0" smtClean="0">
                <a:latin typeface="Courier New" charset="0"/>
              </a:rPr>
              <a:t>	</a:t>
            </a:r>
            <a:r>
              <a:rPr lang="en-US" sz="3097" b="1" dirty="0" smtClean="0"/>
              <a:t>sum</a:t>
            </a:r>
            <a:r>
              <a:rPr lang="en-US" sz="3097" b="1" dirty="0" smtClean="0"/>
              <a:t>++</a:t>
            </a:r>
            <a:r>
              <a:rPr lang="en-US" sz="3097" b="1" dirty="0" smtClean="0"/>
              <a:t>;</a:t>
            </a: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097" dirty="0">
                <a:latin typeface="Courier New" charset="0"/>
              </a:rPr>
              <a:t>}</a:t>
            </a:r>
            <a:endParaRPr lang="en-US" sz="3097" dirty="0" smtClean="0">
              <a:latin typeface="Courier New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sz="3097" dirty="0">
              <a:latin typeface="Courier New" charset="0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561519" y="1859877"/>
            <a:ext cx="1819792" cy="1250033"/>
            <a:chOff x="4512" y="768"/>
            <a:chExt cx="1360" cy="2746"/>
          </a:xfrm>
        </p:grpSpPr>
        <p:sp>
          <p:nvSpPr>
            <p:cNvPr id="261125" name="AutoShape 5"/>
            <p:cNvSpPr>
              <a:spLocks/>
            </p:cNvSpPr>
            <p:nvPr/>
          </p:nvSpPr>
          <p:spPr bwMode="auto">
            <a:xfrm>
              <a:off x="4512" y="768"/>
              <a:ext cx="384" cy="2746"/>
            </a:xfrm>
            <a:prstGeom prst="rightBrace">
              <a:avLst>
                <a:gd name="adj1" fmla="val 708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26" name="Text Box 6"/>
            <p:cNvSpPr txBox="1">
              <a:spLocks noChangeArrowheads="1"/>
            </p:cNvSpPr>
            <p:nvPr/>
          </p:nvSpPr>
          <p:spPr bwMode="auto">
            <a:xfrm>
              <a:off x="4814" y="1809"/>
              <a:ext cx="1058" cy="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smtClean="0"/>
                <a:t> </a:t>
              </a:r>
              <a:r>
                <a:rPr lang="en-US" sz="2000" dirty="0" err="1" smtClean="0"/>
                <a:t>log</a:t>
              </a:r>
              <a:r>
                <a:rPr lang="en-US" sz="2000" i="1" baseline="-25000" dirty="0" err="1" smtClean="0"/>
                <a:t>c</a:t>
              </a:r>
              <a:r>
                <a:rPr lang="en-US" sz="2000" dirty="0" smtClean="0"/>
                <a:t> N </a:t>
              </a:r>
              <a:r>
                <a:rPr lang="en-US" sz="2000" dirty="0" smtClean="0">
                  <a:latin typeface="Tahoma" charset="0"/>
                </a:rPr>
                <a:t>+ 1</a:t>
              </a:r>
              <a:endParaRPr lang="en-US" sz="2000" dirty="0">
                <a:latin typeface="Tahoma" charset="0"/>
              </a:endParaRPr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757543" y="2068767"/>
            <a:ext cx="1200678" cy="763154"/>
            <a:chOff x="3648" y="2688"/>
            <a:chExt cx="943" cy="1104"/>
          </a:xfrm>
        </p:grpSpPr>
        <p:sp>
          <p:nvSpPr>
            <p:cNvPr id="261131" name="AutoShape 11"/>
            <p:cNvSpPr>
              <a:spLocks/>
            </p:cNvSpPr>
            <p:nvPr/>
          </p:nvSpPr>
          <p:spPr bwMode="auto">
            <a:xfrm>
              <a:off x="3648" y="2688"/>
              <a:ext cx="240" cy="1104"/>
            </a:xfrm>
            <a:prstGeom prst="rightBrace">
              <a:avLst>
                <a:gd name="adj1" fmla="val 38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1132" name="Text Box 12"/>
            <p:cNvSpPr txBox="1">
              <a:spLocks noChangeArrowheads="1"/>
            </p:cNvSpPr>
            <p:nvPr/>
          </p:nvSpPr>
          <p:spPr bwMode="auto">
            <a:xfrm>
              <a:off x="3857" y="3072"/>
              <a:ext cx="734" cy="5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 err="1" smtClean="0"/>
                <a:t>log</a:t>
              </a:r>
              <a:r>
                <a:rPr lang="en-US" sz="2000" i="1" baseline="-25000" dirty="0" err="1" smtClean="0"/>
                <a:t>c</a:t>
              </a:r>
              <a:r>
                <a:rPr lang="en-US" sz="2000" dirty="0" smtClean="0"/>
                <a:t> N</a:t>
              </a:r>
              <a:endParaRPr lang="en-US" sz="2000" dirty="0">
                <a:latin typeface="Tahoma" charset="0"/>
              </a:endParaRPr>
            </a:p>
          </p:txBody>
        </p:sp>
      </p:grp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457200" y="3535451"/>
            <a:ext cx="8229600" cy="2345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What is the </a:t>
            </a:r>
            <a:r>
              <a:rPr lang="en-US" sz="3200" dirty="0" smtClean="0"/>
              <a:t>Big-Oh?</a:t>
            </a:r>
            <a:endParaRPr kumimoji="0" lang="en-US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Math background</a:t>
            </a:r>
            <a:r>
              <a:rPr lang="en-US" dirty="0" smtClean="0"/>
              <a:t>: Logarithms</a:t>
            </a:r>
            <a:endParaRPr lang="en-US" dirty="0"/>
          </a:p>
        </p:txBody>
      </p:sp>
      <p:sp>
        <p:nvSpPr>
          <p:cNvPr id="134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/>
              <a:t>Logarithms</a:t>
            </a:r>
          </a:p>
          <a:p>
            <a:pPr lvl="1"/>
            <a:r>
              <a:rPr lang="en-US" i="1"/>
              <a:t>definition</a:t>
            </a:r>
            <a:r>
              <a:rPr lang="en-US"/>
              <a:t>:  X</a:t>
            </a:r>
            <a:r>
              <a:rPr lang="en-US" baseline="30000"/>
              <a:t>A</a:t>
            </a:r>
            <a:r>
              <a:rPr lang="en-US"/>
              <a:t> = B if and only if log</a:t>
            </a:r>
            <a:r>
              <a:rPr lang="en-US" baseline="-25000"/>
              <a:t>X</a:t>
            </a:r>
            <a:r>
              <a:rPr lang="en-US"/>
              <a:t> B = A</a:t>
            </a:r>
          </a:p>
          <a:p>
            <a:pPr lvl="1"/>
            <a:r>
              <a:rPr lang="en-US" i="1"/>
              <a:t>intuition</a:t>
            </a:r>
            <a:r>
              <a:rPr lang="en-US"/>
              <a:t>: log</a:t>
            </a:r>
            <a:r>
              <a:rPr lang="en-US" baseline="-25000"/>
              <a:t>X</a:t>
            </a:r>
            <a:r>
              <a:rPr lang="en-US"/>
              <a:t> B means: </a:t>
            </a:r>
            <a:br>
              <a:rPr lang="en-US"/>
            </a:br>
            <a:r>
              <a:rPr lang="en-US"/>
              <a:t>"the power X must be raised to, to get B"</a:t>
            </a:r>
          </a:p>
          <a:p>
            <a:pPr lvl="1"/>
            <a:endParaRPr lang="en-US"/>
          </a:p>
          <a:p>
            <a:pPr lvl="1"/>
            <a:r>
              <a:rPr lang="en-US"/>
              <a:t>In this course, a logarithm with no base implies base 2.</a:t>
            </a:r>
            <a:br>
              <a:rPr lang="en-US"/>
            </a:br>
            <a:r>
              <a:rPr lang="en-US"/>
              <a:t>log B  means log</a:t>
            </a:r>
            <a:r>
              <a:rPr lang="en-US" baseline="-25000"/>
              <a:t>2</a:t>
            </a:r>
            <a:r>
              <a:rPr lang="en-US"/>
              <a:t> B</a:t>
            </a:r>
          </a:p>
          <a:p>
            <a:endParaRPr lang="en-US"/>
          </a:p>
          <a:p>
            <a:r>
              <a:rPr lang="en-US"/>
              <a:t>Examples</a:t>
            </a:r>
          </a:p>
          <a:p>
            <a:pPr lvl="1"/>
            <a:r>
              <a:rPr lang="en-US"/>
              <a:t>log</a:t>
            </a:r>
            <a:r>
              <a:rPr lang="en-US" baseline="-25000"/>
              <a:t>2</a:t>
            </a:r>
            <a:r>
              <a:rPr lang="en-US"/>
              <a:t> 16 = 4		(because 2</a:t>
            </a:r>
            <a:r>
              <a:rPr lang="en-US" baseline="30000"/>
              <a:t>4</a:t>
            </a:r>
            <a:r>
              <a:rPr lang="en-US"/>
              <a:t> = 16)</a:t>
            </a:r>
          </a:p>
          <a:p>
            <a:pPr lvl="1"/>
            <a:r>
              <a:rPr lang="en-US"/>
              <a:t>log</a:t>
            </a:r>
            <a:r>
              <a:rPr lang="en-US" baseline="-25000"/>
              <a:t>10</a:t>
            </a:r>
            <a:r>
              <a:rPr lang="en-US"/>
              <a:t> 1000 = 3	(because 10</a:t>
            </a:r>
            <a:r>
              <a:rPr lang="en-US" baseline="30000"/>
              <a:t>3</a:t>
            </a:r>
            <a:r>
              <a:rPr lang="en-US"/>
              <a:t> = 1000)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55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charset="2"/>
              <a:buNone/>
            </a:pPr>
            <a:r>
              <a:rPr lang="en-US" dirty="0"/>
              <a:t>Identities for logs with addition, multiplication, powers:</a:t>
            </a:r>
          </a:p>
          <a:p>
            <a:r>
              <a:rPr lang="en-US" dirty="0"/>
              <a:t>log (AB) = log A + log B</a:t>
            </a:r>
          </a:p>
          <a:p>
            <a:r>
              <a:rPr lang="en-US" dirty="0"/>
              <a:t>log (A/B) = log A – log B</a:t>
            </a:r>
          </a:p>
          <a:p>
            <a:r>
              <a:rPr lang="en-US" dirty="0"/>
              <a:t>log (A</a:t>
            </a:r>
            <a:r>
              <a:rPr lang="en-US" baseline="30000" dirty="0"/>
              <a:t>B</a:t>
            </a:r>
            <a:r>
              <a:rPr lang="en-US" dirty="0"/>
              <a:t>) = B log A</a:t>
            </a:r>
          </a:p>
          <a:p>
            <a:pPr lvl="1"/>
            <a:endParaRPr lang="en-US" dirty="0"/>
          </a:p>
          <a:p>
            <a:pPr>
              <a:buFont typeface="Wingdings" charset="2"/>
              <a:buNone/>
            </a:pPr>
            <a:r>
              <a:rPr lang="en-US" dirty="0"/>
              <a:t>Identity for converting bases of a logarithm:</a:t>
            </a:r>
          </a:p>
          <a:p>
            <a:pPr>
              <a:buFont typeface="Wingdings" charset="2"/>
              <a:buNone/>
            </a:pPr>
            <a:endParaRPr lang="en-US" dirty="0"/>
          </a:p>
          <a:p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>log</a:t>
            </a:r>
            <a:r>
              <a:rPr lang="en-US" baseline="-25000" dirty="0"/>
              <a:t>4</a:t>
            </a:r>
            <a:r>
              <a:rPr lang="en-US" dirty="0"/>
              <a:t>32 = (log</a:t>
            </a:r>
            <a:r>
              <a:rPr lang="en-US" baseline="-25000" dirty="0"/>
              <a:t>2</a:t>
            </a:r>
            <a:r>
              <a:rPr lang="en-US" dirty="0"/>
              <a:t> 32) / (log</a:t>
            </a:r>
            <a:r>
              <a:rPr lang="en-US" baseline="-25000" dirty="0"/>
              <a:t>2</a:t>
            </a:r>
            <a:r>
              <a:rPr lang="en-US" dirty="0"/>
              <a:t> 4)</a:t>
            </a:r>
            <a:br>
              <a:rPr lang="en-US" dirty="0"/>
            </a:br>
            <a:r>
              <a:rPr lang="en-US" dirty="0"/>
              <a:t>          = 5 / 2</a:t>
            </a:r>
          </a:p>
          <a:p>
            <a:pPr>
              <a:buFont typeface="Wingdings" charset="2"/>
              <a:buNone/>
            </a:pPr>
            <a:endParaRPr lang="en-US" dirty="0"/>
          </a:p>
        </p:txBody>
      </p:sp>
      <p:graphicFrame>
        <p:nvGraphicFramePr>
          <p:cNvPr id="1345539" name="Object 3"/>
          <p:cNvGraphicFramePr>
            <a:graphicFrameLocks noChangeAspect="1"/>
          </p:cNvGraphicFramePr>
          <p:nvPr/>
        </p:nvGraphicFramePr>
        <p:xfrm>
          <a:off x="759131" y="4494212"/>
          <a:ext cx="4953000" cy="917575"/>
        </p:xfrm>
        <a:graphic>
          <a:graphicData uri="http://schemas.openxmlformats.org/presentationml/2006/ole">
            <p:oleObj spid="_x0000_s23554" name="Equation" r:id="rId4" imgW="2171520" imgH="431640" progId="Equation.3">
              <p:embed/>
            </p:oleObj>
          </a:graphicData>
        </a:graphic>
      </p:graphicFrame>
      <p:sp>
        <p:nvSpPr>
          <p:cNvPr id="13455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Logarithm identities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133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much data!!</a:t>
            </a:r>
          </a:p>
          <a:p>
            <a:pPr lvl="1"/>
            <a:r>
              <a:rPr lang="en-US" sz="2400" dirty="0" smtClean="0"/>
              <a:t>Human genome: 3.2 * 10</a:t>
            </a:r>
            <a:r>
              <a:rPr lang="en-US" sz="2400" baseline="30000" dirty="0" smtClean="0"/>
              <a:t>9</a:t>
            </a:r>
            <a:r>
              <a:rPr lang="en-US" sz="2400" dirty="0" smtClean="0"/>
              <a:t> base pairs</a:t>
            </a:r>
          </a:p>
          <a:p>
            <a:pPr lvl="2"/>
            <a:r>
              <a:rPr lang="en-US" sz="2000" dirty="0" smtClean="0"/>
              <a:t>If there are 6.8 * 10</a:t>
            </a:r>
            <a:r>
              <a:rPr lang="en-US" sz="2000" baseline="30000" dirty="0" smtClean="0"/>
              <a:t>9 </a:t>
            </a:r>
            <a:r>
              <a:rPr lang="en-US" sz="2000" dirty="0" smtClean="0"/>
              <a:t> on the planet, how many base pairs of human DNA?</a:t>
            </a:r>
          </a:p>
          <a:p>
            <a:pPr lvl="1"/>
            <a:r>
              <a:rPr lang="en-US" dirty="0" smtClean="0"/>
              <a:t>Earth surface area: 1.49 * 10</a:t>
            </a:r>
            <a:r>
              <a:rPr lang="en-US" baseline="30000" dirty="0" smtClean="0"/>
              <a:t>8</a:t>
            </a:r>
            <a:r>
              <a:rPr lang="en-US" dirty="0" smtClean="0"/>
              <a:t> km</a:t>
            </a:r>
            <a:r>
              <a:rPr lang="en-US" baseline="30000" dirty="0" smtClean="0"/>
              <a:t>2</a:t>
            </a:r>
          </a:p>
          <a:p>
            <a:pPr lvl="2"/>
            <a:r>
              <a:rPr lang="en-US" dirty="0" smtClean="0"/>
              <a:t>How many photos if taking a photo of each m</a:t>
            </a:r>
            <a:r>
              <a:rPr lang="en-US" baseline="30000" dirty="0" smtClean="0"/>
              <a:t>2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For every day of the year (3.65 * 10</a:t>
            </a:r>
            <a:r>
              <a:rPr lang="en-US" baseline="30000" dirty="0" smtClean="0"/>
              <a:t>2</a:t>
            </a:r>
            <a:r>
              <a:rPr lang="en-US" dirty="0" smtClean="0"/>
              <a:t>)?</a:t>
            </a:r>
          </a:p>
          <a:p>
            <a:r>
              <a:rPr lang="en-US" dirty="0" smtClean="0"/>
              <a:t>But aren't computers getting faster and faster?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Logarithm problem solving</a:t>
            </a:r>
          </a:p>
        </p:txBody>
      </p:sp>
      <p:sp>
        <p:nvSpPr>
          <p:cNvPr id="140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When presented with an expression of the form:</a:t>
            </a:r>
          </a:p>
          <a:p>
            <a:pPr lvl="1"/>
            <a:r>
              <a:rPr lang="en-US"/>
              <a:t>log</a:t>
            </a:r>
            <a:r>
              <a:rPr lang="en-US" baseline="-25000"/>
              <a:t>a</a:t>
            </a:r>
            <a:r>
              <a:rPr lang="en-US"/>
              <a:t>X = Y</a:t>
            </a:r>
          </a:p>
          <a:p>
            <a:pPr>
              <a:buFont typeface="Wingdings" charset="2"/>
              <a:buNone/>
            </a:pPr>
            <a:r>
              <a:rPr lang="en-US"/>
              <a:t>	and trying to solve for X, raise both sides to the a power.</a:t>
            </a:r>
          </a:p>
          <a:p>
            <a:pPr lvl="1"/>
            <a:r>
              <a:rPr lang="en-US"/>
              <a:t>X = a</a:t>
            </a:r>
            <a:r>
              <a:rPr lang="en-US" baseline="30000"/>
              <a:t>Y</a:t>
            </a:r>
            <a:endParaRPr lang="en-US"/>
          </a:p>
          <a:p>
            <a:pPr lvl="1"/>
            <a:endParaRPr lang="en-US"/>
          </a:p>
          <a:p>
            <a:r>
              <a:rPr lang="en-US"/>
              <a:t>When presented with an expression of the form:</a:t>
            </a:r>
          </a:p>
          <a:p>
            <a:pPr lvl="1"/>
            <a:r>
              <a:rPr lang="en-US"/>
              <a:t>log</a:t>
            </a:r>
            <a:r>
              <a:rPr lang="en-US" baseline="-25000"/>
              <a:t>a</a:t>
            </a:r>
            <a:r>
              <a:rPr lang="en-US"/>
              <a:t>X = log</a:t>
            </a:r>
            <a:r>
              <a:rPr lang="en-US" baseline="-25000"/>
              <a:t>b</a:t>
            </a:r>
            <a:r>
              <a:rPr lang="en-US"/>
              <a:t>Y</a:t>
            </a:r>
          </a:p>
          <a:p>
            <a:pPr>
              <a:buFont typeface="Wingdings" charset="2"/>
              <a:buNone/>
            </a:pPr>
            <a:r>
              <a:rPr lang="en-US"/>
              <a:t>	and trying to solve for X, find a common base between the logarithms using the identity on the last slide.</a:t>
            </a:r>
          </a:p>
          <a:p>
            <a:pPr lvl="1"/>
            <a:r>
              <a:rPr lang="en-US"/>
              <a:t>log</a:t>
            </a:r>
            <a:r>
              <a:rPr lang="en-US" baseline="-25000"/>
              <a:t>a</a:t>
            </a:r>
            <a:r>
              <a:rPr lang="en-US"/>
              <a:t>X = log</a:t>
            </a:r>
            <a:r>
              <a:rPr lang="en-US" baseline="-25000"/>
              <a:t>a</a:t>
            </a:r>
            <a:r>
              <a:rPr lang="en-US"/>
              <a:t>Y / log</a:t>
            </a:r>
            <a:r>
              <a:rPr lang="en-US" baseline="-25000"/>
              <a:t>a</a:t>
            </a:r>
            <a:r>
              <a:rPr lang="en-US"/>
              <a:t>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Logarithm practice problems</a:t>
            </a:r>
          </a:p>
        </p:txBody>
      </p:sp>
      <p:sp>
        <p:nvSpPr>
          <p:cNvPr id="140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Determine the value of </a:t>
            </a:r>
            <a:r>
              <a:rPr lang="en-US" i="1"/>
              <a:t>x</a:t>
            </a:r>
            <a:r>
              <a:rPr lang="en-US"/>
              <a:t> in the following equation.</a:t>
            </a:r>
          </a:p>
          <a:p>
            <a:pPr lvl="1"/>
            <a:r>
              <a:rPr lang="en-US"/>
              <a:t>log</a:t>
            </a:r>
            <a:r>
              <a:rPr lang="en-US" baseline="-25000"/>
              <a:t>7 </a:t>
            </a:r>
            <a:r>
              <a:rPr lang="en-US"/>
              <a:t>x + log</a:t>
            </a:r>
            <a:r>
              <a:rPr lang="en-US" baseline="-25000"/>
              <a:t>7</a:t>
            </a:r>
            <a:r>
              <a:rPr lang="en-US"/>
              <a:t>13 = 3</a:t>
            </a:r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pPr lvl="1"/>
            <a:endParaRPr lang="en-US"/>
          </a:p>
          <a:p>
            <a:r>
              <a:rPr lang="en-US"/>
              <a:t>Determine the value of </a:t>
            </a:r>
            <a:r>
              <a:rPr lang="en-US" i="1"/>
              <a:t>x</a:t>
            </a:r>
            <a:r>
              <a:rPr lang="en-US"/>
              <a:t> in the following equation.</a:t>
            </a:r>
          </a:p>
          <a:p>
            <a:pPr lvl="1"/>
            <a:r>
              <a:rPr lang="en-US"/>
              <a:t>log</a:t>
            </a:r>
            <a:r>
              <a:rPr lang="en-US" baseline="-30000"/>
              <a:t>8 </a:t>
            </a:r>
            <a:r>
              <a:rPr lang="en-US"/>
              <a:t>4 - log</a:t>
            </a:r>
            <a:r>
              <a:rPr lang="en-US" baseline="-30000"/>
              <a:t>8 </a:t>
            </a:r>
            <a:r>
              <a:rPr lang="en-US" i="1"/>
              <a:t>x</a:t>
            </a:r>
            <a:r>
              <a:rPr lang="en-US"/>
              <a:t> = log</a:t>
            </a:r>
            <a:r>
              <a:rPr lang="en-US" baseline="-30000"/>
              <a:t>8 </a:t>
            </a:r>
            <a:r>
              <a:rPr lang="en-US"/>
              <a:t>5 + log</a:t>
            </a:r>
            <a:r>
              <a:rPr lang="en-US" baseline="-30000"/>
              <a:t>16 </a:t>
            </a:r>
            <a:r>
              <a:rPr lang="en-US"/>
              <a:t>6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algorithm analysis?</a:t>
            </a:r>
          </a:p>
        </p:txBody>
      </p:sp>
      <p:sp>
        <p:nvSpPr>
          <p:cNvPr id="133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</a:t>
            </a:r>
            <a:r>
              <a:rPr lang="en-US" dirty="0" smtClean="0"/>
              <a:t>s problem </a:t>
            </a:r>
            <a:r>
              <a:rPr lang="en-US" dirty="0"/>
              <a:t>sizes get bigger, analysis</a:t>
            </a:r>
            <a:r>
              <a:rPr lang="en-US" dirty="0" smtClean="0"/>
              <a:t> is becoming </a:t>
            </a:r>
            <a:r>
              <a:rPr lang="en-US" i="1" dirty="0"/>
              <a:t>more </a:t>
            </a:r>
            <a:r>
              <a:rPr lang="en-US" dirty="0" smtClean="0"/>
              <a:t>important.</a:t>
            </a:r>
          </a:p>
          <a:p>
            <a:endParaRPr lang="en-US" dirty="0"/>
          </a:p>
          <a:p>
            <a:r>
              <a:rPr lang="en-US" dirty="0"/>
              <a:t>The difference between good and bad algorithms</a:t>
            </a:r>
            <a:r>
              <a:rPr lang="en-US" dirty="0" smtClean="0"/>
              <a:t> is getting bigger.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Being </a:t>
            </a:r>
            <a:r>
              <a:rPr lang="en-US" dirty="0"/>
              <a:t>able to analyze algorithms will help us identify good ones without having to program them and test them </a:t>
            </a:r>
            <a:r>
              <a:rPr lang="en-US" dirty="0" smtClean="0"/>
              <a:t>first.</a:t>
            </a:r>
            <a:endParaRPr lang="en-US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Performance: Empirical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mplement it, run it, time it (averaging trials)</a:t>
            </a:r>
          </a:p>
          <a:p>
            <a:pPr lvl="1"/>
            <a:r>
              <a:rPr lang="en-US" dirty="0" smtClean="0"/>
              <a:t>Pros?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Cons?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Performance: Empirical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</a:t>
            </a:r>
            <a:r>
              <a:rPr lang="en-US" dirty="0" smtClean="0"/>
              <a:t>mplement it, run it, time it (averaging trials)</a:t>
            </a:r>
          </a:p>
          <a:p>
            <a:pPr lvl="1"/>
            <a:r>
              <a:rPr lang="en-US" dirty="0" smtClean="0"/>
              <a:t>Pros?</a:t>
            </a:r>
          </a:p>
          <a:p>
            <a:pPr lvl="2"/>
            <a:r>
              <a:rPr lang="en-US" dirty="0" smtClean="0"/>
              <a:t>Find out how the system effects performance</a:t>
            </a:r>
          </a:p>
          <a:p>
            <a:pPr lvl="2"/>
            <a:r>
              <a:rPr lang="en-US" dirty="0" smtClean="0"/>
              <a:t>Stress testing – how does it perform in dynamic environment</a:t>
            </a:r>
          </a:p>
          <a:p>
            <a:pPr lvl="2"/>
            <a:r>
              <a:rPr lang="en-US" dirty="0" smtClean="0"/>
              <a:t>No math!</a:t>
            </a:r>
          </a:p>
          <a:p>
            <a:pPr lvl="1"/>
            <a:r>
              <a:rPr lang="en-US" dirty="0" smtClean="0"/>
              <a:t>Cons?</a:t>
            </a:r>
          </a:p>
          <a:p>
            <a:pPr lvl="2"/>
            <a:r>
              <a:rPr lang="en-US" dirty="0" smtClean="0"/>
              <a:t>Need to implement code</a:t>
            </a:r>
          </a:p>
          <a:p>
            <a:pPr lvl="2"/>
            <a:r>
              <a:rPr lang="en-US" dirty="0" smtClean="0"/>
              <a:t>Can be hard to estimate performance</a:t>
            </a:r>
          </a:p>
          <a:p>
            <a:pPr lvl="2"/>
            <a:r>
              <a:rPr lang="en-US" dirty="0" smtClean="0"/>
              <a:t>When comparing two algorithms, all other factors need to be held constant (e.g., same computer, OS, processor, load</a:t>
            </a:r>
            <a:r>
              <a:rPr lang="en-US" dirty="0"/>
              <a:t>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373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</a:t>
            </a:r>
            <a:r>
              <a:rPr lang="en-US" dirty="0"/>
              <a:t>a simple model for basic operation costs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Computational Model</a:t>
            </a:r>
          </a:p>
          <a:p>
            <a:pPr lvl="1"/>
            <a:r>
              <a:rPr lang="en-US" dirty="0" smtClean="0"/>
              <a:t>has all the </a:t>
            </a:r>
            <a:r>
              <a:rPr lang="en-US" dirty="0"/>
              <a:t>basic operations:</a:t>
            </a:r>
            <a:br>
              <a:rPr lang="en-US" dirty="0"/>
            </a:br>
            <a:r>
              <a:rPr lang="en-US" dirty="0"/>
              <a:t>+, -, *, / , =, comparisons</a:t>
            </a:r>
          </a:p>
          <a:p>
            <a:pPr lvl="1"/>
            <a:r>
              <a:rPr lang="en-US" dirty="0"/>
              <a:t>fixed sized integers (e.g., 32-bit)</a:t>
            </a:r>
          </a:p>
          <a:p>
            <a:pPr lvl="1"/>
            <a:r>
              <a:rPr lang="en-US" dirty="0"/>
              <a:t>infinite memory</a:t>
            </a:r>
            <a:endParaRPr lang="en-US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ll </a:t>
            </a:r>
            <a:r>
              <a:rPr lang="en-US" dirty="0"/>
              <a:t>basic operations take exactly one time unit (one CPU instruction) to execute</a:t>
            </a:r>
          </a:p>
        </p:txBody>
      </p:sp>
      <p:sp>
        <p:nvSpPr>
          <p:cNvPr id="1353731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Performance: Analytical Approach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Measuring Performance: Analytical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Analyze steps of algorithm, estimating amount of work each step takes</a:t>
            </a:r>
          </a:p>
          <a:p>
            <a:pPr lvl="1"/>
            <a:r>
              <a:rPr lang="en-US" dirty="0" smtClean="0"/>
              <a:t>Pros?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ndependent of system-specific configuration</a:t>
            </a:r>
          </a:p>
          <a:p>
            <a:pPr lvl="2"/>
            <a:r>
              <a:rPr lang="en-US" dirty="0" smtClean="0"/>
              <a:t>Good for estimating</a:t>
            </a:r>
          </a:p>
          <a:p>
            <a:pPr lvl="2"/>
            <a:r>
              <a:rPr lang="en-US" dirty="0" smtClean="0"/>
              <a:t>Don't need to implement code</a:t>
            </a:r>
          </a:p>
          <a:p>
            <a:pPr lvl="1"/>
            <a:r>
              <a:rPr lang="en-US" dirty="0" smtClean="0"/>
              <a:t>Cons?</a:t>
            </a:r>
          </a:p>
          <a:p>
            <a:pPr lvl="2"/>
            <a:r>
              <a:rPr lang="en-US" dirty="0"/>
              <a:t>W</a:t>
            </a:r>
            <a:r>
              <a:rPr lang="en-US" dirty="0" smtClean="0"/>
              <a:t>on't give you info exact runtimes optimizations made by the architecture (i.e. cache)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nly gives useful information for large problem sizes</a:t>
            </a:r>
          </a:p>
          <a:p>
            <a:pPr lvl="2"/>
            <a:r>
              <a:rPr lang="en-US" dirty="0" smtClean="0"/>
              <a:t>In real life, not all operations take exactly the same time and have memory limitations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9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lvl="1" indent="-342900">
              <a:lnSpc>
                <a:spcPct val="90000"/>
              </a:lnSpc>
              <a:spcBef>
                <a:spcPct val="20000"/>
              </a:spcBef>
              <a:buFont typeface="Arial"/>
              <a:buChar char="•"/>
            </a:pPr>
            <a:r>
              <a:rPr lang="en-US" sz="2400" dirty="0" smtClean="0"/>
              <a:t>General “</a:t>
            </a:r>
            <a:r>
              <a:rPr lang="en-US" sz="2400" dirty="0"/>
              <a:t>rules” to help measure how long </a:t>
            </a:r>
            <a:r>
              <a:rPr lang="en-US" sz="2400" dirty="0" smtClean="0"/>
              <a:t>it takes </a:t>
            </a:r>
            <a:r>
              <a:rPr lang="en-US" sz="2400" dirty="0"/>
              <a:t>to do things:</a:t>
            </a:r>
          </a:p>
          <a:p>
            <a:pPr marL="114300" lvl="1">
              <a:spcBef>
                <a:spcPct val="20000"/>
              </a:spcBef>
            </a:pPr>
            <a:endParaRPr lang="en-US" dirty="0" smtClean="0">
              <a:latin typeface="Verdana" charset="0"/>
              <a:ea typeface="ＭＳ Ｐゴシック" charset="-128"/>
              <a:cs typeface="ＭＳ Ｐゴシック" charset="-128"/>
            </a:endParaRPr>
          </a:p>
          <a:p>
            <a:pPr marL="114300" lvl="1">
              <a:spcBef>
                <a:spcPct val="20000"/>
              </a:spcBef>
            </a:pPr>
            <a:endParaRPr lang="en-US" dirty="0" smtClean="0">
              <a:latin typeface="Verdana" charset="0"/>
              <a:ea typeface="ＭＳ Ｐゴシック" charset="-128"/>
              <a:cs typeface="ＭＳ Ｐゴシック" charset="-128"/>
            </a:endParaRPr>
          </a:p>
          <a:p>
            <a:pPr marL="114300" lvl="1">
              <a:spcBef>
                <a:spcPct val="20000"/>
              </a:spcBef>
            </a:pPr>
            <a:endParaRPr lang="en-US" dirty="0" smtClean="0">
              <a:latin typeface="Verdana" charset="0"/>
              <a:ea typeface="ＭＳ Ｐゴシック" charset="-128"/>
              <a:cs typeface="ＭＳ Ｐゴシック" charset="-128"/>
            </a:endParaRPr>
          </a:p>
          <a:p>
            <a:pPr marL="114300" lvl="1">
              <a:spcBef>
                <a:spcPct val="20000"/>
              </a:spcBef>
            </a:pPr>
            <a:endParaRPr lang="en-US" dirty="0" smtClean="0">
              <a:latin typeface="Verdana" charset="0"/>
              <a:ea typeface="ＭＳ Ｐゴシック" charset="-128"/>
              <a:cs typeface="ＭＳ Ｐゴシック" charset="-128"/>
            </a:endParaRPr>
          </a:p>
          <a:p>
            <a:pPr marL="114300" lvl="1">
              <a:spcBef>
                <a:spcPct val="20000"/>
              </a:spcBef>
            </a:pPr>
            <a:endParaRPr lang="en-US" dirty="0">
              <a:latin typeface="Verdana" charset="0"/>
              <a:ea typeface="ＭＳ Ｐゴシック" charset="-128"/>
              <a:cs typeface="ＭＳ Ｐゴシック" charset="-128"/>
            </a:endParaRPr>
          </a:p>
          <a:p>
            <a:pPr marL="114300" lvl="1">
              <a:spcBef>
                <a:spcPct val="20000"/>
              </a:spcBef>
            </a:pPr>
            <a:endParaRPr lang="en-US" dirty="0" smtClean="0">
              <a:latin typeface="Verdana" charset="0"/>
              <a:ea typeface="ＭＳ Ｐゴシック" charset="-128"/>
              <a:cs typeface="ＭＳ Ｐゴシック" charset="-128"/>
            </a:endParaRPr>
          </a:p>
          <a:p>
            <a:pPr marL="114300" lvl="1">
              <a:spcBef>
                <a:spcPct val="20000"/>
              </a:spcBef>
            </a:pPr>
            <a:endParaRPr lang="en-US" dirty="0">
              <a:latin typeface="Verdana" charset="0"/>
              <a:ea typeface="ＭＳ Ｐゴシック" charset="-128"/>
              <a:cs typeface="ＭＳ Ｐゴシック" charset="-128"/>
            </a:endParaRPr>
          </a:p>
          <a:p>
            <a:pPr marL="114300" lvl="1">
              <a:spcBef>
                <a:spcPct val="20000"/>
              </a:spcBef>
            </a:pPr>
            <a:endParaRPr lang="en-US" dirty="0" smtClean="0">
              <a:latin typeface="Verdana" charset="0"/>
              <a:ea typeface="ＭＳ Ｐゴシック" charset="-128"/>
              <a:cs typeface="ＭＳ Ｐゴシック" charset="-128"/>
            </a:endParaRPr>
          </a:p>
          <a:p>
            <a:pPr marL="342900" lvl="1" indent="-342900">
              <a:lnSpc>
                <a:spcPct val="90000"/>
              </a:lnSpc>
              <a:spcBef>
                <a:spcPct val="20000"/>
              </a:spcBef>
            </a:pPr>
            <a:endParaRPr lang="en-US" sz="2400" dirty="0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304800" y="381000"/>
            <a:ext cx="8534400" cy="838200"/>
          </a:xfrm>
        </p:spPr>
        <p:txBody>
          <a:bodyPr/>
          <a:lstStyle/>
          <a:p>
            <a:pPr eaLnBrk="1" hangingPunct="1"/>
            <a:r>
              <a:rPr lang="en-US" sz="4000" dirty="0"/>
              <a:t>Analyzing Performance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sz="half" idx="4294967295"/>
            <p:custDataLst>
              <p:tags r:id="rId3"/>
            </p:custDataLst>
          </p:nvPr>
        </p:nvSpPr>
        <p:spPr>
          <a:xfrm>
            <a:off x="533400" y="2089147"/>
            <a:ext cx="3890963" cy="2809951"/>
          </a:xfrm>
        </p:spPr>
        <p:txBody>
          <a:bodyPr/>
          <a:lstStyle/>
          <a:p>
            <a:pPr algn="r" eaLnBrk="1" hangingPunct="1">
              <a:buFontTx/>
              <a:buNone/>
            </a:pPr>
            <a:r>
              <a:rPr lang="en-US" sz="2400" b="1" dirty="0"/>
              <a:t>Basic operations</a:t>
            </a:r>
          </a:p>
          <a:p>
            <a:pPr algn="r" eaLnBrk="1" hangingPunct="1">
              <a:buFontTx/>
              <a:buNone/>
            </a:pPr>
            <a:r>
              <a:rPr lang="en-US" sz="2400" b="1" dirty="0"/>
              <a:t>Consecutive statements</a:t>
            </a:r>
          </a:p>
          <a:p>
            <a:pPr algn="r" eaLnBrk="1" hangingPunct="1">
              <a:buFontTx/>
              <a:buNone/>
            </a:pPr>
            <a:r>
              <a:rPr lang="en-US" sz="2400" b="1" dirty="0"/>
              <a:t>Conditionals</a:t>
            </a:r>
          </a:p>
          <a:p>
            <a:pPr algn="r" eaLnBrk="1" hangingPunct="1">
              <a:buFontTx/>
              <a:buNone/>
            </a:pPr>
            <a:r>
              <a:rPr lang="en-US" sz="2400" b="1" dirty="0"/>
              <a:t>Loops</a:t>
            </a:r>
          </a:p>
          <a:p>
            <a:pPr algn="r" eaLnBrk="1" hangingPunct="1">
              <a:buFontTx/>
              <a:buNone/>
            </a:pPr>
            <a:r>
              <a:rPr lang="en-US" sz="2400" b="1" dirty="0"/>
              <a:t>Function calls</a:t>
            </a:r>
          </a:p>
          <a:p>
            <a:pPr algn="r" eaLnBrk="1" hangingPunct="1">
              <a:buFontTx/>
              <a:buNone/>
            </a:pPr>
            <a:r>
              <a:rPr lang="en-US" sz="2400" b="1" dirty="0"/>
              <a:t>Recursive</a:t>
            </a:r>
            <a:r>
              <a:rPr lang="en-US" sz="2400" b="1" dirty="0" smtClean="0"/>
              <a:t> functions</a:t>
            </a:r>
            <a:endParaRPr lang="en-US" sz="2400" b="1" dirty="0"/>
          </a:p>
        </p:txBody>
      </p:sp>
      <p:sp>
        <p:nvSpPr>
          <p:cNvPr id="37893" name="Rectangle 4"/>
          <p:cNvSpPr>
            <a:spLocks noGrp="1" noChangeArrowheads="1"/>
          </p:cNvSpPr>
          <p:nvPr>
            <p:ph type="body" sz="half" idx="4294967295"/>
            <p:custDataLst>
              <p:tags r:id="rId4"/>
            </p:custDataLst>
          </p:nvPr>
        </p:nvSpPr>
        <p:spPr>
          <a:xfrm>
            <a:off x="4381500" y="2089146"/>
            <a:ext cx="4343400" cy="2809952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SzPct val="110000"/>
              <a:buFont typeface="Wingdings" charset="2"/>
              <a:buNone/>
            </a:pPr>
            <a:r>
              <a:rPr lang="en-US" sz="2400" dirty="0">
                <a:solidFill>
                  <a:schemeClr val="accent2"/>
                </a:solidFill>
              </a:rPr>
              <a:t>Constant time</a:t>
            </a:r>
          </a:p>
          <a:p>
            <a:pPr eaLnBrk="1" hangingPunct="1">
              <a:buClr>
                <a:schemeClr val="hlink"/>
              </a:buClr>
              <a:buSzPct val="110000"/>
              <a:buFont typeface="Wingdings" charset="2"/>
              <a:buNone/>
            </a:pPr>
            <a:r>
              <a:rPr lang="en-US" sz="2400" dirty="0">
                <a:solidFill>
                  <a:schemeClr val="accent2"/>
                </a:solidFill>
              </a:rPr>
              <a:t>Sum of </a:t>
            </a:r>
            <a:r>
              <a:rPr lang="en-US" sz="2400" dirty="0" err="1" smtClean="0">
                <a:solidFill>
                  <a:schemeClr val="accent2"/>
                </a:solidFill>
              </a:rPr>
              <a:t>timesx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 eaLnBrk="1" hangingPunct="1">
              <a:buClr>
                <a:schemeClr val="hlink"/>
              </a:buClr>
              <a:buSzPct val="110000"/>
              <a:buFont typeface="Wingdings" charset="2"/>
              <a:buNone/>
            </a:pPr>
            <a:r>
              <a:rPr lang="en-US" sz="2400" dirty="0">
                <a:solidFill>
                  <a:schemeClr val="accent2"/>
                </a:solidFill>
              </a:rPr>
              <a:t>Test, plus larger branch cost</a:t>
            </a:r>
          </a:p>
          <a:p>
            <a:pPr eaLnBrk="1" hangingPunct="1">
              <a:buClr>
                <a:schemeClr val="hlink"/>
              </a:buClr>
              <a:buSzPct val="110000"/>
              <a:buFont typeface="Wingdings" charset="2"/>
              <a:buNone/>
            </a:pPr>
            <a:r>
              <a:rPr lang="en-US" sz="2400" dirty="0">
                <a:solidFill>
                  <a:schemeClr val="accent2"/>
                </a:solidFill>
              </a:rPr>
              <a:t>Sum of iterations</a:t>
            </a:r>
          </a:p>
          <a:p>
            <a:pPr eaLnBrk="1" hangingPunct="1">
              <a:buClr>
                <a:schemeClr val="hlink"/>
              </a:buClr>
              <a:buSzPct val="110000"/>
              <a:buFont typeface="Wingdings" charset="2"/>
              <a:buNone/>
            </a:pPr>
            <a:r>
              <a:rPr lang="en-US" sz="2400" dirty="0">
                <a:solidFill>
                  <a:schemeClr val="accent2"/>
                </a:solidFill>
              </a:rPr>
              <a:t>Cost of function body</a:t>
            </a:r>
          </a:p>
          <a:p>
            <a:pPr eaLnBrk="1" hangingPunct="1">
              <a:buClr>
                <a:schemeClr val="hlink"/>
              </a:buClr>
              <a:buSzPct val="110000"/>
              <a:buFont typeface="Wingdings" charset="2"/>
              <a:buNone/>
            </a:pPr>
            <a:r>
              <a:rPr lang="en-US" sz="2400" dirty="0">
                <a:solidFill>
                  <a:schemeClr val="accent2"/>
                </a:solidFill>
              </a:rPr>
              <a:t>Solve recurrence relation…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59D19-DC78-DB4B-96F6-1D24457DFA7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1114</TotalTime>
  <Words>2184</Words>
  <Application>Microsoft Macintosh PowerPoint</Application>
  <PresentationFormat>On-screen Show (4:3)</PresentationFormat>
  <Paragraphs>373</Paragraphs>
  <Slides>31</Slides>
  <Notes>7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3" baseType="lpstr">
      <vt:lpstr>Office Theme</vt:lpstr>
      <vt:lpstr>Equation</vt:lpstr>
      <vt:lpstr>CSE 373: Data Structures and Algorithms</vt:lpstr>
      <vt:lpstr>Announcements</vt:lpstr>
      <vt:lpstr>Motivation</vt:lpstr>
      <vt:lpstr>Why algorithm analysis?</vt:lpstr>
      <vt:lpstr>Measuring Performance: Empirical Approach</vt:lpstr>
      <vt:lpstr>Measuring Performance: Empirical Approach</vt:lpstr>
      <vt:lpstr>Measuring Performance: Analytical Approach</vt:lpstr>
      <vt:lpstr>Measuring Performance: Analytical Approach</vt:lpstr>
      <vt:lpstr>Analyzing Performance</vt:lpstr>
      <vt:lpstr>Efficiency examples</vt:lpstr>
      <vt:lpstr>Efficiency examples</vt:lpstr>
      <vt:lpstr>Efficiency examples 2</vt:lpstr>
      <vt:lpstr>Efficiency examples 2</vt:lpstr>
      <vt:lpstr>Relative rates of growth</vt:lpstr>
      <vt:lpstr>Growth rate example</vt:lpstr>
      <vt:lpstr>Growth rate example</vt:lpstr>
      <vt:lpstr>Big-Oh notation</vt:lpstr>
      <vt:lpstr>Big-Oh example problems</vt:lpstr>
      <vt:lpstr>Preferred big-Oh usage</vt:lpstr>
      <vt:lpstr>Show f(n) = O(n)</vt:lpstr>
      <vt:lpstr>Efficiency examples 3</vt:lpstr>
      <vt:lpstr>Efficiency examples 3</vt:lpstr>
      <vt:lpstr>Math background: Exponents</vt:lpstr>
      <vt:lpstr>Efficiency examples 4</vt:lpstr>
      <vt:lpstr>Efficiency examples 4</vt:lpstr>
      <vt:lpstr>Efficiency examples 5</vt:lpstr>
      <vt:lpstr>Efficiency examples 5</vt:lpstr>
      <vt:lpstr>Math background: Logarithms</vt:lpstr>
      <vt:lpstr>Logarithm identities</vt:lpstr>
      <vt:lpstr>Logarithm problem solving</vt:lpstr>
      <vt:lpstr>Logarithm practice problems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373: Data Structures and Algorithms</dc:title>
  <dc:creator>Jessica Miller</dc:creator>
  <cp:lastModifiedBy>Jessica Miller</cp:lastModifiedBy>
  <cp:revision>93</cp:revision>
  <dcterms:created xsi:type="dcterms:W3CDTF">2011-01-07T09:00:35Z</dcterms:created>
  <dcterms:modified xsi:type="dcterms:W3CDTF">2011-01-07T20:45:05Z</dcterms:modified>
</cp:coreProperties>
</file>