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ags/tag79.xml" ContentType="application/vnd.openxmlformats-officedocument.presentationml.tags+xml"/>
  <Override PartName="/ppt/tags/tag98.xml" ContentType="application/vnd.openxmlformats-officedocument.presentationml.tags+xml"/>
  <Override PartName="/ppt/tags/tag11.xml" ContentType="application/vnd.openxmlformats-officedocument.presentationml.tags+xml"/>
  <Override PartName="/ppt/tags/tag30.xml" ContentType="application/vnd.openxmlformats-officedocument.presentationml.tags+xml"/>
  <Override PartName="/ppt/tags/tag1.xml" ContentType="application/vnd.openxmlformats-officedocument.presentationml.tags+xml"/>
  <Override PartName="/ppt/tags/tag46.xml" ContentType="application/vnd.openxmlformats-officedocument.presentationml.tags+xml"/>
  <Override PartName="/ppt/tags/tag27.xml" ContentType="application/vnd.openxmlformats-officedocument.presentationml.tags+xml"/>
  <Override PartName="/ppt/tags/tag65.xml" ContentType="application/vnd.openxmlformats-officedocument.presentationml.tags+xml"/>
  <Default Extension="bin" ContentType="application/vnd.openxmlformats-officedocument.presentationml.printerSettings"/>
  <Override PartName="/ppt/tags/tag84.xml" ContentType="application/vnd.openxmlformats-officedocument.presentationml.tags+xml"/>
  <Override PartName="/ppt/tags/tag70.xml" ContentType="application/vnd.openxmlformats-officedocument.presentationml.tags+xml"/>
  <Override PartName="/ppt/notesSlides/notesSlide2.xml" ContentType="application/vnd.openxmlformats-officedocument.presentationml.notesSlide+xml"/>
  <Override PartName="/ppt/tags/tag101.xml" ContentType="application/vnd.openxmlformats-officedocument.presentationml.tags+xml"/>
  <Override PartName="/ppt/tags/tag15.xml" ContentType="application/vnd.openxmlformats-officedocument.presentationml.tags+xml"/>
  <Override PartName="/ppt/slides/slide3.xml" ContentType="application/vnd.openxmlformats-officedocument.presentationml.slide+xml"/>
  <Override PartName="/ppt/tags/tag53.xml" ContentType="application/vnd.openxmlformats-officedocument.presentationml.tags+xml"/>
  <Override PartName="/ppt/slideLayouts/slideLayout1.xml" ContentType="application/vnd.openxmlformats-officedocument.presentationml.slideLayout+xml"/>
  <Override PartName="/ppt/tags/tag69.xml" ContentType="application/vnd.openxmlformats-officedocument.presentationml.tags+xml"/>
  <Override PartName="/ppt/tags/tag34.xml" ContentType="application/vnd.openxmlformats-officedocument.presentationml.tags+xml"/>
  <Override PartName="/ppt/theme/theme1.xml" ContentType="application/vnd.openxmlformats-officedocument.theme+xml"/>
  <Override PartName="/ppt/tags/tag20.xml" ContentType="application/vnd.openxmlformats-officedocument.presentationml.tags+xml"/>
  <Override PartName="/ppt/tags/tag5.xml" ContentType="application/vnd.openxmlformats-officedocument.presentationml.tags+xml"/>
  <Override PartName="/ppt/tags/tag8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93.xml" ContentType="application/vnd.openxmlformats-officedocument.presentationml.tags+xml"/>
  <Override PartName="/ppt/notesSlides/notesSlide6.xml" ContentType="application/vnd.openxmlformats-officedocument.presentationml.notesSlide+xml"/>
  <Override PartName="/ppt/tags/tag105.xml" ContentType="application/vnd.openxmlformats-officedocument.presentationml.tags+xml"/>
  <Override PartName="/ppt/tags/tag19.xml" ContentType="application/vnd.openxmlformats-officedocument.presentationml.tags+xml"/>
  <Override PartName="/ppt/tags/tag38.xml" ContentType="application/vnd.openxmlformats-officedocument.presentationml.tags+xml"/>
  <Override PartName="/ppt/tags/tag57.xml" ContentType="application/vnd.openxmlformats-officedocument.presentationml.tags+xml"/>
  <Override PartName="/ppt/slideLayouts/slideLayout5.xml" ContentType="application/vnd.openxmlformats-officedocument.presentationml.slideLayout+xml"/>
  <Override PartName="/ppt/tags/tag9.xml" ContentType="application/vnd.openxmlformats-officedocument.presentationml.tags+xml"/>
  <Override PartName="/ppt/slides/slide11.xml" ContentType="application/vnd.openxmlformats-officedocument.presentationml.slide+xml"/>
  <Override PartName="/ppt/tags/tag76.xml" ContentType="application/vnd.openxmlformats-officedocument.presentationml.tags+xml"/>
  <Override PartName="/ppt/tags/tag24.xml" ContentType="application/vnd.openxmlformats-officedocument.presentationml.tags+xml"/>
  <Override PartName="/ppt/tags/tag43.xml" ContentType="application/vnd.openxmlformats-officedocument.presentationml.tags+xml"/>
  <Override PartName="/ppt/tags/tag62.xml" ContentType="application/vnd.openxmlformats-officedocument.presentationml.tags+xml"/>
  <Override PartName="/ppt/slides/slide7.xml" ContentType="application/vnd.openxmlformats-officedocument.presentationml.slide+xml"/>
  <Override PartName="/ppt/tags/tag81.xml" ContentType="application/vnd.openxmlformats-officedocument.presentationml.tags+xml"/>
  <Override PartName="/ppt/tags/tag97.xml" ContentType="application/vnd.openxmlformats-officedocument.presentationml.tags+xml"/>
  <Override PartName="/ppt/slideLayouts/slideLayout9.xml" ContentType="application/vnd.openxmlformats-officedocument.presentationml.slideLayout+xml"/>
  <Override PartName="/ppt/tags/tag99.xml" ContentType="application/vnd.openxmlformats-officedocument.presentationml.tags+xml"/>
  <Override PartName="/ppt/tags/tag12.xml" ContentType="application/vnd.openxmlformats-officedocument.presentationml.tags+xml"/>
  <Override PartName="/ppt/tags/tag31.xml" ContentType="application/vnd.openxmlformats-officedocument.presentationml.tags+xml"/>
  <Override PartName="/ppt/tags/tag50.xml" ContentType="application/vnd.openxmlformats-officedocument.presentationml.tags+xml"/>
  <Override PartName="/ppt/tags/tag47.xml" ContentType="application/vnd.openxmlformats-officedocument.presentationml.tags+xml"/>
  <Override PartName="/ppt/tags/tag2.xml" ContentType="application/vnd.openxmlformats-officedocument.presentationml.tags+xml"/>
  <Override PartName="/ppt/tags/tag28.xml" ContentType="application/vnd.openxmlformats-officedocument.presentationml.tags+xml"/>
  <Override PartName="/ppt/tags/tag66.xml" ContentType="application/vnd.openxmlformats-officedocument.presentationml.tags+xml"/>
  <Override PartName="/ppt/tags/tag85.xml" ContentType="application/vnd.openxmlformats-officedocument.presentationml.tags+xml"/>
  <Override PartName="/ppt/presProps.xml" ContentType="application/vnd.openxmlformats-officedocument.presentationml.presProps+xml"/>
  <Override PartName="/ppt/tags/tag71.xml" ContentType="application/vnd.openxmlformats-officedocument.presentationml.tags+xml"/>
  <Override PartName="/ppt/tags/tag90.xml" ContentType="application/vnd.openxmlformats-officedocument.presentationml.tags+xml"/>
  <Override PartName="/ppt/notesSlides/notesSlide3.xml" ContentType="application/vnd.openxmlformats-officedocument.presentationml.notesSlide+xml"/>
  <Override PartName="/ppt/tags/tag102.xml" ContentType="application/vnd.openxmlformats-officedocument.presentationml.tags+xml"/>
  <Override PartName="/ppt/tags/tag16.xml" ContentType="application/vnd.openxmlformats-officedocument.presentationml.tags+xml"/>
  <Override PartName="/ppt/slides/slide4.xml" ContentType="application/vnd.openxmlformats-officedocument.presentationml.slide+xml"/>
  <Override PartName="/ppt/tags/tag54.xml" ContentType="application/vnd.openxmlformats-officedocument.presentationml.tags+xml"/>
  <Override PartName="/ppt/tags/tag73.xml" ContentType="application/vnd.openxmlformats-officedocument.presentationml.tags+xml"/>
  <Override PartName="/ppt/slideLayouts/slideLayout2.xml" ContentType="application/vnd.openxmlformats-officedocument.presentationml.slideLayout+xml"/>
  <Override PartName="/ppt/tags/tag35.xml" ContentType="application/vnd.openxmlformats-officedocument.presentationml.tags+xml"/>
  <Override PartName="/ppt/theme/theme2.xml" ContentType="application/vnd.openxmlformats-officedocument.theme+xml"/>
  <Override PartName="/ppt/tags/tag21.xml" ContentType="application/vnd.openxmlformats-officedocument.presentationml.tags+xml"/>
  <Override PartName="/ppt/tags/tag40.xml" ContentType="application/vnd.openxmlformats-officedocument.presentationml.tags+xml"/>
  <Override PartName="/ppt/tags/tag6.xml" ContentType="application/vnd.openxmlformats-officedocument.presentationml.tags+xml"/>
  <Override PartName="/ppt/tags/tag89.xml" ContentType="application/vnd.openxmlformats-officedocument.presentationml.tags+xml"/>
  <Override PartName="/ppt/slideLayouts/slideLayout11.xml" ContentType="application/vnd.openxmlformats-officedocument.presentationml.slideLayout+xml"/>
  <Override PartName="/ppt/tags/tag94.xml" ContentType="application/vnd.openxmlformats-officedocument.presentationml.tags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tags/tag106.xml" ContentType="application/vnd.openxmlformats-officedocument.presentationml.tags+xml"/>
  <Default Extension="jpeg" ContentType="image/jpeg"/>
  <Override PartName="/ppt/tags/tag39.xml" ContentType="application/vnd.openxmlformats-officedocument.presentationml.tags+xml"/>
  <Override PartName="/ppt/slides/slide12.xml" ContentType="application/vnd.openxmlformats-officedocument.presentationml.slide+xml"/>
  <Override PartName="/ppt/tags/tag77.xml" ContentType="application/vnd.openxmlformats-officedocument.presentationml.tags+xml"/>
  <Override PartName="/ppt/slides/slide8.xml" ContentType="application/vnd.openxmlformats-officedocument.presentationml.slide+xml"/>
  <Override PartName="/ppt/tags/tag58.xml" ContentType="application/vnd.openxmlformats-officedocument.presentationml.tags+xml"/>
  <Override PartName="/ppt/slideLayouts/slideLayout6.xml" ContentType="application/vnd.openxmlformats-officedocument.presentationml.slideLayout+xml"/>
  <Override PartName="/ppt/tags/tag25.xml" ContentType="application/vnd.openxmlformats-officedocument.presentationml.tags+xml"/>
  <Override PartName="/ppt/tags/tag44.xml" ContentType="application/vnd.openxmlformats-officedocument.presentationml.tags+xml"/>
  <Override PartName="/ppt/tags/tag63.xml" ContentType="application/vnd.openxmlformats-officedocument.presentationml.tags+xml"/>
  <Override PartName="/ppt/tags/tag82.xml" ContentType="application/vnd.openxmlformats-officedocument.presentationml.tags+xml"/>
  <Default Extension="rels" ContentType="application/vnd.openxmlformats-package.relationships+xml"/>
  <Override PartName="/ppt/tags/tag13.xml" ContentType="application/vnd.openxmlformats-officedocument.presentationml.tags+xml"/>
  <Override PartName="/ppt/tags/tag32.xml" ContentType="application/vnd.openxmlformats-officedocument.presentationml.tags+xml"/>
  <Override PartName="/ppt/tags/tag3.xml" ContentType="application/vnd.openxmlformats-officedocument.presentationml.tags+xml"/>
  <Override PartName="/ppt/tags/tag29.xml" ContentType="application/vnd.openxmlformats-officedocument.presentationml.tags+xml"/>
  <Override PartName="/ppt/tags/tag67.xml" ContentType="application/vnd.openxmlformats-officedocument.presentationml.tags+xml"/>
  <Override PartName="/ppt/slides/slide1.xml" ContentType="application/vnd.openxmlformats-officedocument.presentationml.slide+xml"/>
  <Override PartName="/ppt/tags/tag51.xml" ContentType="application/vnd.openxmlformats-officedocument.presentationml.tags+xml"/>
  <Override PartName="/ppt/tags/tag48.xml" ContentType="application/vnd.openxmlformats-officedocument.presentationml.tags+xml"/>
  <Override PartName="/ppt/tags/tag86.xml" ContentType="application/vnd.openxmlformats-officedocument.presentationml.tags+xml"/>
  <Override PartName="/ppt/tags/tag72.xml" ContentType="application/vnd.openxmlformats-officedocument.presentationml.tags+xml"/>
  <Override PartName="/ppt/tags/tag91.xml" ContentType="application/vnd.openxmlformats-officedocument.presentationml.tags+xml"/>
  <Override PartName="/ppt/notesSlides/notesSlide4.xml" ContentType="application/vnd.openxmlformats-officedocument.presentationml.notesSlide+xml"/>
  <Override PartName="/ppt/tags/tag103.xml" ContentType="application/vnd.openxmlformats-officedocument.presentationml.tags+xml"/>
  <Override PartName="/ppt/tags/tag17.xml" ContentType="application/vnd.openxmlformats-officedocument.presentationml.tags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tags/tag74.xml" ContentType="application/vnd.openxmlformats-officedocument.presentationml.tags+xml"/>
  <Override PartName="/ppt/tags/tag55.xml" ContentType="application/vnd.openxmlformats-officedocument.presentationml.tags+xml"/>
  <Override PartName="/ppt/slideLayouts/slideLayout3.xml" ContentType="application/vnd.openxmlformats-officedocument.presentationml.slideLayout+xml"/>
  <Override PartName="/ppt/tags/tag36.xml" ContentType="application/vnd.openxmlformats-officedocument.presentationml.tags+xml"/>
  <Override PartName="/ppt/tags/tag22.xml" ContentType="application/vnd.openxmlformats-officedocument.presentationml.tags+xml"/>
  <Override PartName="/ppt/tags/tag7.xml" ContentType="application/vnd.openxmlformats-officedocument.presentationml.tags+xml"/>
  <Override PartName="/ppt/tags/tag60.xml" ContentType="application/vnd.openxmlformats-officedocument.presentationml.tags+xml"/>
  <Override PartName="/ppt/tags/tag41.xml" ContentType="application/vnd.openxmlformats-officedocument.presentationml.tags+xml"/>
  <Override PartName="/ppt/tags/tag95.xml" ContentType="application/vnd.openxmlformats-officedocument.presentationml.tags+xml"/>
  <Override PartName="/ppt/tags/tag107.xml" ContentType="application/vnd.openxmlformats-officedocument.presentationml.tags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tags/tag78.xml" ContentType="application/vnd.openxmlformats-officedocument.presentationml.tags+xml"/>
  <Override PartName="/ppt/tags/tag59.xml" ContentType="application/vnd.openxmlformats-officedocument.presentationml.tags+xml"/>
  <Override PartName="/ppt/tags/tag26.xml" ContentType="application/vnd.openxmlformats-officedocument.presentationml.tags+xml"/>
  <Override PartName="/ppt/tags/tag45.xml" ContentType="application/vnd.openxmlformats-officedocument.presentationml.tags+xml"/>
  <Override PartName="/ppt/tags/tag64.xml" ContentType="application/vnd.openxmlformats-officedocument.presentationml.tags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ags/tag10.xml" ContentType="application/vnd.openxmlformats-officedocument.presentationml.tags+xml"/>
  <Override PartName="/ppt/tags/tag83.xml" ContentType="application/vnd.openxmlformats-officedocument.presentationml.tags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tags/tag100.xml" ContentType="application/vnd.openxmlformats-officedocument.presentationml.tags+xml"/>
  <Override PartName="/ppt/tags/tag14.xml" ContentType="application/vnd.openxmlformats-officedocument.presentationml.tags+xml"/>
  <Override PartName="/ppt/tags/tag33.xml" ContentType="application/vnd.openxmlformats-officedocument.presentationml.tags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ags/tag68.xml" ContentType="application/vnd.openxmlformats-officedocument.presentationml.tags+xml"/>
  <Override PartName="/ppt/tags/tag52.xml" ContentType="application/vnd.openxmlformats-officedocument.presentationml.tags+xml"/>
  <Override PartName="/ppt/tags/tag49.xml" ContentType="application/vnd.openxmlformats-officedocument.presentationml.tags+xml"/>
  <Override PartName="/ppt/tags/tag87.xml" ContentType="application/vnd.openxmlformats-officedocument.presentationml.tags+xml"/>
  <Override PartName="/ppt/tags/tag92.xml" ContentType="application/vnd.openxmlformats-officedocument.presentationml.tags+xml"/>
  <Override PartName="/ppt/notesSlides/notesSlide5.xml" ContentType="application/vnd.openxmlformats-officedocument.presentationml.notesSlide+xml"/>
  <Override PartName="/ppt/tags/tag104.xml" ContentType="application/vnd.openxmlformats-officedocument.presentationml.tags+xml"/>
  <Override PartName="/ppt/tags/tag18.xml" ContentType="application/vnd.openxmlformats-officedocument.presentationml.tags+xml"/>
  <Override PartName="/ppt/tags/tag37.xml" ContentType="application/vnd.openxmlformats-officedocument.presentationml.tags+xml"/>
  <Override PartName="/ppt/tags/tag56.xml" ContentType="application/vnd.openxmlformats-officedocument.presentationml.tags+xml"/>
  <Override PartName="/ppt/slideLayouts/slideLayout4.xml" ContentType="application/vnd.openxmlformats-officedocument.presentationml.slideLayout+xml"/>
  <Override PartName="/ppt/tags/tag8.xml" ContentType="application/vnd.openxmlformats-officedocument.presentationml.tags+xml"/>
  <Override PartName="/ppt/slides/slide10.xml" ContentType="application/vnd.openxmlformats-officedocument.presentationml.slide+xml"/>
  <Override PartName="/ppt/tags/tag75.xml" ContentType="application/vnd.openxmlformats-officedocument.presentationml.tags+xml"/>
  <Override PartName="/ppt/tags/tag23.xml" ContentType="application/vnd.openxmlformats-officedocument.presentationml.tags+xml"/>
  <Override PartName="/ppt/tags/tag42.xml" ContentType="application/vnd.openxmlformats-officedocument.presentationml.tags+xml"/>
  <Override PartName="/ppt/tags/tag61.xml" ContentType="application/vnd.openxmlformats-officedocument.presentationml.tags+xml"/>
  <Override PartName="/ppt/slides/slide6.xml" ContentType="application/vnd.openxmlformats-officedocument.presentationml.slide+xml"/>
  <Override PartName="/ppt/tags/tag80.xml" ContentType="application/vnd.openxmlformats-officedocument.presentationml.tags+xml"/>
  <Override PartName="/ppt/tags/tag96.xml" ContentType="application/vnd.openxmlformats-officedocument.presentationml.tags+xml"/>
  <Default Extension="png" ContentType="image/png"/>
  <Override PartName="/ppt/tags/tag108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63" r:id="rId3"/>
    <p:sldId id="264" r:id="rId4"/>
    <p:sldId id="265" r:id="rId5"/>
    <p:sldId id="266" r:id="rId6"/>
    <p:sldId id="268" r:id="rId7"/>
    <p:sldId id="269" r:id="rId8"/>
    <p:sldId id="258" r:id="rId9"/>
    <p:sldId id="271" r:id="rId10"/>
    <p:sldId id="272" r:id="rId11"/>
    <p:sldId id="270" r:id="rId12"/>
    <p:sldId id="260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A61B5-9C18-E04C-8AA9-6EEB89C52981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20B2A-2445-1844-B21D-86CE503014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C33445-DEAA-1F48-8ABC-F6274D9858C7}" type="slidenum">
              <a:rPr lang="en-US"/>
              <a:pPr/>
              <a:t>2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analogy: trays of food at the sizzler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C333C6-388D-5548-BB0B-33B1090A5C2A}" type="slidenum">
              <a:rPr lang="en-US"/>
              <a:pPr/>
              <a:t>5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examining each element once is like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6EB9E7-2974-804A-B291-0C0B3504E583}" type="slidenum">
              <a:rPr lang="en-US"/>
              <a:pPr/>
              <a:t>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66F5B-B4A0-774A-AD0C-EAC3A2D186F9}" type="datetimeFigureOut">
              <a:rPr lang="en-US" smtClean="0"/>
              <a:pPr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FD2B1-E49F-4A47-8E9B-2E35F55A3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90.xml"/><Relationship Id="rId20" Type="http://schemas.openxmlformats.org/officeDocument/2006/relationships/tags" Target="../tags/tag101.xml"/><Relationship Id="rId21" Type="http://schemas.openxmlformats.org/officeDocument/2006/relationships/tags" Target="../tags/tag102.xml"/><Relationship Id="rId22" Type="http://schemas.openxmlformats.org/officeDocument/2006/relationships/tags" Target="../tags/tag103.xml"/><Relationship Id="rId23" Type="http://schemas.openxmlformats.org/officeDocument/2006/relationships/tags" Target="../tags/tag104.xml"/><Relationship Id="rId24" Type="http://schemas.openxmlformats.org/officeDocument/2006/relationships/tags" Target="../tags/tag105.xml"/><Relationship Id="rId25" Type="http://schemas.openxmlformats.org/officeDocument/2006/relationships/tags" Target="../tags/tag106.xml"/><Relationship Id="rId26" Type="http://schemas.openxmlformats.org/officeDocument/2006/relationships/tags" Target="../tags/tag107.xml"/><Relationship Id="rId27" Type="http://schemas.openxmlformats.org/officeDocument/2006/relationships/tags" Target="../tags/tag108.xml"/><Relationship Id="rId28" Type="http://schemas.openxmlformats.org/officeDocument/2006/relationships/slideLayout" Target="../slideLayouts/slideLayout2.xml"/><Relationship Id="rId29" Type="http://schemas.openxmlformats.org/officeDocument/2006/relationships/notesSlide" Target="../notesSlides/notesSlide7.xml"/><Relationship Id="rId10" Type="http://schemas.openxmlformats.org/officeDocument/2006/relationships/tags" Target="../tags/tag91.xml"/><Relationship Id="rId11" Type="http://schemas.openxmlformats.org/officeDocument/2006/relationships/tags" Target="../tags/tag92.xml"/><Relationship Id="rId12" Type="http://schemas.openxmlformats.org/officeDocument/2006/relationships/tags" Target="../tags/tag93.xml"/><Relationship Id="rId13" Type="http://schemas.openxmlformats.org/officeDocument/2006/relationships/tags" Target="../tags/tag94.xml"/><Relationship Id="rId14" Type="http://schemas.openxmlformats.org/officeDocument/2006/relationships/tags" Target="../tags/tag95.xml"/><Relationship Id="rId15" Type="http://schemas.openxmlformats.org/officeDocument/2006/relationships/tags" Target="../tags/tag96.xml"/><Relationship Id="rId16" Type="http://schemas.openxmlformats.org/officeDocument/2006/relationships/tags" Target="../tags/tag97.xml"/><Relationship Id="rId17" Type="http://schemas.openxmlformats.org/officeDocument/2006/relationships/tags" Target="../tags/tag98.xml"/><Relationship Id="rId18" Type="http://schemas.openxmlformats.org/officeDocument/2006/relationships/tags" Target="../tags/tag99.xml"/><Relationship Id="rId19" Type="http://schemas.openxmlformats.org/officeDocument/2006/relationships/tags" Target="../tags/tag100.xml"/><Relationship Id="rId1" Type="http://schemas.openxmlformats.org/officeDocument/2006/relationships/tags" Target="../tags/tag82.xml"/><Relationship Id="rId2" Type="http://schemas.openxmlformats.org/officeDocument/2006/relationships/tags" Target="../tags/tag83.xml"/><Relationship Id="rId3" Type="http://schemas.openxmlformats.org/officeDocument/2006/relationships/tags" Target="../tags/tag84.xml"/><Relationship Id="rId4" Type="http://schemas.openxmlformats.org/officeDocument/2006/relationships/tags" Target="../tags/tag85.xml"/><Relationship Id="rId5" Type="http://schemas.openxmlformats.org/officeDocument/2006/relationships/tags" Target="../tags/tag86.xml"/><Relationship Id="rId6" Type="http://schemas.openxmlformats.org/officeDocument/2006/relationships/tags" Target="../tags/tag87.xml"/><Relationship Id="rId7" Type="http://schemas.openxmlformats.org/officeDocument/2006/relationships/tags" Target="../tags/tag88.xml"/><Relationship Id="rId8" Type="http://schemas.openxmlformats.org/officeDocument/2006/relationships/tags" Target="../tags/tag8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20" Type="http://schemas.openxmlformats.org/officeDocument/2006/relationships/tags" Target="../tags/tag20.xml"/><Relationship Id="rId21" Type="http://schemas.openxmlformats.org/officeDocument/2006/relationships/tags" Target="../tags/tag21.xml"/><Relationship Id="rId22" Type="http://schemas.openxmlformats.org/officeDocument/2006/relationships/tags" Target="../tags/tag22.xml"/><Relationship Id="rId23" Type="http://schemas.openxmlformats.org/officeDocument/2006/relationships/tags" Target="../tags/tag23.xml"/><Relationship Id="rId24" Type="http://schemas.openxmlformats.org/officeDocument/2006/relationships/tags" Target="../tags/tag24.xml"/><Relationship Id="rId25" Type="http://schemas.openxmlformats.org/officeDocument/2006/relationships/tags" Target="../tags/tag25.xml"/><Relationship Id="rId26" Type="http://schemas.openxmlformats.org/officeDocument/2006/relationships/tags" Target="../tags/tag26.xml"/><Relationship Id="rId27" Type="http://schemas.openxmlformats.org/officeDocument/2006/relationships/tags" Target="../tags/tag27.xml"/><Relationship Id="rId28" Type="http://schemas.openxmlformats.org/officeDocument/2006/relationships/slideLayout" Target="../slideLayouts/slideLayout2.xml"/><Relationship Id="rId29" Type="http://schemas.openxmlformats.org/officeDocument/2006/relationships/notesSlide" Target="../notesSlides/notesSlide3.xml"/><Relationship Id="rId10" Type="http://schemas.openxmlformats.org/officeDocument/2006/relationships/tags" Target="../tags/tag10.xml"/><Relationship Id="rId11" Type="http://schemas.openxmlformats.org/officeDocument/2006/relationships/tags" Target="../tags/tag11.xml"/><Relationship Id="rId12" Type="http://schemas.openxmlformats.org/officeDocument/2006/relationships/tags" Target="../tags/tag12.xml"/><Relationship Id="rId13" Type="http://schemas.openxmlformats.org/officeDocument/2006/relationships/tags" Target="../tags/tag13.xml"/><Relationship Id="rId14" Type="http://schemas.openxmlformats.org/officeDocument/2006/relationships/tags" Target="../tags/tag14.xml"/><Relationship Id="rId15" Type="http://schemas.openxmlformats.org/officeDocument/2006/relationships/tags" Target="../tags/tag15.xml"/><Relationship Id="rId16" Type="http://schemas.openxmlformats.org/officeDocument/2006/relationships/tags" Target="../tags/tag16.xml"/><Relationship Id="rId17" Type="http://schemas.openxmlformats.org/officeDocument/2006/relationships/tags" Target="../tags/tag17.xml"/><Relationship Id="rId18" Type="http://schemas.openxmlformats.org/officeDocument/2006/relationships/tags" Target="../tags/tag18.xml"/><Relationship Id="rId19" Type="http://schemas.openxmlformats.org/officeDocument/2006/relationships/tags" Target="../tags/tag19.xml"/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tags" Target="../tags/tag6.xml"/><Relationship Id="rId7" Type="http://schemas.openxmlformats.org/officeDocument/2006/relationships/tags" Target="../tags/tag7.xml"/><Relationship Id="rId8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20" Type="http://schemas.openxmlformats.org/officeDocument/2006/relationships/tags" Target="../tags/tag47.xml"/><Relationship Id="rId21" Type="http://schemas.openxmlformats.org/officeDocument/2006/relationships/tags" Target="../tags/tag48.xml"/><Relationship Id="rId22" Type="http://schemas.openxmlformats.org/officeDocument/2006/relationships/tags" Target="../tags/tag49.xml"/><Relationship Id="rId23" Type="http://schemas.openxmlformats.org/officeDocument/2006/relationships/tags" Target="../tags/tag50.xml"/><Relationship Id="rId24" Type="http://schemas.openxmlformats.org/officeDocument/2006/relationships/tags" Target="../tags/tag51.xml"/><Relationship Id="rId25" Type="http://schemas.openxmlformats.org/officeDocument/2006/relationships/tags" Target="../tags/tag52.xml"/><Relationship Id="rId26" Type="http://schemas.openxmlformats.org/officeDocument/2006/relationships/tags" Target="../tags/tag53.xml"/><Relationship Id="rId27" Type="http://schemas.openxmlformats.org/officeDocument/2006/relationships/tags" Target="../tags/tag54.xml"/><Relationship Id="rId28" Type="http://schemas.openxmlformats.org/officeDocument/2006/relationships/tags" Target="../tags/tag55.xml"/><Relationship Id="rId29" Type="http://schemas.openxmlformats.org/officeDocument/2006/relationships/tags" Target="../tags/tag56.xml"/><Relationship Id="rId30" Type="http://schemas.openxmlformats.org/officeDocument/2006/relationships/slideLayout" Target="../slideLayouts/slideLayout2.xml"/><Relationship Id="rId31" Type="http://schemas.openxmlformats.org/officeDocument/2006/relationships/notesSlide" Target="../notesSlides/notesSlide4.xml"/><Relationship Id="rId10" Type="http://schemas.openxmlformats.org/officeDocument/2006/relationships/tags" Target="../tags/tag37.xml"/><Relationship Id="rId11" Type="http://schemas.openxmlformats.org/officeDocument/2006/relationships/tags" Target="../tags/tag38.xml"/><Relationship Id="rId12" Type="http://schemas.openxmlformats.org/officeDocument/2006/relationships/tags" Target="../tags/tag39.xml"/><Relationship Id="rId13" Type="http://schemas.openxmlformats.org/officeDocument/2006/relationships/tags" Target="../tags/tag40.xml"/><Relationship Id="rId14" Type="http://schemas.openxmlformats.org/officeDocument/2006/relationships/tags" Target="../tags/tag41.xml"/><Relationship Id="rId15" Type="http://schemas.openxmlformats.org/officeDocument/2006/relationships/tags" Target="../tags/tag42.xml"/><Relationship Id="rId16" Type="http://schemas.openxmlformats.org/officeDocument/2006/relationships/tags" Target="../tags/tag43.xml"/><Relationship Id="rId17" Type="http://schemas.openxmlformats.org/officeDocument/2006/relationships/tags" Target="../tags/tag44.xml"/><Relationship Id="rId18" Type="http://schemas.openxmlformats.org/officeDocument/2006/relationships/tags" Target="../tags/tag45.xml"/><Relationship Id="rId19" Type="http://schemas.openxmlformats.org/officeDocument/2006/relationships/tags" Target="../tags/tag46.xml"/><Relationship Id="rId1" Type="http://schemas.openxmlformats.org/officeDocument/2006/relationships/tags" Target="../tags/tag28.xml"/><Relationship Id="rId2" Type="http://schemas.openxmlformats.org/officeDocument/2006/relationships/tags" Target="../tags/tag29.xml"/><Relationship Id="rId3" Type="http://schemas.openxmlformats.org/officeDocument/2006/relationships/tags" Target="../tags/tag30.xml"/><Relationship Id="rId4" Type="http://schemas.openxmlformats.org/officeDocument/2006/relationships/tags" Target="../tags/tag31.xml"/><Relationship Id="rId5" Type="http://schemas.openxmlformats.org/officeDocument/2006/relationships/tags" Target="../tags/tag32.xml"/><Relationship Id="rId6" Type="http://schemas.openxmlformats.org/officeDocument/2006/relationships/tags" Target="../tags/tag33.xml"/><Relationship Id="rId7" Type="http://schemas.openxmlformats.org/officeDocument/2006/relationships/tags" Target="../tags/tag34.xml"/><Relationship Id="rId8" Type="http://schemas.openxmlformats.org/officeDocument/2006/relationships/tags" Target="../tags/tag35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20" Type="http://schemas.openxmlformats.org/officeDocument/2006/relationships/tags" Target="../tags/tag76.xml"/><Relationship Id="rId21" Type="http://schemas.openxmlformats.org/officeDocument/2006/relationships/tags" Target="../tags/tag77.xml"/><Relationship Id="rId22" Type="http://schemas.openxmlformats.org/officeDocument/2006/relationships/tags" Target="../tags/tag78.xml"/><Relationship Id="rId23" Type="http://schemas.openxmlformats.org/officeDocument/2006/relationships/tags" Target="../tags/tag79.xml"/><Relationship Id="rId24" Type="http://schemas.openxmlformats.org/officeDocument/2006/relationships/tags" Target="../tags/tag80.xml"/><Relationship Id="rId25" Type="http://schemas.openxmlformats.org/officeDocument/2006/relationships/tags" Target="../tags/tag81.xml"/><Relationship Id="rId26" Type="http://schemas.openxmlformats.org/officeDocument/2006/relationships/slideLayout" Target="../slideLayouts/slideLayout2.xml"/><Relationship Id="rId10" Type="http://schemas.openxmlformats.org/officeDocument/2006/relationships/tags" Target="../tags/tag66.xml"/><Relationship Id="rId11" Type="http://schemas.openxmlformats.org/officeDocument/2006/relationships/tags" Target="../tags/tag67.xml"/><Relationship Id="rId12" Type="http://schemas.openxmlformats.org/officeDocument/2006/relationships/tags" Target="../tags/tag68.xml"/><Relationship Id="rId13" Type="http://schemas.openxmlformats.org/officeDocument/2006/relationships/tags" Target="../tags/tag69.xml"/><Relationship Id="rId14" Type="http://schemas.openxmlformats.org/officeDocument/2006/relationships/tags" Target="../tags/tag70.xml"/><Relationship Id="rId15" Type="http://schemas.openxmlformats.org/officeDocument/2006/relationships/tags" Target="../tags/tag71.xml"/><Relationship Id="rId16" Type="http://schemas.openxmlformats.org/officeDocument/2006/relationships/tags" Target="../tags/tag72.xml"/><Relationship Id="rId17" Type="http://schemas.openxmlformats.org/officeDocument/2006/relationships/tags" Target="../tags/tag73.xml"/><Relationship Id="rId18" Type="http://schemas.openxmlformats.org/officeDocument/2006/relationships/tags" Target="../tags/tag74.xml"/><Relationship Id="rId19" Type="http://schemas.openxmlformats.org/officeDocument/2006/relationships/tags" Target="../tags/tag75.xml"/><Relationship Id="rId1" Type="http://schemas.openxmlformats.org/officeDocument/2006/relationships/tags" Target="../tags/tag57.xml"/><Relationship Id="rId2" Type="http://schemas.openxmlformats.org/officeDocument/2006/relationships/tags" Target="../tags/tag58.xml"/><Relationship Id="rId3" Type="http://schemas.openxmlformats.org/officeDocument/2006/relationships/tags" Target="../tags/tag59.xml"/><Relationship Id="rId4" Type="http://schemas.openxmlformats.org/officeDocument/2006/relationships/tags" Target="../tags/tag60.xml"/><Relationship Id="rId5" Type="http://schemas.openxmlformats.org/officeDocument/2006/relationships/tags" Target="../tags/tag61.xml"/><Relationship Id="rId6" Type="http://schemas.openxmlformats.org/officeDocument/2006/relationships/tags" Target="../tags/tag62.xml"/><Relationship Id="rId7" Type="http://schemas.openxmlformats.org/officeDocument/2006/relationships/tags" Target="../tags/tag63.xml"/><Relationship Id="rId8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373: Data Structures and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2: Queues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Exercise: Linked List Queue Implementation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298" y="1600200"/>
            <a:ext cx="8695304" cy="5021317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/**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* Interface for a queue of Strings.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*/</a:t>
            </a:r>
          </a:p>
          <a:p>
            <a:pPr>
              <a:buNone/>
            </a:pPr>
            <a:r>
              <a:rPr lang="en-US" b="1" dirty="0" smtClean="0">
                <a:latin typeface="Courier New"/>
                <a:cs typeface="Courier New"/>
              </a:rPr>
              <a:t>public interface </a:t>
            </a:r>
            <a:r>
              <a:rPr lang="en-US" b="1" dirty="0" err="1" smtClean="0">
                <a:latin typeface="Courier New"/>
                <a:cs typeface="Courier New"/>
              </a:rPr>
              <a:t>StrQueue</a:t>
            </a:r>
            <a:r>
              <a:rPr lang="en-US" b="1" dirty="0" smtClean="0">
                <a:latin typeface="Courier New"/>
                <a:cs typeface="Courier New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/** 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 * Tests if the queue is empty.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 */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public </a:t>
            </a:r>
            <a:r>
              <a:rPr lang="en-US" b="1" dirty="0" err="1" smtClean="0">
                <a:latin typeface="Courier New"/>
                <a:cs typeface="Courier New"/>
              </a:rPr>
              <a:t>boolean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isEmpty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pPr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/**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 * Inserts an element at the end of the queue.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 */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public void </a:t>
            </a:r>
            <a:r>
              <a:rPr lang="en-US" b="1" dirty="0" err="1" smtClean="0">
                <a:latin typeface="Courier New"/>
                <a:cs typeface="Courier New"/>
              </a:rPr>
              <a:t>enqueue(String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str</a:t>
            </a:r>
            <a:r>
              <a:rPr lang="en-US" b="1" dirty="0" smtClean="0">
                <a:latin typeface="Courier New"/>
                <a:cs typeface="Courier New"/>
              </a:rPr>
              <a:t>);</a:t>
            </a:r>
          </a:p>
          <a:p>
            <a:pPr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/**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 * Deletes and returns the element at the front of the queue.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 * </a:t>
            </a:r>
            <a:r>
              <a:rPr lang="en-US" b="1" dirty="0" smtClean="0">
                <a:latin typeface="Courier New"/>
                <a:cs typeface="Courier New"/>
              </a:rPr>
              <a:t>@return the deleted value; </a:t>
            </a:r>
            <a:r>
              <a:rPr lang="en-US" sz="3158" b="1" dirty="0" smtClean="0">
                <a:latin typeface="Courier New"/>
                <a:cs typeface="Courier New"/>
              </a:rPr>
              <a:t>throws </a:t>
            </a:r>
            <a:r>
              <a:rPr lang="en-US" sz="3158" b="1" dirty="0" err="1" smtClean="0">
                <a:latin typeface="Courier New"/>
                <a:cs typeface="Courier New"/>
              </a:rPr>
              <a:t>NoSuchElementException</a:t>
            </a:r>
            <a:r>
              <a:rPr lang="en-US" sz="3158" b="1" dirty="0" smtClean="0">
                <a:latin typeface="Courier New"/>
                <a:cs typeface="Courier New"/>
              </a:rPr>
              <a:t> if empty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 */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public String </a:t>
            </a:r>
            <a:r>
              <a:rPr lang="en-US" b="1" dirty="0" err="1" smtClean="0">
                <a:latin typeface="Courier New"/>
                <a:cs typeface="Courier New"/>
              </a:rPr>
              <a:t>dequeue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}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Array vs.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286000"/>
            <a:ext cx="39624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Array: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" y="13716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48200" y="2286000"/>
            <a:ext cx="426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noProof="0" dirty="0" smtClean="0"/>
              <a:t>List: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Array vs.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62282"/>
            <a:ext cx="3962400" cy="3657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Array:</a:t>
            </a:r>
          </a:p>
          <a:p>
            <a:pPr>
              <a:buFont typeface="Arial" pitchFamily="34" charset="0"/>
              <a:buChar char="–"/>
            </a:pPr>
            <a:r>
              <a:rPr lang="en-US" dirty="0" smtClean="0"/>
              <a:t>May waste unneeded space or run out of space</a:t>
            </a:r>
          </a:p>
          <a:p>
            <a:pPr>
              <a:buFont typeface="Arial" pitchFamily="34" charset="0"/>
              <a:buChar char="–"/>
            </a:pPr>
            <a:r>
              <a:rPr lang="en-US" dirty="0" smtClean="0"/>
              <a:t>Space per element excellent</a:t>
            </a:r>
          </a:p>
          <a:p>
            <a:pPr>
              <a:buFont typeface="Arial" pitchFamily="34" charset="0"/>
              <a:buChar char="–"/>
            </a:pPr>
            <a:r>
              <a:rPr lang="en-US" dirty="0" smtClean="0"/>
              <a:t>Operations very simple / fast</a:t>
            </a:r>
          </a:p>
          <a:p>
            <a:pPr>
              <a:buFont typeface="Arial" pitchFamily="34" charset="0"/>
              <a:buChar char="–"/>
            </a:pPr>
            <a:endParaRPr 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" y="13716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48200" y="1762282"/>
            <a:ext cx="426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List: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Always just enough space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 more space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element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Operations very simple / fast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7823" y="5782516"/>
            <a:ext cx="7243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If we wanted add the ability to access the </a:t>
            </a:r>
            <a:r>
              <a:rPr lang="en-US" dirty="0" err="1" smtClean="0"/>
              <a:t>kth</a:t>
            </a:r>
            <a:r>
              <a:rPr lang="en-US" dirty="0" smtClean="0"/>
              <a:t> element to our queue, could both implementations support this?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Queue</a:t>
            </a:r>
            <a:endParaRPr lang="en-US" dirty="0"/>
          </a:p>
        </p:txBody>
      </p:sp>
      <p:grpSp>
        <p:nvGrpSpPr>
          <p:cNvPr id="3" name="Group 35"/>
          <p:cNvGrpSpPr/>
          <p:nvPr/>
        </p:nvGrpSpPr>
        <p:grpSpPr>
          <a:xfrm>
            <a:off x="1752600" y="1295400"/>
            <a:ext cx="5334000" cy="1143000"/>
            <a:chOff x="1752600" y="1295400"/>
            <a:chExt cx="5334000" cy="1143000"/>
          </a:xfrm>
        </p:grpSpPr>
        <p:sp>
          <p:nvSpPr>
            <p:cNvPr id="35" name="Rectangle 34"/>
            <p:cNvSpPr/>
            <p:nvPr/>
          </p:nvSpPr>
          <p:spPr bwMode="auto">
            <a:xfrm>
              <a:off x="1752600" y="1295400"/>
              <a:ext cx="5334000" cy="1143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4" name="Group 29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auto">
            <a:xfrm>
              <a:off x="1905000" y="1371600"/>
              <a:ext cx="4800600" cy="977900"/>
              <a:chOff x="1200" y="1190"/>
              <a:chExt cx="3024" cy="616"/>
            </a:xfrm>
          </p:grpSpPr>
          <p:sp>
            <p:nvSpPr>
              <p:cNvPr id="8" name="Rectangle 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344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9" name="Rectangle 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536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440" y="119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968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12" name="Rectangle 7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160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064" y="119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4" name="AutoShape 9"/>
              <p:cNvCxnSpPr>
                <a:cxnSpLocks noChangeShapeType="1"/>
                <a:stCxn id="10" idx="3"/>
                <a:endCxn id="11" idx="1"/>
              </p:cNvCxnSpPr>
              <p:nvPr>
                <p:custDataLst>
                  <p:tags r:id="rId10"/>
                </p:custDataLst>
              </p:nvPr>
            </p:nvCxnSpPr>
            <p:spPr bwMode="auto">
              <a:xfrm>
                <a:off x="1632" y="1286"/>
                <a:ext cx="3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5" name="Rectangle 10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92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16" name="Rectangle 11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2784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688" y="119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8" name="AutoShape 13"/>
              <p:cNvCxnSpPr>
                <a:cxnSpLocks noChangeShapeType="1"/>
                <a:stCxn id="13" idx="3"/>
                <a:endCxn id="15" idx="1"/>
              </p:cNvCxnSpPr>
              <p:nvPr>
                <p:custDataLst>
                  <p:tags r:id="rId14"/>
                </p:custDataLst>
              </p:nvPr>
            </p:nvCxnSpPr>
            <p:spPr bwMode="auto">
              <a:xfrm>
                <a:off x="2256" y="1286"/>
                <a:ext cx="3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9" name="Rectangle 14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3216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20" name="Rectangle 15"/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3408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16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3312" y="119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2" name="AutoShape 17"/>
              <p:cNvCxnSpPr>
                <a:cxnSpLocks noChangeShapeType="1"/>
                <a:stCxn id="17" idx="3"/>
                <a:endCxn id="19" idx="1"/>
              </p:cNvCxnSpPr>
              <p:nvPr>
                <p:custDataLst>
                  <p:tags r:id="rId18"/>
                </p:custDataLst>
              </p:nvPr>
            </p:nvCxnSpPr>
            <p:spPr bwMode="auto">
              <a:xfrm>
                <a:off x="2880" y="1286"/>
                <a:ext cx="3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3" name="Rectangle 18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3840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</a:rPr>
                  <a:t>f</a:t>
                </a:r>
              </a:p>
            </p:txBody>
          </p:sp>
          <p:sp>
            <p:nvSpPr>
              <p:cNvPr id="24" name="Rectangle 19"/>
              <p:cNvSpPr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032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0"/>
              <p:cNvSpPr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936" y="119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6" name="AutoShape 21"/>
              <p:cNvCxnSpPr>
                <a:cxnSpLocks noChangeShapeType="1"/>
                <a:stCxn id="21" idx="3"/>
                <a:endCxn id="23" idx="1"/>
              </p:cNvCxnSpPr>
              <p:nvPr>
                <p:custDataLst>
                  <p:tags r:id="rId22"/>
                </p:custDataLst>
              </p:nvPr>
            </p:nvCxnSpPr>
            <p:spPr bwMode="auto">
              <a:xfrm>
                <a:off x="3504" y="1286"/>
                <a:ext cx="3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7" name="Line 22"/>
              <p:cNvSpPr>
                <a:spLocks noChangeShapeType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032" y="1190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Text Box 23"/>
              <p:cNvSpPr txBox="1"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200" y="1554"/>
                <a:ext cx="43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2000" b="0" dirty="0">
                    <a:solidFill>
                      <a:schemeClr val="tx1"/>
                    </a:solidFill>
                    <a:latin typeface="+mn-lt"/>
                  </a:rPr>
                  <a:t>front</a:t>
                </a:r>
              </a:p>
            </p:txBody>
          </p:sp>
          <p:sp>
            <p:nvSpPr>
              <p:cNvPr id="29" name="Text Box 24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3696" y="1554"/>
                <a:ext cx="45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2000" b="0" dirty="0">
                    <a:solidFill>
                      <a:schemeClr val="tx1"/>
                    </a:solidFill>
                    <a:latin typeface="+mn-lt"/>
                  </a:rPr>
                  <a:t>back</a:t>
                </a:r>
              </a:p>
            </p:txBody>
          </p:sp>
          <p:cxnSp>
            <p:nvCxnSpPr>
              <p:cNvPr id="30" name="AutoShape 25"/>
              <p:cNvCxnSpPr>
                <a:cxnSpLocks noChangeShapeType="1"/>
                <a:stCxn id="28" idx="0"/>
                <a:endCxn id="8" idx="2"/>
              </p:cNvCxnSpPr>
              <p:nvPr>
                <p:custDataLst>
                  <p:tags r:id="rId26"/>
                </p:custDataLst>
              </p:nvPr>
            </p:nvCxnSpPr>
            <p:spPr bwMode="auto">
              <a:xfrm rot="5400000" flipH="1" flipV="1">
                <a:off x="1344" y="1458"/>
                <a:ext cx="172" cy="2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1" name="AutoShape 26"/>
              <p:cNvCxnSpPr>
                <a:cxnSpLocks noChangeShapeType="1"/>
                <a:stCxn id="29" idx="0"/>
                <a:endCxn id="23" idx="2"/>
              </p:cNvCxnSpPr>
              <p:nvPr>
                <p:custDataLst>
                  <p:tags r:id="rId27"/>
                </p:custDataLst>
              </p:nvPr>
            </p:nvCxnSpPr>
            <p:spPr bwMode="auto">
              <a:xfrm rot="5400000" flipH="1" flipV="1">
                <a:off x="3844" y="1462"/>
                <a:ext cx="172" cy="1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33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53456" y="2733367"/>
            <a:ext cx="4495800" cy="1524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// Basic idea only!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enqueue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(x) {</a:t>
            </a:r>
          </a:p>
          <a:p>
            <a:pPr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noProof="0" dirty="0" smtClean="0">
                <a:latin typeface="Courier New" pitchFamily="49" charset="0"/>
              </a:rPr>
              <a:t> 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</a:rPr>
              <a:t>back.next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</a:rPr>
              <a:t> = new Node(x);</a:t>
            </a:r>
          </a:p>
          <a:p>
            <a:pPr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back = </a:t>
            </a:r>
            <a:r>
              <a:rPr lang="en-US" sz="2000" kern="0" dirty="0" err="1" smtClean="0">
                <a:latin typeface="Courier New" pitchFamily="49" charset="0"/>
              </a:rPr>
              <a:t>back.next</a:t>
            </a:r>
            <a:r>
              <a:rPr lang="en-US" sz="2000" kern="0" dirty="0" smtClean="0">
                <a:latin typeface="Courier New" pitchFamily="49" charset="0"/>
              </a:rPr>
              <a:t>;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</a:rPr>
              <a:t>}</a:t>
            </a:r>
          </a:p>
        </p:txBody>
      </p:sp>
      <p:sp>
        <p:nvSpPr>
          <p:cNvPr id="34" name="Text Box 3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53456" y="4522328"/>
            <a:ext cx="4495800" cy="206723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// Basic idea only!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dequeue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()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0" lvl="1">
              <a:lnSpc>
                <a:spcPct val="100000"/>
              </a:lnSpc>
              <a:spcBef>
                <a:spcPts val="2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  x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=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</a:rPr>
              <a:t>front.item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marL="0" lvl="1">
              <a:lnSpc>
                <a:spcPct val="100000"/>
              </a:lnSpc>
              <a:spcBef>
                <a:spcPts val="200"/>
              </a:spcBef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front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=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</a:rPr>
              <a:t>front.next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marL="0" lvl="1">
              <a:lnSpc>
                <a:spcPct val="100000"/>
              </a:lnSpc>
              <a:spcBef>
                <a:spcPts val="200"/>
              </a:spcBef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</a:rPr>
              <a:t>return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 x;</a:t>
            </a:r>
            <a:endParaRPr lang="en-US" sz="2000" dirty="0" smtClean="0">
              <a:latin typeface="Courier New" pitchFamily="49" charset="0"/>
            </a:endParaRPr>
          </a:p>
          <a:p>
            <a:pPr marL="0" lvl="1">
              <a:lnSpc>
                <a:spcPct val="100000"/>
              </a:lnSpc>
              <a:spcBef>
                <a:spcPts val="2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0452"/>
          </a:xfrm>
        </p:spPr>
        <p:txBody>
          <a:bodyPr/>
          <a:lstStyle/>
          <a:p>
            <a:r>
              <a:rPr lang="en-US" dirty="0" smtClean="0"/>
              <a:t>Queue ADT</a:t>
            </a:r>
            <a:endParaRPr lang="en-US" dirty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285092" y="1205090"/>
            <a:ext cx="8401708" cy="514431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queue</a:t>
            </a:r>
            <a:r>
              <a:rPr lang="en-US" dirty="0"/>
              <a:t>:</a:t>
            </a:r>
            <a:r>
              <a:rPr lang="en-US" dirty="0" smtClean="0"/>
              <a:t> A list with the restriction that insertions are done at one end and deletions are done at the other</a:t>
            </a:r>
          </a:p>
          <a:p>
            <a:pPr lvl="1"/>
            <a:r>
              <a:rPr lang="en-US" dirty="0"/>
              <a:t>First-In, First-Out ("FIFO")</a:t>
            </a:r>
          </a:p>
          <a:p>
            <a:pPr lvl="1"/>
            <a:r>
              <a:rPr lang="en-US" dirty="0"/>
              <a:t>Elements are stored in order of</a:t>
            </a:r>
            <a:br>
              <a:rPr lang="en-US" dirty="0"/>
            </a:br>
            <a:r>
              <a:rPr lang="en-US" dirty="0"/>
              <a:t>insertion but don't have indexes.</a:t>
            </a:r>
          </a:p>
          <a:p>
            <a:pPr lvl="1"/>
            <a:r>
              <a:rPr lang="en-US" dirty="0"/>
              <a:t>Client can only add to the end of the</a:t>
            </a:r>
            <a:br>
              <a:rPr lang="en-US" dirty="0"/>
            </a:br>
            <a:r>
              <a:rPr lang="en-US" dirty="0"/>
              <a:t>queue, and can only examine/remove</a:t>
            </a:r>
            <a:br>
              <a:rPr lang="en-US" dirty="0"/>
            </a:br>
            <a:r>
              <a:rPr lang="en-US" dirty="0"/>
              <a:t>the front of the queue.</a:t>
            </a:r>
          </a:p>
          <a:p>
            <a:pPr lvl="1">
              <a:lnSpc>
                <a:spcPct val="70000"/>
              </a:lnSpc>
            </a:pPr>
            <a:endParaRPr lang="en-US" dirty="0"/>
          </a:p>
          <a:p>
            <a:pPr lvl="1">
              <a:lnSpc>
                <a:spcPct val="70000"/>
              </a:lnSpc>
            </a:pPr>
            <a:endParaRPr lang="en-US" dirty="0" smtClean="0"/>
          </a:p>
          <a:p>
            <a:pPr lvl="1">
              <a:lnSpc>
                <a:spcPct val="70000"/>
              </a:lnSpc>
            </a:pPr>
            <a:endParaRPr lang="en-US" dirty="0" smtClean="0"/>
          </a:p>
          <a:p>
            <a:pPr lvl="1">
              <a:lnSpc>
                <a:spcPct val="70000"/>
              </a:lnSpc>
            </a:pPr>
            <a:endParaRPr lang="en-US" dirty="0" smtClean="0"/>
          </a:p>
          <a:p>
            <a:pPr lvl="1">
              <a:lnSpc>
                <a:spcPct val="70000"/>
              </a:lnSpc>
            </a:pPr>
            <a:endParaRPr lang="en-US" dirty="0" smtClean="0"/>
          </a:p>
          <a:p>
            <a:r>
              <a:rPr lang="en-US" dirty="0"/>
              <a:t>basic queue operations:</a:t>
            </a:r>
          </a:p>
          <a:p>
            <a:pPr lvl="1"/>
            <a:r>
              <a:rPr lang="en-US" b="1" dirty="0"/>
              <a:t>add</a:t>
            </a:r>
            <a:r>
              <a:rPr lang="en-US" dirty="0"/>
              <a:t> (</a:t>
            </a:r>
            <a:r>
              <a:rPr lang="en-US" dirty="0" err="1"/>
              <a:t>enqueue</a:t>
            </a:r>
            <a:r>
              <a:rPr lang="en-US" dirty="0"/>
              <a:t>): Add an element to the back.</a:t>
            </a:r>
          </a:p>
          <a:p>
            <a:pPr lvl="1"/>
            <a:r>
              <a:rPr lang="en-US" b="1" dirty="0"/>
              <a:t>remove</a:t>
            </a:r>
            <a:r>
              <a:rPr lang="en-US" dirty="0"/>
              <a:t> (</a:t>
            </a:r>
            <a:r>
              <a:rPr lang="en-US" dirty="0" err="1"/>
              <a:t>dequeue</a:t>
            </a:r>
            <a:r>
              <a:rPr lang="en-US" dirty="0"/>
              <a:t>): Remove the front element.</a:t>
            </a:r>
          </a:p>
          <a:p>
            <a:pPr lvl="1"/>
            <a:r>
              <a:rPr lang="en-US" b="1" dirty="0"/>
              <a:t>peek</a:t>
            </a:r>
            <a:r>
              <a:rPr lang="en-US" dirty="0"/>
              <a:t>: Examine the top element.</a:t>
            </a:r>
          </a:p>
        </p:txBody>
      </p:sp>
      <p:pic>
        <p:nvPicPr>
          <p:cNvPr id="2222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94702" y="2070100"/>
            <a:ext cx="3352800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2216" name="Picture 8" descr="queu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0050" y="4114800"/>
            <a:ext cx="4857750" cy="1096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Queues in computer science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Operating systems:</a:t>
            </a:r>
          </a:p>
          <a:p>
            <a:pPr lvl="1"/>
            <a:r>
              <a:rPr lang="en-US"/>
              <a:t>queue of print jobs to send to the printer</a:t>
            </a:r>
          </a:p>
          <a:p>
            <a:pPr lvl="1"/>
            <a:r>
              <a:rPr lang="en-US"/>
              <a:t>queue of programs / processes to be run</a:t>
            </a:r>
          </a:p>
          <a:p>
            <a:pPr lvl="1"/>
            <a:r>
              <a:rPr lang="en-US"/>
              <a:t>queue of network data packets to send</a:t>
            </a:r>
          </a:p>
          <a:p>
            <a:pPr lvl="1"/>
            <a:endParaRPr lang="en-US"/>
          </a:p>
          <a:p>
            <a:r>
              <a:rPr lang="en-US"/>
              <a:t>Programming:</a:t>
            </a:r>
          </a:p>
          <a:p>
            <a:pPr lvl="1"/>
            <a:r>
              <a:rPr lang="en-US"/>
              <a:t>modeling a line of customers or clients</a:t>
            </a:r>
          </a:p>
          <a:p>
            <a:pPr lvl="1"/>
            <a:r>
              <a:rPr lang="en-US"/>
              <a:t>storing a queue of computations to be performed in order</a:t>
            </a:r>
          </a:p>
          <a:p>
            <a:pPr lvl="1"/>
            <a:endParaRPr lang="en-US"/>
          </a:p>
          <a:p>
            <a:r>
              <a:rPr lang="en-US"/>
              <a:t>Real world examples:</a:t>
            </a:r>
          </a:p>
          <a:p>
            <a:pPr lvl="1"/>
            <a:r>
              <a:rPr lang="en-US"/>
              <a:t>people on an escalator or waiting in a line</a:t>
            </a:r>
          </a:p>
          <a:p>
            <a:pPr lvl="1"/>
            <a:r>
              <a:rPr lang="en-US"/>
              <a:t>cars at a gas station (or on an assembly line)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>
                <a:latin typeface="Courier New" charset="0"/>
              </a:rPr>
              <a:t>Queue</a:t>
            </a:r>
            <a:r>
              <a:rPr lang="en-US" dirty="0"/>
              <a:t>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charset="0"/>
              </a:rPr>
              <a:t>Queue&lt;Integer&gt; </a:t>
            </a:r>
            <a:r>
              <a:rPr lang="en-US" sz="2000" dirty="0" err="1">
                <a:latin typeface="Courier New" charset="0"/>
              </a:rPr>
              <a:t>q</a:t>
            </a:r>
            <a:r>
              <a:rPr lang="en-US" sz="2000" dirty="0">
                <a:latin typeface="Courier New" charset="0"/>
              </a:rPr>
              <a:t> = new </a:t>
            </a:r>
            <a:r>
              <a:rPr lang="en-US" sz="2000" b="1" dirty="0" err="1">
                <a:solidFill>
                  <a:schemeClr val="accent2"/>
                </a:solidFill>
                <a:latin typeface="Courier New" charset="0"/>
              </a:rPr>
              <a:t>LinkedList</a:t>
            </a:r>
            <a:r>
              <a:rPr lang="en-US" sz="2000" dirty="0">
                <a:latin typeface="Courier New" charset="0"/>
              </a:rPr>
              <a:t>&lt;Integer&gt;();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charset="0"/>
              </a:rPr>
              <a:t>q.add(42);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charset="0"/>
              </a:rPr>
              <a:t>q.add(-3);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sz="2000" dirty="0">
                <a:latin typeface="Courier New" charset="0"/>
              </a:rPr>
              <a:t>q.add(17);      </a:t>
            </a:r>
            <a:r>
              <a:rPr lang="en-US" sz="2000" dirty="0" smtClean="0">
                <a:latin typeface="Courier New" charset="0"/>
              </a:rPr>
              <a:t>                </a:t>
            </a:r>
            <a:r>
              <a:rPr lang="en-US" sz="2000" b="1" dirty="0" smtClean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2000" b="1" dirty="0">
                <a:solidFill>
                  <a:srgbClr val="008000"/>
                </a:solidFill>
                <a:latin typeface="Courier New" charset="0"/>
              </a:rPr>
              <a:t>/ front [42, -3, 17] back</a:t>
            </a:r>
          </a:p>
          <a:p>
            <a:pPr lvl="1">
              <a:lnSpc>
                <a:spcPct val="70000"/>
              </a:lnSpc>
              <a:buFontTx/>
              <a:buNone/>
            </a:pPr>
            <a:endParaRPr lang="en-US" sz="800" dirty="0">
              <a:latin typeface="Courier New" charset="0"/>
            </a:endParaRP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sz="2000" dirty="0" err="1">
                <a:latin typeface="Courier New" charset="0"/>
              </a:rPr>
              <a:t>System.out.println(q.remove</a:t>
            </a:r>
            <a:r>
              <a:rPr lang="en-US" sz="2000" dirty="0">
                <a:latin typeface="Courier New" charset="0"/>
              </a:rPr>
              <a:t>());</a:t>
            </a:r>
            <a:r>
              <a:rPr lang="en-US" sz="2000" dirty="0" smtClean="0">
                <a:latin typeface="Courier New" charset="0"/>
              </a:rPr>
              <a:t> </a:t>
            </a:r>
            <a:r>
              <a:rPr lang="en-US" sz="2000" b="1" dirty="0" smtClean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2000" b="1" dirty="0">
                <a:solidFill>
                  <a:srgbClr val="008000"/>
                </a:solidFill>
                <a:latin typeface="Courier New" charset="0"/>
              </a:rPr>
              <a:t>/ 42</a:t>
            </a:r>
            <a:endParaRPr lang="en-US" sz="2000" dirty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 dirty="0"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/>
              <a:t>IMPORTANT</a:t>
            </a:r>
            <a:r>
              <a:rPr lang="en-US" dirty="0"/>
              <a:t>: When constructing a queue you must use a new </a:t>
            </a:r>
            <a:r>
              <a:rPr lang="en-US" dirty="0" err="1">
                <a:latin typeface="Courier New" charset="0"/>
              </a:rPr>
              <a:t>LinkedList</a:t>
            </a:r>
            <a:r>
              <a:rPr lang="en-US" dirty="0"/>
              <a:t> object instead of a new </a:t>
            </a:r>
            <a:r>
              <a:rPr lang="en-US" dirty="0">
                <a:latin typeface="Courier New" charset="0"/>
              </a:rPr>
              <a:t>Queue</a:t>
            </a:r>
            <a:r>
              <a:rPr lang="en-US" dirty="0"/>
              <a:t> object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225390" name="Group 110"/>
          <p:cNvGraphicFramePr>
            <a:graphicFrameLocks noGrp="1"/>
          </p:cNvGraphicFramePr>
          <p:nvPr/>
        </p:nvGraphicFramePr>
        <p:xfrm>
          <a:off x="457200" y="1295400"/>
          <a:ext cx="8321675" cy="2377440"/>
        </p:xfrm>
        <a:graphic>
          <a:graphicData uri="http://schemas.openxmlformats.org/drawingml/2006/table">
            <a:tbl>
              <a:tblPr/>
              <a:tblGrid>
                <a:gridCol w="1717675"/>
                <a:gridCol w="6604000"/>
              </a:tblGrid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add(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places given value at back of queue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remove()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removes value from front of queue and returns it;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throws a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NoSuchElementException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if queue is empty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peek()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front value from queue without removing it;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null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if queue is empty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size()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number of elements in queue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isEmpty()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true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if queue has no elements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4343400" y="4191000"/>
            <a:ext cx="914400" cy="381000"/>
            <a:chOff x="2736" y="2640"/>
            <a:chExt cx="576" cy="240"/>
          </a:xfrm>
        </p:grpSpPr>
        <p:sp>
          <p:nvSpPr>
            <p:cNvPr id="225391" name="Line 111"/>
            <p:cNvSpPr>
              <a:spLocks noChangeShapeType="1"/>
            </p:cNvSpPr>
            <p:nvPr/>
          </p:nvSpPr>
          <p:spPr bwMode="auto">
            <a:xfrm flipV="1">
              <a:off x="2736" y="264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92" name="Line 112"/>
            <p:cNvSpPr>
              <a:spLocks noChangeShapeType="1"/>
            </p:cNvSpPr>
            <p:nvPr/>
          </p:nvSpPr>
          <p:spPr bwMode="auto">
            <a:xfrm flipV="1">
              <a:off x="3024" y="26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93" name="Line 113"/>
            <p:cNvSpPr>
              <a:spLocks noChangeShapeType="1"/>
            </p:cNvSpPr>
            <p:nvPr/>
          </p:nvSpPr>
          <p:spPr bwMode="auto">
            <a:xfrm flipH="1" flipV="1">
              <a:off x="3168" y="264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Queue idioms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As with stacks, must pull contents out of queue to view them.</a:t>
            </a:r>
            <a:endParaRPr lang="en-US" sz="800" dirty="0"/>
          </a:p>
          <a:p>
            <a:pPr lvl="1">
              <a:buFontTx/>
              <a:buNone/>
            </a:pPr>
            <a:endParaRPr lang="en-US" sz="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while (!</a:t>
            </a:r>
            <a:r>
              <a:rPr lang="en-US" dirty="0" err="1">
                <a:latin typeface="Courier New" charset="0"/>
              </a:rPr>
              <a:t>q.isEmpty</a:t>
            </a:r>
            <a:r>
              <a:rPr lang="en-US" dirty="0">
                <a:latin typeface="Courier New" charset="0"/>
              </a:rPr>
              <a:t>())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    </a:t>
            </a:r>
            <a:r>
              <a:rPr lang="en-US" b="1" dirty="0"/>
              <a:t>do something with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q.remove</a:t>
            </a:r>
            <a:r>
              <a:rPr lang="en-US" dirty="0">
                <a:latin typeface="Courier New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dirty="0">
              <a:latin typeface="Courier New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dirty="0">
              <a:latin typeface="Courier New" charset="0"/>
            </a:endParaRPr>
          </a:p>
          <a:p>
            <a:pPr lvl="1"/>
            <a:r>
              <a:rPr lang="en-US" dirty="0"/>
              <a:t>another idiom: Examining each element exactly once.</a:t>
            </a:r>
          </a:p>
          <a:p>
            <a:pPr lvl="1">
              <a:buFontTx/>
              <a:buNone/>
            </a:pPr>
            <a:endParaRPr lang="en-US" sz="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size = </a:t>
            </a:r>
            <a:r>
              <a:rPr lang="en-US" dirty="0" err="1">
                <a:latin typeface="Courier New" charset="0"/>
              </a:rPr>
              <a:t>q.size</a:t>
            </a:r>
            <a:r>
              <a:rPr lang="en-US" dirty="0">
                <a:latin typeface="Courier New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for (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size;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    </a:t>
            </a:r>
            <a:r>
              <a:rPr lang="en-US" b="1" dirty="0"/>
              <a:t>do something with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q.remove</a:t>
            </a:r>
            <a:r>
              <a:rPr lang="en-US" dirty="0">
                <a:latin typeface="Courier New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    </a:t>
            </a:r>
            <a:r>
              <a:rPr lang="en-US" dirty="0"/>
              <a:t>(including possibly re-adding it to the queue)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dirty="0">
                <a:latin typeface="Courier New" charset="0"/>
              </a:rPr>
              <a:t>	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dirty="0">
              <a:latin typeface="Courier New" charset="0"/>
            </a:endParaRPr>
          </a:p>
          <a:p>
            <a:pPr lvl="2"/>
            <a:r>
              <a:rPr lang="en-US" dirty="0"/>
              <a:t>Why do we need the </a:t>
            </a:r>
            <a:r>
              <a:rPr lang="en-US" dirty="0">
                <a:latin typeface="Courier New" charset="0"/>
              </a:rPr>
              <a:t>size</a:t>
            </a:r>
            <a:r>
              <a:rPr lang="en-US" dirty="0"/>
              <a:t> variable?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Queue ADT: </a:t>
            </a:r>
            <a:br>
              <a:rPr lang="en-US" dirty="0" smtClean="0"/>
            </a:br>
            <a:r>
              <a:rPr lang="en-US" dirty="0" smtClean="0"/>
              <a:t>Simple Array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track of the number of elements in the queue, </a:t>
            </a:r>
            <a:r>
              <a:rPr lang="en-US" sz="2400" dirty="0" smtClean="0">
                <a:latin typeface="Courier New" charset="0"/>
              </a:rPr>
              <a:t>size.</a:t>
            </a:r>
          </a:p>
          <a:p>
            <a:r>
              <a:rPr lang="en-US" dirty="0" err="1" smtClean="0"/>
              <a:t>Enqueue</a:t>
            </a:r>
            <a:r>
              <a:rPr lang="en-US" dirty="0" smtClean="0"/>
              <a:t> at the back of the array (</a:t>
            </a:r>
            <a:r>
              <a:rPr lang="en-US" sz="2400" dirty="0" smtClean="0">
                <a:latin typeface="Courier New" charset="0"/>
              </a:rPr>
              <a:t>size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Dequeue</a:t>
            </a:r>
            <a:r>
              <a:rPr lang="en-US" dirty="0" smtClean="0"/>
              <a:t> at the front of the array (index 0).</a:t>
            </a:r>
          </a:p>
          <a:p>
            <a:pPr>
              <a:buNone/>
            </a:pPr>
            <a:endParaRPr lang="en-US" dirty="0" smtClean="0"/>
          </a:p>
          <a:p>
            <a:pPr lvl="2">
              <a:lnSpc>
                <a:spcPct val="80000"/>
              </a:lnSpc>
            </a:pPr>
            <a:r>
              <a:rPr lang="en-US" dirty="0" smtClean="0"/>
              <a:t>what is bad about this implementation?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what if we </a:t>
            </a:r>
            <a:r>
              <a:rPr lang="en-US" dirty="0" err="1" smtClean="0"/>
              <a:t>enqueue</a:t>
            </a:r>
            <a:r>
              <a:rPr lang="en-US" dirty="0" smtClean="0"/>
              <a:t> at 0 and </a:t>
            </a:r>
            <a:r>
              <a:rPr lang="en-US" dirty="0" err="1" smtClean="0"/>
              <a:t>dequeue</a:t>
            </a:r>
            <a:r>
              <a:rPr lang="en-US" dirty="0" smtClean="0"/>
              <a:t> at </a:t>
            </a:r>
            <a:r>
              <a:rPr lang="en-US" dirty="0" smtClean="0">
                <a:latin typeface="Courier New"/>
                <a:cs typeface="Courier New"/>
              </a:rPr>
              <a:t>size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Queue ADT: </a:t>
            </a:r>
            <a:br>
              <a:rPr lang="en-US" dirty="0" smtClean="0"/>
            </a:br>
            <a:r>
              <a:rPr lang="en-US" dirty="0" smtClean="0"/>
              <a:t>Circular Array Queue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943600" cy="4525963"/>
          </a:xfrm>
        </p:spPr>
        <p:txBody>
          <a:bodyPr/>
          <a:lstStyle/>
          <a:p>
            <a:r>
              <a:rPr lang="en-US" sz="2600" b="1" dirty="0"/>
              <a:t>Neat trick</a:t>
            </a:r>
            <a:r>
              <a:rPr lang="en-US" sz="2600" dirty="0"/>
              <a:t>: use a </a:t>
            </a:r>
            <a:r>
              <a:rPr lang="en-US" sz="2600" b="1" i="1" dirty="0"/>
              <a:t>circular array</a:t>
            </a:r>
            <a:r>
              <a:rPr lang="en-US" sz="2600" dirty="0"/>
              <a:t> to insert and remove items from a queue in constant </a:t>
            </a:r>
            <a:r>
              <a:rPr lang="en-US" sz="2600" dirty="0" smtClean="0"/>
              <a:t>time.</a:t>
            </a:r>
          </a:p>
          <a:p>
            <a:r>
              <a:rPr lang="en-US" sz="2600" dirty="0"/>
              <a:t>The idea of a circular array is that the end of the array “wraps around” to the start of the </a:t>
            </a:r>
            <a:r>
              <a:rPr lang="en-US" sz="2600" dirty="0" smtClean="0"/>
              <a:t>array.</a:t>
            </a:r>
            <a:endParaRPr lang="en-US" sz="26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04695" y="1417638"/>
            <a:ext cx="2790708" cy="2504649"/>
            <a:chOff x="1156" y="2432"/>
            <a:chExt cx="1740" cy="1649"/>
          </a:xfrm>
        </p:grpSpPr>
        <p:sp>
          <p:nvSpPr>
            <p:cNvPr id="48133" name="Text Box 5"/>
            <p:cNvSpPr txBox="1">
              <a:spLocks noChangeArrowheads="1"/>
            </p:cNvSpPr>
            <p:nvPr/>
          </p:nvSpPr>
          <p:spPr bwMode="auto">
            <a:xfrm>
              <a:off x="2245" y="2432"/>
              <a:ext cx="288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latin typeface="Courier New" charset="0"/>
                </a:rPr>
                <a:t>0</a:t>
              </a:r>
            </a:p>
          </p:txBody>
        </p:sp>
        <p:sp>
          <p:nvSpPr>
            <p:cNvPr id="48134" name="Text Box 6"/>
            <p:cNvSpPr txBox="1">
              <a:spLocks noChangeArrowheads="1"/>
            </p:cNvSpPr>
            <p:nvPr/>
          </p:nvSpPr>
          <p:spPr bwMode="auto">
            <a:xfrm>
              <a:off x="2608" y="2840"/>
              <a:ext cx="288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latin typeface="Courier New" charset="0"/>
                </a:rPr>
                <a:t>1</a:t>
              </a:r>
            </a:p>
          </p:txBody>
        </p:sp>
        <p:sp>
          <p:nvSpPr>
            <p:cNvPr id="48135" name="Text Box 7"/>
            <p:cNvSpPr txBox="1">
              <a:spLocks noChangeArrowheads="1"/>
            </p:cNvSpPr>
            <p:nvPr/>
          </p:nvSpPr>
          <p:spPr bwMode="auto">
            <a:xfrm>
              <a:off x="2290" y="3793"/>
              <a:ext cx="288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latin typeface="Courier New" charset="0"/>
                </a:rPr>
                <a:t>3</a:t>
              </a:r>
            </a:p>
          </p:txBody>
        </p:sp>
        <p:sp>
          <p:nvSpPr>
            <p:cNvPr id="48136" name="Text Box 8"/>
            <p:cNvSpPr txBox="1">
              <a:spLocks noChangeArrowheads="1"/>
            </p:cNvSpPr>
            <p:nvPr/>
          </p:nvSpPr>
          <p:spPr bwMode="auto">
            <a:xfrm>
              <a:off x="2608" y="3385"/>
              <a:ext cx="288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latin typeface="Courier New" charset="0"/>
                </a:rPr>
                <a:t>2</a:t>
              </a:r>
            </a:p>
          </p:txBody>
        </p:sp>
        <p:sp>
          <p:nvSpPr>
            <p:cNvPr id="48137" name="Text Box 9"/>
            <p:cNvSpPr txBox="1">
              <a:spLocks noChangeArrowheads="1"/>
            </p:cNvSpPr>
            <p:nvPr/>
          </p:nvSpPr>
          <p:spPr bwMode="auto">
            <a:xfrm>
              <a:off x="1565" y="3838"/>
              <a:ext cx="288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latin typeface="Courier New" charset="0"/>
                </a:rPr>
                <a:t>4</a:t>
              </a:r>
            </a:p>
          </p:txBody>
        </p:sp>
        <p:sp>
          <p:nvSpPr>
            <p:cNvPr id="48138" name="Text Box 10"/>
            <p:cNvSpPr txBox="1">
              <a:spLocks noChangeArrowheads="1"/>
            </p:cNvSpPr>
            <p:nvPr/>
          </p:nvSpPr>
          <p:spPr bwMode="auto">
            <a:xfrm>
              <a:off x="1156" y="3430"/>
              <a:ext cx="288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latin typeface="Courier New" charset="0"/>
                </a:rPr>
                <a:t>5</a:t>
              </a:r>
            </a:p>
          </p:txBody>
        </p:sp>
        <p:sp>
          <p:nvSpPr>
            <p:cNvPr id="48139" name="Text Box 11"/>
            <p:cNvSpPr txBox="1">
              <a:spLocks noChangeArrowheads="1"/>
            </p:cNvSpPr>
            <p:nvPr/>
          </p:nvSpPr>
          <p:spPr bwMode="auto">
            <a:xfrm>
              <a:off x="1202" y="2840"/>
              <a:ext cx="288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latin typeface="Courier New" charset="0"/>
                </a:rPr>
                <a:t>6</a:t>
              </a: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338" y="2523"/>
              <a:ext cx="1403" cy="1438"/>
              <a:chOff x="1780" y="2324"/>
              <a:chExt cx="1403" cy="1438"/>
            </a:xfrm>
          </p:grpSpPr>
          <p:sp>
            <p:nvSpPr>
              <p:cNvPr id="48141" name="Oval 13"/>
              <p:cNvSpPr>
                <a:spLocks noChangeArrowheads="1"/>
              </p:cNvSpPr>
              <p:nvPr/>
            </p:nvSpPr>
            <p:spPr bwMode="auto">
              <a:xfrm>
                <a:off x="1904" y="2470"/>
                <a:ext cx="1152" cy="1152"/>
              </a:xfrm>
              <a:prstGeom prst="ellipse">
                <a:avLst/>
              </a:prstGeom>
              <a:noFill/>
              <a:ln w="4064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42" name="Line 14"/>
              <p:cNvSpPr>
                <a:spLocks noChangeShapeType="1"/>
              </p:cNvSpPr>
              <p:nvPr/>
            </p:nvSpPr>
            <p:spPr bwMode="auto">
              <a:xfrm>
                <a:off x="2490" y="2341"/>
                <a:ext cx="9" cy="14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43" name="Line 15"/>
              <p:cNvSpPr>
                <a:spLocks noChangeShapeType="1"/>
              </p:cNvSpPr>
              <p:nvPr/>
            </p:nvSpPr>
            <p:spPr bwMode="auto">
              <a:xfrm rot="-5400000">
                <a:off x="2477" y="2346"/>
                <a:ext cx="9" cy="14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44" name="Line 16"/>
              <p:cNvSpPr>
                <a:spLocks noChangeShapeType="1"/>
              </p:cNvSpPr>
              <p:nvPr/>
            </p:nvSpPr>
            <p:spPr bwMode="auto">
              <a:xfrm rot="-2622516">
                <a:off x="2473" y="2324"/>
                <a:ext cx="9" cy="14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45" name="Line 17"/>
              <p:cNvSpPr>
                <a:spLocks noChangeShapeType="1"/>
              </p:cNvSpPr>
              <p:nvPr/>
            </p:nvSpPr>
            <p:spPr bwMode="auto">
              <a:xfrm rot="2624116">
                <a:off x="2490" y="2359"/>
                <a:ext cx="9" cy="14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46" name="Oval 18"/>
              <p:cNvSpPr>
                <a:spLocks noChangeArrowheads="1"/>
              </p:cNvSpPr>
              <p:nvPr/>
            </p:nvSpPr>
            <p:spPr bwMode="auto">
              <a:xfrm>
                <a:off x="2035" y="2600"/>
                <a:ext cx="892" cy="892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8147" name="Text Box 19"/>
            <p:cNvSpPr txBox="1">
              <a:spLocks noChangeArrowheads="1"/>
            </p:cNvSpPr>
            <p:nvPr/>
          </p:nvSpPr>
          <p:spPr bwMode="auto">
            <a:xfrm>
              <a:off x="1610" y="2432"/>
              <a:ext cx="288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latin typeface="Courier New" charset="0"/>
                </a:rPr>
                <a:t>7</a:t>
              </a:r>
            </a:p>
          </p:txBody>
        </p:sp>
      </p:grpSp>
      <p:grpSp>
        <p:nvGrpSpPr>
          <p:cNvPr id="20" name="Group 38"/>
          <p:cNvGrpSpPr/>
          <p:nvPr/>
        </p:nvGrpSpPr>
        <p:grpSpPr>
          <a:xfrm>
            <a:off x="609600" y="4592509"/>
            <a:ext cx="7772400" cy="1225352"/>
            <a:chOff x="685800" y="1155958"/>
            <a:chExt cx="7772400" cy="1225352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85800" y="1155958"/>
              <a:ext cx="7772400" cy="1219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6002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19050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2098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146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8194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1242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4290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11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7338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0" name="Rectangle 12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0386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1" name="Rectangle 13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3434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2" name="Rectangle 14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6482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33" name="Rectangle 15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9530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34" name="Rectangle 1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2578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1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5626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18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8674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19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61722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2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64770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21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7818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22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70866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23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73914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24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838200" y="1219200"/>
              <a:ext cx="52610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en-US" sz="2400" dirty="0" smtClean="0">
                  <a:solidFill>
                    <a:schemeClr val="tx1"/>
                  </a:solidFill>
                </a:rPr>
                <a:t>Q: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 Box 25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592094" y="12192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en-US" sz="2000" b="0" dirty="0">
                  <a:solidFill>
                    <a:schemeClr val="tx1"/>
                  </a:solidFill>
                  <a:latin typeface="+mn-lt"/>
                </a:rPr>
                <a:t>0</a:t>
              </a:r>
            </a:p>
          </p:txBody>
        </p:sp>
        <p:sp>
          <p:nvSpPr>
            <p:cNvPr id="44" name="Text Box 26"/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315200" y="1219200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en-US" sz="2000" b="0" dirty="0">
                  <a:solidFill>
                    <a:schemeClr val="tx1"/>
                  </a:solidFill>
                  <a:latin typeface="+mn-lt"/>
                </a:rPr>
                <a:t>size - 1</a:t>
              </a:r>
            </a:p>
          </p:txBody>
        </p:sp>
        <p:cxnSp>
          <p:nvCxnSpPr>
            <p:cNvPr id="45" name="AutoShape 29"/>
            <p:cNvCxnSpPr>
              <a:cxnSpLocks noChangeShapeType="1"/>
              <a:endCxn id="29" idx="2"/>
            </p:cNvCxnSpPr>
            <p:nvPr>
              <p:custDataLst>
                <p:tags r:id="rId24"/>
              </p:custDataLst>
            </p:nvPr>
          </p:nvCxnSpPr>
          <p:spPr bwMode="auto">
            <a:xfrm flipH="1" flipV="1">
              <a:off x="3886200" y="1905000"/>
              <a:ext cx="1588" cy="2730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6" name="AutoShape 30"/>
            <p:cNvCxnSpPr>
              <a:cxnSpLocks noChangeShapeType="1"/>
            </p:cNvCxnSpPr>
            <p:nvPr>
              <p:custDataLst>
                <p:tags r:id="rId25"/>
              </p:custDataLst>
            </p:nvPr>
          </p:nvCxnSpPr>
          <p:spPr bwMode="auto">
            <a:xfrm flipV="1">
              <a:off x="5406565" y="1905000"/>
              <a:ext cx="6350" cy="2730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" name="Text Box 25"/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3276600" y="1981200"/>
              <a:ext cx="69602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en-US" sz="2000" b="0" dirty="0" smtClean="0">
                  <a:solidFill>
                    <a:schemeClr val="tx1"/>
                  </a:solidFill>
                  <a:latin typeface="+mn-lt"/>
                </a:rPr>
                <a:t>front</a:t>
              </a:r>
              <a:endParaRPr lang="en-US" sz="20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8" name="Text Box 25"/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5343074" y="1962090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en-US" sz="2000" b="0" dirty="0" smtClean="0">
                  <a:solidFill>
                    <a:schemeClr val="tx1"/>
                  </a:solidFill>
                  <a:latin typeface="+mn-lt"/>
                </a:rPr>
                <a:t>back</a:t>
              </a:r>
              <a:endParaRPr lang="en-US" sz="2000" b="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Circular Array Queue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14600" y="2580966"/>
            <a:ext cx="4648200" cy="1524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// Basic idea only!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enqueue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(x) {</a:t>
            </a:r>
          </a:p>
          <a:p>
            <a:pPr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noProof="0" dirty="0" smtClean="0">
                <a:latin typeface="Courier New" pitchFamily="49" charset="0"/>
              </a:rPr>
              <a:t>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</a:rPr>
              <a:t>Q[back] = x;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</a:rPr>
              <a:t>back = (back + 1) % size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</a:rPr>
              <a:t>}</a:t>
            </a:r>
          </a:p>
        </p:txBody>
      </p:sp>
      <p:sp>
        <p:nvSpPr>
          <p:cNvPr id="10" name="Text Box 3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14600" y="4257367"/>
            <a:ext cx="4648200" cy="206723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// Basic idea only!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dequeue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()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marL="0" lvl="1">
              <a:lnSpc>
                <a:spcPct val="100000"/>
              </a:lnSpc>
              <a:spcBef>
                <a:spcPts val="2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  x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=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Q[front];</a:t>
            </a:r>
          </a:p>
          <a:p>
            <a:pPr marL="0" lvl="1">
              <a:lnSpc>
                <a:spcPct val="100000"/>
              </a:lnSpc>
              <a:spcBef>
                <a:spcPts val="200"/>
              </a:spcBef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front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</a:rPr>
              <a:t>= (front + 1) %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size;</a:t>
            </a:r>
          </a:p>
          <a:p>
            <a:pPr marL="0" lvl="1">
              <a:lnSpc>
                <a:spcPct val="100000"/>
              </a:lnSpc>
              <a:spcBef>
                <a:spcPts val="200"/>
              </a:spcBef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</a:rPr>
              <a:t>return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 x;</a:t>
            </a:r>
            <a:endParaRPr lang="en-US" sz="2000" dirty="0" smtClean="0">
              <a:latin typeface="Courier New" pitchFamily="49" charset="0"/>
            </a:endParaRPr>
          </a:p>
          <a:p>
            <a:pPr marL="0" lvl="1">
              <a:lnSpc>
                <a:spcPct val="100000"/>
              </a:lnSpc>
              <a:spcBef>
                <a:spcPts val="2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latin typeface="Courier New" pitchFamily="49" charset="0"/>
            </a:endParaRPr>
          </a:p>
        </p:txBody>
      </p:sp>
      <p:grpSp>
        <p:nvGrpSpPr>
          <p:cNvPr id="3" name="Group 38"/>
          <p:cNvGrpSpPr/>
          <p:nvPr/>
        </p:nvGrpSpPr>
        <p:grpSpPr>
          <a:xfrm>
            <a:off x="685800" y="1219200"/>
            <a:ext cx="7772400" cy="1238310"/>
            <a:chOff x="685800" y="1143000"/>
            <a:chExt cx="7772400" cy="123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685800" y="1143000"/>
              <a:ext cx="7772400" cy="1219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6002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9050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2098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5146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8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8194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1242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4290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7338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9" name="Rectangle 12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0386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20" name="Rectangle 1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3434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21" name="Rectangle 1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6482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22" name="Rectangle 1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9530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23" name="Rectangle 1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2578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5626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8674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9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1722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4770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7818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0866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7391400" y="160020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 Box 24"/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838200" y="1219200"/>
              <a:ext cx="52610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en-US" sz="2400" dirty="0" smtClean="0">
                  <a:solidFill>
                    <a:schemeClr val="tx1"/>
                  </a:solidFill>
                </a:rPr>
                <a:t>Q: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2" name="Text Box 25"/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1592094" y="1219200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en-US" sz="2000" b="0" dirty="0">
                  <a:solidFill>
                    <a:schemeClr val="tx1"/>
                  </a:solidFill>
                  <a:latin typeface="+mn-lt"/>
                </a:rPr>
                <a:t>0</a:t>
              </a:r>
            </a:p>
          </p:txBody>
        </p:sp>
        <p:sp>
          <p:nvSpPr>
            <p:cNvPr id="33" name="Text Box 26"/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315200" y="1219200"/>
              <a:ext cx="10374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en-US" sz="2000" b="0" dirty="0">
                  <a:solidFill>
                    <a:schemeClr val="tx1"/>
                  </a:solidFill>
                  <a:latin typeface="+mn-lt"/>
                </a:rPr>
                <a:t>size - 1</a:t>
              </a:r>
            </a:p>
          </p:txBody>
        </p:sp>
        <p:cxnSp>
          <p:nvCxnSpPr>
            <p:cNvPr id="34" name="AutoShape 29"/>
            <p:cNvCxnSpPr>
              <a:cxnSpLocks noChangeShapeType="1"/>
              <a:endCxn id="18" idx="2"/>
            </p:cNvCxnSpPr>
            <p:nvPr>
              <p:custDataLst>
                <p:tags r:id="rId26"/>
              </p:custDataLst>
            </p:nvPr>
          </p:nvCxnSpPr>
          <p:spPr bwMode="auto">
            <a:xfrm flipH="1" flipV="1">
              <a:off x="3886200" y="1905000"/>
              <a:ext cx="1588" cy="2730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5" name="AutoShape 30"/>
            <p:cNvCxnSpPr>
              <a:cxnSpLocks noChangeShapeType="1"/>
            </p:cNvCxnSpPr>
            <p:nvPr>
              <p:custDataLst>
                <p:tags r:id="rId27"/>
              </p:custDataLst>
            </p:nvPr>
          </p:nvCxnSpPr>
          <p:spPr bwMode="auto">
            <a:xfrm flipV="1">
              <a:off x="5393606" y="1905000"/>
              <a:ext cx="6350" cy="2730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6" name="Text Box 25"/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3276600" y="1981200"/>
              <a:ext cx="69602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en-US" sz="2000" b="0" dirty="0" smtClean="0">
                  <a:solidFill>
                    <a:schemeClr val="tx1"/>
                  </a:solidFill>
                  <a:latin typeface="+mn-lt"/>
                </a:rPr>
                <a:t>front</a:t>
              </a:r>
              <a:endParaRPr lang="en-US" sz="20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7" name="Text Box 25"/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5315852" y="1977995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</a:pPr>
              <a:r>
                <a:rPr lang="en-US" sz="2000" b="0" dirty="0" smtClean="0">
                  <a:solidFill>
                    <a:schemeClr val="tx1"/>
                  </a:solidFill>
                  <a:latin typeface="+mn-lt"/>
                </a:rPr>
                <a:t>back</a:t>
              </a:r>
              <a:endParaRPr lang="en-US" sz="2000" b="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Exercise: Linked List Queue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indent="0">
              <a:buNone/>
            </a:pPr>
            <a:r>
              <a:rPr lang="en-US" dirty="0" smtClean="0"/>
              <a:t>Implement a queue class that stores String values using a singly linked list with both nodes to indicate the front and the back of the queue as below.  The queue should implement the interface on the next slide.</a:t>
            </a:r>
            <a:endParaRPr lang="en-US" dirty="0"/>
          </a:p>
        </p:txBody>
      </p:sp>
      <p:grpSp>
        <p:nvGrpSpPr>
          <p:cNvPr id="4" name="Group 35"/>
          <p:cNvGrpSpPr/>
          <p:nvPr/>
        </p:nvGrpSpPr>
        <p:grpSpPr>
          <a:xfrm>
            <a:off x="1905000" y="4465137"/>
            <a:ext cx="5334000" cy="1143000"/>
            <a:chOff x="1752600" y="1295400"/>
            <a:chExt cx="5334000" cy="1143000"/>
          </a:xfrm>
        </p:grpSpPr>
        <p:sp>
          <p:nvSpPr>
            <p:cNvPr id="5" name="Rectangle 4"/>
            <p:cNvSpPr/>
            <p:nvPr/>
          </p:nvSpPr>
          <p:spPr bwMode="auto">
            <a:xfrm>
              <a:off x="1752600" y="1295400"/>
              <a:ext cx="5334000" cy="1143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6" name="Group 29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1905000" y="1371600"/>
              <a:ext cx="4800600" cy="977900"/>
              <a:chOff x="1200" y="1190"/>
              <a:chExt cx="3024" cy="616"/>
            </a:xfrm>
          </p:grpSpPr>
          <p:sp>
            <p:nvSpPr>
              <p:cNvPr id="7" name="Rectangle 3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1344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8" name="Rectangle 4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1536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440" y="119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968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2160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2064" y="119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3" name="AutoShape 9"/>
              <p:cNvCxnSpPr>
                <a:cxnSpLocks noChangeShapeType="1"/>
                <a:stCxn id="9" idx="3"/>
                <a:endCxn id="10" idx="1"/>
              </p:cNvCxnSpPr>
              <p:nvPr>
                <p:custDataLst>
                  <p:tags r:id="rId8"/>
                </p:custDataLst>
              </p:nvPr>
            </p:nvCxnSpPr>
            <p:spPr bwMode="auto">
              <a:xfrm>
                <a:off x="1632" y="1286"/>
                <a:ext cx="3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" name="Rectangle 10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92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784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688" y="119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7" name="AutoShape 13"/>
              <p:cNvCxnSpPr>
                <a:cxnSpLocks noChangeShapeType="1"/>
                <a:stCxn id="12" idx="3"/>
                <a:endCxn id="14" idx="1"/>
              </p:cNvCxnSpPr>
              <p:nvPr>
                <p:custDataLst>
                  <p:tags r:id="rId12"/>
                </p:custDataLst>
              </p:nvPr>
            </p:nvCxnSpPr>
            <p:spPr bwMode="auto">
              <a:xfrm>
                <a:off x="2256" y="1286"/>
                <a:ext cx="3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8" name="Rectangle 14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216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408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3312" y="119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1" name="AutoShape 17"/>
              <p:cNvCxnSpPr>
                <a:cxnSpLocks noChangeShapeType="1"/>
                <a:stCxn id="16" idx="3"/>
                <a:endCxn id="18" idx="1"/>
              </p:cNvCxnSpPr>
              <p:nvPr>
                <p:custDataLst>
                  <p:tags r:id="rId16"/>
                </p:custDataLst>
              </p:nvPr>
            </p:nvCxnSpPr>
            <p:spPr bwMode="auto">
              <a:xfrm>
                <a:off x="2880" y="1286"/>
                <a:ext cx="3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2" name="Rectangle 18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3840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</a:rPr>
                  <a:t>f</a:t>
                </a:r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032" y="119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3936" y="119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5" name="AutoShape 21"/>
              <p:cNvCxnSpPr>
                <a:cxnSpLocks noChangeShapeType="1"/>
                <a:stCxn id="20" idx="3"/>
                <a:endCxn id="22" idx="1"/>
              </p:cNvCxnSpPr>
              <p:nvPr>
                <p:custDataLst>
                  <p:tags r:id="rId20"/>
                </p:custDataLst>
              </p:nvPr>
            </p:nvCxnSpPr>
            <p:spPr bwMode="auto">
              <a:xfrm>
                <a:off x="3504" y="1286"/>
                <a:ext cx="33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6" name="Line 22"/>
              <p:cNvSpPr>
                <a:spLocks noChangeShapeType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032" y="1190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23"/>
              <p:cNvSpPr txBox="1"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200" y="1554"/>
                <a:ext cx="43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2000" b="0" dirty="0">
                    <a:solidFill>
                      <a:schemeClr val="tx1"/>
                    </a:solidFill>
                    <a:latin typeface="+mn-lt"/>
                  </a:rPr>
                  <a:t>front</a:t>
                </a:r>
              </a:p>
            </p:txBody>
          </p:sp>
          <p:sp>
            <p:nvSpPr>
              <p:cNvPr id="28" name="Text Box 24"/>
              <p:cNvSpPr txBox="1"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3696" y="1554"/>
                <a:ext cx="45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2000" b="0" dirty="0">
                    <a:solidFill>
                      <a:schemeClr val="tx1"/>
                    </a:solidFill>
                    <a:latin typeface="+mn-lt"/>
                  </a:rPr>
                  <a:t>back</a:t>
                </a:r>
              </a:p>
            </p:txBody>
          </p:sp>
          <p:cxnSp>
            <p:nvCxnSpPr>
              <p:cNvPr id="29" name="AutoShape 25"/>
              <p:cNvCxnSpPr>
                <a:cxnSpLocks noChangeShapeType="1"/>
                <a:stCxn id="27" idx="0"/>
                <a:endCxn id="7" idx="2"/>
              </p:cNvCxnSpPr>
              <p:nvPr>
                <p:custDataLst>
                  <p:tags r:id="rId24"/>
                </p:custDataLst>
              </p:nvPr>
            </p:nvCxnSpPr>
            <p:spPr bwMode="auto">
              <a:xfrm rot="5400000" flipH="1" flipV="1">
                <a:off x="1344" y="1458"/>
                <a:ext cx="172" cy="2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30" name="AutoShape 26"/>
              <p:cNvCxnSpPr>
                <a:cxnSpLocks noChangeShapeType="1"/>
                <a:stCxn id="28" idx="0"/>
                <a:endCxn id="22" idx="2"/>
              </p:cNvCxnSpPr>
              <p:nvPr>
                <p:custDataLst>
                  <p:tags r:id="rId25"/>
                </p:custDataLst>
              </p:nvPr>
            </p:nvCxnSpPr>
            <p:spPr bwMode="auto">
              <a:xfrm rot="5400000" flipH="1" flipV="1">
                <a:off x="3844" y="1462"/>
                <a:ext cx="172" cy="1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980</Words>
  <Application>Microsoft Macintosh PowerPoint</Application>
  <PresentationFormat>On-screen Show (4:3)</PresentationFormat>
  <Paragraphs>195</Paragraphs>
  <Slides>13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CSE 373: Data Structures and Algorithms</vt:lpstr>
      <vt:lpstr>Queue ADT</vt:lpstr>
      <vt:lpstr>Queues in computer science</vt:lpstr>
      <vt:lpstr>Using Queues</vt:lpstr>
      <vt:lpstr>Queue idioms</vt:lpstr>
      <vt:lpstr>Implementing Queue ADT:  Simple Array Queue</vt:lpstr>
      <vt:lpstr>Implementing Queue ADT:  Circular Array Queue</vt:lpstr>
      <vt:lpstr>Circular Array Queue</vt:lpstr>
      <vt:lpstr>Exercise: Linked List Queue Implementation</vt:lpstr>
      <vt:lpstr>Exercise: Linked List Queue Implementation (cont.)</vt:lpstr>
      <vt:lpstr>Circular Array vs. Linked List</vt:lpstr>
      <vt:lpstr>Circular Array vs. Linked List</vt:lpstr>
      <vt:lpstr>Linked List Queue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373: Data Structures and Algorithms</dc:title>
  <dc:creator>Jessica Miller</dc:creator>
  <cp:lastModifiedBy>Jessica Miller</cp:lastModifiedBy>
  <cp:revision>45</cp:revision>
  <cp:lastPrinted>2011-01-05T21:56:36Z</cp:lastPrinted>
  <dcterms:created xsi:type="dcterms:W3CDTF">2011-01-07T02:00:57Z</dcterms:created>
  <dcterms:modified xsi:type="dcterms:W3CDTF">2011-01-07T02:03:29Z</dcterms:modified>
</cp:coreProperties>
</file>