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60" r:id="rId3"/>
    <p:sldId id="258" r:id="rId4"/>
    <p:sldId id="276" r:id="rId5"/>
    <p:sldId id="261" r:id="rId6"/>
    <p:sldId id="262" r:id="rId7"/>
    <p:sldId id="263" r:id="rId8"/>
    <p:sldId id="264" r:id="rId9"/>
    <p:sldId id="274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F879F3-8608-504F-85EC-C075EDC2533F}" type="datetimeFigureOut">
              <a:rPr lang="en-US" smtClean="0"/>
              <a:pPr/>
              <a:t>1/7/11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34596-4AB2-9C42-83AC-37DBC52E7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EAE56E-6D4F-4D4D-B09E-39CAA381E08C}" type="slidenum">
              <a:rPr lang="en-US"/>
              <a:pPr/>
              <a:t>2</a:t>
            </a:fld>
            <a:endParaRPr lang="en-US"/>
          </a:p>
        </p:txBody>
      </p:sp>
      <p:sp>
        <p:nvSpPr>
          <p:cNvPr id="133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214427-FE0A-F043-9CC6-16E6F547EB03}" type="slidenum">
              <a:rPr lang="en-US"/>
              <a:pPr/>
              <a:t>5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analogy: trays of food at the sizzler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198E-58AE-374C-A835-C95CDED78A7D}" type="datetimeFigureOut">
              <a:rPr lang="en-US" smtClean="0"/>
              <a:pPr/>
              <a:t>1/7/11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FFFE2-F5D4-654D-B7D9-DFC4E66D2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198E-58AE-374C-A835-C95CDED78A7D}" type="datetimeFigureOut">
              <a:rPr lang="en-US" smtClean="0"/>
              <a:pPr/>
              <a:t>1/7/11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FFFE2-F5D4-654D-B7D9-DFC4E66D2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198E-58AE-374C-A835-C95CDED78A7D}" type="datetimeFigureOut">
              <a:rPr lang="en-US" smtClean="0"/>
              <a:pPr/>
              <a:t>1/7/11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FFFE2-F5D4-654D-B7D9-DFC4E66D2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198E-58AE-374C-A835-C95CDED78A7D}" type="datetimeFigureOut">
              <a:rPr lang="en-US" smtClean="0"/>
              <a:pPr/>
              <a:t>1/7/11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FFFE2-F5D4-654D-B7D9-DFC4E66D2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198E-58AE-374C-A835-C95CDED78A7D}" type="datetimeFigureOut">
              <a:rPr lang="en-US" smtClean="0"/>
              <a:pPr/>
              <a:t>1/7/11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FFFE2-F5D4-654D-B7D9-DFC4E66D2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198E-58AE-374C-A835-C95CDED78A7D}" type="datetimeFigureOut">
              <a:rPr lang="en-US" smtClean="0"/>
              <a:pPr/>
              <a:t>1/7/11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FFFE2-F5D4-654D-B7D9-DFC4E66D2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198E-58AE-374C-A835-C95CDED78A7D}" type="datetimeFigureOut">
              <a:rPr lang="en-US" smtClean="0"/>
              <a:pPr/>
              <a:t>1/7/11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FFFE2-F5D4-654D-B7D9-DFC4E66D2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198E-58AE-374C-A835-C95CDED78A7D}" type="datetimeFigureOut">
              <a:rPr lang="en-US" smtClean="0"/>
              <a:pPr/>
              <a:t>1/7/11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FFFE2-F5D4-654D-B7D9-DFC4E66D2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198E-58AE-374C-A835-C95CDED78A7D}" type="datetimeFigureOut">
              <a:rPr lang="en-US" smtClean="0"/>
              <a:pPr/>
              <a:t>1/7/11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FFFE2-F5D4-654D-B7D9-DFC4E66D2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198E-58AE-374C-A835-C95CDED78A7D}" type="datetimeFigureOut">
              <a:rPr lang="en-US" smtClean="0"/>
              <a:pPr/>
              <a:t>1/7/11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FFFE2-F5D4-654D-B7D9-DFC4E66D2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198E-58AE-374C-A835-C95CDED78A7D}" type="datetimeFigureOut">
              <a:rPr lang="en-US" smtClean="0"/>
              <a:pPr/>
              <a:t>1/7/11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FFFE2-F5D4-654D-B7D9-DFC4E66D2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D198E-58AE-374C-A835-C95CDED78A7D}" type="datetimeFigureOut">
              <a:rPr lang="en-US" smtClean="0"/>
              <a:pPr/>
              <a:t>1/7/11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FFFE2-F5D4-654D-B7D9-DFC4E66D2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373: Data Structures and Algorithms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1: Introduction; </a:t>
            </a:r>
            <a:r>
              <a:rPr lang="en-US" dirty="0" err="1" smtClean="0"/>
              <a:t>ADTs</a:t>
            </a:r>
            <a:r>
              <a:rPr lang="en-US" dirty="0" smtClean="0"/>
              <a:t>; </a:t>
            </a:r>
            <a:r>
              <a:rPr lang="en-US" dirty="0" smtClean="0"/>
              <a:t>Stacks; </a:t>
            </a:r>
            <a:r>
              <a:rPr lang="en-US" dirty="0" smtClean="0"/>
              <a:t>Eclipse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Eclipse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workspace</a:t>
            </a:r>
            <a:r>
              <a:rPr lang="en-US" dirty="0" smtClean="0"/>
              <a:t>: a collection of projects</a:t>
            </a:r>
          </a:p>
          <a:p>
            <a:pPr lvl="1"/>
            <a:r>
              <a:rPr lang="en-US" dirty="0" smtClean="0"/>
              <a:t>stored as a directory</a:t>
            </a:r>
          </a:p>
          <a:p>
            <a:r>
              <a:rPr lang="en-US" b="1" dirty="0" smtClean="0"/>
              <a:t>project</a:t>
            </a:r>
            <a:r>
              <a:rPr lang="en-US" dirty="0" smtClean="0"/>
              <a:t>: a Java program</a:t>
            </a:r>
          </a:p>
          <a:p>
            <a:pPr lvl="1"/>
            <a:r>
              <a:rPr lang="en-US" dirty="0" smtClean="0"/>
              <a:t>must have your files in a project in order to be able to compile, debug and run them</a:t>
            </a:r>
          </a:p>
          <a:p>
            <a:pPr lvl="1"/>
            <a:r>
              <a:rPr lang="en-US" dirty="0" smtClean="0"/>
              <a:t>by default stored in a directory in your workspace</a:t>
            </a:r>
          </a:p>
          <a:p>
            <a:r>
              <a:rPr lang="en-US" b="1" dirty="0" smtClean="0"/>
              <a:t>perspective</a:t>
            </a:r>
            <a:r>
              <a:rPr lang="en-US" dirty="0" smtClean="0"/>
              <a:t>: a view of your current project using a set of pre-laid-out windows and menus</a:t>
            </a:r>
          </a:p>
          <a:p>
            <a:pPr lvl="1"/>
            <a:r>
              <a:rPr lang="en-US" dirty="0" smtClean="0"/>
              <a:t>Java perspective</a:t>
            </a:r>
          </a:p>
          <a:p>
            <a:pPr lvl="1"/>
            <a:r>
              <a:rPr lang="en-US" dirty="0" smtClean="0"/>
              <a:t>debugging perspective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2A57D-731B-F14F-B563-B39F36B520F7}" type="slidenum">
              <a:rPr lang="en-US"/>
              <a:pPr/>
              <a:t>2</a:t>
            </a:fld>
            <a:endParaRPr lang="en-US"/>
          </a:p>
        </p:txBody>
      </p:sp>
      <p:sp>
        <p:nvSpPr>
          <p:cNvPr id="133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84237" y="414655"/>
            <a:ext cx="7802563" cy="838200"/>
          </a:xfrm>
        </p:spPr>
        <p:txBody>
          <a:bodyPr/>
          <a:lstStyle/>
          <a:p>
            <a:r>
              <a:rPr lang="en-US" dirty="0"/>
              <a:t>Course objectives</a:t>
            </a:r>
          </a:p>
        </p:txBody>
      </p:sp>
      <p:sp>
        <p:nvSpPr>
          <p:cNvPr id="133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Learn basic </a:t>
            </a:r>
            <a:r>
              <a:rPr lang="en-US" dirty="0"/>
              <a:t>data structures and </a:t>
            </a:r>
            <a:r>
              <a:rPr lang="en-US" dirty="0" smtClean="0"/>
              <a:t>algorithms</a:t>
            </a:r>
          </a:p>
          <a:p>
            <a:pPr lvl="1"/>
            <a:r>
              <a:rPr lang="en-US" dirty="0"/>
              <a:t>data structures – how data is organized</a:t>
            </a:r>
          </a:p>
          <a:p>
            <a:pPr lvl="1"/>
            <a:r>
              <a:rPr lang="en-US" dirty="0"/>
              <a:t>algorithms – unambiguous sequence of steps to compute something</a:t>
            </a:r>
          </a:p>
          <a:p>
            <a:pPr lvl="1"/>
            <a:r>
              <a:rPr lang="en-US" sz="1800" dirty="0"/>
              <a:t>algorithm analysis – determining how long an algorithm will take to solve a </a:t>
            </a:r>
            <a:r>
              <a:rPr lang="en-US" sz="1800" dirty="0" smtClean="0"/>
              <a:t>problem</a:t>
            </a:r>
          </a:p>
          <a:p>
            <a:pPr lvl="1"/>
            <a:endParaRPr lang="en-US" sz="1600" dirty="0" smtClean="0"/>
          </a:p>
          <a:p>
            <a:r>
              <a:rPr lang="en-US" dirty="0" smtClean="0"/>
              <a:t>Become a better software developer</a:t>
            </a:r>
          </a:p>
          <a:p>
            <a:pPr lvl="1"/>
            <a:r>
              <a:rPr lang="en-US" dirty="0" smtClean="0"/>
              <a:t>"Data Structures + Algorithms = Programs"</a:t>
            </a:r>
            <a:br>
              <a:rPr lang="en-US" dirty="0" smtClean="0"/>
            </a:br>
            <a:r>
              <a:rPr lang="en-US" dirty="0" smtClean="0"/>
              <a:t>-- </a:t>
            </a:r>
            <a:r>
              <a:rPr lang="en-US" dirty="0" err="1" smtClean="0"/>
              <a:t>Niklaus</a:t>
            </a:r>
            <a:r>
              <a:rPr lang="en-US" dirty="0" smtClean="0"/>
              <a:t> Wirth, author of Pascal language</a:t>
            </a:r>
          </a:p>
          <a:p>
            <a:endParaRPr lang="en-US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abstract data type (ADT)</a:t>
            </a:r>
            <a:r>
              <a:rPr lang="en-US" dirty="0" smtClean="0"/>
              <a:t>: A specification of a collection of data and the operations that can be performed on it.</a:t>
            </a:r>
          </a:p>
          <a:p>
            <a:pPr lvl="1"/>
            <a:r>
              <a:rPr lang="en-US" dirty="0" smtClean="0"/>
              <a:t>Describes </a:t>
            </a:r>
            <a:r>
              <a:rPr lang="en-US" i="1" dirty="0" smtClean="0"/>
              <a:t>what</a:t>
            </a:r>
            <a:r>
              <a:rPr lang="en-US" dirty="0" smtClean="0"/>
              <a:t> a collection does, not </a:t>
            </a:r>
            <a:r>
              <a:rPr lang="en-US" i="1" dirty="0" smtClean="0"/>
              <a:t>how</a:t>
            </a:r>
            <a:r>
              <a:rPr lang="en-US" dirty="0" smtClean="0"/>
              <a:t> it does it</a:t>
            </a:r>
          </a:p>
          <a:p>
            <a:pPr lvl="1"/>
            <a:r>
              <a:rPr lang="en-US" dirty="0" smtClean="0"/>
              <a:t>Described in Java with interfaces (e.g., </a:t>
            </a:r>
            <a:r>
              <a:rPr lang="en-US" sz="2400" dirty="0" smtClean="0">
                <a:latin typeface="Courier New" charset="0"/>
                <a:ea typeface="Times New Roman" charset="0"/>
                <a:cs typeface="Times New Roman" charset="0"/>
              </a:rPr>
              <a:t>List</a:t>
            </a:r>
            <a:r>
              <a:rPr lang="en-US" dirty="0" smtClean="0"/>
              <a:t>, </a:t>
            </a:r>
            <a:r>
              <a:rPr lang="en-US" sz="2400" dirty="0">
                <a:latin typeface="Courier New" charset="0"/>
                <a:ea typeface="Times New Roman" charset="0"/>
                <a:cs typeface="Times New Roman" charset="0"/>
              </a:rPr>
              <a:t>Map</a:t>
            </a:r>
            <a:r>
              <a:rPr lang="en-US" dirty="0" smtClean="0"/>
              <a:t>, </a:t>
            </a:r>
            <a:r>
              <a:rPr lang="en-US" sz="2400" dirty="0">
                <a:latin typeface="Courier New" charset="0"/>
                <a:ea typeface="Times New Roman" charset="0"/>
                <a:cs typeface="Times New Roman" charset="0"/>
              </a:rPr>
              <a:t>Set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Separate from </a:t>
            </a:r>
            <a:r>
              <a:rPr lang="en-US" b="1" dirty="0" smtClean="0"/>
              <a:t>implementation </a:t>
            </a:r>
          </a:p>
          <a:p>
            <a:pPr lvl="1"/>
            <a:endParaRPr lang="en-US" dirty="0" smtClean="0"/>
          </a:p>
          <a:p>
            <a:pPr>
              <a:tabLst>
                <a:tab pos="5254625" algn="l"/>
              </a:tabLst>
            </a:pPr>
            <a:r>
              <a:rPr lang="en-US" dirty="0" err="1" smtClean="0"/>
              <a:t>ADTs</a:t>
            </a:r>
            <a:r>
              <a:rPr lang="en-US" dirty="0" smtClean="0"/>
              <a:t> can be implemented in multiple ways by classes:</a:t>
            </a:r>
          </a:p>
          <a:p>
            <a:pPr lvl="1">
              <a:tabLst>
                <a:tab pos="5254625" algn="l"/>
              </a:tabLst>
            </a:pPr>
            <a:r>
              <a:rPr lang="en-US" dirty="0" err="1" smtClean="0">
                <a:latin typeface="Courier New" charset="0"/>
              </a:rPr>
              <a:t>ArrayList</a:t>
            </a:r>
            <a:r>
              <a:rPr lang="en-US" dirty="0" smtClean="0"/>
              <a:t> and </a:t>
            </a:r>
            <a:r>
              <a:rPr lang="en-US" dirty="0" err="1" smtClean="0">
                <a:latin typeface="Courier New" charset="0"/>
              </a:rPr>
              <a:t>LinkedList</a:t>
            </a:r>
            <a:r>
              <a:rPr lang="en-US" dirty="0" smtClean="0"/>
              <a:t>	implement </a:t>
            </a:r>
            <a:r>
              <a:rPr lang="en-US" dirty="0" smtClean="0">
                <a:latin typeface="Courier New" charset="0"/>
              </a:rPr>
              <a:t>List</a:t>
            </a:r>
          </a:p>
          <a:p>
            <a:pPr lvl="1">
              <a:tabLst>
                <a:tab pos="5254625" algn="l"/>
              </a:tabLst>
            </a:pPr>
            <a:r>
              <a:rPr lang="en-US" dirty="0" err="1" smtClean="0">
                <a:latin typeface="Courier New" charset="0"/>
              </a:rPr>
              <a:t>HashSet</a:t>
            </a:r>
            <a:r>
              <a:rPr lang="en-US" dirty="0" smtClean="0"/>
              <a:t> and </a:t>
            </a:r>
            <a:r>
              <a:rPr lang="en-US" dirty="0" err="1" smtClean="0">
                <a:latin typeface="Courier New" charset="0"/>
              </a:rPr>
              <a:t>TreeSet</a:t>
            </a:r>
            <a:r>
              <a:rPr lang="en-US" dirty="0" smtClean="0"/>
              <a:t>	implement </a:t>
            </a:r>
            <a:r>
              <a:rPr lang="en-US" dirty="0" smtClean="0">
                <a:latin typeface="Courier New" charset="0"/>
              </a:rPr>
              <a:t>Set</a:t>
            </a:r>
          </a:p>
          <a:p>
            <a:pPr lvl="1">
              <a:tabLst>
                <a:tab pos="5254625" algn="l"/>
              </a:tabLst>
            </a:pPr>
            <a:r>
              <a:rPr lang="en-US" dirty="0" err="1" smtClean="0">
                <a:latin typeface="Courier New" charset="0"/>
              </a:rPr>
              <a:t>LinkedList</a:t>
            </a:r>
            <a:r>
              <a:rPr lang="en-US" dirty="0" smtClean="0"/>
              <a:t> , </a:t>
            </a:r>
            <a:r>
              <a:rPr lang="en-US" dirty="0" err="1" smtClean="0">
                <a:latin typeface="Courier New" charset="0"/>
              </a:rPr>
              <a:t>ArrayDeque</a:t>
            </a:r>
            <a:r>
              <a:rPr lang="en-US" dirty="0" smtClean="0"/>
              <a:t>, etc.	implement </a:t>
            </a:r>
            <a:r>
              <a:rPr lang="en-US" dirty="0" smtClean="0">
                <a:latin typeface="Courier New" charset="0"/>
              </a:rPr>
              <a:t>Queue</a:t>
            </a:r>
          </a:p>
          <a:p>
            <a:pPr lvl="1">
              <a:tabLst>
                <a:tab pos="5254625" algn="l"/>
              </a:tabLst>
            </a:pPr>
            <a:endParaRPr lang="en-US" sz="800" dirty="0" smtClean="0">
              <a:latin typeface="Courier New" charset="0"/>
            </a:endParaRPr>
          </a:p>
          <a:p>
            <a:pPr lvl="2">
              <a:tabLst>
                <a:tab pos="5254625" algn="l"/>
              </a:tabLst>
            </a:pPr>
            <a:r>
              <a:rPr lang="en-US" sz="2065" dirty="0"/>
              <a:t>They messed up on Stack; there's no Stack interface, just a class.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charset="0"/>
              </a:rPr>
              <a:t>List </a:t>
            </a:r>
            <a:r>
              <a:rPr lang="en-US" dirty="0" smtClean="0"/>
              <a:t>ADT</a:t>
            </a:r>
            <a:endParaRPr lang="en-US" dirty="0"/>
          </a:p>
        </p:txBody>
      </p:sp>
      <p:graphicFrame>
        <p:nvGraphicFramePr>
          <p:cNvPr id="216165" name="Group 101"/>
          <p:cNvGraphicFramePr>
            <a:graphicFrameLocks noGrp="1"/>
          </p:cNvGraphicFramePr>
          <p:nvPr/>
        </p:nvGraphicFramePr>
        <p:xfrm>
          <a:off x="690563" y="2513844"/>
          <a:ext cx="7691437" cy="2773680"/>
        </p:xfrm>
        <a:graphic>
          <a:graphicData uri="http://schemas.openxmlformats.org/drawingml/2006/table">
            <a:tbl>
              <a:tblPr/>
              <a:tblGrid>
                <a:gridCol w="2743499"/>
                <a:gridCol w="4947938"/>
              </a:tblGrid>
              <a:tr h="17462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/>
                          <a:ea typeface="Times New Roman" charset="0"/>
                          <a:cs typeface="Courier"/>
                        </a:rPr>
                        <a:t>add(</a:t>
                      </a:r>
                      <a:r>
                        <a:rPr kumimoji="0" lang="en-US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/>
                          <a:ea typeface="Times New Roman" charset="0"/>
                          <a:cs typeface="Verdana"/>
                        </a:rPr>
                        <a:t>el</a:t>
                      </a: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/>
                          <a:ea typeface="Times New Roman" charset="0"/>
                          <a:cs typeface="Courier"/>
                        </a:rPr>
                        <a:t>, </a:t>
                      </a:r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/>
                          <a:ea typeface="Times New Roman" charset="0"/>
                          <a:cs typeface="Verdana"/>
                        </a:rPr>
                        <a:t>index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/>
                          <a:ea typeface="Times New Roman" charset="0"/>
                          <a:cs typeface="Courier"/>
                        </a:rPr>
                        <a:t>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/>
                        <a:cs typeface="Courier"/>
                      </a:endParaRPr>
                    </a:p>
                    <a:p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dirty="0" smtClean="0">
                          <a:latin typeface="+mn-lt"/>
                        </a:rPr>
                        <a:t>inserts the element</a:t>
                      </a:r>
                      <a:r>
                        <a:rPr lang="en-US" sz="2000" baseline="0" dirty="0" smtClean="0">
                          <a:latin typeface="+mn-lt"/>
                        </a:rPr>
                        <a:t> at the specified position in the list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/>
                          <a:ea typeface="Times New Roman" charset="0"/>
                          <a:cs typeface="Courier"/>
                        </a:rPr>
                        <a:t>remove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/>
                          <a:cs typeface="Courier"/>
                        </a:rPr>
                        <a:t>(</a:t>
                      </a:r>
                      <a:r>
                        <a:rPr kumimoji="0" lang="en-US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/>
                          <a:ea typeface="Times New Roman" charset="0"/>
                          <a:cs typeface="Verdana"/>
                        </a:rPr>
                        <a:t>index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/>
                          <a:cs typeface="Courier"/>
                        </a:rPr>
                        <a:t>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/>
                        <a:cs typeface="Courier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removes the element at the specified position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/>
                          <a:cs typeface="Courier"/>
                        </a:rPr>
                        <a:t>get(</a:t>
                      </a:r>
                      <a:r>
                        <a:rPr kumimoji="0" lang="en-US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/>
                          <a:ea typeface="Times New Roman" charset="0"/>
                          <a:cs typeface="Verdana"/>
                        </a:rPr>
                        <a:t>index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/>
                          <a:cs typeface="Courier"/>
                        </a:rPr>
                        <a:t>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/>
                        <a:cs typeface="Courier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dirty="0" smtClean="0"/>
                        <a:t>returns the element at the specified position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/>
                          <a:cs typeface="Courier"/>
                        </a:rPr>
                        <a:t>set(</a:t>
                      </a:r>
                      <a:r>
                        <a:rPr kumimoji="0" lang="en-US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/>
                          <a:ea typeface="Times New Roman" charset="0"/>
                          <a:cs typeface="Verdana"/>
                        </a:rPr>
                        <a:t>index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/>
                          <a:cs typeface="Courier"/>
                        </a:rPr>
                        <a:t>, </a:t>
                      </a:r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/>
                          <a:ea typeface="Times New Roman" charset="0"/>
                          <a:cs typeface="Verdana"/>
                        </a:rPr>
                        <a:t>el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/>
                          <a:cs typeface="Courier"/>
                        </a:rPr>
                        <a:t>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/>
                        <a:cs typeface="Courier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dirty="0" smtClean="0"/>
                        <a:t>replaces the element at the specified position with the specified element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/>
                          <a:ea typeface="Times New Roman" charset="0"/>
                          <a:cs typeface="Courier"/>
                        </a:rPr>
                        <a:t>contains(</a:t>
                      </a:r>
                      <a:r>
                        <a:rPr kumimoji="0" lang="en-US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/>
                          <a:ea typeface="Times New Roman" charset="0"/>
                          <a:cs typeface="Verdana"/>
                        </a:rPr>
                        <a:t>el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/>
                          <a:ea typeface="Times New Roman" charset="0"/>
                          <a:cs typeface="Courier"/>
                        </a:rPr>
                        <a:t>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/>
                        <a:cs typeface="Courier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returns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true if the list contains the element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/>
                          <a:ea typeface="Times New Roman" charset="0"/>
                          <a:cs typeface="Courier"/>
                        </a:rPr>
                        <a:t>size(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/>
                          <a:ea typeface="Times New Roman" charset="0"/>
                          <a:cs typeface="Courier"/>
                        </a:rPr>
                        <a:t>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/>
                        <a:cs typeface="Courier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returns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the number of elements in the list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90563" y="1256922"/>
            <a:ext cx="8229600" cy="125692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 </a:t>
            </a:r>
            <a:r>
              <a:rPr lang="en-US" sz="3200" dirty="0"/>
              <a:t>ordered collection the form </a:t>
            </a:r>
            <a:r>
              <a:rPr lang="en-US" sz="3200" dirty="0" smtClean="0"/>
              <a:t>A</a:t>
            </a:r>
            <a:r>
              <a:rPr lang="en-US" sz="3200" baseline="-25000" dirty="0" smtClean="0"/>
              <a:t>0</a:t>
            </a:r>
            <a:r>
              <a:rPr lang="en-US" sz="3200" dirty="0" smtClean="0"/>
              <a:t>, A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</a:t>
            </a:r>
            <a:r>
              <a:rPr lang="en-US" sz="3200" dirty="0"/>
              <a:t>..., </a:t>
            </a:r>
            <a:r>
              <a:rPr lang="en-US" sz="3200" dirty="0" smtClean="0"/>
              <a:t>A</a:t>
            </a:r>
            <a:r>
              <a:rPr lang="en-US" sz="3200" baseline="-25000" dirty="0" smtClean="0"/>
              <a:t>N</a:t>
            </a:r>
            <a:r>
              <a:rPr lang="en-US" sz="3200" baseline="-25000" dirty="0"/>
              <a:t>-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where N is the size of the list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3200" dirty="0" smtClean="0"/>
              <a:t>Operations described in Java's </a:t>
            </a:r>
            <a:r>
              <a:rPr lang="en-US" sz="3200" dirty="0" smtClean="0">
                <a:latin typeface="Courier"/>
                <a:cs typeface="Courier"/>
              </a:rPr>
              <a:t>List</a:t>
            </a:r>
            <a:r>
              <a:rPr lang="en-US" sz="3200" dirty="0" smtClean="0">
                <a:cs typeface="Courier"/>
              </a:rPr>
              <a:t> </a:t>
            </a:r>
            <a:r>
              <a:rPr lang="en-US" sz="3200" dirty="0" smtClean="0"/>
              <a:t>interface (subset):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90563" y="5546007"/>
            <a:ext cx="8229600" cy="958889"/>
          </a:xfrm>
        </p:spPr>
        <p:txBody>
          <a:bodyPr>
            <a:normAutofit/>
          </a:bodyPr>
          <a:lstStyle/>
          <a:p>
            <a:r>
              <a:rPr lang="en-US" sz="2700" dirty="0" err="1">
                <a:latin typeface="Courier"/>
                <a:cs typeface="Courier"/>
              </a:rPr>
              <a:t>ArrayList</a:t>
            </a:r>
            <a:r>
              <a:rPr lang="en-US" sz="2700" dirty="0" smtClean="0"/>
              <a:t> and </a:t>
            </a:r>
            <a:r>
              <a:rPr lang="en-US" sz="2700" dirty="0" err="1">
                <a:latin typeface="Courier"/>
                <a:cs typeface="Courier"/>
              </a:rPr>
              <a:t>LinkedList</a:t>
            </a:r>
            <a:r>
              <a:rPr lang="en-US" sz="2700" dirty="0"/>
              <a:t> are implementations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ADT</a:t>
            </a:r>
            <a:endParaRPr lang="en-US" dirty="0"/>
          </a:p>
        </p:txBody>
      </p:sp>
      <p:sp>
        <p:nvSpPr>
          <p:cNvPr id="2099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stack</a:t>
            </a:r>
            <a:r>
              <a:rPr lang="en-US" dirty="0"/>
              <a:t>:</a:t>
            </a:r>
            <a:r>
              <a:rPr lang="en-US" dirty="0" smtClean="0"/>
              <a:t> a list with the restriction that insertions/deletions can only be performed at the top/end of the list</a:t>
            </a:r>
          </a:p>
          <a:p>
            <a:pPr lvl="1"/>
            <a:r>
              <a:rPr lang="en-US" dirty="0"/>
              <a:t>Last-In, First-Out ("LIFO")</a:t>
            </a:r>
          </a:p>
          <a:p>
            <a:pPr lvl="1"/>
            <a:r>
              <a:rPr lang="en-US" dirty="0"/>
              <a:t>The elements are stored in order of insertion,</a:t>
            </a:r>
            <a:br>
              <a:rPr lang="en-US" dirty="0"/>
            </a:br>
            <a:r>
              <a:rPr lang="en-US" dirty="0"/>
              <a:t>but we do not think of them as having </a:t>
            </a:r>
            <a:r>
              <a:rPr lang="en-US" dirty="0" smtClean="0"/>
              <a:t>indexes.</a:t>
            </a:r>
          </a:p>
          <a:p>
            <a:pPr lvl="1"/>
            <a:r>
              <a:rPr lang="en-US" dirty="0"/>
              <a:t>The client can only add/remove/examine </a:t>
            </a:r>
            <a:br>
              <a:rPr lang="en-US" dirty="0"/>
            </a:br>
            <a:r>
              <a:rPr lang="en-US" dirty="0"/>
              <a:t>the last element added (the "top"</a:t>
            </a:r>
            <a:r>
              <a:rPr lang="en-US" dirty="0" smtClean="0"/>
              <a:t>).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basic stack operations:</a:t>
            </a:r>
          </a:p>
          <a:p>
            <a:pPr lvl="1"/>
            <a:r>
              <a:rPr lang="en-US" b="1" dirty="0"/>
              <a:t>push</a:t>
            </a:r>
            <a:r>
              <a:rPr lang="en-US" dirty="0"/>
              <a:t>: Add an element to the top.</a:t>
            </a:r>
          </a:p>
          <a:p>
            <a:pPr lvl="1"/>
            <a:r>
              <a:rPr lang="en-US" b="1" dirty="0"/>
              <a:t>pop</a:t>
            </a:r>
            <a:r>
              <a:rPr lang="en-US" dirty="0"/>
              <a:t>: Remove the top element.</a:t>
            </a:r>
          </a:p>
          <a:p>
            <a:pPr lvl="1"/>
            <a:r>
              <a:rPr lang="en-US" b="1" dirty="0"/>
              <a:t>peek</a:t>
            </a:r>
            <a:r>
              <a:rPr lang="en-US" dirty="0"/>
              <a:t>: Examine the top element.</a:t>
            </a:r>
          </a:p>
        </p:txBody>
      </p:sp>
      <p:pic>
        <p:nvPicPr>
          <p:cNvPr id="20992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1981200"/>
            <a:ext cx="1385888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9926" name="Picture 6" descr="stac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4267200"/>
            <a:ext cx="2495550" cy="232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Stacks</a:t>
            </a:r>
            <a:endParaRPr lang="en-US" dirty="0"/>
          </a:p>
        </p:txBody>
      </p:sp>
      <p:sp>
        <p:nvSpPr>
          <p:cNvPr id="2150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Programming languages and compilers:</a:t>
            </a:r>
          </a:p>
          <a:p>
            <a:pPr lvl="1"/>
            <a:r>
              <a:rPr lang="en-US" dirty="0"/>
              <a:t>method calls are placed onto a stack </a:t>
            </a:r>
            <a:r>
              <a:rPr lang="en-US" i="1" dirty="0"/>
              <a:t>(call=push, return=pop)</a:t>
            </a:r>
            <a:endParaRPr lang="en-US" dirty="0"/>
          </a:p>
          <a:p>
            <a:pPr lvl="1"/>
            <a:r>
              <a:rPr lang="en-US" dirty="0"/>
              <a:t>compilers use stacks to evaluate expressions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Matching up related pairs of things:</a:t>
            </a:r>
          </a:p>
          <a:p>
            <a:pPr lvl="1"/>
            <a:r>
              <a:rPr lang="en-US" dirty="0"/>
              <a:t>find out whether a string is a palindrome</a:t>
            </a:r>
          </a:p>
          <a:p>
            <a:pPr lvl="1"/>
            <a:r>
              <a:rPr lang="en-US" dirty="0"/>
              <a:t>examine a file to see if its braces </a:t>
            </a:r>
            <a:r>
              <a:rPr lang="en-US" dirty="0">
                <a:latin typeface="Courier New" charset="0"/>
              </a:rPr>
              <a:t>{</a:t>
            </a:r>
            <a:r>
              <a:rPr lang="en-US" dirty="0"/>
              <a:t> </a:t>
            </a:r>
            <a:r>
              <a:rPr lang="en-US" dirty="0">
                <a:latin typeface="Courier New" charset="0"/>
              </a:rPr>
              <a:t>}</a:t>
            </a:r>
            <a:r>
              <a:rPr lang="en-US" dirty="0"/>
              <a:t> and other operators match</a:t>
            </a:r>
          </a:p>
          <a:p>
            <a:pPr lvl="1"/>
            <a:r>
              <a:rPr lang="en-US" dirty="0"/>
              <a:t>convert "infix" expressions to "postfix" or "prefix"</a:t>
            </a:r>
          </a:p>
          <a:p>
            <a:endParaRPr lang="en-US" dirty="0"/>
          </a:p>
          <a:p>
            <a:r>
              <a:rPr lang="en-US" dirty="0"/>
              <a:t>Sophisticated algorithms:</a:t>
            </a:r>
          </a:p>
          <a:p>
            <a:pPr lvl="1"/>
            <a:r>
              <a:rPr lang="en-US" dirty="0"/>
              <a:t>searching through a maze with "backtracking"</a:t>
            </a:r>
          </a:p>
          <a:p>
            <a:pPr lvl="1"/>
            <a:r>
              <a:rPr lang="en-US" dirty="0"/>
              <a:t>many programs use an "undo stack" of previous operations</a:t>
            </a:r>
          </a:p>
        </p:txBody>
      </p:sp>
      <p:graphicFrame>
        <p:nvGraphicFramePr>
          <p:cNvPr id="215073" name="Group 33"/>
          <p:cNvGraphicFramePr>
            <a:graphicFrameLocks noGrp="1"/>
          </p:cNvGraphicFramePr>
          <p:nvPr/>
        </p:nvGraphicFramePr>
        <p:xfrm>
          <a:off x="6781800" y="2346325"/>
          <a:ext cx="2092325" cy="1539876"/>
        </p:xfrm>
        <a:graphic>
          <a:graphicData uri="http://schemas.openxmlformats.org/drawingml/2006/table">
            <a:tbl>
              <a:tblPr/>
              <a:tblGrid>
                <a:gridCol w="1076325"/>
                <a:gridCol w="101600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method3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return var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local vars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parameters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method2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return var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local vars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parameters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charset="0"/>
                        </a:rPr>
                        <a:t>method1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return var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local vars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parameters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dirty="0">
                <a:latin typeface="Courier New" charset="0"/>
              </a:rPr>
              <a:t>Stack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5000"/>
              </a:lnSpc>
            </a:pPr>
            <a:endParaRPr lang="en-US" dirty="0"/>
          </a:p>
          <a:p>
            <a:pPr lvl="1">
              <a:lnSpc>
                <a:spcPct val="95000"/>
              </a:lnSpc>
            </a:pPr>
            <a:endParaRPr lang="en-US" dirty="0"/>
          </a:p>
          <a:p>
            <a:pPr lvl="1">
              <a:lnSpc>
                <a:spcPct val="95000"/>
              </a:lnSpc>
            </a:pPr>
            <a:endParaRPr lang="en-US" dirty="0"/>
          </a:p>
          <a:p>
            <a:pPr lvl="1">
              <a:lnSpc>
                <a:spcPct val="95000"/>
              </a:lnSpc>
            </a:pPr>
            <a:endParaRPr lang="en-US" dirty="0"/>
          </a:p>
          <a:p>
            <a:pPr lvl="1">
              <a:lnSpc>
                <a:spcPct val="95000"/>
              </a:lnSpc>
            </a:pPr>
            <a:endParaRPr lang="en-US" dirty="0"/>
          </a:p>
          <a:p>
            <a:pPr lvl="1">
              <a:lnSpc>
                <a:spcPct val="95000"/>
              </a:lnSpc>
            </a:pPr>
            <a:endParaRPr lang="en-US" dirty="0"/>
          </a:p>
          <a:p>
            <a:pPr lvl="1">
              <a:lnSpc>
                <a:spcPct val="95000"/>
              </a:lnSpc>
            </a:pPr>
            <a:endParaRPr lang="en-US" dirty="0"/>
          </a:p>
          <a:p>
            <a:pPr lvl="1">
              <a:lnSpc>
                <a:spcPct val="95000"/>
              </a:lnSpc>
            </a:pPr>
            <a:endParaRPr lang="en-US" dirty="0"/>
          </a:p>
          <a:p>
            <a:pPr>
              <a:lnSpc>
                <a:spcPct val="70000"/>
              </a:lnSpc>
              <a:buFontTx/>
              <a:buNone/>
            </a:pPr>
            <a:r>
              <a:rPr lang="en-US" sz="1946" dirty="0">
                <a:latin typeface="Courier New" charset="0"/>
              </a:rPr>
              <a:t>Stack&lt;Integer&gt; </a:t>
            </a:r>
            <a:r>
              <a:rPr lang="en-US" sz="1946" dirty="0" err="1">
                <a:latin typeface="Courier New" charset="0"/>
              </a:rPr>
              <a:t>s</a:t>
            </a:r>
            <a:r>
              <a:rPr lang="en-US" sz="1946" dirty="0">
                <a:latin typeface="Courier New" charset="0"/>
              </a:rPr>
              <a:t> = new Stack&lt;Integer&gt;();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1946" dirty="0">
                <a:latin typeface="Courier New" charset="0"/>
              </a:rPr>
              <a:t>s.push(42);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1946" dirty="0">
                <a:latin typeface="Courier New" charset="0"/>
              </a:rPr>
              <a:t>s.push(-3);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1946" dirty="0">
                <a:latin typeface="Courier New" charset="0"/>
              </a:rPr>
              <a:t>s.push(17);              </a:t>
            </a:r>
            <a:r>
              <a:rPr lang="en-US" sz="1946" dirty="0" smtClean="0">
                <a:latin typeface="Courier New" charset="0"/>
              </a:rPr>
              <a:t>    </a:t>
            </a:r>
            <a:r>
              <a:rPr lang="en-US" sz="1946" b="1" dirty="0" smtClean="0">
                <a:solidFill>
                  <a:srgbClr val="008000"/>
                </a:solidFill>
                <a:latin typeface="Courier New" charset="0"/>
              </a:rPr>
              <a:t>/</a:t>
            </a:r>
            <a:r>
              <a:rPr lang="en-US" sz="1946" b="1" dirty="0">
                <a:solidFill>
                  <a:srgbClr val="008000"/>
                </a:solidFill>
                <a:latin typeface="Courier New" charset="0"/>
              </a:rPr>
              <a:t>/ bottom [42, -3, 17] top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sz="1946" dirty="0">
              <a:latin typeface="Courier New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sz="1946" dirty="0" err="1">
                <a:latin typeface="Courier New" charset="0"/>
              </a:rPr>
              <a:t>System.out.println(s.pop</a:t>
            </a:r>
            <a:r>
              <a:rPr lang="en-US" sz="1946" dirty="0">
                <a:latin typeface="Courier New" charset="0"/>
              </a:rPr>
              <a:t>()); </a:t>
            </a:r>
            <a:r>
              <a:rPr lang="en-US" sz="1946" b="1" dirty="0">
                <a:solidFill>
                  <a:srgbClr val="008000"/>
                </a:solidFill>
                <a:latin typeface="Courier New" charset="0"/>
              </a:rPr>
              <a:t>// 17</a:t>
            </a:r>
            <a:endParaRPr lang="en-US" sz="1946" b="1" dirty="0" smtClean="0">
              <a:solidFill>
                <a:srgbClr val="008000"/>
              </a:solidFill>
              <a:latin typeface="Courier New" charset="0"/>
            </a:endParaRPr>
          </a:p>
          <a:p>
            <a:pPr>
              <a:buFontTx/>
              <a:buNone/>
            </a:pPr>
            <a:endParaRPr lang="en-US" sz="2000" dirty="0">
              <a:latin typeface="Courier New" charset="0"/>
            </a:endParaRPr>
          </a:p>
        </p:txBody>
      </p:sp>
      <p:graphicFrame>
        <p:nvGraphicFramePr>
          <p:cNvPr id="216165" name="Group 101"/>
          <p:cNvGraphicFramePr>
            <a:graphicFrameLocks noGrp="1"/>
          </p:cNvGraphicFramePr>
          <p:nvPr/>
        </p:nvGraphicFramePr>
        <p:xfrm>
          <a:off x="690563" y="1371600"/>
          <a:ext cx="7691437" cy="2743200"/>
        </p:xfrm>
        <a:graphic>
          <a:graphicData uri="http://schemas.openxmlformats.org/drawingml/2006/table">
            <a:tbl>
              <a:tblPr/>
              <a:tblGrid>
                <a:gridCol w="1870075"/>
                <a:gridCol w="5821362"/>
              </a:tblGrid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Stack&lt;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E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&gt;()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constructs a new stack with elements of type 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E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push(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places given value on top of stack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pop()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removes top value from stack and returns it;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throws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EmptyStackException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 if stack is empty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peek()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returns top value from stack without removing it;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throws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EmptyStackException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 if stack is empty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size()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returns number of elements in stack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isEmpty()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returns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true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 if stack has no elements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Stack limitations/idioms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Remember: You cannot loop over a stack</a:t>
            </a:r>
            <a:r>
              <a:rPr lang="en-US" dirty="0" smtClean="0"/>
              <a:t> like you do a list.</a:t>
            </a:r>
            <a:endParaRPr lang="en-US" dirty="0"/>
          </a:p>
          <a:p>
            <a:pPr lvl="1">
              <a:lnSpc>
                <a:spcPct val="80000"/>
              </a:lnSpc>
              <a:buFontTx/>
              <a:buNone/>
            </a:pPr>
            <a:endParaRPr lang="en-US" sz="800" dirty="0">
              <a:latin typeface="Courier New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dirty="0">
                <a:latin typeface="Courier New" charset="0"/>
              </a:rPr>
              <a:t>	Stack&lt;Integer&gt; </a:t>
            </a:r>
            <a:r>
              <a:rPr lang="en-US" dirty="0" err="1">
                <a:latin typeface="Courier New" charset="0"/>
              </a:rPr>
              <a:t>s</a:t>
            </a:r>
            <a:r>
              <a:rPr lang="en-US" dirty="0">
                <a:latin typeface="Courier New" charset="0"/>
              </a:rPr>
              <a:t> = new Stack&lt;Integer&gt;();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dirty="0">
                <a:latin typeface="Courier New" charset="0"/>
              </a:rPr>
              <a:t>	</a:t>
            </a:r>
            <a:r>
              <a:rPr lang="en-US" b="1" dirty="0"/>
              <a:t>...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dirty="0">
                <a:latin typeface="Courier New" charset="0"/>
              </a:rPr>
              <a:t>	for (</a:t>
            </a:r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</a:t>
            </a:r>
            <a:r>
              <a:rPr lang="en-US" dirty="0" err="1">
                <a:latin typeface="Courier New" charset="0"/>
              </a:rPr>
              <a:t>s.size</a:t>
            </a:r>
            <a:r>
              <a:rPr lang="en-US" dirty="0">
                <a:latin typeface="Courier New" charset="0"/>
              </a:rPr>
              <a:t>();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dirty="0">
                <a:latin typeface="Courier New" charset="0"/>
              </a:rPr>
              <a:t>	    </a:t>
            </a:r>
            <a:r>
              <a:rPr lang="en-US" b="1" dirty="0"/>
              <a:t>do something with </a:t>
            </a:r>
            <a:r>
              <a:rPr lang="en-US" dirty="0" err="1">
                <a:latin typeface="Courier New" charset="0"/>
              </a:rPr>
              <a:t>s.get(i</a:t>
            </a:r>
            <a:r>
              <a:rPr lang="en-US" dirty="0">
                <a:latin typeface="Courier New" charset="0"/>
              </a:rPr>
              <a:t>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dirty="0">
                <a:latin typeface="Courier New" charset="0"/>
              </a:rPr>
              <a:t>	}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dirty="0" smtClean="0">
              <a:latin typeface="Courier New" charset="0"/>
            </a:endParaRPr>
          </a:p>
          <a:p>
            <a:r>
              <a:rPr lang="en-US" dirty="0" smtClean="0"/>
              <a:t>Instead</a:t>
            </a:r>
            <a:r>
              <a:rPr lang="en-US" dirty="0"/>
              <a:t>, you</a:t>
            </a:r>
            <a:r>
              <a:rPr lang="en-US" dirty="0" smtClean="0"/>
              <a:t> pull </a:t>
            </a:r>
            <a:r>
              <a:rPr lang="en-US" dirty="0"/>
              <a:t>contents out of the stack to view them.</a:t>
            </a:r>
          </a:p>
          <a:p>
            <a:pPr lvl="1"/>
            <a:r>
              <a:rPr lang="en-US" dirty="0"/>
              <a:t>common idiom:</a:t>
            </a:r>
            <a:r>
              <a:rPr lang="en-US" dirty="0" smtClean="0"/>
              <a:t> Remove each </a:t>
            </a:r>
            <a:r>
              <a:rPr lang="en-US" dirty="0"/>
              <a:t>element until the stack is empty.</a:t>
            </a:r>
          </a:p>
          <a:p>
            <a:pPr lvl="1">
              <a:buFontTx/>
              <a:buNone/>
            </a:pPr>
            <a:endParaRPr lang="en-US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dirty="0">
                <a:latin typeface="Courier New" charset="0"/>
              </a:rPr>
              <a:t>	while (!</a:t>
            </a:r>
            <a:r>
              <a:rPr lang="en-US" dirty="0" err="1">
                <a:latin typeface="Courier New" charset="0"/>
              </a:rPr>
              <a:t>s.isEmpty</a:t>
            </a:r>
            <a:r>
              <a:rPr lang="en-US" dirty="0">
                <a:latin typeface="Courier New" charset="0"/>
              </a:rPr>
              <a:t>())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dirty="0">
                <a:latin typeface="Courier New" charset="0"/>
              </a:rPr>
              <a:t>	    </a:t>
            </a:r>
            <a:r>
              <a:rPr lang="en-US" b="1" dirty="0"/>
              <a:t>do something with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s.pop</a:t>
            </a:r>
            <a:r>
              <a:rPr lang="en-US" dirty="0">
                <a:latin typeface="Courier New" charset="0"/>
              </a:rPr>
              <a:t>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dirty="0">
                <a:latin typeface="Courier New" charset="0"/>
              </a:rPr>
              <a:t>	}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914400" y="2543175"/>
            <a:ext cx="5410200" cy="990600"/>
            <a:chOff x="576" y="1488"/>
            <a:chExt cx="3744" cy="624"/>
          </a:xfrm>
        </p:grpSpPr>
        <p:sp>
          <p:nvSpPr>
            <p:cNvPr id="217092" name="Line 4"/>
            <p:cNvSpPr>
              <a:spLocks noChangeShapeType="1"/>
            </p:cNvSpPr>
            <p:nvPr/>
          </p:nvSpPr>
          <p:spPr bwMode="auto">
            <a:xfrm>
              <a:off x="576" y="1536"/>
              <a:ext cx="3744" cy="57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093" name="Line 5"/>
            <p:cNvSpPr>
              <a:spLocks noChangeShapeType="1"/>
            </p:cNvSpPr>
            <p:nvPr/>
          </p:nvSpPr>
          <p:spPr bwMode="auto">
            <a:xfrm flipH="1">
              <a:off x="576" y="1488"/>
              <a:ext cx="3744" cy="62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2304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Write a method</a:t>
            </a:r>
            <a:r>
              <a:rPr lang="en-US" dirty="0" smtClean="0"/>
              <a:t> </a:t>
            </a:r>
            <a:r>
              <a:rPr lang="en-US" sz="2839" dirty="0" err="1" smtClean="0">
                <a:latin typeface="Courier New" charset="0"/>
              </a:rPr>
              <a:t>symbolsBalanced</a:t>
            </a:r>
            <a:r>
              <a:rPr lang="en-US" sz="3226" dirty="0" smtClean="0"/>
              <a:t> </a:t>
            </a:r>
            <a:r>
              <a:rPr lang="en-US" sz="3226" dirty="0"/>
              <a:t>t</a:t>
            </a:r>
            <a:r>
              <a:rPr lang="en-US" dirty="0" smtClean="0"/>
              <a:t>hat </a:t>
            </a:r>
            <a:r>
              <a:rPr lang="en-US" dirty="0"/>
              <a:t>accepts a</a:t>
            </a:r>
            <a:r>
              <a:rPr lang="en-US" dirty="0" smtClean="0"/>
              <a:t> </a:t>
            </a:r>
            <a:r>
              <a:rPr lang="en-US" sz="2839" dirty="0">
                <a:latin typeface="Courier New" charset="0"/>
              </a:rPr>
              <a:t>String</a:t>
            </a:r>
            <a:r>
              <a:rPr lang="en-US" dirty="0" smtClean="0"/>
              <a:t> as a </a:t>
            </a:r>
            <a:r>
              <a:rPr lang="en-US" dirty="0"/>
              <a:t>parameter and</a:t>
            </a:r>
            <a:r>
              <a:rPr lang="en-US" dirty="0" smtClean="0"/>
              <a:t> returns whether or not the parentheses and the curly brackets in that </a:t>
            </a:r>
            <a:r>
              <a:rPr lang="en-US" sz="2839" dirty="0" smtClean="0">
                <a:latin typeface="Courier New" charset="0"/>
              </a:rPr>
              <a:t>String</a:t>
            </a:r>
            <a:r>
              <a:rPr lang="en-US" dirty="0" smtClean="0"/>
              <a:t> are balanced as they would have to be in </a:t>
            </a:r>
            <a:r>
              <a:rPr lang="en-US" smtClean="0"/>
              <a:t>a valid </a:t>
            </a:r>
            <a:r>
              <a:rPr lang="en-US" dirty="0" smtClean="0"/>
              <a:t>Java program.</a:t>
            </a:r>
          </a:p>
          <a:p>
            <a:pPr lvl="1"/>
            <a:r>
              <a:rPr lang="en-US" dirty="0" smtClean="0"/>
              <a:t>Use a Stack to solve this problem.</a:t>
            </a:r>
          </a:p>
          <a:p>
            <a:pPr lvl="1"/>
            <a:endParaRPr lang="en-US" sz="800" dirty="0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894</Words>
  <Application>Microsoft Macintosh PowerPoint</Application>
  <PresentationFormat>On-screen Show (4:3)</PresentationFormat>
  <Paragraphs>136</Paragraphs>
  <Slides>10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CSE 373: Data Structures and Algorithms</vt:lpstr>
      <vt:lpstr>Course objectives</vt:lpstr>
      <vt:lpstr>Abstract Data Types</vt:lpstr>
      <vt:lpstr>List ADT</vt:lpstr>
      <vt:lpstr>Stack ADT</vt:lpstr>
      <vt:lpstr>Applications of Stacks</vt:lpstr>
      <vt:lpstr>Class Stack</vt:lpstr>
      <vt:lpstr>Stack limitations/idioms</vt:lpstr>
      <vt:lpstr>Exercise</vt:lpstr>
      <vt:lpstr>Eclipse concepts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373: Data Structures and Algorithms</dc:title>
  <dc:creator>Jessica Miller</dc:creator>
  <cp:lastModifiedBy>Jessica Miller</cp:lastModifiedBy>
  <cp:revision>61</cp:revision>
  <dcterms:created xsi:type="dcterms:W3CDTF">2011-01-07T10:36:16Z</dcterms:created>
  <dcterms:modified xsi:type="dcterms:W3CDTF">2011-01-07T10:36:55Z</dcterms:modified>
</cp:coreProperties>
</file>