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</p:sldIdLst>
  <p:sldSz cx="9144000" cy="5143500" type="screen16x9"/>
  <p:notesSz cx="6858000" cy="9144000"/>
  <p:embeddedFontLst>
    <p:embeddedFont>
      <p:font typeface="Source Code Pro" panose="020B05090304030202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747775"/>
          </p15:clr>
        </p15:guide>
        <p15:guide id="2" pos="4341">
          <p15:clr>
            <a:srgbClr val="747775"/>
          </p15:clr>
        </p15:guide>
        <p15:guide id="3" pos="1697">
          <p15:clr>
            <a:srgbClr val="747775"/>
          </p15:clr>
        </p15:guide>
        <p15:guide id="4" orient="horz" pos="256">
          <p15:clr>
            <a:srgbClr val="747775"/>
          </p15:clr>
        </p15:guide>
        <p15:guide id="5" orient="horz" pos="97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366" autoAdjust="0"/>
  </p:normalViewPr>
  <p:slideViewPr>
    <p:cSldViewPr snapToGrid="0">
      <p:cViewPr varScale="1">
        <p:scale>
          <a:sx n="74" d="100"/>
          <a:sy n="74" d="100"/>
        </p:scale>
        <p:origin x="1714" y="67"/>
      </p:cViewPr>
      <p:guideLst>
        <p:guide orient="horz" pos="1728"/>
        <p:guide pos="4341"/>
        <p:guide pos="1697"/>
        <p:guide orient="horz" pos="256"/>
        <p:guide orient="horz" pos="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0e55136f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f0e55136f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0eb43bf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f0eb43bf2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fafe0e33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fafe0e33a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fafe0e33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fafe0e33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fafe0e33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fafe0e33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fafe0e33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7fafe0e33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7fafe0e33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7fafe0e33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7fafe0e33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7fafe0e33a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 = if case = top line of diagram, parent = else case = bottom 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 sequence is infeasible because “CT” cannot come before “HT”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fafe0e33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fafe0e33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long as parent runs, child isn’t an orphan and wont’ be reaped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fafe0e33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7fafe0e33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7fafe0e33a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7fafe0e33a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0e9d21d7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0e9d21d7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7fafe0e33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7fafe0e33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fafe0e33a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7fafe0e33a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0eb3f8c6f_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f0eb3f8c6f_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0eb3f8c6f_8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0eb3f8c6f_8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0eb3f8c6f_8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0eb3f8c6f_8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do we move “thing” to “new thing”?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Without indirection: change all 3 pointers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anose="05000000000000000000" pitchFamily="2" charset="2"/>
              </a:rPr>
              <a:t>With indirection: only change 1 pointer 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0eb3f8c6f_8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f0eb3f8c6f_8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f0eb3f8c6f_8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f0eb3f8c6f_8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f0eb3f8c6f_8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f0eb3f8c6f_8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f0eb3f8c6f_8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f0eb3f8c6f_8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f0eb3f8c6f_8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f0eb3f8c6f_8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2^64 B/process * 8 processes = 2^67 B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False. 32-bit machine = 2^32 B virtual memory per process. 2 GiB RAM = 2^33 B physical memory. Only enough for 2 processes!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fafe0e33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fafe0e33a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f0eb43bf2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f0eb43bf2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f0eb43bf2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f0eb43bf2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f0eb43bf2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f0eb43bf2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2f0eb43bf21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2f0eb43bf21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f0eb3f8c6f_8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f0eb3f8c6f_8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fafe0e3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fafe0e3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fork returns child’s PID to parent, 0 to child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 = if case, parent = else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fafe0e33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fafe0e33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Topological sort = any sort where vertices come after any vertex with a path to it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fafe0e33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fafe0e33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Instructions within a branch must go in order, but CPU can switch between branches freely.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/>
              <a:t>hild = if case = top line of diagram, parent = else case = bottom line of diagram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fafe0e33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7fafe0e33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 1 = first if case, child 2 = second if case (within first)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Parent: “L0”, fork child1, “Bye”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Child1: “L1”, fork child2, “Bye”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Child2: “L2”, “Bye”.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Seq1 impossible because “L2” cannot be the last thing printed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Seq2: parent, parent, child1, child2, child2, child1.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Answer: B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fafe0e33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fafe0e33a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0eb43bf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0eb43bf2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2800"/>
              <a:buNone/>
              <a:defRPr sz="2800">
                <a:solidFill>
                  <a:srgbClr val="75757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303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20960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0" y="7127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OBJECT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2100" algn="l" rtl="0">
              <a:spcBef>
                <a:spcPts val="400"/>
              </a:spcBef>
              <a:spcAft>
                <a:spcPts val="0"/>
              </a:spcAft>
              <a:buSzPts val="1000"/>
              <a:buChar char="●"/>
              <a:defRPr b="0"/>
            </a:lvl1pPr>
            <a:lvl2pPr marL="914400" lvl="1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 rtl="0">
              <a:spcBef>
                <a:spcPts val="3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OBJECT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396876" y="1021556"/>
            <a:ext cx="8366100" cy="37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 rtl="0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 rtl="0"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spcAft>
                <a:spcPts val="0"/>
              </a:spcAft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5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57018" y="326759"/>
            <a:ext cx="8406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96875" y="1021556"/>
            <a:ext cx="8366100" cy="3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1150" algn="l"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2100" b="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1800"/>
            </a:lvl2pPr>
            <a:lvl3pPr marL="1371600" lvl="2" indent="-298450" algn="l">
              <a:spcBef>
                <a:spcPts val="3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 algn="l">
              <a:spcBef>
                <a:spcPts val="30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534400" y="4869181"/>
            <a:ext cx="609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9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5720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42603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05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3002175"/>
            <a:ext cx="9144000" cy="2141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533925" y="1391063"/>
            <a:ext cx="8076300" cy="103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549363" y="2428990"/>
            <a:ext cx="40452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256175"/>
            <a:ext cx="9144000" cy="887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0176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</a:t>
            </a: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ctrTitle"/>
          </p:nvPr>
        </p:nvSpPr>
        <p:spPr>
          <a:xfrm>
            <a:off x="127363" y="0"/>
            <a:ext cx="8001000" cy="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</a:pPr>
            <a:r>
              <a:rPr lang="en" sz="3000" b="1"/>
              <a:t>Processes II &amp; Virtual Memory I</a:t>
            </a:r>
            <a:endParaRPr sz="3000"/>
          </a:p>
        </p:txBody>
      </p:sp>
      <p:sp>
        <p:nvSpPr>
          <p:cNvPr id="84" name="Google Shape;84;p20"/>
          <p:cNvSpPr txBox="1">
            <a:spLocks noGrp="1"/>
          </p:cNvSpPr>
          <p:nvPr>
            <p:ph type="subTitle" idx="1"/>
          </p:nvPr>
        </p:nvSpPr>
        <p:spPr>
          <a:xfrm>
            <a:off x="127372" y="724950"/>
            <a:ext cx="338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100">
                <a:solidFill>
                  <a:schemeClr val="dk2"/>
                </a:solidFill>
              </a:rPr>
              <a:t>CSE 351 Summer 2024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85" name="Google Shape;85;p20"/>
          <p:cNvSpPr txBox="1"/>
          <p:nvPr/>
        </p:nvSpPr>
        <p:spPr>
          <a:xfrm>
            <a:off x="548346" y="1180819"/>
            <a:ext cx="3761700" cy="2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Ellis Haker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 Assistants: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Naama Amiel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Micah Chang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Shananda Dokka</a:t>
            </a:r>
            <a:endParaRPr sz="2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Nikolas McNamee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Jiawe</a:t>
            </a:r>
            <a:r>
              <a:rPr lang="en" sz="2100">
                <a:solidFill>
                  <a:schemeClr val="dk1"/>
                </a:solidFill>
              </a:rPr>
              <a:t>i Huang</a:t>
            </a:r>
            <a:endParaRPr sz="1100"/>
          </a:p>
        </p:txBody>
      </p:sp>
      <p:pic>
        <p:nvPicPr>
          <p:cNvPr id="87" name="Google Shape;87;p20" descr="A meme with 2 sections.&#10;Section 1: a photo of Drake looking away from the camera with his hand up, captioned &quot;8GB of Ram in 2024&quot;. On the right is the Google Chrome logo.&#10;Section 2: Drake smiling at the camera. captioned &quot;4kb of ram in 1969&quot;. On the right is a picture of an astronaut on the moon, saluting next to an American flag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921" y="724800"/>
            <a:ext cx="4529154" cy="34393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exec</a:t>
            </a:r>
            <a:r>
              <a:rPr lang="en" dirty="0"/>
              <a:t>-ing a Program (pt 2)</a:t>
            </a: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42500" cy="17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Very high-level diagram of what happens when you run the command “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ls</a:t>
            </a:r>
            <a:r>
              <a:rPr lang="en" dirty="0"/>
              <a:t>” in a Linux shell</a:t>
            </a:r>
            <a:endParaRPr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This is the loading part of CALL!</a:t>
            </a:r>
            <a:endParaRPr dirty="0"/>
          </a:p>
        </p:txBody>
      </p:sp>
      <p:pic>
        <p:nvPicPr>
          <p:cNvPr id="155" name="Google Shape;155;p29" descr="The same diagram as the previous slide, representing the parent's address spac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750" y="203550"/>
            <a:ext cx="1544250" cy="18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 descr="An identical stack of 5 boxes to the previous diagram, but this one is titled &quot;Child&quot; instead of &quot;Parent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9513" y="2281300"/>
            <a:ext cx="1517475" cy="1918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9" descr="Arrow pointing from the &quot;Parent&quot; diagram to the &quot;Child&quot; one."/>
          <p:cNvCxnSpPr/>
          <p:nvPr/>
        </p:nvCxnSpPr>
        <p:spPr>
          <a:xfrm>
            <a:off x="7751275" y="2055400"/>
            <a:ext cx="300" cy="48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9" name="Google Shape;159;p29"/>
          <p:cNvSpPr txBox="1"/>
          <p:nvPr/>
        </p:nvSpPr>
        <p:spPr>
          <a:xfrm>
            <a:off x="7793750" y="2055400"/>
            <a:ext cx="8805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fork()</a:t>
            </a:r>
            <a:endParaRPr b="1">
              <a:solidFill>
                <a:srgbClr val="7030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exec</a:t>
            </a:r>
            <a:r>
              <a:rPr lang="en" dirty="0"/>
              <a:t>-ing a Program (pt 3)</a:t>
            </a:r>
            <a:endParaRPr dirty="0"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42500" cy="17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Very high-level diagram of what happens when you run the command “</a:t>
            </a:r>
            <a:r>
              <a:rPr lang="en" dirty="0">
                <a:latin typeface="Source Code Pro"/>
                <a:ea typeface="Source Code Pro"/>
                <a:cs typeface="Source Code Pro"/>
                <a:sym typeface="Source Code Pro"/>
              </a:rPr>
              <a:t>ls</a:t>
            </a:r>
            <a:r>
              <a:rPr lang="en" dirty="0"/>
              <a:t>” in a Linux shell</a:t>
            </a:r>
            <a:endParaRPr dirty="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 dirty="0"/>
              <a:t>This is the loading part of CALL!</a:t>
            </a:r>
            <a:endParaRPr dirty="0"/>
          </a:p>
        </p:txBody>
      </p:sp>
      <p:pic>
        <p:nvPicPr>
          <p:cNvPr id="168" name="Google Shape;168;p30" descr="The same &quot;Parent&quot; diagram as the previou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750" y="203550"/>
            <a:ext cx="1544250" cy="18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 descr="The same &quot;Child&quot; diagram as the previous sllde, except it is very faded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5050" y="2304350"/>
            <a:ext cx="1517950" cy="191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 descr="A similar stack of 5 boxes, titles &quot;Child&quot;. The colors are the same as the previous diagrams, but now the text on the &quot;Stack&quot; &quot;Heap&quot; and &quot;Data&quot; portions has been replaced with the text &quot;(new) Stack&quot;, &quot;(new) Heap&quot;, and &quot;(new) Data)&quot;, and the text in the &quot;Code&quot; portion now says &quot;Code: /usr/bin/ls&quot;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5800" y="2340850"/>
            <a:ext cx="1532775" cy="187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30" descr="An arrow pointing from the &quot;Parent&quot; diagram to the old &quot;Child&quot; diagram."/>
          <p:cNvCxnSpPr/>
          <p:nvPr/>
        </p:nvCxnSpPr>
        <p:spPr>
          <a:xfrm>
            <a:off x="7751275" y="2055400"/>
            <a:ext cx="300" cy="48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30"/>
          <p:cNvSpPr txBox="1"/>
          <p:nvPr/>
        </p:nvSpPr>
        <p:spPr>
          <a:xfrm>
            <a:off x="7793750" y="2055400"/>
            <a:ext cx="8805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fork()</a:t>
            </a:r>
            <a:endParaRPr b="1">
              <a:solidFill>
                <a:srgbClr val="7030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72" name="Google Shape;172;p30" descr="Arrow pointing from the old &quot;Child&quot; diagram to the new one"/>
          <p:cNvCxnSpPr/>
          <p:nvPr/>
        </p:nvCxnSpPr>
        <p:spPr>
          <a:xfrm flipH="1">
            <a:off x="5477613" y="3366750"/>
            <a:ext cx="1328400" cy="2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3" name="Google Shape;173;p30"/>
          <p:cNvSpPr txBox="1"/>
          <p:nvPr/>
        </p:nvSpPr>
        <p:spPr>
          <a:xfrm>
            <a:off x="5698388" y="3031050"/>
            <a:ext cx="951000" cy="2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exec*()</a:t>
            </a:r>
            <a:endParaRPr b="1">
              <a:solidFill>
                <a:srgbClr val="7030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4" name="Google Shape;17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Topics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Processes and context switching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Creating new processes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fork() and exec*()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Ending a process</a:t>
            </a:r>
            <a:endParaRPr b="1">
              <a:solidFill>
                <a:srgbClr val="7030A0"/>
              </a:solidFill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>
                <a:solidFill>
                  <a:srgbClr val="7030A0"/>
                </a:solidFill>
              </a:rPr>
              <a:t>exit(), wait(), waitpid()</a:t>
            </a:r>
            <a:endParaRPr b="1">
              <a:solidFill>
                <a:srgbClr val="7030A0"/>
              </a:solidFill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>
                <a:solidFill>
                  <a:srgbClr val="7030A0"/>
                </a:solidFill>
              </a:rPr>
              <a:t>Zombies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Memory (VM)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Overview and motivation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caching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Address translation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management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protection</a:t>
            </a:r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exit</a:t>
            </a:r>
            <a:r>
              <a:rPr lang="en"/>
              <a:t>: Exiting a Process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void exit(int status)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Explicitly exits a process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Status code: 0 = normal exit, nonzero = abnormal exit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/>
              <a:t> statement from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main()</a:t>
            </a:r>
            <a:r>
              <a:rPr lang="en"/>
              <a:t> also exits a process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The return value is the status code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7030A0"/>
                </a:solidFill>
              </a:rPr>
              <a:t>Terminated processes still take up system resources</a:t>
            </a:r>
            <a:endParaRPr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Data structures maintained by the OS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 process can’t clean up all of its own resources when it exits, so whose responsibility is it?</a:t>
            </a:r>
            <a:endParaRPr/>
          </a:p>
        </p:txBody>
      </p:sp>
      <p:sp>
        <p:nvSpPr>
          <p:cNvPr id="188" name="Google Shape;188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Zombies</a:t>
            </a:r>
            <a:endParaRPr/>
          </a:p>
        </p:txBody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9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terminated process that is still consuming resources is called a </a:t>
            </a:r>
            <a:r>
              <a:rPr lang="en" b="1">
                <a:solidFill>
                  <a:srgbClr val="7030A0"/>
                </a:solidFill>
              </a:rPr>
              <a:t>zombie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 needs to </a:t>
            </a:r>
            <a:r>
              <a:rPr lang="en" b="1">
                <a:solidFill>
                  <a:srgbClr val="7030A0"/>
                </a:solidFill>
              </a:rPr>
              <a:t>reap</a:t>
            </a:r>
            <a:r>
              <a:rPr lang="en"/>
              <a:t> its zombie </a:t>
            </a:r>
            <a:r>
              <a:rPr lang="en">
                <a:solidFill>
                  <a:schemeClr val="accent6"/>
                </a:solidFill>
              </a:rPr>
              <a:t>children</a:t>
            </a:r>
            <a:r>
              <a:rPr lang="en"/>
              <a:t> (i.e. clean up its resources)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 is given exit status information, then transfers control to the OS to delete zombie process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if the parent exits before reaping the child?</a:t>
            </a:r>
            <a:endParaRPr/>
          </a:p>
        </p:txBody>
      </p:sp>
      <p:sp>
        <p:nvSpPr>
          <p:cNvPr id="196" name="Google Shape;196;p33"/>
          <p:cNvSpPr txBox="1"/>
          <p:nvPr/>
        </p:nvSpPr>
        <p:spPr>
          <a:xfrm>
            <a:off x="311700" y="2400300"/>
            <a:ext cx="66300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Orphaned child is reaped by 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init</a:t>
            </a:r>
            <a:r>
              <a:rPr lang="en" sz="1600">
                <a:solidFill>
                  <a:schemeClr val="dk1"/>
                </a:solidFill>
              </a:rPr>
              <a:t> process (process 1)</a:t>
            </a:r>
            <a:endParaRPr sz="1600">
              <a:solidFill>
                <a:schemeClr val="dk1"/>
              </a:solidFill>
            </a:endParaRPr>
          </a:p>
          <a:p>
            <a:pPr marL="13716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Note: on recent Linux systems, 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init</a:t>
            </a:r>
            <a:r>
              <a:rPr lang="en" sz="1600">
                <a:solidFill>
                  <a:schemeClr val="dk1"/>
                </a:solidFill>
              </a:rPr>
              <a:t> has been renamed to </a:t>
            </a: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systemd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95" name="Google Shape;195;p33" descr="Cartoon of a Grimm Reape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75" y="2506975"/>
            <a:ext cx="1699249" cy="169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wait: Synchronizing with Children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Source Code Pro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int wait(int* child_status)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Suspends the current process until one of its children terminates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Reaps that child, then returns its PID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child_status != NULL</a:t>
            </a:r>
            <a:r>
              <a:rPr lang="en"/>
              <a:t>, then the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*child_status</a:t>
            </a:r>
            <a:r>
              <a:rPr lang="en"/>
              <a:t> value indicates why the child process terminated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If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NULL</a:t>
            </a:r>
            <a:r>
              <a:rPr lang="en"/>
              <a:t>, that means the status was ignored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Special macros for interpreting this status – see man wait(2)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Note: If parent process has multiple children, wait will return when </a:t>
            </a:r>
            <a:r>
              <a:rPr lang="en" i="1"/>
              <a:t>any</a:t>
            </a:r>
            <a:r>
              <a:rPr lang="en"/>
              <a:t> of the children terminates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waitpid</a:t>
            </a:r>
            <a:r>
              <a:rPr lang="en"/>
              <a:t> can be used to wait on a specific child process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wait</a:t>
            </a:r>
            <a:r>
              <a:rPr lang="en"/>
              <a:t> Example</a:t>
            </a:r>
            <a:endParaRPr/>
          </a:p>
        </p:txBody>
      </p:sp>
      <p:sp>
        <p:nvSpPr>
          <p:cNvPr id="210" name="Google Shape;210;p35"/>
          <p:cNvSpPr txBox="1"/>
          <p:nvPr/>
        </p:nvSpPr>
        <p:spPr>
          <a:xfrm>
            <a:off x="311700" y="800125"/>
            <a:ext cx="5067300" cy="2770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fork_wait()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child_status;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(fork() ==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"HC: hello from child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exit(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"HP: hello from parent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wait(&amp;child_status);</a:t>
            </a:r>
            <a:endParaRPr b="1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"CT: child has terminated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"Bye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11" name="Google Shape;211;p35" descr="A flowchart representing the execution paths of fork_wait. In this diagram, numbers are used to represent the order of vertices (ex: node 2 comes after node 1). When there are branching paths, letters are added (ex: 3a comes after 2a).&#10;1. fork&#10;2a. printf (&quot;HC&quot;)&#10;3a.  exit&#10;2b. printf (&quot;HP&quot;)&#10;3b. wait&#10;4b. printf (&quot;CT&quot;)&#10;5b. printf (&quot;Bye&quot;)&#10;There is an additional dotted arrow pointing from node 3a to 3b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050" y="499323"/>
            <a:ext cx="3554649" cy="135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5471325" y="2128575"/>
            <a:ext cx="1676100" cy="22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Feasible output: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HC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HP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CT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Bye</a:t>
            </a:r>
            <a:endParaRPr sz="1600">
              <a:solidFill>
                <a:srgbClr val="7030A0"/>
              </a:solidFill>
            </a:endParaRPr>
          </a:p>
        </p:txBody>
      </p:sp>
      <p:sp>
        <p:nvSpPr>
          <p:cNvPr id="213" name="Google Shape;213;p35"/>
          <p:cNvSpPr txBox="1"/>
          <p:nvPr/>
        </p:nvSpPr>
        <p:spPr>
          <a:xfrm>
            <a:off x="7147425" y="2128575"/>
            <a:ext cx="1845300" cy="22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Infeasible output: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HP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CT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Bye</a:t>
            </a:r>
            <a:endParaRPr sz="16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030A0"/>
                </a:solidFill>
              </a:rPr>
              <a:t>HC</a:t>
            </a:r>
            <a:endParaRPr sz="1600">
              <a:solidFill>
                <a:srgbClr val="7030A0"/>
              </a:solidFill>
            </a:endParaRPr>
          </a:p>
        </p:txBody>
      </p:sp>
      <p:sp>
        <p:nvSpPr>
          <p:cNvPr id="214" name="Google Shape;214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wait</a:t>
            </a:r>
            <a:r>
              <a:rPr lang="en"/>
              <a:t> Example 2: Zombies</a:t>
            </a:r>
            <a:endParaRPr/>
          </a:p>
        </p:txBody>
      </p:sp>
      <p:sp>
        <p:nvSpPr>
          <p:cNvPr id="220" name="Google Shape;220;p36"/>
          <p:cNvSpPr txBox="1"/>
          <p:nvPr/>
        </p:nvSpPr>
        <p:spPr>
          <a:xfrm>
            <a:off x="311700" y="787850"/>
            <a:ext cx="4792200" cy="2586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 fork7() {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 (fork() == </a:t>
            </a:r>
            <a:r>
              <a:rPr lang="en" sz="12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Child */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"Terminating Child, PID = </a:t>
            </a:r>
            <a:r>
              <a:rPr lang="en" sz="12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getpid());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exit(</a:t>
            </a:r>
            <a:r>
              <a:rPr lang="en" sz="12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Parent */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"Running Parent, PID = </a:t>
            </a:r>
            <a:r>
              <a:rPr lang="en" sz="12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getpid());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while (</a:t>
            </a:r>
            <a:r>
              <a:rPr lang="en" sz="12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); </a:t>
            </a:r>
            <a:r>
              <a:rPr lang="en" sz="12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Infinite loop */</a:t>
            </a:r>
            <a:endParaRPr sz="12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1" name="Google Shape;221;p36"/>
          <p:cNvSpPr txBox="1"/>
          <p:nvPr/>
        </p:nvSpPr>
        <p:spPr>
          <a:xfrm>
            <a:off x="5183300" y="1001700"/>
            <a:ext cx="3840900" cy="3140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 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./forks 7 &amp;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[1] 6639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Running Parent, PID = 6639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Terminating Child, PID = 6640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 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ps</a:t>
            </a:r>
            <a:endParaRPr sz="12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PID TTY          TIME CMD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6585 ttyp9    00:00:00 tcsh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6639 ttyp9    00:00:03 forks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6640 ttyp9    00:00:00 forks &lt;defunct&gt;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6641 ttyp9    00:00:00 ps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kill 6639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[1]    Terminated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 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ps</a:t>
            </a:r>
            <a:endParaRPr sz="12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PID TTY          TIME CMD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6585 ttyp9    00:00:00 tcsh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6642 ttyp9    00:00:00 ps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2" name="Google Shape;222;p36" descr="Speech bubble pointing to the text &quot;forks &lt;defunct&gt;&quot;"/>
          <p:cNvSpPr/>
          <p:nvPr/>
        </p:nvSpPr>
        <p:spPr>
          <a:xfrm>
            <a:off x="7007000" y="361550"/>
            <a:ext cx="2017200" cy="588600"/>
          </a:xfrm>
          <a:prstGeom prst="wedgeRoundRectCallout">
            <a:avLst>
              <a:gd name="adj1" fmla="val 3449"/>
              <a:gd name="adj2" fmla="val 32136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Zombie child is still there</a:t>
            </a:r>
            <a:endParaRPr dirty="0"/>
          </a:p>
        </p:txBody>
      </p:sp>
      <p:sp>
        <p:nvSpPr>
          <p:cNvPr id="223" name="Google Shape;223;p36" descr="Speech bubble pointing to the &quot;kill&quot; command"/>
          <p:cNvSpPr/>
          <p:nvPr/>
        </p:nvSpPr>
        <p:spPr>
          <a:xfrm>
            <a:off x="2392350" y="3418875"/>
            <a:ext cx="2017200" cy="733800"/>
          </a:xfrm>
          <a:prstGeom prst="wedgeRoundRectCallout">
            <a:avLst>
              <a:gd name="adj1" fmla="val 122037"/>
              <a:gd name="adj2" fmla="val -9229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kill parent for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init</a:t>
            </a:r>
            <a:r>
              <a:rPr lang="en"/>
              <a:t> to reap the child</a:t>
            </a:r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wait</a:t>
            </a:r>
            <a:r>
              <a:rPr lang="en"/>
              <a:t> Example 3: Non-terminating Child</a:t>
            </a:r>
            <a:endParaRPr/>
          </a:p>
        </p:txBody>
      </p:sp>
      <p:sp>
        <p:nvSpPr>
          <p:cNvPr id="230" name="Google Shape;230;p37"/>
          <p:cNvSpPr txBox="1"/>
          <p:nvPr/>
        </p:nvSpPr>
        <p:spPr>
          <a:xfrm>
            <a:off x="311700" y="787850"/>
            <a:ext cx="4792200" cy="25860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fork8() {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(fork() ==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Child */</a:t>
            </a:r>
            <a:endParaRPr sz="1200" dirty="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"Running Child, PID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getpid());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while (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200" dirty="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); </a:t>
            </a:r>
            <a:r>
              <a:rPr lang="en" sz="12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Infinite loop */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} 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{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	</a:t>
            </a:r>
            <a:r>
              <a:rPr lang="en" sz="1200" dirty="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/* Parent */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"Running Parent, PID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getpid());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exit(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6068575" y="711650"/>
            <a:ext cx="3000000" cy="258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 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./forks 8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Terminating Parent, PID = 6675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Running Child, PID = 6676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 </a:t>
            </a: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ps</a:t>
            </a:r>
            <a:endParaRPr sz="1200" i="1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PID TTY          TIME CMD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6585 ttyp9    00:00:00 tcsh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6676 ttyp9    00:00:06 forks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6677 ttyp9    00:00:00 ps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</a:t>
            </a: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kill 6676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linux&gt;</a:t>
            </a: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ps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PID TTY          TIME CMD</a:t>
            </a:r>
            <a:endParaRPr sz="12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6585 ttyp9    00:00:00 tcsh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6678 ttyp9    00:00:00 ps</a:t>
            </a:r>
            <a:endParaRPr sz="1200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2" name="Google Shape;232;p37" descr="Speech bubble pointing to the &quot;6676...&quot; line after the first &quot;ps&quot; command&#10;"/>
          <p:cNvSpPr/>
          <p:nvPr/>
        </p:nvSpPr>
        <p:spPr>
          <a:xfrm>
            <a:off x="3951550" y="2604350"/>
            <a:ext cx="1683600" cy="871200"/>
          </a:xfrm>
          <a:prstGeom prst="wedgeRoundRectCallout">
            <a:avLst>
              <a:gd name="adj1" fmla="val 85004"/>
              <a:gd name="adj2" fmla="val -115866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Child still active after parent terminates</a:t>
            </a:r>
            <a:endParaRPr dirty="0"/>
          </a:p>
        </p:txBody>
      </p:sp>
      <p:sp>
        <p:nvSpPr>
          <p:cNvPr id="233" name="Google Shape;233;p37" descr="Speech bubble pointing to the &quot;kill&quot; command"/>
          <p:cNvSpPr/>
          <p:nvPr/>
        </p:nvSpPr>
        <p:spPr>
          <a:xfrm>
            <a:off x="6457375" y="3475550"/>
            <a:ext cx="2222400" cy="703500"/>
          </a:xfrm>
          <a:prstGeom prst="wedgeRoundRectCallout">
            <a:avLst>
              <a:gd name="adj1" fmla="val -6656"/>
              <a:gd name="adj2" fmla="val -197679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Must explicitly kill the child, or it will run forever.</a:t>
            </a:r>
            <a:endParaRPr dirty="0"/>
          </a:p>
        </p:txBody>
      </p:sp>
      <p:sp>
        <p:nvSpPr>
          <p:cNvPr id="234" name="Google Shape;23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Topics</a:t>
            </a:r>
            <a:endParaRPr/>
          </a:p>
        </p:txBody>
      </p:sp>
      <p:sp>
        <p:nvSpPr>
          <p:cNvPr id="240" name="Google Shape;240;p3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Processes and context switching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Creating new processes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fork() and exec*()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Ending a process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exit(), wait(), waitpid()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Zombies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Virtual Memory (VM</a:t>
            </a:r>
            <a:r>
              <a:rPr lang="en" b="1"/>
              <a:t>*</a:t>
            </a:r>
            <a:r>
              <a:rPr lang="en" b="1">
                <a:solidFill>
                  <a:srgbClr val="7030A0"/>
                </a:solidFill>
              </a:rPr>
              <a:t>)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Overview and motivation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VM as a tool for caching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Address translation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management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protection</a:t>
            </a:r>
            <a:endParaRPr/>
          </a:p>
        </p:txBody>
      </p:sp>
      <p:sp>
        <p:nvSpPr>
          <p:cNvPr id="242" name="Google Shape;242;p38"/>
          <p:cNvSpPr txBox="1"/>
          <p:nvPr/>
        </p:nvSpPr>
        <p:spPr>
          <a:xfrm>
            <a:off x="4865875" y="3861700"/>
            <a:ext cx="4201200" cy="3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1"/>
                </a:solidFill>
              </a:rPr>
              <a:t>*</a:t>
            </a:r>
            <a:r>
              <a:rPr lang="en" sz="1000" i="1">
                <a:solidFill>
                  <a:schemeClr val="dk1"/>
                </a:solidFill>
              </a:rPr>
              <a:t>Not to be confused with Virtual Machine, which is a whole other thing</a:t>
            </a:r>
            <a:endParaRPr sz="1000" i="1">
              <a:solidFill>
                <a:schemeClr val="dk1"/>
              </a:solidFill>
            </a:endParaRPr>
          </a:p>
        </p:txBody>
      </p:sp>
      <p:sp>
        <p:nvSpPr>
          <p:cNvPr id="241" name="Google Shape;241;p38"/>
          <p:cNvSpPr/>
          <p:nvPr/>
        </p:nvSpPr>
        <p:spPr>
          <a:xfrm>
            <a:off x="5264575" y="361800"/>
            <a:ext cx="3271200" cy="1432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Warning</a:t>
            </a:r>
            <a:r>
              <a:rPr lang="en"/>
              <a:t>: Virtual memory is pretty complex, but crucial for understanding how processes work and for debugging performance</a:t>
            </a:r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Administrivia</a:t>
            </a:r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HW20 due (11:59pm)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chemeClr val="accent6"/>
                </a:solidFill>
              </a:rPr>
              <a:t>Lab4 due (11:59pm)</a:t>
            </a:r>
            <a:endParaRPr b="1">
              <a:solidFill>
                <a:schemeClr val="accent6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Friday, 8/9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RD23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HW21 due (11:59pm)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Monday, 8/12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RD24 due (1pm)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HW22 due (11:59pm)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Quiz 3 out (11:59pm)</a:t>
            </a:r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as we know it so far… is </a:t>
            </a:r>
            <a:r>
              <a:rPr lang="en" i="1"/>
              <a:t>virtual</a:t>
            </a:r>
            <a:r>
              <a:rPr lang="en"/>
              <a:t>!</a:t>
            </a:r>
            <a:endParaRPr/>
          </a:p>
        </p:txBody>
      </p:sp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11700" y="673325"/>
            <a:ext cx="6832200" cy="4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Programs refer to </a:t>
            </a:r>
            <a:r>
              <a:rPr lang="en" b="1"/>
              <a:t>virtual</a:t>
            </a:r>
            <a:r>
              <a:rPr lang="en"/>
              <a:t> memory addresses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System provides private addresses for each process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Allocation: compiler and run-time system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Where different program objects should be stored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All allocation within single </a:t>
            </a:r>
            <a:r>
              <a:rPr lang="en" b="1">
                <a:solidFill>
                  <a:srgbClr val="7030A0"/>
                </a:solidFill>
              </a:rPr>
              <a:t>virtual address space</a:t>
            </a:r>
            <a:endParaRPr b="1">
              <a:solidFill>
                <a:srgbClr val="7030A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But…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</a:t>
            </a:r>
            <a:r>
              <a:rPr lang="en" i="1"/>
              <a:t>probably</a:t>
            </a:r>
            <a:r>
              <a:rPr lang="en"/>
              <a:t> don’t have 2</a:t>
            </a:r>
            <a:r>
              <a:rPr lang="en" baseline="30000"/>
              <a:t>w</a:t>
            </a:r>
            <a:r>
              <a:rPr lang="en"/>
              <a:t> bytes of physical memory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We </a:t>
            </a:r>
            <a:r>
              <a:rPr lang="en" i="1"/>
              <a:t>definitely</a:t>
            </a:r>
            <a:r>
              <a:rPr lang="en"/>
              <a:t> don’t have 2</a:t>
            </a:r>
            <a:r>
              <a:rPr lang="en" baseline="30000"/>
              <a:t>w</a:t>
            </a:r>
            <a:r>
              <a:rPr lang="en"/>
              <a:t> bytes of physical memory </a:t>
            </a:r>
            <a:r>
              <a:rPr lang="en" b="1" i="1" u="sng"/>
              <a:t>for every process</a:t>
            </a:r>
            <a:endParaRPr b="1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Processes should not interfere with each other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Except for specific cases where they want to share code or data</a:t>
            </a:r>
            <a:endParaRPr/>
          </a:p>
        </p:txBody>
      </p:sp>
      <p:pic>
        <p:nvPicPr>
          <p:cNvPr id="250" name="Google Shape;250;p39" descr="A long vertical purple rectangle. The top section is labeled &quot;0xF...F&quot;, and the bottom is labeled &quot;0x0...0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425" y="506125"/>
            <a:ext cx="1910250" cy="34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1: How does everything fit?</a:t>
            </a:r>
            <a:endParaRPr/>
          </a:p>
        </p:txBody>
      </p:sp>
      <p:sp>
        <p:nvSpPr>
          <p:cNvPr id="257" name="Google Shape;257;p40"/>
          <p:cNvSpPr txBox="1"/>
          <p:nvPr/>
        </p:nvSpPr>
        <p:spPr>
          <a:xfrm>
            <a:off x="311700" y="742825"/>
            <a:ext cx="4335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64-bit </a:t>
            </a:r>
            <a:r>
              <a:rPr lang="en" u="sng"/>
              <a:t>virtual</a:t>
            </a:r>
            <a:r>
              <a:rPr lang="en"/>
              <a:t> addresses can address 18 exabytes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(18,446,744,073,709,551,616 bytes)</a:t>
            </a:r>
            <a:endParaRPr/>
          </a:p>
        </p:txBody>
      </p:sp>
      <p:sp>
        <p:nvSpPr>
          <p:cNvPr id="259" name="Google Shape;259;p40" descr="A large vertical purple rectangle"/>
          <p:cNvSpPr/>
          <p:nvPr/>
        </p:nvSpPr>
        <p:spPr>
          <a:xfrm>
            <a:off x="1360300" y="1409525"/>
            <a:ext cx="1066800" cy="2537400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0"/>
          <p:cNvSpPr txBox="1"/>
          <p:nvPr/>
        </p:nvSpPr>
        <p:spPr>
          <a:xfrm>
            <a:off x="5182475" y="12087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Physical</a:t>
            </a:r>
            <a:r>
              <a:rPr lang="en"/>
              <a:t> main memory offers a few gigabytes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(e.g., 8,589,934,592 bytes)</a:t>
            </a:r>
            <a:endParaRPr/>
          </a:p>
        </p:txBody>
      </p:sp>
      <p:sp>
        <p:nvSpPr>
          <p:cNvPr id="261" name="Google Shape;261;p40" descr="A small grey box"/>
          <p:cNvSpPr/>
          <p:nvPr/>
        </p:nvSpPr>
        <p:spPr>
          <a:xfrm>
            <a:off x="5572000" y="2505875"/>
            <a:ext cx="401100" cy="3447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0"/>
          <p:cNvSpPr txBox="1"/>
          <p:nvPr/>
        </p:nvSpPr>
        <p:spPr>
          <a:xfrm>
            <a:off x="5218200" y="2927550"/>
            <a:ext cx="36141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</a:rPr>
              <a:t>(Not to scale; physical memory would be smaller than the period at the end of this sentence compared to the virtual address space.)</a:t>
            </a:r>
            <a:endParaRPr sz="1200" i="1">
              <a:solidFill>
                <a:schemeClr val="dk1"/>
              </a:solidFill>
            </a:endParaRPr>
          </a:p>
        </p:txBody>
      </p:sp>
      <p:sp>
        <p:nvSpPr>
          <p:cNvPr id="260" name="Google Shape;260;p40" descr="Arrow pointing from the purple rectangle to the grey box"/>
          <p:cNvSpPr/>
          <p:nvPr/>
        </p:nvSpPr>
        <p:spPr>
          <a:xfrm>
            <a:off x="2970550" y="2019425"/>
            <a:ext cx="2058000" cy="1317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?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63" name="Google Shape;263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2: Memory Management</a:t>
            </a:r>
            <a:endParaRPr/>
          </a:p>
        </p:txBody>
      </p:sp>
      <p:sp>
        <p:nvSpPr>
          <p:cNvPr id="269" name="Google Shape;269;p41"/>
          <p:cNvSpPr txBox="1"/>
          <p:nvPr/>
        </p:nvSpPr>
        <p:spPr>
          <a:xfrm>
            <a:off x="551450" y="1016950"/>
            <a:ext cx="2284500" cy="27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55CC"/>
                </a:solidFill>
              </a:rPr>
              <a:t>We have multiple processes:</a:t>
            </a:r>
            <a:endParaRPr sz="1800"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Process 1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Process 2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Process 3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…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Process n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2066075" y="1736900"/>
            <a:ext cx="882600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dk1"/>
                </a:solidFill>
              </a:rPr>
              <a:t>×</a:t>
            </a:r>
            <a:endParaRPr sz="4200">
              <a:solidFill>
                <a:schemeClr val="dk1"/>
              </a:solidFill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3151400" y="1016950"/>
            <a:ext cx="2284500" cy="23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155CC"/>
                </a:solidFill>
              </a:rPr>
              <a:t>Each process has:</a:t>
            </a:r>
            <a:endParaRPr sz="1800"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Stack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Heap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Static Data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Literals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Code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…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71" name="Google Shape;271;p41" descr="A vertical grey rectangle labeled &quot;Physical Memory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425" y="742825"/>
            <a:ext cx="1334075" cy="30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 descr="Arrow pointing from the text boxes to the grey rectangle"/>
          <p:cNvSpPr/>
          <p:nvPr/>
        </p:nvSpPr>
        <p:spPr>
          <a:xfrm>
            <a:off x="5446550" y="1761775"/>
            <a:ext cx="1690800" cy="115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rgbClr val="7575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6"/>
                </a:solidFill>
              </a:rPr>
              <a:t>What goes where?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74" name="Google Shape;274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3: How to protect data?</a:t>
            </a:r>
            <a:endParaRPr/>
          </a:p>
        </p:txBody>
      </p:sp>
      <p:sp>
        <p:nvSpPr>
          <p:cNvPr id="282" name="Google Shape;282;p42"/>
          <p:cNvSpPr txBox="1"/>
          <p:nvPr/>
        </p:nvSpPr>
        <p:spPr>
          <a:xfrm>
            <a:off x="4055125" y="658350"/>
            <a:ext cx="47064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dk1"/>
                </a:solidFill>
              </a:rPr>
              <a:t>What if two running programs both use the same address in their code?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We want to make sure processes don’t access the same physical memory locations.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1" name="Google Shape;281;p42" descr="On the right is a vertical light-grey rectangle labeled &quot;Physical Memory&quot;, with one section in the middle shaded in a darker grey. On the left are two arrows pointing to the shaded section, labeled &quot;Process i&quot; and &quot;Process j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00" y="651200"/>
            <a:ext cx="3347099" cy="162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2"/>
          <p:cNvSpPr txBox="1">
            <a:spLocks noGrp="1"/>
          </p:cNvSpPr>
          <p:nvPr>
            <p:ph type="title"/>
          </p:nvPr>
        </p:nvSpPr>
        <p:spPr>
          <a:xfrm>
            <a:off x="311700" y="2151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 4: How to share data?</a:t>
            </a:r>
            <a:endParaRPr dirty="0"/>
          </a:p>
        </p:txBody>
      </p:sp>
      <p:sp>
        <p:nvSpPr>
          <p:cNvPr id="284" name="Google Shape;284;p42"/>
          <p:cNvSpPr txBox="1"/>
          <p:nvPr/>
        </p:nvSpPr>
        <p:spPr>
          <a:xfrm>
            <a:off x="4055125" y="2615638"/>
            <a:ext cx="47064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… Except sometimes we </a:t>
            </a:r>
            <a:r>
              <a:rPr lang="en" sz="1600" i="1">
                <a:solidFill>
                  <a:schemeClr val="dk1"/>
                </a:solidFill>
              </a:rPr>
              <a:t>do</a:t>
            </a:r>
            <a:r>
              <a:rPr lang="en" sz="1600">
                <a:solidFill>
                  <a:schemeClr val="dk1"/>
                </a:solidFill>
              </a:rPr>
              <a:t> want them to share memory!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Inter-process communication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Shared code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etc.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283" name="Google Shape;283;p42" descr="A nearly identical diagram to the previous image, but now the arrows are pointing away from the shaded region, towards the labeled &quot;Process i&quot; and &quot;Process j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650" y="2631950"/>
            <a:ext cx="3335425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we solve these problems?</a:t>
            </a:r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8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“Any problem in computer science can be solved by adding another level of </a:t>
            </a:r>
            <a:r>
              <a:rPr lang="en" b="1">
                <a:solidFill>
                  <a:srgbClr val="7030A0"/>
                </a:solidFill>
              </a:rPr>
              <a:t>indirection</a:t>
            </a:r>
            <a:r>
              <a:rPr lang="en"/>
              <a:t>.” </a:t>
            </a:r>
            <a:r>
              <a:rPr lang="en" sz="1400">
                <a:solidFill>
                  <a:schemeClr val="dk2"/>
                </a:solidFill>
              </a:rPr>
              <a:t>– David Wheeler, inventor of the subroutine</a:t>
            </a:r>
            <a:endParaRPr b="1">
              <a:solidFill>
                <a:schemeClr val="accent6"/>
              </a:solidFill>
            </a:endParaRPr>
          </a:p>
        </p:txBody>
      </p:sp>
      <p:sp>
        <p:nvSpPr>
          <p:cNvPr id="292" name="Google Shape;292;p43"/>
          <p:cNvSpPr txBox="1"/>
          <p:nvPr/>
        </p:nvSpPr>
        <p:spPr>
          <a:xfrm>
            <a:off x="1058325" y="1751550"/>
            <a:ext cx="234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</a:rPr>
              <a:t>Without indirection:</a:t>
            </a:r>
            <a:endParaRPr sz="1600">
              <a:solidFill>
                <a:schemeClr val="accent6"/>
              </a:solidFill>
            </a:endParaRPr>
          </a:p>
        </p:txBody>
      </p:sp>
      <p:pic>
        <p:nvPicPr>
          <p:cNvPr id="295" name="Google Shape;295;p43" descr="On the right are two grey boxes labeled &quot;thing&quot; and &quot;new thing&quot;. There are three arrows pointing to &quot;thing&quot;, labeled &quot;p1&quot;, &quot;p2&quot;, and &quot;p3&quot;"/>
          <p:cNvPicPr preferRelativeResize="0"/>
          <p:nvPr/>
        </p:nvPicPr>
        <p:blipFill rotWithShape="1">
          <a:blip r:embed="rId3">
            <a:alphaModFix/>
          </a:blip>
          <a:srcRect b="4021"/>
          <a:stretch/>
        </p:blipFill>
        <p:spPr>
          <a:xfrm>
            <a:off x="3822762" y="1425250"/>
            <a:ext cx="3396300" cy="1317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43"/>
          <p:cNvSpPr txBox="1"/>
          <p:nvPr/>
        </p:nvSpPr>
        <p:spPr>
          <a:xfrm>
            <a:off x="1058325" y="3094575"/>
            <a:ext cx="2341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FF"/>
                </a:solidFill>
              </a:rPr>
              <a:t>With indirection:</a:t>
            </a:r>
            <a:endParaRPr sz="1600">
              <a:solidFill>
                <a:srgbClr val="0000FF"/>
              </a:solidFill>
            </a:endParaRPr>
          </a:p>
        </p:txBody>
      </p:sp>
      <p:pic>
        <p:nvPicPr>
          <p:cNvPr id="294" name="Google Shape;294;p43" descr="On the right are two grey boxes labeled &quot;thing&quot; and &quot;new thing&quot;. In the middle is a green box. There are 3 arrows pointing to the green box, labeled &quot;p1&quot;, &quot;p2&quot;, and &quot;p3&quot;, and a single arrow pointing from the green box to &quot;thing&quot;."/>
          <p:cNvPicPr preferRelativeResize="0"/>
          <p:nvPr/>
        </p:nvPicPr>
        <p:blipFill rotWithShape="1">
          <a:blip r:embed="rId4">
            <a:alphaModFix/>
          </a:blip>
          <a:srcRect t="4215" r="1390" b="6291"/>
          <a:stretch/>
        </p:blipFill>
        <p:spPr>
          <a:xfrm>
            <a:off x="3807325" y="2920900"/>
            <a:ext cx="3427175" cy="12880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6" name="Google Shape;296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Indirection</a:t>
            </a:r>
            <a:endParaRPr/>
          </a:p>
        </p:txBody>
      </p:sp>
      <p:sp>
        <p:nvSpPr>
          <p:cNvPr id="302" name="Google Shape;302;p4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ability to reference something using a name, reference, or container instead of the value itself.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 flexible mapping between a name and a thing allows changing the thing without notifying holders of the name.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Adds some work (now have to look up 2 things instead of 1)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But don’t have to track all uses of name/address (single source!)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/>
              <a:t>Examples</a:t>
            </a:r>
            <a:r>
              <a:rPr lang="en"/>
              <a:t>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Phone system: cell phone number portability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Domain Name Service (DNS): translation from name to IP address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Call centers: route calls to available operators, etc.</a:t>
            </a:r>
            <a:endParaRPr/>
          </a:p>
        </p:txBody>
      </p:sp>
      <p:sp>
        <p:nvSpPr>
          <p:cNvPr id="303" name="Google Shape;303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Indirection in Virtual Memory</a:t>
            </a:r>
            <a:endParaRPr/>
          </a:p>
        </p:txBody>
      </p:sp>
      <p:pic>
        <p:nvPicPr>
          <p:cNvPr id="310" name="Google Shape;310;p45" descr="The left side of the diagram is labeled &quot;Virtual Memory&quot; and contains 2 purple rectangles labeled &quot;Process 1&quot; and &quot;Process 2&quot;, with a &quot;...&quot; between them. The right side of the diagram is labeled &quot;Physical Memory&quot; and contains  a single grey rectangle. In the center is a large blue box labeled &quot;Mapping&quot;. There are double-pointed arrows between each of the purple boxes (and the &quot;...&quot;) and &quot;Mapping&quot;, and a single double-pointed arrow between &quot;Mapping&quot; and the grey box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75" y="967275"/>
            <a:ext cx="5482551" cy="28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5"/>
          <p:cNvSpPr txBox="1">
            <a:spLocks noGrp="1"/>
          </p:cNvSpPr>
          <p:nvPr>
            <p:ph type="body" idx="1"/>
          </p:nvPr>
        </p:nvSpPr>
        <p:spPr>
          <a:xfrm>
            <a:off x="5634950" y="742825"/>
            <a:ext cx="31974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process gets its own private address space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Translates to some location in physical memory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Solves previous problems!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Mapping</a:t>
            </a:r>
            <a:endParaRPr/>
          </a:p>
        </p:txBody>
      </p:sp>
      <p:sp>
        <p:nvSpPr>
          <p:cNvPr id="317" name="Google Shape;317;p4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>
                <a:solidFill>
                  <a:srgbClr val="7030A0"/>
                </a:solidFill>
              </a:rPr>
              <a:t>virtual address</a:t>
            </a:r>
            <a:r>
              <a:rPr lang="en"/>
              <a:t> (VA) can be mapped to either </a:t>
            </a:r>
            <a:r>
              <a:rPr lang="en">
                <a:solidFill>
                  <a:srgbClr val="7030A0"/>
                </a:solidFill>
              </a:rPr>
              <a:t>physical memory</a:t>
            </a:r>
            <a:r>
              <a:rPr lang="en"/>
              <a:t> (RAM) or on </a:t>
            </a:r>
            <a:r>
              <a:rPr lang="en">
                <a:solidFill>
                  <a:srgbClr val="7030A0"/>
                </a:solidFill>
              </a:rPr>
              <a:t>disk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Unused VAs may not have a mapping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VAs from </a:t>
            </a:r>
            <a:r>
              <a:rPr lang="en" i="1"/>
              <a:t>different</a:t>
            </a:r>
            <a:r>
              <a:rPr lang="en"/>
              <a:t> processes may (or may not) map to the same location in memory/disk</a:t>
            </a:r>
            <a:endParaRPr/>
          </a:p>
        </p:txBody>
      </p:sp>
      <p:pic>
        <p:nvPicPr>
          <p:cNvPr id="318" name="Google Shape;318;p46" descr="On the left are two stacks of 4 purple boxes each, labeled &quot;Process 1's Virtual Address Space&quot; and &quot;Process 2's Virtual Address Space&quot;. On the right is a stack of 4 grey boxes labeled &quot;Physical Memory&quot; and a white cylinder labeled &quot;Disk&quot;, which contains some white boxes labeled &quot;Swap Space&quot;.&#10;&#10;Most of the boxes on the left have arrows pointing to either a box in Physical Memory or one of the boxes in Disk. One of the boxes in Physical memory has two arrows pointing to it: one from each process. One of the boxes in Process 1's address space does not have an arrow."/>
          <p:cNvPicPr preferRelativeResize="0"/>
          <p:nvPr/>
        </p:nvPicPr>
        <p:blipFill rotWithShape="1">
          <a:blip r:embed="rId3">
            <a:alphaModFix/>
          </a:blip>
          <a:srcRect t="6147" r="754"/>
          <a:stretch/>
        </p:blipFill>
        <p:spPr>
          <a:xfrm>
            <a:off x="2825750" y="2050075"/>
            <a:ext cx="5544923" cy="21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Spaces</a:t>
            </a:r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Virtual Address Space: </a:t>
            </a:r>
            <a:r>
              <a:rPr lang="en"/>
              <a:t>Set of </a:t>
            </a:r>
            <a:r>
              <a:rPr lang="en" i="1"/>
              <a:t>N</a:t>
            </a:r>
            <a:r>
              <a:rPr lang="en"/>
              <a:t> = 2</a:t>
            </a:r>
            <a:r>
              <a:rPr lang="en" i="1" baseline="30000"/>
              <a:t>n</a:t>
            </a:r>
            <a:r>
              <a:rPr lang="en"/>
              <a:t> virtual addresses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{0, 1, …, </a:t>
            </a:r>
            <a:r>
              <a:rPr lang="en" i="1"/>
              <a:t>N</a:t>
            </a:r>
            <a:r>
              <a:rPr lang="en"/>
              <a:t>-1}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Corresponds to word size (so in x86-64, n = 64)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Physical Address Space:</a:t>
            </a:r>
            <a:r>
              <a:rPr lang="en"/>
              <a:t> Set of </a:t>
            </a:r>
            <a:r>
              <a:rPr lang="en" i="1"/>
              <a:t>M</a:t>
            </a:r>
            <a:r>
              <a:rPr lang="en"/>
              <a:t> = 2</a:t>
            </a:r>
            <a:r>
              <a:rPr lang="en" i="1" baseline="30000"/>
              <a:t>m</a:t>
            </a:r>
            <a:r>
              <a:rPr lang="en"/>
              <a:t> physical addresses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{0, 1, …, </a:t>
            </a:r>
            <a:r>
              <a:rPr lang="en" i="1"/>
              <a:t>M</a:t>
            </a:r>
            <a:r>
              <a:rPr lang="en"/>
              <a:t>-1}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Address length </a:t>
            </a:r>
            <a:r>
              <a:rPr lang="en" i="1"/>
              <a:t>m</a:t>
            </a:r>
            <a:r>
              <a:rPr lang="en"/>
              <a:t> depends on hardware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Every byte in main memory has: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/>
              <a:t>One</a:t>
            </a:r>
            <a:r>
              <a:rPr lang="en"/>
              <a:t> physical address (PA)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Zero, one, or </a:t>
            </a:r>
            <a:r>
              <a:rPr lang="en" i="1"/>
              <a:t>more</a:t>
            </a:r>
            <a:r>
              <a:rPr lang="en"/>
              <a:t> virtual addresses (VAs)</a:t>
            </a:r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Questions</a:t>
            </a:r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1.On a 64-bit machine currently running 8 processes, how much virtual memory is there?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2.True or False: A 32-bit machine with 8 GiB of RAM installed would never use all of it (in theory).</a:t>
            </a:r>
            <a:endParaRPr dirty="0"/>
          </a:p>
        </p:txBody>
      </p:sp>
      <p:sp>
        <p:nvSpPr>
          <p:cNvPr id="333" name="Google Shape;333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Topics</a:t>
            </a:r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Processes and context switching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b="1">
                <a:solidFill>
                  <a:srgbClr val="7030A0"/>
                </a:solidFill>
              </a:rPr>
              <a:t>Creating new processes</a:t>
            </a:r>
            <a:endParaRPr b="1">
              <a:solidFill>
                <a:srgbClr val="7030A0"/>
              </a:solidFill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>
                <a:solidFill>
                  <a:srgbClr val="7030A0"/>
                </a:solidFill>
              </a:rPr>
              <a:t>fork() and exec*()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Ending a process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exit(), wait(), waitpid()</a:t>
            </a:r>
            <a:endParaRPr/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Zombies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Virtual Memory (VM)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Overview and motivation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caching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Address translation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management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VM as a tool for memory protection</a:t>
            </a: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VM and the Memory Hierarchy</a:t>
            </a:r>
            <a:endParaRPr/>
          </a:p>
        </p:txBody>
      </p:sp>
      <p:sp>
        <p:nvSpPr>
          <p:cNvPr id="339" name="Google Shape;339;p49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Think of memory (virtual or physical) as an array of bytes, now split into </a:t>
            </a:r>
            <a:r>
              <a:rPr lang="en" b="1">
                <a:solidFill>
                  <a:srgbClr val="7030A0"/>
                </a:solidFill>
              </a:rPr>
              <a:t>pages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Pages aligned (size is P = 2𝑝 bytes), similar to cache blocks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virtual page can be stored in any physical page (no fragmentation!)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Pages of virtual memory are usually stored in physical memory, but spill to disk when we run out of space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Kind of like a cache!</a:t>
            </a:r>
            <a:endParaRPr i="1"/>
          </a:p>
        </p:txBody>
      </p:sp>
      <p:pic>
        <p:nvPicPr>
          <p:cNvPr id="340" name="Google Shape;340;p49" descr="The same diagram as slide 27, representing virtual-to-physical mappings"/>
          <p:cNvPicPr preferRelativeResize="0"/>
          <p:nvPr/>
        </p:nvPicPr>
        <p:blipFill rotWithShape="1">
          <a:blip r:embed="rId3">
            <a:alphaModFix/>
          </a:blip>
          <a:srcRect t="6147" r="754"/>
          <a:stretch/>
        </p:blipFill>
        <p:spPr>
          <a:xfrm>
            <a:off x="5092500" y="2588150"/>
            <a:ext cx="3848173" cy="14685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Memory Hierarchy: Core 2 Duo</a:t>
            </a:r>
            <a:endParaRPr/>
          </a:p>
        </p:txBody>
      </p:sp>
      <p:pic>
        <p:nvPicPr>
          <p:cNvPr id="347" name="Google Shape;347;p50" descr="A diagram split into 5 sections, from left to right:&#10;1. A red box labeled &quot;CPU&quot; and a blue box labeled &quot;Reg&quot;. Above these boxes is a picture of an avocado sandwich.&#10;2. Two blue boxes labeled &quot;L1 I-Cache&quot; and &quot;L1 D-Cache&quot;. Above the D-Cache is the label &quot;32KB&quot;.&#10;3. A larger blue box labeled &quot;L2 unified cache&quot; and  containing a picture of some avocados. Above is the label &quot;~4MB&quot;.&#10;4. A larger blue box labeled &quot;Main Memory&quot; and containing a picture of an avocado display at a store. Above is the label &quot;~8GB&quot;&#10;5. A very large blue box labeled &quot;Disk&quot; and containing a picture of trees in varying stages of growth. Above is the label &quot;~500GB&quot;.&#10;&#10;Parts 1, 2, and 3 are labeled &quot;SRAM: Static Random Access Memory.&quot; Part 4 is labeled &quot;DRAM: Dynamic Random Access Memory&quot;.&#10;&#10;There are double-pointed arrows between each adjacent part of the diagram, each labeled with throughput and latency:&#10;1-2: throughput = 16B/cycle, latency = 3 cycles&#10;2-3: throughput = 8B/cycle, latency = 14 cycles&#10;3-4: throughput = 2B/cycle, latency = 100 cycles&#10;4-5: throughput = 1B/30 cycles, latency = millions&#10;&#10;An arrow pointing between the part 1-2 arrow and the part 3-4 arrow is labeled &quot;Miss Penalty (latency) 33x&quot;. Another arrow pointing from the 3-4 arrow to the 4-5 arrow is labeled &quot;Miss Penalty (latency) 10,000x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4912" y="602900"/>
            <a:ext cx="6214176" cy="362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Memory Design Consequences</a:t>
            </a:r>
            <a:endParaRPr/>
          </a:p>
        </p:txBody>
      </p:sp>
      <p:sp>
        <p:nvSpPr>
          <p:cNvPr id="354" name="Google Shape;354;p51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Large page size:</a:t>
            </a:r>
            <a:r>
              <a:rPr lang="en"/>
              <a:t> typically 4-8 KiB or 2-4 MiB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Can be up to 1 GiB (for “Big Data” apps on big computers)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Much larger than cache blocks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Fully associative</a:t>
            </a:r>
            <a:endParaRPr b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Any virtual page can be placed in any physical page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sophisticated, expensive </a:t>
            </a:r>
            <a:r>
              <a:rPr lang="en" b="1"/>
              <a:t>replacement algorithms</a:t>
            </a:r>
            <a:r>
              <a:rPr lang="en"/>
              <a:t> in OS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Too complicated and open-ended to be implemented in hardware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Write-back</a:t>
            </a:r>
            <a:r>
              <a:rPr lang="en"/>
              <a:t> rather than write-through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i="1"/>
              <a:t>Really</a:t>
            </a:r>
            <a:r>
              <a:rPr lang="en"/>
              <a:t> don’t want to write to disk every time we modify memory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Some things may never end up on disk (e.g., stack for short-lived process)</a:t>
            </a:r>
            <a:endParaRPr/>
          </a:p>
        </p:txBody>
      </p:sp>
      <p:sp>
        <p:nvSpPr>
          <p:cNvPr id="355" name="Google Shape;355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does VM work on RAM/disk?</a:t>
            </a:r>
            <a:endParaRPr/>
          </a:p>
        </p:txBody>
      </p:sp>
      <p:sp>
        <p:nvSpPr>
          <p:cNvPr id="361" name="Google Shape;361;p52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Avoids disk accesses because of </a:t>
            </a:r>
            <a:r>
              <a:rPr lang="en" i="1"/>
              <a:t>locality</a:t>
            </a:r>
            <a:endParaRPr i="1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Same reason that L1 / L2 / L3 caches work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set of virtual pages that a program is “actively” accessing at any point in time is called its </a:t>
            </a:r>
            <a:r>
              <a:rPr lang="en" b="1">
                <a:solidFill>
                  <a:srgbClr val="7030A0"/>
                </a:solidFill>
              </a:rPr>
              <a:t>working set</a:t>
            </a:r>
            <a:endParaRPr b="1">
              <a:solidFill>
                <a:srgbClr val="7030A0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(working set of one process ≤ physical memory):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Good performance for one process (after compulsory misses)</a:t>
            </a:r>
            <a:endParaRPr/>
          </a:p>
          <a:p>
            <a:pPr marL="914400" lvl="1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If (working sets of all processes &gt; physical memory):</a:t>
            </a:r>
            <a:endParaRPr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b="1"/>
              <a:t>Thrashing</a:t>
            </a:r>
            <a:r>
              <a:rPr lang="en"/>
              <a:t>: Performance meltdown where pages are swapped between memory and disk continuously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i="1"/>
              <a:t>This is why your computer can feel faster when you add RAM</a:t>
            </a:r>
            <a:endParaRPr i="1"/>
          </a:p>
        </p:txBody>
      </p:sp>
      <p:sp>
        <p:nvSpPr>
          <p:cNvPr id="362" name="Google Shape;36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751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fork</a:t>
            </a:r>
            <a:r>
              <a:rPr lang="en"/>
              <a:t> makes two copies of the same process (</a:t>
            </a: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 &amp; </a:t>
            </a:r>
            <a:r>
              <a:rPr lang="en">
                <a:solidFill>
                  <a:schemeClr val="accent6"/>
                </a:solidFill>
              </a:rPr>
              <a:t>child</a:t>
            </a:r>
            <a:r>
              <a:rPr lang="en"/>
              <a:t>)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Returns different values to the two processes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exec*</a:t>
            </a:r>
            <a:r>
              <a:rPr lang="en"/>
              <a:t> replaces current process from file (new program)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exit</a:t>
            </a:r>
            <a:r>
              <a:rPr lang="en"/>
              <a:t> or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return</a:t>
            </a:r>
            <a:r>
              <a:rPr lang="en"/>
              <a:t> from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main</a:t>
            </a:r>
            <a:r>
              <a:rPr lang="en"/>
              <a:t> to end a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wait</a:t>
            </a:r>
            <a:r>
              <a:rPr lang="en"/>
              <a:t> or </a:t>
            </a:r>
            <a:r>
              <a:rPr lang="en" b="1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waitpid</a:t>
            </a:r>
            <a:r>
              <a:rPr lang="en"/>
              <a:t> used to synchronize </a:t>
            </a: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/</a:t>
            </a:r>
            <a:r>
              <a:rPr lang="en">
                <a:solidFill>
                  <a:schemeClr val="accent6"/>
                </a:solidFill>
              </a:rPr>
              <a:t>child</a:t>
            </a:r>
            <a:r>
              <a:rPr lang="en"/>
              <a:t> execution and to </a:t>
            </a:r>
            <a:r>
              <a:rPr lang="en" b="1">
                <a:solidFill>
                  <a:srgbClr val="7030A0"/>
                </a:solidFill>
              </a:rPr>
              <a:t>reap</a:t>
            </a:r>
            <a:r>
              <a:rPr lang="en"/>
              <a:t> </a:t>
            </a:r>
            <a:r>
              <a:rPr lang="en">
                <a:solidFill>
                  <a:schemeClr val="accent6"/>
                </a:solidFill>
              </a:rPr>
              <a:t>child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b="1">
                <a:solidFill>
                  <a:srgbClr val="7030A0"/>
                </a:solidFill>
              </a:rPr>
              <a:t>Virtual memory</a:t>
            </a:r>
            <a:r>
              <a:rPr lang="en"/>
              <a:t> provides: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Ability to use limited memory (RAM) across multiple processes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Illusion of contiguous virtual address space for each process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Protection and sharing amongst processes</a:t>
            </a:r>
            <a:endParaRPr sz="1800"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fork</a:t>
            </a:r>
            <a:r>
              <a:rPr lang="en"/>
              <a:t> Example</a:t>
            </a:r>
            <a:endParaRPr/>
          </a:p>
        </p:txBody>
      </p:sp>
      <p:sp>
        <p:nvSpPr>
          <p:cNvPr id="108" name="Google Shape;108;p23"/>
          <p:cNvSpPr txBox="1"/>
          <p:nvPr/>
        </p:nvSpPr>
        <p:spPr>
          <a:xfrm>
            <a:off x="1163400" y="687825"/>
            <a:ext cx="6817200" cy="1985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fork1() {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x 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pid_t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fork_ret = fork();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(fork_ret ==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"Child has x 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, ++x);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endParaRPr sz="1300">
              <a:solidFill>
                <a:srgbClr val="7030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"Parent has x 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, --x);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"Bye from process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with x 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, getpid(), x);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311700" y="2604750"/>
            <a:ext cx="8520600" cy="16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</a:t>
            </a: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 and </a:t>
            </a:r>
            <a:r>
              <a:rPr lang="en">
                <a:solidFill>
                  <a:schemeClr val="accent6"/>
                </a:solidFill>
              </a:rPr>
              <a:t>child</a:t>
            </a:r>
            <a:r>
              <a:rPr lang="en"/>
              <a:t> start/continue execution after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fork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solidFill>
                  <a:schemeClr val="accent6"/>
                </a:solidFill>
              </a:rPr>
              <a:t>Child</a:t>
            </a:r>
            <a:r>
              <a:rPr lang="en"/>
              <a:t> gets a </a:t>
            </a:r>
            <a:r>
              <a:rPr lang="en" i="1"/>
              <a:t>copy</a:t>
            </a:r>
            <a:r>
              <a:rPr lang="en"/>
              <a:t> of </a:t>
            </a:r>
            <a:r>
              <a:rPr lang="en">
                <a:solidFill>
                  <a:srgbClr val="1155CC"/>
                </a:solidFill>
              </a:rPr>
              <a:t>parent’s</a:t>
            </a:r>
            <a:r>
              <a:rPr lang="en"/>
              <a:t> data - both processes start with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x = 1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Subsequent changes to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x</a:t>
            </a:r>
            <a:r>
              <a:rPr lang="en"/>
              <a:t> are </a:t>
            </a:r>
            <a:r>
              <a:rPr lang="en" b="1"/>
              <a:t>independent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Shared open files -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stdout</a:t>
            </a:r>
            <a:r>
              <a:rPr lang="en"/>
              <a:t> is the same for both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Can’t predict execution order</a:t>
            </a:r>
            <a:r>
              <a:rPr lang="en"/>
              <a:t> of </a:t>
            </a:r>
            <a:r>
              <a:rPr lang="en">
                <a:solidFill>
                  <a:srgbClr val="1155CC"/>
                </a:solidFill>
              </a:rPr>
              <a:t>parent</a:t>
            </a:r>
            <a:r>
              <a:rPr lang="en"/>
              <a:t> and </a:t>
            </a:r>
            <a:r>
              <a:rPr lang="en">
                <a:solidFill>
                  <a:schemeClr val="accent6"/>
                </a:solidFill>
              </a:rPr>
              <a:t>child</a:t>
            </a:r>
            <a:r>
              <a:rPr lang="en"/>
              <a:t> - up to the OS!</a:t>
            </a:r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fork</a:t>
            </a:r>
            <a:r>
              <a:rPr lang="en"/>
              <a:t> with Process Graphs</a:t>
            </a:r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3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</a:t>
            </a:r>
            <a:r>
              <a:rPr lang="en" b="1">
                <a:solidFill>
                  <a:srgbClr val="7030A0"/>
                </a:solidFill>
              </a:rPr>
              <a:t>process graph</a:t>
            </a:r>
            <a:r>
              <a:rPr lang="en"/>
              <a:t> is a useful tool for capturing the partial ordering of statements in a concurrent program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vertex is the execution of a statement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a → b means a happens before b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Edges can be labeled with current value of variables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</a:t>
            </a:r>
            <a:r>
              <a:rPr lang="en"/>
              <a:t> vertices can be labeled with output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Each graph begins with a vertex with no in-edges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Any </a:t>
            </a:r>
            <a:r>
              <a:rPr lang="en" i="1"/>
              <a:t>topological sort</a:t>
            </a:r>
            <a:r>
              <a:rPr lang="en"/>
              <a:t> of the graph corresponds to a feasible total ordering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Total ordering of vertices where all edges point from left to right</a:t>
            </a:r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fork</a:t>
            </a:r>
            <a:r>
              <a:rPr lang="en"/>
              <a:t> Example: Possible Output</a:t>
            </a:r>
            <a:endParaRPr/>
          </a:p>
        </p:txBody>
      </p:sp>
      <p:pic>
        <p:nvPicPr>
          <p:cNvPr id="122" name="Google Shape;122;p25" descr="A flowchart representing the execution of fork1. In this description, numbers are used to represent the directions of arrow (ex: node 1 points to node 2). In cases where there are two branching paths, letters are used (ex: node 3a points to 4a).&#10;&#10;1. x=1&#10;2. fork&#10;3a. --x (x=0)&#10;4a. printf (&quot;Parent...&quot;)&#10;5a. printf(&quot;Bye...&quot;)&#10;3b. ++x (x=2)&#10;4b. printf (&quot;Child..&quot;)&#10;5b. printf(&quot;Bye...&quot;)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850" y="2038350"/>
            <a:ext cx="5259974" cy="19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5"/>
          <p:cNvSpPr txBox="1"/>
          <p:nvPr/>
        </p:nvSpPr>
        <p:spPr>
          <a:xfrm>
            <a:off x="311700" y="971425"/>
            <a:ext cx="4750800" cy="203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fork1() {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int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x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1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pid_t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fork_ret = fork();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 (fork_ret ==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"Child has x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, ++x);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else</a:t>
            </a:r>
            <a:endParaRPr sz="1200" dirty="0">
              <a:solidFill>
                <a:srgbClr val="7030A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"Parent has x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, --x);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"Bye from process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with x = </a:t>
            </a:r>
            <a:r>
              <a:rPr lang="en" sz="1200" dirty="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200" dirty="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,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getpid(), x);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2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Polling Question</a:t>
            </a:r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176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Which of the two sequences of outputs are possible?</a:t>
            </a:r>
            <a:endParaRPr sz="1600"/>
          </a:p>
        </p:txBody>
      </p:sp>
      <p:sp>
        <p:nvSpPr>
          <p:cNvPr id="131" name="Google Shape;131;p26"/>
          <p:cNvSpPr txBox="1"/>
          <p:nvPr/>
        </p:nvSpPr>
        <p:spPr>
          <a:xfrm>
            <a:off x="762000" y="1615525"/>
            <a:ext cx="3360300" cy="23397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nestedfork()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"L0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(fork() ==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"L1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 (fork() == 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"L2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"Bye</a:t>
            </a:r>
            <a:r>
              <a:rPr lang="en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4921650" y="949900"/>
            <a:ext cx="35508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030A0"/>
                </a:solidFill>
              </a:rPr>
              <a:t>Seq1		Seq2</a:t>
            </a:r>
            <a:endParaRPr sz="1600" b="1">
              <a:solidFill>
                <a:srgbClr val="7030A0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L0			L0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L1			Bye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Bye			L1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Bye			L2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Bye			Bye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L2			Bye</a:t>
            </a:r>
            <a:endParaRPr sz="1600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sz="1600" b="1">
                <a:solidFill>
                  <a:schemeClr val="dk1"/>
                </a:solidFill>
              </a:rPr>
              <a:t>No			No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sz="1600" b="1">
                <a:solidFill>
                  <a:schemeClr val="dk1"/>
                </a:solidFill>
              </a:rPr>
              <a:t>No			Yes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sz="1600" b="1">
                <a:solidFill>
                  <a:schemeClr val="dk1"/>
                </a:solidFill>
              </a:rPr>
              <a:t>Yes			No</a:t>
            </a:r>
            <a:endParaRPr sz="1600" b="1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600"/>
              <a:buAutoNum type="alphaUcParenR"/>
            </a:pPr>
            <a:r>
              <a:rPr lang="en" sz="1600" b="1">
                <a:solidFill>
                  <a:schemeClr val="dk1"/>
                </a:solidFill>
              </a:rPr>
              <a:t>Yes			Yes</a:t>
            </a:r>
            <a:endParaRPr sz="1600" b="1">
              <a:solidFill>
                <a:schemeClr val="dk1"/>
              </a:solidFill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Fork-Exec</a:t>
            </a:r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8520600" cy="14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fork()</a:t>
            </a:r>
            <a:r>
              <a:rPr lang="en"/>
              <a:t> creates a copy of the current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exec*()</a:t>
            </a:r>
            <a:r>
              <a:rPr lang="en"/>
              <a:t> replaces the current process’ code and address space with the code for a different program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Whole family of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exec</a:t>
            </a:r>
            <a:r>
              <a:rPr lang="en"/>
              <a:t> calls – see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exec(3)</a:t>
            </a:r>
            <a:r>
              <a:rPr lang="en"/>
              <a:t> and 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execve(2)</a:t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1360200" y="2057475"/>
            <a:ext cx="6423600" cy="2185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void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fork_exec(</a:t>
            </a: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* path, </a:t>
            </a: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char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* argv[]) {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pid_t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fork_ret = fork();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if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 (fork_ret !=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0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 {</a:t>
            </a:r>
            <a:endParaRPr sz="13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"Parent: created a child 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%d\n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, fork_ret);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} else {</a:t>
            </a:r>
            <a:endParaRPr sz="13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"Child: about to exec a new program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execv(path, argv);</a:t>
            </a:r>
            <a:endParaRPr sz="1300" b="1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printf(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"This line printed by parent only!</a:t>
            </a:r>
            <a:r>
              <a:rPr lang="en" sz="1300">
                <a:solidFill>
                  <a:srgbClr val="38761D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\n</a:t>
            </a:r>
            <a:r>
              <a:rPr lang="en" sz="1300">
                <a:solidFill>
                  <a:srgbClr val="7030A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"</a:t>
            </a: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);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Code Pro"/>
                <a:ea typeface="Source Code Pro"/>
                <a:cs typeface="Source Code Pro"/>
                <a:sym typeface="Source Code Pro"/>
              </a:rPr>
              <a:t>}</a:t>
            </a:r>
            <a:endParaRPr sz="1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311700" y="17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exec</a:t>
            </a:r>
            <a:r>
              <a:rPr lang="en"/>
              <a:t>-ing a Program</a:t>
            </a:r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742825"/>
            <a:ext cx="5542500" cy="17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high-level diagram of what happens when you run the command “</a:t>
            </a: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ls</a:t>
            </a:r>
            <a:r>
              <a:rPr lang="en"/>
              <a:t>” in a Linux shell</a:t>
            </a:r>
            <a:endParaRPr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This is the loading part of CALL!</a:t>
            </a:r>
            <a:endParaRPr/>
          </a:p>
        </p:txBody>
      </p:sp>
      <p:pic>
        <p:nvPicPr>
          <p:cNvPr id="147" name="Google Shape;147;p28" descr="At the top is the text &quot;Parent&quot;. Next are 5 boxes of different colors stacked vertically:&#10;1. purple, labeled &quot;Stack&quot;&#10;2. grey, unlabeled&#10;3. green, labeled &quot;Heap&quot;&#10;4. red, labeled &quot;Data&quot;&#10;5. yellow, labeled &quot;Code:/usr/bin/bash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6750" y="203550"/>
            <a:ext cx="1544250" cy="18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 UW 35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C30F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2812</Words>
  <Application>Microsoft Office PowerPoint</Application>
  <PresentationFormat>On-screen Show (16:9)</PresentationFormat>
  <Paragraphs>432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Source Code Pro</vt:lpstr>
      <vt:lpstr>Play</vt:lpstr>
      <vt:lpstr>Arial</vt:lpstr>
      <vt:lpstr>Wingdings</vt:lpstr>
      <vt:lpstr>Calibri</vt:lpstr>
      <vt:lpstr>Simple Light UW 351</vt:lpstr>
      <vt:lpstr>Processes II &amp; Virtual Memory I</vt:lpstr>
      <vt:lpstr>Administrivia</vt:lpstr>
      <vt:lpstr>Lecture Topics</vt:lpstr>
      <vt:lpstr>fork Example</vt:lpstr>
      <vt:lpstr>Modeling fork with Process Graphs</vt:lpstr>
      <vt:lpstr>fork Example: Possible Output</vt:lpstr>
      <vt:lpstr>Polling Question</vt:lpstr>
      <vt:lpstr>Fork-Exec</vt:lpstr>
      <vt:lpstr>exec-ing a Program</vt:lpstr>
      <vt:lpstr>exec-ing a Program (pt 2)</vt:lpstr>
      <vt:lpstr>exec-ing a Program (pt 3)</vt:lpstr>
      <vt:lpstr>Lecture Topics</vt:lpstr>
      <vt:lpstr>exit: Exiting a Process</vt:lpstr>
      <vt:lpstr>Zombies</vt:lpstr>
      <vt:lpstr>wait: Synchronizing with Children</vt:lpstr>
      <vt:lpstr>wait Example</vt:lpstr>
      <vt:lpstr>wait Example 2: Zombies</vt:lpstr>
      <vt:lpstr>wait Example 3: Non-terminating Child</vt:lpstr>
      <vt:lpstr>Lecture Topics</vt:lpstr>
      <vt:lpstr>Memory as we know it so far… is virtual!</vt:lpstr>
      <vt:lpstr>Problem 1: How does everything fit?</vt:lpstr>
      <vt:lpstr>Problem 2: Memory Management</vt:lpstr>
      <vt:lpstr>Problem 3: How to protect data?</vt:lpstr>
      <vt:lpstr>How can we solve these problems?</vt:lpstr>
      <vt:lpstr>Indirection</vt:lpstr>
      <vt:lpstr>Indirection in Virtual Memory</vt:lpstr>
      <vt:lpstr>Mapping</vt:lpstr>
      <vt:lpstr>Address Spaces</vt:lpstr>
      <vt:lpstr>Review Questions</vt:lpstr>
      <vt:lpstr>VM and the Memory Hierarchy</vt:lpstr>
      <vt:lpstr>Memory Hierarchy: Core 2 Duo</vt:lpstr>
      <vt:lpstr>Virtual Memory Design Consequences</vt:lpstr>
      <vt:lpstr>Why does VM work on RAM/disk?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Ellis Haker</cp:lastModifiedBy>
  <cp:revision>4</cp:revision>
  <dcterms:modified xsi:type="dcterms:W3CDTF">2024-08-12T23:10:43Z</dcterms:modified>
</cp:coreProperties>
</file>