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embeddedFontLst>
    <p:embeddedFont>
      <p:font typeface="Source Code Pro" panose="020B0509030403020204" pitchFamily="49"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93">
          <p15:clr>
            <a:srgbClr val="747775"/>
          </p15:clr>
        </p15:guide>
        <p15:guide id="2" pos="2429">
          <p15:clr>
            <a:srgbClr val="747775"/>
          </p15:clr>
        </p15:guide>
        <p15:guide id="3" pos="100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BD1440-E817-449E-A095-D0F037F6F3E6}">
  <a:tblStyle styleId="{3ABD1440-E817-449E-A095-D0F037F6F3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82" autoAdjust="0"/>
  </p:normalViewPr>
  <p:slideViewPr>
    <p:cSldViewPr snapToGrid="0">
      <p:cViewPr varScale="1">
        <p:scale>
          <a:sx n="86" d="100"/>
          <a:sy n="86" d="100"/>
        </p:scale>
        <p:origin x="696" y="62"/>
      </p:cViewPr>
      <p:guideLst>
        <p:guide orient="horz" pos="493"/>
        <p:guide pos="2429"/>
        <p:guide pos="10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8-05T20:30:36.677"/>
    </inkml:context>
    <inkml:brush xml:id="br0">
      <inkml:brushProperty name="width" value="0.05292" units="cm"/>
      <inkml:brushProperty name="height" value="0.05292" units="cm"/>
      <inkml:brushProperty name="color" value="#0070C0"/>
    </inkml:brush>
  </inkml:definitions>
  <inkml:trace contextRef="#ctx0" brushRef="#br0">20449 5653 0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a0929489f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g27a0929489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06119445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06119445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06119445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f06119445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06119445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f06119445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06119445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f06119445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06119445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f06119445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061194451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06119445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1-4 in this slide are for files, 57-62 are for processes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06119445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f06119445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a:t>
            </a:r>
            <a:r>
              <a:rPr lang="en-US" dirty="0" err="1"/>
              <a:t>prev</a:t>
            </a:r>
            <a:r>
              <a:rPr lang="en-US" dirty="0"/>
              <a:t> slide for </a:t>
            </a:r>
            <a:r>
              <a:rPr lang="en-US" dirty="0" err="1"/>
              <a:t>syscall</a:t>
            </a:r>
            <a:r>
              <a:rPr lang="en-US" dirty="0"/>
              <a:t> number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061194451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f06119445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f06119445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f06119445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a0f143f38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7a0f143f38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f06119445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f06119445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061194451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f061194451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a0f143f38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7a0f143f38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a0f143f38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a0f143f38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a0f143f38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a0f143f38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Other ones from class:</a:t>
            </a:r>
          </a:p>
          <a:p>
            <a:pPr marL="171450" lvl="0" indent="-171450" algn="l" rtl="0">
              <a:spcBef>
                <a:spcPts val="0"/>
              </a:spcBef>
              <a:spcAft>
                <a:spcPts val="0"/>
              </a:spcAft>
              <a:buFontTx/>
              <a:buChar char="-"/>
            </a:pPr>
            <a:r>
              <a:rPr lang="en-US" dirty="0"/>
              <a:t>Paralegals</a:t>
            </a:r>
          </a:p>
          <a:p>
            <a:pPr marL="171450" lvl="0" indent="-171450" algn="l" rtl="0">
              <a:spcBef>
                <a:spcPts val="0"/>
              </a:spcBef>
              <a:spcAft>
                <a:spcPts val="0"/>
              </a:spcAft>
              <a:buFontTx/>
              <a:buChar char="-"/>
            </a:pPr>
            <a:r>
              <a:rPr lang="en-US" dirty="0"/>
              <a:t>Writers</a:t>
            </a:r>
          </a:p>
          <a:p>
            <a:pPr marL="171450" lvl="0" indent="-171450" algn="l" rtl="0">
              <a:spcBef>
                <a:spcPts val="0"/>
              </a:spcBef>
              <a:spcAft>
                <a:spcPts val="0"/>
              </a:spcAft>
              <a:buFontTx/>
              <a:buChar char="-"/>
            </a:pPr>
            <a:r>
              <a:rPr lang="en-US" dirty="0"/>
              <a:t>cashiers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a0f143f38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7a0f143f38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f06119445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f06119445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6119445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f06119445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f061194451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f061194451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Procesor: the actual CPU, the physical hardware</a:t>
            </a:r>
            <a:endParaRPr dirty="0"/>
          </a:p>
          <a:p>
            <a:pPr marL="0" lvl="0" indent="0" algn="l" rtl="0">
              <a:spcBef>
                <a:spcPts val="0"/>
              </a:spcBef>
              <a:spcAft>
                <a:spcPts val="0"/>
              </a:spcAft>
              <a:buNone/>
            </a:pPr>
            <a:r>
              <a:rPr lang="en" dirty="0"/>
              <a:t>Program: code</a:t>
            </a:r>
            <a:endParaRPr dirty="0"/>
          </a:p>
          <a:p>
            <a:pPr marL="0" lvl="0" indent="0" algn="l" rtl="0">
              <a:spcBef>
                <a:spcPts val="0"/>
              </a:spcBef>
              <a:spcAft>
                <a:spcPts val="0"/>
              </a:spcAft>
              <a:buNone/>
            </a:pPr>
            <a:r>
              <a:rPr lang="en" dirty="0"/>
              <a:t>Process: context code runs in (memory, register values, etc)</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06119445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f061194451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06119445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f06119445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0929489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a0929489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0741ce27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f0741ce27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f061194451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f06119445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f06119445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f06119445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06119445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f06119445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when we switch back we can reload registers.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f06119445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f06119445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061194451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f061194451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f06119445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f06119445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f061194451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f061194451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Exception handler code goes in kernel virtual memory. User can’t run it directly, has to go through a </a:t>
            </a:r>
            <a:r>
              <a:rPr lang="en-US" dirty="0" err="1"/>
              <a:t>syscall</a:t>
            </a:r>
            <a:r>
              <a:rPr lang="en-US" dirty="0"/>
              <a:t> or other exception</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f06119445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f061194451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kernel code here is the same steps from before:</a:t>
            </a:r>
          </a:p>
          <a:p>
            <a:pPr marL="228600" lvl="0" indent="-228600" algn="l" rtl="0">
              <a:spcBef>
                <a:spcPts val="0"/>
              </a:spcBef>
              <a:spcAft>
                <a:spcPts val="0"/>
              </a:spcAft>
              <a:buAutoNum type="arabicPeriod"/>
            </a:pPr>
            <a:r>
              <a:rPr lang="en-US" dirty="0"/>
              <a:t>Save registers</a:t>
            </a:r>
          </a:p>
          <a:p>
            <a:pPr marL="228600" lvl="0" indent="-228600" algn="l" rtl="0">
              <a:spcBef>
                <a:spcPts val="0"/>
              </a:spcBef>
              <a:spcAft>
                <a:spcPts val="0"/>
              </a:spcAft>
              <a:buAutoNum type="arabicPeriod"/>
            </a:pPr>
            <a:r>
              <a:rPr lang="en-US" dirty="0"/>
              <a:t>Switch to new process</a:t>
            </a:r>
          </a:p>
          <a:p>
            <a:pPr marL="228600" lvl="0" indent="-228600" algn="l" rtl="0">
              <a:spcBef>
                <a:spcPts val="0"/>
              </a:spcBef>
              <a:spcAft>
                <a:spcPts val="0"/>
              </a:spcAft>
              <a:buAutoNum type="arabicPeriod"/>
            </a:pPr>
            <a:r>
              <a:rPr lang="en-US" dirty="0"/>
              <a:t>Load in registers</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f061194451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f061194451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Kernel code happens in between each of these processes running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06119445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f06119445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f0741ce27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f0741ce27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f061194451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f061194451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f061194451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f061194451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0741ce27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f0741ce27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f0741ce279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f0741ce279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f061194451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f061194451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061194451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f061194451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7a0f143f38_3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7a0f143f38_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case = child, else = parent</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7a0f143f38_3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7a0f143f38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f061194451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f061194451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06119445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f06119445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f0741ce279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f0741ce279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06119445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f06119445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reality, it’s actually not one at a time, since we talked about pipelining, but we can conceptualize it as one at a time)</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f06119445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f06119445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f06119445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f06119445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06119445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f06119445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OBJECT_5">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7" name="Google Shape;77;p19"/>
          <p:cNvSpPr txBox="1">
            <a:spLocks noGrp="1"/>
          </p:cNvSpPr>
          <p:nvPr>
            <p:ph type="body" idx="1"/>
          </p:nvPr>
        </p:nvSpPr>
        <p:spPr>
          <a:xfrm>
            <a:off x="396875" y="1021556"/>
            <a:ext cx="8366100" cy="3729000"/>
          </a:xfrm>
          <a:prstGeom prst="rect">
            <a:avLst/>
          </a:prstGeom>
          <a:noFill/>
          <a:ln>
            <a:noFill/>
          </a:ln>
        </p:spPr>
        <p:txBody>
          <a:bodyPr spcFirstLastPara="1" wrap="square" lIns="68575" tIns="34275" rIns="68575" bIns="34275" anchor="t" anchorCtr="0">
            <a:normAutofit/>
          </a:bodyPr>
          <a:lstStyle>
            <a:lvl1pPr marL="457200" lvl="0" indent="-311150" algn="l">
              <a:spcBef>
                <a:spcPts val="400"/>
              </a:spcBef>
              <a:spcAft>
                <a:spcPts val="0"/>
              </a:spcAft>
              <a:buSzPts val="1300"/>
              <a:buChar char="●"/>
              <a:defRPr sz="2100" b="0"/>
            </a:lvl1pPr>
            <a:lvl2pPr marL="914400" lvl="1" indent="-355600" algn="l">
              <a:spcBef>
                <a:spcPts val="400"/>
              </a:spcBef>
              <a:spcAft>
                <a:spcPts val="0"/>
              </a:spcAft>
              <a:buSzPts val="2000"/>
              <a:buChar char="○"/>
              <a:defRPr sz="1800"/>
            </a:lvl2pPr>
            <a:lvl3pPr marL="1371600" lvl="2" indent="-298450" algn="l">
              <a:spcBef>
                <a:spcPts val="300"/>
              </a:spcBef>
              <a:spcAft>
                <a:spcPts val="0"/>
              </a:spcAft>
              <a:buSzPts val="1100"/>
              <a:buChar char="■"/>
              <a:defRPr sz="1100"/>
            </a:lvl3pPr>
            <a:lvl4pPr marL="1828800" lvl="3" indent="-317500" algn="l">
              <a:spcBef>
                <a:spcPts val="300"/>
              </a:spcBef>
              <a:spcAft>
                <a:spcPts val="0"/>
              </a:spcAft>
              <a:buSzPts val="1400"/>
              <a:buChar char="●"/>
              <a:defRPr sz="1100"/>
            </a:lvl4pPr>
            <a:lvl5pPr marL="2286000" lvl="4" indent="-317500" algn="l">
              <a:spcBef>
                <a:spcPts val="300"/>
              </a:spcBef>
              <a:spcAft>
                <a:spcPts val="0"/>
              </a:spcAft>
              <a:buSzPts val="1400"/>
              <a:buChar char="○"/>
              <a:defRPr sz="1100"/>
            </a:lvl5pPr>
            <a:lvl6pPr marL="2743200" lvl="5" indent="-317500" algn="l">
              <a:spcBef>
                <a:spcPts val="300"/>
              </a:spcBef>
              <a:spcAft>
                <a:spcPts val="0"/>
              </a:spcAft>
              <a:buClr>
                <a:schemeClr val="dk1"/>
              </a:buClr>
              <a:buSzPts val="1400"/>
              <a:buChar char="■"/>
              <a:defRPr sz="1100"/>
            </a:lvl6pPr>
            <a:lvl7pPr marL="3200400" lvl="6" indent="-317500" algn="l">
              <a:spcBef>
                <a:spcPts val="300"/>
              </a:spcBef>
              <a:spcAft>
                <a:spcPts val="0"/>
              </a:spcAft>
              <a:buClr>
                <a:schemeClr val="dk1"/>
              </a:buClr>
              <a:buSzPts val="1400"/>
              <a:buChar char="●"/>
              <a:defRPr sz="1100"/>
            </a:lvl7pPr>
            <a:lvl8pPr marL="3657600" lvl="7" indent="-317500" algn="l">
              <a:spcBef>
                <a:spcPts val="300"/>
              </a:spcBef>
              <a:spcAft>
                <a:spcPts val="0"/>
              </a:spcAft>
              <a:buClr>
                <a:schemeClr val="dk1"/>
              </a:buClr>
              <a:buSzPts val="1400"/>
              <a:buChar char="○"/>
              <a:defRPr sz="1100"/>
            </a:lvl8pPr>
            <a:lvl9pPr marL="4114800" lvl="8" indent="-317500" algn="l">
              <a:spcBef>
                <a:spcPts val="300"/>
              </a:spcBef>
              <a:spcAft>
                <a:spcPts val="0"/>
              </a:spcAft>
              <a:buClr>
                <a:schemeClr val="dk1"/>
              </a:buClr>
              <a:buSzPts val="1400"/>
              <a:buChar char="■"/>
              <a:defRPr sz="1100"/>
            </a:lvl9pPr>
          </a:lstStyle>
          <a:p>
            <a:endParaRPr/>
          </a:p>
        </p:txBody>
      </p:sp>
      <p:sp>
        <p:nvSpPr>
          <p:cNvPr id="78" name="Google Shape;78;p19"/>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a:spcBef>
                <a:spcPts val="0"/>
              </a:spcBef>
              <a:buNone/>
              <a:defRPr sz="900" b="1" i="0" u="none" strike="noStrike" cap="none">
                <a:solidFill>
                  <a:srgbClr val="4B2A85"/>
                </a:solidFill>
                <a:latin typeface="Calibri"/>
                <a:ea typeface="Calibri"/>
                <a:cs typeface="Calibri"/>
                <a:sym typeface="Calibri"/>
              </a:defRPr>
            </a:lvl1pPr>
            <a:lvl2pPr marL="0" lvl="1" indent="0" algn="ctr">
              <a:spcBef>
                <a:spcPts val="0"/>
              </a:spcBef>
              <a:buNone/>
              <a:defRPr sz="900" b="1" i="0" u="none" strike="noStrike" cap="none">
                <a:solidFill>
                  <a:srgbClr val="4B2A85"/>
                </a:solidFill>
                <a:latin typeface="Calibri"/>
                <a:ea typeface="Calibri"/>
                <a:cs typeface="Calibri"/>
                <a:sym typeface="Calibri"/>
              </a:defRPr>
            </a:lvl2pPr>
            <a:lvl3pPr marL="0" lvl="2" indent="0" algn="ctr">
              <a:spcBef>
                <a:spcPts val="0"/>
              </a:spcBef>
              <a:buNone/>
              <a:defRPr sz="900" b="1" i="0" u="none" strike="noStrike" cap="none">
                <a:solidFill>
                  <a:srgbClr val="4B2A85"/>
                </a:solidFill>
                <a:latin typeface="Calibri"/>
                <a:ea typeface="Calibri"/>
                <a:cs typeface="Calibri"/>
                <a:sym typeface="Calibri"/>
              </a:defRPr>
            </a:lvl3pPr>
            <a:lvl4pPr marL="0" lvl="3" indent="0" algn="ctr">
              <a:spcBef>
                <a:spcPts val="0"/>
              </a:spcBef>
              <a:buNone/>
              <a:defRPr sz="900" b="1" i="0" u="none" strike="noStrike" cap="none">
                <a:solidFill>
                  <a:srgbClr val="4B2A85"/>
                </a:solidFill>
                <a:latin typeface="Calibri"/>
                <a:ea typeface="Calibri"/>
                <a:cs typeface="Calibri"/>
                <a:sym typeface="Calibri"/>
              </a:defRPr>
            </a:lvl4pPr>
            <a:lvl5pPr marL="0" lvl="4" indent="0" algn="ctr">
              <a:spcBef>
                <a:spcPts val="0"/>
              </a:spcBef>
              <a:buNone/>
              <a:defRPr sz="900" b="1" i="0" u="none" strike="noStrike" cap="none">
                <a:solidFill>
                  <a:srgbClr val="4B2A85"/>
                </a:solidFill>
                <a:latin typeface="Calibri"/>
                <a:ea typeface="Calibri"/>
                <a:cs typeface="Calibri"/>
                <a:sym typeface="Calibri"/>
              </a:defRPr>
            </a:lvl5pPr>
            <a:lvl6pPr marL="0" lvl="5" indent="0" algn="ctr">
              <a:spcBef>
                <a:spcPts val="0"/>
              </a:spcBef>
              <a:buNone/>
              <a:defRPr sz="900" b="1" i="0" u="none" strike="noStrike" cap="none">
                <a:solidFill>
                  <a:srgbClr val="4B2A85"/>
                </a:solidFill>
                <a:latin typeface="Calibri"/>
                <a:ea typeface="Calibri"/>
                <a:cs typeface="Calibri"/>
                <a:sym typeface="Calibri"/>
              </a:defRPr>
            </a:lvl6pPr>
            <a:lvl7pPr marL="0" lvl="6" indent="0" algn="ctr">
              <a:spcBef>
                <a:spcPts val="0"/>
              </a:spcBef>
              <a:buNone/>
              <a:defRPr sz="900" b="1" i="0" u="none" strike="noStrike" cap="none">
                <a:solidFill>
                  <a:srgbClr val="4B2A85"/>
                </a:solidFill>
                <a:latin typeface="Calibri"/>
                <a:ea typeface="Calibri"/>
                <a:cs typeface="Calibri"/>
                <a:sym typeface="Calibri"/>
              </a:defRPr>
            </a:lvl7pPr>
            <a:lvl8pPr marL="0" lvl="7" indent="0" algn="ctr">
              <a:spcBef>
                <a:spcPts val="0"/>
              </a:spcBef>
              <a:buNone/>
              <a:defRPr sz="900" b="1" i="0" u="none" strike="noStrike" cap="none">
                <a:solidFill>
                  <a:srgbClr val="4B2A85"/>
                </a:solidFill>
                <a:latin typeface="Calibri"/>
                <a:ea typeface="Calibri"/>
                <a:cs typeface="Calibri"/>
                <a:sym typeface="Calibri"/>
              </a:defRPr>
            </a:lvl8pPr>
            <a:lvl9pPr marL="0" lvl="8" indent="0" algn="ctr">
              <a:spcBef>
                <a:spcPts val="0"/>
              </a:spcBef>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apo.st/4azzRz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nytimes.com/2023/08/24/upshot/artificial-intelligence-jobs.html" TargetMode="External"/><Relationship Id="rId5" Type="http://schemas.openxmlformats.org/officeDocument/2006/relationships/hyperlink" Target="https://www.forbes.com/sites/cmo/2024/01/17/why-ai-cant-take-away-creative-jobs/" TargetMode="External"/><Relationship Id="rId4" Type="http://schemas.openxmlformats.org/officeDocument/2006/relationships/hyperlink" Target="https://wapo.st/4aC0T9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System Control Flow &amp; Processes I</a:t>
            </a:r>
            <a:endParaRPr sz="3000" dirty="0"/>
          </a:p>
        </p:txBody>
      </p:sp>
      <p:sp>
        <p:nvSpPr>
          <p:cNvPr id="84" name="Google Shape;84;p20"/>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dirty="0">
              <a:solidFill>
                <a:schemeClr val="dk2"/>
              </a:solidFill>
            </a:endParaRPr>
          </a:p>
        </p:txBody>
      </p:sp>
      <p:sp>
        <p:nvSpPr>
          <p:cNvPr id="85" name="Google Shape;85;p20"/>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dirty="0"/>
          </a:p>
          <a:p>
            <a:pPr marL="0" marR="0" lvl="0" indent="0" algn="l" rtl="0">
              <a:spcBef>
                <a:spcPts val="0"/>
              </a:spcBef>
              <a:spcAft>
                <a:spcPts val="0"/>
              </a:spcAft>
              <a:buNone/>
            </a:pP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dirty="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dirty="0"/>
          </a:p>
        </p:txBody>
      </p:sp>
      <p:pic>
        <p:nvPicPr>
          <p:cNvPr id="86" name="Google Shape;86;p20" descr="A comic with 4 panels:&#10;1. Two people: one is wearing a red shirt that says &quot;user&quot; and is smiling, and the other is wearing a white shirt with the Windows logo and has a neutral expression.&#10;2. A person with long blond hair wearing a blue shirt and grey shorts that say &quot;program&quot;. They are sitting with their hand on their chin. Next to them is the text &quot;*running* *calculating* *thinking*&quot;.&#10;3. The same people from panel 1. The person in the white shirt says &quot;I think it stopped working...&quot;. The person in the red shirt looks surprised.&#10;4. The same two people. The person in white his holding a knife and saying &quot;we should kill it&quot;. The perosn in red has a concerned look on their face and is sweating."/>
          <p:cNvPicPr preferRelativeResize="0"/>
          <p:nvPr/>
        </p:nvPicPr>
        <p:blipFill rotWithShape="1">
          <a:blip r:embed="rId3">
            <a:alphaModFix/>
          </a:blip>
          <a:srcRect/>
          <a:stretch/>
        </p:blipFill>
        <p:spPr>
          <a:xfrm>
            <a:off x="5485809" y="637625"/>
            <a:ext cx="3496391" cy="3599775"/>
          </a:xfrm>
          <a:prstGeom prst="rect">
            <a:avLst/>
          </a:prstGeom>
          <a:noFill/>
          <a:ln>
            <a:noFill/>
          </a:ln>
        </p:spPr>
      </p:pic>
      <p:sp>
        <p:nvSpPr>
          <p:cNvPr id="2" name="Slide Number Placeholder 1">
            <a:extLst>
              <a:ext uri="{FF2B5EF4-FFF2-40B4-BE49-F238E27FC236}">
                <a16:creationId xmlns:a16="http://schemas.microsoft.com/office/drawing/2014/main" id="{D8939FBA-7433-3098-2D45-2B6167B67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Exception Table</a:t>
            </a:r>
            <a:endParaRPr dirty="0"/>
          </a:p>
        </p:txBody>
      </p:sp>
      <p:sp>
        <p:nvSpPr>
          <p:cNvPr id="149" name="Google Shape;149;p29"/>
          <p:cNvSpPr/>
          <p:nvPr/>
        </p:nvSpPr>
        <p:spPr>
          <a:xfrm>
            <a:off x="6601350" y="218625"/>
            <a:ext cx="2364600" cy="5682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1155CC"/>
                </a:solidFill>
              </a:rPr>
              <a:t>This is extra (non-testable) material</a:t>
            </a:r>
            <a:endParaRPr dirty="0">
              <a:solidFill>
                <a:srgbClr val="1155CC"/>
              </a:solidFill>
            </a:endParaRPr>
          </a:p>
        </p:txBody>
      </p:sp>
      <p:sp>
        <p:nvSpPr>
          <p:cNvPr id="148" name="Google Shape;148;p2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jump table for exceptions (also called the </a:t>
            </a:r>
            <a:r>
              <a:rPr lang="en" b="1">
                <a:solidFill>
                  <a:srgbClr val="7030A0"/>
                </a:solidFill>
              </a:rPr>
              <a:t>Interrupt Vector Table</a:t>
            </a:r>
            <a:r>
              <a:rPr lang="en"/>
              <a:t>)</a:t>
            </a:r>
            <a:endParaRPr dirty="0"/>
          </a:p>
          <a:p>
            <a:pPr marL="914400" lvl="1" indent="-330200" algn="l" rtl="0">
              <a:spcBef>
                <a:spcPts val="0"/>
              </a:spcBef>
              <a:spcAft>
                <a:spcPts val="0"/>
              </a:spcAft>
              <a:buSzPts val="1600"/>
              <a:buChar char="○"/>
            </a:pPr>
            <a:r>
              <a:rPr lang="en"/>
              <a:t>Each type of event has a unique exception number </a:t>
            </a:r>
            <a:r>
              <a:rPr lang="en" i="1"/>
              <a:t>k</a:t>
            </a:r>
            <a:endParaRPr i="1" dirty="0"/>
          </a:p>
          <a:p>
            <a:pPr marL="914400" lvl="1" indent="-330200" algn="l" rtl="0">
              <a:spcBef>
                <a:spcPts val="0"/>
              </a:spcBef>
              <a:spcAft>
                <a:spcPts val="0"/>
              </a:spcAft>
              <a:buSzPts val="1600"/>
              <a:buChar char="○"/>
            </a:pPr>
            <a:r>
              <a:rPr lang="en" i="1"/>
              <a:t>k</a:t>
            </a:r>
            <a:r>
              <a:rPr lang="en"/>
              <a:t> = index in the exception table, which points to the corresponding </a:t>
            </a:r>
            <a:r>
              <a:rPr lang="en" b="1">
                <a:solidFill>
                  <a:srgbClr val="7030A0"/>
                </a:solidFill>
              </a:rPr>
              <a:t>exception handler</a:t>
            </a:r>
            <a:endParaRPr dirty="0"/>
          </a:p>
        </p:txBody>
      </p:sp>
      <p:pic>
        <p:nvPicPr>
          <p:cNvPr id="150" name="Google Shape;150;p29" descr="A stack of purple boxes labeled &quot;Exception Table&quot;. Each box is numbered 0 - n-1. These numbers are labeled &quot;exception numbers&quot;.&#10;Each box contains an arrow to a separate yellow box containing the text &quot;code for exception handler x&quot; (where x is the number for that box)"/>
          <p:cNvPicPr preferRelativeResize="0"/>
          <p:nvPr/>
        </p:nvPicPr>
        <p:blipFill>
          <a:blip r:embed="rId3">
            <a:alphaModFix/>
          </a:blip>
          <a:stretch>
            <a:fillRect/>
          </a:stretch>
        </p:blipFill>
        <p:spPr>
          <a:xfrm>
            <a:off x="3489025" y="1698025"/>
            <a:ext cx="3587825" cy="2518700"/>
          </a:xfrm>
          <a:prstGeom prst="rect">
            <a:avLst/>
          </a:prstGeom>
          <a:noFill/>
          <a:ln>
            <a:noFill/>
          </a:ln>
        </p:spPr>
      </p:pic>
      <p:sp>
        <p:nvSpPr>
          <p:cNvPr id="2" name="Slide Number Placeholder 1">
            <a:extLst>
              <a:ext uri="{FF2B5EF4-FFF2-40B4-BE49-F238E27FC236}">
                <a16:creationId xmlns:a16="http://schemas.microsoft.com/office/drawing/2014/main" id="{BAEE3877-B550-2E76-50B6-88F32CA82E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Exception Table Excerpt</a:t>
            </a:r>
            <a:endParaRPr dirty="0"/>
          </a:p>
        </p:txBody>
      </p:sp>
      <p:sp>
        <p:nvSpPr>
          <p:cNvPr id="156" name="Google Shape;156;p30"/>
          <p:cNvSpPr/>
          <p:nvPr/>
        </p:nvSpPr>
        <p:spPr>
          <a:xfrm>
            <a:off x="6601350" y="218625"/>
            <a:ext cx="2364600" cy="568200"/>
          </a:xfrm>
          <a:prstGeom prst="roundRect">
            <a:avLst>
              <a:gd name="adj" fmla="val 16667"/>
            </a:avLst>
          </a:prstGeom>
          <a:no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1155CC"/>
                </a:solidFill>
              </a:rPr>
              <a:t>This is extra (non-testable) material</a:t>
            </a:r>
            <a:endParaRPr dirty="0">
              <a:solidFill>
                <a:srgbClr val="1155CC"/>
              </a:solidFill>
            </a:endParaRPr>
          </a:p>
        </p:txBody>
      </p:sp>
      <p:graphicFrame>
        <p:nvGraphicFramePr>
          <p:cNvPr id="157" name="Google Shape;157;p30"/>
          <p:cNvGraphicFramePr/>
          <p:nvPr/>
        </p:nvGraphicFramePr>
        <p:xfrm>
          <a:off x="2034513" y="1236575"/>
          <a:ext cx="5074975" cy="2377260"/>
        </p:xfrm>
        <a:graphic>
          <a:graphicData uri="http://schemas.openxmlformats.org/drawingml/2006/table">
            <a:tbl>
              <a:tblPr>
                <a:noFill/>
                <a:tableStyleId>{3ABD1440-E817-449E-A095-D0F037F6F3E6}</a:tableStyleId>
              </a:tblPr>
              <a:tblGrid>
                <a:gridCol w="1076175">
                  <a:extLst>
                    <a:ext uri="{9D8B030D-6E8A-4147-A177-3AD203B41FA5}">
                      <a16:colId xmlns:a16="http://schemas.microsoft.com/office/drawing/2014/main" val="20000"/>
                    </a:ext>
                  </a:extLst>
                </a:gridCol>
                <a:gridCol w="2312725">
                  <a:extLst>
                    <a:ext uri="{9D8B030D-6E8A-4147-A177-3AD203B41FA5}">
                      <a16:colId xmlns:a16="http://schemas.microsoft.com/office/drawing/2014/main" val="20001"/>
                    </a:ext>
                  </a:extLst>
                </a:gridCol>
                <a:gridCol w="16860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solidFill>
                            <a:schemeClr val="lt1"/>
                          </a:solidFill>
                        </a:rPr>
                        <a:t>Number</a:t>
                      </a:r>
                      <a:endParaRPr b="1" dirty="0">
                        <a:solidFill>
                          <a:schemeClr val="lt1"/>
                        </a:solidFill>
                      </a:endParaRPr>
                    </a:p>
                  </a:txBody>
                  <a:tcPr marL="91425" marR="91425" marT="91425" marB="91425">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tc>
                  <a:txBody>
                    <a:bodyPr/>
                    <a:lstStyle/>
                    <a:p>
                      <a:pPr marL="0" lvl="0" indent="0" algn="l" rtl="0">
                        <a:spcBef>
                          <a:spcPts val="0"/>
                        </a:spcBef>
                        <a:spcAft>
                          <a:spcPts val="0"/>
                        </a:spcAft>
                        <a:buNone/>
                      </a:pPr>
                      <a:r>
                        <a:rPr lang="en" b="1">
                          <a:solidFill>
                            <a:schemeClr val="lt1"/>
                          </a:solidFill>
                        </a:rPr>
                        <a:t>Description</a:t>
                      </a:r>
                      <a:endParaRPr b="1" dirty="0">
                        <a:solidFill>
                          <a:schemeClr val="lt1"/>
                        </a:solidFill>
                      </a:endParaRPr>
                    </a:p>
                  </a:txBody>
                  <a:tcPr marL="91425" marR="91425" marT="91425" marB="91425">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tc>
                  <a:txBody>
                    <a:bodyPr/>
                    <a:lstStyle/>
                    <a:p>
                      <a:pPr marL="0" lvl="0" indent="0" algn="l" rtl="0">
                        <a:spcBef>
                          <a:spcPts val="0"/>
                        </a:spcBef>
                        <a:spcAft>
                          <a:spcPts val="0"/>
                        </a:spcAft>
                        <a:buNone/>
                      </a:pPr>
                      <a:r>
                        <a:rPr lang="en" b="1">
                          <a:solidFill>
                            <a:schemeClr val="lt1"/>
                          </a:solidFill>
                        </a:rPr>
                        <a:t>Exception Class</a:t>
                      </a:r>
                      <a:endParaRPr b="1" dirty="0">
                        <a:solidFill>
                          <a:schemeClr val="lt1"/>
                        </a:solidFill>
                      </a:endParaRPr>
                    </a:p>
                  </a:txBody>
                  <a:tcPr marL="91425" marR="91425" marT="91425" marB="91425">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0</a:t>
                      </a:r>
                      <a:endParaRPr dirty="0"/>
                    </a:p>
                  </a:txBody>
                  <a:tcPr marL="91425" marR="91425" marT="91425" marB="91425">
                    <a:lnT w="9525" cap="flat" cmpd="sng">
                      <a:solidFill>
                        <a:srgbClr val="7030A0"/>
                      </a:solidFill>
                      <a:prstDash val="solid"/>
                      <a:round/>
                      <a:headEnd type="none" w="sm" len="sm"/>
                      <a:tailEnd type="none" w="sm" len="sm"/>
                    </a:lnT>
                  </a:tcPr>
                </a:tc>
                <a:tc>
                  <a:txBody>
                    <a:bodyPr/>
                    <a:lstStyle/>
                    <a:p>
                      <a:pPr marL="0" lvl="0" indent="0" algn="l" rtl="0">
                        <a:spcBef>
                          <a:spcPts val="0"/>
                        </a:spcBef>
                        <a:spcAft>
                          <a:spcPts val="0"/>
                        </a:spcAft>
                        <a:buNone/>
                      </a:pPr>
                      <a:r>
                        <a:rPr lang="en"/>
                        <a:t>Divide error</a:t>
                      </a:r>
                      <a:endParaRPr dirty="0"/>
                    </a:p>
                  </a:txBody>
                  <a:tcPr marL="91425" marR="91425" marT="91425" marB="91425">
                    <a:lnT w="9525" cap="flat" cmpd="sng">
                      <a:solidFill>
                        <a:srgbClr val="7030A0"/>
                      </a:solidFill>
                      <a:prstDash val="solid"/>
                      <a:round/>
                      <a:headEnd type="none" w="sm" len="sm"/>
                      <a:tailEnd type="none" w="sm" len="sm"/>
                    </a:lnT>
                  </a:tcPr>
                </a:tc>
                <a:tc>
                  <a:txBody>
                    <a:bodyPr/>
                    <a:lstStyle/>
                    <a:p>
                      <a:pPr marL="0" lvl="0" indent="0" algn="l" rtl="0">
                        <a:spcBef>
                          <a:spcPts val="0"/>
                        </a:spcBef>
                        <a:spcAft>
                          <a:spcPts val="0"/>
                        </a:spcAft>
                        <a:buNone/>
                      </a:pPr>
                      <a:r>
                        <a:rPr lang="en"/>
                        <a:t>Fault</a:t>
                      </a:r>
                      <a:endParaRPr dirty="0"/>
                    </a:p>
                  </a:txBody>
                  <a:tcPr marL="91425" marR="91425" marT="91425" marB="91425">
                    <a:lnT w="9525" cap="flat" cmpd="sng">
                      <a:solidFill>
                        <a:srgbClr val="7030A0"/>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13</a:t>
                      </a:r>
                      <a:endParaRPr dirty="0"/>
                    </a:p>
                  </a:txBody>
                  <a:tcPr marL="91425" marR="91425" marT="91425" marB="91425"/>
                </a:tc>
                <a:tc>
                  <a:txBody>
                    <a:bodyPr/>
                    <a:lstStyle/>
                    <a:p>
                      <a:pPr marL="0" lvl="0" indent="0" algn="l" rtl="0">
                        <a:spcBef>
                          <a:spcPts val="0"/>
                        </a:spcBef>
                        <a:spcAft>
                          <a:spcPts val="0"/>
                        </a:spcAft>
                        <a:buNone/>
                      </a:pPr>
                      <a:r>
                        <a:rPr lang="en"/>
                        <a:t>General protection fault</a:t>
                      </a:r>
                      <a:endParaRPr dirty="0"/>
                    </a:p>
                  </a:txBody>
                  <a:tcPr marL="91425" marR="91425" marT="91425" marB="91425"/>
                </a:tc>
                <a:tc>
                  <a:txBody>
                    <a:bodyPr/>
                    <a:lstStyle/>
                    <a:p>
                      <a:pPr marL="0" lvl="0" indent="0" algn="l" rtl="0">
                        <a:spcBef>
                          <a:spcPts val="0"/>
                        </a:spcBef>
                        <a:spcAft>
                          <a:spcPts val="0"/>
                        </a:spcAft>
                        <a:buNone/>
                      </a:pPr>
                      <a:r>
                        <a:rPr lang="en"/>
                        <a:t>Fault</a:t>
                      </a: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14</a:t>
                      </a:r>
                      <a:endParaRPr dirty="0"/>
                    </a:p>
                  </a:txBody>
                  <a:tcPr marL="91425" marR="91425" marT="91425" marB="91425"/>
                </a:tc>
                <a:tc>
                  <a:txBody>
                    <a:bodyPr/>
                    <a:lstStyle/>
                    <a:p>
                      <a:pPr marL="0" lvl="0" indent="0" algn="l" rtl="0">
                        <a:spcBef>
                          <a:spcPts val="0"/>
                        </a:spcBef>
                        <a:spcAft>
                          <a:spcPts val="0"/>
                        </a:spcAft>
                        <a:buNone/>
                      </a:pPr>
                      <a:r>
                        <a:rPr lang="en"/>
                        <a:t>Page fault</a:t>
                      </a:r>
                      <a:endParaRPr dirty="0"/>
                    </a:p>
                  </a:txBody>
                  <a:tcPr marL="91425" marR="91425" marT="91425" marB="91425"/>
                </a:tc>
                <a:tc>
                  <a:txBody>
                    <a:bodyPr/>
                    <a:lstStyle/>
                    <a:p>
                      <a:pPr marL="0" lvl="0" indent="0" algn="l" rtl="0">
                        <a:spcBef>
                          <a:spcPts val="0"/>
                        </a:spcBef>
                        <a:spcAft>
                          <a:spcPts val="0"/>
                        </a:spcAft>
                        <a:buNone/>
                      </a:pPr>
                      <a:r>
                        <a:rPr lang="en"/>
                        <a:t>Fault</a:t>
                      </a: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18</a:t>
                      </a:r>
                      <a:endParaRPr dirty="0"/>
                    </a:p>
                  </a:txBody>
                  <a:tcPr marL="91425" marR="91425" marT="91425" marB="91425"/>
                </a:tc>
                <a:tc>
                  <a:txBody>
                    <a:bodyPr/>
                    <a:lstStyle/>
                    <a:p>
                      <a:pPr marL="0" lvl="0" indent="0" algn="l" rtl="0">
                        <a:spcBef>
                          <a:spcPts val="0"/>
                        </a:spcBef>
                        <a:spcAft>
                          <a:spcPts val="0"/>
                        </a:spcAft>
                        <a:buNone/>
                      </a:pPr>
                      <a:r>
                        <a:rPr lang="en"/>
                        <a:t>Machine check</a:t>
                      </a:r>
                      <a:endParaRPr dirty="0"/>
                    </a:p>
                  </a:txBody>
                  <a:tcPr marL="91425" marR="91425" marT="91425" marB="91425"/>
                </a:tc>
                <a:tc>
                  <a:txBody>
                    <a:bodyPr/>
                    <a:lstStyle/>
                    <a:p>
                      <a:pPr marL="0" lvl="0" indent="0" algn="l" rtl="0">
                        <a:spcBef>
                          <a:spcPts val="0"/>
                        </a:spcBef>
                        <a:spcAft>
                          <a:spcPts val="0"/>
                        </a:spcAft>
                        <a:buNone/>
                      </a:pPr>
                      <a:r>
                        <a:rPr lang="en"/>
                        <a:t>Abort</a:t>
                      </a: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32-255</a:t>
                      </a:r>
                      <a:endParaRPr dirty="0"/>
                    </a:p>
                  </a:txBody>
                  <a:tcPr marL="91425" marR="91425" marT="91425" marB="91425"/>
                </a:tc>
                <a:tc>
                  <a:txBody>
                    <a:bodyPr/>
                    <a:lstStyle/>
                    <a:p>
                      <a:pPr marL="0" lvl="0" indent="0" algn="l" rtl="0">
                        <a:spcBef>
                          <a:spcPts val="0"/>
                        </a:spcBef>
                        <a:spcAft>
                          <a:spcPts val="0"/>
                        </a:spcAft>
                        <a:buNone/>
                      </a:pPr>
                      <a:r>
                        <a:rPr lang="en"/>
                        <a:t>OS defined</a:t>
                      </a:r>
                      <a:endParaRPr dirty="0"/>
                    </a:p>
                  </a:txBody>
                  <a:tcPr marL="91425" marR="91425" marT="91425" marB="91425"/>
                </a:tc>
                <a:tc>
                  <a:txBody>
                    <a:bodyPr/>
                    <a:lstStyle/>
                    <a:p>
                      <a:pPr marL="0" lvl="0" indent="0" algn="l" rtl="0">
                        <a:spcBef>
                          <a:spcPts val="0"/>
                        </a:spcBef>
                        <a:spcAft>
                          <a:spcPts val="0"/>
                        </a:spcAft>
                        <a:buNone/>
                      </a:pPr>
                      <a:r>
                        <a:rPr lang="en" dirty="0"/>
                        <a:t>Interrupt or Trap</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A5A6F773-C9E2-428C-1614-30D569FA3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dirty="0"/>
          </a:p>
        </p:txBody>
      </p:sp>
      <p:sp>
        <p:nvSpPr>
          <p:cNvPr id="163" name="Google Shape;163;p3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b="1">
                <a:solidFill>
                  <a:srgbClr val="7030A0"/>
                </a:solidFill>
              </a:rPr>
              <a:t>System Control Flow</a:t>
            </a:r>
            <a:endParaRPr b="1" dirty="0">
              <a:solidFill>
                <a:srgbClr val="7030A0"/>
              </a:solidFill>
            </a:endParaRPr>
          </a:p>
          <a:p>
            <a:pPr marL="914400" lvl="1" indent="-330200" algn="l" rtl="0">
              <a:lnSpc>
                <a:spcPct val="115000"/>
              </a:lnSpc>
              <a:spcBef>
                <a:spcPts val="0"/>
              </a:spcBef>
              <a:spcAft>
                <a:spcPts val="0"/>
              </a:spcAft>
              <a:buSzPts val="1600"/>
              <a:buChar char="○"/>
            </a:pPr>
            <a:r>
              <a:rPr lang="en"/>
              <a:t>Control flow</a:t>
            </a:r>
            <a:endParaRPr dirty="0"/>
          </a:p>
          <a:p>
            <a:pPr marL="914400" lvl="1" indent="-330200" algn="l" rtl="0">
              <a:lnSpc>
                <a:spcPct val="115000"/>
              </a:lnSpc>
              <a:spcBef>
                <a:spcPts val="0"/>
              </a:spcBef>
              <a:spcAft>
                <a:spcPts val="0"/>
              </a:spcAft>
              <a:buSzPts val="1600"/>
              <a:buChar char="○"/>
            </a:pPr>
            <a:r>
              <a:rPr lang="en"/>
              <a:t>Exceptional control flow</a:t>
            </a:r>
            <a:endParaRPr dirty="0"/>
          </a:p>
          <a:p>
            <a:pPr marL="914400" lvl="1" indent="-330200" algn="l" rtl="0">
              <a:lnSpc>
                <a:spcPct val="115000"/>
              </a:lnSpc>
              <a:spcBef>
                <a:spcPts val="0"/>
              </a:spcBef>
              <a:spcAft>
                <a:spcPts val="0"/>
              </a:spcAft>
              <a:buSzPts val="1600"/>
              <a:buChar char="○"/>
            </a:pPr>
            <a:r>
              <a:rPr lang="en" b="1">
                <a:solidFill>
                  <a:srgbClr val="7030A0"/>
                </a:solidFill>
              </a:rPr>
              <a:t>Asynchronous exceptions (interrupts)</a:t>
            </a:r>
            <a:endParaRPr b="1" dirty="0">
              <a:solidFill>
                <a:srgbClr val="7030A0"/>
              </a:solidFill>
            </a:endParaRPr>
          </a:p>
          <a:p>
            <a:pPr marL="914400" lvl="1" indent="-330200" algn="l" rtl="0">
              <a:lnSpc>
                <a:spcPct val="115000"/>
              </a:lnSpc>
              <a:spcBef>
                <a:spcPts val="0"/>
              </a:spcBef>
              <a:spcAft>
                <a:spcPts val="0"/>
              </a:spcAft>
              <a:buSzPts val="1600"/>
              <a:buChar char="○"/>
            </a:pPr>
            <a:r>
              <a:rPr lang="en" b="1">
                <a:solidFill>
                  <a:srgbClr val="7030A0"/>
                </a:solidFill>
              </a:rPr>
              <a:t>Synchronous exceptions (traps &amp; faults)</a:t>
            </a:r>
            <a:endParaRPr b="1" dirty="0">
              <a:solidFill>
                <a:srgbClr val="7030A0"/>
              </a:solidFill>
            </a:endParaRPr>
          </a:p>
          <a:p>
            <a:pPr marL="457200" lvl="0" indent="-342900" algn="l" rtl="0">
              <a:lnSpc>
                <a:spcPct val="115000"/>
              </a:lnSpc>
              <a:spcBef>
                <a:spcPts val="0"/>
              </a:spcBef>
              <a:spcAft>
                <a:spcPts val="0"/>
              </a:spcAft>
              <a:buSzPts val="1800"/>
              <a:buChar char="●"/>
            </a:pPr>
            <a:r>
              <a:rPr lang="en"/>
              <a:t>OS History</a:t>
            </a:r>
            <a:endParaRPr dirty="0"/>
          </a:p>
          <a:p>
            <a:pPr marL="457200" lvl="0" indent="-342900" algn="l" rtl="0">
              <a:lnSpc>
                <a:spcPct val="115000"/>
              </a:lnSpc>
              <a:spcBef>
                <a:spcPts val="0"/>
              </a:spcBef>
              <a:spcAft>
                <a:spcPts val="0"/>
              </a:spcAft>
              <a:buSzPts val="1800"/>
              <a:buChar char="●"/>
            </a:pPr>
            <a:r>
              <a:rPr lang="en"/>
              <a:t>Processes and context switching</a:t>
            </a:r>
            <a:endParaRPr dirty="0"/>
          </a:p>
          <a:p>
            <a:pPr marL="914400" lvl="1" indent="-330200" algn="l" rtl="0">
              <a:lnSpc>
                <a:spcPct val="115000"/>
              </a:lnSpc>
              <a:spcBef>
                <a:spcPts val="0"/>
              </a:spcBef>
              <a:spcAft>
                <a:spcPts val="0"/>
              </a:spcAft>
              <a:buSzPts val="1600"/>
              <a:buChar char="○"/>
            </a:pPr>
            <a:r>
              <a:rPr lang="en"/>
              <a:t>Creating new processes</a:t>
            </a:r>
            <a:endParaRPr dirty="0"/>
          </a:p>
          <a:p>
            <a:pPr marL="1371600" lvl="2" indent="-330200" algn="l" rtl="0">
              <a:lnSpc>
                <a:spcPct val="115000"/>
              </a:lnSpc>
              <a:spcBef>
                <a:spcPts val="0"/>
              </a:spcBef>
              <a:spcAft>
                <a:spcPts val="0"/>
              </a:spcAft>
              <a:buSzPts val="1600"/>
              <a:buChar char="■"/>
            </a:pPr>
            <a:r>
              <a:rPr lang="en"/>
              <a:t>fork() and exec*()</a:t>
            </a:r>
            <a:endParaRPr dirty="0"/>
          </a:p>
          <a:p>
            <a:pPr marL="914400" lvl="1" indent="-330200" algn="l" rtl="0">
              <a:lnSpc>
                <a:spcPct val="115000"/>
              </a:lnSpc>
              <a:spcBef>
                <a:spcPts val="0"/>
              </a:spcBef>
              <a:spcAft>
                <a:spcPts val="0"/>
              </a:spcAft>
              <a:buSzPts val="1600"/>
              <a:buChar char="○"/>
            </a:pPr>
            <a:r>
              <a:rPr lang="en"/>
              <a:t>Ending a process</a:t>
            </a:r>
            <a:endParaRPr dirty="0"/>
          </a:p>
          <a:p>
            <a:pPr marL="1371600" lvl="2" indent="-330200" algn="l" rtl="0">
              <a:lnSpc>
                <a:spcPct val="115000"/>
              </a:lnSpc>
              <a:spcBef>
                <a:spcPts val="0"/>
              </a:spcBef>
              <a:spcAft>
                <a:spcPts val="0"/>
              </a:spcAft>
              <a:buSzPts val="1600"/>
              <a:buChar char="■"/>
            </a:pPr>
            <a:r>
              <a:rPr lang="en"/>
              <a:t>exit(), wait(), waitpid()</a:t>
            </a:r>
            <a:endParaRPr dirty="0"/>
          </a:p>
          <a:p>
            <a:pPr marL="1371600" lvl="2" indent="-330200" algn="l" rtl="0">
              <a:lnSpc>
                <a:spcPct val="115000"/>
              </a:lnSpc>
              <a:spcBef>
                <a:spcPts val="0"/>
              </a:spcBef>
              <a:spcAft>
                <a:spcPts val="0"/>
              </a:spcAft>
              <a:buSzPts val="1600"/>
              <a:buChar char="■"/>
            </a:pPr>
            <a:r>
              <a:rPr lang="en"/>
              <a:t>Zombies</a:t>
            </a:r>
            <a:endParaRPr dirty="0"/>
          </a:p>
        </p:txBody>
      </p:sp>
      <p:sp>
        <p:nvSpPr>
          <p:cNvPr id="2" name="Slide Number Placeholder 1">
            <a:extLst>
              <a:ext uri="{FF2B5EF4-FFF2-40B4-BE49-F238E27FC236}">
                <a16:creationId xmlns:a16="http://schemas.microsoft.com/office/drawing/2014/main" id="{B1619135-1A06-8E88-3006-6267F3C6E9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Asynchronous Exceptions</a:t>
            </a:r>
            <a:endParaRPr dirty="0"/>
          </a:p>
        </p:txBody>
      </p:sp>
      <p:sp>
        <p:nvSpPr>
          <p:cNvPr id="169" name="Google Shape;169;p32"/>
          <p:cNvSpPr txBox="1">
            <a:spLocks noGrp="1"/>
          </p:cNvSpPr>
          <p:nvPr>
            <p:ph type="body" idx="1"/>
          </p:nvPr>
        </p:nvSpPr>
        <p:spPr>
          <a:xfrm>
            <a:off x="311700" y="742825"/>
            <a:ext cx="8520600" cy="3834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Interrupts</a:t>
            </a:r>
            <a:r>
              <a:rPr lang="en"/>
              <a:t>: caused by events </a:t>
            </a:r>
            <a:r>
              <a:rPr lang="en" u="sng"/>
              <a:t>external</a:t>
            </a:r>
            <a:r>
              <a:rPr lang="en"/>
              <a:t> to the processor	</a:t>
            </a:r>
            <a:endParaRPr dirty="0"/>
          </a:p>
          <a:p>
            <a:pPr marL="914400" lvl="1" indent="-330200" algn="l" rtl="0">
              <a:spcBef>
                <a:spcPts val="0"/>
              </a:spcBef>
              <a:spcAft>
                <a:spcPts val="0"/>
              </a:spcAft>
              <a:buSzPts val="1600"/>
              <a:buChar char="○"/>
            </a:pPr>
            <a:r>
              <a:rPr lang="en"/>
              <a:t>Indicated by setting the processor’s interrupt pin(s) (wire into CPU)</a:t>
            </a:r>
            <a:endParaRPr dirty="0"/>
          </a:p>
          <a:p>
            <a:pPr marL="914400" lvl="1" indent="-330200" algn="l" rtl="0">
              <a:spcBef>
                <a:spcPts val="0"/>
              </a:spcBef>
              <a:spcAft>
                <a:spcPts val="0"/>
              </a:spcAft>
              <a:buSzPts val="1600"/>
              <a:buChar char="○"/>
            </a:pPr>
            <a:r>
              <a:rPr lang="en"/>
              <a:t>After interrupt handler runs, the handler returns to “next” instruction</a:t>
            </a:r>
            <a:endParaRPr dirty="0"/>
          </a:p>
          <a:p>
            <a:pPr marL="457200" lvl="0" indent="-342900" algn="l" rtl="0">
              <a:spcBef>
                <a:spcPts val="0"/>
              </a:spcBef>
              <a:spcAft>
                <a:spcPts val="0"/>
              </a:spcAft>
              <a:buSzPts val="1800"/>
              <a:buChar char="●"/>
            </a:pPr>
            <a:r>
              <a:rPr lang="en" u="sng"/>
              <a:t>Examples</a:t>
            </a:r>
            <a:r>
              <a:rPr lang="en"/>
              <a:t>:</a:t>
            </a:r>
            <a:endParaRPr dirty="0"/>
          </a:p>
          <a:p>
            <a:pPr marL="914400" lvl="1" indent="-330200" algn="l" rtl="0">
              <a:spcBef>
                <a:spcPts val="0"/>
              </a:spcBef>
              <a:spcAft>
                <a:spcPts val="0"/>
              </a:spcAft>
              <a:buSzPts val="1600"/>
              <a:buChar char="○"/>
            </a:pPr>
            <a:r>
              <a:rPr lang="en"/>
              <a:t>I/O interrupts</a:t>
            </a:r>
            <a:endParaRPr dirty="0"/>
          </a:p>
          <a:p>
            <a:pPr marL="1371600" lvl="2" indent="-330200" algn="l" rtl="0">
              <a:spcBef>
                <a:spcPts val="0"/>
              </a:spcBef>
              <a:spcAft>
                <a:spcPts val="0"/>
              </a:spcAft>
              <a:buSzPts val="1600"/>
              <a:buChar char="■"/>
            </a:pPr>
            <a:r>
              <a:rPr lang="en"/>
              <a:t>Hitting Ctrl-C on the keyboard</a:t>
            </a:r>
            <a:endParaRPr dirty="0"/>
          </a:p>
          <a:p>
            <a:pPr marL="1371600" lvl="2" indent="-330200" algn="l" rtl="0">
              <a:spcBef>
                <a:spcPts val="0"/>
              </a:spcBef>
              <a:spcAft>
                <a:spcPts val="0"/>
              </a:spcAft>
              <a:buSzPts val="1600"/>
              <a:buChar char="■"/>
            </a:pPr>
            <a:r>
              <a:rPr lang="en"/>
              <a:t>Clicking a mouse button or tapping a touchscreen</a:t>
            </a:r>
            <a:endParaRPr dirty="0"/>
          </a:p>
          <a:p>
            <a:pPr marL="1371600" lvl="2" indent="-330200" algn="l" rtl="0">
              <a:spcBef>
                <a:spcPts val="0"/>
              </a:spcBef>
              <a:spcAft>
                <a:spcPts val="0"/>
              </a:spcAft>
              <a:buSzPts val="1600"/>
              <a:buChar char="■"/>
            </a:pPr>
            <a:r>
              <a:rPr lang="en"/>
              <a:t>Arrival of a packet from a network</a:t>
            </a:r>
            <a:endParaRPr dirty="0"/>
          </a:p>
          <a:p>
            <a:pPr marL="1371600" lvl="2" indent="-330200" algn="l" rtl="0">
              <a:spcBef>
                <a:spcPts val="0"/>
              </a:spcBef>
              <a:spcAft>
                <a:spcPts val="0"/>
              </a:spcAft>
              <a:buSzPts val="1600"/>
              <a:buChar char="■"/>
            </a:pPr>
            <a:r>
              <a:rPr lang="en"/>
              <a:t>Arrival of data from a disk</a:t>
            </a:r>
            <a:endParaRPr dirty="0"/>
          </a:p>
          <a:p>
            <a:pPr marL="914400" lvl="1" indent="-330200" algn="l" rtl="0">
              <a:spcBef>
                <a:spcPts val="0"/>
              </a:spcBef>
              <a:spcAft>
                <a:spcPts val="0"/>
              </a:spcAft>
              <a:buSzPts val="1600"/>
              <a:buChar char="○"/>
            </a:pPr>
            <a:r>
              <a:rPr lang="en"/>
              <a:t>Timer interrupt</a:t>
            </a:r>
            <a:endParaRPr dirty="0"/>
          </a:p>
          <a:p>
            <a:pPr marL="1371600" lvl="2" indent="-330200" algn="l" rtl="0">
              <a:spcBef>
                <a:spcPts val="0"/>
              </a:spcBef>
              <a:spcAft>
                <a:spcPts val="0"/>
              </a:spcAft>
              <a:buSzPts val="1600"/>
              <a:buChar char="■"/>
            </a:pPr>
            <a:r>
              <a:rPr lang="en"/>
              <a:t>Every few milliseconds, an external timer chip triggers an interrupt</a:t>
            </a:r>
            <a:endParaRPr dirty="0"/>
          </a:p>
          <a:p>
            <a:pPr marL="1371600" lvl="2" indent="-330200" algn="l" rtl="0">
              <a:spcBef>
                <a:spcPts val="0"/>
              </a:spcBef>
              <a:spcAft>
                <a:spcPts val="0"/>
              </a:spcAft>
              <a:buSzPts val="1600"/>
              <a:buChar char="■"/>
            </a:pPr>
            <a:r>
              <a:rPr lang="en"/>
              <a:t>Used by the OS kernel to take back control from user programs</a:t>
            </a:r>
            <a:endParaRPr dirty="0"/>
          </a:p>
        </p:txBody>
      </p:sp>
      <p:sp>
        <p:nvSpPr>
          <p:cNvPr id="2" name="Slide Number Placeholder 1">
            <a:extLst>
              <a:ext uri="{FF2B5EF4-FFF2-40B4-BE49-F238E27FC236}">
                <a16:creationId xmlns:a16="http://schemas.microsoft.com/office/drawing/2014/main" id="{A8EBDD9A-A22E-9512-E7CB-8D0BD6F58B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Synchronous Exceptions</a:t>
            </a:r>
            <a:endParaRPr dirty="0"/>
          </a:p>
        </p:txBody>
      </p:sp>
      <p:sp>
        <p:nvSpPr>
          <p:cNvPr id="175" name="Google Shape;175;p33"/>
          <p:cNvSpPr txBox="1">
            <a:spLocks noGrp="1"/>
          </p:cNvSpPr>
          <p:nvPr>
            <p:ph type="body" idx="1"/>
          </p:nvPr>
        </p:nvSpPr>
        <p:spPr>
          <a:xfrm>
            <a:off x="311700" y="742825"/>
            <a:ext cx="8520600" cy="3645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Caused by events that occur </a:t>
            </a:r>
            <a:r>
              <a:rPr lang="en" u="sng"/>
              <a:t>as a result of executing an instruction</a:t>
            </a:r>
            <a:r>
              <a:rPr lang="en"/>
              <a:t>:</a:t>
            </a:r>
            <a:endParaRPr dirty="0"/>
          </a:p>
          <a:p>
            <a:pPr marL="914400" lvl="1" indent="-330200" algn="l" rtl="0">
              <a:spcBef>
                <a:spcPts val="0"/>
              </a:spcBef>
              <a:spcAft>
                <a:spcPts val="0"/>
              </a:spcAft>
              <a:buSzPts val="1600"/>
              <a:buChar char="○"/>
            </a:pPr>
            <a:r>
              <a:rPr lang="en" b="1">
                <a:solidFill>
                  <a:srgbClr val="7030A0"/>
                </a:solidFill>
              </a:rPr>
              <a:t>Traps: </a:t>
            </a:r>
            <a:r>
              <a:rPr lang="en"/>
              <a:t>Intentional (</a:t>
            </a:r>
            <a:r>
              <a:rPr lang="en" i="1">
                <a:solidFill>
                  <a:schemeClr val="accent6"/>
                </a:solidFill>
              </a:rPr>
              <a:t>why is it called this?</a:t>
            </a:r>
            <a:r>
              <a:rPr lang="en" i="1"/>
              <a:t>)</a:t>
            </a:r>
            <a:endParaRPr i="1" dirty="0"/>
          </a:p>
          <a:p>
            <a:pPr marL="1371600" lvl="2" indent="-330200" algn="l" rtl="0">
              <a:spcBef>
                <a:spcPts val="0"/>
              </a:spcBef>
              <a:spcAft>
                <a:spcPts val="0"/>
              </a:spcAft>
              <a:buSzPts val="1600"/>
              <a:buChar char="■"/>
            </a:pPr>
            <a:r>
              <a:rPr lang="en"/>
              <a:t>Transfer control to OS to perform some function</a:t>
            </a:r>
            <a:endParaRPr dirty="0"/>
          </a:p>
          <a:p>
            <a:pPr marL="1371600" lvl="2" indent="-330200" algn="l" rtl="0">
              <a:spcBef>
                <a:spcPts val="0"/>
              </a:spcBef>
              <a:spcAft>
                <a:spcPts val="0"/>
              </a:spcAft>
              <a:buSzPts val="1600"/>
              <a:buChar char="■"/>
            </a:pPr>
            <a:r>
              <a:rPr lang="en" u="sng"/>
              <a:t>Ex</a:t>
            </a:r>
            <a:r>
              <a:rPr lang="en"/>
              <a:t>: </a:t>
            </a:r>
            <a:r>
              <a:rPr lang="en" b="1">
                <a:solidFill>
                  <a:srgbClr val="7030A0"/>
                </a:solidFill>
              </a:rPr>
              <a:t>system calls</a:t>
            </a:r>
            <a:r>
              <a:rPr lang="en"/>
              <a:t>, breakpoint traps, special instructions</a:t>
            </a:r>
            <a:endParaRPr dirty="0"/>
          </a:p>
          <a:p>
            <a:pPr marL="1371600" lvl="2" indent="-330200" algn="l" rtl="0">
              <a:spcBef>
                <a:spcPts val="0"/>
              </a:spcBef>
              <a:spcAft>
                <a:spcPts val="0"/>
              </a:spcAft>
              <a:buSzPts val="1600"/>
              <a:buChar char="■"/>
            </a:pPr>
            <a:r>
              <a:rPr lang="en"/>
              <a:t>After handler runs, returns control to “next” instruction</a:t>
            </a:r>
            <a:endParaRPr dirty="0"/>
          </a:p>
          <a:p>
            <a:pPr marL="914400" lvl="1" indent="-330200" algn="l" rtl="0">
              <a:spcBef>
                <a:spcPts val="1000"/>
              </a:spcBef>
              <a:spcAft>
                <a:spcPts val="0"/>
              </a:spcAft>
              <a:buSzPts val="1600"/>
              <a:buChar char="○"/>
            </a:pPr>
            <a:r>
              <a:rPr lang="en" b="1">
                <a:solidFill>
                  <a:srgbClr val="7030A0"/>
                </a:solidFill>
              </a:rPr>
              <a:t>Faults: </a:t>
            </a:r>
            <a:r>
              <a:rPr lang="en"/>
              <a:t>Unintentional, but possibly recoverable</a:t>
            </a:r>
            <a:endParaRPr dirty="0"/>
          </a:p>
          <a:p>
            <a:pPr marL="1371600" lvl="2" indent="-330200" algn="l" rtl="0">
              <a:spcBef>
                <a:spcPts val="0"/>
              </a:spcBef>
              <a:spcAft>
                <a:spcPts val="0"/>
              </a:spcAft>
              <a:buSzPts val="1600"/>
              <a:buChar char="■"/>
            </a:pPr>
            <a:r>
              <a:rPr lang="en" u="sng"/>
              <a:t>Ex</a:t>
            </a:r>
            <a:r>
              <a:rPr lang="en"/>
              <a:t>: </a:t>
            </a:r>
            <a:r>
              <a:rPr lang="en" i="1">
                <a:solidFill>
                  <a:srgbClr val="7030A0"/>
                </a:solidFill>
              </a:rPr>
              <a:t>page fault</a:t>
            </a:r>
            <a:r>
              <a:rPr lang="en"/>
              <a:t>, segment protection faults, integer divide-by-zero exceptions</a:t>
            </a:r>
            <a:endParaRPr dirty="0"/>
          </a:p>
          <a:p>
            <a:pPr marL="1371600" lvl="2" indent="-330200" algn="l" rtl="0">
              <a:spcBef>
                <a:spcPts val="0"/>
              </a:spcBef>
              <a:spcAft>
                <a:spcPts val="0"/>
              </a:spcAft>
              <a:buSzPts val="1600"/>
              <a:buChar char="■"/>
            </a:pPr>
            <a:r>
              <a:rPr lang="en"/>
              <a:t>Either re-executes failing (“current”) instruction, or aborts</a:t>
            </a:r>
            <a:endParaRPr dirty="0"/>
          </a:p>
          <a:p>
            <a:pPr marL="914400" lvl="1" indent="-330200" algn="l" rtl="0">
              <a:spcBef>
                <a:spcPts val="1000"/>
              </a:spcBef>
              <a:spcAft>
                <a:spcPts val="0"/>
              </a:spcAft>
              <a:buSzPts val="1600"/>
              <a:buChar char="○"/>
            </a:pPr>
            <a:r>
              <a:rPr lang="en" b="1">
                <a:solidFill>
                  <a:srgbClr val="7030A0"/>
                </a:solidFill>
              </a:rPr>
              <a:t>Aborts: </a:t>
            </a:r>
            <a:r>
              <a:rPr lang="en"/>
              <a:t>Unintentional and unrecoverable</a:t>
            </a:r>
            <a:endParaRPr dirty="0"/>
          </a:p>
          <a:p>
            <a:pPr marL="1371600" lvl="2" indent="-330200" algn="l" rtl="0">
              <a:spcBef>
                <a:spcPts val="0"/>
              </a:spcBef>
              <a:spcAft>
                <a:spcPts val="0"/>
              </a:spcAft>
              <a:buSzPts val="1600"/>
              <a:buChar char="■"/>
            </a:pPr>
            <a:r>
              <a:rPr lang="en" u="sng"/>
              <a:t>Ex</a:t>
            </a:r>
            <a:r>
              <a:rPr lang="en"/>
              <a:t>: parity error, machine check (hardware failure detected)</a:t>
            </a:r>
            <a:endParaRPr dirty="0"/>
          </a:p>
          <a:p>
            <a:pPr marL="1371600" lvl="2" indent="-330200" algn="l" rtl="0">
              <a:spcBef>
                <a:spcPts val="0"/>
              </a:spcBef>
              <a:spcAft>
                <a:spcPts val="0"/>
              </a:spcAft>
              <a:buSzPts val="1600"/>
              <a:buChar char="■"/>
            </a:pPr>
            <a:r>
              <a:rPr lang="en"/>
              <a:t>Abort program</a:t>
            </a:r>
            <a:endParaRPr dirty="0"/>
          </a:p>
        </p:txBody>
      </p:sp>
      <p:sp>
        <p:nvSpPr>
          <p:cNvPr id="2" name="Slide Number Placeholder 1">
            <a:extLst>
              <a:ext uri="{FF2B5EF4-FFF2-40B4-BE49-F238E27FC236}">
                <a16:creationId xmlns:a16="http://schemas.microsoft.com/office/drawing/2014/main" id="{B3B7BA53-9AA1-FFB5-F01C-CD1B075119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Calls</a:t>
            </a:r>
            <a:endParaRPr dirty="0"/>
          </a:p>
        </p:txBody>
      </p:sp>
      <p:sp>
        <p:nvSpPr>
          <p:cNvPr id="181" name="Google Shape;181;p3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system call has a unique ID number</a:t>
            </a:r>
            <a:endParaRPr dirty="0"/>
          </a:p>
          <a:p>
            <a:pPr marL="914400" lvl="1" indent="-330200" algn="l" rtl="0">
              <a:spcBef>
                <a:spcPts val="0"/>
              </a:spcBef>
              <a:spcAft>
                <a:spcPts val="0"/>
              </a:spcAft>
              <a:buSzPts val="1600"/>
              <a:buChar char="○"/>
            </a:pPr>
            <a:r>
              <a:rPr lang="en" b="1"/>
              <a:t>Note</a:t>
            </a:r>
            <a:r>
              <a:rPr lang="en"/>
              <a:t>: this is </a:t>
            </a:r>
            <a:r>
              <a:rPr lang="en" i="1"/>
              <a:t>separate</a:t>
            </a:r>
            <a:r>
              <a:rPr lang="en"/>
              <a:t> from the exception number!</a:t>
            </a:r>
            <a:endParaRPr dirty="0"/>
          </a:p>
          <a:p>
            <a:pPr marL="457200" lvl="0" indent="-342900" algn="l" rtl="0">
              <a:spcBef>
                <a:spcPts val="0"/>
              </a:spcBef>
              <a:spcAft>
                <a:spcPts val="0"/>
              </a:spcAft>
              <a:buSzPts val="1800"/>
              <a:buChar char="●"/>
            </a:pPr>
            <a:r>
              <a:rPr lang="en"/>
              <a:t>Examples on Linux for x86-64:</a:t>
            </a:r>
            <a:endParaRPr dirty="0"/>
          </a:p>
        </p:txBody>
      </p:sp>
      <p:graphicFrame>
        <p:nvGraphicFramePr>
          <p:cNvPr id="182" name="Google Shape;182;p34"/>
          <p:cNvGraphicFramePr/>
          <p:nvPr/>
        </p:nvGraphicFramePr>
        <p:xfrm>
          <a:off x="4191000" y="1510950"/>
          <a:ext cx="3936200" cy="2663775"/>
        </p:xfrm>
        <a:graphic>
          <a:graphicData uri="http://schemas.openxmlformats.org/drawingml/2006/table">
            <a:tbl>
              <a:tblPr>
                <a:noFill/>
                <a:tableStyleId>{3ABD1440-E817-449E-A095-D0F037F6F3E6}</a:tableStyleId>
              </a:tblPr>
              <a:tblGrid>
                <a:gridCol w="871725">
                  <a:extLst>
                    <a:ext uri="{9D8B030D-6E8A-4147-A177-3AD203B41FA5}">
                      <a16:colId xmlns:a16="http://schemas.microsoft.com/office/drawing/2014/main" val="20000"/>
                    </a:ext>
                  </a:extLst>
                </a:gridCol>
                <a:gridCol w="975225">
                  <a:extLst>
                    <a:ext uri="{9D8B030D-6E8A-4147-A177-3AD203B41FA5}">
                      <a16:colId xmlns:a16="http://schemas.microsoft.com/office/drawing/2014/main" val="20001"/>
                    </a:ext>
                  </a:extLst>
                </a:gridCol>
                <a:gridCol w="2089250">
                  <a:extLst>
                    <a:ext uri="{9D8B030D-6E8A-4147-A177-3AD203B41FA5}">
                      <a16:colId xmlns:a16="http://schemas.microsoft.com/office/drawing/2014/main" val="20002"/>
                    </a:ext>
                  </a:extLst>
                </a:gridCol>
              </a:tblGrid>
              <a:tr h="270450">
                <a:tc>
                  <a:txBody>
                    <a:bodyPr/>
                    <a:lstStyle/>
                    <a:p>
                      <a:pPr marL="0" lvl="0" indent="0" algn="l" rtl="0">
                        <a:spcBef>
                          <a:spcPts val="0"/>
                        </a:spcBef>
                        <a:spcAft>
                          <a:spcPts val="0"/>
                        </a:spcAft>
                        <a:buNone/>
                      </a:pPr>
                      <a:r>
                        <a:rPr lang="en" b="1">
                          <a:solidFill>
                            <a:schemeClr val="lt1"/>
                          </a:solidFill>
                        </a:rPr>
                        <a:t>Number</a:t>
                      </a:r>
                      <a:endParaRPr b="1" dirty="0">
                        <a:solidFill>
                          <a:schemeClr val="lt1"/>
                        </a:solidFill>
                      </a:endParaRPr>
                    </a:p>
                  </a:txBody>
                  <a:tcPr marL="91425" marR="91425" marT="45700" marB="0">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tc>
                  <a:txBody>
                    <a:bodyPr/>
                    <a:lstStyle/>
                    <a:p>
                      <a:pPr marL="0" lvl="0" indent="0" algn="l" rtl="0">
                        <a:spcBef>
                          <a:spcPts val="0"/>
                        </a:spcBef>
                        <a:spcAft>
                          <a:spcPts val="0"/>
                        </a:spcAft>
                        <a:buNone/>
                      </a:pPr>
                      <a:r>
                        <a:rPr lang="en" b="1">
                          <a:solidFill>
                            <a:schemeClr val="lt1"/>
                          </a:solidFill>
                        </a:rPr>
                        <a:t>Name</a:t>
                      </a:r>
                      <a:endParaRPr b="1" dirty="0">
                        <a:solidFill>
                          <a:schemeClr val="lt1"/>
                        </a:solidFill>
                      </a:endParaRPr>
                    </a:p>
                  </a:txBody>
                  <a:tcPr marL="91425" marR="91425" marT="45700" marB="0">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tc>
                  <a:txBody>
                    <a:bodyPr/>
                    <a:lstStyle/>
                    <a:p>
                      <a:pPr marL="0" lvl="0" indent="0" algn="l" rtl="0">
                        <a:spcBef>
                          <a:spcPts val="0"/>
                        </a:spcBef>
                        <a:spcAft>
                          <a:spcPts val="0"/>
                        </a:spcAft>
                        <a:buNone/>
                      </a:pPr>
                      <a:r>
                        <a:rPr lang="en" b="1">
                          <a:solidFill>
                            <a:schemeClr val="lt1"/>
                          </a:solidFill>
                        </a:rPr>
                        <a:t>Description</a:t>
                      </a:r>
                      <a:endParaRPr b="1" dirty="0">
                        <a:solidFill>
                          <a:schemeClr val="lt1"/>
                        </a:solidFill>
                      </a:endParaRPr>
                    </a:p>
                  </a:txBody>
                  <a:tcPr marL="91425" marR="91425" marT="45700" marB="0">
                    <a:lnL w="9525" cap="flat" cmpd="sng">
                      <a:solidFill>
                        <a:srgbClr val="7030A0"/>
                      </a:solidFill>
                      <a:prstDash val="solid"/>
                      <a:round/>
                      <a:headEnd type="none" w="sm" len="sm"/>
                      <a:tailEnd type="none" w="sm" len="sm"/>
                    </a:lnL>
                    <a:lnR w="9525" cap="flat" cmpd="sng">
                      <a:solidFill>
                        <a:srgbClr val="7030A0"/>
                      </a:solidFill>
                      <a:prstDash val="solid"/>
                      <a:round/>
                      <a:headEnd type="none" w="sm" len="sm"/>
                      <a:tailEnd type="none" w="sm" len="sm"/>
                    </a:lnR>
                    <a:lnT w="9525" cap="flat" cmpd="sng">
                      <a:solidFill>
                        <a:srgbClr val="7030A0"/>
                      </a:solidFill>
                      <a:prstDash val="solid"/>
                      <a:round/>
                      <a:headEnd type="none" w="sm" len="sm"/>
                      <a:tailEnd type="none" w="sm" len="sm"/>
                    </a:lnT>
                    <a:lnB w="9525" cap="flat" cmpd="sng">
                      <a:solidFill>
                        <a:srgbClr val="7030A0"/>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265925">
                <a:tc>
                  <a:txBody>
                    <a:bodyPr/>
                    <a:lstStyle/>
                    <a:p>
                      <a:pPr marL="0" lvl="0" indent="0" algn="l" rtl="0">
                        <a:spcBef>
                          <a:spcPts val="0"/>
                        </a:spcBef>
                        <a:spcAft>
                          <a:spcPts val="0"/>
                        </a:spcAft>
                        <a:buNone/>
                      </a:pPr>
                      <a:r>
                        <a:rPr lang="en"/>
                        <a:t>0</a:t>
                      </a:r>
                      <a:endParaRPr dirty="0"/>
                    </a:p>
                  </a:txBody>
                  <a:tcPr marL="91425" marR="91425" marT="45700" marB="0">
                    <a:lnT w="9525" cap="flat" cmpd="sng">
                      <a:solidFill>
                        <a:srgbClr val="7030A0"/>
                      </a:solidFill>
                      <a:prstDash val="solid"/>
                      <a:round/>
                      <a:headEnd type="none" w="sm" len="sm"/>
                      <a:tailEnd type="none" w="sm" len="sm"/>
                    </a:lnT>
                  </a:tcPr>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read</a:t>
                      </a:r>
                      <a:endParaRPr dirty="0">
                        <a:latin typeface="Source Code Pro"/>
                        <a:ea typeface="Source Code Pro"/>
                        <a:cs typeface="Source Code Pro"/>
                        <a:sym typeface="Source Code Pro"/>
                      </a:endParaRPr>
                    </a:p>
                  </a:txBody>
                  <a:tcPr marL="91425" marR="91425" marT="45700" marB="0">
                    <a:lnT w="9525" cap="flat" cmpd="sng">
                      <a:solidFill>
                        <a:srgbClr val="7030A0"/>
                      </a:solidFill>
                      <a:prstDash val="solid"/>
                      <a:round/>
                      <a:headEnd type="none" w="sm" len="sm"/>
                      <a:tailEnd type="none" w="sm" len="sm"/>
                    </a:lnT>
                  </a:tcPr>
                </a:tc>
                <a:tc>
                  <a:txBody>
                    <a:bodyPr/>
                    <a:lstStyle/>
                    <a:p>
                      <a:pPr marL="0" lvl="0" indent="0" algn="l" rtl="0">
                        <a:spcBef>
                          <a:spcPts val="0"/>
                        </a:spcBef>
                        <a:spcAft>
                          <a:spcPts val="0"/>
                        </a:spcAft>
                        <a:buNone/>
                      </a:pPr>
                      <a:r>
                        <a:rPr lang="en"/>
                        <a:t>Read file</a:t>
                      </a:r>
                      <a:endParaRPr dirty="0"/>
                    </a:p>
                  </a:txBody>
                  <a:tcPr marL="91425" marR="91425" marT="45700" marB="0">
                    <a:lnT w="9525" cap="flat" cmpd="sng">
                      <a:solidFill>
                        <a:srgbClr val="7030A0"/>
                      </a:solidFill>
                      <a:prstDash val="solid"/>
                      <a:round/>
                      <a:headEnd type="none" w="sm" len="sm"/>
                      <a:tailEnd type="none" w="sm" len="sm"/>
                    </a:lnT>
                  </a:tcPr>
                </a:tc>
                <a:extLst>
                  <a:ext uri="{0D108BD9-81ED-4DB2-BD59-A6C34878D82A}">
                    <a16:rowId xmlns:a16="http://schemas.microsoft.com/office/drawing/2014/main" val="10001"/>
                  </a:ext>
                </a:extLst>
              </a:tr>
              <a:tr h="265925">
                <a:tc>
                  <a:txBody>
                    <a:bodyPr/>
                    <a:lstStyle/>
                    <a:p>
                      <a:pPr marL="0" lvl="0" indent="0" algn="l" rtl="0">
                        <a:spcBef>
                          <a:spcPts val="0"/>
                        </a:spcBef>
                        <a:spcAft>
                          <a:spcPts val="0"/>
                        </a:spcAft>
                        <a:buNone/>
                      </a:pPr>
                      <a:r>
                        <a:rPr lang="en"/>
                        <a:t>1</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write</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Write file</a:t>
                      </a:r>
                      <a:endParaRPr dirty="0"/>
                    </a:p>
                  </a:txBody>
                  <a:tcPr marL="91425" marR="91425" marT="45700" marB="0"/>
                </a:tc>
                <a:extLst>
                  <a:ext uri="{0D108BD9-81ED-4DB2-BD59-A6C34878D82A}">
                    <a16:rowId xmlns:a16="http://schemas.microsoft.com/office/drawing/2014/main" val="10002"/>
                  </a:ext>
                </a:extLst>
              </a:tr>
              <a:tr h="265925">
                <a:tc>
                  <a:txBody>
                    <a:bodyPr/>
                    <a:lstStyle/>
                    <a:p>
                      <a:pPr marL="0" lvl="0" indent="0" algn="l" rtl="0">
                        <a:spcBef>
                          <a:spcPts val="0"/>
                        </a:spcBef>
                        <a:spcAft>
                          <a:spcPts val="0"/>
                        </a:spcAft>
                        <a:buNone/>
                      </a:pPr>
                      <a:r>
                        <a:rPr lang="en"/>
                        <a:t>2</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open</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Open file</a:t>
                      </a:r>
                      <a:endParaRPr dirty="0"/>
                    </a:p>
                  </a:txBody>
                  <a:tcPr marL="91425" marR="91425" marT="45700" marB="0"/>
                </a:tc>
                <a:extLst>
                  <a:ext uri="{0D108BD9-81ED-4DB2-BD59-A6C34878D82A}">
                    <a16:rowId xmlns:a16="http://schemas.microsoft.com/office/drawing/2014/main" val="10003"/>
                  </a:ext>
                </a:extLst>
              </a:tr>
              <a:tr h="265925">
                <a:tc>
                  <a:txBody>
                    <a:bodyPr/>
                    <a:lstStyle/>
                    <a:p>
                      <a:pPr marL="0" lvl="0" indent="0" algn="l" rtl="0">
                        <a:spcBef>
                          <a:spcPts val="0"/>
                        </a:spcBef>
                        <a:spcAft>
                          <a:spcPts val="0"/>
                        </a:spcAft>
                        <a:buNone/>
                      </a:pPr>
                      <a:r>
                        <a:rPr lang="en"/>
                        <a:t>3</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close</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Close file</a:t>
                      </a:r>
                      <a:endParaRPr dirty="0"/>
                    </a:p>
                  </a:txBody>
                  <a:tcPr marL="91425" marR="91425" marT="45700" marB="0"/>
                </a:tc>
                <a:extLst>
                  <a:ext uri="{0D108BD9-81ED-4DB2-BD59-A6C34878D82A}">
                    <a16:rowId xmlns:a16="http://schemas.microsoft.com/office/drawing/2014/main" val="10004"/>
                  </a:ext>
                </a:extLst>
              </a:tr>
              <a:tr h="265925">
                <a:tc>
                  <a:txBody>
                    <a:bodyPr/>
                    <a:lstStyle/>
                    <a:p>
                      <a:pPr marL="0" lvl="0" indent="0" algn="l" rtl="0">
                        <a:spcBef>
                          <a:spcPts val="0"/>
                        </a:spcBef>
                        <a:spcAft>
                          <a:spcPts val="0"/>
                        </a:spcAft>
                        <a:buNone/>
                      </a:pPr>
                      <a:r>
                        <a:rPr lang="en"/>
                        <a:t>4</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stat</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Get info about file</a:t>
                      </a:r>
                      <a:endParaRPr dirty="0"/>
                    </a:p>
                  </a:txBody>
                  <a:tcPr marL="91425" marR="91425" marT="45700" marB="0"/>
                </a:tc>
                <a:extLst>
                  <a:ext uri="{0D108BD9-81ED-4DB2-BD59-A6C34878D82A}">
                    <a16:rowId xmlns:a16="http://schemas.microsoft.com/office/drawing/2014/main" val="10005"/>
                  </a:ext>
                </a:extLst>
              </a:tr>
              <a:tr h="265925">
                <a:tc>
                  <a:txBody>
                    <a:bodyPr/>
                    <a:lstStyle/>
                    <a:p>
                      <a:pPr marL="0" lvl="0" indent="0" algn="l" rtl="0">
                        <a:spcBef>
                          <a:spcPts val="0"/>
                        </a:spcBef>
                        <a:spcAft>
                          <a:spcPts val="0"/>
                        </a:spcAft>
                        <a:buNone/>
                      </a:pPr>
                      <a:r>
                        <a:rPr lang="en"/>
                        <a:t>57</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fork</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Create process</a:t>
                      </a:r>
                      <a:endParaRPr dirty="0"/>
                    </a:p>
                  </a:txBody>
                  <a:tcPr marL="91425" marR="91425" marT="45700" marB="0"/>
                </a:tc>
                <a:extLst>
                  <a:ext uri="{0D108BD9-81ED-4DB2-BD59-A6C34878D82A}">
                    <a16:rowId xmlns:a16="http://schemas.microsoft.com/office/drawing/2014/main" val="10006"/>
                  </a:ext>
                </a:extLst>
              </a:tr>
              <a:tr h="265925">
                <a:tc>
                  <a:txBody>
                    <a:bodyPr/>
                    <a:lstStyle/>
                    <a:p>
                      <a:pPr marL="0" lvl="0" indent="0" algn="l" rtl="0">
                        <a:spcBef>
                          <a:spcPts val="0"/>
                        </a:spcBef>
                        <a:spcAft>
                          <a:spcPts val="0"/>
                        </a:spcAft>
                        <a:buNone/>
                      </a:pPr>
                      <a:r>
                        <a:rPr lang="en"/>
                        <a:t>59</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execve</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Execute program</a:t>
                      </a:r>
                      <a:endParaRPr dirty="0"/>
                    </a:p>
                  </a:txBody>
                  <a:tcPr marL="91425" marR="91425" marT="45700" marB="0"/>
                </a:tc>
                <a:extLst>
                  <a:ext uri="{0D108BD9-81ED-4DB2-BD59-A6C34878D82A}">
                    <a16:rowId xmlns:a16="http://schemas.microsoft.com/office/drawing/2014/main" val="10007"/>
                  </a:ext>
                </a:extLst>
              </a:tr>
              <a:tr h="265925">
                <a:tc>
                  <a:txBody>
                    <a:bodyPr/>
                    <a:lstStyle/>
                    <a:p>
                      <a:pPr marL="0" lvl="0" indent="0" algn="l" rtl="0">
                        <a:spcBef>
                          <a:spcPts val="0"/>
                        </a:spcBef>
                        <a:spcAft>
                          <a:spcPts val="0"/>
                        </a:spcAft>
                        <a:buNone/>
                      </a:pPr>
                      <a:r>
                        <a:rPr lang="en"/>
                        <a:t>60</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_exit</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a:t>Terminate process</a:t>
                      </a:r>
                      <a:endParaRPr dirty="0"/>
                    </a:p>
                  </a:txBody>
                  <a:tcPr marL="91425" marR="91425" marT="45700" marB="0"/>
                </a:tc>
                <a:extLst>
                  <a:ext uri="{0D108BD9-81ED-4DB2-BD59-A6C34878D82A}">
                    <a16:rowId xmlns:a16="http://schemas.microsoft.com/office/drawing/2014/main" val="10008"/>
                  </a:ext>
                </a:extLst>
              </a:tr>
              <a:tr h="265925">
                <a:tc>
                  <a:txBody>
                    <a:bodyPr/>
                    <a:lstStyle/>
                    <a:p>
                      <a:pPr marL="0" lvl="0" indent="0" algn="l" rtl="0">
                        <a:spcBef>
                          <a:spcPts val="0"/>
                        </a:spcBef>
                        <a:spcAft>
                          <a:spcPts val="0"/>
                        </a:spcAft>
                        <a:buNone/>
                      </a:pPr>
                      <a:r>
                        <a:rPr lang="en"/>
                        <a:t>62</a:t>
                      </a:r>
                      <a:endParaRPr dirty="0"/>
                    </a:p>
                  </a:txBody>
                  <a:tcPr marL="91425" marR="91425" marT="45700" marB="0"/>
                </a:tc>
                <a:tc>
                  <a:txBody>
                    <a:bodyPr/>
                    <a:lstStyle/>
                    <a:p>
                      <a:pPr marL="0" lvl="0" indent="0" algn="l" rtl="0">
                        <a:spcBef>
                          <a:spcPts val="0"/>
                        </a:spcBef>
                        <a:spcAft>
                          <a:spcPts val="0"/>
                        </a:spcAft>
                        <a:buNone/>
                      </a:pPr>
                      <a:r>
                        <a:rPr lang="en">
                          <a:latin typeface="Source Code Pro"/>
                          <a:ea typeface="Source Code Pro"/>
                          <a:cs typeface="Source Code Pro"/>
                          <a:sym typeface="Source Code Pro"/>
                        </a:rPr>
                        <a:t>kill</a:t>
                      </a:r>
                      <a:endParaRPr dirty="0">
                        <a:latin typeface="Source Code Pro"/>
                        <a:ea typeface="Source Code Pro"/>
                        <a:cs typeface="Source Code Pro"/>
                        <a:sym typeface="Source Code Pro"/>
                      </a:endParaRPr>
                    </a:p>
                  </a:txBody>
                  <a:tcPr marL="91425" marR="91425" marT="45700" marB="0"/>
                </a:tc>
                <a:tc>
                  <a:txBody>
                    <a:bodyPr/>
                    <a:lstStyle/>
                    <a:p>
                      <a:pPr marL="0" lvl="0" indent="0" algn="l" rtl="0">
                        <a:spcBef>
                          <a:spcPts val="0"/>
                        </a:spcBef>
                        <a:spcAft>
                          <a:spcPts val="0"/>
                        </a:spcAft>
                        <a:buNone/>
                      </a:pPr>
                      <a:r>
                        <a:rPr lang="en" dirty="0"/>
                        <a:t>Send signal to process</a:t>
                      </a:r>
                      <a:endParaRPr dirty="0"/>
                    </a:p>
                  </a:txBody>
                  <a:tcPr marL="91425" marR="91425" marT="45700" marB="0"/>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38C5F29D-B28D-31DE-C5A3-106D9F889A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Trap Example: Opening File</a:t>
            </a:r>
            <a:endParaRPr dirty="0"/>
          </a:p>
        </p:txBody>
      </p:sp>
      <p:sp>
        <p:nvSpPr>
          <p:cNvPr id="188" name="Google Shape;188;p35"/>
          <p:cNvSpPr txBox="1">
            <a:spLocks noGrp="1"/>
          </p:cNvSpPr>
          <p:nvPr>
            <p:ph type="body" idx="1"/>
          </p:nvPr>
        </p:nvSpPr>
        <p:spPr>
          <a:xfrm>
            <a:off x="311700" y="590425"/>
            <a:ext cx="8520600" cy="7290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User calls </a:t>
            </a:r>
            <a:r>
              <a:rPr lang="en">
                <a:latin typeface="Source Code Pro"/>
                <a:ea typeface="Source Code Pro"/>
                <a:cs typeface="Source Code Pro"/>
                <a:sym typeface="Source Code Pro"/>
              </a:rPr>
              <a:t>open(filename, options)</a:t>
            </a:r>
            <a:r>
              <a:rPr lang="en"/>
              <a:t>function in C</a:t>
            </a:r>
            <a:endParaRPr dirty="0"/>
          </a:p>
          <a:p>
            <a:pPr marL="914400" lvl="1" indent="-330200" algn="l" rtl="0">
              <a:lnSpc>
                <a:spcPct val="115000"/>
              </a:lnSpc>
              <a:spcBef>
                <a:spcPts val="0"/>
              </a:spcBef>
              <a:spcAft>
                <a:spcPts val="0"/>
              </a:spcAft>
              <a:buSzPts val="1600"/>
              <a:buChar char="○"/>
            </a:pPr>
            <a:r>
              <a:rPr lang="en"/>
              <a:t>Calls </a:t>
            </a:r>
            <a:r>
              <a:rPr lang="en">
                <a:latin typeface="Source Code Pro"/>
                <a:ea typeface="Source Code Pro"/>
                <a:cs typeface="Source Code Pro"/>
                <a:sym typeface="Source Code Pro"/>
              </a:rPr>
              <a:t>__open</a:t>
            </a:r>
            <a:r>
              <a:rPr lang="en"/>
              <a:t> function, which invokes system call instruction </a:t>
            </a:r>
            <a:r>
              <a:rPr lang="en">
                <a:latin typeface="Source Code Pro"/>
                <a:ea typeface="Source Code Pro"/>
                <a:cs typeface="Source Code Pro"/>
                <a:sym typeface="Source Code Pro"/>
              </a:rPr>
              <a:t>syscall</a:t>
            </a:r>
            <a:endParaRPr dirty="0"/>
          </a:p>
        </p:txBody>
      </p:sp>
      <p:sp>
        <p:nvSpPr>
          <p:cNvPr id="189" name="Google Shape;189;p35"/>
          <p:cNvSpPr txBox="1"/>
          <p:nvPr/>
        </p:nvSpPr>
        <p:spPr>
          <a:xfrm>
            <a:off x="717475" y="1319425"/>
            <a:ext cx="6238500" cy="139112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dirty="0">
                <a:latin typeface="Source Code Pro"/>
                <a:ea typeface="Source Code Pro"/>
                <a:cs typeface="Source Code Pro"/>
                <a:sym typeface="Source Code Pro"/>
              </a:rPr>
              <a:t>__open:</a:t>
            </a:r>
            <a:endParaRPr dirty="0">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b="1" dirty="0">
                <a:latin typeface="Source Code Pro"/>
                <a:ea typeface="Source Code Pro"/>
                <a:cs typeface="Source Code Pro"/>
                <a:sym typeface="Source Code Pro"/>
              </a:rPr>
              <a:t>...</a:t>
            </a:r>
            <a:endParaRPr b="1" dirty="0">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b="1" dirty="0">
                <a:latin typeface="Source Code Pro"/>
                <a:ea typeface="Source Code Pro"/>
                <a:cs typeface="Source Code Pro"/>
                <a:sym typeface="Source Code Pro"/>
              </a:rPr>
              <a:t>mov</a:t>
            </a:r>
            <a:r>
              <a:rPr lang="en" dirty="0">
                <a:latin typeface="Source Code Pro"/>
                <a:ea typeface="Source Code Pro"/>
                <a:cs typeface="Source Code Pro"/>
                <a:sym typeface="Source Code Pro"/>
              </a:rPr>
              <a:t> $0x2,%eax		</a:t>
            </a:r>
            <a:r>
              <a:rPr lang="en" dirty="0">
                <a:solidFill>
                  <a:srgbClr val="666666"/>
                </a:solidFill>
                <a:latin typeface="Source Code Pro"/>
                <a:ea typeface="Source Code Pro"/>
                <a:cs typeface="Source Code Pro"/>
                <a:sym typeface="Source Code Pro"/>
              </a:rPr>
              <a:t># open is syscall 2</a:t>
            </a:r>
            <a:endParaRPr dirty="0">
              <a:solidFill>
                <a:srgbClr val="666666"/>
              </a:solidFill>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b="1" dirty="0">
                <a:latin typeface="Source Code Pro"/>
                <a:ea typeface="Source Code Pro"/>
                <a:cs typeface="Source Code Pro"/>
                <a:sym typeface="Source Code Pro"/>
              </a:rPr>
              <a:t>syscall</a:t>
            </a:r>
            <a:r>
              <a:rPr lang="en" dirty="0">
                <a:latin typeface="Source Code Pro"/>
                <a:ea typeface="Source Code Pro"/>
                <a:cs typeface="Source Code Pro"/>
                <a:sym typeface="Source Code Pro"/>
              </a:rPr>
              <a:t> 			</a:t>
            </a:r>
            <a:r>
              <a:rPr lang="en" dirty="0">
                <a:solidFill>
                  <a:srgbClr val="666666"/>
                </a:solidFill>
                <a:latin typeface="Source Code Pro"/>
                <a:ea typeface="Source Code Pro"/>
                <a:cs typeface="Source Code Pro"/>
                <a:sym typeface="Source Code Pro"/>
              </a:rPr>
              <a:t># return value in %rax</a:t>
            </a:r>
            <a:endParaRPr dirty="0">
              <a:solidFill>
                <a:srgbClr val="666666"/>
              </a:solidFill>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b="1" dirty="0">
                <a:latin typeface="Source Code Pro"/>
                <a:ea typeface="Source Code Pro"/>
                <a:cs typeface="Source Code Pro"/>
                <a:sym typeface="Source Code Pro"/>
              </a:rPr>
              <a:t>cmp</a:t>
            </a:r>
            <a:r>
              <a:rPr lang="en" dirty="0">
                <a:latin typeface="Source Code Pro"/>
                <a:ea typeface="Source Code Pro"/>
                <a:cs typeface="Source Code Pro"/>
                <a:sym typeface="Source Code Pro"/>
              </a:rPr>
              <a:t> $0xfffffffffffff001,%rax	</a:t>
            </a:r>
            <a:r>
              <a:rPr lang="en" dirty="0">
                <a:solidFill>
                  <a:srgbClr val="666666"/>
                </a:solidFill>
                <a:latin typeface="Source Code Pro"/>
                <a:ea typeface="Source Code Pro"/>
                <a:cs typeface="Source Code Pro"/>
                <a:sym typeface="Source Code Pro"/>
              </a:rPr>
              <a:t># check for error</a:t>
            </a:r>
            <a:endParaRPr dirty="0">
              <a:solidFill>
                <a:srgbClr val="666666"/>
              </a:solidFill>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457200" algn="l" rtl="0">
              <a:lnSpc>
                <a:spcPct val="80000"/>
              </a:lnSpc>
              <a:spcBef>
                <a:spcPts val="0"/>
              </a:spcBef>
              <a:spcAft>
                <a:spcPts val="0"/>
              </a:spcAft>
              <a:buNone/>
            </a:pPr>
            <a:r>
              <a:rPr lang="en" b="1" dirty="0">
                <a:latin typeface="Source Code Pro"/>
                <a:ea typeface="Source Code Pro"/>
                <a:cs typeface="Source Code Pro"/>
                <a:sym typeface="Source Code Pro"/>
              </a:rPr>
              <a:t>retq</a:t>
            </a:r>
            <a:endParaRPr b="1" dirty="0">
              <a:latin typeface="Source Code Pro"/>
              <a:ea typeface="Source Code Pro"/>
              <a:cs typeface="Source Code Pro"/>
              <a:sym typeface="Source Code Pro"/>
            </a:endParaRPr>
          </a:p>
        </p:txBody>
      </p:sp>
      <p:pic>
        <p:nvPicPr>
          <p:cNvPr id="190" name="Google Shape;190;p35" descr="A similar diagram to slide 9.&#10;&#10;The left side is labeled &quot;User code&quot; and the right is labeled &quot;OS Kernel Code&quot;. The User code section contains the text &quot;syscall&quot;, and the text &quot;cmp&quot; right below it. There are 5 arrows:&#10;1. Points from the top of the User section so &quot;syscall&quot;&#10;2. Labeled &quot;Exception&quot;. Points from &quot;syscall&quot; to the OS kernel section.&#10;3. Labeled &quot;Open File&quot;. Points downwards from the end of the previous arrow.&#10;4. Labeled &quot;Returns&quot;. Points form the end of the previous arrow to &quot;cmp&quot;&#10;5. Points downwards from &quot;cmp&quot;"/>
          <p:cNvPicPr preferRelativeResize="0"/>
          <p:nvPr/>
        </p:nvPicPr>
        <p:blipFill>
          <a:blip r:embed="rId3">
            <a:alphaModFix/>
          </a:blip>
          <a:stretch>
            <a:fillRect/>
          </a:stretch>
        </p:blipFill>
        <p:spPr>
          <a:xfrm>
            <a:off x="5437777" y="2455950"/>
            <a:ext cx="3624575" cy="1741425"/>
          </a:xfrm>
          <a:prstGeom prst="rect">
            <a:avLst/>
          </a:prstGeom>
          <a:noFill/>
          <a:ln w="9525" cap="flat" cmpd="sng">
            <a:solidFill>
              <a:schemeClr val="dk1"/>
            </a:solidFill>
            <a:prstDash val="solid"/>
            <a:round/>
            <a:headEnd type="none" w="sm" len="sm"/>
            <a:tailEnd type="none" w="sm" len="sm"/>
          </a:ln>
        </p:spPr>
      </p:pic>
      <p:sp>
        <p:nvSpPr>
          <p:cNvPr id="191" name="Google Shape;191;p35"/>
          <p:cNvSpPr txBox="1">
            <a:spLocks noGrp="1"/>
          </p:cNvSpPr>
          <p:nvPr>
            <p:ph type="body" idx="1"/>
          </p:nvPr>
        </p:nvSpPr>
        <p:spPr>
          <a:xfrm>
            <a:off x="311700" y="2805925"/>
            <a:ext cx="4923600" cy="13914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Syscall number stored in </a:t>
            </a:r>
            <a:r>
              <a:rPr lang="en">
                <a:latin typeface="Source Code Pro"/>
                <a:ea typeface="Source Code Pro"/>
                <a:cs typeface="Source Code Pro"/>
                <a:sym typeface="Source Code Pro"/>
              </a:rPr>
              <a:t>%rax</a:t>
            </a:r>
            <a:r>
              <a:rPr lang="en"/>
              <a:t> (weird)</a:t>
            </a:r>
            <a:endParaRPr dirty="0"/>
          </a:p>
          <a:p>
            <a:pPr marL="914400" lvl="1" indent="-330200" algn="l" rtl="0">
              <a:lnSpc>
                <a:spcPct val="115000"/>
              </a:lnSpc>
              <a:spcBef>
                <a:spcPts val="0"/>
              </a:spcBef>
              <a:spcAft>
                <a:spcPts val="0"/>
              </a:spcAft>
              <a:buSzPts val="1600"/>
              <a:buChar char="○"/>
            </a:pPr>
            <a:r>
              <a:rPr lang="en"/>
              <a:t>Other arguments in regular arg registers</a:t>
            </a:r>
            <a:endParaRPr dirty="0"/>
          </a:p>
          <a:p>
            <a:pPr marL="457200" lvl="0" indent="-342900" algn="l" rtl="0">
              <a:lnSpc>
                <a:spcPct val="115000"/>
              </a:lnSpc>
              <a:spcBef>
                <a:spcPts val="0"/>
              </a:spcBef>
              <a:spcAft>
                <a:spcPts val="0"/>
              </a:spcAft>
              <a:buSzPts val="1800"/>
              <a:buChar char="●"/>
            </a:pPr>
            <a:r>
              <a:rPr lang="en"/>
              <a:t>Check return value for negative </a:t>
            </a:r>
            <a:r>
              <a:rPr lang="en">
                <a:latin typeface="Source Code Pro"/>
                <a:ea typeface="Source Code Pro"/>
                <a:cs typeface="Source Code Pro"/>
                <a:sym typeface="Source Code Pro"/>
              </a:rPr>
              <a:t>errno</a:t>
            </a:r>
            <a:endParaRPr dirty="0">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73E47735-4A64-B2BB-6728-2286FDCDF1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Fault Example: Page Fault (future lecture topic!)</a:t>
            </a:r>
            <a:endParaRPr dirty="0"/>
          </a:p>
        </p:txBody>
      </p:sp>
      <p:sp>
        <p:nvSpPr>
          <p:cNvPr id="197" name="Google Shape;197;p36"/>
          <p:cNvSpPr txBox="1">
            <a:spLocks noGrp="1"/>
          </p:cNvSpPr>
          <p:nvPr>
            <p:ph type="body" idx="1"/>
          </p:nvPr>
        </p:nvSpPr>
        <p:spPr>
          <a:xfrm>
            <a:off x="311700" y="742825"/>
            <a:ext cx="8520600" cy="854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Program writes to some location</a:t>
            </a:r>
            <a:endParaRPr dirty="0"/>
          </a:p>
          <a:p>
            <a:pPr marL="914400" lvl="1" indent="-330200" algn="l" rtl="0">
              <a:spcBef>
                <a:spcPts val="0"/>
              </a:spcBef>
              <a:spcAft>
                <a:spcPts val="0"/>
              </a:spcAft>
              <a:buSzPts val="1600"/>
              <a:buChar char="○"/>
            </a:pPr>
            <a:r>
              <a:rPr lang="en"/>
              <a:t>That portion (page) of user’s memory is currently on disk and </a:t>
            </a:r>
            <a:r>
              <a:rPr lang="en" u="sng"/>
              <a:t>not in memory</a:t>
            </a:r>
            <a:endParaRPr u="sng" dirty="0"/>
          </a:p>
        </p:txBody>
      </p:sp>
      <p:sp>
        <p:nvSpPr>
          <p:cNvPr id="198" name="Google Shape;198;p36"/>
          <p:cNvSpPr txBox="1"/>
          <p:nvPr/>
        </p:nvSpPr>
        <p:spPr>
          <a:xfrm>
            <a:off x="364900" y="1455175"/>
            <a:ext cx="3000000" cy="4002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Source Code Pro"/>
                <a:ea typeface="Source Code Pro"/>
                <a:cs typeface="Source Code Pro"/>
                <a:sym typeface="Source Code Pro"/>
              </a:rPr>
              <a:t>movl</a:t>
            </a:r>
            <a:r>
              <a:rPr lang="en">
                <a:solidFill>
                  <a:schemeClr val="dk1"/>
                </a:solidFill>
                <a:latin typeface="Source Code Pro"/>
                <a:ea typeface="Source Code Pro"/>
                <a:cs typeface="Source Code Pro"/>
                <a:sym typeface="Source Code Pro"/>
              </a:rPr>
              <a:t>   $0xd, 0x8049d10</a:t>
            </a:r>
            <a:endParaRPr dirty="0">
              <a:solidFill>
                <a:schemeClr val="dk1"/>
              </a:solidFill>
              <a:latin typeface="Source Code Pro"/>
              <a:ea typeface="Source Code Pro"/>
              <a:cs typeface="Source Code Pro"/>
              <a:sym typeface="Source Code Pro"/>
            </a:endParaRPr>
          </a:p>
        </p:txBody>
      </p:sp>
      <p:pic>
        <p:nvPicPr>
          <p:cNvPr id="199" name="Google Shape;199;p36" descr="A similar diagram to the previous slide:&#10;&#10;The left side is labeled &quot;User code&quot; and the right is labeled &quot;OS Kernel Code&quot;. The User code section contains the text &quot;movl&quot;. The Kernel section contains the text &quot;handle_page&quot;fault&quot;. There are 5 arrows:&#10;1. Points from the top of the User section to &quot;movl&quot;.&#10;2. Labeled &quot;exception: page fault&quot;. Points from &quot;movl&quot; to &quot;handle_page_fault:&quot;.&#10;3. Labeled &quot;Create page and load into memory (nothing more!)&quot;. Points downwards from &quot;handle_page_fault:&quot;.&#10;4. Labeled &quot;returns&quot;. Points from the end of the previous arrow to &quot;movl&quot;.&#10;5. Points downwards from &quot;movl&quot;."/>
          <p:cNvPicPr preferRelativeResize="0"/>
          <p:nvPr/>
        </p:nvPicPr>
        <p:blipFill>
          <a:blip r:embed="rId3">
            <a:alphaModFix/>
          </a:blip>
          <a:stretch>
            <a:fillRect/>
          </a:stretch>
        </p:blipFill>
        <p:spPr>
          <a:xfrm>
            <a:off x="3861125" y="1455175"/>
            <a:ext cx="5103250" cy="1889900"/>
          </a:xfrm>
          <a:prstGeom prst="rect">
            <a:avLst/>
          </a:prstGeom>
          <a:noFill/>
          <a:ln w="9525" cap="flat" cmpd="sng">
            <a:solidFill>
              <a:schemeClr val="dk1"/>
            </a:solidFill>
            <a:prstDash val="solid"/>
            <a:round/>
            <a:headEnd type="none" w="sm" len="sm"/>
            <a:tailEnd type="none" w="sm" len="sm"/>
          </a:ln>
        </p:spPr>
      </p:pic>
      <p:sp>
        <p:nvSpPr>
          <p:cNvPr id="200" name="Google Shape;200;p36"/>
          <p:cNvSpPr txBox="1">
            <a:spLocks noGrp="1"/>
          </p:cNvSpPr>
          <p:nvPr>
            <p:ph type="body" idx="1"/>
          </p:nvPr>
        </p:nvSpPr>
        <p:spPr>
          <a:xfrm>
            <a:off x="364900" y="1889675"/>
            <a:ext cx="3496200" cy="2331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Page fault handler loads page into memory</a:t>
            </a:r>
            <a:endParaRPr dirty="0"/>
          </a:p>
          <a:p>
            <a:pPr marL="457200" lvl="0" indent="-342900" algn="l" rtl="0">
              <a:spcBef>
                <a:spcPts val="0"/>
              </a:spcBef>
              <a:spcAft>
                <a:spcPts val="0"/>
              </a:spcAft>
              <a:buSzPts val="1800"/>
              <a:buChar char="●"/>
            </a:pPr>
            <a:r>
              <a:rPr lang="en"/>
              <a:t>Returns to faulting instruction: mov is executed again!</a:t>
            </a:r>
            <a:endParaRPr dirty="0"/>
          </a:p>
          <a:p>
            <a:pPr marL="914400" lvl="1" indent="-330200" algn="l" rtl="0">
              <a:spcBef>
                <a:spcPts val="0"/>
              </a:spcBef>
              <a:spcAft>
                <a:spcPts val="0"/>
              </a:spcAft>
              <a:buSzPts val="1600"/>
              <a:buChar char="○"/>
            </a:pPr>
            <a:r>
              <a:rPr lang="en"/>
              <a:t>Successful on second try</a:t>
            </a:r>
            <a:endParaRPr dirty="0"/>
          </a:p>
        </p:txBody>
      </p:sp>
      <p:sp>
        <p:nvSpPr>
          <p:cNvPr id="2" name="Slide Number Placeholder 1">
            <a:extLst>
              <a:ext uri="{FF2B5EF4-FFF2-40B4-BE49-F238E27FC236}">
                <a16:creationId xmlns:a16="http://schemas.microsoft.com/office/drawing/2014/main" id="{786323DF-FAE6-08A7-BD5B-EF2BB6720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Abort Example: Invalid Memory Reference</a:t>
            </a:r>
            <a:endParaRPr dirty="0"/>
          </a:p>
        </p:txBody>
      </p:sp>
      <p:sp>
        <p:nvSpPr>
          <p:cNvPr id="206" name="Google Shape;206;p37"/>
          <p:cNvSpPr txBox="1"/>
          <p:nvPr/>
        </p:nvSpPr>
        <p:spPr>
          <a:xfrm>
            <a:off x="540375" y="742825"/>
            <a:ext cx="3000000" cy="4002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Source Code Pro"/>
                <a:ea typeface="Source Code Pro"/>
                <a:cs typeface="Source Code Pro"/>
                <a:sym typeface="Source Code Pro"/>
              </a:rPr>
              <a:t>movl</a:t>
            </a:r>
            <a:r>
              <a:rPr lang="en">
                <a:latin typeface="Source Code Pro"/>
                <a:ea typeface="Source Code Pro"/>
                <a:cs typeface="Source Code Pro"/>
                <a:sym typeface="Source Code Pro"/>
              </a:rPr>
              <a:t> $0xd, 0x00000000</a:t>
            </a:r>
            <a:endParaRPr dirty="0">
              <a:latin typeface="Source Code Pro"/>
              <a:ea typeface="Source Code Pro"/>
              <a:cs typeface="Source Code Pro"/>
              <a:sym typeface="Source Code Pro"/>
            </a:endParaRPr>
          </a:p>
        </p:txBody>
      </p:sp>
      <p:pic>
        <p:nvPicPr>
          <p:cNvPr id="207" name="Google Shape;207;p37" descr="A similar diagram to the previous slide.&#10;&#10;The left side is labeled &quot;User code&quot; and the right is labeled &quot;OS Kernel Code&quot;. The User code section contains the text &quot;movl&quot;. The Kernel section contains the text &quot;handle_page&quot;fault&quot;. There are 4 arrows:&#10;1. Points from the top of the User section to &quot;movl&quot;.&#10;2. Labeled &quot;exception: page fault&quot;. Points from &quot;movl&quot; to &quot;handle_page_fault:&quot;.&#10;3. Labeled &quot;detect invalid address&quot;. Points downwards from &quot;handle_page_fault:&quot;.&#10;4. Labeled &quot;signal process&quot;. Points left from the end of the previous arrow."/>
          <p:cNvPicPr preferRelativeResize="0"/>
          <p:nvPr/>
        </p:nvPicPr>
        <p:blipFill>
          <a:blip r:embed="rId3">
            <a:alphaModFix/>
          </a:blip>
          <a:stretch>
            <a:fillRect/>
          </a:stretch>
        </p:blipFill>
        <p:spPr>
          <a:xfrm>
            <a:off x="3197800" y="2338675"/>
            <a:ext cx="5809225" cy="1829750"/>
          </a:xfrm>
          <a:prstGeom prst="rect">
            <a:avLst/>
          </a:prstGeom>
          <a:noFill/>
          <a:ln w="9525" cap="flat" cmpd="sng">
            <a:solidFill>
              <a:schemeClr val="dk1"/>
            </a:solidFill>
            <a:prstDash val="solid"/>
            <a:round/>
            <a:headEnd type="none" w="sm" len="sm"/>
            <a:tailEnd type="none" w="sm" len="sm"/>
          </a:ln>
        </p:spPr>
      </p:pic>
      <p:sp>
        <p:nvSpPr>
          <p:cNvPr id="208" name="Google Shape;208;p37"/>
          <p:cNvSpPr txBox="1">
            <a:spLocks noGrp="1"/>
          </p:cNvSpPr>
          <p:nvPr>
            <p:ph type="body" idx="1"/>
          </p:nvPr>
        </p:nvSpPr>
        <p:spPr>
          <a:xfrm>
            <a:off x="164375" y="1221250"/>
            <a:ext cx="3496200" cy="2765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Page fault handler detects invalid address</a:t>
            </a:r>
            <a:endParaRPr dirty="0"/>
          </a:p>
          <a:p>
            <a:pPr marL="457200" lvl="0" indent="-342900" algn="l" rtl="0">
              <a:spcBef>
                <a:spcPts val="0"/>
              </a:spcBef>
              <a:spcAft>
                <a:spcPts val="0"/>
              </a:spcAft>
              <a:buSzPts val="1800"/>
              <a:buChar char="●"/>
            </a:pPr>
            <a:r>
              <a:rPr lang="en"/>
              <a:t>Sends </a:t>
            </a:r>
            <a:r>
              <a:rPr lang="en">
                <a:latin typeface="Source Code Pro"/>
                <a:ea typeface="Source Code Pro"/>
                <a:cs typeface="Source Code Pro"/>
                <a:sym typeface="Source Code Pro"/>
              </a:rPr>
              <a:t>SIGSEGV</a:t>
            </a:r>
            <a:r>
              <a:rPr lang="en"/>
              <a:t> signal to user process</a:t>
            </a:r>
            <a:endParaRPr dirty="0"/>
          </a:p>
          <a:p>
            <a:pPr marL="457200" lvl="0" indent="-342900" algn="l" rtl="0">
              <a:spcBef>
                <a:spcPts val="0"/>
              </a:spcBef>
              <a:spcAft>
                <a:spcPts val="0"/>
              </a:spcAft>
              <a:buSzPts val="1800"/>
              <a:buChar char="●"/>
            </a:pPr>
            <a:r>
              <a:rPr lang="en"/>
              <a:t>Process exits with “segmentation fault”</a:t>
            </a:r>
            <a:endParaRPr dirty="0"/>
          </a:p>
        </p:txBody>
      </p:sp>
      <p:pic>
        <p:nvPicPr>
          <p:cNvPr id="209" name="Google Shape;209;p37" descr="An old man wearing a red shirt, shrugging his shoulders"/>
          <p:cNvPicPr preferRelativeResize="0"/>
          <p:nvPr/>
        </p:nvPicPr>
        <p:blipFill>
          <a:blip r:embed="rId4">
            <a:alphaModFix/>
          </a:blip>
          <a:stretch>
            <a:fillRect/>
          </a:stretch>
        </p:blipFill>
        <p:spPr>
          <a:xfrm>
            <a:off x="6936800" y="702850"/>
            <a:ext cx="1995774" cy="1626549"/>
          </a:xfrm>
          <a:prstGeom prst="rect">
            <a:avLst/>
          </a:prstGeom>
          <a:noFill/>
          <a:ln>
            <a:noFill/>
          </a:ln>
        </p:spPr>
      </p:pic>
      <p:sp>
        <p:nvSpPr>
          <p:cNvPr id="2" name="Slide Number Placeholder 1">
            <a:extLst>
              <a:ext uri="{FF2B5EF4-FFF2-40B4-BE49-F238E27FC236}">
                <a16:creationId xmlns:a16="http://schemas.microsoft.com/office/drawing/2014/main" id="{FB1A0875-8F7A-CD2C-1FD5-6C6441555B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dirty="0"/>
          </a:p>
        </p:txBody>
      </p:sp>
      <p:sp>
        <p:nvSpPr>
          <p:cNvPr id="215" name="Google Shape;215;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System Control Flow</a:t>
            </a:r>
            <a:endParaRPr dirty="0"/>
          </a:p>
          <a:p>
            <a:pPr marL="914400" lvl="1" indent="-330200" algn="l" rtl="0">
              <a:lnSpc>
                <a:spcPct val="115000"/>
              </a:lnSpc>
              <a:spcBef>
                <a:spcPts val="0"/>
              </a:spcBef>
              <a:spcAft>
                <a:spcPts val="0"/>
              </a:spcAft>
              <a:buSzPts val="1600"/>
              <a:buChar char="○"/>
            </a:pPr>
            <a:r>
              <a:rPr lang="en"/>
              <a:t>Control flow</a:t>
            </a:r>
            <a:endParaRPr dirty="0"/>
          </a:p>
          <a:p>
            <a:pPr marL="914400" lvl="1" indent="-330200" algn="l" rtl="0">
              <a:lnSpc>
                <a:spcPct val="115000"/>
              </a:lnSpc>
              <a:spcBef>
                <a:spcPts val="0"/>
              </a:spcBef>
              <a:spcAft>
                <a:spcPts val="0"/>
              </a:spcAft>
              <a:buSzPts val="1600"/>
              <a:buChar char="○"/>
            </a:pPr>
            <a:r>
              <a:rPr lang="en"/>
              <a:t>Exceptional control flow</a:t>
            </a:r>
            <a:endParaRPr dirty="0"/>
          </a:p>
          <a:p>
            <a:pPr marL="914400" lvl="1" indent="-330200" algn="l" rtl="0">
              <a:lnSpc>
                <a:spcPct val="115000"/>
              </a:lnSpc>
              <a:spcBef>
                <a:spcPts val="0"/>
              </a:spcBef>
              <a:spcAft>
                <a:spcPts val="0"/>
              </a:spcAft>
              <a:buSzPts val="1600"/>
              <a:buChar char="○"/>
            </a:pPr>
            <a:r>
              <a:rPr lang="en"/>
              <a:t>Asynchronous exceptions (interrupts)</a:t>
            </a:r>
            <a:endParaRPr dirty="0"/>
          </a:p>
          <a:p>
            <a:pPr marL="914400" lvl="1" indent="-330200" algn="l" rtl="0">
              <a:lnSpc>
                <a:spcPct val="115000"/>
              </a:lnSpc>
              <a:spcBef>
                <a:spcPts val="0"/>
              </a:spcBef>
              <a:spcAft>
                <a:spcPts val="0"/>
              </a:spcAft>
              <a:buSzPts val="1600"/>
              <a:buChar char="○"/>
            </a:pPr>
            <a:r>
              <a:rPr lang="en"/>
              <a:t>Synchronous exceptions (traps &amp; faults)</a:t>
            </a:r>
            <a:endParaRPr dirty="0"/>
          </a:p>
          <a:p>
            <a:pPr marL="457200" lvl="0" indent="-342900" algn="l" rtl="0">
              <a:lnSpc>
                <a:spcPct val="115000"/>
              </a:lnSpc>
              <a:spcBef>
                <a:spcPts val="0"/>
              </a:spcBef>
              <a:spcAft>
                <a:spcPts val="0"/>
              </a:spcAft>
              <a:buSzPts val="1800"/>
              <a:buChar char="●"/>
            </a:pPr>
            <a:r>
              <a:rPr lang="en" b="1">
                <a:solidFill>
                  <a:srgbClr val="7030A0"/>
                </a:solidFill>
              </a:rPr>
              <a:t>OS History</a:t>
            </a:r>
            <a:endParaRPr b="1" dirty="0">
              <a:solidFill>
                <a:srgbClr val="7030A0"/>
              </a:solidFill>
            </a:endParaRPr>
          </a:p>
          <a:p>
            <a:pPr marL="457200" lvl="0" indent="-342900" algn="l" rtl="0">
              <a:lnSpc>
                <a:spcPct val="115000"/>
              </a:lnSpc>
              <a:spcBef>
                <a:spcPts val="0"/>
              </a:spcBef>
              <a:spcAft>
                <a:spcPts val="0"/>
              </a:spcAft>
              <a:buSzPts val="1800"/>
              <a:buChar char="●"/>
            </a:pPr>
            <a:r>
              <a:rPr lang="en"/>
              <a:t>Processes and context switching</a:t>
            </a:r>
            <a:endParaRPr dirty="0"/>
          </a:p>
          <a:p>
            <a:pPr marL="914400" lvl="1" indent="-330200" algn="l" rtl="0">
              <a:lnSpc>
                <a:spcPct val="115000"/>
              </a:lnSpc>
              <a:spcBef>
                <a:spcPts val="0"/>
              </a:spcBef>
              <a:spcAft>
                <a:spcPts val="0"/>
              </a:spcAft>
              <a:buSzPts val="1600"/>
              <a:buChar char="○"/>
            </a:pPr>
            <a:r>
              <a:rPr lang="en"/>
              <a:t>Creating new processes</a:t>
            </a:r>
            <a:endParaRPr dirty="0"/>
          </a:p>
          <a:p>
            <a:pPr marL="1371600" lvl="2" indent="-330200" algn="l" rtl="0">
              <a:lnSpc>
                <a:spcPct val="115000"/>
              </a:lnSpc>
              <a:spcBef>
                <a:spcPts val="0"/>
              </a:spcBef>
              <a:spcAft>
                <a:spcPts val="0"/>
              </a:spcAft>
              <a:buSzPts val="1600"/>
              <a:buChar char="■"/>
            </a:pPr>
            <a:r>
              <a:rPr lang="en"/>
              <a:t>fork() and exec*()</a:t>
            </a:r>
            <a:endParaRPr dirty="0"/>
          </a:p>
          <a:p>
            <a:pPr marL="914400" lvl="1" indent="-330200" algn="l" rtl="0">
              <a:lnSpc>
                <a:spcPct val="115000"/>
              </a:lnSpc>
              <a:spcBef>
                <a:spcPts val="0"/>
              </a:spcBef>
              <a:spcAft>
                <a:spcPts val="0"/>
              </a:spcAft>
              <a:buSzPts val="1600"/>
              <a:buChar char="○"/>
            </a:pPr>
            <a:r>
              <a:rPr lang="en"/>
              <a:t>Ending a process</a:t>
            </a:r>
            <a:endParaRPr dirty="0"/>
          </a:p>
          <a:p>
            <a:pPr marL="1371600" lvl="2" indent="-330200" algn="l" rtl="0">
              <a:lnSpc>
                <a:spcPct val="115000"/>
              </a:lnSpc>
              <a:spcBef>
                <a:spcPts val="0"/>
              </a:spcBef>
              <a:spcAft>
                <a:spcPts val="0"/>
              </a:spcAft>
              <a:buSzPts val="1600"/>
              <a:buChar char="■"/>
            </a:pPr>
            <a:r>
              <a:rPr lang="en"/>
              <a:t>exit(), wait(), waitpid()</a:t>
            </a:r>
            <a:endParaRPr dirty="0"/>
          </a:p>
          <a:p>
            <a:pPr marL="1371600" lvl="2" indent="-330200" algn="l" rtl="0">
              <a:lnSpc>
                <a:spcPct val="115000"/>
              </a:lnSpc>
              <a:spcBef>
                <a:spcPts val="0"/>
              </a:spcBef>
              <a:spcAft>
                <a:spcPts val="0"/>
              </a:spcAft>
              <a:buSzPts val="1600"/>
              <a:buChar char="■"/>
            </a:pPr>
            <a:r>
              <a:rPr lang="en"/>
              <a:t>Zombies</a:t>
            </a:r>
            <a:endParaRPr dirty="0"/>
          </a:p>
        </p:txBody>
      </p:sp>
      <p:sp>
        <p:nvSpPr>
          <p:cNvPr id="2" name="Slide Number Placeholder 1">
            <a:extLst>
              <a:ext uri="{FF2B5EF4-FFF2-40B4-BE49-F238E27FC236}">
                <a16:creationId xmlns:a16="http://schemas.microsoft.com/office/drawing/2014/main" id="{22559919-D9FB-C15A-3E1C-78B1084B44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dirty="0"/>
          </a:p>
        </p:txBody>
      </p:sp>
      <p:sp>
        <p:nvSpPr>
          <p:cNvPr id="92" name="Google Shape;92;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Today</a:t>
            </a:r>
            <a:endParaRPr dirty="0"/>
          </a:p>
          <a:p>
            <a:pPr marL="914400" lvl="1" indent="-330200" algn="l" rtl="0">
              <a:spcBef>
                <a:spcPts val="0"/>
              </a:spcBef>
              <a:spcAft>
                <a:spcPts val="0"/>
              </a:spcAft>
              <a:buSzPts val="1600"/>
              <a:buChar char="○"/>
            </a:pPr>
            <a:r>
              <a:rPr lang="en"/>
              <a:t>HW 19 due (11:59pm)</a:t>
            </a:r>
            <a:endParaRPr dirty="0"/>
          </a:p>
          <a:p>
            <a:pPr marL="457200" lvl="0" indent="-342900" algn="l" rtl="0">
              <a:spcBef>
                <a:spcPts val="0"/>
              </a:spcBef>
              <a:spcAft>
                <a:spcPts val="0"/>
              </a:spcAft>
              <a:buSzPts val="1800"/>
              <a:buChar char="●"/>
            </a:pPr>
            <a:r>
              <a:rPr lang="en"/>
              <a:t>Wednesday, 5/7</a:t>
            </a:r>
            <a:endParaRPr dirty="0"/>
          </a:p>
          <a:p>
            <a:pPr marL="914400" lvl="1" indent="-330200" algn="l" rtl="0">
              <a:spcBef>
                <a:spcPts val="0"/>
              </a:spcBef>
              <a:spcAft>
                <a:spcPts val="0"/>
              </a:spcAft>
              <a:buSzPts val="1600"/>
              <a:buChar char="○"/>
            </a:pPr>
            <a:r>
              <a:rPr lang="en"/>
              <a:t>RD 22 due (1pm)</a:t>
            </a:r>
            <a:endParaRPr dirty="0"/>
          </a:p>
          <a:p>
            <a:pPr marL="914400" lvl="1" indent="-330200" algn="l" rtl="0">
              <a:spcBef>
                <a:spcPts val="0"/>
              </a:spcBef>
              <a:spcAft>
                <a:spcPts val="0"/>
              </a:spcAft>
              <a:buSzPts val="1600"/>
              <a:buChar char="○"/>
            </a:pPr>
            <a:r>
              <a:rPr lang="en"/>
              <a:t>HW 20 due (11:59pm)</a:t>
            </a:r>
            <a:endParaRPr dirty="0"/>
          </a:p>
          <a:p>
            <a:pPr marL="914400" lvl="1" indent="-330200" algn="l" rtl="0">
              <a:spcBef>
                <a:spcPts val="0"/>
              </a:spcBef>
              <a:spcAft>
                <a:spcPts val="0"/>
              </a:spcAft>
              <a:buSzPts val="1600"/>
              <a:buChar char="○"/>
            </a:pPr>
            <a:r>
              <a:rPr lang="en" b="1">
                <a:solidFill>
                  <a:schemeClr val="accent6"/>
                </a:solidFill>
              </a:rPr>
              <a:t>Lab 4 due (11:59pm)</a:t>
            </a:r>
            <a:endParaRPr dirty="0">
              <a:solidFill>
                <a:schemeClr val="accent6"/>
              </a:solidFill>
            </a:endParaRPr>
          </a:p>
          <a:p>
            <a:pPr marL="457200" lvl="0" indent="-342900" algn="l" rtl="0">
              <a:spcBef>
                <a:spcPts val="0"/>
              </a:spcBef>
              <a:spcAft>
                <a:spcPts val="0"/>
              </a:spcAft>
              <a:buSzPts val="1800"/>
              <a:buChar char="●"/>
            </a:pPr>
            <a:r>
              <a:rPr lang="en"/>
              <a:t>Friday, 5/9</a:t>
            </a:r>
            <a:endParaRPr dirty="0"/>
          </a:p>
          <a:p>
            <a:pPr marL="914400" lvl="1" indent="-330200" algn="l" rtl="0">
              <a:spcBef>
                <a:spcPts val="0"/>
              </a:spcBef>
              <a:spcAft>
                <a:spcPts val="0"/>
              </a:spcAft>
              <a:buSzPts val="1600"/>
              <a:buChar char="○"/>
            </a:pPr>
            <a:r>
              <a:rPr lang="en"/>
              <a:t>RD 23 due (1pm)</a:t>
            </a:r>
            <a:endParaRPr dirty="0"/>
          </a:p>
          <a:p>
            <a:pPr marL="914400" lvl="1" indent="-330200" algn="l" rtl="0">
              <a:spcBef>
                <a:spcPts val="0"/>
              </a:spcBef>
              <a:spcAft>
                <a:spcPts val="0"/>
              </a:spcAft>
              <a:buSzPts val="1600"/>
              <a:buChar char="○"/>
            </a:pPr>
            <a:r>
              <a:rPr lang="en"/>
              <a:t>HW 21 due (11:59pm)</a:t>
            </a:r>
            <a:endParaRPr dirty="0"/>
          </a:p>
          <a:p>
            <a:pPr marL="457200" lvl="0" indent="-342900" algn="l" rtl="0">
              <a:spcBef>
                <a:spcPts val="0"/>
              </a:spcBef>
              <a:spcAft>
                <a:spcPts val="0"/>
              </a:spcAft>
              <a:buSzPts val="1800"/>
              <a:buChar char="●"/>
            </a:pPr>
            <a:r>
              <a:rPr lang="en" b="1"/>
              <a:t>Quiz 3 released on Monday, 5/12</a:t>
            </a:r>
            <a:endParaRPr b="1" dirty="0"/>
          </a:p>
          <a:p>
            <a:pPr marL="914400" lvl="1" indent="-330200" algn="l" rtl="0">
              <a:spcBef>
                <a:spcPts val="0"/>
              </a:spcBef>
              <a:spcAft>
                <a:spcPts val="0"/>
              </a:spcAft>
              <a:buSzPts val="1600"/>
              <a:buChar char="○"/>
            </a:pPr>
            <a:r>
              <a:rPr lang="en" b="1"/>
              <a:t>Due Friday, 5/16</a:t>
            </a:r>
            <a:endParaRPr b="1" dirty="0"/>
          </a:p>
        </p:txBody>
      </p:sp>
      <p:sp>
        <p:nvSpPr>
          <p:cNvPr id="2" name="Slide Number Placeholder 1">
            <a:extLst>
              <a:ext uri="{FF2B5EF4-FFF2-40B4-BE49-F238E27FC236}">
                <a16:creationId xmlns:a16="http://schemas.microsoft.com/office/drawing/2014/main" id="{A6645D33-1979-D7CE-F355-12D1FB27AB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Early Operating Systems</a:t>
            </a:r>
            <a:endParaRPr dirty="0"/>
          </a:p>
        </p:txBody>
      </p:sp>
      <p:sp>
        <p:nvSpPr>
          <p:cNvPr id="221" name="Google Shape;221;p39"/>
          <p:cNvSpPr txBox="1">
            <a:spLocks noGrp="1"/>
          </p:cNvSpPr>
          <p:nvPr>
            <p:ph type="body" idx="1"/>
          </p:nvPr>
        </p:nvSpPr>
        <p:spPr>
          <a:xfrm>
            <a:off x="446100" y="742825"/>
            <a:ext cx="8251800" cy="1143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Before there were operating systems, there was </a:t>
            </a:r>
            <a:r>
              <a:rPr lang="en" b="1">
                <a:solidFill>
                  <a:srgbClr val="7030A0"/>
                </a:solidFill>
              </a:rPr>
              <a:t>computer operator</a:t>
            </a:r>
            <a:endParaRPr b="1" dirty="0">
              <a:solidFill>
                <a:srgbClr val="7030A0"/>
              </a:solidFill>
            </a:endParaRPr>
          </a:p>
          <a:p>
            <a:pPr marL="914400" lvl="1" indent="-330200" algn="l" rtl="0">
              <a:spcBef>
                <a:spcPts val="0"/>
              </a:spcBef>
              <a:spcAft>
                <a:spcPts val="0"/>
              </a:spcAft>
              <a:buSzPts val="1600"/>
              <a:buChar char="○"/>
            </a:pPr>
            <a:r>
              <a:rPr lang="en"/>
              <a:t>Person who loaded in punch cards to begin running a program</a:t>
            </a:r>
            <a:endParaRPr dirty="0"/>
          </a:p>
        </p:txBody>
      </p:sp>
      <p:pic>
        <p:nvPicPr>
          <p:cNvPr id="222" name="Google Shape;222;p39" descr="A black-and-white photo of a woman sitting at a desk. In the background is a man bending over a very large computer."/>
          <p:cNvPicPr preferRelativeResize="0"/>
          <p:nvPr/>
        </p:nvPicPr>
        <p:blipFill rotWithShape="1">
          <a:blip r:embed="rId3">
            <a:alphaModFix/>
          </a:blip>
          <a:srcRect/>
          <a:stretch/>
        </p:blipFill>
        <p:spPr>
          <a:xfrm>
            <a:off x="5313575" y="1656350"/>
            <a:ext cx="3643101" cy="2429450"/>
          </a:xfrm>
          <a:prstGeom prst="rect">
            <a:avLst/>
          </a:prstGeom>
          <a:noFill/>
          <a:ln>
            <a:noFill/>
          </a:ln>
        </p:spPr>
      </p:pic>
      <p:sp>
        <p:nvSpPr>
          <p:cNvPr id="223" name="Google Shape;223;p39"/>
          <p:cNvSpPr txBox="1"/>
          <p:nvPr/>
        </p:nvSpPr>
        <p:spPr>
          <a:xfrm>
            <a:off x="446100" y="1415725"/>
            <a:ext cx="4905000" cy="2492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Operating Systems were developed to replace the human operator</a:t>
            </a:r>
            <a:endParaRPr sz="16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Eventually, magnetic tape replaced punch cards, allowing for </a:t>
            </a:r>
            <a:r>
              <a:rPr lang="en" sz="1800" b="1">
                <a:solidFill>
                  <a:srgbClr val="7030A0"/>
                </a:solidFill>
              </a:rPr>
              <a:t>multiprocessing</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Programming by typing into machine</a:t>
            </a:r>
            <a:endParaRPr sz="1600" dirty="0">
              <a:solidFill>
                <a:schemeClr val="dk1"/>
              </a:solidFill>
            </a:endParaRPr>
          </a:p>
          <a:p>
            <a:pPr marL="0" lvl="0" indent="0" algn="l" rtl="0">
              <a:lnSpc>
                <a:spcPct val="115000"/>
              </a:lnSpc>
              <a:spcBef>
                <a:spcPts val="1200"/>
              </a:spcBef>
              <a:spcAft>
                <a:spcPts val="1200"/>
              </a:spcAft>
              <a:buNone/>
            </a:pPr>
            <a:r>
              <a:rPr lang="en" sz="1800" b="1" i="1">
                <a:solidFill>
                  <a:srgbClr val="7030A0"/>
                </a:solidFill>
              </a:rPr>
              <a:t>This is part of a larger trend of computers being used to automate labor.</a:t>
            </a:r>
            <a:endParaRPr sz="1800" b="1" i="1" dirty="0">
              <a:solidFill>
                <a:srgbClr val="7030A0"/>
              </a:solidFill>
            </a:endParaRPr>
          </a:p>
        </p:txBody>
      </p:sp>
      <p:sp>
        <p:nvSpPr>
          <p:cNvPr id="2" name="Slide Number Placeholder 1">
            <a:extLst>
              <a:ext uri="{FF2B5EF4-FFF2-40B4-BE49-F238E27FC236}">
                <a16:creationId xmlns:a16="http://schemas.microsoft.com/office/drawing/2014/main" id="{D0D10892-87C8-9939-D9D8-D81550135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A8544F4-227C-9159-E775-FF665D5B6B7A}"/>
                  </a:ext>
                </a:extLst>
              </p14:cNvPr>
              <p14:cNvContentPartPr/>
              <p14:nvPr/>
            </p14:nvContentPartPr>
            <p14:xfrm>
              <a:off x="7361640" y="2035080"/>
              <a:ext cx="360" cy="360"/>
            </p14:xfrm>
          </p:contentPart>
        </mc:Choice>
        <mc:Fallback xmlns="">
          <p:pic>
            <p:nvPicPr>
              <p:cNvPr id="3" name="Ink 2">
                <a:extLst>
                  <a:ext uri="{FF2B5EF4-FFF2-40B4-BE49-F238E27FC236}">
                    <a16:creationId xmlns:a16="http://schemas.microsoft.com/office/drawing/2014/main" id="{3A8544F4-227C-9159-E775-FF665D5B6B7A}"/>
                  </a:ext>
                </a:extLst>
              </p:cNvPr>
              <p:cNvPicPr/>
              <p:nvPr/>
            </p:nvPicPr>
            <p:blipFill>
              <a:blip r:embed="rId5"/>
              <a:stretch>
                <a:fillRect/>
              </a:stretch>
            </p:blipFill>
            <p:spPr>
              <a:xfrm>
                <a:off x="7352280" y="2025720"/>
                <a:ext cx="19080" cy="1908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First Computers</a:t>
            </a:r>
            <a:endParaRPr dirty="0"/>
          </a:p>
        </p:txBody>
      </p:sp>
      <p:sp>
        <p:nvSpPr>
          <p:cNvPr id="229" name="Google Shape;229;p40"/>
          <p:cNvSpPr txBox="1">
            <a:spLocks noGrp="1"/>
          </p:cNvSpPr>
          <p:nvPr>
            <p:ph type="body" idx="1"/>
          </p:nvPr>
        </p:nvSpPr>
        <p:spPr>
          <a:xfrm>
            <a:off x="311700" y="742825"/>
            <a:ext cx="8520600" cy="881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Computer</a:t>
            </a:r>
            <a:r>
              <a:rPr lang="en" b="1"/>
              <a:t>: </a:t>
            </a:r>
            <a:r>
              <a:rPr lang="en"/>
              <a:t>“a person who computes”</a:t>
            </a:r>
            <a:endParaRPr dirty="0"/>
          </a:p>
          <a:p>
            <a:pPr marL="914400" lvl="1" indent="-330200" algn="l" rtl="0">
              <a:spcBef>
                <a:spcPts val="0"/>
              </a:spcBef>
              <a:spcAft>
                <a:spcPts val="0"/>
              </a:spcAft>
              <a:buSzPts val="1600"/>
              <a:buChar char="○"/>
            </a:pPr>
            <a:r>
              <a:rPr lang="en"/>
              <a:t>Doing calculations by hand quickly for aeronautics, warfare, science, etc.</a:t>
            </a:r>
            <a:endParaRPr dirty="0"/>
          </a:p>
        </p:txBody>
      </p:sp>
      <p:grpSp>
        <p:nvGrpSpPr>
          <p:cNvPr id="233" name="Google Shape;233;p40"/>
          <p:cNvGrpSpPr/>
          <p:nvPr/>
        </p:nvGrpSpPr>
        <p:grpSpPr>
          <a:xfrm>
            <a:off x="677879" y="1701177"/>
            <a:ext cx="3548242" cy="2468523"/>
            <a:chOff x="281829" y="4400115"/>
            <a:chExt cx="3548242" cy="2468523"/>
          </a:xfrm>
        </p:grpSpPr>
        <p:pic>
          <p:nvPicPr>
            <p:cNvPr id="234" name="Google Shape;234;p40" descr="A black-and-white photo of a group of people. Most of the people in the back of the phtoo are men, and most of the ones in the front are women."/>
            <p:cNvPicPr preferRelativeResize="0"/>
            <p:nvPr/>
          </p:nvPicPr>
          <p:blipFill rotWithShape="1">
            <a:blip r:embed="rId3">
              <a:alphaModFix/>
            </a:blip>
            <a:srcRect l="9126" t="26887" r="8358" b="5145"/>
            <a:stretch/>
          </p:blipFill>
          <p:spPr>
            <a:xfrm>
              <a:off x="281829" y="4400115"/>
              <a:ext cx="3548242" cy="2191620"/>
            </a:xfrm>
            <a:prstGeom prst="rect">
              <a:avLst/>
            </a:prstGeom>
            <a:noFill/>
            <a:ln>
              <a:noFill/>
            </a:ln>
          </p:spPr>
        </p:pic>
        <p:sp>
          <p:nvSpPr>
            <p:cNvPr id="235" name="Google Shape;235;p40"/>
            <p:cNvSpPr txBox="1"/>
            <p:nvPr/>
          </p:nvSpPr>
          <p:spPr>
            <a:xfrm>
              <a:off x="325550" y="6591738"/>
              <a:ext cx="34569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a:solidFill>
                    <a:srgbClr val="000000"/>
                  </a:solidFill>
                </a:rPr>
                <a:t>Human Computers at NACA Credit: NASA</a:t>
              </a:r>
              <a:endParaRPr sz="1200" dirty="0"/>
            </a:p>
          </p:txBody>
        </p:sp>
      </p:grpSp>
      <p:grpSp>
        <p:nvGrpSpPr>
          <p:cNvPr id="230" name="Google Shape;230;p40"/>
          <p:cNvGrpSpPr/>
          <p:nvPr/>
        </p:nvGrpSpPr>
        <p:grpSpPr>
          <a:xfrm>
            <a:off x="4654427" y="1602990"/>
            <a:ext cx="3763681" cy="2609454"/>
            <a:chOff x="2097278" y="2699255"/>
            <a:chExt cx="4572013" cy="3073924"/>
          </a:xfrm>
        </p:grpSpPr>
        <p:pic>
          <p:nvPicPr>
            <p:cNvPr id="231" name="Google Shape;231;p40" descr="A black-and-white photo of a group of women wearing skirts, short-sleeved button-down shirts, ties, and berets."/>
            <p:cNvPicPr preferRelativeResize="0"/>
            <p:nvPr/>
          </p:nvPicPr>
          <p:blipFill rotWithShape="1">
            <a:blip r:embed="rId4">
              <a:alphaModFix/>
            </a:blip>
            <a:srcRect/>
            <a:stretch/>
          </p:blipFill>
          <p:spPr>
            <a:xfrm>
              <a:off x="2097290" y="2699255"/>
              <a:ext cx="4572001" cy="2747527"/>
            </a:xfrm>
            <a:prstGeom prst="rect">
              <a:avLst/>
            </a:prstGeom>
            <a:noFill/>
            <a:ln>
              <a:noFill/>
            </a:ln>
          </p:spPr>
        </p:pic>
        <p:sp>
          <p:nvSpPr>
            <p:cNvPr id="232" name="Google Shape;232;p40"/>
            <p:cNvSpPr txBox="1"/>
            <p:nvPr/>
          </p:nvSpPr>
          <p:spPr>
            <a:xfrm>
              <a:off x="2097278" y="5446779"/>
              <a:ext cx="4572000" cy="32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i="0" u="none" strike="noStrike" cap="none">
                  <a:solidFill>
                    <a:srgbClr val="000000"/>
                  </a:solidFill>
                </a:rPr>
                <a:t>The women of Bletchley Park,</a:t>
              </a:r>
              <a:r>
                <a:rPr lang="en" sz="1200"/>
                <a:t> </a:t>
              </a:r>
              <a:r>
                <a:rPr lang="en" sz="1200" i="0" u="none" strike="noStrike" cap="none">
                  <a:solidFill>
                    <a:srgbClr val="000000"/>
                  </a:solidFill>
                </a:rPr>
                <a:t>Credit: BBC</a:t>
              </a:r>
              <a:endParaRPr sz="1200" dirty="0">
                <a:solidFill>
                  <a:srgbClr val="000000"/>
                </a:solidFill>
              </a:endParaRPr>
            </a:p>
          </p:txBody>
        </p:sp>
      </p:grpSp>
      <p:sp>
        <p:nvSpPr>
          <p:cNvPr id="2" name="Slide Number Placeholder 1">
            <a:extLst>
              <a:ext uri="{FF2B5EF4-FFF2-40B4-BE49-F238E27FC236}">
                <a16:creationId xmlns:a16="http://schemas.microsoft.com/office/drawing/2014/main" id="{952FA00B-C94A-4B30-2224-5B146D081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Legacy of Computing</a:t>
            </a:r>
            <a:endParaRPr dirty="0"/>
          </a:p>
        </p:txBody>
      </p:sp>
      <p:sp>
        <p:nvSpPr>
          <p:cNvPr id="241" name="Google Shape;241;p4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Computers </a:t>
            </a:r>
            <a:r>
              <a:rPr lang="en" b="1">
                <a:solidFill>
                  <a:srgbClr val="7030A0"/>
                </a:solidFill>
              </a:rPr>
              <a:t>augment</a:t>
            </a:r>
            <a:r>
              <a:rPr lang="en"/>
              <a:t> the abilities of humans</a:t>
            </a:r>
            <a:endParaRPr dirty="0"/>
          </a:p>
          <a:p>
            <a:pPr marL="914400" lvl="1" indent="-330200" algn="l" rtl="0">
              <a:spcBef>
                <a:spcPts val="0"/>
              </a:spcBef>
              <a:spcAft>
                <a:spcPts val="0"/>
              </a:spcAft>
              <a:buSzPts val="1600"/>
              <a:buChar char="○"/>
            </a:pPr>
            <a:r>
              <a:rPr lang="en"/>
              <a:t>Makes the labor of boring, repetitive work more widely available</a:t>
            </a:r>
            <a:endParaRPr dirty="0"/>
          </a:p>
          <a:p>
            <a:pPr marL="914400" lvl="1" indent="-330200" algn="l" rtl="0">
              <a:spcBef>
                <a:spcPts val="0"/>
              </a:spcBef>
              <a:spcAft>
                <a:spcPts val="0"/>
              </a:spcAft>
              <a:buSzPts val="1600"/>
              <a:buChar char="○"/>
            </a:pPr>
            <a:r>
              <a:rPr lang="en"/>
              <a:t>Highly valued, but generally exclusively available</a:t>
            </a:r>
            <a:endParaRPr dirty="0"/>
          </a:p>
          <a:p>
            <a:pPr marL="457200" lvl="0" indent="-342900" algn="l" rtl="0">
              <a:spcBef>
                <a:spcPts val="0"/>
              </a:spcBef>
              <a:spcAft>
                <a:spcPts val="0"/>
              </a:spcAft>
              <a:buSzPts val="1800"/>
              <a:buChar char="●"/>
            </a:pPr>
            <a:r>
              <a:rPr lang="en"/>
              <a:t>Computers </a:t>
            </a:r>
            <a:r>
              <a:rPr lang="en" b="1">
                <a:solidFill>
                  <a:srgbClr val="7030A0"/>
                </a:solidFill>
              </a:rPr>
              <a:t>automate</a:t>
            </a:r>
            <a:r>
              <a:rPr lang="en"/>
              <a:t> the boring, repetitive work</a:t>
            </a:r>
            <a:endParaRPr dirty="0"/>
          </a:p>
          <a:p>
            <a:pPr marL="914400" lvl="1" indent="-330200" algn="l" rtl="0">
              <a:spcBef>
                <a:spcPts val="0"/>
              </a:spcBef>
              <a:spcAft>
                <a:spcPts val="0"/>
              </a:spcAft>
              <a:buSzPts val="1600"/>
              <a:buChar char="○"/>
            </a:pPr>
            <a:r>
              <a:rPr lang="en"/>
              <a:t>Culturally, we are conditioned to believe that such work should be automated</a:t>
            </a:r>
            <a:endParaRPr dirty="0"/>
          </a:p>
          <a:p>
            <a:pPr marL="914400" lvl="1" indent="-330200" algn="l" rtl="0">
              <a:spcBef>
                <a:spcPts val="0"/>
              </a:spcBef>
              <a:spcAft>
                <a:spcPts val="0"/>
              </a:spcAft>
              <a:buSzPts val="1600"/>
              <a:buChar char="○"/>
            </a:pPr>
            <a:r>
              <a:rPr lang="en"/>
              <a:t>Has consistently led to job elimination</a:t>
            </a:r>
            <a:endParaRPr dirty="0"/>
          </a:p>
          <a:p>
            <a:pPr marL="1371600" lvl="2" indent="-330200" algn="l" rtl="0">
              <a:spcBef>
                <a:spcPts val="0"/>
              </a:spcBef>
              <a:spcAft>
                <a:spcPts val="0"/>
              </a:spcAft>
              <a:buSzPts val="1600"/>
              <a:buChar char="■"/>
            </a:pPr>
            <a:r>
              <a:rPr lang="en"/>
              <a:t>e.g., ENIAC’s calculation speed could displace 2,400 human computers</a:t>
            </a:r>
            <a:endParaRPr dirty="0"/>
          </a:p>
          <a:p>
            <a:pPr marL="457200" lvl="0" indent="-342900" algn="l" rtl="0">
              <a:spcBef>
                <a:spcPts val="0"/>
              </a:spcBef>
              <a:spcAft>
                <a:spcPts val="0"/>
              </a:spcAft>
              <a:buSzPts val="1800"/>
              <a:buChar char="●"/>
            </a:pPr>
            <a:r>
              <a:rPr lang="en"/>
              <a:t>Both narratives are simultaneously true, even today!</a:t>
            </a:r>
            <a:endParaRPr dirty="0"/>
          </a:p>
          <a:p>
            <a:pPr marL="914400" lvl="1" indent="-330200" algn="l" rtl="0">
              <a:spcBef>
                <a:spcPts val="0"/>
              </a:spcBef>
              <a:spcAft>
                <a:spcPts val="0"/>
              </a:spcAft>
              <a:buSzPts val="1600"/>
              <a:buChar char="○"/>
            </a:pPr>
            <a:r>
              <a:rPr lang="en"/>
              <a:t>Underlying goal is </a:t>
            </a:r>
            <a:r>
              <a:rPr lang="en" b="1"/>
              <a:t>efficiency of labor</a:t>
            </a:r>
            <a:r>
              <a:rPr lang="en"/>
              <a:t> (usually for profit)</a:t>
            </a:r>
            <a:endParaRPr dirty="0"/>
          </a:p>
          <a:p>
            <a:pPr marL="914400" lvl="1" indent="-330200" algn="l" rtl="0">
              <a:spcBef>
                <a:spcPts val="0"/>
              </a:spcBef>
              <a:spcAft>
                <a:spcPts val="0"/>
              </a:spcAft>
              <a:buSzPts val="1600"/>
              <a:buChar char="○"/>
            </a:pPr>
            <a:r>
              <a:rPr lang="en"/>
              <a:t>Take CSE480: Computer Ethics Seminar &amp; CSE478: Autonomous Robotics for more</a:t>
            </a:r>
            <a:endParaRPr dirty="0"/>
          </a:p>
        </p:txBody>
      </p:sp>
      <p:sp>
        <p:nvSpPr>
          <p:cNvPr id="2" name="Slide Number Placeholder 1">
            <a:extLst>
              <a:ext uri="{FF2B5EF4-FFF2-40B4-BE49-F238E27FC236}">
                <a16:creationId xmlns:a16="http://schemas.microsoft.com/office/drawing/2014/main" id="{AEC0BD3D-8225-8484-68B5-D7A7E05C4C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Legacy of Computing (pt 2)</a:t>
            </a:r>
            <a:endParaRPr dirty="0"/>
          </a:p>
        </p:txBody>
      </p:sp>
      <p:sp>
        <p:nvSpPr>
          <p:cNvPr id="247" name="Google Shape;247;p4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Where are we now?</a:t>
            </a:r>
            <a:endParaRPr dirty="0"/>
          </a:p>
          <a:p>
            <a:pPr marL="914400" lvl="1" indent="-330200" algn="l" rtl="0">
              <a:spcBef>
                <a:spcPts val="0"/>
              </a:spcBef>
              <a:spcAft>
                <a:spcPts val="0"/>
              </a:spcAft>
              <a:buSzPts val="1600"/>
              <a:buChar char="○"/>
            </a:pPr>
            <a:r>
              <a:rPr lang="en"/>
              <a:t>AI being used to automate all kinds of jobs:</a:t>
            </a:r>
            <a:endParaRPr dirty="0"/>
          </a:p>
          <a:p>
            <a:pPr marL="1371600" lvl="2" indent="-330200" algn="l" rtl="0">
              <a:spcBef>
                <a:spcPts val="0"/>
              </a:spcBef>
              <a:spcAft>
                <a:spcPts val="0"/>
              </a:spcAft>
              <a:buSzPts val="1600"/>
              <a:buChar char="■"/>
            </a:pPr>
            <a:r>
              <a:rPr lang="en" u="sng">
                <a:solidFill>
                  <a:srgbClr val="4B2A85"/>
                </a:solidFill>
                <a:hlinkClick r:id="rId3">
                  <a:extLst>
                    <a:ext uri="{A12FA001-AC4F-418D-AE19-62706E023703}">
                      <ahyp:hlinkClr xmlns:ahyp="http://schemas.microsoft.com/office/drawing/2018/hyperlinkcolor" val="tx"/>
                    </a:ext>
                  </a:extLst>
                </a:hlinkClick>
              </a:rPr>
              <a:t>Elimination of customer service jobs</a:t>
            </a:r>
            <a:r>
              <a:rPr lang="en"/>
              <a:t>, especially in developing nations.</a:t>
            </a:r>
            <a:endParaRPr dirty="0"/>
          </a:p>
          <a:p>
            <a:pPr marL="1371600" lvl="2" indent="-330200" algn="l" rtl="0">
              <a:spcBef>
                <a:spcPts val="0"/>
              </a:spcBef>
              <a:spcAft>
                <a:spcPts val="0"/>
              </a:spcAft>
              <a:buSzPts val="1600"/>
              <a:buChar char="■"/>
            </a:pPr>
            <a:r>
              <a:rPr lang="en"/>
              <a:t>Not just affecting “blue-collar” jobs, but </a:t>
            </a:r>
            <a:r>
              <a:rPr lang="en" u="sng">
                <a:solidFill>
                  <a:srgbClr val="4B2A85"/>
                </a:solidFill>
                <a:hlinkClick r:id="rId4">
                  <a:extLst>
                    <a:ext uri="{A12FA001-AC4F-418D-AE19-62706E023703}">
                      <ahyp:hlinkClr xmlns:ahyp="http://schemas.microsoft.com/office/drawing/2018/hyperlinkcolor" val="tx"/>
                    </a:ext>
                  </a:extLst>
                </a:hlinkClick>
              </a:rPr>
              <a:t>high-paying ones too</a:t>
            </a:r>
            <a:r>
              <a:rPr lang="en"/>
              <a:t>.</a:t>
            </a:r>
            <a:endParaRPr dirty="0"/>
          </a:p>
          <a:p>
            <a:pPr marL="1371600" lvl="2" indent="-330200" algn="l" rtl="0">
              <a:spcBef>
                <a:spcPts val="0"/>
              </a:spcBef>
              <a:spcAft>
                <a:spcPts val="0"/>
              </a:spcAft>
              <a:buSzPts val="1600"/>
              <a:buChar char="■"/>
            </a:pPr>
            <a:r>
              <a:rPr lang="en"/>
              <a:t>Creative jobs too? Depends on </a:t>
            </a:r>
            <a:r>
              <a:rPr lang="en" u="sng">
                <a:solidFill>
                  <a:srgbClr val="4B2A85"/>
                </a:solidFill>
                <a:hlinkClick r:id="rId5">
                  <a:extLst>
                    <a:ext uri="{A12FA001-AC4F-418D-AE19-62706E023703}">
                      <ahyp:hlinkClr xmlns:ahyp="http://schemas.microsoft.com/office/drawing/2018/hyperlinkcolor" val="tx"/>
                    </a:ext>
                  </a:extLst>
                </a:hlinkClick>
              </a:rPr>
              <a:t>whom</a:t>
            </a:r>
            <a:r>
              <a:rPr lang="en"/>
              <a:t> you </a:t>
            </a:r>
            <a:r>
              <a:rPr lang="en" u="sng">
                <a:solidFill>
                  <a:srgbClr val="4B2A85"/>
                </a:solidFill>
                <a:hlinkClick r:id="rId6">
                  <a:extLst>
                    <a:ext uri="{A12FA001-AC4F-418D-AE19-62706E023703}">
                      <ahyp:hlinkClr xmlns:ahyp="http://schemas.microsoft.com/office/drawing/2018/hyperlinkcolor" val="tx"/>
                    </a:ext>
                  </a:extLst>
                </a:hlinkClick>
              </a:rPr>
              <a:t>ask</a:t>
            </a:r>
            <a:r>
              <a:rPr lang="en"/>
              <a:t>.</a:t>
            </a:r>
            <a:endParaRPr dirty="0"/>
          </a:p>
        </p:txBody>
      </p:sp>
      <p:sp>
        <p:nvSpPr>
          <p:cNvPr id="2" name="Slide Number Placeholder 1">
            <a:extLst>
              <a:ext uri="{FF2B5EF4-FFF2-40B4-BE49-F238E27FC236}">
                <a16:creationId xmlns:a16="http://schemas.microsoft.com/office/drawing/2014/main" id="{982D676B-B2E0-8BC7-5EAF-C48AF998E8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Quick Discussion</a:t>
            </a:r>
            <a:endParaRPr sz="2500" dirty="0"/>
          </a:p>
        </p:txBody>
      </p:sp>
      <p:sp>
        <p:nvSpPr>
          <p:cNvPr id="253" name="Google Shape;253;p4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(On Ed) What jobs have you heard about that might be in imminent danger of automation? Who tends to hold these jobs?</a:t>
            </a:r>
            <a:endParaRPr dirty="0"/>
          </a:p>
          <a:p>
            <a:pPr marL="0" lvl="0" indent="0" algn="l" rtl="0">
              <a:spcBef>
                <a:spcPts val="1200"/>
              </a:spcBef>
              <a:spcAft>
                <a:spcPts val="1200"/>
              </a:spcAft>
              <a:buNone/>
            </a:pPr>
            <a:endParaRPr dirty="0"/>
          </a:p>
        </p:txBody>
      </p:sp>
      <p:grpSp>
        <p:nvGrpSpPr>
          <p:cNvPr id="254" name="Google Shape;254;p43"/>
          <p:cNvGrpSpPr/>
          <p:nvPr/>
        </p:nvGrpSpPr>
        <p:grpSpPr>
          <a:xfrm>
            <a:off x="965875" y="1836175"/>
            <a:ext cx="3047100" cy="2192300"/>
            <a:chOff x="661075" y="1836175"/>
            <a:chExt cx="3047100" cy="2192300"/>
          </a:xfrm>
        </p:grpSpPr>
        <p:pic>
          <p:nvPicPr>
            <p:cNvPr id="256" name="Google Shape;256;p43" descr="A black-and white photo of a group of people holding up signs that read:&#10;&quot;Vote Unity&quot;, &quot;For a more Democratic 802, Vote coalition&quot;. &quot;Vote a straight blue ticket, blue means 802&quot;."/>
            <p:cNvPicPr preferRelativeResize="0"/>
            <p:nvPr/>
          </p:nvPicPr>
          <p:blipFill>
            <a:blip r:embed="rId3">
              <a:alphaModFix/>
            </a:blip>
            <a:stretch>
              <a:fillRect/>
            </a:stretch>
          </p:blipFill>
          <p:spPr>
            <a:xfrm>
              <a:off x="661150" y="1836175"/>
              <a:ext cx="3046951" cy="1975675"/>
            </a:xfrm>
            <a:prstGeom prst="rect">
              <a:avLst/>
            </a:prstGeom>
            <a:noFill/>
            <a:ln>
              <a:noFill/>
            </a:ln>
          </p:spPr>
        </p:pic>
        <p:sp>
          <p:nvSpPr>
            <p:cNvPr id="255" name="Google Shape;255;p43"/>
            <p:cNvSpPr txBox="1"/>
            <p:nvPr/>
          </p:nvSpPr>
          <p:spPr>
            <a:xfrm>
              <a:off x="661075" y="3778275"/>
              <a:ext cx="3047100" cy="25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rPr>
                <a:t>Musicians’ Strike (1940s)</a:t>
              </a:r>
              <a:endParaRPr sz="1200" dirty="0">
                <a:solidFill>
                  <a:schemeClr val="dk1"/>
                </a:solidFill>
              </a:endParaRPr>
            </a:p>
          </p:txBody>
        </p:sp>
      </p:grpSp>
      <p:grpSp>
        <p:nvGrpSpPr>
          <p:cNvPr id="257" name="Google Shape;257;p43"/>
          <p:cNvGrpSpPr/>
          <p:nvPr/>
        </p:nvGrpSpPr>
        <p:grpSpPr>
          <a:xfrm>
            <a:off x="4942125" y="1778497"/>
            <a:ext cx="3047101" cy="2283553"/>
            <a:chOff x="4942125" y="1778497"/>
            <a:chExt cx="3047101" cy="2283553"/>
          </a:xfrm>
        </p:grpSpPr>
        <p:pic>
          <p:nvPicPr>
            <p:cNvPr id="258" name="Google Shape;258;p43" descr="A photo of a group of people holding up signs that read&quot;&#10;&quot;Writers guild on strike! Union Forever&quot;, and &quot;On strike&quot;"/>
            <p:cNvPicPr preferRelativeResize="0"/>
            <p:nvPr/>
          </p:nvPicPr>
          <p:blipFill>
            <a:blip r:embed="rId4">
              <a:alphaModFix/>
            </a:blip>
            <a:stretch>
              <a:fillRect/>
            </a:stretch>
          </p:blipFill>
          <p:spPr>
            <a:xfrm>
              <a:off x="4942125" y="1778497"/>
              <a:ext cx="3047101" cy="2033351"/>
            </a:xfrm>
            <a:prstGeom prst="rect">
              <a:avLst/>
            </a:prstGeom>
            <a:noFill/>
            <a:ln>
              <a:noFill/>
            </a:ln>
          </p:spPr>
        </p:pic>
        <p:sp>
          <p:nvSpPr>
            <p:cNvPr id="259" name="Google Shape;259;p43"/>
            <p:cNvSpPr txBox="1"/>
            <p:nvPr/>
          </p:nvSpPr>
          <p:spPr>
            <a:xfrm>
              <a:off x="4942125" y="3811850"/>
              <a:ext cx="3047100" cy="25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rPr>
                <a:t>Writers’ Strike (2023)</a:t>
              </a:r>
              <a:endParaRPr sz="1200" dirty="0">
                <a:solidFill>
                  <a:schemeClr val="dk1"/>
                </a:solidFill>
              </a:endParaRPr>
            </a:p>
          </p:txBody>
        </p:sp>
      </p:grpSp>
      <p:sp>
        <p:nvSpPr>
          <p:cNvPr id="2" name="Slide Number Placeholder 1">
            <a:extLst>
              <a:ext uri="{FF2B5EF4-FFF2-40B4-BE49-F238E27FC236}">
                <a16:creationId xmlns:a16="http://schemas.microsoft.com/office/drawing/2014/main" id="{DBC000A6-52EC-740A-837C-0E402D7371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dirty="0"/>
          </a:p>
        </p:txBody>
      </p:sp>
      <p:sp>
        <p:nvSpPr>
          <p:cNvPr id="265" name="Google Shape;265;p4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System Control Flow</a:t>
            </a:r>
            <a:endParaRPr dirty="0"/>
          </a:p>
          <a:p>
            <a:pPr marL="914400" lvl="1" indent="-330200" algn="l" rtl="0">
              <a:lnSpc>
                <a:spcPct val="115000"/>
              </a:lnSpc>
              <a:spcBef>
                <a:spcPts val="0"/>
              </a:spcBef>
              <a:spcAft>
                <a:spcPts val="0"/>
              </a:spcAft>
              <a:buSzPts val="1600"/>
              <a:buChar char="○"/>
            </a:pPr>
            <a:r>
              <a:rPr lang="en"/>
              <a:t>Control flow</a:t>
            </a:r>
            <a:endParaRPr dirty="0"/>
          </a:p>
          <a:p>
            <a:pPr marL="914400" lvl="1" indent="-330200" algn="l" rtl="0">
              <a:lnSpc>
                <a:spcPct val="115000"/>
              </a:lnSpc>
              <a:spcBef>
                <a:spcPts val="0"/>
              </a:spcBef>
              <a:spcAft>
                <a:spcPts val="0"/>
              </a:spcAft>
              <a:buSzPts val="1600"/>
              <a:buChar char="○"/>
            </a:pPr>
            <a:r>
              <a:rPr lang="en"/>
              <a:t>Exceptional control flow</a:t>
            </a:r>
            <a:endParaRPr dirty="0"/>
          </a:p>
          <a:p>
            <a:pPr marL="914400" lvl="1" indent="-330200" algn="l" rtl="0">
              <a:lnSpc>
                <a:spcPct val="115000"/>
              </a:lnSpc>
              <a:spcBef>
                <a:spcPts val="0"/>
              </a:spcBef>
              <a:spcAft>
                <a:spcPts val="0"/>
              </a:spcAft>
              <a:buSzPts val="1600"/>
              <a:buChar char="○"/>
            </a:pPr>
            <a:r>
              <a:rPr lang="en"/>
              <a:t>Asynchronous exceptions (interrupts)</a:t>
            </a:r>
            <a:endParaRPr dirty="0"/>
          </a:p>
          <a:p>
            <a:pPr marL="914400" lvl="1" indent="-330200" algn="l" rtl="0">
              <a:lnSpc>
                <a:spcPct val="115000"/>
              </a:lnSpc>
              <a:spcBef>
                <a:spcPts val="0"/>
              </a:spcBef>
              <a:spcAft>
                <a:spcPts val="0"/>
              </a:spcAft>
              <a:buSzPts val="1600"/>
              <a:buChar char="○"/>
            </a:pPr>
            <a:r>
              <a:rPr lang="en"/>
              <a:t>Synchronous exceptions (traps &amp; faults)</a:t>
            </a:r>
            <a:endParaRPr dirty="0"/>
          </a:p>
          <a:p>
            <a:pPr marL="457200" lvl="0" indent="-342900" algn="l" rtl="0">
              <a:lnSpc>
                <a:spcPct val="115000"/>
              </a:lnSpc>
              <a:spcBef>
                <a:spcPts val="0"/>
              </a:spcBef>
              <a:spcAft>
                <a:spcPts val="0"/>
              </a:spcAft>
              <a:buSzPts val="1800"/>
              <a:buChar char="●"/>
            </a:pPr>
            <a:r>
              <a:rPr lang="en"/>
              <a:t>OS History</a:t>
            </a:r>
            <a:endParaRPr dirty="0"/>
          </a:p>
          <a:p>
            <a:pPr marL="457200" lvl="0" indent="-342900" algn="l" rtl="0">
              <a:lnSpc>
                <a:spcPct val="115000"/>
              </a:lnSpc>
              <a:spcBef>
                <a:spcPts val="0"/>
              </a:spcBef>
              <a:spcAft>
                <a:spcPts val="0"/>
              </a:spcAft>
              <a:buSzPts val="1800"/>
              <a:buChar char="●"/>
            </a:pPr>
            <a:r>
              <a:rPr lang="en" b="1">
                <a:solidFill>
                  <a:srgbClr val="7030A0"/>
                </a:solidFill>
              </a:rPr>
              <a:t>Processes and context switching</a:t>
            </a:r>
            <a:endParaRPr b="1" dirty="0">
              <a:solidFill>
                <a:srgbClr val="7030A0"/>
              </a:solidFill>
            </a:endParaRPr>
          </a:p>
          <a:p>
            <a:pPr marL="914400" lvl="1" indent="-330200" algn="l" rtl="0">
              <a:lnSpc>
                <a:spcPct val="115000"/>
              </a:lnSpc>
              <a:spcBef>
                <a:spcPts val="0"/>
              </a:spcBef>
              <a:spcAft>
                <a:spcPts val="0"/>
              </a:spcAft>
              <a:buSzPts val="1600"/>
              <a:buChar char="○"/>
            </a:pPr>
            <a:r>
              <a:rPr lang="en"/>
              <a:t>Creating new processes</a:t>
            </a:r>
            <a:endParaRPr dirty="0"/>
          </a:p>
          <a:p>
            <a:pPr marL="1371600" lvl="2" indent="-330200" algn="l" rtl="0">
              <a:lnSpc>
                <a:spcPct val="115000"/>
              </a:lnSpc>
              <a:spcBef>
                <a:spcPts val="0"/>
              </a:spcBef>
              <a:spcAft>
                <a:spcPts val="0"/>
              </a:spcAft>
              <a:buSzPts val="1600"/>
              <a:buChar char="■"/>
            </a:pPr>
            <a:r>
              <a:rPr lang="en"/>
              <a:t>fork() and exec*()</a:t>
            </a:r>
            <a:endParaRPr dirty="0"/>
          </a:p>
          <a:p>
            <a:pPr marL="914400" lvl="1" indent="-330200" algn="l" rtl="0">
              <a:lnSpc>
                <a:spcPct val="115000"/>
              </a:lnSpc>
              <a:spcBef>
                <a:spcPts val="0"/>
              </a:spcBef>
              <a:spcAft>
                <a:spcPts val="0"/>
              </a:spcAft>
              <a:buSzPts val="1600"/>
              <a:buChar char="○"/>
            </a:pPr>
            <a:r>
              <a:rPr lang="en"/>
              <a:t>Ending a process</a:t>
            </a:r>
            <a:endParaRPr dirty="0"/>
          </a:p>
          <a:p>
            <a:pPr marL="1371600" lvl="2" indent="-330200" algn="l" rtl="0">
              <a:lnSpc>
                <a:spcPct val="115000"/>
              </a:lnSpc>
              <a:spcBef>
                <a:spcPts val="0"/>
              </a:spcBef>
              <a:spcAft>
                <a:spcPts val="0"/>
              </a:spcAft>
              <a:buSzPts val="1600"/>
              <a:buChar char="■"/>
            </a:pPr>
            <a:r>
              <a:rPr lang="en"/>
              <a:t>exit(), wait(), waitpid()</a:t>
            </a:r>
            <a:endParaRPr dirty="0"/>
          </a:p>
          <a:p>
            <a:pPr marL="1371600" lvl="2" indent="-330200" algn="l" rtl="0">
              <a:lnSpc>
                <a:spcPct val="115000"/>
              </a:lnSpc>
              <a:spcBef>
                <a:spcPts val="0"/>
              </a:spcBef>
              <a:spcAft>
                <a:spcPts val="0"/>
              </a:spcAft>
              <a:buSzPts val="1600"/>
              <a:buChar char="■"/>
            </a:pPr>
            <a:r>
              <a:rPr lang="en"/>
              <a:t>Zombies</a:t>
            </a:r>
            <a:endParaRPr dirty="0"/>
          </a:p>
        </p:txBody>
      </p:sp>
      <p:sp>
        <p:nvSpPr>
          <p:cNvPr id="2" name="Slide Number Placeholder 1">
            <a:extLst>
              <a:ext uri="{FF2B5EF4-FFF2-40B4-BE49-F238E27FC236}">
                <a16:creationId xmlns:a16="http://schemas.microsoft.com/office/drawing/2014/main" id="{ADA8FAF9-9667-73C8-2F91-73CA76F06A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Process?</a:t>
            </a:r>
            <a:endParaRPr dirty="0"/>
          </a:p>
        </p:txBody>
      </p:sp>
      <p:pic>
        <p:nvPicPr>
          <p:cNvPr id="271" name="Google Shape;271;p45" descr="A blue box containing the text &quot;Disk&quot;. Inside is a white box containing the text &quot;firefox.exe&quot;. An arrow pointing to the white box is labeled &quot;Program&quot;"/>
          <p:cNvPicPr preferRelativeResize="0"/>
          <p:nvPr/>
        </p:nvPicPr>
        <p:blipFill>
          <a:blip r:embed="rId3">
            <a:alphaModFix/>
          </a:blip>
          <a:stretch>
            <a:fillRect/>
          </a:stretch>
        </p:blipFill>
        <p:spPr>
          <a:xfrm>
            <a:off x="1036550" y="2358025"/>
            <a:ext cx="2584800" cy="1654825"/>
          </a:xfrm>
          <a:prstGeom prst="rect">
            <a:avLst/>
          </a:prstGeom>
          <a:noFill/>
          <a:ln>
            <a:noFill/>
          </a:ln>
        </p:spPr>
      </p:pic>
      <p:pic>
        <p:nvPicPr>
          <p:cNvPr id="272" name="Google Shape;272;p45" descr="A large green box containing the text &quot;process 1&quot;. Inside are two more boxes: a red one with the text &quot;Memory&quot;, and a yellow one with the text &quot;CPU&quot;. Inside the Memory box are 4 smaller white boxes: &quot;Stack&quot;, &quot;Heap&quot;, &quot;Data&quot;, and &quot;Code&quot;. Outside of the Memory box, but within the green box, is an image of the Firefox logo, with an arrow pointing to the &quot;Code&quot; box.&#10;Inside the CPU box is a white box containing the text &quot;registers&quot;, and inside of that is another white box containing the text &quot;%rip&quot;."/>
          <p:cNvPicPr preferRelativeResize="0"/>
          <p:nvPr/>
        </p:nvPicPr>
        <p:blipFill>
          <a:blip r:embed="rId4">
            <a:alphaModFix/>
          </a:blip>
          <a:stretch>
            <a:fillRect/>
          </a:stretch>
        </p:blipFill>
        <p:spPr>
          <a:xfrm>
            <a:off x="4023400" y="309675"/>
            <a:ext cx="3520400" cy="3849100"/>
          </a:xfrm>
          <a:prstGeom prst="rect">
            <a:avLst/>
          </a:prstGeom>
          <a:noFill/>
          <a:ln>
            <a:noFill/>
          </a:ln>
        </p:spPr>
      </p:pic>
      <p:sp>
        <p:nvSpPr>
          <p:cNvPr id="2" name="Slide Number Placeholder 1">
            <a:extLst>
              <a:ext uri="{FF2B5EF4-FFF2-40B4-BE49-F238E27FC236}">
                <a16:creationId xmlns:a16="http://schemas.microsoft.com/office/drawing/2014/main" id="{BF81E70E-B2A4-4D08-5697-E70E709C0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Process? (pt 2)</a:t>
            </a:r>
            <a:endParaRPr dirty="0"/>
          </a:p>
        </p:txBody>
      </p:sp>
      <p:sp>
        <p:nvSpPr>
          <p:cNvPr id="278" name="Google Shape;278;p46"/>
          <p:cNvSpPr txBox="1">
            <a:spLocks noGrp="1"/>
          </p:cNvSpPr>
          <p:nvPr>
            <p:ph type="body" idx="1"/>
          </p:nvPr>
        </p:nvSpPr>
        <p:spPr>
          <a:xfrm>
            <a:off x="311700" y="742825"/>
            <a:ext cx="6947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a:t>
            </a:r>
            <a:r>
              <a:rPr lang="en" b="1">
                <a:solidFill>
                  <a:srgbClr val="7030A0"/>
                </a:solidFill>
              </a:rPr>
              <a:t>process</a:t>
            </a:r>
            <a:r>
              <a:rPr lang="en"/>
              <a:t> is an </a:t>
            </a:r>
            <a:r>
              <a:rPr lang="en" b="1"/>
              <a:t>instance of a running program</a:t>
            </a:r>
            <a:endParaRPr b="1" dirty="0"/>
          </a:p>
          <a:p>
            <a:pPr marL="914400" lvl="1" indent="-330200" algn="l" rtl="0">
              <a:spcBef>
                <a:spcPts val="0"/>
              </a:spcBef>
              <a:spcAft>
                <a:spcPts val="0"/>
              </a:spcAft>
              <a:buSzPts val="1600"/>
              <a:buChar char="○"/>
            </a:pPr>
            <a:r>
              <a:rPr lang="en"/>
              <a:t>One of the most profound ideas in computer science!</a:t>
            </a:r>
            <a:endParaRPr dirty="0"/>
          </a:p>
          <a:p>
            <a:pPr marL="457200" lvl="0" indent="-342900" algn="l" rtl="0">
              <a:spcBef>
                <a:spcPts val="0"/>
              </a:spcBef>
              <a:spcAft>
                <a:spcPts val="0"/>
              </a:spcAft>
              <a:buSzPts val="1800"/>
              <a:buChar char="●"/>
            </a:pPr>
            <a:r>
              <a:rPr lang="en"/>
              <a:t>Another </a:t>
            </a:r>
            <a:r>
              <a:rPr lang="en" i="1"/>
              <a:t>abstraction</a:t>
            </a:r>
            <a:r>
              <a:rPr lang="en"/>
              <a:t> in our computer</a:t>
            </a:r>
            <a:endParaRPr dirty="0"/>
          </a:p>
          <a:p>
            <a:pPr marL="914400" lvl="1" indent="-330200" algn="l" rtl="0">
              <a:spcBef>
                <a:spcPts val="0"/>
              </a:spcBef>
              <a:spcAft>
                <a:spcPts val="0"/>
              </a:spcAft>
              <a:buSzPts val="1600"/>
              <a:buChar char="○"/>
            </a:pPr>
            <a:r>
              <a:rPr lang="en"/>
              <a:t>Provided by the OS</a:t>
            </a:r>
            <a:endParaRPr dirty="0"/>
          </a:p>
          <a:p>
            <a:pPr marL="1371600" lvl="2" indent="-330200" algn="l" rtl="0">
              <a:spcBef>
                <a:spcPts val="0"/>
              </a:spcBef>
              <a:spcAft>
                <a:spcPts val="0"/>
              </a:spcAft>
              <a:buSzPts val="1600"/>
              <a:buChar char="■"/>
            </a:pPr>
            <a:r>
              <a:rPr lang="en"/>
              <a:t>Uses a data structure to keep track of each process (ID, open files, etc.)</a:t>
            </a:r>
            <a:endParaRPr dirty="0"/>
          </a:p>
          <a:p>
            <a:pPr marL="914400" lvl="1" indent="-330200" algn="l" rtl="0">
              <a:spcBef>
                <a:spcPts val="0"/>
              </a:spcBef>
              <a:spcAft>
                <a:spcPts val="0"/>
              </a:spcAft>
              <a:buSzPts val="1600"/>
              <a:buChar char="○"/>
            </a:pPr>
            <a:r>
              <a:rPr lang="en"/>
              <a:t>Maintains the </a:t>
            </a:r>
            <a:r>
              <a:rPr lang="en" b="1"/>
              <a:t>interface</a:t>
            </a:r>
            <a:r>
              <a:rPr lang="en"/>
              <a:t> between the program and the underlying hardware</a:t>
            </a:r>
            <a:endParaRPr dirty="0"/>
          </a:p>
          <a:p>
            <a:pPr marL="457200" lvl="0" indent="-342900" algn="l" rtl="0">
              <a:spcBef>
                <a:spcPts val="1000"/>
              </a:spcBef>
              <a:spcAft>
                <a:spcPts val="0"/>
              </a:spcAft>
              <a:buSzPts val="1800"/>
              <a:buChar char="●"/>
            </a:pPr>
            <a:r>
              <a:rPr lang="en"/>
              <a:t>What is the difference between:</a:t>
            </a:r>
            <a:endParaRPr dirty="0"/>
          </a:p>
          <a:p>
            <a:pPr marL="914400" lvl="1" indent="-330200" algn="l" rtl="0">
              <a:spcBef>
                <a:spcPts val="0"/>
              </a:spcBef>
              <a:spcAft>
                <a:spcPts val="0"/>
              </a:spcAft>
              <a:buSzPts val="1600"/>
              <a:buChar char="○"/>
            </a:pPr>
            <a:r>
              <a:rPr lang="en"/>
              <a:t>A processor? A program? A process? </a:t>
            </a:r>
            <a:endParaRPr dirty="0"/>
          </a:p>
        </p:txBody>
      </p:sp>
      <p:pic>
        <p:nvPicPr>
          <p:cNvPr id="279" name="Google Shape;279;p46" descr="A drawing of a man controlling four marionettes. The man's face is covered by the MacOS logo, and the marionettes are covered by the logos of various apps: Firefox, Telegram, Spotify, and Messager."/>
          <p:cNvPicPr preferRelativeResize="0"/>
          <p:nvPr/>
        </p:nvPicPr>
        <p:blipFill rotWithShape="1">
          <a:blip r:embed="rId3">
            <a:alphaModFix/>
          </a:blip>
          <a:srcRect/>
          <a:stretch/>
        </p:blipFill>
        <p:spPr>
          <a:xfrm>
            <a:off x="7259277" y="246325"/>
            <a:ext cx="1688900" cy="2194625"/>
          </a:xfrm>
          <a:prstGeom prst="rect">
            <a:avLst/>
          </a:prstGeom>
          <a:noFill/>
          <a:ln>
            <a:noFill/>
          </a:ln>
        </p:spPr>
      </p:pic>
      <p:sp>
        <p:nvSpPr>
          <p:cNvPr id="2" name="Slide Number Placeholder 1">
            <a:extLst>
              <a:ext uri="{FF2B5EF4-FFF2-40B4-BE49-F238E27FC236}">
                <a16:creationId xmlns:a16="http://schemas.microsoft.com/office/drawing/2014/main" id="{F6F9FB3E-3418-4C3B-5CB0-57F1B4AB18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Processes</a:t>
            </a:r>
            <a:endParaRPr dirty="0"/>
          </a:p>
        </p:txBody>
      </p:sp>
      <p:sp>
        <p:nvSpPr>
          <p:cNvPr id="285" name="Google Shape;285;p47"/>
          <p:cNvSpPr txBox="1">
            <a:spLocks noGrp="1"/>
          </p:cNvSpPr>
          <p:nvPr>
            <p:ph type="body" idx="1"/>
          </p:nvPr>
        </p:nvSpPr>
        <p:spPr>
          <a:xfrm>
            <a:off x="311700" y="742825"/>
            <a:ext cx="8520600" cy="2212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Provides each program with two key abstractions:</a:t>
            </a:r>
            <a:endParaRPr dirty="0"/>
          </a:p>
          <a:p>
            <a:pPr marL="914400" lvl="1" indent="-330200" algn="l" rtl="0">
              <a:spcBef>
                <a:spcPts val="0"/>
              </a:spcBef>
              <a:spcAft>
                <a:spcPts val="0"/>
              </a:spcAft>
              <a:buSzPts val="1600"/>
              <a:buChar char="○"/>
            </a:pPr>
            <a:r>
              <a:rPr lang="en"/>
              <a:t>Logical control flow</a:t>
            </a:r>
            <a:endParaRPr dirty="0"/>
          </a:p>
          <a:p>
            <a:pPr marL="1371600" lvl="2" indent="-330200" algn="l" rtl="0">
              <a:spcBef>
                <a:spcPts val="0"/>
              </a:spcBef>
              <a:spcAft>
                <a:spcPts val="0"/>
              </a:spcAft>
              <a:buSzPts val="1600"/>
              <a:buChar char="■"/>
            </a:pPr>
            <a:r>
              <a:rPr lang="en"/>
              <a:t>Each program </a:t>
            </a:r>
            <a:r>
              <a:rPr lang="en" u="sng"/>
              <a:t>seems to</a:t>
            </a:r>
            <a:r>
              <a:rPr lang="en"/>
              <a:t> have exclusive use of the CPU</a:t>
            </a:r>
            <a:endParaRPr dirty="0"/>
          </a:p>
          <a:p>
            <a:pPr marL="1371600" lvl="2" indent="-330200" algn="l" rtl="0">
              <a:spcBef>
                <a:spcPts val="0"/>
              </a:spcBef>
              <a:spcAft>
                <a:spcPts val="0"/>
              </a:spcAft>
              <a:buSzPts val="1600"/>
              <a:buChar char="■"/>
            </a:pPr>
            <a:r>
              <a:rPr lang="en"/>
              <a:t>Provided by a kernel mechanism called </a:t>
            </a:r>
            <a:r>
              <a:rPr lang="en" b="1">
                <a:solidFill>
                  <a:srgbClr val="7030A0"/>
                </a:solidFill>
              </a:rPr>
              <a:t>context switching</a:t>
            </a:r>
            <a:endParaRPr b="1" dirty="0">
              <a:solidFill>
                <a:srgbClr val="7030A0"/>
              </a:solidFill>
            </a:endParaRPr>
          </a:p>
          <a:p>
            <a:pPr marL="914400" lvl="1" indent="-330200" algn="l" rtl="0">
              <a:spcBef>
                <a:spcPts val="0"/>
              </a:spcBef>
              <a:spcAft>
                <a:spcPts val="0"/>
              </a:spcAft>
              <a:buSzPts val="1600"/>
              <a:buChar char="○"/>
            </a:pPr>
            <a:r>
              <a:rPr lang="en"/>
              <a:t>Private address space</a:t>
            </a:r>
            <a:endParaRPr dirty="0"/>
          </a:p>
          <a:p>
            <a:pPr marL="1371600" lvl="2" indent="-330200" algn="l" rtl="0">
              <a:spcBef>
                <a:spcPts val="0"/>
              </a:spcBef>
              <a:spcAft>
                <a:spcPts val="0"/>
              </a:spcAft>
              <a:buSzPts val="1600"/>
              <a:buChar char="■"/>
            </a:pPr>
            <a:r>
              <a:rPr lang="en"/>
              <a:t>Each program </a:t>
            </a:r>
            <a:r>
              <a:rPr lang="en" u="sng"/>
              <a:t>seems to</a:t>
            </a:r>
            <a:r>
              <a:rPr lang="en"/>
              <a:t> have exclusive use of memory</a:t>
            </a:r>
            <a:endParaRPr dirty="0"/>
          </a:p>
          <a:p>
            <a:pPr marL="1371600" lvl="2" indent="-330200" algn="l" rtl="0">
              <a:spcBef>
                <a:spcPts val="0"/>
              </a:spcBef>
              <a:spcAft>
                <a:spcPts val="1000"/>
              </a:spcAft>
              <a:buSzPts val="1600"/>
              <a:buChar char="■"/>
            </a:pPr>
            <a:r>
              <a:rPr lang="en"/>
              <a:t>Provided by a kernel mechanism called </a:t>
            </a:r>
            <a:r>
              <a:rPr lang="en" b="1">
                <a:solidFill>
                  <a:srgbClr val="7030A0"/>
                </a:solidFill>
              </a:rPr>
              <a:t>virtual memory</a:t>
            </a:r>
            <a:endParaRPr dirty="0"/>
          </a:p>
        </p:txBody>
      </p:sp>
      <p:pic>
        <p:nvPicPr>
          <p:cNvPr id="286" name="Google Shape;286;p47" descr="Two larger boxes: a red one labeled &quot;Memory&quot; and a yellow one labeled &quot;CPU. The Memory box contains 4 smaller white boxes labeled &quot;Stack&quot;, &quot;Heap&quot;, &quot;Data&quot; and &quot;Code&quot;. The CPU box contains 1 white box labeled &quot;Registers&quot;"/>
          <p:cNvPicPr preferRelativeResize="0"/>
          <p:nvPr/>
        </p:nvPicPr>
        <p:blipFill>
          <a:blip r:embed="rId3">
            <a:alphaModFix/>
          </a:blip>
          <a:stretch>
            <a:fillRect/>
          </a:stretch>
        </p:blipFill>
        <p:spPr>
          <a:xfrm>
            <a:off x="7392125" y="170125"/>
            <a:ext cx="1357350" cy="2867700"/>
          </a:xfrm>
          <a:prstGeom prst="rect">
            <a:avLst/>
          </a:prstGeom>
          <a:noFill/>
          <a:ln>
            <a:noFill/>
          </a:ln>
        </p:spPr>
      </p:pic>
      <p:sp>
        <p:nvSpPr>
          <p:cNvPr id="287" name="Google Shape;287;p47"/>
          <p:cNvSpPr txBox="1"/>
          <p:nvPr/>
        </p:nvSpPr>
        <p:spPr>
          <a:xfrm>
            <a:off x="311700" y="3037825"/>
            <a:ext cx="7777200" cy="1032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What do processes have to do with exceptional control flow?</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Exceptional control flow is the mechanism the OS uses to enable </a:t>
            </a:r>
            <a:r>
              <a:rPr lang="en" sz="1600" u="sng">
                <a:solidFill>
                  <a:schemeClr val="dk1"/>
                </a:solidFill>
              </a:rPr>
              <a:t>multiple processes</a:t>
            </a:r>
            <a:r>
              <a:rPr lang="en" sz="1600">
                <a:solidFill>
                  <a:schemeClr val="dk1"/>
                </a:solidFill>
              </a:rPr>
              <a:t> to run on the same system</a:t>
            </a:r>
            <a:endParaRPr dirty="0"/>
          </a:p>
        </p:txBody>
      </p:sp>
      <p:sp>
        <p:nvSpPr>
          <p:cNvPr id="2" name="Slide Number Placeholder 1">
            <a:extLst>
              <a:ext uri="{FF2B5EF4-FFF2-40B4-BE49-F238E27FC236}">
                <a16:creationId xmlns:a16="http://schemas.microsoft.com/office/drawing/2014/main" id="{47C1839B-B27B-6AB1-63B3-A60CBDE18B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Processes (pt 2)</a:t>
            </a:r>
            <a:endParaRPr dirty="0"/>
          </a:p>
        </p:txBody>
      </p:sp>
      <p:pic>
        <p:nvPicPr>
          <p:cNvPr id="293" name="Google Shape;293;p48" descr="At the bottom is a large blue box labeled &quot;Disk&quot;. Inside it is a grey box labeled &quot;/Applications/&quot;, and inside of that are 3 white boxes containing the text &quot;firefox.exe&quot;. &quot;slack.exe&quot;, and &quot;powerpoint.exe&quot;.&#10;&#10;Above the blue box is a diagram representing a process, similar to the second image on slide 26. It consists of a red box labeled &quot;Memory&quot; which 4 white boxes labeled &quot;stack&quot;, &quot;heap&quot;, &quot;data&quot;, and &quot;code&quot;, a yellow box labeled &quot;CPU&quot; which contains a white box labeled &quot;Registers&quot;, and the Firefox logo. The Memory box, CPU box, and logo are contained within a green box labeled &quot;Process 1&quot;"/>
          <p:cNvPicPr preferRelativeResize="0"/>
          <p:nvPr/>
        </p:nvPicPr>
        <p:blipFill>
          <a:blip r:embed="rId3">
            <a:alphaModFix/>
          </a:blip>
          <a:stretch>
            <a:fillRect/>
          </a:stretch>
        </p:blipFill>
        <p:spPr>
          <a:xfrm>
            <a:off x="693725" y="719750"/>
            <a:ext cx="7819850" cy="3506750"/>
          </a:xfrm>
          <a:prstGeom prst="rect">
            <a:avLst/>
          </a:prstGeom>
          <a:noFill/>
          <a:ln>
            <a:noFill/>
          </a:ln>
        </p:spPr>
      </p:pic>
      <p:sp>
        <p:nvSpPr>
          <p:cNvPr id="2" name="Slide Number Placeholder 1">
            <a:extLst>
              <a:ext uri="{FF2B5EF4-FFF2-40B4-BE49-F238E27FC236}">
                <a16:creationId xmlns:a16="http://schemas.microsoft.com/office/drawing/2014/main" id="{92555F01-F08E-BDB5-F769-D10E21A52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 Group 3: Scale &amp; Coherence</a:t>
            </a:r>
            <a:endParaRPr dirty="0"/>
          </a:p>
        </p:txBody>
      </p:sp>
      <p:pic>
        <p:nvPicPr>
          <p:cNvPr id="98" name="Google Shape;98;p22" descr="4 purple boxes stacked on top of each other:&#10;1. Software Applications (written in Java, Python, C, etc.)&#10;2. Programming Languages &amp; Libraries (e.g. Java Runtime Env, C Standard Lib)&#10;3. Operating System (e.g. MacOS, Windows, Linux)&#10;4. Hardware (e.g. CPU, memory, disk, network, peripherals)&#10;There is  a dotted line between the 3nd and 3rd boxes labeled OS/App interface, and another one between Operating System and Hardware labeled HW/SW Interface.&#10;&#10;There is a purple box around the last 2 boxes."/>
          <p:cNvPicPr preferRelativeResize="0"/>
          <p:nvPr/>
        </p:nvPicPr>
        <p:blipFill>
          <a:blip r:embed="rId3">
            <a:alphaModFix/>
          </a:blip>
          <a:stretch>
            <a:fillRect/>
          </a:stretch>
        </p:blipFill>
        <p:spPr>
          <a:xfrm>
            <a:off x="4116600" y="1369025"/>
            <a:ext cx="4904550" cy="2829775"/>
          </a:xfrm>
          <a:prstGeom prst="rect">
            <a:avLst/>
          </a:prstGeom>
          <a:noFill/>
          <a:ln>
            <a:noFill/>
          </a:ln>
        </p:spPr>
      </p:pic>
      <p:sp>
        <p:nvSpPr>
          <p:cNvPr id="99" name="Google Shape;99;p22"/>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do we make memory accesses faster?</a:t>
            </a:r>
            <a:endParaRPr dirty="0"/>
          </a:p>
          <a:p>
            <a:pPr marL="457200" lvl="0" indent="-342900" algn="l" rtl="0">
              <a:spcBef>
                <a:spcPts val="0"/>
              </a:spcBef>
              <a:spcAft>
                <a:spcPts val="0"/>
              </a:spcAft>
              <a:buSzPts val="1800"/>
              <a:buChar char="●"/>
            </a:pPr>
            <a:r>
              <a:rPr lang="en" b="1">
                <a:solidFill>
                  <a:srgbClr val="7030A0"/>
                </a:solidFill>
              </a:rPr>
              <a:t>How do programs manage large amounts of memory?</a:t>
            </a:r>
            <a:endParaRPr b="1" dirty="0">
              <a:solidFill>
                <a:srgbClr val="7030A0"/>
              </a:solidFill>
            </a:endParaRPr>
          </a:p>
          <a:p>
            <a:pPr marL="914400" lvl="1" indent="-330200" algn="l" rtl="0">
              <a:spcBef>
                <a:spcPts val="0"/>
              </a:spcBef>
              <a:spcAft>
                <a:spcPts val="0"/>
              </a:spcAft>
              <a:buSzPts val="1600"/>
              <a:buChar char="○"/>
            </a:pPr>
            <a:r>
              <a:rPr lang="en"/>
              <a:t>How can we allocate memory </a:t>
            </a:r>
            <a:r>
              <a:rPr lang="en" i="1"/>
              <a:t>dynamically</a:t>
            </a:r>
            <a:r>
              <a:rPr lang="en"/>
              <a:t> (i.e. at runtime)</a:t>
            </a:r>
            <a:endParaRPr dirty="0"/>
          </a:p>
          <a:p>
            <a:pPr marL="457200" lvl="0" indent="-342900" algn="l" rtl="0">
              <a:spcBef>
                <a:spcPts val="0"/>
              </a:spcBef>
              <a:spcAft>
                <a:spcPts val="0"/>
              </a:spcAft>
              <a:buSzPts val="1800"/>
              <a:buChar char="●"/>
            </a:pPr>
            <a:r>
              <a:rPr lang="en" b="1">
                <a:solidFill>
                  <a:srgbClr val="7030A0"/>
                </a:solidFill>
              </a:rPr>
              <a:t>How does your computer run multiple programs at once?</a:t>
            </a:r>
            <a:endParaRPr b="1" dirty="0">
              <a:solidFill>
                <a:srgbClr val="7030A0"/>
              </a:solidFill>
            </a:endParaRPr>
          </a:p>
          <a:p>
            <a:pPr marL="0" lvl="0" indent="0" algn="l" rtl="0">
              <a:spcBef>
                <a:spcPts val="1200"/>
              </a:spcBef>
              <a:spcAft>
                <a:spcPts val="1200"/>
              </a:spcAft>
              <a:buNone/>
            </a:pPr>
            <a:endParaRPr dirty="0"/>
          </a:p>
        </p:txBody>
      </p:sp>
      <p:sp>
        <p:nvSpPr>
          <p:cNvPr id="2" name="Slide Number Placeholder 1">
            <a:extLst>
              <a:ext uri="{FF2B5EF4-FFF2-40B4-BE49-F238E27FC236}">
                <a16:creationId xmlns:a16="http://schemas.microsoft.com/office/drawing/2014/main" id="{3F71F9AD-25A7-0D25-CD20-628AB29A1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Processes (pt 3)</a:t>
            </a:r>
            <a:endParaRPr dirty="0"/>
          </a:p>
        </p:txBody>
      </p:sp>
      <p:pic>
        <p:nvPicPr>
          <p:cNvPr id="299" name="Google Shape;299;p49" descr="A similar diagram to the previous slide. The &quot;Disk&quot; box and the grey and white boxes within it are unchanged.&#10;There is still a green box labeled &quot;Process 1 with a Firefox logo, a red &quot;'Memory'&quot; box (now with quotes around the label&quot;, and a yellow &quot;'CPU'&quot; box (again, with quotes around the label). There are 3 more green boxes, labeled &quot;Process 2&quot;, &quot;Process 3&quot;, and &quot;Process 4&quot;. Each has an identical Memory and CPU box, but different logos. Process 2 also has a Firefox logo, process 3 has Slack, and Process 4 has Powerpoint. A large yellow box labeled &quot;CPU&quot; surrounds the bottom of the Process 1 box."/>
          <p:cNvPicPr preferRelativeResize="0"/>
          <p:nvPr/>
        </p:nvPicPr>
        <p:blipFill>
          <a:blip r:embed="rId3">
            <a:alphaModFix/>
          </a:blip>
          <a:stretch>
            <a:fillRect/>
          </a:stretch>
        </p:blipFill>
        <p:spPr>
          <a:xfrm>
            <a:off x="634925" y="675802"/>
            <a:ext cx="7874149" cy="3563724"/>
          </a:xfrm>
          <a:prstGeom prst="rect">
            <a:avLst/>
          </a:prstGeom>
          <a:noFill/>
          <a:ln>
            <a:noFill/>
          </a:ln>
        </p:spPr>
      </p:pic>
      <p:sp>
        <p:nvSpPr>
          <p:cNvPr id="2" name="Slide Number Placeholder 1">
            <a:extLst>
              <a:ext uri="{FF2B5EF4-FFF2-40B4-BE49-F238E27FC236}">
                <a16:creationId xmlns:a16="http://schemas.microsoft.com/office/drawing/2014/main" id="{2D42593F-0847-830E-A6CC-192A062E78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Multiprocessing: the Illusion 🧙</a:t>
            </a:r>
            <a:endParaRPr dirty="0"/>
          </a:p>
        </p:txBody>
      </p:sp>
      <p:pic>
        <p:nvPicPr>
          <p:cNvPr id="306" name="Google Shape;306;p50" descr="The same diagram as slide 28.&#10;&#10;A red lox labeled &quot;Memory&quot;, containing 4 white boxes, labeled &quot;Stack&quot;, &quot;Heap&quot;, &quot;Data&quot;, and &quot;Code&quot;. Below it is a yellow box labeled &quot;CPU&quot;, containing a white box labeled &quot;Registers&quot;"/>
          <p:cNvPicPr preferRelativeResize="0"/>
          <p:nvPr/>
        </p:nvPicPr>
        <p:blipFill>
          <a:blip r:embed="rId3">
            <a:alphaModFix/>
          </a:blip>
          <a:stretch>
            <a:fillRect/>
          </a:stretch>
        </p:blipFill>
        <p:spPr>
          <a:xfrm>
            <a:off x="1748951" y="664400"/>
            <a:ext cx="1003101" cy="1995700"/>
          </a:xfrm>
          <a:prstGeom prst="rect">
            <a:avLst/>
          </a:prstGeom>
          <a:noFill/>
          <a:ln>
            <a:noFill/>
          </a:ln>
        </p:spPr>
      </p:pic>
      <p:pic>
        <p:nvPicPr>
          <p:cNvPr id="307" name="Google Shape;307;p50" descr="An identical diagram to the previous one."/>
          <p:cNvPicPr preferRelativeResize="0"/>
          <p:nvPr/>
        </p:nvPicPr>
        <p:blipFill>
          <a:blip r:embed="rId3">
            <a:alphaModFix/>
          </a:blip>
          <a:stretch>
            <a:fillRect/>
          </a:stretch>
        </p:blipFill>
        <p:spPr>
          <a:xfrm>
            <a:off x="2963274" y="664400"/>
            <a:ext cx="1003101" cy="1995700"/>
          </a:xfrm>
          <a:prstGeom prst="rect">
            <a:avLst/>
          </a:prstGeom>
          <a:noFill/>
          <a:ln>
            <a:noFill/>
          </a:ln>
        </p:spPr>
      </p:pic>
      <p:sp>
        <p:nvSpPr>
          <p:cNvPr id="310" name="Google Shape;310;p50"/>
          <p:cNvSpPr txBox="1"/>
          <p:nvPr/>
        </p:nvSpPr>
        <p:spPr>
          <a:xfrm>
            <a:off x="3939249" y="1386156"/>
            <a:ext cx="12654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Source Code Pro"/>
                <a:ea typeface="Source Code Pro"/>
                <a:cs typeface="Source Code Pro"/>
                <a:sym typeface="Source Code Pro"/>
              </a:rPr>
              <a:t>. . .</a:t>
            </a:r>
            <a:endParaRPr sz="2000" b="1" dirty="0">
              <a:solidFill>
                <a:schemeClr val="dk1"/>
              </a:solidFill>
              <a:latin typeface="Source Code Pro"/>
              <a:ea typeface="Source Code Pro"/>
              <a:cs typeface="Source Code Pro"/>
              <a:sym typeface="Source Code Pro"/>
            </a:endParaRPr>
          </a:p>
        </p:txBody>
      </p:sp>
      <p:pic>
        <p:nvPicPr>
          <p:cNvPr id="308" name="Google Shape;308;p50" descr="An identical diagram to the previous one."/>
          <p:cNvPicPr preferRelativeResize="0"/>
          <p:nvPr/>
        </p:nvPicPr>
        <p:blipFill>
          <a:blip r:embed="rId3">
            <a:alphaModFix/>
          </a:blip>
          <a:stretch>
            <a:fillRect/>
          </a:stretch>
        </p:blipFill>
        <p:spPr>
          <a:xfrm>
            <a:off x="5177627" y="664400"/>
            <a:ext cx="1003101" cy="1995700"/>
          </a:xfrm>
          <a:prstGeom prst="rect">
            <a:avLst/>
          </a:prstGeom>
          <a:noFill/>
          <a:ln>
            <a:noFill/>
          </a:ln>
        </p:spPr>
      </p:pic>
      <p:pic>
        <p:nvPicPr>
          <p:cNvPr id="309" name="Google Shape;309;p50" descr="An identical diagram to the previous one."/>
          <p:cNvPicPr preferRelativeResize="0"/>
          <p:nvPr/>
        </p:nvPicPr>
        <p:blipFill>
          <a:blip r:embed="rId3">
            <a:alphaModFix/>
          </a:blip>
          <a:stretch>
            <a:fillRect/>
          </a:stretch>
        </p:blipFill>
        <p:spPr>
          <a:xfrm>
            <a:off x="6391950" y="664400"/>
            <a:ext cx="1003101" cy="1995700"/>
          </a:xfrm>
          <a:prstGeom prst="rect">
            <a:avLst/>
          </a:prstGeom>
          <a:noFill/>
          <a:ln>
            <a:noFill/>
          </a:ln>
        </p:spPr>
      </p:pic>
      <p:sp>
        <p:nvSpPr>
          <p:cNvPr id="305" name="Google Shape;305;p50"/>
          <p:cNvSpPr txBox="1">
            <a:spLocks noGrp="1"/>
          </p:cNvSpPr>
          <p:nvPr>
            <p:ph type="body" idx="1"/>
          </p:nvPr>
        </p:nvSpPr>
        <p:spPr>
          <a:xfrm>
            <a:off x="311700" y="2660100"/>
            <a:ext cx="8520600" cy="1601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Computer runs many processes simultaneously</a:t>
            </a:r>
            <a:endParaRPr dirty="0"/>
          </a:p>
          <a:p>
            <a:pPr marL="914400" lvl="1" indent="-330200" algn="l" rtl="0">
              <a:spcBef>
                <a:spcPts val="0"/>
              </a:spcBef>
              <a:spcAft>
                <a:spcPts val="0"/>
              </a:spcAft>
              <a:buSzPts val="1600"/>
              <a:buChar char="○"/>
            </a:pPr>
            <a:r>
              <a:rPr lang="en" dirty="0"/>
              <a:t>Applications for one or more users</a:t>
            </a:r>
            <a:endParaRPr dirty="0"/>
          </a:p>
          <a:p>
            <a:pPr marL="1371600" lvl="2" indent="-330200" algn="l" rtl="0">
              <a:spcBef>
                <a:spcPts val="0"/>
              </a:spcBef>
              <a:spcAft>
                <a:spcPts val="0"/>
              </a:spcAft>
              <a:buSzPts val="1600"/>
              <a:buChar char="■"/>
            </a:pPr>
            <a:r>
              <a:rPr lang="en" dirty="0"/>
              <a:t>Web browsers, email clients, editors, …</a:t>
            </a:r>
            <a:endParaRPr dirty="0"/>
          </a:p>
          <a:p>
            <a:pPr marL="457200" lvl="0" indent="-342900" algn="l" rtl="0">
              <a:spcBef>
                <a:spcPts val="0"/>
              </a:spcBef>
              <a:spcAft>
                <a:spcPts val="0"/>
              </a:spcAft>
              <a:buSzPts val="1800"/>
              <a:buChar char="●"/>
            </a:pPr>
            <a:r>
              <a:rPr lang="en" dirty="0"/>
              <a:t>Background tasks</a:t>
            </a:r>
            <a:endParaRPr dirty="0"/>
          </a:p>
          <a:p>
            <a:pPr marL="914400" lvl="1" indent="-330200" algn="l" rtl="0">
              <a:spcBef>
                <a:spcPts val="0"/>
              </a:spcBef>
              <a:spcAft>
                <a:spcPts val="0"/>
              </a:spcAft>
              <a:buSzPts val="1600"/>
              <a:buChar char="○"/>
            </a:pPr>
            <a:r>
              <a:rPr lang="en" dirty="0"/>
              <a:t>Monitoring network &amp; I/O devices</a:t>
            </a:r>
            <a:endParaRPr dirty="0"/>
          </a:p>
        </p:txBody>
      </p:sp>
      <p:sp>
        <p:nvSpPr>
          <p:cNvPr id="2" name="Slide Number Placeholder 1">
            <a:extLst>
              <a:ext uri="{FF2B5EF4-FFF2-40B4-BE49-F238E27FC236}">
                <a16:creationId xmlns:a16="http://schemas.microsoft.com/office/drawing/2014/main" id="{75E8D944-C4F1-DE2F-C7C1-A2DF9FBBDC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Multiprocessing: the Reality</a:t>
            </a:r>
            <a:endParaRPr dirty="0"/>
          </a:p>
        </p:txBody>
      </p:sp>
      <p:pic>
        <p:nvPicPr>
          <p:cNvPr id="316" name="Google Shape;316;p51" descr="A large red box labeled &quot;Memory&quot; containing several stacks of 5 grey boxes each. From top to bottom, the boxes of each stack are labeled &quot;Stack&quot;, &quot;Heap&quot;, &quot;Data&quot;, &quot;Code&quot;, and &quot;Saved registers.&#10;Outside of the red box, below the leftmost stack, is a yellow box labeled &quot;CPU&quot; containing a grey box labeled &quot;Registers. There is a dotted line around the CPU box and the leftmost stack of boxes inside Memory"/>
          <p:cNvPicPr preferRelativeResize="0"/>
          <p:nvPr/>
        </p:nvPicPr>
        <p:blipFill>
          <a:blip r:embed="rId3">
            <a:alphaModFix/>
          </a:blip>
          <a:stretch>
            <a:fillRect/>
          </a:stretch>
        </p:blipFill>
        <p:spPr>
          <a:xfrm>
            <a:off x="432000" y="684000"/>
            <a:ext cx="6109949" cy="2801050"/>
          </a:xfrm>
          <a:prstGeom prst="rect">
            <a:avLst/>
          </a:prstGeom>
          <a:noFill/>
          <a:ln>
            <a:noFill/>
          </a:ln>
        </p:spPr>
      </p:pic>
      <p:sp>
        <p:nvSpPr>
          <p:cNvPr id="317" name="Google Shape;317;p51"/>
          <p:cNvSpPr txBox="1">
            <a:spLocks noGrp="1"/>
          </p:cNvSpPr>
          <p:nvPr>
            <p:ph type="body" idx="1"/>
          </p:nvPr>
        </p:nvSpPr>
        <p:spPr>
          <a:xfrm>
            <a:off x="1905700" y="2660100"/>
            <a:ext cx="7073400" cy="16008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Single CPU executes multiple processes </a:t>
            </a:r>
            <a:r>
              <a:rPr lang="en" i="1"/>
              <a:t>concurrently</a:t>
            </a:r>
            <a:endParaRPr i="1" dirty="0"/>
          </a:p>
          <a:p>
            <a:pPr marL="914400" lvl="1" indent="-330200" algn="l" rtl="0">
              <a:spcBef>
                <a:spcPts val="0"/>
              </a:spcBef>
              <a:spcAft>
                <a:spcPts val="0"/>
              </a:spcAft>
              <a:buSzPts val="1600"/>
              <a:buChar char="○"/>
            </a:pPr>
            <a:r>
              <a:rPr lang="en"/>
              <a:t>Interleaves process executions, runs </a:t>
            </a:r>
            <a:r>
              <a:rPr lang="en" b="1">
                <a:solidFill>
                  <a:schemeClr val="accent6"/>
                </a:solidFill>
              </a:rPr>
              <a:t>one at a time</a:t>
            </a:r>
            <a:endParaRPr dirty="0"/>
          </a:p>
          <a:p>
            <a:pPr marL="914400" lvl="1" indent="-330200" algn="l" rtl="0">
              <a:spcBef>
                <a:spcPts val="0"/>
              </a:spcBef>
              <a:spcAft>
                <a:spcPts val="0"/>
              </a:spcAft>
              <a:buSzPts val="1600"/>
              <a:buChar char="○"/>
            </a:pPr>
            <a:r>
              <a:rPr lang="en"/>
              <a:t>Address space managed by virtual memory system (we’ll get to it!)</a:t>
            </a:r>
            <a:endParaRPr dirty="0"/>
          </a:p>
          <a:p>
            <a:pPr marL="914400" lvl="1" indent="-330200" algn="l" rtl="0">
              <a:spcBef>
                <a:spcPts val="0"/>
              </a:spcBef>
              <a:spcAft>
                <a:spcPts val="0"/>
              </a:spcAft>
              <a:buSzPts val="1600"/>
              <a:buChar char="○"/>
            </a:pPr>
            <a:r>
              <a:rPr lang="en" b="1">
                <a:solidFill>
                  <a:srgbClr val="7030A0"/>
                </a:solidFill>
              </a:rPr>
              <a:t>Execution context</a:t>
            </a:r>
            <a:r>
              <a:rPr lang="en"/>
              <a:t> (register values, stack, etc.) saved in memory when process isn’t running</a:t>
            </a:r>
            <a:endParaRPr dirty="0"/>
          </a:p>
        </p:txBody>
      </p:sp>
      <p:sp>
        <p:nvSpPr>
          <p:cNvPr id="2" name="Slide Number Placeholder 1">
            <a:extLst>
              <a:ext uri="{FF2B5EF4-FFF2-40B4-BE49-F238E27FC236}">
                <a16:creationId xmlns:a16="http://schemas.microsoft.com/office/drawing/2014/main" id="{AC461916-0E03-C617-4961-FF48987A7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4" name="Google Shape;324;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Switch steps</a:t>
            </a:r>
            <a:endParaRPr dirty="0"/>
          </a:p>
        </p:txBody>
      </p:sp>
      <p:pic>
        <p:nvPicPr>
          <p:cNvPr id="322" name="Google Shape;322;p52" descr="A similar diagram to the previous slide, but now there is an arrow pointing form the CPU box to the &quot;Saved Registers&quot; box in the stack above it, and the stack of boxes to the right is green."/>
          <p:cNvPicPr preferRelativeResize="0"/>
          <p:nvPr/>
        </p:nvPicPr>
        <p:blipFill rotWithShape="1">
          <a:blip r:embed="rId3">
            <a:alphaModFix/>
          </a:blip>
          <a:srcRect l="15824"/>
          <a:stretch/>
        </p:blipFill>
        <p:spPr>
          <a:xfrm>
            <a:off x="1513250" y="633575"/>
            <a:ext cx="6071151" cy="2775900"/>
          </a:xfrm>
          <a:prstGeom prst="rect">
            <a:avLst/>
          </a:prstGeom>
          <a:noFill/>
          <a:ln>
            <a:noFill/>
          </a:ln>
        </p:spPr>
      </p:pic>
      <p:sp>
        <p:nvSpPr>
          <p:cNvPr id="323" name="Google Shape;323;p52"/>
          <p:cNvSpPr txBox="1">
            <a:spLocks noGrp="1"/>
          </p:cNvSpPr>
          <p:nvPr>
            <p:ph type="body" idx="1"/>
          </p:nvPr>
        </p:nvSpPr>
        <p:spPr>
          <a:xfrm>
            <a:off x="4432975" y="2571750"/>
            <a:ext cx="4599000" cy="1689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Save current registers, etc. in memory</a:t>
            </a:r>
            <a:endParaRPr dirty="0"/>
          </a:p>
        </p:txBody>
      </p:sp>
      <p:sp>
        <p:nvSpPr>
          <p:cNvPr id="2" name="Slide Number Placeholder 1">
            <a:extLst>
              <a:ext uri="{FF2B5EF4-FFF2-40B4-BE49-F238E27FC236}">
                <a16:creationId xmlns:a16="http://schemas.microsoft.com/office/drawing/2014/main" id="{F847B9D4-602C-5E00-3751-EB4EDF996D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Switch steps (pt 2)</a:t>
            </a:r>
            <a:endParaRPr dirty="0"/>
          </a:p>
        </p:txBody>
      </p:sp>
      <p:pic>
        <p:nvPicPr>
          <p:cNvPr id="330" name="Google Shape;330;p53"/>
          <p:cNvPicPr preferRelativeResize="0"/>
          <p:nvPr/>
        </p:nvPicPr>
        <p:blipFill>
          <a:blip r:embed="rId3">
            <a:alphaModFix/>
          </a:blip>
          <a:stretch>
            <a:fillRect/>
          </a:stretch>
        </p:blipFill>
        <p:spPr>
          <a:xfrm>
            <a:off x="1616875" y="668950"/>
            <a:ext cx="6008076" cy="2751400"/>
          </a:xfrm>
          <a:prstGeom prst="rect">
            <a:avLst/>
          </a:prstGeom>
          <a:noFill/>
          <a:ln>
            <a:noFill/>
          </a:ln>
        </p:spPr>
      </p:pic>
      <p:sp>
        <p:nvSpPr>
          <p:cNvPr id="331" name="Google Shape;331;p53"/>
          <p:cNvSpPr txBox="1">
            <a:spLocks noGrp="1"/>
          </p:cNvSpPr>
          <p:nvPr>
            <p:ph type="body" idx="1"/>
          </p:nvPr>
        </p:nvSpPr>
        <p:spPr>
          <a:xfrm>
            <a:off x="4432975" y="2571750"/>
            <a:ext cx="4599000" cy="1689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Save current registers in memory</a:t>
            </a:r>
            <a:endParaRPr dirty="0"/>
          </a:p>
          <a:p>
            <a:pPr marL="457200" lvl="0" indent="-342900" algn="l" rtl="0">
              <a:spcBef>
                <a:spcPts val="0"/>
              </a:spcBef>
              <a:spcAft>
                <a:spcPts val="0"/>
              </a:spcAft>
              <a:buSzPts val="1800"/>
              <a:buAutoNum type="arabicPeriod"/>
            </a:pPr>
            <a:r>
              <a:rPr lang="en"/>
              <a:t>Schedule next process for execution</a:t>
            </a:r>
            <a:endParaRPr dirty="0"/>
          </a:p>
        </p:txBody>
      </p:sp>
      <p:sp>
        <p:nvSpPr>
          <p:cNvPr id="2" name="Slide Number Placeholder 1">
            <a:extLst>
              <a:ext uri="{FF2B5EF4-FFF2-40B4-BE49-F238E27FC236}">
                <a16:creationId xmlns:a16="http://schemas.microsoft.com/office/drawing/2014/main" id="{0032A3A0-C3AC-301C-2648-2B889F25D2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Switch steps (pt 3)</a:t>
            </a:r>
            <a:endParaRPr dirty="0"/>
          </a:p>
        </p:txBody>
      </p:sp>
      <p:pic>
        <p:nvPicPr>
          <p:cNvPr id="337" name="Google Shape;337;p54" descr="A similar diagram to the previous slide, but now the CPU box has moved, so it is below the green stack. An arrow points from the &quot;Saved registers&quot; box of this stack to the CPU box, and the &quot;Registers&quot; box inside the CPU is green."/>
          <p:cNvPicPr preferRelativeResize="0"/>
          <p:nvPr/>
        </p:nvPicPr>
        <p:blipFill>
          <a:blip r:embed="rId3">
            <a:alphaModFix/>
          </a:blip>
          <a:stretch>
            <a:fillRect/>
          </a:stretch>
        </p:blipFill>
        <p:spPr>
          <a:xfrm>
            <a:off x="1617275" y="679675"/>
            <a:ext cx="5962151" cy="2707499"/>
          </a:xfrm>
          <a:prstGeom prst="rect">
            <a:avLst/>
          </a:prstGeom>
          <a:noFill/>
          <a:ln>
            <a:noFill/>
          </a:ln>
        </p:spPr>
      </p:pic>
      <p:sp>
        <p:nvSpPr>
          <p:cNvPr id="338" name="Google Shape;338;p54"/>
          <p:cNvSpPr txBox="1">
            <a:spLocks noGrp="1"/>
          </p:cNvSpPr>
          <p:nvPr>
            <p:ph type="body" idx="1"/>
          </p:nvPr>
        </p:nvSpPr>
        <p:spPr>
          <a:xfrm>
            <a:off x="4432975" y="2571750"/>
            <a:ext cx="4599000" cy="1689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Save current registers, etc. in memory</a:t>
            </a:r>
            <a:endParaRPr dirty="0"/>
          </a:p>
          <a:p>
            <a:pPr marL="457200" lvl="0" indent="-342900" algn="l" rtl="0">
              <a:spcBef>
                <a:spcPts val="0"/>
              </a:spcBef>
              <a:spcAft>
                <a:spcPts val="0"/>
              </a:spcAft>
              <a:buSzPts val="1800"/>
              <a:buAutoNum type="arabicPeriod"/>
            </a:pPr>
            <a:r>
              <a:rPr lang="en"/>
              <a:t>Schedule next process for execution</a:t>
            </a:r>
            <a:endParaRPr dirty="0"/>
          </a:p>
          <a:p>
            <a:pPr marL="457200" lvl="0" indent="-342900" algn="l" rtl="0">
              <a:spcBef>
                <a:spcPts val="0"/>
              </a:spcBef>
              <a:spcAft>
                <a:spcPts val="0"/>
              </a:spcAft>
              <a:buSzPts val="1800"/>
              <a:buAutoNum type="arabicPeriod"/>
            </a:pPr>
            <a:r>
              <a:rPr lang="en"/>
              <a:t>Load saved registers and switch address space</a:t>
            </a:r>
            <a:endParaRPr dirty="0"/>
          </a:p>
        </p:txBody>
      </p:sp>
      <p:sp>
        <p:nvSpPr>
          <p:cNvPr id="2" name="Slide Number Placeholder 1">
            <a:extLst>
              <a:ext uri="{FF2B5EF4-FFF2-40B4-BE49-F238E27FC236}">
                <a16:creationId xmlns:a16="http://schemas.microsoft.com/office/drawing/2014/main" id="{6EB1DEF3-7B9D-4E56-5394-33FDAF1D44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Multiprocessing: the (Modern) Reality</a:t>
            </a:r>
            <a:endParaRPr dirty="0"/>
          </a:p>
        </p:txBody>
      </p:sp>
      <p:pic>
        <p:nvPicPr>
          <p:cNvPr id="344" name="Google Shape;344;p55" descr="A similar diagram to the previous slide:&#10;&#10;A large red box labeled &quot;memory&quot;, which contains several stacks of grey boxes labeled &quot;stack&quot;, &quot;heap&quot;, &quot;data&quot;, &quot;code&quot;, and &quot;saved registers&quot;. Below the red box are two yellow boxes, each labeled &quot;CPU&quot; and containing a grey box labeled &quot;registers&quot;. These are positioned beneath the first two stacks of boxes inside of Memory, with dotted boxes around each of the CPU boxes and the stack above them."/>
          <p:cNvPicPr preferRelativeResize="0"/>
          <p:nvPr/>
        </p:nvPicPr>
        <p:blipFill>
          <a:blip r:embed="rId3">
            <a:alphaModFix/>
          </a:blip>
          <a:stretch>
            <a:fillRect/>
          </a:stretch>
        </p:blipFill>
        <p:spPr>
          <a:xfrm>
            <a:off x="1611750" y="672600"/>
            <a:ext cx="5981774" cy="2756774"/>
          </a:xfrm>
          <a:prstGeom prst="rect">
            <a:avLst/>
          </a:prstGeom>
          <a:noFill/>
          <a:ln>
            <a:noFill/>
          </a:ln>
        </p:spPr>
      </p:pic>
      <p:sp>
        <p:nvSpPr>
          <p:cNvPr id="345" name="Google Shape;345;p55"/>
          <p:cNvSpPr txBox="1">
            <a:spLocks noGrp="1"/>
          </p:cNvSpPr>
          <p:nvPr>
            <p:ph type="body" idx="1"/>
          </p:nvPr>
        </p:nvSpPr>
        <p:spPr>
          <a:xfrm>
            <a:off x="4158350" y="2555175"/>
            <a:ext cx="4674000" cy="1705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Multicore processors</a:t>
            </a:r>
            <a:endParaRPr dirty="0"/>
          </a:p>
          <a:p>
            <a:pPr marL="914400" lvl="1" indent="-330200" algn="l" rtl="0">
              <a:spcBef>
                <a:spcPts val="0"/>
              </a:spcBef>
              <a:spcAft>
                <a:spcPts val="0"/>
              </a:spcAft>
              <a:buSzPts val="1600"/>
              <a:buChar char="○"/>
            </a:pPr>
            <a:r>
              <a:rPr lang="en"/>
              <a:t>Multiple CPUs (“cores”) on one chip</a:t>
            </a:r>
            <a:endParaRPr dirty="0"/>
          </a:p>
          <a:p>
            <a:pPr marL="914400" lvl="1" indent="-330200" algn="l" rtl="0">
              <a:spcBef>
                <a:spcPts val="0"/>
              </a:spcBef>
              <a:spcAft>
                <a:spcPts val="0"/>
              </a:spcAft>
              <a:buSzPts val="1600"/>
              <a:buChar char="○"/>
            </a:pPr>
            <a:r>
              <a:rPr lang="en"/>
              <a:t>Share memory (and some caches)</a:t>
            </a:r>
            <a:endParaRPr dirty="0"/>
          </a:p>
          <a:p>
            <a:pPr marL="914400" lvl="1" indent="-330200" algn="l" rtl="0">
              <a:spcBef>
                <a:spcPts val="0"/>
              </a:spcBef>
              <a:spcAft>
                <a:spcPts val="0"/>
              </a:spcAft>
              <a:buSzPts val="1600"/>
              <a:buChar char="○"/>
            </a:pPr>
            <a:r>
              <a:rPr lang="en"/>
              <a:t>Each can execute a separate process</a:t>
            </a:r>
            <a:endParaRPr dirty="0"/>
          </a:p>
          <a:p>
            <a:pPr marL="1371600" lvl="2" indent="-330200" algn="l" rtl="0">
              <a:spcBef>
                <a:spcPts val="0"/>
              </a:spcBef>
              <a:spcAft>
                <a:spcPts val="0"/>
              </a:spcAft>
              <a:buSzPts val="1600"/>
              <a:buChar char="■"/>
            </a:pPr>
            <a:r>
              <a:rPr lang="en" b="1"/>
              <a:t>Still constantly switching</a:t>
            </a:r>
            <a:endParaRPr b="1" dirty="0"/>
          </a:p>
        </p:txBody>
      </p:sp>
      <p:sp>
        <p:nvSpPr>
          <p:cNvPr id="2" name="Slide Number Placeholder 1">
            <a:extLst>
              <a:ext uri="{FF2B5EF4-FFF2-40B4-BE49-F238E27FC236}">
                <a16:creationId xmlns:a16="http://schemas.microsoft.com/office/drawing/2014/main" id="{ED218742-1534-2621-33F2-ACBAE50946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Switching</a:t>
            </a:r>
            <a:endParaRPr dirty="0"/>
          </a:p>
        </p:txBody>
      </p:sp>
      <p:sp>
        <p:nvSpPr>
          <p:cNvPr id="355" name="Google Shape;355;p56"/>
          <p:cNvSpPr/>
          <p:nvPr/>
        </p:nvSpPr>
        <p:spPr>
          <a:xfrm>
            <a:off x="6263250" y="225025"/>
            <a:ext cx="2561100" cy="462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Assume only </a:t>
            </a:r>
            <a:r>
              <a:rPr lang="en" u="sng">
                <a:solidFill>
                  <a:schemeClr val="accent6"/>
                </a:solidFill>
              </a:rPr>
              <a:t>one</a:t>
            </a:r>
            <a:r>
              <a:rPr lang="en">
                <a:solidFill>
                  <a:schemeClr val="accent6"/>
                </a:solidFill>
              </a:rPr>
              <a:t> CPU core</a:t>
            </a:r>
            <a:endParaRPr dirty="0">
              <a:solidFill>
                <a:schemeClr val="accent6"/>
              </a:solidFill>
            </a:endParaRPr>
          </a:p>
        </p:txBody>
      </p:sp>
      <p:sp>
        <p:nvSpPr>
          <p:cNvPr id="351" name="Google Shape;351;p56"/>
          <p:cNvSpPr txBox="1">
            <a:spLocks noGrp="1"/>
          </p:cNvSpPr>
          <p:nvPr>
            <p:ph type="body" idx="1"/>
          </p:nvPr>
        </p:nvSpPr>
        <p:spPr>
          <a:xfrm>
            <a:off x="311700" y="742825"/>
            <a:ext cx="8520600" cy="87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Processes are managed by a shared chunk of OS code called the </a:t>
            </a:r>
            <a:r>
              <a:rPr lang="en" b="1">
                <a:solidFill>
                  <a:srgbClr val="7030A0"/>
                </a:solidFill>
              </a:rPr>
              <a:t>kernel</a:t>
            </a:r>
            <a:endParaRPr b="1" dirty="0">
              <a:solidFill>
                <a:srgbClr val="7030A0"/>
              </a:solidFill>
            </a:endParaRPr>
          </a:p>
          <a:p>
            <a:pPr marL="914400" lvl="1" indent="-330200" algn="l" rtl="0">
              <a:spcBef>
                <a:spcPts val="0"/>
              </a:spcBef>
              <a:spcAft>
                <a:spcPts val="0"/>
              </a:spcAft>
              <a:buSzPts val="1600"/>
              <a:buChar char="○"/>
            </a:pPr>
            <a:r>
              <a:rPr lang="en"/>
              <a:t>The kernel is not a separate process, but rather runs as part of each user process</a:t>
            </a:r>
            <a:endParaRPr dirty="0"/>
          </a:p>
        </p:txBody>
      </p:sp>
      <p:sp>
        <p:nvSpPr>
          <p:cNvPr id="352" name="Google Shape;352;p56"/>
          <p:cNvSpPr txBox="1"/>
          <p:nvPr/>
        </p:nvSpPr>
        <p:spPr>
          <a:xfrm>
            <a:off x="311700" y="1428750"/>
            <a:ext cx="4275300" cy="131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Char char="●"/>
            </a:pPr>
            <a:r>
              <a:rPr lang="en" sz="1800"/>
              <a:t>In x86-64 Linux:</a:t>
            </a:r>
            <a:endParaRPr sz="1800" dirty="0"/>
          </a:p>
          <a:p>
            <a:pPr marL="914400" lvl="1" indent="-330200" algn="l" rtl="0">
              <a:lnSpc>
                <a:spcPct val="115000"/>
              </a:lnSpc>
              <a:spcBef>
                <a:spcPts val="0"/>
              </a:spcBef>
              <a:spcAft>
                <a:spcPts val="0"/>
              </a:spcAft>
              <a:buSzPts val="1600"/>
              <a:buChar char="○"/>
            </a:pPr>
            <a:r>
              <a:rPr lang="en" sz="1600"/>
              <a:t>Same address in each process’ kernel memory refers to the same shared memory location</a:t>
            </a:r>
            <a:r>
              <a:rPr lang="en" sz="1600" b="1"/>
              <a:t>*</a:t>
            </a:r>
            <a:endParaRPr sz="1600" b="1" dirty="0"/>
          </a:p>
        </p:txBody>
      </p:sp>
      <p:sp>
        <p:nvSpPr>
          <p:cNvPr id="353" name="Google Shape;353;p56"/>
          <p:cNvSpPr txBox="1"/>
          <p:nvPr/>
        </p:nvSpPr>
        <p:spPr>
          <a:xfrm>
            <a:off x="282400" y="3326125"/>
            <a:ext cx="4304700" cy="8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a:t>
            </a:r>
            <a:r>
              <a:rPr lang="en" sz="1600">
                <a:solidFill>
                  <a:schemeClr val="dk1"/>
                </a:solidFill>
              </a:rPr>
              <a:t>sort of, the story here became more complicated after Meltdown and Spectre…</a:t>
            </a:r>
            <a:endParaRPr sz="1600" dirty="0">
              <a:solidFill>
                <a:schemeClr val="dk1"/>
              </a:solidFill>
            </a:endParaRPr>
          </a:p>
        </p:txBody>
      </p:sp>
      <p:pic>
        <p:nvPicPr>
          <p:cNvPr id="354" name="Google Shape;354;p56" descr="A stack of 9 boxes. From top to bottom:&#10;1. Kernel virtual memory&#10;2. User stack (created at run time)&#10;3. (Unlabeled)&#10;4. Memory mapped region for shared libraries&#10;5. (Unlabeled)&#10;6. Run-time heap (created at run time by malloc)&#10;7. Read/write data&#10;8. Read-only code and data&#10;9. Unlabeled.&#10;The unlabeled boxes are blue and the rest are grey. There is are 3 arrows: one pointing down from box 2, one pointing up from box 4, and one pointing up from box 6.&#10;&#10;To the left of box 1 is the text &quot;Memory invisible to user code&quot;. An arrow pointing between boxes 1 and 2 is labeled &quot;0xFF...FF&quot;. An arrow pointing between boxes 2 and 3 is labeled &quot;%rsp (stack pointer). An arrow pointing between boxes 8 and 9 is labeled &quot;0x0000 0040 0000&quot;. A bracket surrounding boxes 7 and 8 is labeled &quot;loaded from the executable file&quot;.&#10;&#10;There is a purple box around box 1."/>
          <p:cNvPicPr preferRelativeResize="0"/>
          <p:nvPr/>
        </p:nvPicPr>
        <p:blipFill>
          <a:blip r:embed="rId3">
            <a:alphaModFix/>
          </a:blip>
          <a:stretch>
            <a:fillRect/>
          </a:stretch>
        </p:blipFill>
        <p:spPr>
          <a:xfrm>
            <a:off x="5226850" y="1402550"/>
            <a:ext cx="3448775" cy="2844249"/>
          </a:xfrm>
          <a:prstGeom prst="rect">
            <a:avLst/>
          </a:prstGeom>
          <a:noFill/>
          <a:ln>
            <a:noFill/>
          </a:ln>
        </p:spPr>
      </p:pic>
      <p:sp>
        <p:nvSpPr>
          <p:cNvPr id="2" name="Slide Number Placeholder 1">
            <a:extLst>
              <a:ext uri="{FF2B5EF4-FFF2-40B4-BE49-F238E27FC236}">
                <a16:creationId xmlns:a16="http://schemas.microsoft.com/office/drawing/2014/main" id="{BA7F350B-F662-9EA6-D8A5-A2EBD7802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 Switching (pt 2)</a:t>
            </a:r>
            <a:endParaRPr dirty="0"/>
          </a:p>
        </p:txBody>
      </p:sp>
      <p:sp>
        <p:nvSpPr>
          <p:cNvPr id="363" name="Google Shape;363;p57"/>
          <p:cNvSpPr/>
          <p:nvPr/>
        </p:nvSpPr>
        <p:spPr>
          <a:xfrm>
            <a:off x="6263250" y="225025"/>
            <a:ext cx="2561100" cy="462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Assume only </a:t>
            </a:r>
            <a:r>
              <a:rPr lang="en" u="sng">
                <a:solidFill>
                  <a:schemeClr val="accent6"/>
                </a:solidFill>
              </a:rPr>
              <a:t>one</a:t>
            </a:r>
            <a:r>
              <a:rPr lang="en">
                <a:solidFill>
                  <a:schemeClr val="accent6"/>
                </a:solidFill>
              </a:rPr>
              <a:t> CPU core</a:t>
            </a:r>
            <a:endParaRPr dirty="0">
              <a:solidFill>
                <a:schemeClr val="accent6"/>
              </a:solidFill>
            </a:endParaRPr>
          </a:p>
        </p:txBody>
      </p:sp>
      <p:sp>
        <p:nvSpPr>
          <p:cNvPr id="361" name="Google Shape;361;p57"/>
          <p:cNvSpPr txBox="1">
            <a:spLocks noGrp="1"/>
          </p:cNvSpPr>
          <p:nvPr>
            <p:ph type="body" idx="1"/>
          </p:nvPr>
        </p:nvSpPr>
        <p:spPr>
          <a:xfrm>
            <a:off x="311700" y="742825"/>
            <a:ext cx="8520600" cy="1128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Context switch </a:t>
            </a:r>
            <a:r>
              <a:rPr lang="en" b="1"/>
              <a:t>passes control flow</a:t>
            </a:r>
            <a:r>
              <a:rPr lang="en"/>
              <a:t> from one process to another and is performed using kernel code</a:t>
            </a:r>
            <a:endParaRPr dirty="0"/>
          </a:p>
          <a:p>
            <a:pPr marL="457200" lvl="0" indent="-342900" algn="l" rtl="0">
              <a:spcBef>
                <a:spcPts val="0"/>
              </a:spcBef>
              <a:spcAft>
                <a:spcPts val="0"/>
              </a:spcAft>
              <a:buSzPts val="1800"/>
              <a:buChar char="●"/>
            </a:pPr>
            <a:r>
              <a:rPr lang="en"/>
              <a:t>Can happen for a variety of reasons (process terminated, timer interrupt, etc.)</a:t>
            </a:r>
            <a:endParaRPr dirty="0"/>
          </a:p>
        </p:txBody>
      </p:sp>
      <p:pic>
        <p:nvPicPr>
          <p:cNvPr id="362" name="Google Shape;362;p57" descr="On the left is an arrow pointing downwards, labeled &quot;Time&quot;. The rest of the image contains a table. The first column is labeled &quot;Process A&quot;, and the second is &quot;Process B&quot;. The first, 3rd, and 5th rows are grey and labeled &quot;Used code&quot;, and the 2nd and 4th rows are red and labeled &quot;kernel code&quot;. To the left of the table, the kernel code rows are labeled &quot;context switch&quot;.&#10;&#10;Table contents:&#10;Row 1: A downwards arrow in Process A&#10;Row 2: An arrow pointing form Process A's column to Process B's, labeled &quot;Exception&quot;.&#10;Row 3: A downwards arrow in Process B.&#10;Row 4: An arrow pointing from Process B to process A.&#10;Row 5: A downwards arrow in Process A"/>
          <p:cNvPicPr preferRelativeResize="0"/>
          <p:nvPr/>
        </p:nvPicPr>
        <p:blipFill>
          <a:blip r:embed="rId3">
            <a:alphaModFix/>
          </a:blip>
          <a:stretch>
            <a:fillRect/>
          </a:stretch>
        </p:blipFill>
        <p:spPr>
          <a:xfrm>
            <a:off x="1175025" y="1755500"/>
            <a:ext cx="6793949" cy="2473475"/>
          </a:xfrm>
          <a:prstGeom prst="rect">
            <a:avLst/>
          </a:prstGeom>
          <a:noFill/>
          <a:ln>
            <a:noFill/>
          </a:ln>
        </p:spPr>
      </p:pic>
      <p:sp>
        <p:nvSpPr>
          <p:cNvPr id="2" name="Slide Number Placeholder 1">
            <a:extLst>
              <a:ext uri="{FF2B5EF4-FFF2-40B4-BE49-F238E27FC236}">
                <a16:creationId xmlns:a16="http://schemas.microsoft.com/office/drawing/2014/main" id="{6E3E094A-6ECD-F616-54EB-3C6373D3D3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Concurrency</a:t>
            </a:r>
            <a:endParaRPr dirty="0"/>
          </a:p>
        </p:txBody>
      </p:sp>
      <p:sp>
        <p:nvSpPr>
          <p:cNvPr id="370" name="Google Shape;370;p58"/>
          <p:cNvSpPr/>
          <p:nvPr/>
        </p:nvSpPr>
        <p:spPr>
          <a:xfrm>
            <a:off x="6263250" y="225025"/>
            <a:ext cx="2561100" cy="462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Assume only </a:t>
            </a:r>
            <a:r>
              <a:rPr lang="en" u="sng">
                <a:solidFill>
                  <a:schemeClr val="accent6"/>
                </a:solidFill>
              </a:rPr>
              <a:t>one</a:t>
            </a:r>
            <a:r>
              <a:rPr lang="en">
                <a:solidFill>
                  <a:schemeClr val="accent6"/>
                </a:solidFill>
              </a:rPr>
              <a:t> CPU core</a:t>
            </a:r>
            <a:endParaRPr dirty="0">
              <a:solidFill>
                <a:schemeClr val="accent6"/>
              </a:solidFill>
            </a:endParaRPr>
          </a:p>
        </p:txBody>
      </p:sp>
      <p:sp>
        <p:nvSpPr>
          <p:cNvPr id="369" name="Google Shape;369;p5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Two processes are </a:t>
            </a:r>
            <a:r>
              <a:rPr lang="en" b="1">
                <a:solidFill>
                  <a:srgbClr val="7030A0"/>
                </a:solidFill>
              </a:rPr>
              <a:t>concurrent</a:t>
            </a:r>
            <a:r>
              <a:rPr lang="en"/>
              <a:t> if their instruction executions/flows overlap in time</a:t>
            </a:r>
            <a:endParaRPr dirty="0"/>
          </a:p>
          <a:p>
            <a:pPr marL="914400" lvl="1" indent="-330200" algn="l" rtl="0">
              <a:spcBef>
                <a:spcPts val="0"/>
              </a:spcBef>
              <a:spcAft>
                <a:spcPts val="0"/>
              </a:spcAft>
              <a:buSzPts val="1600"/>
              <a:buChar char="○"/>
            </a:pPr>
            <a:r>
              <a:rPr lang="en"/>
              <a:t>i.e. one starts before the other has </a:t>
            </a:r>
            <a:r>
              <a:rPr lang="en" i="1"/>
              <a:t>completely</a:t>
            </a:r>
            <a:r>
              <a:rPr lang="en"/>
              <a:t> finished executing</a:t>
            </a:r>
            <a:endParaRPr dirty="0"/>
          </a:p>
          <a:p>
            <a:pPr marL="914400" lvl="1" indent="-330200" algn="l" rtl="0">
              <a:spcBef>
                <a:spcPts val="0"/>
              </a:spcBef>
              <a:spcAft>
                <a:spcPts val="0"/>
              </a:spcAft>
              <a:buSzPts val="1600"/>
              <a:buChar char="○"/>
            </a:pPr>
            <a:r>
              <a:rPr lang="en"/>
              <a:t>Otherwise, they are </a:t>
            </a:r>
            <a:r>
              <a:rPr lang="en" b="1">
                <a:solidFill>
                  <a:srgbClr val="7030A0"/>
                </a:solidFill>
              </a:rPr>
              <a:t>sequential</a:t>
            </a:r>
            <a:endParaRPr b="1" dirty="0">
              <a:solidFill>
                <a:srgbClr val="7030A0"/>
              </a:solidFill>
            </a:endParaRPr>
          </a:p>
          <a:p>
            <a:pPr marL="457200" lvl="0" indent="-342900" algn="l" rtl="0">
              <a:spcBef>
                <a:spcPts val="0"/>
              </a:spcBef>
              <a:spcAft>
                <a:spcPts val="0"/>
              </a:spcAft>
              <a:buSzPts val="1800"/>
              <a:buChar char="●"/>
            </a:pPr>
            <a:r>
              <a:rPr lang="en" u="sng"/>
              <a:t>Example:</a:t>
            </a:r>
            <a:endParaRPr u="sng" dirty="0"/>
          </a:p>
          <a:p>
            <a:pPr marL="914400" lvl="1" indent="-330200" algn="l" rtl="0">
              <a:spcBef>
                <a:spcPts val="0"/>
              </a:spcBef>
              <a:spcAft>
                <a:spcPts val="0"/>
              </a:spcAft>
              <a:buSzPts val="1600"/>
              <a:buChar char="○"/>
            </a:pPr>
            <a:r>
              <a:rPr lang="en"/>
              <a:t>Concurrent: A&amp;B, A&amp;C</a:t>
            </a:r>
            <a:endParaRPr dirty="0"/>
          </a:p>
          <a:p>
            <a:pPr marL="914400" lvl="1" indent="-330200" algn="l" rtl="0">
              <a:spcBef>
                <a:spcPts val="0"/>
              </a:spcBef>
              <a:spcAft>
                <a:spcPts val="0"/>
              </a:spcAft>
              <a:buSzPts val="1600"/>
              <a:buChar char="○"/>
            </a:pPr>
            <a:r>
              <a:rPr lang="en"/>
              <a:t>Sequential: B&amp;C</a:t>
            </a:r>
            <a:endParaRPr dirty="0"/>
          </a:p>
        </p:txBody>
      </p:sp>
      <p:pic>
        <p:nvPicPr>
          <p:cNvPr id="371" name="Google Shape;371;p58" descr="On the left is a downwards arrow labeled &quot;Time&quot;. Next to it is a table with 3 columns: &quot;Process A&quot;, &quot;Process B&quot;, and &quot;Process C&quot;; and 5 rows.&#10;Row 1: A vertical line in Process A&#10;Row 2: A vertical line in Process B, which intersects with a horizontal line at the bottom of the row.&#10;Row 3: A vertical line in Process C&#10;Row 4: A vertical line in Process A, intersecting with a horizontal line at the bottom.&#10;Row 5: A vertical line in Process C, with a horizontal line at the bottom."/>
          <p:cNvPicPr preferRelativeResize="0"/>
          <p:nvPr/>
        </p:nvPicPr>
        <p:blipFill>
          <a:blip r:embed="rId3">
            <a:alphaModFix/>
          </a:blip>
          <a:stretch>
            <a:fillRect/>
          </a:stretch>
        </p:blipFill>
        <p:spPr>
          <a:xfrm>
            <a:off x="3545000" y="2008796"/>
            <a:ext cx="5463600" cy="2211475"/>
          </a:xfrm>
          <a:prstGeom prst="rect">
            <a:avLst/>
          </a:prstGeom>
          <a:noFill/>
          <a:ln>
            <a:noFill/>
          </a:ln>
        </p:spPr>
      </p:pic>
      <p:sp>
        <p:nvSpPr>
          <p:cNvPr id="2" name="Slide Number Placeholder 1">
            <a:extLst>
              <a:ext uri="{FF2B5EF4-FFF2-40B4-BE49-F238E27FC236}">
                <a16:creationId xmlns:a16="http://schemas.microsoft.com/office/drawing/2014/main" id="{4CAA46B0-192A-DEE8-15D6-6382A6E241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dirty="0"/>
          </a:p>
        </p:txBody>
      </p:sp>
      <p:sp>
        <p:nvSpPr>
          <p:cNvPr id="105" name="Google Shape;105;p2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b="1">
                <a:solidFill>
                  <a:srgbClr val="7030A0"/>
                </a:solidFill>
              </a:rPr>
              <a:t>System Control Flow</a:t>
            </a:r>
            <a:endParaRPr b="1" dirty="0">
              <a:solidFill>
                <a:srgbClr val="7030A0"/>
              </a:solidFill>
            </a:endParaRPr>
          </a:p>
          <a:p>
            <a:pPr marL="914400" lvl="1" indent="-330200" algn="l" rtl="0">
              <a:lnSpc>
                <a:spcPct val="115000"/>
              </a:lnSpc>
              <a:spcBef>
                <a:spcPts val="0"/>
              </a:spcBef>
              <a:spcAft>
                <a:spcPts val="0"/>
              </a:spcAft>
              <a:buSzPts val="1600"/>
              <a:buChar char="○"/>
            </a:pPr>
            <a:r>
              <a:rPr lang="en" b="1">
                <a:solidFill>
                  <a:srgbClr val="7030A0"/>
                </a:solidFill>
              </a:rPr>
              <a:t>Control flow</a:t>
            </a:r>
            <a:endParaRPr b="1" dirty="0">
              <a:solidFill>
                <a:srgbClr val="7030A0"/>
              </a:solidFill>
            </a:endParaRPr>
          </a:p>
          <a:p>
            <a:pPr marL="914400" lvl="1" indent="-330200" algn="l" rtl="0">
              <a:lnSpc>
                <a:spcPct val="115000"/>
              </a:lnSpc>
              <a:spcBef>
                <a:spcPts val="0"/>
              </a:spcBef>
              <a:spcAft>
                <a:spcPts val="0"/>
              </a:spcAft>
              <a:buSzPts val="1600"/>
              <a:buChar char="○"/>
            </a:pPr>
            <a:r>
              <a:rPr lang="en" b="1">
                <a:solidFill>
                  <a:srgbClr val="7030A0"/>
                </a:solidFill>
              </a:rPr>
              <a:t>Exceptional control flow</a:t>
            </a:r>
            <a:endParaRPr b="1" dirty="0">
              <a:solidFill>
                <a:srgbClr val="7030A0"/>
              </a:solidFill>
            </a:endParaRPr>
          </a:p>
          <a:p>
            <a:pPr marL="914400" lvl="1" indent="-330200" algn="l" rtl="0">
              <a:lnSpc>
                <a:spcPct val="115000"/>
              </a:lnSpc>
              <a:spcBef>
                <a:spcPts val="0"/>
              </a:spcBef>
              <a:spcAft>
                <a:spcPts val="0"/>
              </a:spcAft>
              <a:buSzPts val="1600"/>
              <a:buChar char="○"/>
            </a:pPr>
            <a:r>
              <a:rPr lang="en"/>
              <a:t>Asynchronous exceptions (interrupts)</a:t>
            </a:r>
            <a:endParaRPr dirty="0"/>
          </a:p>
          <a:p>
            <a:pPr marL="914400" lvl="1" indent="-330200" algn="l" rtl="0">
              <a:lnSpc>
                <a:spcPct val="115000"/>
              </a:lnSpc>
              <a:spcBef>
                <a:spcPts val="0"/>
              </a:spcBef>
              <a:spcAft>
                <a:spcPts val="0"/>
              </a:spcAft>
              <a:buSzPts val="1600"/>
              <a:buChar char="○"/>
            </a:pPr>
            <a:r>
              <a:rPr lang="en"/>
              <a:t>Synchronous exceptions (traps &amp; faults)</a:t>
            </a:r>
            <a:endParaRPr dirty="0"/>
          </a:p>
          <a:p>
            <a:pPr marL="457200" lvl="0" indent="-342900" algn="l" rtl="0">
              <a:lnSpc>
                <a:spcPct val="115000"/>
              </a:lnSpc>
              <a:spcBef>
                <a:spcPts val="0"/>
              </a:spcBef>
              <a:spcAft>
                <a:spcPts val="0"/>
              </a:spcAft>
              <a:buSzPts val="1800"/>
              <a:buChar char="●"/>
            </a:pPr>
            <a:r>
              <a:rPr lang="en"/>
              <a:t>OS History</a:t>
            </a:r>
            <a:endParaRPr dirty="0"/>
          </a:p>
          <a:p>
            <a:pPr marL="457200" lvl="0" indent="-342900" algn="l" rtl="0">
              <a:lnSpc>
                <a:spcPct val="115000"/>
              </a:lnSpc>
              <a:spcBef>
                <a:spcPts val="0"/>
              </a:spcBef>
              <a:spcAft>
                <a:spcPts val="0"/>
              </a:spcAft>
              <a:buSzPts val="1800"/>
              <a:buChar char="●"/>
            </a:pPr>
            <a:r>
              <a:rPr lang="en"/>
              <a:t>Processes and context switching</a:t>
            </a:r>
            <a:endParaRPr dirty="0"/>
          </a:p>
          <a:p>
            <a:pPr marL="914400" lvl="1" indent="-330200" algn="l" rtl="0">
              <a:lnSpc>
                <a:spcPct val="115000"/>
              </a:lnSpc>
              <a:spcBef>
                <a:spcPts val="0"/>
              </a:spcBef>
              <a:spcAft>
                <a:spcPts val="0"/>
              </a:spcAft>
              <a:buSzPts val="1600"/>
              <a:buChar char="○"/>
            </a:pPr>
            <a:r>
              <a:rPr lang="en"/>
              <a:t>Creating new processes</a:t>
            </a:r>
            <a:endParaRPr dirty="0"/>
          </a:p>
          <a:p>
            <a:pPr marL="1371600" lvl="2" indent="-330200" algn="l" rtl="0">
              <a:lnSpc>
                <a:spcPct val="115000"/>
              </a:lnSpc>
              <a:spcBef>
                <a:spcPts val="0"/>
              </a:spcBef>
              <a:spcAft>
                <a:spcPts val="0"/>
              </a:spcAft>
              <a:buSzPts val="1600"/>
              <a:buChar char="■"/>
            </a:pPr>
            <a:r>
              <a:rPr lang="en"/>
              <a:t>fork() and exec*()</a:t>
            </a:r>
            <a:endParaRPr dirty="0"/>
          </a:p>
          <a:p>
            <a:pPr marL="914400" lvl="1" indent="-330200" algn="l" rtl="0">
              <a:lnSpc>
                <a:spcPct val="115000"/>
              </a:lnSpc>
              <a:spcBef>
                <a:spcPts val="0"/>
              </a:spcBef>
              <a:spcAft>
                <a:spcPts val="0"/>
              </a:spcAft>
              <a:buSzPts val="1600"/>
              <a:buChar char="○"/>
            </a:pPr>
            <a:r>
              <a:rPr lang="en"/>
              <a:t>Ending a process</a:t>
            </a:r>
            <a:endParaRPr dirty="0"/>
          </a:p>
          <a:p>
            <a:pPr marL="1371600" lvl="2" indent="-330200" algn="l" rtl="0">
              <a:lnSpc>
                <a:spcPct val="115000"/>
              </a:lnSpc>
              <a:spcBef>
                <a:spcPts val="0"/>
              </a:spcBef>
              <a:spcAft>
                <a:spcPts val="0"/>
              </a:spcAft>
              <a:buSzPts val="1600"/>
              <a:buChar char="■"/>
            </a:pPr>
            <a:r>
              <a:rPr lang="en"/>
              <a:t>exit(), wait(), waitpid()</a:t>
            </a:r>
            <a:endParaRPr dirty="0"/>
          </a:p>
          <a:p>
            <a:pPr marL="1371600" lvl="2" indent="-330200" algn="l" rtl="0">
              <a:lnSpc>
                <a:spcPct val="115000"/>
              </a:lnSpc>
              <a:spcBef>
                <a:spcPts val="0"/>
              </a:spcBef>
              <a:spcAft>
                <a:spcPts val="0"/>
              </a:spcAft>
              <a:buSzPts val="1600"/>
              <a:buChar char="■"/>
            </a:pPr>
            <a:r>
              <a:rPr lang="en"/>
              <a:t>Zombies</a:t>
            </a:r>
            <a:endParaRPr dirty="0"/>
          </a:p>
        </p:txBody>
      </p:sp>
      <p:sp>
        <p:nvSpPr>
          <p:cNvPr id="2" name="Slide Number Placeholder 1">
            <a:extLst>
              <a:ext uri="{FF2B5EF4-FFF2-40B4-BE49-F238E27FC236}">
                <a16:creationId xmlns:a16="http://schemas.microsoft.com/office/drawing/2014/main" id="{7828EAC5-634C-8EAE-7F9E-83831CE931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User’s View of Concurrency</a:t>
            </a:r>
            <a:endParaRPr dirty="0"/>
          </a:p>
        </p:txBody>
      </p:sp>
      <p:sp>
        <p:nvSpPr>
          <p:cNvPr id="377" name="Google Shape;377;p59"/>
          <p:cNvSpPr/>
          <p:nvPr/>
        </p:nvSpPr>
        <p:spPr>
          <a:xfrm>
            <a:off x="6263250" y="225025"/>
            <a:ext cx="2561100" cy="462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Assume only </a:t>
            </a:r>
            <a:r>
              <a:rPr lang="en" u="sng">
                <a:solidFill>
                  <a:schemeClr val="accent6"/>
                </a:solidFill>
              </a:rPr>
              <a:t>one</a:t>
            </a:r>
            <a:r>
              <a:rPr lang="en">
                <a:solidFill>
                  <a:schemeClr val="accent6"/>
                </a:solidFill>
              </a:rPr>
              <a:t> CPU core</a:t>
            </a:r>
            <a:endParaRPr dirty="0">
              <a:solidFill>
                <a:schemeClr val="accent6"/>
              </a:solidFill>
            </a:endParaRPr>
          </a:p>
        </p:txBody>
      </p:sp>
      <p:sp>
        <p:nvSpPr>
          <p:cNvPr id="379" name="Google Shape;379;p59"/>
          <p:cNvSpPr txBox="1"/>
          <p:nvPr/>
        </p:nvSpPr>
        <p:spPr>
          <a:xfrm>
            <a:off x="311700" y="742825"/>
            <a:ext cx="67554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Control flows for concurrent processes are physically disjoint in time</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CPU executes instructions for one process at a time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However, we can </a:t>
            </a:r>
            <a:r>
              <a:rPr lang="en" sz="1800" b="1" i="1">
                <a:solidFill>
                  <a:schemeClr val="dk1"/>
                </a:solidFill>
              </a:rPr>
              <a:t>think</a:t>
            </a:r>
            <a:r>
              <a:rPr lang="en" sz="1800">
                <a:solidFill>
                  <a:schemeClr val="dk1"/>
                </a:solidFill>
              </a:rPr>
              <a:t> of them as if they’re running at the same time, in </a:t>
            </a:r>
            <a:r>
              <a:rPr lang="en" sz="1800" u="sng">
                <a:solidFill>
                  <a:schemeClr val="dk1"/>
                </a:solidFill>
              </a:rPr>
              <a:t>parallel</a:t>
            </a:r>
            <a:endParaRPr sz="1800" dirty="0">
              <a:solidFill>
                <a:schemeClr val="dk1"/>
              </a:solidFill>
            </a:endParaRPr>
          </a:p>
        </p:txBody>
      </p:sp>
      <p:pic>
        <p:nvPicPr>
          <p:cNvPr id="378" name="Google Shape;378;p59" descr="An animated GIF of Grommet from Wallace and Grommet riding on a toy train, placing tracks down in front of him as we moves."/>
          <p:cNvPicPr preferRelativeResize="0"/>
          <p:nvPr/>
        </p:nvPicPr>
        <p:blipFill rotWithShape="1">
          <a:blip r:embed="rId3">
            <a:alphaModFix/>
          </a:blip>
          <a:srcRect/>
          <a:stretch/>
        </p:blipFill>
        <p:spPr>
          <a:xfrm>
            <a:off x="6811125" y="742825"/>
            <a:ext cx="1914600" cy="1442825"/>
          </a:xfrm>
          <a:prstGeom prst="rect">
            <a:avLst/>
          </a:prstGeom>
          <a:noFill/>
          <a:ln>
            <a:noFill/>
          </a:ln>
        </p:spPr>
      </p:pic>
      <p:pic>
        <p:nvPicPr>
          <p:cNvPr id="380" name="Google Shape;380;p59" descr="On the left is the same diagram as the previous slide. On the right is a similar diagram, but lines have been added connecting the previous lines in Process A between Rows 1 and 4, and in Process C between rows 3 and 5, so that each column has a single, unbroken line. The lines that have been added in this part are a lighter color than the rest.&#10;&#10;Between the two halves of the diagram is an arrow labeled &quot;User View&quot;"/>
          <p:cNvPicPr preferRelativeResize="0"/>
          <p:nvPr/>
        </p:nvPicPr>
        <p:blipFill>
          <a:blip r:embed="rId4">
            <a:alphaModFix/>
          </a:blip>
          <a:stretch>
            <a:fillRect/>
          </a:stretch>
        </p:blipFill>
        <p:spPr>
          <a:xfrm>
            <a:off x="1070462" y="2423275"/>
            <a:ext cx="7003076" cy="1802425"/>
          </a:xfrm>
          <a:prstGeom prst="rect">
            <a:avLst/>
          </a:prstGeom>
          <a:noFill/>
          <a:ln>
            <a:noFill/>
          </a:ln>
        </p:spPr>
      </p:pic>
      <p:sp>
        <p:nvSpPr>
          <p:cNvPr id="2" name="Slide Number Placeholder 1">
            <a:extLst>
              <a:ext uri="{FF2B5EF4-FFF2-40B4-BE49-F238E27FC236}">
                <a16:creationId xmlns:a16="http://schemas.microsoft.com/office/drawing/2014/main" id="{DC117C9D-95A5-3C42-742A-F68177552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dirty="0"/>
          </a:p>
        </p:txBody>
      </p:sp>
      <p:sp>
        <p:nvSpPr>
          <p:cNvPr id="386" name="Google Shape;386;p6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dirty="0"/>
              <a:t>System Control Flow</a:t>
            </a:r>
            <a:endParaRPr dirty="0"/>
          </a:p>
          <a:p>
            <a:pPr marL="914400" lvl="1" indent="-330200" algn="l" rtl="0">
              <a:lnSpc>
                <a:spcPct val="115000"/>
              </a:lnSpc>
              <a:spcBef>
                <a:spcPts val="0"/>
              </a:spcBef>
              <a:spcAft>
                <a:spcPts val="0"/>
              </a:spcAft>
              <a:buSzPts val="1600"/>
              <a:buChar char="○"/>
            </a:pPr>
            <a:r>
              <a:rPr lang="en" dirty="0"/>
              <a:t>Control flow</a:t>
            </a:r>
            <a:endParaRPr dirty="0"/>
          </a:p>
          <a:p>
            <a:pPr marL="914400" lvl="1" indent="-330200" algn="l" rtl="0">
              <a:lnSpc>
                <a:spcPct val="115000"/>
              </a:lnSpc>
              <a:spcBef>
                <a:spcPts val="0"/>
              </a:spcBef>
              <a:spcAft>
                <a:spcPts val="0"/>
              </a:spcAft>
              <a:buSzPts val="1600"/>
              <a:buChar char="○"/>
            </a:pPr>
            <a:r>
              <a:rPr lang="en" dirty="0"/>
              <a:t>Exceptional control flow</a:t>
            </a:r>
            <a:endParaRPr dirty="0"/>
          </a:p>
          <a:p>
            <a:pPr marL="914400" lvl="1" indent="-330200" algn="l" rtl="0">
              <a:lnSpc>
                <a:spcPct val="115000"/>
              </a:lnSpc>
              <a:spcBef>
                <a:spcPts val="0"/>
              </a:spcBef>
              <a:spcAft>
                <a:spcPts val="0"/>
              </a:spcAft>
              <a:buSzPts val="1600"/>
              <a:buChar char="○"/>
            </a:pPr>
            <a:r>
              <a:rPr lang="en" dirty="0"/>
              <a:t>Asynchronous exceptions (interrupts)</a:t>
            </a:r>
            <a:endParaRPr dirty="0"/>
          </a:p>
          <a:p>
            <a:pPr marL="914400" lvl="1" indent="-330200" algn="l" rtl="0">
              <a:lnSpc>
                <a:spcPct val="115000"/>
              </a:lnSpc>
              <a:spcBef>
                <a:spcPts val="0"/>
              </a:spcBef>
              <a:spcAft>
                <a:spcPts val="0"/>
              </a:spcAft>
              <a:buSzPts val="1600"/>
              <a:buChar char="○"/>
            </a:pPr>
            <a:r>
              <a:rPr lang="en" dirty="0"/>
              <a:t>Synchronous exceptions (traps &amp; faults)</a:t>
            </a:r>
            <a:endParaRPr dirty="0"/>
          </a:p>
          <a:p>
            <a:pPr marL="457200" lvl="0" indent="-342900" algn="l" rtl="0">
              <a:lnSpc>
                <a:spcPct val="115000"/>
              </a:lnSpc>
              <a:spcBef>
                <a:spcPts val="0"/>
              </a:spcBef>
              <a:spcAft>
                <a:spcPts val="0"/>
              </a:spcAft>
              <a:buSzPts val="1800"/>
              <a:buChar char="●"/>
            </a:pPr>
            <a:r>
              <a:rPr lang="en" dirty="0"/>
              <a:t>OS History</a:t>
            </a:r>
            <a:endParaRPr dirty="0"/>
          </a:p>
          <a:p>
            <a:pPr marL="457200" lvl="0" indent="-342900" algn="l" rtl="0">
              <a:lnSpc>
                <a:spcPct val="115000"/>
              </a:lnSpc>
              <a:spcBef>
                <a:spcPts val="0"/>
              </a:spcBef>
              <a:spcAft>
                <a:spcPts val="0"/>
              </a:spcAft>
              <a:buSzPts val="1800"/>
              <a:buChar char="●"/>
            </a:pPr>
            <a:r>
              <a:rPr lang="en" b="1" dirty="0">
                <a:solidFill>
                  <a:srgbClr val="7030A0"/>
                </a:solidFill>
              </a:rPr>
              <a:t>Processes and context switching</a:t>
            </a:r>
            <a:endParaRPr b="1" dirty="0">
              <a:solidFill>
                <a:srgbClr val="7030A0"/>
              </a:solidFill>
            </a:endParaRPr>
          </a:p>
          <a:p>
            <a:pPr marL="914400" lvl="1" indent="-330200" algn="l" rtl="0">
              <a:lnSpc>
                <a:spcPct val="115000"/>
              </a:lnSpc>
              <a:spcBef>
                <a:spcPts val="0"/>
              </a:spcBef>
              <a:spcAft>
                <a:spcPts val="0"/>
              </a:spcAft>
              <a:buSzPts val="1600"/>
              <a:buChar char="○"/>
            </a:pPr>
            <a:r>
              <a:rPr lang="en" b="1" dirty="0">
                <a:solidFill>
                  <a:srgbClr val="7030A0"/>
                </a:solidFill>
              </a:rPr>
              <a:t>Creating new processes</a:t>
            </a:r>
            <a:endParaRPr b="1" dirty="0">
              <a:solidFill>
                <a:srgbClr val="7030A0"/>
              </a:solidFill>
            </a:endParaRPr>
          </a:p>
          <a:p>
            <a:pPr marL="1371600" lvl="2" indent="-330200" algn="l" rtl="0">
              <a:lnSpc>
                <a:spcPct val="115000"/>
              </a:lnSpc>
              <a:spcBef>
                <a:spcPts val="0"/>
              </a:spcBef>
              <a:spcAft>
                <a:spcPts val="0"/>
              </a:spcAft>
              <a:buSzPts val="1600"/>
              <a:buChar char="■"/>
            </a:pPr>
            <a:r>
              <a:rPr lang="en" b="1" dirty="0">
                <a:solidFill>
                  <a:srgbClr val="7030A0"/>
                </a:solidFill>
              </a:rPr>
              <a:t>fork() and exec*()</a:t>
            </a:r>
            <a:endParaRPr b="1" dirty="0">
              <a:solidFill>
                <a:srgbClr val="7030A0"/>
              </a:solidFill>
            </a:endParaRPr>
          </a:p>
          <a:p>
            <a:pPr marL="914400" lvl="1" indent="-330200" algn="l" rtl="0">
              <a:lnSpc>
                <a:spcPct val="115000"/>
              </a:lnSpc>
              <a:spcBef>
                <a:spcPts val="0"/>
              </a:spcBef>
              <a:spcAft>
                <a:spcPts val="0"/>
              </a:spcAft>
              <a:buSzPts val="1600"/>
              <a:buChar char="○"/>
            </a:pPr>
            <a:r>
              <a:rPr lang="en" dirty="0"/>
              <a:t>Ending a process</a:t>
            </a:r>
            <a:endParaRPr dirty="0"/>
          </a:p>
          <a:p>
            <a:pPr marL="1371600" lvl="2" indent="-330200" algn="l" rtl="0">
              <a:lnSpc>
                <a:spcPct val="115000"/>
              </a:lnSpc>
              <a:spcBef>
                <a:spcPts val="0"/>
              </a:spcBef>
              <a:spcAft>
                <a:spcPts val="0"/>
              </a:spcAft>
              <a:buSzPts val="1600"/>
              <a:buChar char="■"/>
            </a:pPr>
            <a:r>
              <a:rPr lang="en" dirty="0"/>
              <a:t>exit(), wait(), waitpid()</a:t>
            </a:r>
            <a:endParaRPr dirty="0"/>
          </a:p>
          <a:p>
            <a:pPr marL="1371600" lvl="2" indent="-330200" algn="l" rtl="0">
              <a:lnSpc>
                <a:spcPct val="115000"/>
              </a:lnSpc>
              <a:spcBef>
                <a:spcPts val="0"/>
              </a:spcBef>
              <a:spcAft>
                <a:spcPts val="0"/>
              </a:spcAft>
              <a:buSzPts val="1600"/>
              <a:buChar char="■"/>
            </a:pPr>
            <a:r>
              <a:rPr lang="en" dirty="0"/>
              <a:t>Zombies</a:t>
            </a:r>
            <a:endParaRPr dirty="0"/>
          </a:p>
        </p:txBody>
      </p:sp>
      <p:sp>
        <p:nvSpPr>
          <p:cNvPr id="2" name="Slide Number Placeholder 1">
            <a:extLst>
              <a:ext uri="{FF2B5EF4-FFF2-40B4-BE49-F238E27FC236}">
                <a16:creationId xmlns:a16="http://schemas.microsoft.com/office/drawing/2014/main" id="{9D197FBD-D92D-13D0-D1CD-3CA43D6BFC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New Processes and Programs</a:t>
            </a:r>
            <a:endParaRPr dirty="0"/>
          </a:p>
        </p:txBody>
      </p:sp>
      <p:pic>
        <p:nvPicPr>
          <p:cNvPr id="392" name="Google Shape;392;p61" descr="A similar diagram to slide 29:&#10;A large green box labeled &quot;Process 1&quot;. Inside is the Powerpoint logo, a red box labeled &quot;Memory&quot;, and a yellow box labeled &quot;CPU&quot;. Inside the Memory box are 4 white boxes: &quot;stack&quot;, &quot;heap&quot;, &quot;data&quot;, and &quot;code&quot;. Inside the CPU box is a white box labeled &quot;Registers&quot;.&#10;Below the green box is a small blue box containing the text &quot;firefox.exe&quot;."/>
          <p:cNvPicPr preferRelativeResize="0"/>
          <p:nvPr/>
        </p:nvPicPr>
        <p:blipFill>
          <a:blip r:embed="rId3">
            <a:alphaModFix/>
          </a:blip>
          <a:stretch>
            <a:fillRect/>
          </a:stretch>
        </p:blipFill>
        <p:spPr>
          <a:xfrm>
            <a:off x="1496225" y="681475"/>
            <a:ext cx="4758601" cy="3575550"/>
          </a:xfrm>
          <a:prstGeom prst="rect">
            <a:avLst/>
          </a:prstGeom>
          <a:noFill/>
          <a:ln>
            <a:noFill/>
          </a:ln>
        </p:spPr>
      </p:pic>
      <p:sp>
        <p:nvSpPr>
          <p:cNvPr id="2" name="Slide Number Placeholder 1">
            <a:extLst>
              <a:ext uri="{FF2B5EF4-FFF2-40B4-BE49-F238E27FC236}">
                <a16:creationId xmlns:a16="http://schemas.microsoft.com/office/drawing/2014/main" id="{70BD5098-3611-0B02-57E8-620F9E8444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New Processes and Programs (pt 2)</a:t>
            </a:r>
            <a:endParaRPr dirty="0"/>
          </a:p>
        </p:txBody>
      </p:sp>
      <p:pic>
        <p:nvPicPr>
          <p:cNvPr id="398" name="Google Shape;398;p62" descr="A similar diagram to the previous slide:&#10;The green box labeled &quot;Process 1&quot; and the blue box are identical to the last image. To the right of the previous green box is an identical box (containing all the same elements), labeled &quot;Process 2&quot;. An arrow pointing from the old box to the new one is labeled &quot;fork()&quot;."/>
          <p:cNvPicPr preferRelativeResize="0"/>
          <p:nvPr/>
        </p:nvPicPr>
        <p:blipFill>
          <a:blip r:embed="rId3">
            <a:alphaModFix/>
          </a:blip>
          <a:stretch>
            <a:fillRect/>
          </a:stretch>
        </p:blipFill>
        <p:spPr>
          <a:xfrm>
            <a:off x="1539500" y="681475"/>
            <a:ext cx="6065000" cy="3562175"/>
          </a:xfrm>
          <a:prstGeom prst="rect">
            <a:avLst/>
          </a:prstGeom>
          <a:noFill/>
          <a:ln>
            <a:noFill/>
          </a:ln>
        </p:spPr>
      </p:pic>
      <p:sp>
        <p:nvSpPr>
          <p:cNvPr id="2" name="Slide Number Placeholder 1">
            <a:extLst>
              <a:ext uri="{FF2B5EF4-FFF2-40B4-BE49-F238E27FC236}">
                <a16:creationId xmlns:a16="http://schemas.microsoft.com/office/drawing/2014/main" id="{28B2ECAE-F581-B002-B3F7-EC3A4E5864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New Processes and Programs (pt 3)</a:t>
            </a:r>
            <a:endParaRPr dirty="0"/>
          </a:p>
        </p:txBody>
      </p:sp>
      <p:pic>
        <p:nvPicPr>
          <p:cNvPr id="404" name="Google Shape;404;p63" descr="A similar diagram to the previous one, except the Powerpoint logo in the Process 2 box has been replaced with a Firefox logo, and an arrow labeled &quot;exec*()&quot; points from the blue box containing &quot;firefox.exe&quot; to the Firefox logo."/>
          <p:cNvPicPr preferRelativeResize="0"/>
          <p:nvPr/>
        </p:nvPicPr>
        <p:blipFill>
          <a:blip r:embed="rId3">
            <a:alphaModFix/>
          </a:blip>
          <a:stretch>
            <a:fillRect/>
          </a:stretch>
        </p:blipFill>
        <p:spPr>
          <a:xfrm>
            <a:off x="1534888" y="691550"/>
            <a:ext cx="6066974" cy="3545000"/>
          </a:xfrm>
          <a:prstGeom prst="rect">
            <a:avLst/>
          </a:prstGeom>
          <a:noFill/>
          <a:ln>
            <a:noFill/>
          </a:ln>
        </p:spPr>
      </p:pic>
      <p:sp>
        <p:nvSpPr>
          <p:cNvPr id="2" name="Slide Number Placeholder 1">
            <a:extLst>
              <a:ext uri="{FF2B5EF4-FFF2-40B4-BE49-F238E27FC236}">
                <a16:creationId xmlns:a16="http://schemas.microsoft.com/office/drawing/2014/main" id="{31E5DA02-B631-81D4-A6F7-0D1C8556BA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New Processes and Programs</a:t>
            </a:r>
            <a:endParaRPr dirty="0"/>
          </a:p>
        </p:txBody>
      </p:sp>
      <p:sp>
        <p:nvSpPr>
          <p:cNvPr id="410" name="Google Shape;410;p6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Fork-exec model</a:t>
            </a:r>
            <a:r>
              <a:rPr lang="en"/>
              <a:t> (Linux)</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fork()</a:t>
            </a:r>
            <a:r>
              <a:rPr lang="en"/>
              <a:t> creates a </a:t>
            </a:r>
            <a:r>
              <a:rPr lang="en" u="sng"/>
              <a:t>copy</a:t>
            </a:r>
            <a:r>
              <a:rPr lang="en"/>
              <a:t> of the current process</a:t>
            </a:r>
            <a:endParaRPr dirty="0"/>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exec*()</a:t>
            </a:r>
            <a:r>
              <a:rPr lang="en"/>
              <a:t> replaces the current process’ code and address space with the code for a different program</a:t>
            </a:r>
            <a:endParaRPr dirty="0"/>
          </a:p>
          <a:p>
            <a:pPr marL="1371600" lvl="2" indent="-330200" algn="l" rtl="0">
              <a:spcBef>
                <a:spcPts val="0"/>
              </a:spcBef>
              <a:spcAft>
                <a:spcPts val="0"/>
              </a:spcAft>
              <a:buSzPts val="1600"/>
              <a:buChar char="■"/>
            </a:pPr>
            <a:r>
              <a:rPr lang="en"/>
              <a:t>Family: </a:t>
            </a:r>
            <a:r>
              <a:rPr lang="en">
                <a:latin typeface="Source Code Pro"/>
                <a:ea typeface="Source Code Pro"/>
                <a:cs typeface="Source Code Pro"/>
                <a:sym typeface="Source Code Pro"/>
              </a:rPr>
              <a:t>execv</a:t>
            </a:r>
            <a:r>
              <a:rPr lang="en"/>
              <a:t>, </a:t>
            </a:r>
            <a:r>
              <a:rPr lang="en">
                <a:latin typeface="Source Code Pro"/>
                <a:ea typeface="Source Code Pro"/>
                <a:cs typeface="Source Code Pro"/>
                <a:sym typeface="Source Code Pro"/>
              </a:rPr>
              <a:t>execl</a:t>
            </a:r>
            <a:r>
              <a:rPr lang="en"/>
              <a:t>, </a:t>
            </a:r>
            <a:r>
              <a:rPr lang="en">
                <a:latin typeface="Source Code Pro"/>
                <a:ea typeface="Source Code Pro"/>
                <a:cs typeface="Source Code Pro"/>
                <a:sym typeface="Source Code Pro"/>
              </a:rPr>
              <a:t>execve</a:t>
            </a:r>
            <a:r>
              <a:rPr lang="en"/>
              <a:t>, </a:t>
            </a:r>
            <a:r>
              <a:rPr lang="en">
                <a:latin typeface="Source Code Pro"/>
                <a:ea typeface="Source Code Pro"/>
                <a:cs typeface="Source Code Pro"/>
                <a:sym typeface="Source Code Pro"/>
              </a:rPr>
              <a:t>execle</a:t>
            </a:r>
            <a:r>
              <a:rPr lang="en"/>
              <a:t>, </a:t>
            </a:r>
            <a:r>
              <a:rPr lang="en">
                <a:latin typeface="Source Code Pro"/>
                <a:ea typeface="Source Code Pro"/>
                <a:cs typeface="Source Code Pro"/>
                <a:sym typeface="Source Code Pro"/>
              </a:rPr>
              <a:t>execvp</a:t>
            </a:r>
            <a:r>
              <a:rPr lang="en"/>
              <a:t>, </a:t>
            </a:r>
            <a:r>
              <a:rPr lang="en">
                <a:latin typeface="Source Code Pro"/>
                <a:ea typeface="Source Code Pro"/>
                <a:cs typeface="Source Code Pro"/>
                <a:sym typeface="Source Code Pro"/>
              </a:rPr>
              <a:t>execlp</a:t>
            </a:r>
            <a:endParaRPr dirty="0"/>
          </a:p>
          <a:p>
            <a:pPr marL="914400" lvl="1" indent="-330200" algn="l" rtl="0">
              <a:spcBef>
                <a:spcPts val="0"/>
              </a:spcBef>
              <a:spcAft>
                <a:spcPts val="0"/>
              </a:spcAft>
              <a:buSzPts val="1600"/>
              <a:buChar char="○"/>
            </a:pPr>
            <a:r>
              <a:rPr lang="en"/>
              <a:t>Both </a:t>
            </a:r>
            <a:r>
              <a:rPr lang="en">
                <a:latin typeface="Source Code Pro"/>
                <a:ea typeface="Source Code Pro"/>
                <a:cs typeface="Source Code Pro"/>
                <a:sym typeface="Source Code Pro"/>
              </a:rPr>
              <a:t>fork()</a:t>
            </a:r>
            <a:r>
              <a:rPr lang="en"/>
              <a:t> and </a:t>
            </a:r>
            <a:r>
              <a:rPr lang="en">
                <a:latin typeface="Source Code Pro"/>
                <a:ea typeface="Source Code Pro"/>
                <a:cs typeface="Source Code Pro"/>
                <a:sym typeface="Source Code Pro"/>
              </a:rPr>
              <a:t>exec*()</a:t>
            </a:r>
            <a:r>
              <a:rPr lang="en"/>
              <a:t> are </a:t>
            </a:r>
            <a:r>
              <a:rPr lang="en" b="1">
                <a:solidFill>
                  <a:srgbClr val="7030A0"/>
                </a:solidFill>
              </a:rPr>
              <a:t>system calls</a:t>
            </a:r>
            <a:endParaRPr dirty="0"/>
          </a:p>
          <a:p>
            <a:pPr marL="457200" lvl="0" indent="-342900" algn="l" rtl="0">
              <a:spcBef>
                <a:spcPts val="1000"/>
              </a:spcBef>
              <a:spcAft>
                <a:spcPts val="0"/>
              </a:spcAft>
              <a:buSzPts val="1800"/>
              <a:buChar char="●"/>
            </a:pPr>
            <a:r>
              <a:rPr lang="en"/>
              <a:t>Other system calls for process management:</a:t>
            </a:r>
            <a:endParaRPr dirty="0"/>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getpid()</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exit()</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wait()</a:t>
            </a:r>
            <a:r>
              <a:rPr lang="en"/>
              <a:t>, </a:t>
            </a:r>
            <a:r>
              <a:rPr lang="en">
                <a:latin typeface="Source Code Pro"/>
                <a:ea typeface="Source Code Pro"/>
                <a:cs typeface="Source Code Pro"/>
                <a:sym typeface="Source Code Pro"/>
              </a:rPr>
              <a:t>waitpid()</a:t>
            </a:r>
            <a:endParaRPr dirty="0">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B7D26C07-4D4C-E110-34A6-DC8C0CA637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ource Code Pro"/>
                <a:ea typeface="Source Code Pro"/>
                <a:cs typeface="Source Code Pro"/>
                <a:sym typeface="Source Code Pro"/>
              </a:rPr>
              <a:t>fork</a:t>
            </a:r>
            <a:r>
              <a:rPr lang="en"/>
              <a:t>: Creating New Processes</a:t>
            </a:r>
            <a:endParaRPr dirty="0"/>
          </a:p>
        </p:txBody>
      </p:sp>
      <p:sp>
        <p:nvSpPr>
          <p:cNvPr id="416" name="Google Shape;416;p65"/>
          <p:cNvSpPr txBox="1">
            <a:spLocks noGrp="1"/>
          </p:cNvSpPr>
          <p:nvPr>
            <p:ph type="body" idx="1"/>
          </p:nvPr>
        </p:nvSpPr>
        <p:spPr>
          <a:xfrm>
            <a:off x="311700" y="742825"/>
            <a:ext cx="8520600" cy="19191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b="1">
                <a:latin typeface="Source Code Pro"/>
                <a:ea typeface="Source Code Pro"/>
                <a:cs typeface="Source Code Pro"/>
                <a:sym typeface="Source Code Pro"/>
              </a:rPr>
              <a:t>pid_t</a:t>
            </a:r>
            <a:r>
              <a:rPr lang="en">
                <a:latin typeface="Source Code Pro"/>
                <a:ea typeface="Source Code Pro"/>
                <a:cs typeface="Source Code Pro"/>
                <a:sym typeface="Source Code Pro"/>
              </a:rPr>
              <a:t> fork()</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Creates a new “</a:t>
            </a:r>
            <a:r>
              <a:rPr lang="en">
                <a:solidFill>
                  <a:schemeClr val="accent6"/>
                </a:solidFill>
              </a:rPr>
              <a:t>child</a:t>
            </a:r>
            <a:r>
              <a:rPr lang="en"/>
              <a:t>” process that is </a:t>
            </a:r>
            <a:r>
              <a:rPr lang="en" i="1"/>
              <a:t>a copy </a:t>
            </a:r>
            <a:r>
              <a:rPr lang="en"/>
              <a:t>of the calling “</a:t>
            </a:r>
            <a:r>
              <a:rPr lang="en">
                <a:solidFill>
                  <a:srgbClr val="1155CC"/>
                </a:solidFill>
              </a:rPr>
              <a:t>parent</a:t>
            </a:r>
            <a:r>
              <a:rPr lang="en"/>
              <a:t>” process, including all state (memory, registers, etc.)</a:t>
            </a:r>
            <a:endParaRPr dirty="0"/>
          </a:p>
          <a:p>
            <a:pPr marL="914400" lvl="1" indent="-330200" algn="l" rtl="0">
              <a:spcBef>
                <a:spcPts val="0"/>
              </a:spcBef>
              <a:spcAft>
                <a:spcPts val="0"/>
              </a:spcAft>
              <a:buSzPts val="1600"/>
              <a:buChar char="○"/>
            </a:pPr>
            <a:r>
              <a:rPr lang="en"/>
              <a:t>Returns 0 to the </a:t>
            </a:r>
            <a:r>
              <a:rPr lang="en">
                <a:solidFill>
                  <a:schemeClr val="accent6"/>
                </a:solidFill>
              </a:rPr>
              <a:t>child</a:t>
            </a:r>
            <a:r>
              <a:rPr lang="en"/>
              <a:t> process</a:t>
            </a:r>
            <a:endParaRPr dirty="0"/>
          </a:p>
          <a:p>
            <a:pPr marL="914400" lvl="1" indent="-330200" algn="l" rtl="0">
              <a:spcBef>
                <a:spcPts val="0"/>
              </a:spcBef>
              <a:spcAft>
                <a:spcPts val="0"/>
              </a:spcAft>
              <a:buSzPts val="1600"/>
              <a:buChar char="○"/>
            </a:pPr>
            <a:r>
              <a:rPr lang="en"/>
              <a:t>Returns child’s </a:t>
            </a:r>
            <a:r>
              <a:rPr lang="en" b="1">
                <a:solidFill>
                  <a:srgbClr val="7030A0"/>
                </a:solidFill>
              </a:rPr>
              <a:t>process ID</a:t>
            </a:r>
            <a:r>
              <a:rPr lang="en"/>
              <a:t> (PID) to the </a:t>
            </a:r>
            <a:r>
              <a:rPr lang="en">
                <a:solidFill>
                  <a:srgbClr val="1155CC"/>
                </a:solidFill>
              </a:rPr>
              <a:t>parent</a:t>
            </a:r>
            <a:r>
              <a:rPr lang="en"/>
              <a:t> process</a:t>
            </a:r>
            <a:endParaRPr dirty="0"/>
          </a:p>
          <a:p>
            <a:pPr marL="457200" lvl="0" indent="-342900" algn="l" rtl="0">
              <a:spcBef>
                <a:spcPts val="0"/>
              </a:spcBef>
              <a:spcAft>
                <a:spcPts val="0"/>
              </a:spcAft>
              <a:buSzPts val="1800"/>
              <a:buChar char="●"/>
            </a:pPr>
            <a:r>
              <a:rPr lang="en">
                <a:latin typeface="Source Code Pro"/>
                <a:ea typeface="Source Code Pro"/>
                <a:cs typeface="Source Code Pro"/>
                <a:sym typeface="Source Code Pro"/>
              </a:rPr>
              <a:t>fork</a:t>
            </a:r>
            <a:r>
              <a:rPr lang="en"/>
              <a:t> is unique (and often confusing) because it is called </a:t>
            </a:r>
            <a:r>
              <a:rPr lang="en" u="sng"/>
              <a:t>once</a:t>
            </a:r>
            <a:r>
              <a:rPr lang="en"/>
              <a:t> but returns “</a:t>
            </a:r>
            <a:r>
              <a:rPr lang="en" u="sng"/>
              <a:t>twice</a:t>
            </a:r>
            <a:r>
              <a:rPr lang="en"/>
              <a:t>”</a:t>
            </a:r>
            <a:endParaRPr dirty="0"/>
          </a:p>
        </p:txBody>
      </p:sp>
      <p:sp>
        <p:nvSpPr>
          <p:cNvPr id="417" name="Google Shape;417;p65"/>
          <p:cNvSpPr txBox="1"/>
          <p:nvPr/>
        </p:nvSpPr>
        <p:spPr>
          <a:xfrm>
            <a:off x="311700" y="2578075"/>
            <a:ext cx="5644500" cy="1599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accent6"/>
                </a:solidFill>
              </a:rPr>
              <a:t>Child</a:t>
            </a:r>
            <a:r>
              <a:rPr lang="en" sz="1800">
                <a:solidFill>
                  <a:schemeClr val="dk1"/>
                </a:solidFill>
              </a:rPr>
              <a:t> is </a:t>
            </a:r>
            <a:r>
              <a:rPr lang="en" sz="1800" i="1">
                <a:solidFill>
                  <a:schemeClr val="dk1"/>
                </a:solidFill>
              </a:rPr>
              <a:t>almost identical</a:t>
            </a:r>
            <a:r>
              <a:rPr lang="en" sz="1800">
                <a:solidFill>
                  <a:schemeClr val="dk1"/>
                </a:solidFill>
              </a:rPr>
              <a:t> to the </a:t>
            </a:r>
            <a:r>
              <a:rPr lang="en" sz="1800">
                <a:solidFill>
                  <a:srgbClr val="1155CC"/>
                </a:solidFill>
              </a:rPr>
              <a:t>parent</a:t>
            </a:r>
            <a:endParaRPr sz="1800" dirty="0">
              <a:solidFill>
                <a:srgbClr val="1155CC"/>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Gets an identical (but separate) copy of parent’s address space</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Register </a:t>
            </a:r>
            <a:r>
              <a:rPr lang="en" sz="1600">
                <a:solidFill>
                  <a:schemeClr val="dk1"/>
                </a:solidFill>
                <a:latin typeface="Source Code Pro"/>
                <a:ea typeface="Source Code Pro"/>
                <a:cs typeface="Source Code Pro"/>
                <a:sym typeface="Source Code Pro"/>
              </a:rPr>
              <a:t>%rax</a:t>
            </a:r>
            <a:r>
              <a:rPr lang="en" sz="1600">
                <a:solidFill>
                  <a:schemeClr val="dk1"/>
                </a:solidFill>
              </a:rPr>
              <a:t> is 0 on return</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Has a different PID than the parent</a:t>
            </a:r>
            <a:endParaRPr sz="1800" dirty="0">
              <a:solidFill>
                <a:schemeClr val="dk1"/>
              </a:solidFill>
            </a:endParaRPr>
          </a:p>
        </p:txBody>
      </p:sp>
      <p:pic>
        <p:nvPicPr>
          <p:cNvPr id="418" name="Google Shape;418;p65" descr="Animated GIF of a cartoon cat holding a fork in each hand."/>
          <p:cNvPicPr preferRelativeResize="0"/>
          <p:nvPr/>
        </p:nvPicPr>
        <p:blipFill>
          <a:blip r:embed="rId3">
            <a:alphaModFix/>
          </a:blip>
          <a:stretch>
            <a:fillRect/>
          </a:stretch>
        </p:blipFill>
        <p:spPr>
          <a:xfrm flipH="1">
            <a:off x="6726075" y="2479827"/>
            <a:ext cx="1777450" cy="1777450"/>
          </a:xfrm>
          <a:prstGeom prst="rect">
            <a:avLst/>
          </a:prstGeom>
          <a:noFill/>
          <a:ln>
            <a:noFill/>
          </a:ln>
        </p:spPr>
      </p:pic>
      <p:sp>
        <p:nvSpPr>
          <p:cNvPr id="2" name="Slide Number Placeholder 1">
            <a:extLst>
              <a:ext uri="{FF2B5EF4-FFF2-40B4-BE49-F238E27FC236}">
                <a16:creationId xmlns:a16="http://schemas.microsoft.com/office/drawing/2014/main" id="{85893DD9-2713-02EF-4EDD-41B5F1B1EF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ource Code Pro"/>
                <a:ea typeface="Source Code Pro"/>
                <a:cs typeface="Source Code Pro"/>
                <a:sym typeface="Source Code Pro"/>
              </a:rPr>
              <a:t>fork</a:t>
            </a:r>
            <a:r>
              <a:rPr lang="en"/>
              <a:t> Example</a:t>
            </a:r>
            <a:endParaRPr dirty="0"/>
          </a:p>
        </p:txBody>
      </p:sp>
      <p:sp>
        <p:nvSpPr>
          <p:cNvPr id="425" name="Google Shape;425;p66"/>
          <p:cNvSpPr txBox="1"/>
          <p:nvPr/>
        </p:nvSpPr>
        <p:spPr>
          <a:xfrm>
            <a:off x="2523750" y="742825"/>
            <a:ext cx="4096500" cy="16392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rgbClr val="0000FF"/>
                </a:solidFill>
                <a:latin typeface="Source Code Pro"/>
                <a:ea typeface="Source Code Pro"/>
                <a:cs typeface="Source Code Pro"/>
                <a:sym typeface="Source Code Pro"/>
              </a:rPr>
              <a:t>pid_t</a:t>
            </a:r>
            <a:r>
              <a:rPr lang="en">
                <a:latin typeface="Source Code Pro"/>
                <a:ea typeface="Source Code Pro"/>
                <a:cs typeface="Source Code Pro"/>
                <a:sym typeface="Source Code Pro"/>
              </a:rPr>
              <a:t> pid = fork();</a:t>
            </a:r>
            <a:endParaRPr dirty="0">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solidFill>
                  <a:srgbClr val="7030A0"/>
                </a:solidFill>
                <a:latin typeface="Source Code Pro"/>
                <a:ea typeface="Source Code Pro"/>
                <a:cs typeface="Source Code Pro"/>
                <a:sym typeface="Source Code Pro"/>
              </a:rPr>
              <a:t>if</a:t>
            </a:r>
            <a:r>
              <a:rPr lang="en">
                <a:latin typeface="Source Code Pro"/>
                <a:ea typeface="Source Code Pro"/>
                <a:cs typeface="Source Code Pro"/>
                <a:sym typeface="Source Code Pro"/>
              </a:rPr>
              <a:t> (pid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endParaRPr dirty="0">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    printf(</a:t>
            </a:r>
            <a:r>
              <a:rPr lang="en">
                <a:solidFill>
                  <a:srgbClr val="7030A0"/>
                </a:solidFill>
                <a:latin typeface="Source Code Pro"/>
                <a:ea typeface="Source Code Pro"/>
                <a:cs typeface="Source Code Pro"/>
                <a:sym typeface="Source Code Pro"/>
              </a:rPr>
              <a:t>"hello from child</a:t>
            </a:r>
            <a:r>
              <a:rPr lang="en">
                <a:solidFill>
                  <a:srgbClr val="38761D"/>
                </a:solidFill>
                <a:latin typeface="Source Code Pro"/>
                <a:ea typeface="Source Code Pro"/>
                <a:cs typeface="Source Code Pro"/>
                <a:sym typeface="Source Code Pro"/>
              </a:rPr>
              <a:t>\n</a:t>
            </a:r>
            <a:r>
              <a:rPr lang="en">
                <a:solidFill>
                  <a:srgbClr val="7030A0"/>
                </a:solidFill>
                <a:latin typeface="Source Code Pro"/>
                <a:ea typeface="Source Code Pro"/>
                <a:cs typeface="Source Code Pro"/>
                <a:sym typeface="Source Code Pro"/>
              </a:rPr>
              <a:t>"</a:t>
            </a: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else</a:t>
            </a:r>
            <a:r>
              <a:rPr lang="en">
                <a:latin typeface="Source Code Pro"/>
                <a:ea typeface="Source Code Pro"/>
                <a:cs typeface="Source Code Pro"/>
                <a:sym typeface="Source Code Pro"/>
              </a:rPr>
              <a:t> {</a:t>
            </a:r>
            <a:endParaRPr dirty="0">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    printf(</a:t>
            </a:r>
            <a:r>
              <a:rPr lang="en">
                <a:solidFill>
                  <a:srgbClr val="7030A0"/>
                </a:solidFill>
                <a:latin typeface="Source Code Pro"/>
                <a:ea typeface="Source Code Pro"/>
                <a:cs typeface="Source Code Pro"/>
                <a:sym typeface="Source Code Pro"/>
              </a:rPr>
              <a:t>"hello from parent</a:t>
            </a:r>
            <a:r>
              <a:rPr lang="en">
                <a:solidFill>
                  <a:srgbClr val="38761D"/>
                </a:solidFill>
                <a:latin typeface="Source Code Pro"/>
                <a:ea typeface="Source Code Pro"/>
                <a:cs typeface="Source Code Pro"/>
                <a:sym typeface="Source Code Pro"/>
              </a:rPr>
              <a:t>\n</a:t>
            </a:r>
            <a:r>
              <a:rPr lang="en">
                <a:solidFill>
                  <a:srgbClr val="7030A0"/>
                </a:solidFill>
                <a:latin typeface="Source Code Pro"/>
                <a:ea typeface="Source Code Pro"/>
                <a:cs typeface="Source Code Pro"/>
                <a:sym typeface="Source Code Pro"/>
              </a:rPr>
              <a:t>"</a:t>
            </a: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424" name="Google Shape;424;p66"/>
          <p:cNvSpPr txBox="1">
            <a:spLocks noGrp="1"/>
          </p:cNvSpPr>
          <p:nvPr>
            <p:ph type="body" idx="1"/>
          </p:nvPr>
        </p:nvSpPr>
        <p:spPr>
          <a:xfrm>
            <a:off x="311700" y="2382025"/>
            <a:ext cx="8520600" cy="18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chemeClr val="accent6"/>
                </a:solidFill>
              </a:rPr>
              <a:t>Child</a:t>
            </a:r>
            <a:r>
              <a:rPr lang="en"/>
              <a:t> has the same memory and register values as the </a:t>
            </a:r>
            <a:r>
              <a:rPr lang="en">
                <a:solidFill>
                  <a:srgbClr val="1155CC"/>
                </a:solidFill>
              </a:rPr>
              <a:t>parent</a:t>
            </a:r>
            <a:r>
              <a:rPr lang="en"/>
              <a:t> (except </a:t>
            </a:r>
            <a:r>
              <a:rPr lang="en">
                <a:latin typeface="Source Code Pro"/>
                <a:ea typeface="Source Code Pro"/>
                <a:cs typeface="Source Code Pro"/>
                <a:sym typeface="Source Code Pro"/>
              </a:rPr>
              <a:t>%rax</a:t>
            </a:r>
            <a:r>
              <a:rPr lang="en"/>
              <a:t>)</a:t>
            </a:r>
            <a:endParaRPr dirty="0"/>
          </a:p>
          <a:p>
            <a:pPr marL="914400" lvl="1" indent="-330200" algn="l" rtl="0">
              <a:spcBef>
                <a:spcPts val="0"/>
              </a:spcBef>
              <a:spcAft>
                <a:spcPts val="0"/>
              </a:spcAft>
              <a:buSzPts val="1600"/>
              <a:buChar char="○"/>
            </a:pPr>
            <a:r>
              <a:rPr lang="en"/>
              <a:t>This includes the code in memory and </a:t>
            </a:r>
            <a:r>
              <a:rPr lang="en">
                <a:latin typeface="Source Code Pro"/>
                <a:ea typeface="Source Code Pro"/>
                <a:cs typeface="Source Code Pro"/>
                <a:sym typeface="Source Code Pro"/>
              </a:rPr>
              <a:t>%rip</a:t>
            </a:r>
            <a:r>
              <a:rPr lang="en"/>
              <a:t>, so </a:t>
            </a:r>
            <a:r>
              <a:rPr lang="en">
                <a:solidFill>
                  <a:schemeClr val="accent6"/>
                </a:solidFill>
              </a:rPr>
              <a:t>child</a:t>
            </a:r>
            <a:r>
              <a:rPr lang="en"/>
              <a:t> will start executing the same </a:t>
            </a:r>
            <a:r>
              <a:rPr lang="en">
                <a:solidFill>
                  <a:srgbClr val="1155CC"/>
                </a:solidFill>
              </a:rPr>
              <a:t>code</a:t>
            </a:r>
            <a:r>
              <a:rPr lang="en"/>
              <a:t> as parent, right after </a:t>
            </a:r>
            <a:r>
              <a:rPr lang="en">
                <a:latin typeface="Source Code Pro"/>
                <a:ea typeface="Source Code Pro"/>
                <a:cs typeface="Source Code Pro"/>
                <a:sym typeface="Source Code Pro"/>
              </a:rPr>
              <a:t>fork()</a:t>
            </a:r>
            <a:r>
              <a:rPr lang="en"/>
              <a:t> returns</a:t>
            </a:r>
            <a:endParaRPr dirty="0"/>
          </a:p>
          <a:p>
            <a:pPr marL="457200" lvl="0" indent="-342900" algn="l" rtl="0">
              <a:spcBef>
                <a:spcPts val="0"/>
              </a:spcBef>
              <a:spcAft>
                <a:spcPts val="0"/>
              </a:spcAft>
              <a:buSzPts val="1800"/>
              <a:buChar char="●"/>
            </a:pPr>
            <a:r>
              <a:rPr lang="en"/>
              <a:t>Can use the return values from </a:t>
            </a:r>
            <a:r>
              <a:rPr lang="en">
                <a:latin typeface="Source Code Pro"/>
                <a:ea typeface="Source Code Pro"/>
                <a:cs typeface="Source Code Pro"/>
                <a:sym typeface="Source Code Pro"/>
              </a:rPr>
              <a:t>fork()</a:t>
            </a:r>
            <a:r>
              <a:rPr lang="en"/>
              <a:t> to distinguish between </a:t>
            </a:r>
            <a:r>
              <a:rPr lang="en">
                <a:solidFill>
                  <a:srgbClr val="1155CC"/>
                </a:solidFill>
              </a:rPr>
              <a:t>parent</a:t>
            </a:r>
            <a:r>
              <a:rPr lang="en"/>
              <a:t> and </a:t>
            </a:r>
            <a:r>
              <a:rPr lang="en">
                <a:solidFill>
                  <a:schemeClr val="accent6"/>
                </a:solidFill>
              </a:rPr>
              <a:t>child</a:t>
            </a:r>
            <a:endParaRPr dirty="0">
              <a:solidFill>
                <a:schemeClr val="accent6"/>
              </a:solidFill>
            </a:endParaRPr>
          </a:p>
        </p:txBody>
      </p:sp>
      <p:sp>
        <p:nvSpPr>
          <p:cNvPr id="2" name="Slide Number Placeholder 1">
            <a:extLst>
              <a:ext uri="{FF2B5EF4-FFF2-40B4-BE49-F238E27FC236}">
                <a16:creationId xmlns:a16="http://schemas.microsoft.com/office/drawing/2014/main" id="{71A2EA03-8847-6188-96D3-55421C115F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have </a:t>
            </a:r>
            <a:r>
              <a:rPr lang="en">
                <a:latin typeface="Source Code Pro"/>
                <a:ea typeface="Source Code Pro"/>
                <a:cs typeface="Source Code Pro"/>
                <a:sym typeface="Source Code Pro"/>
              </a:rPr>
              <a:t>fork</a:t>
            </a:r>
            <a:r>
              <a:rPr lang="en"/>
              <a:t> and </a:t>
            </a:r>
            <a:r>
              <a:rPr lang="en">
                <a:latin typeface="Source Code Pro"/>
                <a:ea typeface="Source Code Pro"/>
                <a:cs typeface="Source Code Pro"/>
                <a:sym typeface="Source Code Pro"/>
              </a:rPr>
              <a:t>exec</a:t>
            </a:r>
            <a:r>
              <a:rPr lang="en"/>
              <a:t>?</a:t>
            </a:r>
            <a:endParaRPr dirty="0"/>
          </a:p>
        </p:txBody>
      </p:sp>
      <p:sp>
        <p:nvSpPr>
          <p:cNvPr id="431" name="Google Shape;431;p6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Why make a copy of the parent’s data if we’re just going to throw it away in </a:t>
            </a:r>
            <a:r>
              <a:rPr lang="en">
                <a:latin typeface="Source Code Pro"/>
                <a:ea typeface="Source Code Pro"/>
                <a:cs typeface="Source Code Pro"/>
                <a:sym typeface="Source Code Pro"/>
              </a:rPr>
              <a:t>exec()</a:t>
            </a:r>
            <a:r>
              <a:rPr lang="en"/>
              <a:t>?</a:t>
            </a:r>
            <a:endParaRPr dirty="0"/>
          </a:p>
          <a:p>
            <a:pPr marL="914400" lvl="1" indent="-330200" algn="l" rtl="0">
              <a:spcBef>
                <a:spcPts val="0"/>
              </a:spcBef>
              <a:spcAft>
                <a:spcPts val="0"/>
              </a:spcAft>
              <a:buSzPts val="1600"/>
              <a:buChar char="○"/>
            </a:pPr>
            <a:r>
              <a:rPr lang="en"/>
              <a:t>Easier to implement</a:t>
            </a:r>
            <a:endParaRPr dirty="0"/>
          </a:p>
          <a:p>
            <a:pPr marL="914400" lvl="1" indent="-330200" algn="l" rtl="0">
              <a:spcBef>
                <a:spcPts val="0"/>
              </a:spcBef>
              <a:spcAft>
                <a:spcPts val="0"/>
              </a:spcAft>
              <a:buSzPts val="1600"/>
              <a:buChar char="○"/>
            </a:pPr>
            <a:r>
              <a:rPr lang="en"/>
              <a:t>Useful if you want the new process to execute the same code</a:t>
            </a:r>
            <a:endParaRPr dirty="0"/>
          </a:p>
          <a:p>
            <a:pPr marL="457200" lvl="0" indent="-342900" algn="l" rtl="0">
              <a:spcBef>
                <a:spcPts val="0"/>
              </a:spcBef>
              <a:spcAft>
                <a:spcPts val="0"/>
              </a:spcAft>
              <a:buSzPts val="1800"/>
              <a:buChar char="●"/>
            </a:pPr>
            <a:r>
              <a:rPr lang="en"/>
              <a:t>Not all systems do it this way!</a:t>
            </a:r>
            <a:endParaRPr dirty="0"/>
          </a:p>
          <a:p>
            <a:pPr marL="914400" lvl="1" indent="-330200" algn="l" rtl="0">
              <a:spcBef>
                <a:spcPts val="0"/>
              </a:spcBef>
              <a:spcAft>
                <a:spcPts val="0"/>
              </a:spcAft>
              <a:buSzPts val="1600"/>
              <a:buChar char="○"/>
            </a:pPr>
            <a:r>
              <a:rPr lang="en"/>
              <a:t>Windows uses </a:t>
            </a:r>
            <a:r>
              <a:rPr lang="en" b="1">
                <a:latin typeface="Source Code Pro"/>
                <a:ea typeface="Source Code Pro"/>
                <a:cs typeface="Source Code Pro"/>
                <a:sym typeface="Source Code Pro"/>
              </a:rPr>
              <a:t>spawn</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Optional reading: “A Fork in the Road”</a:t>
            </a:r>
            <a:endParaRPr dirty="0"/>
          </a:p>
        </p:txBody>
      </p:sp>
      <p:sp>
        <p:nvSpPr>
          <p:cNvPr id="2" name="Slide Number Placeholder 1">
            <a:extLst>
              <a:ext uri="{FF2B5EF4-FFF2-40B4-BE49-F238E27FC236}">
                <a16:creationId xmlns:a16="http://schemas.microsoft.com/office/drawing/2014/main" id="{DDE09D72-D6FC-B566-C567-4EC8B105C4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Exceptional Control Flow</a:t>
            </a:r>
            <a:endParaRPr dirty="0"/>
          </a:p>
        </p:txBody>
      </p:sp>
      <p:sp>
        <p:nvSpPr>
          <p:cNvPr id="437" name="Google Shape;437;p6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Exceptional control flow</a:t>
            </a:r>
            <a:r>
              <a:rPr lang="en"/>
              <a:t> allows the OS to interrupt a currently running program</a:t>
            </a:r>
            <a:endParaRPr dirty="0"/>
          </a:p>
          <a:p>
            <a:pPr marL="914400" lvl="1" indent="-330200" algn="l" rtl="0">
              <a:spcBef>
                <a:spcPts val="0"/>
              </a:spcBef>
              <a:spcAft>
                <a:spcPts val="0"/>
              </a:spcAft>
              <a:buSzPts val="1600"/>
              <a:buChar char="○"/>
            </a:pPr>
            <a:r>
              <a:rPr lang="en" b="1">
                <a:solidFill>
                  <a:srgbClr val="7030A0"/>
                </a:solidFill>
              </a:rPr>
              <a:t>Interrupts</a:t>
            </a:r>
            <a:r>
              <a:rPr lang="en"/>
              <a:t> are </a:t>
            </a:r>
            <a:r>
              <a:rPr lang="en" b="1"/>
              <a:t>asynchronous</a:t>
            </a:r>
            <a:r>
              <a:rPr lang="en"/>
              <a:t> (i.e. they come from outside the program)</a:t>
            </a:r>
            <a:endParaRPr dirty="0"/>
          </a:p>
          <a:p>
            <a:pPr marL="914400" lvl="1" indent="-330200" algn="l" rtl="0">
              <a:spcBef>
                <a:spcPts val="0"/>
              </a:spcBef>
              <a:spcAft>
                <a:spcPts val="0"/>
              </a:spcAft>
              <a:buSzPts val="1600"/>
              <a:buChar char="○"/>
            </a:pPr>
            <a:r>
              <a:rPr lang="en" b="1">
                <a:solidFill>
                  <a:srgbClr val="7030A0"/>
                </a:solidFill>
              </a:rPr>
              <a:t>Traps</a:t>
            </a:r>
            <a:r>
              <a:rPr lang="en"/>
              <a:t> are </a:t>
            </a:r>
            <a:r>
              <a:rPr lang="en" b="1"/>
              <a:t>synchronous</a:t>
            </a:r>
            <a:r>
              <a:rPr lang="en"/>
              <a:t>, purposefully invoked by the user application</a:t>
            </a:r>
            <a:endParaRPr dirty="0"/>
          </a:p>
          <a:p>
            <a:pPr marL="1371600" lvl="2" indent="-330200" algn="l" rtl="0">
              <a:spcBef>
                <a:spcPts val="0"/>
              </a:spcBef>
              <a:spcAft>
                <a:spcPts val="0"/>
              </a:spcAft>
              <a:buSzPts val="1600"/>
              <a:buChar char="■"/>
            </a:pPr>
            <a:r>
              <a:rPr lang="en"/>
              <a:t>Includes </a:t>
            </a:r>
            <a:r>
              <a:rPr lang="en" b="1">
                <a:solidFill>
                  <a:srgbClr val="7030A0"/>
                </a:solidFill>
              </a:rPr>
              <a:t>system calls</a:t>
            </a:r>
            <a:r>
              <a:rPr lang="en"/>
              <a:t>: OS services that user programs can invoke</a:t>
            </a:r>
            <a:endParaRPr dirty="0"/>
          </a:p>
          <a:p>
            <a:pPr marL="914400" lvl="1" indent="-330200" algn="l" rtl="0">
              <a:spcBef>
                <a:spcPts val="0"/>
              </a:spcBef>
              <a:spcAft>
                <a:spcPts val="0"/>
              </a:spcAft>
              <a:buSzPts val="1600"/>
              <a:buChar char="○"/>
            </a:pPr>
            <a:r>
              <a:rPr lang="en" b="1">
                <a:solidFill>
                  <a:srgbClr val="7030A0"/>
                </a:solidFill>
              </a:rPr>
              <a:t>Faults</a:t>
            </a:r>
            <a:r>
              <a:rPr lang="en"/>
              <a:t> are </a:t>
            </a:r>
            <a:r>
              <a:rPr lang="en" b="1"/>
              <a:t>synchronous</a:t>
            </a:r>
            <a:r>
              <a:rPr lang="en"/>
              <a:t>, unintentional, but possibly recoverable</a:t>
            </a:r>
            <a:endParaRPr dirty="0"/>
          </a:p>
          <a:p>
            <a:pPr marL="914400" lvl="1" indent="-330200" algn="l" rtl="0">
              <a:spcBef>
                <a:spcPts val="0"/>
              </a:spcBef>
              <a:spcAft>
                <a:spcPts val="0"/>
              </a:spcAft>
              <a:buSzPts val="1600"/>
              <a:buChar char="○"/>
            </a:pPr>
            <a:r>
              <a:rPr lang="en" b="1">
                <a:solidFill>
                  <a:srgbClr val="7030A0"/>
                </a:solidFill>
              </a:rPr>
              <a:t>Aborts</a:t>
            </a:r>
            <a:r>
              <a:rPr lang="en"/>
              <a:t> are </a:t>
            </a:r>
            <a:r>
              <a:rPr lang="en" b="1"/>
              <a:t>synchronous</a:t>
            </a:r>
            <a:r>
              <a:rPr lang="en"/>
              <a:t> and occur in response to unrecoverable errors</a:t>
            </a:r>
            <a:endParaRPr dirty="0"/>
          </a:p>
        </p:txBody>
      </p:sp>
      <p:sp>
        <p:nvSpPr>
          <p:cNvPr id="2" name="Slide Number Placeholder 1">
            <a:extLst>
              <a:ext uri="{FF2B5EF4-FFF2-40B4-BE49-F238E27FC236}">
                <a16:creationId xmlns:a16="http://schemas.microsoft.com/office/drawing/2014/main" id="{A39F1EC0-0921-4B35-994C-FFAEE4CEF8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Control Flow</a:t>
            </a:r>
            <a:endParaRPr dirty="0"/>
          </a:p>
        </p:txBody>
      </p:sp>
      <p:sp>
        <p:nvSpPr>
          <p:cNvPr id="111" name="Google Shape;111;p2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a:t>So far:</a:t>
            </a:r>
            <a:r>
              <a:rPr lang="en"/>
              <a:t> we’ve seen how the flow of control changes as a single program executes, within that program</a:t>
            </a:r>
            <a:endParaRPr dirty="0"/>
          </a:p>
          <a:p>
            <a:pPr marL="457200" lvl="0" indent="-342900" algn="l" rtl="0">
              <a:lnSpc>
                <a:spcPct val="115000"/>
              </a:lnSpc>
              <a:spcBef>
                <a:spcPts val="0"/>
              </a:spcBef>
              <a:spcAft>
                <a:spcPts val="0"/>
              </a:spcAft>
              <a:buSzPts val="1800"/>
              <a:buChar char="●"/>
            </a:pPr>
            <a:r>
              <a:rPr lang="en" b="1"/>
              <a:t>Reality:</a:t>
            </a:r>
            <a:r>
              <a:rPr lang="en"/>
              <a:t> multiple programs running concurrently</a:t>
            </a:r>
            <a:endParaRPr dirty="0"/>
          </a:p>
          <a:p>
            <a:pPr marL="914400" lvl="1" indent="-330200" algn="l" rtl="0">
              <a:lnSpc>
                <a:spcPct val="115000"/>
              </a:lnSpc>
              <a:spcBef>
                <a:spcPts val="0"/>
              </a:spcBef>
              <a:spcAft>
                <a:spcPts val="0"/>
              </a:spcAft>
              <a:buSzPts val="1600"/>
              <a:buChar char="○"/>
            </a:pPr>
            <a:r>
              <a:rPr lang="en"/>
              <a:t>How does control flow across the many components of the system?</a:t>
            </a:r>
            <a:endParaRPr dirty="0"/>
          </a:p>
          <a:p>
            <a:pPr marL="914400" lvl="1" indent="-330200" algn="l" rtl="0">
              <a:lnSpc>
                <a:spcPct val="115000"/>
              </a:lnSpc>
              <a:spcBef>
                <a:spcPts val="0"/>
              </a:spcBef>
              <a:spcAft>
                <a:spcPts val="0"/>
              </a:spcAft>
              <a:buSzPts val="1600"/>
              <a:buChar char="○"/>
            </a:pPr>
            <a:r>
              <a:rPr lang="en"/>
              <a:t>In particular: We usually have more programs running than CPUs…</a:t>
            </a:r>
            <a:endParaRPr dirty="0"/>
          </a:p>
          <a:p>
            <a:pPr marL="457200" lvl="0" indent="-342900" algn="l" rtl="0">
              <a:lnSpc>
                <a:spcPct val="115000"/>
              </a:lnSpc>
              <a:spcBef>
                <a:spcPts val="0"/>
              </a:spcBef>
              <a:spcAft>
                <a:spcPts val="0"/>
              </a:spcAft>
              <a:buSzPts val="1800"/>
              <a:buChar char="●"/>
            </a:pPr>
            <a:r>
              <a:rPr lang="en" b="1">
                <a:solidFill>
                  <a:srgbClr val="7030A0"/>
                </a:solidFill>
              </a:rPr>
              <a:t>Exceptional control flow</a:t>
            </a:r>
            <a:r>
              <a:rPr lang="en"/>
              <a:t> is basic mechanism used for:</a:t>
            </a:r>
            <a:endParaRPr dirty="0"/>
          </a:p>
          <a:p>
            <a:pPr marL="914400" lvl="1" indent="-330200" algn="l" rtl="0">
              <a:lnSpc>
                <a:spcPct val="115000"/>
              </a:lnSpc>
              <a:spcBef>
                <a:spcPts val="0"/>
              </a:spcBef>
              <a:spcAft>
                <a:spcPts val="0"/>
              </a:spcAft>
              <a:buSzPts val="1600"/>
              <a:buChar char="○"/>
            </a:pPr>
            <a:r>
              <a:rPr lang="en"/>
              <a:t>Transferring control between </a:t>
            </a:r>
            <a:r>
              <a:rPr lang="en" b="1">
                <a:solidFill>
                  <a:srgbClr val="7030A0"/>
                </a:solidFill>
              </a:rPr>
              <a:t>processes</a:t>
            </a:r>
            <a:r>
              <a:rPr lang="en"/>
              <a:t> and OS</a:t>
            </a:r>
            <a:endParaRPr dirty="0"/>
          </a:p>
          <a:p>
            <a:pPr marL="914400" lvl="1" indent="-330200" algn="l" rtl="0">
              <a:lnSpc>
                <a:spcPct val="115000"/>
              </a:lnSpc>
              <a:spcBef>
                <a:spcPts val="0"/>
              </a:spcBef>
              <a:spcAft>
                <a:spcPts val="0"/>
              </a:spcAft>
              <a:buSzPts val="1600"/>
              <a:buChar char="○"/>
            </a:pPr>
            <a:r>
              <a:rPr lang="en"/>
              <a:t>Handling I/O and </a:t>
            </a:r>
            <a:r>
              <a:rPr lang="en" b="1">
                <a:solidFill>
                  <a:srgbClr val="7030A0"/>
                </a:solidFill>
              </a:rPr>
              <a:t>virtual memory</a:t>
            </a:r>
            <a:r>
              <a:rPr lang="en"/>
              <a:t> within the OS</a:t>
            </a:r>
            <a:endParaRPr dirty="0"/>
          </a:p>
          <a:p>
            <a:pPr marL="914400" lvl="1" indent="-330200" algn="l" rtl="0">
              <a:lnSpc>
                <a:spcPct val="115000"/>
              </a:lnSpc>
              <a:spcBef>
                <a:spcPts val="0"/>
              </a:spcBef>
              <a:spcAft>
                <a:spcPts val="0"/>
              </a:spcAft>
              <a:buSzPts val="1600"/>
              <a:buChar char="○"/>
            </a:pPr>
            <a:r>
              <a:rPr lang="en"/>
              <a:t>Implementing multi-process apps like shells and web servers</a:t>
            </a:r>
            <a:endParaRPr dirty="0"/>
          </a:p>
          <a:p>
            <a:pPr marL="914400" lvl="1" indent="-330200" algn="l" rtl="0">
              <a:lnSpc>
                <a:spcPct val="115000"/>
              </a:lnSpc>
              <a:spcBef>
                <a:spcPts val="0"/>
              </a:spcBef>
              <a:spcAft>
                <a:spcPts val="0"/>
              </a:spcAft>
              <a:buSzPts val="1600"/>
              <a:buChar char="○"/>
            </a:pPr>
            <a:r>
              <a:rPr lang="en"/>
              <a:t>Implementing concurrency</a:t>
            </a:r>
            <a:endParaRPr dirty="0"/>
          </a:p>
        </p:txBody>
      </p:sp>
      <p:sp>
        <p:nvSpPr>
          <p:cNvPr id="2" name="Slide Number Placeholder 1">
            <a:extLst>
              <a:ext uri="{FF2B5EF4-FFF2-40B4-BE49-F238E27FC236}">
                <a16:creationId xmlns:a16="http://schemas.microsoft.com/office/drawing/2014/main" id="{4DA42BCA-3082-8958-26DB-7EB51E6C0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Processes</a:t>
            </a:r>
            <a:endParaRPr dirty="0"/>
          </a:p>
        </p:txBody>
      </p:sp>
      <p:sp>
        <p:nvSpPr>
          <p:cNvPr id="443" name="Google Shape;443;p6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a:t>
            </a:r>
            <a:r>
              <a:rPr lang="en" b="1">
                <a:solidFill>
                  <a:srgbClr val="7030A0"/>
                </a:solidFill>
              </a:rPr>
              <a:t>process</a:t>
            </a:r>
            <a:r>
              <a:rPr lang="en"/>
              <a:t> is a single instance of a running program</a:t>
            </a:r>
            <a:endParaRPr dirty="0"/>
          </a:p>
          <a:p>
            <a:pPr marL="914400" lvl="1" indent="-330200" algn="l" rtl="0">
              <a:spcBef>
                <a:spcPts val="0"/>
              </a:spcBef>
              <a:spcAft>
                <a:spcPts val="0"/>
              </a:spcAft>
              <a:buSzPts val="1600"/>
              <a:buChar char="○"/>
            </a:pPr>
            <a:r>
              <a:rPr lang="en"/>
              <a:t>Keeps track of the </a:t>
            </a:r>
            <a:r>
              <a:rPr lang="en" b="1">
                <a:solidFill>
                  <a:srgbClr val="7030A0"/>
                </a:solidFill>
              </a:rPr>
              <a:t>context</a:t>
            </a:r>
            <a:r>
              <a:rPr lang="en"/>
              <a:t> the program is being run in (register values, memory state, etc.)</a:t>
            </a:r>
            <a:endParaRPr dirty="0"/>
          </a:p>
          <a:p>
            <a:pPr marL="457200" lvl="0" indent="-342900" algn="l" rtl="0">
              <a:spcBef>
                <a:spcPts val="0"/>
              </a:spcBef>
              <a:spcAft>
                <a:spcPts val="0"/>
              </a:spcAft>
              <a:buSzPts val="1800"/>
              <a:buChar char="●"/>
            </a:pPr>
            <a:r>
              <a:rPr lang="en"/>
              <a:t>A computer can have multiple </a:t>
            </a:r>
            <a:r>
              <a:rPr lang="en" b="1">
                <a:solidFill>
                  <a:srgbClr val="7030A0"/>
                </a:solidFill>
              </a:rPr>
              <a:t>concurrent</a:t>
            </a:r>
            <a:r>
              <a:rPr lang="en"/>
              <a:t> processes, but can only </a:t>
            </a:r>
            <a:r>
              <a:rPr lang="en" b="1"/>
              <a:t>execute one at a time</a:t>
            </a:r>
            <a:endParaRPr b="1" dirty="0"/>
          </a:p>
          <a:p>
            <a:pPr marL="914400" lvl="1" indent="-330200" algn="l" rtl="0">
              <a:spcBef>
                <a:spcPts val="0"/>
              </a:spcBef>
              <a:spcAft>
                <a:spcPts val="0"/>
              </a:spcAft>
              <a:buSzPts val="1600"/>
              <a:buChar char="○"/>
            </a:pPr>
            <a:r>
              <a:rPr lang="en"/>
              <a:t>Performs a </a:t>
            </a:r>
            <a:r>
              <a:rPr lang="en" b="1">
                <a:solidFill>
                  <a:srgbClr val="7030A0"/>
                </a:solidFill>
              </a:rPr>
              <a:t>context switch</a:t>
            </a:r>
            <a:r>
              <a:rPr lang="en"/>
              <a:t> to move between processes</a:t>
            </a:r>
            <a:endParaRPr dirty="0"/>
          </a:p>
          <a:p>
            <a:pPr marL="457200" lvl="0" indent="-342900" algn="l" rtl="0">
              <a:spcBef>
                <a:spcPts val="0"/>
              </a:spcBef>
              <a:spcAft>
                <a:spcPts val="0"/>
              </a:spcAft>
              <a:buSzPts val="1800"/>
              <a:buChar char="●"/>
            </a:pPr>
            <a:r>
              <a:rPr lang="en"/>
              <a:t>Processes are created using the </a:t>
            </a:r>
            <a:r>
              <a:rPr lang="en" b="1">
                <a:solidFill>
                  <a:srgbClr val="7030A0"/>
                </a:solidFill>
                <a:latin typeface="Source Code Pro"/>
                <a:ea typeface="Source Code Pro"/>
                <a:cs typeface="Source Code Pro"/>
                <a:sym typeface="Source Code Pro"/>
              </a:rPr>
              <a:t>fork</a:t>
            </a:r>
            <a:r>
              <a:rPr lang="en"/>
              <a:t> system call</a:t>
            </a:r>
            <a:endParaRPr dirty="0"/>
          </a:p>
          <a:p>
            <a:pPr marL="914400" lvl="1" indent="-330200" algn="l" rtl="0">
              <a:spcBef>
                <a:spcPts val="0"/>
              </a:spcBef>
              <a:spcAft>
                <a:spcPts val="0"/>
              </a:spcAft>
              <a:buSzPts val="1600"/>
              <a:buChar char="○"/>
            </a:pPr>
            <a:r>
              <a:rPr lang="en"/>
              <a:t>Creates a </a:t>
            </a:r>
            <a:r>
              <a:rPr lang="en" b="1" i="1"/>
              <a:t>copy</a:t>
            </a:r>
            <a:r>
              <a:rPr lang="en"/>
              <a:t> of the parent process</a:t>
            </a:r>
            <a:endParaRPr dirty="0"/>
          </a:p>
          <a:p>
            <a:pPr marL="914400" lvl="1" indent="-330200" algn="l" rtl="0">
              <a:spcBef>
                <a:spcPts val="0"/>
              </a:spcBef>
              <a:spcAft>
                <a:spcPts val="0"/>
              </a:spcAft>
              <a:buSzPts val="1600"/>
              <a:buChar char="○"/>
            </a:pPr>
            <a:r>
              <a:rPr lang="en"/>
              <a:t>The </a:t>
            </a:r>
            <a:r>
              <a:rPr lang="en" b="1">
                <a:solidFill>
                  <a:srgbClr val="7030A0"/>
                </a:solidFill>
                <a:latin typeface="Source Code Pro"/>
                <a:ea typeface="Source Code Pro"/>
                <a:cs typeface="Source Code Pro"/>
                <a:sym typeface="Source Code Pro"/>
              </a:rPr>
              <a:t>exec</a:t>
            </a:r>
            <a:r>
              <a:rPr lang="en"/>
              <a:t> system call throws out the old context and starts running a new program</a:t>
            </a:r>
            <a:endParaRPr dirty="0"/>
          </a:p>
        </p:txBody>
      </p:sp>
      <p:sp>
        <p:nvSpPr>
          <p:cNvPr id="2" name="Slide Number Placeholder 1">
            <a:extLst>
              <a:ext uri="{FF2B5EF4-FFF2-40B4-BE49-F238E27FC236}">
                <a16:creationId xmlns:a16="http://schemas.microsoft.com/office/drawing/2014/main" id="{C93AF510-18B0-68B3-002A-DFA76C0A8A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Control Flow (pt 2)</a:t>
            </a:r>
            <a:endParaRPr dirty="0"/>
          </a:p>
        </p:txBody>
      </p:sp>
      <p:sp>
        <p:nvSpPr>
          <p:cNvPr id="117" name="Google Shape;117;p25"/>
          <p:cNvSpPr txBox="1">
            <a:spLocks noGrp="1"/>
          </p:cNvSpPr>
          <p:nvPr>
            <p:ph type="body" idx="1"/>
          </p:nvPr>
        </p:nvSpPr>
        <p:spPr>
          <a:xfrm>
            <a:off x="311700" y="742825"/>
            <a:ext cx="8520600" cy="12456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t>Processors only do one thing:</a:t>
            </a:r>
            <a:endParaRPr dirty="0"/>
          </a:p>
          <a:p>
            <a:pPr marL="914400" lvl="1" indent="-330200" algn="l" rtl="0">
              <a:lnSpc>
                <a:spcPct val="100000"/>
              </a:lnSpc>
              <a:spcBef>
                <a:spcPts val="0"/>
              </a:spcBef>
              <a:spcAft>
                <a:spcPts val="0"/>
              </a:spcAft>
              <a:buSzPts val="1600"/>
              <a:buChar char="○"/>
            </a:pPr>
            <a:r>
              <a:rPr lang="en"/>
              <a:t>From startup to shutdown, CPU simply reads and executes (interprets) a sequence of instructions, one at a time</a:t>
            </a:r>
            <a:endParaRPr dirty="0"/>
          </a:p>
          <a:p>
            <a:pPr marL="914400" lvl="1" indent="-330200" algn="l" rtl="0">
              <a:lnSpc>
                <a:spcPct val="100000"/>
              </a:lnSpc>
              <a:spcBef>
                <a:spcPts val="0"/>
              </a:spcBef>
              <a:spcAft>
                <a:spcPts val="0"/>
              </a:spcAft>
              <a:buSzPts val="1600"/>
              <a:buChar char="○"/>
            </a:pPr>
            <a:r>
              <a:rPr lang="en"/>
              <a:t>This sequence is the CPU’s </a:t>
            </a:r>
            <a:r>
              <a:rPr lang="en" b="1"/>
              <a:t>control flow</a:t>
            </a:r>
            <a:endParaRPr b="1" dirty="0"/>
          </a:p>
        </p:txBody>
      </p:sp>
      <p:pic>
        <p:nvPicPr>
          <p:cNvPr id="118" name="Google Shape;118;p25" descr="At the top is the label &quot;Physical Control Flow&quot;. Below it is a list of instructions, each one on its own line:&#10;&lt;startup&gt;&#10;instr1&#10;instr2&#10;instr3&#10;...&#10;instrn&#10;&lt;shutdown&gt;&#10;To the left is an arrow pointing downward labeled &quot;time&quot;."/>
          <p:cNvPicPr preferRelativeResize="0"/>
          <p:nvPr/>
        </p:nvPicPr>
        <p:blipFill>
          <a:blip r:embed="rId3">
            <a:alphaModFix/>
          </a:blip>
          <a:stretch>
            <a:fillRect/>
          </a:stretch>
        </p:blipFill>
        <p:spPr>
          <a:xfrm>
            <a:off x="5102925" y="1383925"/>
            <a:ext cx="3280984" cy="2850275"/>
          </a:xfrm>
          <a:prstGeom prst="rect">
            <a:avLst/>
          </a:prstGeom>
          <a:noFill/>
          <a:ln>
            <a:noFill/>
          </a:ln>
        </p:spPr>
      </p:pic>
      <p:sp>
        <p:nvSpPr>
          <p:cNvPr id="2" name="Slide Number Placeholder 1">
            <a:extLst>
              <a:ext uri="{FF2B5EF4-FFF2-40B4-BE49-F238E27FC236}">
                <a16:creationId xmlns:a16="http://schemas.microsoft.com/office/drawing/2014/main" id="{C5F5FB04-47E0-16DD-5A0D-287A1557B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Altering Control Flow</a:t>
            </a:r>
            <a:endParaRPr dirty="0"/>
          </a:p>
        </p:txBody>
      </p:sp>
      <p:sp>
        <p:nvSpPr>
          <p:cNvPr id="124" name="Google Shape;124;p26"/>
          <p:cNvSpPr txBox="1">
            <a:spLocks noGrp="1"/>
          </p:cNvSpPr>
          <p:nvPr>
            <p:ph type="body" idx="1"/>
          </p:nvPr>
        </p:nvSpPr>
        <p:spPr>
          <a:xfrm>
            <a:off x="311700" y="742825"/>
            <a:ext cx="8520600" cy="1426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Up to now, two ways to change control flow:</a:t>
            </a:r>
            <a:endParaRPr dirty="0"/>
          </a:p>
          <a:p>
            <a:pPr marL="914400" lvl="1" indent="-330200" algn="l" rtl="0">
              <a:spcBef>
                <a:spcPts val="0"/>
              </a:spcBef>
              <a:spcAft>
                <a:spcPts val="0"/>
              </a:spcAft>
              <a:buSzPts val="1600"/>
              <a:buChar char="○"/>
            </a:pPr>
            <a:r>
              <a:rPr lang="en"/>
              <a:t>Jumps (conditional and unconditional)</a:t>
            </a:r>
            <a:endParaRPr dirty="0"/>
          </a:p>
          <a:p>
            <a:pPr marL="914400" lvl="1" indent="-330200" algn="l" rtl="0">
              <a:spcBef>
                <a:spcPts val="0"/>
              </a:spcBef>
              <a:spcAft>
                <a:spcPts val="0"/>
              </a:spcAft>
              <a:buSzPts val="1600"/>
              <a:buChar char="○"/>
            </a:pPr>
            <a:r>
              <a:rPr lang="en"/>
              <a:t>Call and return</a:t>
            </a:r>
            <a:endParaRPr dirty="0"/>
          </a:p>
          <a:p>
            <a:pPr marL="914400" lvl="1" indent="-330200" algn="l" rtl="0">
              <a:spcBef>
                <a:spcPts val="0"/>
              </a:spcBef>
              <a:spcAft>
                <a:spcPts val="1000"/>
              </a:spcAft>
              <a:buSzPts val="1600"/>
              <a:buChar char="○"/>
            </a:pPr>
            <a:r>
              <a:rPr lang="en"/>
              <a:t>Both react to changes in </a:t>
            </a:r>
            <a:r>
              <a:rPr lang="en" b="1"/>
              <a:t>program state</a:t>
            </a:r>
            <a:endParaRPr dirty="0"/>
          </a:p>
        </p:txBody>
      </p:sp>
      <p:sp>
        <p:nvSpPr>
          <p:cNvPr id="125" name="Google Shape;125;p26"/>
          <p:cNvSpPr/>
          <p:nvPr/>
        </p:nvSpPr>
        <p:spPr>
          <a:xfrm>
            <a:off x="5531275" y="328275"/>
            <a:ext cx="3300900" cy="15138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Before, we were only thinking about what happens </a:t>
            </a:r>
            <a:r>
              <a:rPr lang="en" b="1"/>
              <a:t>within</a:t>
            </a:r>
            <a:r>
              <a:rPr lang="en"/>
              <a:t> a program. Now, we have to think about what happens </a:t>
            </a:r>
            <a:r>
              <a:rPr lang="en" b="1"/>
              <a:t>outside</a:t>
            </a:r>
            <a:r>
              <a:rPr lang="en"/>
              <a:t> a program!</a:t>
            </a:r>
            <a:endParaRPr dirty="0"/>
          </a:p>
        </p:txBody>
      </p:sp>
      <p:sp>
        <p:nvSpPr>
          <p:cNvPr id="126" name="Google Shape;126;p26"/>
          <p:cNvSpPr txBox="1"/>
          <p:nvPr/>
        </p:nvSpPr>
        <p:spPr>
          <a:xfrm>
            <a:off x="311700" y="2031400"/>
            <a:ext cx="7434600" cy="1882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Processor also needs to react to changes in </a:t>
            </a:r>
            <a:r>
              <a:rPr lang="en" sz="1800" b="1">
                <a:solidFill>
                  <a:srgbClr val="7030A0"/>
                </a:solidFill>
              </a:rPr>
              <a:t>system state</a:t>
            </a:r>
            <a:r>
              <a:rPr lang="en" sz="1800">
                <a:solidFill>
                  <a:schemeClr val="dk1"/>
                </a:solidFill>
              </a:rPr>
              <a:t>:</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Unix/Linux user hits “Ctrl-C” on their keyboard</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User clicks on a different application’s window on the screen</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Data arrives from a disk or a network adapter</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Instruction divides by zero</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System timer expires (important later!)</a:t>
            </a:r>
            <a:endParaRPr sz="1600" dirty="0">
              <a:solidFill>
                <a:schemeClr val="dk1"/>
              </a:solidFill>
            </a:endParaRPr>
          </a:p>
        </p:txBody>
      </p:sp>
      <p:sp>
        <p:nvSpPr>
          <p:cNvPr id="2" name="Slide Number Placeholder 1">
            <a:extLst>
              <a:ext uri="{FF2B5EF4-FFF2-40B4-BE49-F238E27FC236}">
                <a16:creationId xmlns:a16="http://schemas.microsoft.com/office/drawing/2014/main" id="{AD26781D-C796-693B-2E11-5A2847F72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Exceptional Control Flow</a:t>
            </a:r>
            <a:endParaRPr dirty="0"/>
          </a:p>
        </p:txBody>
      </p:sp>
      <p:sp>
        <p:nvSpPr>
          <p:cNvPr id="133" name="Google Shape;133;p27"/>
          <p:cNvSpPr/>
          <p:nvPr/>
        </p:nvSpPr>
        <p:spPr>
          <a:xfrm>
            <a:off x="5849525" y="174675"/>
            <a:ext cx="2915700" cy="627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6"/>
                </a:solidFill>
              </a:rPr>
              <a:t>Note:</a:t>
            </a:r>
            <a:r>
              <a:rPr lang="en">
                <a:solidFill>
                  <a:schemeClr val="accent6"/>
                </a:solidFill>
              </a:rPr>
              <a:t> these are unrelated to Java’s exceptions</a:t>
            </a:r>
            <a:endParaRPr dirty="0">
              <a:solidFill>
                <a:schemeClr val="accent6"/>
              </a:solidFill>
            </a:endParaRPr>
          </a:p>
        </p:txBody>
      </p:sp>
      <p:sp>
        <p:nvSpPr>
          <p:cNvPr id="132" name="Google Shape;132;p2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Exists at all levels of a computer system</a:t>
            </a:r>
            <a:endParaRPr dirty="0"/>
          </a:p>
          <a:p>
            <a:pPr marL="457200" lvl="0" indent="-342900" algn="l" rtl="0">
              <a:spcBef>
                <a:spcPts val="0"/>
              </a:spcBef>
              <a:spcAft>
                <a:spcPts val="0"/>
              </a:spcAft>
              <a:buSzPts val="1800"/>
              <a:buChar char="●"/>
            </a:pPr>
            <a:r>
              <a:rPr lang="en"/>
              <a:t>Low-level mechanisms:</a:t>
            </a:r>
            <a:endParaRPr dirty="0"/>
          </a:p>
          <a:p>
            <a:pPr marL="914400" lvl="1" indent="-330200" algn="l" rtl="0">
              <a:spcBef>
                <a:spcPts val="0"/>
              </a:spcBef>
              <a:spcAft>
                <a:spcPts val="0"/>
              </a:spcAft>
              <a:buSzPts val="1600"/>
              <a:buChar char="○"/>
            </a:pPr>
            <a:r>
              <a:rPr lang="en" b="1">
                <a:solidFill>
                  <a:srgbClr val="7030A0"/>
                </a:solidFill>
              </a:rPr>
              <a:t>Exceptions</a:t>
            </a:r>
            <a:endParaRPr b="1" dirty="0">
              <a:solidFill>
                <a:srgbClr val="7030A0"/>
              </a:solidFill>
            </a:endParaRPr>
          </a:p>
          <a:p>
            <a:pPr marL="1371600" lvl="2" indent="-330200" algn="l" rtl="0">
              <a:spcBef>
                <a:spcPts val="0"/>
              </a:spcBef>
              <a:spcAft>
                <a:spcPts val="0"/>
              </a:spcAft>
              <a:buSzPts val="1600"/>
              <a:buChar char="■"/>
            </a:pPr>
            <a:r>
              <a:rPr lang="en"/>
              <a:t>Change in processor’s control flow in response to a system event (i.e., change in system state, user-generated interrupt)</a:t>
            </a:r>
            <a:endParaRPr dirty="0"/>
          </a:p>
          <a:p>
            <a:pPr marL="1371600" lvl="2" indent="-330200" algn="l" rtl="0">
              <a:spcBef>
                <a:spcPts val="0"/>
              </a:spcBef>
              <a:spcAft>
                <a:spcPts val="0"/>
              </a:spcAft>
              <a:buSzPts val="1600"/>
              <a:buChar char="■"/>
            </a:pPr>
            <a:r>
              <a:rPr lang="en"/>
              <a:t>Implemented using a combination of hardware and OS</a:t>
            </a:r>
            <a:endParaRPr dirty="0"/>
          </a:p>
          <a:p>
            <a:pPr marL="457200" lvl="0" indent="-342900" algn="l" rtl="0">
              <a:spcBef>
                <a:spcPts val="0"/>
              </a:spcBef>
              <a:spcAft>
                <a:spcPts val="0"/>
              </a:spcAft>
              <a:buSzPts val="1800"/>
              <a:buChar char="●"/>
            </a:pPr>
            <a:r>
              <a:rPr lang="en"/>
              <a:t>Higher-level mechanisms:</a:t>
            </a:r>
            <a:endParaRPr dirty="0"/>
          </a:p>
          <a:p>
            <a:pPr marL="914400" lvl="1" indent="-330200" algn="l" rtl="0">
              <a:spcBef>
                <a:spcPts val="0"/>
              </a:spcBef>
              <a:spcAft>
                <a:spcPts val="0"/>
              </a:spcAft>
              <a:buClr>
                <a:srgbClr val="7030A0"/>
              </a:buClr>
              <a:buSzPts val="1600"/>
              <a:buChar char="○"/>
            </a:pPr>
            <a:r>
              <a:rPr lang="en" b="1">
                <a:solidFill>
                  <a:srgbClr val="7030A0"/>
                </a:solidFill>
              </a:rPr>
              <a:t>Process context switch</a:t>
            </a:r>
            <a:endParaRPr b="1" dirty="0">
              <a:solidFill>
                <a:srgbClr val="7030A0"/>
              </a:solidFill>
            </a:endParaRPr>
          </a:p>
          <a:p>
            <a:pPr marL="1371600" lvl="2" indent="-330200" algn="l" rtl="0">
              <a:spcBef>
                <a:spcPts val="0"/>
              </a:spcBef>
              <a:spcAft>
                <a:spcPts val="0"/>
              </a:spcAft>
              <a:buSzPts val="1600"/>
              <a:buChar char="■"/>
            </a:pPr>
            <a:r>
              <a:rPr lang="en"/>
              <a:t>Implemented by OS software and hardware timer</a:t>
            </a:r>
            <a:endParaRPr dirty="0"/>
          </a:p>
          <a:p>
            <a:pPr marL="914400" lvl="1" indent="-330200" algn="l" rtl="0">
              <a:spcBef>
                <a:spcPts val="0"/>
              </a:spcBef>
              <a:spcAft>
                <a:spcPts val="0"/>
              </a:spcAft>
              <a:buSzPts val="1600"/>
              <a:buChar char="○"/>
            </a:pPr>
            <a:r>
              <a:rPr lang="en" b="1"/>
              <a:t>Signals</a:t>
            </a:r>
            <a:endParaRPr b="1" dirty="0"/>
          </a:p>
          <a:p>
            <a:pPr marL="1371600" lvl="2" indent="-330200" algn="l" rtl="0">
              <a:spcBef>
                <a:spcPts val="0"/>
              </a:spcBef>
              <a:spcAft>
                <a:spcPts val="0"/>
              </a:spcAft>
              <a:buSzPts val="1600"/>
              <a:buChar char="■"/>
            </a:pPr>
            <a:r>
              <a:rPr lang="en"/>
              <a:t>Implemented by OS software</a:t>
            </a:r>
            <a:endParaRPr dirty="0"/>
          </a:p>
        </p:txBody>
      </p:sp>
      <p:sp>
        <p:nvSpPr>
          <p:cNvPr id="2" name="Slide Number Placeholder 1">
            <a:extLst>
              <a:ext uri="{FF2B5EF4-FFF2-40B4-BE49-F238E27FC236}">
                <a16:creationId xmlns:a16="http://schemas.microsoft.com/office/drawing/2014/main" id="{BD52D676-B82F-AC49-6B3E-78CF284C35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Exceptions</a:t>
            </a:r>
            <a:endParaRPr dirty="0"/>
          </a:p>
        </p:txBody>
      </p:sp>
      <p:sp>
        <p:nvSpPr>
          <p:cNvPr id="142" name="Google Shape;142;p28"/>
          <p:cNvSpPr/>
          <p:nvPr/>
        </p:nvSpPr>
        <p:spPr>
          <a:xfrm>
            <a:off x="5849525" y="174675"/>
            <a:ext cx="2915700" cy="6279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6"/>
                </a:solidFill>
              </a:rPr>
              <a:t>Note:</a:t>
            </a:r>
            <a:r>
              <a:rPr lang="en">
                <a:solidFill>
                  <a:schemeClr val="accent6"/>
                </a:solidFill>
              </a:rPr>
              <a:t> these are unrelated to Java’s exceptions</a:t>
            </a:r>
            <a:endParaRPr dirty="0">
              <a:solidFill>
                <a:schemeClr val="accent6"/>
              </a:solidFill>
            </a:endParaRPr>
          </a:p>
        </p:txBody>
      </p:sp>
      <p:sp>
        <p:nvSpPr>
          <p:cNvPr id="139" name="Google Shape;139;p28"/>
          <p:cNvSpPr txBox="1">
            <a:spLocks noGrp="1"/>
          </p:cNvSpPr>
          <p:nvPr>
            <p:ph type="body" idx="1"/>
          </p:nvPr>
        </p:nvSpPr>
        <p:spPr>
          <a:xfrm>
            <a:off x="311700" y="742825"/>
            <a:ext cx="8520600" cy="78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Transfer of control to the OS kernel in response to some event</a:t>
            </a:r>
            <a:endParaRPr dirty="0"/>
          </a:p>
          <a:p>
            <a:pPr marL="914400" lvl="1" indent="-330200" algn="l" rtl="0">
              <a:spcBef>
                <a:spcPts val="0"/>
              </a:spcBef>
              <a:spcAft>
                <a:spcPts val="0"/>
              </a:spcAft>
              <a:buSzPts val="1600"/>
              <a:buChar char="○"/>
            </a:pPr>
            <a:r>
              <a:rPr lang="en"/>
              <a:t>Kernel is the operating system code that lives in memory (</a:t>
            </a:r>
            <a:r>
              <a:rPr lang="en" b="1"/>
              <a:t>very VIP!</a:t>
            </a:r>
            <a:r>
              <a:rPr lang="en"/>
              <a:t>)</a:t>
            </a:r>
            <a:endParaRPr dirty="0"/>
          </a:p>
        </p:txBody>
      </p:sp>
      <p:pic>
        <p:nvPicPr>
          <p:cNvPr id="141" name="Google Shape;141;p28" descr="The left side of the diagram is titled&quot;User Code&quot;, and the right is titled &quot;OS Kernel Code&quot;.&#10;&#10;The User Code section contains the text &quot;current_instr&quot;, with the text &quot;next_instr&quot; right below it. An arrow points from the top of the image to &quot;current_instr&quot;, and another arrow points from &quot;next_instr&quot; to the bottom of the image. A red arrow pointing to current_isntr is labeled &quot;event&quot;.&#10;&#10;On the right is a box containing the text:&#10;&quot; esception processing by exception handler, then:&#10;- return to current_instr or&#10;- return to next_instr or&#10;-abort&quot;&#10;&#10;Another arrow labeled &quot;exception&quot; points from the end of the &quot;current_isntr&quot; arrow to the box in the OS Kernel section. Another short arrow points down from the end of this one, and another arrow points form here to the top of the &quot;next_instr&quot; arrow."/>
          <p:cNvPicPr preferRelativeResize="0"/>
          <p:nvPr/>
        </p:nvPicPr>
        <p:blipFill>
          <a:blip r:embed="rId3">
            <a:alphaModFix/>
          </a:blip>
          <a:stretch>
            <a:fillRect/>
          </a:stretch>
        </p:blipFill>
        <p:spPr>
          <a:xfrm>
            <a:off x="1856150" y="1611075"/>
            <a:ext cx="5431712" cy="1834150"/>
          </a:xfrm>
          <a:prstGeom prst="rect">
            <a:avLst/>
          </a:prstGeom>
          <a:noFill/>
          <a:ln w="9525" cap="flat" cmpd="sng">
            <a:solidFill>
              <a:schemeClr val="dk1"/>
            </a:solidFill>
            <a:prstDash val="solid"/>
            <a:round/>
            <a:headEnd type="none" w="sm" len="sm"/>
            <a:tailEnd type="none" w="sm" len="sm"/>
          </a:ln>
        </p:spPr>
      </p:pic>
      <p:sp>
        <p:nvSpPr>
          <p:cNvPr id="140" name="Google Shape;140;p28"/>
          <p:cNvSpPr txBox="1">
            <a:spLocks noGrp="1"/>
          </p:cNvSpPr>
          <p:nvPr>
            <p:ph type="body" idx="1"/>
          </p:nvPr>
        </p:nvSpPr>
        <p:spPr>
          <a:xfrm>
            <a:off x="311700" y="3664475"/>
            <a:ext cx="8520600" cy="680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i="1">
                <a:solidFill>
                  <a:srgbClr val="7030A0"/>
                </a:solidFill>
              </a:rPr>
              <a:t>How does the system know where to jump to in the OS?</a:t>
            </a:r>
            <a:endParaRPr i="1" dirty="0">
              <a:solidFill>
                <a:srgbClr val="7030A0"/>
              </a:solidFill>
            </a:endParaRPr>
          </a:p>
        </p:txBody>
      </p:sp>
      <p:sp>
        <p:nvSpPr>
          <p:cNvPr id="2" name="Slide Number Placeholder 1">
            <a:extLst>
              <a:ext uri="{FF2B5EF4-FFF2-40B4-BE49-F238E27FC236}">
                <a16:creationId xmlns:a16="http://schemas.microsoft.com/office/drawing/2014/main" id="{FA52413A-9ADA-4748-0A60-5D96440979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C30F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2826</Words>
  <Application>Microsoft Office PowerPoint</Application>
  <PresentationFormat>On-screen Show (16:9)</PresentationFormat>
  <Paragraphs>474</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Source Code Pro</vt:lpstr>
      <vt:lpstr>Play</vt:lpstr>
      <vt:lpstr>Arial</vt:lpstr>
      <vt:lpstr>Simple Light UW 351</vt:lpstr>
      <vt:lpstr>System Control Flow &amp; Processes I</vt:lpstr>
      <vt:lpstr>Administrivia</vt:lpstr>
      <vt:lpstr>Topic Group 3: Scale &amp; Coherence</vt:lpstr>
      <vt:lpstr>Lecture Topics</vt:lpstr>
      <vt:lpstr>Control Flow</vt:lpstr>
      <vt:lpstr>Control Flow (pt 2)</vt:lpstr>
      <vt:lpstr>Altering Control Flow</vt:lpstr>
      <vt:lpstr>Exceptional Control Flow</vt:lpstr>
      <vt:lpstr>Exceptions</vt:lpstr>
      <vt:lpstr>Exception Table</vt:lpstr>
      <vt:lpstr>Exception Table Excerpt</vt:lpstr>
      <vt:lpstr>Lecture Topics</vt:lpstr>
      <vt:lpstr>Asynchronous Exceptions</vt:lpstr>
      <vt:lpstr>Synchronous Exceptions</vt:lpstr>
      <vt:lpstr>System Calls</vt:lpstr>
      <vt:lpstr>Trap Example: Opening File</vt:lpstr>
      <vt:lpstr>Fault Example: Page Fault (future lecture topic!)</vt:lpstr>
      <vt:lpstr>Abort Example: Invalid Memory Reference</vt:lpstr>
      <vt:lpstr>Lecture Topics</vt:lpstr>
      <vt:lpstr>Early Operating Systems</vt:lpstr>
      <vt:lpstr>The First Computers</vt:lpstr>
      <vt:lpstr>Legacy of Computing</vt:lpstr>
      <vt:lpstr>Legacy of Computing (pt 2)</vt:lpstr>
      <vt:lpstr>Quick Discussion</vt:lpstr>
      <vt:lpstr>Lecture Topics</vt:lpstr>
      <vt:lpstr>What is a Process?</vt:lpstr>
      <vt:lpstr>What is a Process? (pt 2)</vt:lpstr>
      <vt:lpstr>Processes</vt:lpstr>
      <vt:lpstr>Processes (pt 2)</vt:lpstr>
      <vt:lpstr>Processes (pt 3)</vt:lpstr>
      <vt:lpstr>Multiprocessing: the Illusion 🧙</vt:lpstr>
      <vt:lpstr>Multiprocessing: the Reality</vt:lpstr>
      <vt:lpstr>Context Switch steps</vt:lpstr>
      <vt:lpstr>Context Switch steps (pt 2)</vt:lpstr>
      <vt:lpstr>Context Switch steps (pt 3)</vt:lpstr>
      <vt:lpstr>Multiprocessing: the (Modern) Reality</vt:lpstr>
      <vt:lpstr>Context Switching</vt:lpstr>
      <vt:lpstr>Context Switching (pt 2)</vt:lpstr>
      <vt:lpstr>Concurrency</vt:lpstr>
      <vt:lpstr>User’s View of Concurrency</vt:lpstr>
      <vt:lpstr>Lecture Topics</vt:lpstr>
      <vt:lpstr>Creating New Processes and Programs</vt:lpstr>
      <vt:lpstr>Creating New Processes and Programs (pt 2)</vt:lpstr>
      <vt:lpstr>Creating New Processes and Programs (pt 3)</vt:lpstr>
      <vt:lpstr>Creating New Processes and Programs</vt:lpstr>
      <vt:lpstr>fork: Creating New Processes</vt:lpstr>
      <vt:lpstr>fork Example</vt:lpstr>
      <vt:lpstr>Why have fork and exec?</vt:lpstr>
      <vt:lpstr>Summary: Exceptional Control Flow</vt:lpstr>
      <vt:lpstr>Summary: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7</cp:revision>
  <dcterms:modified xsi:type="dcterms:W3CDTF">2024-08-10T04:52:42Z</dcterms:modified>
</cp:coreProperties>
</file>