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46"/>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 id="281" r:id="rId27"/>
    <p:sldId id="282" r:id="rId28"/>
    <p:sldId id="283"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9" r:id="rId43"/>
    <p:sldId id="300" r:id="rId44"/>
    <p:sldId id="307" r:id="rId45"/>
  </p:sldIdLst>
  <p:sldSz cx="9144000" cy="5143500" type="screen16x9"/>
  <p:notesSz cx="6858000" cy="9144000"/>
  <p:embeddedFontLst>
    <p:embeddedFont>
      <p:font typeface="Arial Narrow" panose="020B0606020202030204" pitchFamily="34" charset="0"/>
      <p:regular r:id="rId47"/>
      <p:bold r:id="rId48"/>
      <p:italic r:id="rId49"/>
      <p:boldItalic r:id="rId50"/>
    </p:embeddedFont>
    <p:embeddedFont>
      <p:font typeface="Source Code Pro" panose="020B0509030403020204" pitchFamily="49"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90">
          <p15:clr>
            <a:srgbClr val="747775"/>
          </p15:clr>
        </p15:guide>
        <p15:guide id="2" pos="1032" userDrawn="1">
          <p15:clr>
            <a:srgbClr val="747775"/>
          </p15:clr>
        </p15:guide>
        <p15:guide id="3" pos="4584" userDrawn="1">
          <p15:clr>
            <a:srgbClr val="747775"/>
          </p15:clr>
        </p15:guide>
        <p15:guide id="4" orient="horz" pos="261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A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3B816F-0CCB-4884-B363-366EB9AB8EC7}">
  <a:tblStyle styleId="{BF3B816F-0CCB-4884-B363-366EB9AB8EC7}" styleName="Table_0">
    <a:wholeTbl>
      <a:tcTxStyle b="off" i="off">
        <a:font>
          <a:latin typeface="Arial Narrow"/>
          <a:ea typeface="Arial Narrow"/>
          <a:cs typeface="Arial Narrow"/>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Arial Narrow"/>
          <a:ea typeface="Arial Narrow"/>
          <a:cs typeface="Arial Narrow"/>
        </a:font>
        <a:schemeClr val="lt1"/>
      </a:tcTxStyle>
      <a:tcStyle>
        <a:tcBdr/>
        <a:fill>
          <a:solidFill>
            <a:schemeClr val="dk1"/>
          </a:solidFill>
        </a:fill>
      </a:tcStyle>
    </a:lastCol>
    <a:firstCol>
      <a:tcTxStyle b="on" i="off">
        <a:font>
          <a:latin typeface="Arial Narrow"/>
          <a:ea typeface="Arial Narrow"/>
          <a:cs typeface="Arial Narrow"/>
        </a:font>
        <a:schemeClr val="lt1"/>
      </a:tcTxStyle>
      <a:tcStyle>
        <a:tcBdr/>
        <a:fill>
          <a:solidFill>
            <a:schemeClr val="dk1"/>
          </a:solidFill>
        </a:fill>
      </a:tcStyle>
    </a:firstCol>
    <a:lastRow>
      <a:tcTxStyle b="on" i="off">
        <a:font>
          <a:latin typeface="Arial Narrow"/>
          <a:ea typeface="Arial Narrow"/>
          <a:cs typeface="Arial Narrow"/>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Arial Narrow"/>
          <a:ea typeface="Arial Narrow"/>
          <a:cs typeface="Arial Narrow"/>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70D476F1-67B4-425A-B8BB-1EA644E3CF4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98" autoAdjust="0"/>
  </p:normalViewPr>
  <p:slideViewPr>
    <p:cSldViewPr snapToGrid="0">
      <p:cViewPr varScale="1">
        <p:scale>
          <a:sx n="93" d="100"/>
          <a:sy n="93" d="100"/>
        </p:scale>
        <p:origin x="504" y="67"/>
      </p:cViewPr>
      <p:guideLst>
        <p:guide orient="horz" pos="1390"/>
        <p:guide pos="1032"/>
        <p:guide pos="4584"/>
        <p:guide orient="horz" pos="261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52901" units="1/cm"/>
          <inkml:channelProperty channel="Y" name="resolution" value="65.45454" units="1/cm"/>
          <inkml:channelProperty channel="T" name="resolution" value="1" units="1/dev"/>
        </inkml:channelProperties>
      </inkml:inkSource>
      <inkml:timestamp xml:id="ts0" timeString="2024-08-05T22:46:58.797"/>
    </inkml:context>
    <inkml:brush xml:id="br0">
      <inkml:brushProperty name="width" value="0.05292" units="cm"/>
      <inkml:brushProperty name="height" value="0.05292" units="cm"/>
      <inkml:brushProperty name="color" value="#0070C0"/>
    </inkml:brush>
  </inkml:definitions>
  <inkml:trace contextRef="#ctx0" brushRef="#br0">6667 11906 0,'-13'0'32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79ede6421b_2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g279ede6421b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79ede6421b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79ede6421b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79ede6421b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79ede6421b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79ede6421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79ede6421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Notice that the old header is still there in memory! It’s jsut garbage data inside the block now</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79ede6421b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79ede6421b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Green box of 16 is the one we’re freeing</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79ede6421b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79ede6421b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79ede6421b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79ede6421b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79ede6421b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79ede6421b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eriod"/>
            </a:pPr>
            <a:r>
              <a:rPr lang="en-US" dirty="0"/>
              <a:t>Just one! If we always coalesce in free, there will never be 2 adjacent free blocks</a:t>
            </a:r>
          </a:p>
          <a:p>
            <a:pPr marL="228600" lvl="0" indent="-228600" algn="l" rtl="0">
              <a:spcBef>
                <a:spcPts val="0"/>
              </a:spcBef>
              <a:spcAft>
                <a:spcPts val="0"/>
              </a:spcAft>
              <a:buAutoNum type="arabicPeriod"/>
            </a:pPr>
            <a:r>
              <a:rPr lang="en-US" dirty="0"/>
              <a:t>N+1. Check current block’s size to get pointer to next, keep doing that until you reach n blocks ahead, then check that block’s size</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79ede6421b_2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79ede6421b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79ede6421b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79ede6421b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79ede6421b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79ede6421b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79ede6421b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79ede6421b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f01b2d85b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f01b2d85b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usually don’t have to think about this fact, just follow the pointers to the next thing in the list. We also provide a lot of this code. However, keep in mind that blocks that are “””next to each other””” in the list may not actually be adjacent in memory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f01b2d85b8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f01b2d85b8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Remove a block from the free list by having blocks on either side point to each other</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f01b2d85b8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f01b2d85b8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Add split block to free list</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f01b2d85b8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f01b2d85b8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will use FIFO for this lecture labs lab</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f01b2d85b8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f01b2d85b8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don’t have to explicitly handle these in Lab 5, provided for you</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f01b2d85b8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f01b2d85b8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New free block becomes head</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f01b2d85b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f01b2d85b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before, following block is somewhere in the free list, as it’s own prev and next</a:t>
            </a:r>
            <a:endParaRPr/>
          </a:p>
          <a:p>
            <a:pPr marL="0" lvl="0" indent="0" algn="l" rtl="0">
              <a:spcBef>
                <a:spcPts val="0"/>
              </a:spcBef>
              <a:spcAft>
                <a:spcPts val="0"/>
              </a:spcAft>
              <a:buNone/>
            </a:pPr>
            <a:r>
              <a:rPr lang="en"/>
              <a:t>After, those prev and next point to each other, removing old block from the list. We’d also update the header to merge the blocks together, not shown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f01b2d85b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2f01b2d85b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f01b2d85b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f01b2d85b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f01b2d85b8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f01b2d85b8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79ede6421b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79ede6421b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f01b2d85b8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f01b2d85b8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f01b2d85b8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f01b2d85b8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f0309e1c3d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2f0309e1c3d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f0309e1c3d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f0309e1c3d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f0309e1c3d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f0309e1c3d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f0309e1c3d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2f0309e1c3d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f0309e1c3d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f0309e1c3d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Simple implementation, but not the only one</a:t>
            </a: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f0309e1c3d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2f0309e1c3d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f0309e1c3d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2f0309e1c3d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f01b2d85b8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2f01b2d85b8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79ede6421b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79ede6421b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f01b2d85b8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2f01b2d85b8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f0309e1c3d_7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g2f0309e1c3d_71_0: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g2f0309e1c3d_71_0:notes"/>
          <p:cNvSpPr txBox="1">
            <a:spLocks noGrp="1"/>
          </p:cNvSpPr>
          <p:nvPr>
            <p:ph type="dt" idx="10"/>
          </p:nvPr>
        </p:nvSpPr>
        <p:spPr>
          <a:xfrm>
            <a:off x="3884613" y="2"/>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456" name="Google Shape;456;g2f0309e1c3d_71_0:notes"/>
          <p:cNvSpPr txBox="1">
            <a:spLocks noGrp="1"/>
          </p:cNvSpPr>
          <p:nvPr>
            <p:ph type="hdr" idx="3"/>
          </p:nvPr>
        </p:nvSpPr>
        <p:spPr>
          <a:xfrm>
            <a:off x="0" y="2"/>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CSE 351 Lecture 6</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f0309e1c3d_71_70:notes"/>
          <p:cNvSpPr txBox="1">
            <a:spLocks noGrp="1"/>
          </p:cNvSpPr>
          <p:nvPr>
            <p:ph type="body" idx="1"/>
          </p:nvPr>
        </p:nvSpPr>
        <p:spPr>
          <a:xfrm>
            <a:off x="685800" y="4400549"/>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0" name="Google Shape;520;g2f0309e1c3d_71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f0309e1c3d_71_142:notes"/>
          <p:cNvSpPr txBox="1">
            <a:spLocks noGrp="1"/>
          </p:cNvSpPr>
          <p:nvPr>
            <p:ph type="body" idx="1"/>
          </p:nvPr>
        </p:nvSpPr>
        <p:spPr>
          <a:xfrm>
            <a:off x="685800" y="4400549"/>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3" name="Google Shape;593;g2f0309e1c3d_71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79ede6421b_2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79ede6421b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79ede6421b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79ede6421b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79ede6421b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79ede6421b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pseudocode. Ignoring the type of p and pointer arithmetic scaling</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79ede6421b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79ede6421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Best fit: tradeoff between speed and utilization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79ede6421b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79ede6421b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lphaLcParenR"/>
            </a:pPr>
            <a:r>
              <a:rPr lang="en-US" dirty="0"/>
              <a:t> Uses both 50B blocks, 30B fragmentation</a:t>
            </a:r>
          </a:p>
          <a:p>
            <a:pPr marL="457200" lvl="0" indent="-298450" algn="l" rtl="0">
              <a:spcBef>
                <a:spcPts val="0"/>
              </a:spcBef>
              <a:spcAft>
                <a:spcPts val="0"/>
              </a:spcAft>
              <a:buSzPts val="1100"/>
              <a:buAutoNum type="alphaLcParenR"/>
            </a:pPr>
            <a:r>
              <a:rPr lang="en-US" dirty="0"/>
              <a:t>Uses lower 50B and 30B block, end of heap doesn’t count, so no fragmentation</a:t>
            </a:r>
          </a:p>
          <a:p>
            <a:pPr marL="457200" lvl="0" indent="-298450" algn="l" rtl="0">
              <a:spcBef>
                <a:spcPts val="0"/>
              </a:spcBef>
              <a:spcAft>
                <a:spcPts val="0"/>
              </a:spcAft>
              <a:buSzPts val="1100"/>
              <a:buAutoNum type="alphaLcParenR"/>
            </a:pPr>
            <a:r>
              <a:rPr lang="en-US" dirty="0"/>
              <a:t>Uses 30B and higher 50B block, 50B fragmentation</a:t>
            </a:r>
          </a:p>
          <a:p>
            <a:pPr marL="457200" lvl="0" indent="-298450" algn="l" rtl="0">
              <a:spcBef>
                <a:spcPts val="0"/>
              </a:spcBef>
              <a:spcAft>
                <a:spcPts val="0"/>
              </a:spcAft>
              <a:buSzPts val="1100"/>
              <a:buAutoNum type="alphaLcParenR"/>
            </a:pPr>
            <a:r>
              <a:rPr lang="en-US" dirty="0"/>
              <a:t>Uses higher 50B and lower 50B block (2</a:t>
            </a:r>
            <a:r>
              <a:rPr lang="en-US" baseline="30000" dirty="0"/>
              <a:t>nd</a:t>
            </a:r>
            <a:r>
              <a:rPr lang="en-US" dirty="0"/>
              <a:t> one split into a 30B allocated and 20B free block). 50B fragmentation</a:t>
            </a:r>
          </a:p>
          <a:p>
            <a:pPr marL="158750" lvl="0" indent="0" algn="l" rtl="0">
              <a:spcBef>
                <a:spcPts val="0"/>
              </a:spcBef>
              <a:spcAft>
                <a:spcPts val="0"/>
              </a:spcAft>
              <a:buSzPts val="1100"/>
              <a:buNone/>
            </a:pPr>
            <a:r>
              <a:rPr lang="en-US" dirty="0"/>
              <a:t>Answer is B</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757575"/>
              </a:buClr>
              <a:buSzPts val="2800"/>
              <a:buNone/>
              <a:defRPr sz="2800">
                <a:solidFill>
                  <a:srgbClr val="75757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303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20960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dk1"/>
              </a:buClr>
              <a:buSzPts val="1800"/>
              <a:buChar char="●"/>
              <a:defRPr>
                <a:solidFill>
                  <a:schemeClr val="dk1"/>
                </a:solidFill>
              </a:defRPr>
            </a:lvl1pPr>
            <a:lvl2pPr marL="914400" lvl="1" indent="-317500" algn="ctr" rtl="0">
              <a:spcBef>
                <a:spcPts val="0"/>
              </a:spcBef>
              <a:spcAft>
                <a:spcPts val="0"/>
              </a:spcAft>
              <a:buClr>
                <a:schemeClr val="dk1"/>
              </a:buClr>
              <a:buSzPts val="1400"/>
              <a:buChar char="○"/>
              <a:defRPr>
                <a:solidFill>
                  <a:schemeClr val="dk1"/>
                </a:solidFill>
              </a:defRPr>
            </a:lvl2pPr>
            <a:lvl3pPr marL="1371600" lvl="2" indent="-317500" algn="ctr" rtl="0">
              <a:spcBef>
                <a:spcPts val="0"/>
              </a:spcBef>
              <a:spcAft>
                <a:spcPts val="0"/>
              </a:spcAft>
              <a:buClr>
                <a:schemeClr val="dk1"/>
              </a:buClr>
              <a:buSzPts val="1400"/>
              <a:buChar char="■"/>
              <a:defRPr>
                <a:solidFill>
                  <a:schemeClr val="dk1"/>
                </a:solidFill>
              </a:defRPr>
            </a:lvl3pPr>
            <a:lvl4pPr marL="1828800" lvl="3" indent="-317500" algn="ctr" rtl="0">
              <a:spcBef>
                <a:spcPts val="0"/>
              </a:spcBef>
              <a:spcAft>
                <a:spcPts val="0"/>
              </a:spcAft>
              <a:buClr>
                <a:schemeClr val="dk1"/>
              </a:buClr>
              <a:buSzPts val="1400"/>
              <a:buChar char="●"/>
              <a:defRPr>
                <a:solidFill>
                  <a:schemeClr val="dk1"/>
                </a:solidFill>
              </a:defRPr>
            </a:lvl4pPr>
            <a:lvl5pPr marL="2286000" lvl="4" indent="-317500" algn="ctr" rtl="0">
              <a:spcBef>
                <a:spcPts val="0"/>
              </a:spcBef>
              <a:spcAft>
                <a:spcPts val="0"/>
              </a:spcAft>
              <a:buClr>
                <a:schemeClr val="dk1"/>
              </a:buClr>
              <a:buSzPts val="1400"/>
              <a:buChar char="○"/>
              <a:defRPr>
                <a:solidFill>
                  <a:schemeClr val="dk1"/>
                </a:solidFill>
              </a:defRPr>
            </a:lvl5pPr>
            <a:lvl6pPr marL="2743200" lvl="5" indent="-317500" algn="ctr" rtl="0">
              <a:spcBef>
                <a:spcPts val="0"/>
              </a:spcBef>
              <a:spcAft>
                <a:spcPts val="0"/>
              </a:spcAft>
              <a:buClr>
                <a:schemeClr val="dk1"/>
              </a:buClr>
              <a:buSzPts val="1400"/>
              <a:buChar char="■"/>
              <a:defRPr>
                <a:solidFill>
                  <a:schemeClr val="dk1"/>
                </a:solidFill>
              </a:defRPr>
            </a:lvl6pPr>
            <a:lvl7pPr marL="3200400" lvl="6" indent="-317500" algn="ctr" rtl="0">
              <a:spcBef>
                <a:spcPts val="0"/>
              </a:spcBef>
              <a:spcAft>
                <a:spcPts val="0"/>
              </a:spcAft>
              <a:buClr>
                <a:schemeClr val="dk1"/>
              </a:buClr>
              <a:buSzPts val="1400"/>
              <a:buChar char="●"/>
              <a:defRPr>
                <a:solidFill>
                  <a:schemeClr val="dk1"/>
                </a:solidFill>
              </a:defRPr>
            </a:lvl7pPr>
            <a:lvl8pPr marL="3657600" lvl="7" indent="-317500" algn="ctr" rtl="0">
              <a:spcBef>
                <a:spcPts val="0"/>
              </a:spcBef>
              <a:spcAft>
                <a:spcPts val="0"/>
              </a:spcAft>
              <a:buClr>
                <a:schemeClr val="dk1"/>
              </a:buClr>
              <a:buSzPts val="1400"/>
              <a:buChar char="○"/>
              <a:defRPr>
                <a:solidFill>
                  <a:schemeClr val="dk1"/>
                </a:solidFill>
              </a:defRPr>
            </a:lvl8pPr>
            <a:lvl9pPr marL="4114800" lvl="8" indent="-317500" algn="ctr" rtl="0">
              <a:spcBef>
                <a:spcPts val="0"/>
              </a:spcBef>
              <a:spcAft>
                <a:spcPts val="0"/>
              </a:spcAft>
              <a:buClr>
                <a:schemeClr val="dk1"/>
              </a:buClr>
              <a:buSzPts val="1400"/>
              <a:buChar char="■"/>
              <a:defRPr>
                <a:solidFill>
                  <a:schemeClr val="dk1"/>
                </a:solidFill>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4"/>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14"/>
          <p:cNvSpPr txBox="1">
            <a:spLocks noGrp="1"/>
          </p:cNvSpPr>
          <p:nvPr>
            <p:ph type="body" idx="2"/>
          </p:nvPr>
        </p:nvSpPr>
        <p:spPr>
          <a:xfrm>
            <a:off x="4572000" y="7127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b="1"/>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1" name="Google Shape;61;p15"/>
          <p:cNvSpPr txBox="1">
            <a:spLocks noGrp="1"/>
          </p:cNvSpPr>
          <p:nvPr>
            <p:ph type="body" idx="1"/>
          </p:nvPr>
        </p:nvSpPr>
        <p:spPr>
          <a:xfrm>
            <a:off x="396876" y="1021556"/>
            <a:ext cx="8366100" cy="3729000"/>
          </a:xfrm>
          <a:prstGeom prst="rect">
            <a:avLst/>
          </a:prstGeom>
          <a:noFill/>
          <a:ln>
            <a:noFill/>
          </a:ln>
        </p:spPr>
        <p:txBody>
          <a:bodyPr spcFirstLastPara="1" wrap="square" lIns="68575" tIns="34275" rIns="68575" bIns="34275" anchor="t" anchorCtr="0">
            <a:normAutofit/>
          </a:bodyPr>
          <a:lstStyle>
            <a:lvl1pPr marL="457200" lvl="0" indent="-292100" algn="l" rtl="0">
              <a:spcBef>
                <a:spcPts val="400"/>
              </a:spcBef>
              <a:spcAft>
                <a:spcPts val="0"/>
              </a:spcAft>
              <a:buSzPts val="1000"/>
              <a:buChar char="●"/>
              <a:defRPr b="0"/>
            </a:lvl1pPr>
            <a:lvl2pPr marL="914400" lvl="1" indent="-330200" algn="l" rtl="0">
              <a:spcBef>
                <a:spcPts val="400"/>
              </a:spcBef>
              <a:spcAft>
                <a:spcPts val="0"/>
              </a:spcAft>
              <a:buSzPts val="1600"/>
              <a:buChar char="○"/>
              <a:defRPr sz="1600"/>
            </a:lvl2pPr>
            <a:lvl3pPr marL="1371600" lvl="2" indent="-330200" algn="l" rtl="0">
              <a:spcBef>
                <a:spcPts val="300"/>
              </a:spcBef>
              <a:spcAft>
                <a:spcPts val="0"/>
              </a:spcAft>
              <a:buSzPts val="1600"/>
              <a:buChar char="■"/>
              <a:defRPr sz="1600"/>
            </a:lvl3pPr>
            <a:lvl4pPr marL="1828800" lvl="3" indent="-330200" algn="l" rtl="0">
              <a:spcBef>
                <a:spcPts val="300"/>
              </a:spcBef>
              <a:spcAft>
                <a:spcPts val="0"/>
              </a:spcAft>
              <a:buSzPts val="1600"/>
              <a:buChar char="●"/>
              <a:defRPr sz="1600"/>
            </a:lvl4pPr>
            <a:lvl5pPr marL="2286000" lvl="4" indent="-330200" algn="l" rtl="0">
              <a:spcBef>
                <a:spcPts val="300"/>
              </a:spcBef>
              <a:spcAft>
                <a:spcPts val="0"/>
              </a:spcAft>
              <a:buSzPts val="1600"/>
              <a:buChar char="○"/>
              <a:defRPr sz="1600"/>
            </a:lvl5pPr>
            <a:lvl6pPr marL="2743200" lvl="5" indent="-330200" algn="l" rtl="0">
              <a:spcBef>
                <a:spcPts val="300"/>
              </a:spcBef>
              <a:spcAft>
                <a:spcPts val="0"/>
              </a:spcAft>
              <a:buClr>
                <a:schemeClr val="dk1"/>
              </a:buClr>
              <a:buSzPts val="1600"/>
              <a:buChar char="■"/>
              <a:defRPr sz="1600"/>
            </a:lvl6pPr>
            <a:lvl7pPr marL="3200400" lvl="6" indent="-330200" algn="l" rtl="0">
              <a:spcBef>
                <a:spcPts val="300"/>
              </a:spcBef>
              <a:spcAft>
                <a:spcPts val="0"/>
              </a:spcAft>
              <a:buClr>
                <a:schemeClr val="dk1"/>
              </a:buClr>
              <a:buSzPts val="1600"/>
              <a:buChar char="●"/>
              <a:defRPr sz="1600"/>
            </a:lvl7pPr>
            <a:lvl8pPr marL="3657600" lvl="7" indent="-330200" algn="l" rtl="0">
              <a:spcBef>
                <a:spcPts val="300"/>
              </a:spcBef>
              <a:spcAft>
                <a:spcPts val="0"/>
              </a:spcAft>
              <a:buClr>
                <a:schemeClr val="dk1"/>
              </a:buClr>
              <a:buSzPts val="1600"/>
              <a:buChar char="○"/>
              <a:defRPr sz="1600"/>
            </a:lvl8pPr>
            <a:lvl9pPr marL="4114800" lvl="8" indent="-330200" algn="l" rtl="0">
              <a:spcBef>
                <a:spcPts val="300"/>
              </a:spcBef>
              <a:spcAft>
                <a:spcPts val="0"/>
              </a:spcAft>
              <a:buClr>
                <a:schemeClr val="dk1"/>
              </a:buClr>
              <a:buSzPts val="1600"/>
              <a:buChar char="■"/>
              <a:defRPr sz="1600"/>
            </a:lvl9pPr>
          </a:lstStyle>
          <a:p>
            <a:endParaRPr/>
          </a:p>
        </p:txBody>
      </p:sp>
      <p:sp>
        <p:nvSpPr>
          <p:cNvPr id="62" name="Google Shape;62;p15"/>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b="1"/>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5" name="Google Shape;65;p16"/>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292100" algn="l" rtl="0">
              <a:spcBef>
                <a:spcPts val="400"/>
              </a:spcBef>
              <a:spcAft>
                <a:spcPts val="0"/>
              </a:spcAft>
              <a:buSzPts val="1000"/>
              <a:buChar char="●"/>
              <a:defRPr b="0"/>
            </a:lvl1pPr>
            <a:lvl2pPr marL="914400" lvl="1" indent="-330200" algn="l" rtl="0">
              <a:spcBef>
                <a:spcPts val="400"/>
              </a:spcBef>
              <a:spcAft>
                <a:spcPts val="0"/>
              </a:spcAft>
              <a:buSzPts val="1600"/>
              <a:buChar char="○"/>
              <a:defRPr sz="1600"/>
            </a:lvl2pPr>
            <a:lvl3pPr marL="1371600" lvl="2" indent="-330200" algn="l" rtl="0">
              <a:spcBef>
                <a:spcPts val="300"/>
              </a:spcBef>
              <a:spcAft>
                <a:spcPts val="0"/>
              </a:spcAft>
              <a:buSzPts val="1600"/>
              <a:buChar char="■"/>
              <a:defRPr sz="1600"/>
            </a:lvl3pPr>
            <a:lvl4pPr marL="1828800" lvl="3" indent="-330200" algn="l" rtl="0">
              <a:spcBef>
                <a:spcPts val="300"/>
              </a:spcBef>
              <a:spcAft>
                <a:spcPts val="0"/>
              </a:spcAft>
              <a:buSzPts val="1600"/>
              <a:buChar char="●"/>
              <a:defRPr sz="1600"/>
            </a:lvl4pPr>
            <a:lvl5pPr marL="2286000" lvl="4" indent="-330200" algn="l" rtl="0">
              <a:spcBef>
                <a:spcPts val="300"/>
              </a:spcBef>
              <a:spcAft>
                <a:spcPts val="0"/>
              </a:spcAft>
              <a:buSzPts val="1600"/>
              <a:buChar char="○"/>
              <a:defRPr sz="1600"/>
            </a:lvl5pPr>
            <a:lvl6pPr marL="2743200" lvl="5" indent="-330200" algn="l" rtl="0">
              <a:spcBef>
                <a:spcPts val="300"/>
              </a:spcBef>
              <a:spcAft>
                <a:spcPts val="0"/>
              </a:spcAft>
              <a:buClr>
                <a:schemeClr val="dk1"/>
              </a:buClr>
              <a:buSzPts val="1600"/>
              <a:buChar char="■"/>
              <a:defRPr sz="1600"/>
            </a:lvl6pPr>
            <a:lvl7pPr marL="3200400" lvl="6" indent="-330200" algn="l" rtl="0">
              <a:spcBef>
                <a:spcPts val="300"/>
              </a:spcBef>
              <a:spcAft>
                <a:spcPts val="0"/>
              </a:spcAft>
              <a:buClr>
                <a:schemeClr val="dk1"/>
              </a:buClr>
              <a:buSzPts val="1600"/>
              <a:buChar char="●"/>
              <a:defRPr sz="1600"/>
            </a:lvl7pPr>
            <a:lvl8pPr marL="3657600" lvl="7" indent="-330200" algn="l" rtl="0">
              <a:spcBef>
                <a:spcPts val="300"/>
              </a:spcBef>
              <a:spcAft>
                <a:spcPts val="0"/>
              </a:spcAft>
              <a:buClr>
                <a:schemeClr val="dk1"/>
              </a:buClr>
              <a:buSzPts val="1600"/>
              <a:buChar char="○"/>
              <a:defRPr sz="1600"/>
            </a:lvl8pPr>
            <a:lvl9pPr marL="4114800" lvl="8" indent="-330200" algn="l" rtl="0">
              <a:spcBef>
                <a:spcPts val="300"/>
              </a:spcBef>
              <a:spcAft>
                <a:spcPts val="0"/>
              </a:spcAft>
              <a:buClr>
                <a:schemeClr val="dk1"/>
              </a:buClr>
              <a:buSzPts val="1600"/>
              <a:buChar char="■"/>
              <a:defRPr sz="1600"/>
            </a:lvl9pPr>
          </a:lstStyle>
          <a:p>
            <a:endParaRPr/>
          </a:p>
        </p:txBody>
      </p:sp>
      <p:sp>
        <p:nvSpPr>
          <p:cNvPr id="66" name="Google Shape;66;p16"/>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69" name="Google Shape;69;p17"/>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311150" algn="l" rtl="0">
              <a:spcBef>
                <a:spcPts val="400"/>
              </a:spcBef>
              <a:spcAft>
                <a:spcPts val="0"/>
              </a:spcAft>
              <a:buSzPts val="1300"/>
              <a:buChar char="●"/>
              <a:defRPr sz="2100" b="0"/>
            </a:lvl1pPr>
            <a:lvl2pPr marL="914400" lvl="1" indent="-355600" algn="l" rtl="0">
              <a:spcBef>
                <a:spcPts val="400"/>
              </a:spcBef>
              <a:spcAft>
                <a:spcPts val="0"/>
              </a:spcAft>
              <a:buSzPts val="2000"/>
              <a:buChar char="○"/>
              <a:defRPr sz="1800"/>
            </a:lvl2pPr>
            <a:lvl3pPr marL="1371600" lvl="2" indent="-298450" algn="l" rtl="0">
              <a:spcBef>
                <a:spcPts val="300"/>
              </a:spcBef>
              <a:spcAft>
                <a:spcPts val="0"/>
              </a:spcAft>
              <a:buSzPts val="11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70" name="Google Shape;70;p17"/>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4">
  <p:cSld name="OBJECT_4">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57018" y="326759"/>
            <a:ext cx="8406000" cy="5715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73" name="Google Shape;73;p18"/>
          <p:cNvSpPr txBox="1">
            <a:spLocks noGrp="1"/>
          </p:cNvSpPr>
          <p:nvPr>
            <p:ph type="body" idx="1"/>
          </p:nvPr>
        </p:nvSpPr>
        <p:spPr>
          <a:xfrm>
            <a:off x="396876" y="1021556"/>
            <a:ext cx="8366100" cy="3729300"/>
          </a:xfrm>
          <a:prstGeom prst="rect">
            <a:avLst/>
          </a:prstGeom>
          <a:noFill/>
          <a:ln>
            <a:noFill/>
          </a:ln>
        </p:spPr>
        <p:txBody>
          <a:bodyPr spcFirstLastPara="1" wrap="square" lIns="68575" tIns="34275" rIns="68575" bIns="34275" anchor="t" anchorCtr="0">
            <a:normAutofit/>
          </a:bodyPr>
          <a:lstStyle>
            <a:lvl1pPr marL="457200" lvl="0" indent="-311150" algn="l" rtl="0">
              <a:spcBef>
                <a:spcPts val="400"/>
              </a:spcBef>
              <a:spcAft>
                <a:spcPts val="0"/>
              </a:spcAft>
              <a:buSzPts val="1300"/>
              <a:buChar char="●"/>
              <a:defRPr sz="2100" b="0"/>
            </a:lvl1pPr>
            <a:lvl2pPr marL="914400" lvl="1" indent="-355600" algn="l" rtl="0">
              <a:spcBef>
                <a:spcPts val="400"/>
              </a:spcBef>
              <a:spcAft>
                <a:spcPts val="0"/>
              </a:spcAft>
              <a:buSzPts val="2000"/>
              <a:buChar char="○"/>
              <a:defRPr sz="1800"/>
            </a:lvl2pPr>
            <a:lvl3pPr marL="1371600" lvl="2" indent="-298450" algn="l" rtl="0">
              <a:spcBef>
                <a:spcPts val="300"/>
              </a:spcBef>
              <a:spcAft>
                <a:spcPts val="0"/>
              </a:spcAft>
              <a:buSzPts val="11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74" name="Google Shape;74;p18"/>
          <p:cNvSpPr txBox="1">
            <a:spLocks noGrp="1"/>
          </p:cNvSpPr>
          <p:nvPr>
            <p:ph type="sldNum" idx="12"/>
          </p:nvPr>
        </p:nvSpPr>
        <p:spPr>
          <a:xfrm>
            <a:off x="8534400" y="4869181"/>
            <a:ext cx="609600" cy="273900"/>
          </a:xfrm>
          <a:prstGeom prst="rect">
            <a:avLst/>
          </a:prstGeom>
          <a:noFill/>
          <a:ln>
            <a:noFill/>
          </a:ln>
        </p:spPr>
        <p:txBody>
          <a:bodyPr spcFirstLastPara="1" wrap="square" lIns="68575" tIns="34275" rIns="68575" bIns="34275" anchor="ctr" anchorCtr="0">
            <a:normAutofit/>
          </a:bodyPr>
          <a:lstStyle>
            <a:lvl1pPr marL="0" lvl="0" indent="0" algn="ctr" rtl="0">
              <a:spcBef>
                <a:spcPts val="0"/>
              </a:spcBef>
              <a:spcAft>
                <a:spcPts val="0"/>
              </a:spcAft>
              <a:buNone/>
              <a:defRPr sz="900" b="1" i="0" u="none" strike="noStrike" cap="none">
                <a:solidFill>
                  <a:srgbClr val="4B2A85"/>
                </a:solidFill>
                <a:latin typeface="Calibri"/>
                <a:ea typeface="Calibri"/>
                <a:cs typeface="Calibri"/>
                <a:sym typeface="Calibri"/>
              </a:defRPr>
            </a:lvl1pPr>
            <a:lvl2pPr marL="0" lvl="1" indent="0" algn="ctr" rtl="0">
              <a:spcBef>
                <a:spcPts val="0"/>
              </a:spcBef>
              <a:spcAft>
                <a:spcPts val="0"/>
              </a:spcAft>
              <a:buNone/>
              <a:defRPr sz="900" b="1" i="0" u="none" strike="noStrike" cap="none">
                <a:solidFill>
                  <a:srgbClr val="4B2A85"/>
                </a:solidFill>
                <a:latin typeface="Calibri"/>
                <a:ea typeface="Calibri"/>
                <a:cs typeface="Calibri"/>
                <a:sym typeface="Calibri"/>
              </a:defRPr>
            </a:lvl2pPr>
            <a:lvl3pPr marL="0" lvl="2" indent="0" algn="ctr" rtl="0">
              <a:spcBef>
                <a:spcPts val="0"/>
              </a:spcBef>
              <a:spcAft>
                <a:spcPts val="0"/>
              </a:spcAft>
              <a:buNone/>
              <a:defRPr sz="900" b="1" i="0" u="none" strike="noStrike" cap="none">
                <a:solidFill>
                  <a:srgbClr val="4B2A85"/>
                </a:solidFill>
                <a:latin typeface="Calibri"/>
                <a:ea typeface="Calibri"/>
                <a:cs typeface="Calibri"/>
                <a:sym typeface="Calibri"/>
              </a:defRPr>
            </a:lvl3pPr>
            <a:lvl4pPr marL="0" lvl="3" indent="0" algn="ctr" rtl="0">
              <a:spcBef>
                <a:spcPts val="0"/>
              </a:spcBef>
              <a:spcAft>
                <a:spcPts val="0"/>
              </a:spcAft>
              <a:buNone/>
              <a:defRPr sz="900" b="1" i="0" u="none" strike="noStrike" cap="none">
                <a:solidFill>
                  <a:srgbClr val="4B2A85"/>
                </a:solidFill>
                <a:latin typeface="Calibri"/>
                <a:ea typeface="Calibri"/>
                <a:cs typeface="Calibri"/>
                <a:sym typeface="Calibri"/>
              </a:defRPr>
            </a:lvl4pPr>
            <a:lvl5pPr marL="0" lvl="4" indent="0" algn="ctr" rtl="0">
              <a:spcBef>
                <a:spcPts val="0"/>
              </a:spcBef>
              <a:spcAft>
                <a:spcPts val="0"/>
              </a:spcAft>
              <a:buNone/>
              <a:defRPr sz="900" b="1" i="0" u="none" strike="noStrike" cap="none">
                <a:solidFill>
                  <a:srgbClr val="4B2A85"/>
                </a:solidFill>
                <a:latin typeface="Calibri"/>
                <a:ea typeface="Calibri"/>
                <a:cs typeface="Calibri"/>
                <a:sym typeface="Calibri"/>
              </a:defRPr>
            </a:lvl5pPr>
            <a:lvl6pPr marL="0" lvl="5" indent="0" algn="ctr" rtl="0">
              <a:spcBef>
                <a:spcPts val="0"/>
              </a:spcBef>
              <a:spcAft>
                <a:spcPts val="0"/>
              </a:spcAft>
              <a:buNone/>
              <a:defRPr sz="900" b="1" i="0" u="none" strike="noStrike" cap="none">
                <a:solidFill>
                  <a:srgbClr val="4B2A85"/>
                </a:solidFill>
                <a:latin typeface="Calibri"/>
                <a:ea typeface="Calibri"/>
                <a:cs typeface="Calibri"/>
                <a:sym typeface="Calibri"/>
              </a:defRPr>
            </a:lvl6pPr>
            <a:lvl7pPr marL="0" lvl="6" indent="0" algn="ctr" rtl="0">
              <a:spcBef>
                <a:spcPts val="0"/>
              </a:spcBef>
              <a:spcAft>
                <a:spcPts val="0"/>
              </a:spcAft>
              <a:buNone/>
              <a:defRPr sz="900" b="1" i="0" u="none" strike="noStrike" cap="none">
                <a:solidFill>
                  <a:srgbClr val="4B2A85"/>
                </a:solidFill>
                <a:latin typeface="Calibri"/>
                <a:ea typeface="Calibri"/>
                <a:cs typeface="Calibri"/>
                <a:sym typeface="Calibri"/>
              </a:defRPr>
            </a:lvl7pPr>
            <a:lvl8pPr marL="0" lvl="7" indent="0" algn="ctr" rtl="0">
              <a:spcBef>
                <a:spcPts val="0"/>
              </a:spcBef>
              <a:spcAft>
                <a:spcPts val="0"/>
              </a:spcAft>
              <a:buNone/>
              <a:defRPr sz="900" b="1" i="0" u="none" strike="noStrike" cap="none">
                <a:solidFill>
                  <a:srgbClr val="4B2A85"/>
                </a:solidFill>
                <a:latin typeface="Calibri"/>
                <a:ea typeface="Calibri"/>
                <a:cs typeface="Calibri"/>
                <a:sym typeface="Calibri"/>
              </a:defRPr>
            </a:lvl8pPr>
            <a:lvl9pPr marL="0" lvl="8" indent="0" algn="ctr" rtl="0">
              <a:spcBef>
                <a:spcPts val="0"/>
              </a:spcBef>
              <a:spcAft>
                <a:spcPts val="0"/>
              </a:spcAft>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OBJECT_5">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357018" y="326759"/>
            <a:ext cx="8405982" cy="571500"/>
          </a:xfrm>
          <a:prstGeom prst="rect">
            <a:avLst/>
          </a:prstGeom>
          <a:noFill/>
          <a:ln>
            <a:noFill/>
          </a:ln>
        </p:spPr>
        <p:txBody>
          <a:bodyPr spcFirstLastPara="1" wrap="square" lIns="68575" tIns="34275" rIns="68575" bIns="34275" anchor="ctr" anchorCtr="0">
            <a:norm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77" name="Google Shape;77;p19"/>
          <p:cNvSpPr txBox="1">
            <a:spLocks noGrp="1"/>
          </p:cNvSpPr>
          <p:nvPr>
            <p:ph type="body" idx="1"/>
          </p:nvPr>
        </p:nvSpPr>
        <p:spPr>
          <a:xfrm>
            <a:off x="396875" y="1021556"/>
            <a:ext cx="8366125" cy="3729038"/>
          </a:xfrm>
          <a:prstGeom prst="rect">
            <a:avLst/>
          </a:prstGeom>
          <a:noFill/>
          <a:ln>
            <a:noFill/>
          </a:ln>
        </p:spPr>
        <p:txBody>
          <a:bodyPr spcFirstLastPara="1" wrap="square" lIns="68575" tIns="34275" rIns="68575" bIns="34275" anchor="t" anchorCtr="0">
            <a:normAutofit/>
          </a:bodyPr>
          <a:lstStyle>
            <a:lvl1pPr marL="457200" lvl="0" indent="-311150" algn="l">
              <a:spcBef>
                <a:spcPts val="400"/>
              </a:spcBef>
              <a:spcAft>
                <a:spcPts val="0"/>
              </a:spcAft>
              <a:buSzPts val="1300"/>
              <a:buChar char="●"/>
              <a:defRPr sz="2100" b="0"/>
            </a:lvl1pPr>
            <a:lvl2pPr marL="914400" lvl="1" indent="-355600" algn="l">
              <a:spcBef>
                <a:spcPts val="400"/>
              </a:spcBef>
              <a:spcAft>
                <a:spcPts val="0"/>
              </a:spcAft>
              <a:buSzPts val="2000"/>
              <a:buChar char="○"/>
              <a:defRPr sz="1800"/>
            </a:lvl2pPr>
            <a:lvl3pPr marL="1371600" lvl="2" indent="-298450" algn="l">
              <a:spcBef>
                <a:spcPts val="300"/>
              </a:spcBef>
              <a:spcAft>
                <a:spcPts val="0"/>
              </a:spcAft>
              <a:buSzPts val="1100"/>
              <a:buChar char="■"/>
              <a:defRPr sz="1100"/>
            </a:lvl3pPr>
            <a:lvl4pPr marL="1828800" lvl="3" indent="-317500" algn="l">
              <a:spcBef>
                <a:spcPts val="300"/>
              </a:spcBef>
              <a:spcAft>
                <a:spcPts val="0"/>
              </a:spcAft>
              <a:buSzPts val="1400"/>
              <a:buChar char="●"/>
              <a:defRPr sz="1100"/>
            </a:lvl4pPr>
            <a:lvl5pPr marL="2286000" lvl="4" indent="-317500" algn="l">
              <a:spcBef>
                <a:spcPts val="300"/>
              </a:spcBef>
              <a:spcAft>
                <a:spcPts val="0"/>
              </a:spcAft>
              <a:buSzPts val="1400"/>
              <a:buChar char="○"/>
              <a:defRPr sz="1100"/>
            </a:lvl5pPr>
            <a:lvl6pPr marL="2743200" lvl="5" indent="-317500" algn="l">
              <a:spcBef>
                <a:spcPts val="300"/>
              </a:spcBef>
              <a:spcAft>
                <a:spcPts val="0"/>
              </a:spcAft>
              <a:buClr>
                <a:schemeClr val="dk1"/>
              </a:buClr>
              <a:buSzPts val="1400"/>
              <a:buChar char="■"/>
              <a:defRPr sz="1100"/>
            </a:lvl6pPr>
            <a:lvl7pPr marL="3200400" lvl="6" indent="-317500" algn="l">
              <a:spcBef>
                <a:spcPts val="300"/>
              </a:spcBef>
              <a:spcAft>
                <a:spcPts val="0"/>
              </a:spcAft>
              <a:buClr>
                <a:schemeClr val="dk1"/>
              </a:buClr>
              <a:buSzPts val="1400"/>
              <a:buChar char="●"/>
              <a:defRPr sz="1100"/>
            </a:lvl7pPr>
            <a:lvl8pPr marL="3657600" lvl="7" indent="-317500" algn="l">
              <a:spcBef>
                <a:spcPts val="300"/>
              </a:spcBef>
              <a:spcAft>
                <a:spcPts val="0"/>
              </a:spcAft>
              <a:buClr>
                <a:schemeClr val="dk1"/>
              </a:buClr>
              <a:buSzPts val="1400"/>
              <a:buChar char="○"/>
              <a:defRPr sz="1100"/>
            </a:lvl8pPr>
            <a:lvl9pPr marL="4114800" lvl="8" indent="-317500" algn="l">
              <a:spcBef>
                <a:spcPts val="300"/>
              </a:spcBef>
              <a:spcAft>
                <a:spcPts val="0"/>
              </a:spcAft>
              <a:buClr>
                <a:schemeClr val="dk1"/>
              </a:buClr>
              <a:buSzPts val="1400"/>
              <a:buChar char="■"/>
              <a:defRPr sz="1100"/>
            </a:lvl9pPr>
          </a:lstStyle>
          <a:p>
            <a:endParaRPr/>
          </a:p>
        </p:txBody>
      </p:sp>
      <p:sp>
        <p:nvSpPr>
          <p:cNvPr id="78" name="Google Shape;78;p19"/>
          <p:cNvSpPr txBox="1">
            <a:spLocks noGrp="1"/>
          </p:cNvSpPr>
          <p:nvPr>
            <p:ph type="sldNum" idx="12"/>
          </p:nvPr>
        </p:nvSpPr>
        <p:spPr>
          <a:xfrm>
            <a:off x="8534400" y="4869181"/>
            <a:ext cx="609600" cy="273844"/>
          </a:xfrm>
          <a:prstGeom prst="rect">
            <a:avLst/>
          </a:prstGeom>
          <a:noFill/>
          <a:ln>
            <a:noFill/>
          </a:ln>
        </p:spPr>
        <p:txBody>
          <a:bodyPr spcFirstLastPara="1" wrap="square" lIns="68575" tIns="34275" rIns="68575" bIns="34275" anchor="ctr" anchorCtr="0">
            <a:normAutofit/>
          </a:bodyPr>
          <a:lstStyle>
            <a:lvl1pPr marL="0" lvl="0" indent="0" algn="ctr">
              <a:spcBef>
                <a:spcPts val="0"/>
              </a:spcBef>
              <a:buNone/>
              <a:defRPr sz="900" b="1" i="0" u="none" strike="noStrike" cap="none">
                <a:solidFill>
                  <a:srgbClr val="4B2A85"/>
                </a:solidFill>
                <a:latin typeface="Calibri"/>
                <a:ea typeface="Calibri"/>
                <a:cs typeface="Calibri"/>
                <a:sym typeface="Calibri"/>
              </a:defRPr>
            </a:lvl1pPr>
            <a:lvl2pPr marL="0" lvl="1" indent="0" algn="ctr">
              <a:spcBef>
                <a:spcPts val="0"/>
              </a:spcBef>
              <a:buNone/>
              <a:defRPr sz="900" b="1" i="0" u="none" strike="noStrike" cap="none">
                <a:solidFill>
                  <a:srgbClr val="4B2A85"/>
                </a:solidFill>
                <a:latin typeface="Calibri"/>
                <a:ea typeface="Calibri"/>
                <a:cs typeface="Calibri"/>
                <a:sym typeface="Calibri"/>
              </a:defRPr>
            </a:lvl2pPr>
            <a:lvl3pPr marL="0" lvl="2" indent="0" algn="ctr">
              <a:spcBef>
                <a:spcPts val="0"/>
              </a:spcBef>
              <a:buNone/>
              <a:defRPr sz="900" b="1" i="0" u="none" strike="noStrike" cap="none">
                <a:solidFill>
                  <a:srgbClr val="4B2A85"/>
                </a:solidFill>
                <a:latin typeface="Calibri"/>
                <a:ea typeface="Calibri"/>
                <a:cs typeface="Calibri"/>
                <a:sym typeface="Calibri"/>
              </a:defRPr>
            </a:lvl3pPr>
            <a:lvl4pPr marL="0" lvl="3" indent="0" algn="ctr">
              <a:spcBef>
                <a:spcPts val="0"/>
              </a:spcBef>
              <a:buNone/>
              <a:defRPr sz="900" b="1" i="0" u="none" strike="noStrike" cap="none">
                <a:solidFill>
                  <a:srgbClr val="4B2A85"/>
                </a:solidFill>
                <a:latin typeface="Calibri"/>
                <a:ea typeface="Calibri"/>
                <a:cs typeface="Calibri"/>
                <a:sym typeface="Calibri"/>
              </a:defRPr>
            </a:lvl4pPr>
            <a:lvl5pPr marL="0" lvl="4" indent="0" algn="ctr">
              <a:spcBef>
                <a:spcPts val="0"/>
              </a:spcBef>
              <a:buNone/>
              <a:defRPr sz="900" b="1" i="0" u="none" strike="noStrike" cap="none">
                <a:solidFill>
                  <a:srgbClr val="4B2A85"/>
                </a:solidFill>
                <a:latin typeface="Calibri"/>
                <a:ea typeface="Calibri"/>
                <a:cs typeface="Calibri"/>
                <a:sym typeface="Calibri"/>
              </a:defRPr>
            </a:lvl5pPr>
            <a:lvl6pPr marL="0" lvl="5" indent="0" algn="ctr">
              <a:spcBef>
                <a:spcPts val="0"/>
              </a:spcBef>
              <a:buNone/>
              <a:defRPr sz="900" b="1" i="0" u="none" strike="noStrike" cap="none">
                <a:solidFill>
                  <a:srgbClr val="4B2A85"/>
                </a:solidFill>
                <a:latin typeface="Calibri"/>
                <a:ea typeface="Calibri"/>
                <a:cs typeface="Calibri"/>
                <a:sym typeface="Calibri"/>
              </a:defRPr>
            </a:lvl6pPr>
            <a:lvl7pPr marL="0" lvl="6" indent="0" algn="ctr">
              <a:spcBef>
                <a:spcPts val="0"/>
              </a:spcBef>
              <a:buNone/>
              <a:defRPr sz="900" b="1" i="0" u="none" strike="noStrike" cap="none">
                <a:solidFill>
                  <a:srgbClr val="4B2A85"/>
                </a:solidFill>
                <a:latin typeface="Calibri"/>
                <a:ea typeface="Calibri"/>
                <a:cs typeface="Calibri"/>
                <a:sym typeface="Calibri"/>
              </a:defRPr>
            </a:lvl7pPr>
            <a:lvl8pPr marL="0" lvl="7" indent="0" algn="ctr">
              <a:spcBef>
                <a:spcPts val="0"/>
              </a:spcBef>
              <a:buNone/>
              <a:defRPr sz="900" b="1" i="0" u="none" strike="noStrike" cap="none">
                <a:solidFill>
                  <a:srgbClr val="4B2A85"/>
                </a:solidFill>
                <a:latin typeface="Calibri"/>
                <a:ea typeface="Calibri"/>
                <a:cs typeface="Calibri"/>
                <a:sym typeface="Calibri"/>
              </a:defRPr>
            </a:lvl8pPr>
            <a:lvl9pPr marL="0" lvl="8" indent="0" algn="ctr">
              <a:spcBef>
                <a:spcPts val="0"/>
              </a:spcBef>
              <a:buNone/>
              <a:defRPr sz="9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5"/>
          <p:cNvSpPr txBox="1">
            <a:spLocks noGrp="1"/>
          </p:cNvSpPr>
          <p:nvPr>
            <p:ph type="body" idx="2"/>
          </p:nvPr>
        </p:nvSpPr>
        <p:spPr>
          <a:xfrm>
            <a:off x="45720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7"/>
          <p:cNvSpPr txBox="1">
            <a:spLocks noGrp="1"/>
          </p:cNvSpPr>
          <p:nvPr>
            <p:ph type="body" idx="1"/>
          </p:nvPr>
        </p:nvSpPr>
        <p:spPr>
          <a:xfrm>
            <a:off x="311700" y="742825"/>
            <a:ext cx="4260300" cy="3518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8205300" cy="4090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36"/>
        <p:cNvGrpSpPr/>
        <p:nvPr/>
      </p:nvGrpSpPr>
      <p:grpSpPr>
        <a:xfrm>
          <a:off x="0" y="0"/>
          <a:ext cx="0" cy="0"/>
          <a:chOff x="0" y="0"/>
          <a:chExt cx="0" cy="0"/>
        </a:xfrm>
      </p:grpSpPr>
      <p:sp>
        <p:nvSpPr>
          <p:cNvPr id="37" name="Google Shape;37;p9"/>
          <p:cNvSpPr/>
          <p:nvPr/>
        </p:nvSpPr>
        <p:spPr>
          <a:xfrm>
            <a:off x="0" y="3002175"/>
            <a:ext cx="9144000" cy="2141400"/>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lt1"/>
              </a:solidFill>
            </a:endParaRPr>
          </a:p>
        </p:txBody>
      </p:sp>
      <p:sp>
        <p:nvSpPr>
          <p:cNvPr id="38" name="Google Shape;38;p9"/>
          <p:cNvSpPr txBox="1">
            <a:spLocks noGrp="1"/>
          </p:cNvSpPr>
          <p:nvPr>
            <p:ph type="title"/>
          </p:nvPr>
        </p:nvSpPr>
        <p:spPr>
          <a:xfrm>
            <a:off x="533925" y="1391063"/>
            <a:ext cx="8076300" cy="103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549363" y="2428990"/>
            <a:ext cx="4045200" cy="671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lt1"/>
              </a:buClr>
              <a:buSzPts val="1800"/>
              <a:buNone/>
              <a:defRPr>
                <a:solidFill>
                  <a:schemeClr val="lt1"/>
                </a:solidFill>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p:nvPr/>
        </p:nvSpPr>
        <p:spPr>
          <a:xfrm>
            <a:off x="0" y="4256175"/>
            <a:ext cx="9144000" cy="887400"/>
          </a:xfrm>
          <a:prstGeom prst="rect">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chemeClr val="lt1"/>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017663"/>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Char char="●"/>
              <a:defRPr sz="1800">
                <a:solidFill>
                  <a:schemeClr val="dk1"/>
                </a:solidFill>
              </a:defRPr>
            </a:lvl1pPr>
            <a:lvl2pPr marL="914400" lvl="1" indent="-317500" rtl="0">
              <a:lnSpc>
                <a:spcPct val="115000"/>
              </a:lnSpc>
              <a:spcBef>
                <a:spcPts val="0"/>
              </a:spcBef>
              <a:spcAft>
                <a:spcPts val="0"/>
              </a:spcAft>
              <a:buClr>
                <a:schemeClr val="dk1"/>
              </a:buClr>
              <a:buSzPts val="1400"/>
              <a:buChar char="○"/>
              <a:defRPr sz="1400">
                <a:solidFill>
                  <a:schemeClr val="dk1"/>
                </a:solidFill>
              </a:defRPr>
            </a:lvl2pPr>
            <a:lvl3pPr marL="1371600" lvl="2" indent="-317500" rtl="0">
              <a:lnSpc>
                <a:spcPct val="115000"/>
              </a:lnSpc>
              <a:spcBef>
                <a:spcPts val="0"/>
              </a:spcBef>
              <a:spcAft>
                <a:spcPts val="0"/>
              </a:spcAft>
              <a:buClr>
                <a:schemeClr val="dk1"/>
              </a:buClr>
              <a:buSzPts val="1400"/>
              <a:buChar char="■"/>
              <a:defRPr sz="1400">
                <a:solidFill>
                  <a:schemeClr val="dk1"/>
                </a:solidFill>
              </a:defRPr>
            </a:lvl3pPr>
            <a:lvl4pPr marL="1828800" lvl="3" indent="-317500" rtl="0">
              <a:lnSpc>
                <a:spcPct val="115000"/>
              </a:lnSpc>
              <a:spcBef>
                <a:spcPts val="0"/>
              </a:spcBef>
              <a:spcAft>
                <a:spcPts val="0"/>
              </a:spcAft>
              <a:buClr>
                <a:schemeClr val="dk1"/>
              </a:buClr>
              <a:buSzPts val="1400"/>
              <a:buChar char="●"/>
              <a:defRPr sz="1400">
                <a:solidFill>
                  <a:schemeClr val="dk1"/>
                </a:solidFill>
              </a:defRPr>
            </a:lvl4pPr>
            <a:lvl5pPr marL="2286000" lvl="4" indent="-317500" rtl="0">
              <a:lnSpc>
                <a:spcPct val="115000"/>
              </a:lnSpc>
              <a:spcBef>
                <a:spcPts val="0"/>
              </a:spcBef>
              <a:spcAft>
                <a:spcPts val="0"/>
              </a:spcAft>
              <a:buClr>
                <a:schemeClr val="dk1"/>
              </a:buClr>
              <a:buSzPts val="1400"/>
              <a:buChar char="○"/>
              <a:defRPr sz="1400">
                <a:solidFill>
                  <a:schemeClr val="dk1"/>
                </a:solidFill>
              </a:defRPr>
            </a:lvl5pPr>
            <a:lvl6pPr marL="2743200" lvl="5" indent="-317500" rtl="0">
              <a:lnSpc>
                <a:spcPct val="115000"/>
              </a:lnSpc>
              <a:spcBef>
                <a:spcPts val="0"/>
              </a:spcBef>
              <a:spcAft>
                <a:spcPts val="0"/>
              </a:spcAft>
              <a:buClr>
                <a:schemeClr val="dk1"/>
              </a:buClr>
              <a:buSzPts val="1400"/>
              <a:buChar char="■"/>
              <a:defRPr sz="1400">
                <a:solidFill>
                  <a:schemeClr val="dk1"/>
                </a:solidFill>
              </a:defRPr>
            </a:lvl6pPr>
            <a:lvl7pPr marL="3200400" lvl="6" indent="-317500" rtl="0">
              <a:lnSpc>
                <a:spcPct val="115000"/>
              </a:lnSpc>
              <a:spcBef>
                <a:spcPts val="0"/>
              </a:spcBef>
              <a:spcAft>
                <a:spcPts val="0"/>
              </a:spcAft>
              <a:buClr>
                <a:schemeClr val="dk1"/>
              </a:buClr>
              <a:buSzPts val="1400"/>
              <a:buChar char="●"/>
              <a:defRPr sz="1400">
                <a:solidFill>
                  <a:schemeClr val="dk1"/>
                </a:solidFill>
              </a:defRPr>
            </a:lvl7pPr>
            <a:lvl8pPr marL="3657600" lvl="7" indent="-317500" rtl="0">
              <a:lnSpc>
                <a:spcPct val="115000"/>
              </a:lnSpc>
              <a:spcBef>
                <a:spcPts val="0"/>
              </a:spcBef>
              <a:spcAft>
                <a:spcPts val="0"/>
              </a:spcAft>
              <a:buClr>
                <a:schemeClr val="dk1"/>
              </a:buClr>
              <a:buSzPts val="1400"/>
              <a:buChar char="○"/>
              <a:defRPr sz="1400">
                <a:solidFill>
                  <a:schemeClr val="dk1"/>
                </a:solidFill>
              </a:defRPr>
            </a:lvl8pPr>
            <a:lvl9pPr marL="4114800" lvl="8" indent="-317500" rtl="0">
              <a:lnSpc>
                <a:spcPct val="115000"/>
              </a:lnSpc>
              <a:spcBef>
                <a:spcPts val="0"/>
              </a:spcBef>
              <a:spcAft>
                <a:spcPts val="0"/>
              </a:spcAft>
              <a:buClr>
                <a:schemeClr val="dk1"/>
              </a:buClr>
              <a:buSzPts val="1400"/>
              <a:buChar char="■"/>
              <a:defRPr sz="1400">
                <a:solidFill>
                  <a:schemeClr val="dk1"/>
                </a:solidFill>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defRPr>
            </a:lvl1pPr>
            <a:lvl2pPr lvl="1" algn="r" rtl="0">
              <a:buNone/>
              <a:defRPr sz="1000">
                <a:solidFill>
                  <a:schemeClr val="lt1"/>
                </a:solidFill>
              </a:defRPr>
            </a:lvl2pPr>
            <a:lvl3pPr lvl="2" algn="r" rtl="0">
              <a:buNone/>
              <a:defRPr sz="1000">
                <a:solidFill>
                  <a:schemeClr val="lt1"/>
                </a:solidFill>
              </a:defRPr>
            </a:lvl3pPr>
            <a:lvl4pPr lvl="3" algn="r" rtl="0">
              <a:buNone/>
              <a:defRPr sz="1000">
                <a:solidFill>
                  <a:schemeClr val="lt1"/>
                </a:solidFill>
              </a:defRPr>
            </a:lvl4pPr>
            <a:lvl5pPr lvl="4" algn="r" rtl="0">
              <a:buNone/>
              <a:defRPr sz="1000">
                <a:solidFill>
                  <a:schemeClr val="lt1"/>
                </a:solidFill>
              </a:defRPr>
            </a:lvl5pPr>
            <a:lvl6pPr lvl="5" algn="r" rtl="0">
              <a:buNone/>
              <a:defRPr sz="1000">
                <a:solidFill>
                  <a:schemeClr val="lt1"/>
                </a:solidFill>
              </a:defRPr>
            </a:lvl6pPr>
            <a:lvl7pPr lvl="6" algn="r" rtl="0">
              <a:buNone/>
              <a:defRPr sz="1000">
                <a:solidFill>
                  <a:schemeClr val="lt1"/>
                </a:solidFill>
              </a:defRPr>
            </a:lvl7pPr>
            <a:lvl8pPr lvl="7" algn="r" rtl="0">
              <a:buNone/>
              <a:defRPr sz="1000">
                <a:solidFill>
                  <a:schemeClr val="lt1"/>
                </a:solidFill>
              </a:defRPr>
            </a:lvl8pPr>
            <a:lvl9pPr lvl="8" algn="r" rtl="0">
              <a:buNone/>
              <a:defRPr sz="1000">
                <a:solidFill>
                  <a:schemeClr val="lt1"/>
                </a:solidFill>
              </a:defRPr>
            </a:lvl9pPr>
          </a:lstStyle>
          <a:p>
            <a:pPr marL="0" lvl="0" indent="0" algn="r" rtl="0">
              <a:spcBef>
                <a:spcPts val="0"/>
              </a:spcBef>
              <a:spcAft>
                <a:spcPts val="0"/>
              </a:spcAft>
              <a:buNone/>
            </a:pPr>
            <a:r>
              <a:rPr lang="en"/>
              <a:t>#</a:t>
            </a:r>
            <a:fld id="{00000000-1234-1234-1234-123412341234}" type="slidenum">
              <a:rPr lang="en">
                <a:solidFill>
                  <a:schemeClr val="dk2"/>
                </a:solidFill>
              </a:rPr>
              <a:t>‹#›</a:t>
            </a:fld>
            <a:endParaRPr>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0"/>
          <p:cNvSpPr txBox="1">
            <a:spLocks noGrp="1"/>
          </p:cNvSpPr>
          <p:nvPr>
            <p:ph type="ctrTitle"/>
          </p:nvPr>
        </p:nvSpPr>
        <p:spPr>
          <a:xfrm>
            <a:off x="127363" y="0"/>
            <a:ext cx="8001000" cy="7248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300"/>
              <a:buFont typeface="Play"/>
              <a:buNone/>
            </a:pPr>
            <a:r>
              <a:rPr lang="en" sz="3000" b="1"/>
              <a:t>Memory Allocation I</a:t>
            </a:r>
            <a:endParaRPr sz="3000"/>
          </a:p>
        </p:txBody>
      </p:sp>
      <p:sp>
        <p:nvSpPr>
          <p:cNvPr id="84" name="Google Shape;84;p20"/>
          <p:cNvSpPr txBox="1">
            <a:spLocks noGrp="1"/>
          </p:cNvSpPr>
          <p:nvPr>
            <p:ph type="subTitle" idx="1"/>
          </p:nvPr>
        </p:nvSpPr>
        <p:spPr>
          <a:xfrm>
            <a:off x="127372" y="724950"/>
            <a:ext cx="3388200" cy="3651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400"/>
              <a:buNone/>
            </a:pPr>
            <a:r>
              <a:rPr lang="en" sz="2100">
                <a:solidFill>
                  <a:schemeClr val="dk2"/>
                </a:solidFill>
              </a:rPr>
              <a:t>CSE 351 Summer 2024</a:t>
            </a:r>
            <a:endParaRPr sz="2100">
              <a:solidFill>
                <a:schemeClr val="dk2"/>
              </a:solidFill>
            </a:endParaRPr>
          </a:p>
        </p:txBody>
      </p:sp>
      <p:sp>
        <p:nvSpPr>
          <p:cNvPr id="85" name="Google Shape;85;p20"/>
          <p:cNvSpPr txBox="1"/>
          <p:nvPr/>
        </p:nvSpPr>
        <p:spPr>
          <a:xfrm>
            <a:off x="548346" y="1180819"/>
            <a:ext cx="3761700" cy="2978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100" b="1" i="0" u="none" strike="noStrike" cap="none">
                <a:solidFill>
                  <a:schemeClr val="dk1"/>
                </a:solidFill>
                <a:latin typeface="Arial"/>
                <a:ea typeface="Arial"/>
                <a:cs typeface="Arial"/>
                <a:sym typeface="Arial"/>
              </a:rPr>
              <a:t>Instructor:</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Ellis Haker</a:t>
            </a:r>
            <a:endParaRPr sz="1100"/>
          </a:p>
          <a:p>
            <a:pPr marL="0" marR="0" lvl="0" indent="0" algn="l" rtl="0">
              <a:spcBef>
                <a:spcPts val="0"/>
              </a:spcBef>
              <a:spcAft>
                <a:spcPts val="0"/>
              </a:spcAft>
              <a:buNone/>
            </a:pP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b="1">
                <a:solidFill>
                  <a:schemeClr val="dk1"/>
                </a:solidFill>
                <a:latin typeface="Arial"/>
                <a:ea typeface="Arial"/>
                <a:cs typeface="Arial"/>
                <a:sym typeface="Arial"/>
              </a:rPr>
              <a:t>Teaching Assistants:</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Naama Amiel</a:t>
            </a: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a:solidFill>
                  <a:schemeClr val="dk1"/>
                </a:solidFill>
                <a:latin typeface="Arial"/>
                <a:ea typeface="Arial"/>
                <a:cs typeface="Arial"/>
                <a:sym typeface="Arial"/>
              </a:rPr>
              <a:t>Micah Chang</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Shananda Dokka</a:t>
            </a:r>
            <a:endParaRPr sz="2100">
              <a:solidFill>
                <a:schemeClr val="dk1"/>
              </a:solidFill>
              <a:latin typeface="Arial"/>
              <a:ea typeface="Arial"/>
              <a:cs typeface="Arial"/>
              <a:sym typeface="Arial"/>
            </a:endParaRPr>
          </a:p>
          <a:p>
            <a:pPr marL="0" marR="0" lvl="0" indent="0" algn="l" rtl="0">
              <a:spcBef>
                <a:spcPts val="0"/>
              </a:spcBef>
              <a:spcAft>
                <a:spcPts val="0"/>
              </a:spcAft>
              <a:buNone/>
            </a:pPr>
            <a:r>
              <a:rPr lang="en" sz="2100">
                <a:solidFill>
                  <a:schemeClr val="dk1"/>
                </a:solidFill>
                <a:latin typeface="Arial"/>
                <a:ea typeface="Arial"/>
                <a:cs typeface="Arial"/>
                <a:sym typeface="Arial"/>
              </a:rPr>
              <a:t>Nikolas McNamee</a:t>
            </a:r>
            <a:endParaRPr sz="1100"/>
          </a:p>
          <a:p>
            <a:pPr marL="0" marR="0" lvl="0" indent="0" algn="l" rtl="0">
              <a:spcBef>
                <a:spcPts val="0"/>
              </a:spcBef>
              <a:spcAft>
                <a:spcPts val="0"/>
              </a:spcAft>
              <a:buNone/>
            </a:pPr>
            <a:r>
              <a:rPr lang="en" sz="2100">
                <a:solidFill>
                  <a:schemeClr val="dk1"/>
                </a:solidFill>
                <a:latin typeface="Arial"/>
                <a:ea typeface="Arial"/>
                <a:cs typeface="Arial"/>
                <a:sym typeface="Arial"/>
              </a:rPr>
              <a:t>Jiawe</a:t>
            </a:r>
            <a:r>
              <a:rPr lang="en" sz="2100">
                <a:solidFill>
                  <a:schemeClr val="dk1"/>
                </a:solidFill>
              </a:rPr>
              <a:t>i Huang</a:t>
            </a:r>
            <a:endParaRPr sz="1100"/>
          </a:p>
        </p:txBody>
      </p:sp>
      <p:pic>
        <p:nvPicPr>
          <p:cNvPr id="86" name="Google Shape;86;p20" descr="Four images of Anakin and Padme from Star Wars:&#10;1. Anakin says &quot;I called malloc&quot;&#10;2. Padme smiles and says &quot;And free, right?&quot;&#10;3. Anakin looks at Padme with a serious expression.&#10;4. Padme's smile disappears. She says &quot;And free, right?&quot;"/>
          <p:cNvPicPr preferRelativeResize="0"/>
          <p:nvPr/>
        </p:nvPicPr>
        <p:blipFill rotWithShape="1">
          <a:blip r:embed="rId3">
            <a:alphaModFix/>
          </a:blip>
          <a:srcRect/>
          <a:stretch/>
        </p:blipFill>
        <p:spPr>
          <a:xfrm>
            <a:off x="4886749" y="255947"/>
            <a:ext cx="3761700" cy="3783952"/>
          </a:xfrm>
          <a:prstGeom prst="rect">
            <a:avLst/>
          </a:prstGeom>
          <a:noFill/>
          <a:ln>
            <a:noFill/>
          </a:ln>
        </p:spPr>
      </p:pic>
      <p:sp>
        <p:nvSpPr>
          <p:cNvPr id="87" name="Google Shape;8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Allocating a Free Block</a:t>
            </a:r>
            <a:endParaRPr/>
          </a:p>
        </p:txBody>
      </p:sp>
      <p:sp>
        <p:nvSpPr>
          <p:cNvPr id="156" name="Google Shape;156;p28"/>
          <p:cNvSpPr txBox="1">
            <a:spLocks noGrp="1"/>
          </p:cNvSpPr>
          <p:nvPr>
            <p:ph type="body" idx="1"/>
          </p:nvPr>
        </p:nvSpPr>
        <p:spPr>
          <a:xfrm>
            <a:off x="311700" y="742825"/>
            <a:ext cx="8520600" cy="11373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Easy with implicit free list, just set the allocated bit</a:t>
            </a:r>
            <a:endParaRPr/>
          </a:p>
          <a:p>
            <a:pPr marL="457200" lvl="0" indent="-342900" algn="l" rtl="0">
              <a:spcBef>
                <a:spcPts val="0"/>
              </a:spcBef>
              <a:spcAft>
                <a:spcPts val="0"/>
              </a:spcAft>
              <a:buSzPts val="1800"/>
              <a:buChar char="●"/>
            </a:pPr>
            <a:r>
              <a:rPr lang="en"/>
              <a:t>What if the block we choose is much larger than requested?</a:t>
            </a:r>
            <a:endParaRPr/>
          </a:p>
          <a:p>
            <a:pPr marL="914400" lvl="1" indent="-330200" algn="l" rtl="0">
              <a:spcBef>
                <a:spcPts val="0"/>
              </a:spcBef>
              <a:spcAft>
                <a:spcPts val="0"/>
              </a:spcAft>
              <a:buSzPts val="1600"/>
              <a:buChar char="○"/>
            </a:pPr>
            <a:r>
              <a:rPr lang="en" b="1">
                <a:solidFill>
                  <a:srgbClr val="7030A0"/>
                </a:solidFill>
              </a:rPr>
              <a:t>Split</a:t>
            </a:r>
            <a:r>
              <a:rPr lang="en"/>
              <a:t> into two blocks</a:t>
            </a:r>
            <a:endParaRPr/>
          </a:p>
        </p:txBody>
      </p:sp>
      <p:sp>
        <p:nvSpPr>
          <p:cNvPr id="157" name="Google Shape;157;p28"/>
          <p:cNvSpPr txBox="1"/>
          <p:nvPr/>
        </p:nvSpPr>
        <p:spPr>
          <a:xfrm>
            <a:off x="464100" y="1770450"/>
            <a:ext cx="8215800" cy="16026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94000"/>
              </a:lnSpc>
              <a:spcBef>
                <a:spcPts val="0"/>
              </a:spcBef>
              <a:spcAft>
                <a:spcPts val="0"/>
              </a:spcAft>
              <a:buNone/>
            </a:pPr>
            <a:r>
              <a:rPr lang="en">
                <a:solidFill>
                  <a:srgbClr val="0000FF"/>
                </a:solidFill>
                <a:latin typeface="Source Code Pro"/>
                <a:ea typeface="Source Code Pro"/>
                <a:cs typeface="Source Code Pro"/>
                <a:sym typeface="Source Code Pro"/>
              </a:rPr>
              <a:t>void</a:t>
            </a:r>
            <a:r>
              <a:rPr lang="en">
                <a:solidFill>
                  <a:schemeClr val="dk1"/>
                </a:solidFill>
                <a:latin typeface="Source Code Pro"/>
                <a:ea typeface="Source Code Pro"/>
                <a:cs typeface="Source Code Pro"/>
                <a:sym typeface="Source Code Pro"/>
              </a:rPr>
              <a:t> split(</a:t>
            </a:r>
            <a:r>
              <a:rPr lang="en">
                <a:solidFill>
                  <a:srgbClr val="0000FF"/>
                </a:solidFill>
                <a:latin typeface="Source Code Pro"/>
                <a:ea typeface="Source Code Pro"/>
                <a:cs typeface="Source Code Pro"/>
                <a:sym typeface="Source Code Pro"/>
              </a:rPr>
              <a:t>ptr</a:t>
            </a:r>
            <a:r>
              <a:rPr lang="en">
                <a:solidFill>
                  <a:schemeClr val="dk1"/>
                </a:solidFill>
                <a:latin typeface="Source Code Pro"/>
                <a:ea typeface="Source Code Pro"/>
                <a:cs typeface="Source Code Pro"/>
                <a:sym typeface="Source Code Pro"/>
              </a:rPr>
              <a:t> b, </a:t>
            </a:r>
            <a:r>
              <a:rPr lang="en">
                <a:solidFill>
                  <a:srgbClr val="0000FF"/>
                </a:solidFill>
                <a:latin typeface="Source Code Pro"/>
                <a:ea typeface="Source Code Pro"/>
                <a:cs typeface="Source Code Pro"/>
                <a:sym typeface="Source Code Pro"/>
              </a:rPr>
              <a:t>int</a:t>
            </a:r>
            <a:r>
              <a:rPr lang="en">
                <a:solidFill>
                  <a:schemeClr val="dk1"/>
                </a:solidFill>
                <a:latin typeface="Source Code Pro"/>
                <a:ea typeface="Source Code Pro"/>
                <a:cs typeface="Source Code Pro"/>
                <a:sym typeface="Source Code Pro"/>
              </a:rPr>
              <a:t> bytes) {          </a:t>
            </a:r>
            <a:r>
              <a:rPr lang="en">
                <a:solidFill>
                  <a:schemeClr val="dk2"/>
                </a:solidFill>
                <a:latin typeface="Source Code Pro"/>
                <a:ea typeface="Source Code Pro"/>
                <a:cs typeface="Source Code Pro"/>
                <a:sym typeface="Source Code Pro"/>
              </a:rPr>
              <a:t>// bytes = desired block size</a:t>
            </a:r>
            <a:endParaRPr>
              <a:solidFill>
                <a:schemeClr val="dk2"/>
              </a:solidFill>
              <a:latin typeface="Source Code Pro"/>
              <a:ea typeface="Source Code Pro"/>
              <a:cs typeface="Source Code Pro"/>
              <a:sym typeface="Source Code Pro"/>
            </a:endParaRPr>
          </a:p>
          <a:p>
            <a:pPr marL="0" lvl="0" indent="0" algn="l" rtl="0">
              <a:lnSpc>
                <a:spcPct val="94000"/>
              </a:lnSpc>
              <a:spcBef>
                <a:spcPts val="0"/>
              </a:spcBef>
              <a:spcAft>
                <a:spcPts val="0"/>
              </a:spcAft>
              <a:buNone/>
            </a:pPr>
            <a:r>
              <a:rPr lang="en">
                <a:solidFill>
                  <a:schemeClr val="dk1"/>
                </a:solidFill>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int</a:t>
            </a:r>
            <a:r>
              <a:rPr lang="en">
                <a:solidFill>
                  <a:schemeClr val="dk1"/>
                </a:solidFill>
                <a:latin typeface="Source Code Pro"/>
                <a:ea typeface="Source Code Pro"/>
                <a:cs typeface="Source Code Pro"/>
                <a:sym typeface="Source Code Pro"/>
              </a:rPr>
              <a:t> newsize = ((bytes+15) &gt;&gt; 4) &lt;&lt; 4; </a:t>
            </a:r>
            <a:r>
              <a:rPr lang="en">
                <a:solidFill>
                  <a:schemeClr val="dk2"/>
                </a:solidFill>
                <a:latin typeface="Source Code Pro"/>
                <a:ea typeface="Source Code Pro"/>
                <a:cs typeface="Source Code Pro"/>
                <a:sym typeface="Source Code Pro"/>
              </a:rPr>
              <a:t>// round up to multiple of 16</a:t>
            </a:r>
            <a:endParaRPr>
              <a:solidFill>
                <a:schemeClr val="dk2"/>
              </a:solidFill>
              <a:latin typeface="Source Code Pro"/>
              <a:ea typeface="Source Code Pro"/>
              <a:cs typeface="Source Code Pro"/>
              <a:sym typeface="Source Code Pro"/>
            </a:endParaRPr>
          </a:p>
          <a:p>
            <a:pPr marL="0" lvl="0" indent="0" algn="l" rtl="0">
              <a:lnSpc>
                <a:spcPct val="94000"/>
              </a:lnSpc>
              <a:spcBef>
                <a:spcPts val="0"/>
              </a:spcBef>
              <a:spcAft>
                <a:spcPts val="0"/>
              </a:spcAft>
              <a:buNone/>
            </a:pPr>
            <a:r>
              <a:rPr lang="en">
                <a:solidFill>
                  <a:schemeClr val="dk1"/>
                </a:solidFill>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int</a:t>
            </a:r>
            <a:r>
              <a:rPr lang="en">
                <a:solidFill>
                  <a:schemeClr val="dk1"/>
                </a:solidFill>
                <a:latin typeface="Source Code Pro"/>
                <a:ea typeface="Source Code Pro"/>
                <a:cs typeface="Source Code Pro"/>
                <a:sym typeface="Source Code Pro"/>
              </a:rPr>
              <a:t> oldsize = *b;                     </a:t>
            </a:r>
            <a:r>
              <a:rPr lang="en">
                <a:solidFill>
                  <a:schemeClr val="dk2"/>
                </a:solidFill>
                <a:latin typeface="Source Code Pro"/>
                <a:ea typeface="Source Code Pro"/>
                <a:cs typeface="Source Code Pro"/>
                <a:sym typeface="Source Code Pro"/>
              </a:rPr>
              <a:t>// Why not mask out low bit?</a:t>
            </a:r>
            <a:endParaRPr>
              <a:solidFill>
                <a:schemeClr val="dk2"/>
              </a:solidFill>
              <a:latin typeface="Source Code Pro"/>
              <a:ea typeface="Source Code Pro"/>
              <a:cs typeface="Source Code Pro"/>
              <a:sym typeface="Source Code Pro"/>
            </a:endParaRPr>
          </a:p>
          <a:p>
            <a:pPr marL="0" lvl="0" indent="0" algn="l" rtl="0">
              <a:lnSpc>
                <a:spcPct val="94000"/>
              </a:lnSpc>
              <a:spcBef>
                <a:spcPts val="0"/>
              </a:spcBef>
              <a:spcAft>
                <a:spcPts val="0"/>
              </a:spcAft>
              <a:buNone/>
            </a:pPr>
            <a:r>
              <a:rPr lang="en">
                <a:solidFill>
                  <a:schemeClr val="dk1"/>
                </a:solidFill>
                <a:latin typeface="Source Code Pro"/>
                <a:ea typeface="Source Code Pro"/>
                <a:cs typeface="Source Code Pro"/>
                <a:sym typeface="Source Code Pro"/>
              </a:rPr>
              <a:t>  *b = newsize;                         </a:t>
            </a:r>
            <a:r>
              <a:rPr lang="en">
                <a:solidFill>
                  <a:schemeClr val="dk2"/>
                </a:solidFill>
                <a:latin typeface="Source Code Pro"/>
                <a:ea typeface="Source Code Pro"/>
                <a:cs typeface="Source Code Pro"/>
                <a:sym typeface="Source Code Pro"/>
              </a:rPr>
              <a:t>// initially unallocated</a:t>
            </a:r>
            <a:endParaRPr>
              <a:solidFill>
                <a:schemeClr val="dk2"/>
              </a:solidFill>
              <a:latin typeface="Source Code Pro"/>
              <a:ea typeface="Source Code Pro"/>
              <a:cs typeface="Source Code Pro"/>
              <a:sym typeface="Source Code Pro"/>
            </a:endParaRPr>
          </a:p>
          <a:p>
            <a:pPr marL="0" lvl="0" indent="0" algn="l" rtl="0">
              <a:lnSpc>
                <a:spcPct val="94000"/>
              </a:lnSpc>
              <a:spcBef>
                <a:spcPts val="0"/>
              </a:spcBef>
              <a:spcAft>
                <a:spcPts val="0"/>
              </a:spcAft>
              <a:buNone/>
            </a:pPr>
            <a:r>
              <a:rPr lang="en">
                <a:solidFill>
                  <a:schemeClr val="dk1"/>
                </a:solidFill>
                <a:latin typeface="Source Code Pro"/>
                <a:ea typeface="Source Code Pro"/>
                <a:cs typeface="Source Code Pro"/>
                <a:sym typeface="Source Code Pro"/>
              </a:rPr>
              <a:t>  </a:t>
            </a:r>
            <a:r>
              <a:rPr lang="en">
                <a:solidFill>
                  <a:srgbClr val="7030A0"/>
                </a:solidFill>
                <a:latin typeface="Source Code Pro"/>
                <a:ea typeface="Source Code Pro"/>
                <a:cs typeface="Source Code Pro"/>
                <a:sym typeface="Source Code Pro"/>
              </a:rPr>
              <a:t>if</a:t>
            </a:r>
            <a:r>
              <a:rPr lang="en">
                <a:solidFill>
                  <a:schemeClr val="dk1"/>
                </a:solidFill>
                <a:latin typeface="Source Code Pro"/>
                <a:ea typeface="Source Code Pro"/>
                <a:cs typeface="Source Code Pro"/>
                <a:sym typeface="Source Code Pro"/>
              </a:rPr>
              <a:t> (newsize &lt; oldsize)</a:t>
            </a:r>
            <a:endParaRPr>
              <a:solidFill>
                <a:schemeClr val="dk1"/>
              </a:solidFill>
              <a:latin typeface="Source Code Pro"/>
              <a:ea typeface="Source Code Pro"/>
              <a:cs typeface="Source Code Pro"/>
              <a:sym typeface="Source Code Pro"/>
            </a:endParaRPr>
          </a:p>
          <a:p>
            <a:pPr marL="0" lvl="0" indent="0" algn="l" rtl="0">
              <a:lnSpc>
                <a:spcPct val="94000"/>
              </a:lnSpc>
              <a:spcBef>
                <a:spcPts val="0"/>
              </a:spcBef>
              <a:spcAft>
                <a:spcPts val="0"/>
              </a:spcAft>
              <a:buNone/>
            </a:pPr>
            <a:r>
              <a:rPr lang="en">
                <a:solidFill>
                  <a:schemeClr val="dk1"/>
                </a:solidFill>
                <a:latin typeface="Source Code Pro"/>
                <a:ea typeface="Source Code Pro"/>
                <a:cs typeface="Source Code Pro"/>
                <a:sym typeface="Source Code Pro"/>
              </a:rPr>
              <a:t>    *(b+newsize) = oldsize - newsize;   </a:t>
            </a:r>
            <a:r>
              <a:rPr lang="en">
                <a:solidFill>
                  <a:schemeClr val="dk2"/>
                </a:solidFill>
                <a:latin typeface="Source Code Pro"/>
                <a:ea typeface="Source Code Pro"/>
                <a:cs typeface="Source Code Pro"/>
                <a:sym typeface="Source Code Pro"/>
              </a:rPr>
              <a:t>// Set length in remaining</a:t>
            </a:r>
            <a:endParaRPr>
              <a:solidFill>
                <a:schemeClr val="dk2"/>
              </a:solidFill>
              <a:latin typeface="Source Code Pro"/>
              <a:ea typeface="Source Code Pro"/>
              <a:cs typeface="Source Code Pro"/>
              <a:sym typeface="Source Code Pro"/>
            </a:endParaRPr>
          </a:p>
          <a:p>
            <a:pPr marL="0" lvl="0" indent="0" algn="l" rtl="0">
              <a:lnSpc>
                <a:spcPct val="94000"/>
              </a:lnSpc>
              <a:spcBef>
                <a:spcPts val="0"/>
              </a:spcBef>
              <a:spcAft>
                <a:spcPts val="0"/>
              </a:spcAft>
              <a:buNone/>
            </a:pPr>
            <a:r>
              <a:rPr lang="en">
                <a:solidFill>
                  <a:schemeClr val="dk1"/>
                </a:solidFill>
                <a:latin typeface="Source Code Pro"/>
                <a:ea typeface="Source Code Pro"/>
                <a:cs typeface="Source Code Pro"/>
                <a:sym typeface="Source Code Pro"/>
              </a:rPr>
              <a:t>}                                       </a:t>
            </a:r>
            <a:r>
              <a:rPr lang="en">
                <a:solidFill>
                  <a:schemeClr val="dk2"/>
                </a:solidFill>
                <a:latin typeface="Source Code Pro"/>
                <a:ea typeface="Source Code Pro"/>
                <a:cs typeface="Source Code Pro"/>
                <a:sym typeface="Source Code Pro"/>
              </a:rPr>
              <a:t>// part of block (</a:t>
            </a:r>
            <a:r>
              <a:rPr lang="en" b="1">
                <a:solidFill>
                  <a:schemeClr val="dk2"/>
                </a:solidFill>
                <a:latin typeface="Source Code Pro"/>
                <a:ea typeface="Source Code Pro"/>
                <a:cs typeface="Source Code Pro"/>
                <a:sym typeface="Source Code Pro"/>
              </a:rPr>
              <a:t>UNSCALED</a:t>
            </a:r>
            <a:r>
              <a:rPr lang="en">
                <a:solidFill>
                  <a:schemeClr val="dk2"/>
                </a:solidFill>
                <a:latin typeface="Source Code Pro"/>
                <a:ea typeface="Source Code Pro"/>
                <a:cs typeface="Source Code Pro"/>
                <a:sym typeface="Source Code Pro"/>
              </a:rPr>
              <a:t> +)</a:t>
            </a:r>
            <a:endParaRPr>
              <a:solidFill>
                <a:schemeClr val="dk2"/>
              </a:solidFill>
              <a:latin typeface="Source Code Pro"/>
              <a:ea typeface="Source Code Pro"/>
              <a:cs typeface="Source Code Pro"/>
              <a:sym typeface="Source Code Pro"/>
            </a:endParaRPr>
          </a:p>
        </p:txBody>
      </p:sp>
      <p:sp>
        <p:nvSpPr>
          <p:cNvPr id="160" name="Google Shape;160;p28"/>
          <p:cNvSpPr txBox="1"/>
          <p:nvPr/>
        </p:nvSpPr>
        <p:spPr>
          <a:xfrm>
            <a:off x="297100" y="3566950"/>
            <a:ext cx="1950600" cy="62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dirty="0">
                <a:solidFill>
                  <a:schemeClr val="dk1"/>
                </a:solidFill>
              </a:rPr>
              <a:t>Ex</a:t>
            </a:r>
            <a:r>
              <a:rPr lang="en" sz="1800" dirty="0">
                <a:solidFill>
                  <a:schemeClr val="dk1"/>
                </a:solidFill>
              </a:rPr>
              <a:t>: </a:t>
            </a:r>
            <a:r>
              <a:rPr lang="en" sz="1800" dirty="0">
                <a:solidFill>
                  <a:schemeClr val="dk1"/>
                </a:solidFill>
                <a:latin typeface="Source Code Pro"/>
                <a:ea typeface="Source Code Pro"/>
                <a:cs typeface="Source Code Pro"/>
                <a:sym typeface="Source Code Pro"/>
              </a:rPr>
              <a:t>malloc(16)</a:t>
            </a:r>
            <a:endParaRPr sz="1800" dirty="0">
              <a:solidFill>
                <a:schemeClr val="dk1"/>
              </a:solidFill>
              <a:latin typeface="Source Code Pro"/>
              <a:ea typeface="Source Code Pro"/>
              <a:cs typeface="Source Code Pro"/>
              <a:sym typeface="Source Code Pro"/>
            </a:endParaRPr>
          </a:p>
        </p:txBody>
      </p:sp>
      <p:pic>
        <p:nvPicPr>
          <p:cNvPr id="158" name="Google Shape;158;p28" descr="A row of 8 boxes. The first box is grey and labeled &quot;8|1&quot;. The next 6 are white, and the fist of these white boxes is labeled &quot;48|0&quot;. The last box is grey and labeled &quot;8|1&quot;"/>
          <p:cNvPicPr preferRelativeResize="0"/>
          <p:nvPr/>
        </p:nvPicPr>
        <p:blipFill>
          <a:blip r:embed="rId3">
            <a:alphaModFix/>
          </a:blip>
          <a:stretch>
            <a:fillRect/>
          </a:stretch>
        </p:blipFill>
        <p:spPr>
          <a:xfrm>
            <a:off x="2301125" y="3617038"/>
            <a:ext cx="2916675" cy="526525"/>
          </a:xfrm>
          <a:prstGeom prst="rect">
            <a:avLst/>
          </a:prstGeom>
          <a:noFill/>
          <a:ln>
            <a:noFill/>
          </a:ln>
        </p:spPr>
      </p:pic>
      <p:pic>
        <p:nvPicPr>
          <p:cNvPr id="159" name="Google Shape;159;p28" descr="A similar diagram to before. The first box is grey and labeled &quot;8|0&quot;. The next 4 are green and have a thicker outline, and the first box of this group is labeled &quot;32|1&quot;. The next two are white, and the first of this group is labeled &quot;16|0&quot;. The last box is grey and labeled &quot;8|1&quot;"/>
          <p:cNvPicPr preferRelativeResize="0"/>
          <p:nvPr/>
        </p:nvPicPr>
        <p:blipFill>
          <a:blip r:embed="rId4">
            <a:alphaModFix/>
          </a:blip>
          <a:stretch>
            <a:fillRect/>
          </a:stretch>
        </p:blipFill>
        <p:spPr>
          <a:xfrm>
            <a:off x="5846050" y="3623988"/>
            <a:ext cx="2874950" cy="512625"/>
          </a:xfrm>
          <a:prstGeom prst="rect">
            <a:avLst/>
          </a:prstGeom>
          <a:noFill/>
          <a:ln>
            <a:noFill/>
          </a:ln>
        </p:spPr>
      </p:pic>
      <p:cxnSp>
        <p:nvCxnSpPr>
          <p:cNvPr id="161" name="Google Shape;161;p28"/>
          <p:cNvCxnSpPr>
            <a:stCxn id="158" idx="3"/>
            <a:endCxn id="159" idx="1"/>
          </p:cNvCxnSpPr>
          <p:nvPr/>
        </p:nvCxnSpPr>
        <p:spPr>
          <a:xfrm>
            <a:off x="5217800" y="3880300"/>
            <a:ext cx="628200" cy="0"/>
          </a:xfrm>
          <a:prstGeom prst="straightConnector1">
            <a:avLst/>
          </a:prstGeom>
          <a:noFill/>
          <a:ln w="28575" cap="flat" cmpd="sng">
            <a:solidFill>
              <a:schemeClr val="accent6"/>
            </a:solidFill>
            <a:prstDash val="solid"/>
            <a:round/>
            <a:headEnd type="none" w="med" len="med"/>
            <a:tailEnd type="triangle" w="med" len="med"/>
          </a:ln>
        </p:spPr>
      </p:cxnSp>
      <p:sp>
        <p:nvSpPr>
          <p:cNvPr id="162" name="Google Shape;162;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Freeing a Block</a:t>
            </a:r>
            <a:endParaRPr/>
          </a:p>
        </p:txBody>
      </p:sp>
      <p:sp>
        <p:nvSpPr>
          <p:cNvPr id="179" name="Google Shape;179;p30"/>
          <p:cNvSpPr txBox="1">
            <a:spLocks noGrp="1"/>
          </p:cNvSpPr>
          <p:nvPr>
            <p:ph type="body" idx="1"/>
          </p:nvPr>
        </p:nvSpPr>
        <p:spPr>
          <a:xfrm>
            <a:off x="311700" y="742825"/>
            <a:ext cx="8520600" cy="1218600"/>
          </a:xfrm>
          <a:prstGeom prst="rect">
            <a:avLst/>
          </a:prstGeom>
        </p:spPr>
        <p:txBody>
          <a:bodyPr spcFirstLastPara="1" wrap="square" lIns="91425" tIns="91425" rIns="91425" bIns="91425" anchor="t" anchorCtr="0">
            <a:normAutofit fontScale="92500" lnSpcReduction="20000"/>
          </a:bodyPr>
          <a:lstStyle/>
          <a:p>
            <a:pPr marL="457200" lvl="0" indent="-342900" algn="l" rtl="0">
              <a:spcBef>
                <a:spcPts val="0"/>
              </a:spcBef>
              <a:spcAft>
                <a:spcPts val="0"/>
              </a:spcAft>
              <a:buSzPts val="1800"/>
              <a:buChar char="●"/>
            </a:pPr>
            <a:r>
              <a:rPr lang="en"/>
              <a:t>Simplest implementation, just set allocated bit to false</a:t>
            </a:r>
            <a:endParaRPr/>
          </a:p>
          <a:p>
            <a:pPr marL="914400" lvl="1" indent="-330200" algn="l" rtl="0">
              <a:spcBef>
                <a:spcPts val="0"/>
              </a:spcBef>
              <a:spcAft>
                <a:spcPts val="0"/>
              </a:spcAft>
              <a:buSzPts val="1600"/>
              <a:buChar char="○"/>
            </a:pPr>
            <a:r>
              <a:rPr lang="en"/>
              <a:t>This can lead to “false fragmentation”</a:t>
            </a:r>
            <a:endParaRPr/>
          </a:p>
          <a:p>
            <a:pPr marL="0" lvl="0" indent="0" algn="l" rtl="0">
              <a:spcBef>
                <a:spcPts val="1200"/>
              </a:spcBef>
              <a:spcAft>
                <a:spcPts val="1200"/>
              </a:spcAft>
              <a:buNone/>
            </a:pPr>
            <a:r>
              <a:rPr lang="en" u="sng"/>
              <a:t>Ex</a:t>
            </a:r>
            <a:r>
              <a:rPr lang="en"/>
              <a:t>: </a:t>
            </a:r>
            <a:r>
              <a:rPr lang="en">
                <a:latin typeface="Source Code Pro"/>
                <a:ea typeface="Source Code Pro"/>
                <a:cs typeface="Source Code Pro"/>
                <a:sym typeface="Source Code Pro"/>
              </a:rPr>
              <a:t>free(p)</a:t>
            </a:r>
            <a:endParaRPr>
              <a:latin typeface="Source Code Pro"/>
              <a:ea typeface="Source Code Pro"/>
              <a:cs typeface="Source Code Pro"/>
              <a:sym typeface="Source Code Pro"/>
            </a:endParaRPr>
          </a:p>
        </p:txBody>
      </p:sp>
      <p:pic>
        <p:nvPicPr>
          <p:cNvPr id="180" name="Google Shape;180;p30" descr="A row of 8 boxes. The first is grey and labeled &quot;8|1&quot;. The next 4 are green, and the first of this group is labeled &quot;32|1&quot;. The next two are white, and the first of this group is labeled &quot;16|0&quot;. The last is grey and labeled &quot;8|1&quot;"/>
          <p:cNvPicPr preferRelativeResize="0"/>
          <p:nvPr/>
        </p:nvPicPr>
        <p:blipFill>
          <a:blip r:embed="rId3">
            <a:alphaModFix/>
          </a:blip>
          <a:stretch>
            <a:fillRect/>
          </a:stretch>
        </p:blipFill>
        <p:spPr>
          <a:xfrm>
            <a:off x="1893225" y="1480875"/>
            <a:ext cx="3908250" cy="775800"/>
          </a:xfrm>
          <a:prstGeom prst="rect">
            <a:avLst/>
          </a:prstGeom>
          <a:noFill/>
          <a:ln>
            <a:noFill/>
          </a:ln>
        </p:spPr>
      </p:pic>
      <p:pic>
        <p:nvPicPr>
          <p:cNvPr id="181" name="Google Shape;181;p30" descr="A similar diagram to the previous one, but now all the green boxes are white, and the label at the beginning of that section is &quot;32|0&quot; instead of &quot;32|1&quot;"/>
          <p:cNvPicPr preferRelativeResize="0"/>
          <p:nvPr/>
        </p:nvPicPr>
        <p:blipFill>
          <a:blip r:embed="rId4">
            <a:alphaModFix/>
          </a:blip>
          <a:stretch>
            <a:fillRect/>
          </a:stretch>
        </p:blipFill>
        <p:spPr>
          <a:xfrm>
            <a:off x="1876550" y="2195125"/>
            <a:ext cx="3941601" cy="753225"/>
          </a:xfrm>
          <a:prstGeom prst="rect">
            <a:avLst/>
          </a:prstGeom>
          <a:noFill/>
          <a:ln>
            <a:noFill/>
          </a:ln>
        </p:spPr>
      </p:pic>
      <p:sp>
        <p:nvSpPr>
          <p:cNvPr id="183" name="Google Shape;183;p30"/>
          <p:cNvSpPr txBox="1"/>
          <p:nvPr/>
        </p:nvSpPr>
        <p:spPr>
          <a:xfrm>
            <a:off x="311700" y="2865575"/>
            <a:ext cx="8397900" cy="524700"/>
          </a:xfrm>
          <a:prstGeom prst="rect">
            <a:avLst/>
          </a:prstGeom>
          <a:noFill/>
          <a:ln>
            <a:noFill/>
          </a:ln>
        </p:spPr>
        <p:txBody>
          <a:bodyPr spcFirstLastPara="1" wrap="square" lIns="91425" tIns="91425" rIns="91425" bIns="91425" anchor="t" anchorCtr="0">
            <a:noAutofit/>
          </a:bodyPr>
          <a:lstStyle/>
          <a:p>
            <a:pPr marL="0" lvl="0" indent="457200" algn="l" rtl="0">
              <a:spcBef>
                <a:spcPts val="0"/>
              </a:spcBef>
              <a:spcAft>
                <a:spcPts val="0"/>
              </a:spcAft>
              <a:buNone/>
            </a:pPr>
            <a:r>
              <a:rPr lang="en" sz="1800">
                <a:solidFill>
                  <a:schemeClr val="dk1"/>
                </a:solidFill>
              </a:rPr>
              <a:t>What happens if we call </a:t>
            </a:r>
            <a:r>
              <a:rPr lang="en" sz="1800">
                <a:solidFill>
                  <a:schemeClr val="dk1"/>
                </a:solidFill>
                <a:latin typeface="Source Code Pro"/>
                <a:ea typeface="Source Code Pro"/>
                <a:cs typeface="Source Code Pro"/>
                <a:sym typeface="Source Code Pro"/>
              </a:rPr>
              <a:t>malloc(40)</a:t>
            </a:r>
            <a:r>
              <a:rPr lang="en" sz="1800">
                <a:solidFill>
                  <a:schemeClr val="dk1"/>
                </a:solidFill>
              </a:rPr>
              <a:t>? </a:t>
            </a:r>
            <a:r>
              <a:rPr lang="en" sz="1800" i="1">
                <a:solidFill>
                  <a:schemeClr val="dk1"/>
                </a:solidFill>
              </a:rPr>
              <a:t>Can’t find a free block!</a:t>
            </a:r>
            <a:endParaRPr sz="1800" i="1">
              <a:solidFill>
                <a:schemeClr val="dk1"/>
              </a:solidFill>
            </a:endParaRPr>
          </a:p>
        </p:txBody>
      </p:sp>
      <p:sp>
        <p:nvSpPr>
          <p:cNvPr id="182" name="Google Shape;182;p30"/>
          <p:cNvSpPr txBox="1">
            <a:spLocks noGrp="1"/>
          </p:cNvSpPr>
          <p:nvPr>
            <p:ph type="body" idx="1"/>
          </p:nvPr>
        </p:nvSpPr>
        <p:spPr>
          <a:xfrm>
            <a:off x="311700" y="3314075"/>
            <a:ext cx="8520600" cy="616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Solution: </a:t>
            </a:r>
            <a:r>
              <a:rPr lang="en" b="1">
                <a:solidFill>
                  <a:srgbClr val="7030A0"/>
                </a:solidFill>
              </a:rPr>
              <a:t>coalesce</a:t>
            </a:r>
            <a:r>
              <a:rPr lang="en"/>
              <a:t> adjacent free blocks</a:t>
            </a:r>
            <a:endParaRPr/>
          </a:p>
        </p:txBody>
      </p:sp>
      <p:sp>
        <p:nvSpPr>
          <p:cNvPr id="184" name="Google Shape;184;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Coalescing with Next block</a:t>
            </a:r>
            <a:endParaRPr/>
          </a:p>
        </p:txBody>
      </p:sp>
      <p:sp>
        <p:nvSpPr>
          <p:cNvPr id="190" name="Google Shape;190;p31"/>
          <p:cNvSpPr txBox="1"/>
          <p:nvPr/>
        </p:nvSpPr>
        <p:spPr>
          <a:xfrm>
            <a:off x="1196850" y="775125"/>
            <a:ext cx="7458900" cy="16026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94000"/>
              </a:lnSpc>
              <a:spcBef>
                <a:spcPts val="0"/>
              </a:spcBef>
              <a:spcAft>
                <a:spcPts val="0"/>
              </a:spcAft>
              <a:buNone/>
            </a:pPr>
            <a:r>
              <a:rPr lang="en">
                <a:solidFill>
                  <a:srgbClr val="0000FF"/>
                </a:solidFill>
                <a:latin typeface="Source Code Pro"/>
                <a:ea typeface="Source Code Pro"/>
                <a:cs typeface="Source Code Pro"/>
                <a:sym typeface="Source Code Pro"/>
              </a:rPr>
              <a:t>void</a:t>
            </a:r>
            <a:r>
              <a:rPr lang="en">
                <a:solidFill>
                  <a:schemeClr val="dk1"/>
                </a:solidFill>
                <a:latin typeface="Source Code Pro"/>
                <a:ea typeface="Source Code Pro"/>
                <a:cs typeface="Source Code Pro"/>
                <a:sym typeface="Source Code Pro"/>
              </a:rPr>
              <a:t> free(</a:t>
            </a:r>
            <a:r>
              <a:rPr lang="en">
                <a:solidFill>
                  <a:srgbClr val="0000FF"/>
                </a:solidFill>
                <a:latin typeface="Source Code Pro"/>
                <a:ea typeface="Source Code Pro"/>
                <a:cs typeface="Source Code Pro"/>
                <a:sym typeface="Source Code Pro"/>
              </a:rPr>
              <a:t>ptr</a:t>
            </a:r>
            <a:r>
              <a:rPr lang="en">
                <a:solidFill>
                  <a:schemeClr val="dk1"/>
                </a:solidFill>
                <a:latin typeface="Source Code Pro"/>
                <a:ea typeface="Source Code Pro"/>
                <a:cs typeface="Source Code Pro"/>
                <a:sym typeface="Source Code Pro"/>
              </a:rPr>
              <a:t> p) {         </a:t>
            </a:r>
            <a:r>
              <a:rPr lang="en">
                <a:solidFill>
                  <a:schemeClr val="dk2"/>
                </a:solidFill>
                <a:latin typeface="Source Code Pro"/>
                <a:ea typeface="Source Code Pro"/>
                <a:cs typeface="Source Code Pro"/>
                <a:sym typeface="Source Code Pro"/>
              </a:rPr>
              <a:t>// p points to payload</a:t>
            </a:r>
            <a:br>
              <a:rPr lang="en">
                <a:solidFill>
                  <a:srgbClr val="0000FF"/>
                </a:solidFill>
                <a:latin typeface="Source Code Pro"/>
                <a:ea typeface="Source Code Pro"/>
                <a:cs typeface="Source Code Pro"/>
                <a:sym typeface="Source Code Pro"/>
              </a:rPr>
            </a:br>
            <a:r>
              <a:rPr lang="en">
                <a:solidFill>
                  <a:schemeClr val="dk1"/>
                </a:solidFill>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ptr</a:t>
            </a:r>
            <a:r>
              <a:rPr lang="en">
                <a:solidFill>
                  <a:srgbClr val="C00000"/>
                </a:solidFill>
                <a:latin typeface="Source Code Pro"/>
                <a:ea typeface="Source Code Pro"/>
                <a:cs typeface="Source Code Pro"/>
                <a:sym typeface="Source Code Pro"/>
              </a:rPr>
              <a:t> </a:t>
            </a:r>
            <a:r>
              <a:rPr lang="en">
                <a:solidFill>
                  <a:schemeClr val="dk1"/>
                </a:solidFill>
                <a:latin typeface="Source Code Pro"/>
                <a:ea typeface="Source Code Pro"/>
                <a:cs typeface="Source Code Pro"/>
                <a:sym typeface="Source Code Pro"/>
              </a:rPr>
              <a:t>b = p – </a:t>
            </a:r>
            <a:r>
              <a:rPr lang="en">
                <a:solidFill>
                  <a:srgbClr val="7030A0"/>
                </a:solidFill>
                <a:latin typeface="Source Code Pro"/>
                <a:ea typeface="Source Code Pro"/>
                <a:cs typeface="Source Code Pro"/>
                <a:sym typeface="Source Code Pro"/>
              </a:rPr>
              <a:t>WORD</a:t>
            </a:r>
            <a:r>
              <a:rPr lang="en">
                <a:solidFill>
                  <a:schemeClr val="dk1"/>
                </a:solidFill>
                <a:latin typeface="Source Code Pro"/>
                <a:ea typeface="Source Code Pro"/>
                <a:cs typeface="Source Code Pro"/>
                <a:sym typeface="Source Code Pro"/>
              </a:rPr>
              <a:t>;      </a:t>
            </a:r>
            <a:r>
              <a:rPr lang="en">
                <a:solidFill>
                  <a:schemeClr val="dk2"/>
                </a:solidFill>
                <a:latin typeface="Source Code Pro"/>
                <a:ea typeface="Source Code Pro"/>
                <a:cs typeface="Source Code Pro"/>
                <a:sym typeface="Source Code Pro"/>
              </a:rPr>
              <a:t>// b points to block header (</a:t>
            </a:r>
            <a:r>
              <a:rPr lang="en" b="1">
                <a:solidFill>
                  <a:schemeClr val="dk2"/>
                </a:solidFill>
                <a:latin typeface="Source Code Pro"/>
                <a:ea typeface="Source Code Pro"/>
                <a:cs typeface="Source Code Pro"/>
                <a:sym typeface="Source Code Pro"/>
              </a:rPr>
              <a:t>UNSCALED</a:t>
            </a:r>
            <a:r>
              <a:rPr lang="en">
                <a:solidFill>
                  <a:schemeClr val="dk2"/>
                </a:solidFill>
                <a:latin typeface="Source Code Pro"/>
                <a:ea typeface="Source Code Pro"/>
                <a:cs typeface="Source Code Pro"/>
                <a:sym typeface="Source Code Pro"/>
              </a:rPr>
              <a:t> -)</a:t>
            </a:r>
            <a:endParaRPr>
              <a:solidFill>
                <a:schemeClr val="dk2"/>
              </a:solidFill>
              <a:latin typeface="Source Code Pro"/>
              <a:ea typeface="Source Code Pro"/>
              <a:cs typeface="Source Code Pro"/>
              <a:sym typeface="Source Code Pro"/>
            </a:endParaRPr>
          </a:p>
          <a:p>
            <a:pPr marL="0" lvl="0" indent="0" algn="l" rtl="0">
              <a:lnSpc>
                <a:spcPct val="94000"/>
              </a:lnSpc>
              <a:spcBef>
                <a:spcPts val="0"/>
              </a:spcBef>
              <a:spcAft>
                <a:spcPts val="0"/>
              </a:spcAft>
              <a:buNone/>
            </a:pPr>
            <a:r>
              <a:rPr lang="en">
                <a:solidFill>
                  <a:schemeClr val="dk1"/>
                </a:solidFill>
                <a:latin typeface="Source Code Pro"/>
                <a:ea typeface="Source Code Pro"/>
                <a:cs typeface="Source Code Pro"/>
                <a:sym typeface="Source Code Pro"/>
              </a:rPr>
              <a:t>    *b &amp;= </a:t>
            </a:r>
            <a:r>
              <a:rPr lang="en">
                <a:solidFill>
                  <a:srgbClr val="38761D"/>
                </a:solidFill>
                <a:latin typeface="Source Code Pro"/>
                <a:ea typeface="Source Code Pro"/>
                <a:cs typeface="Source Code Pro"/>
                <a:sym typeface="Source Code Pro"/>
              </a:rPr>
              <a:t>~1</a:t>
            </a:r>
            <a:r>
              <a:rPr lang="en">
                <a:solidFill>
                  <a:schemeClr val="dk1"/>
                </a:solidFill>
                <a:latin typeface="Source Code Pro"/>
                <a:ea typeface="Source Code Pro"/>
                <a:cs typeface="Source Code Pro"/>
                <a:sym typeface="Source Code Pro"/>
              </a:rPr>
              <a:t>;              </a:t>
            </a:r>
            <a:r>
              <a:rPr lang="en">
                <a:solidFill>
                  <a:schemeClr val="dk2"/>
                </a:solidFill>
                <a:latin typeface="Source Code Pro"/>
                <a:ea typeface="Source Code Pro"/>
                <a:cs typeface="Source Code Pro"/>
                <a:sym typeface="Source Code Pro"/>
              </a:rPr>
              <a:t>// clear allocated bit</a:t>
            </a:r>
            <a:br>
              <a:rPr lang="en">
                <a:solidFill>
                  <a:schemeClr val="dk2"/>
                </a:solidFill>
                <a:latin typeface="Source Code Pro"/>
                <a:ea typeface="Source Code Pro"/>
                <a:cs typeface="Source Code Pro"/>
                <a:sym typeface="Source Code Pro"/>
              </a:rPr>
            </a:br>
            <a:r>
              <a:rPr lang="en">
                <a:solidFill>
                  <a:schemeClr val="dk1"/>
                </a:solidFill>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ptr</a:t>
            </a:r>
            <a:r>
              <a:rPr lang="en">
                <a:solidFill>
                  <a:srgbClr val="C00000"/>
                </a:solidFill>
                <a:latin typeface="Source Code Pro"/>
                <a:ea typeface="Source Code Pro"/>
                <a:cs typeface="Source Code Pro"/>
                <a:sym typeface="Source Code Pro"/>
              </a:rPr>
              <a:t> </a:t>
            </a:r>
            <a:r>
              <a:rPr lang="en">
                <a:solidFill>
                  <a:schemeClr val="dk1"/>
                </a:solidFill>
                <a:latin typeface="Source Code Pro"/>
                <a:ea typeface="Source Code Pro"/>
                <a:cs typeface="Source Code Pro"/>
                <a:sym typeface="Source Code Pro"/>
              </a:rPr>
              <a:t>next = b + *b;     </a:t>
            </a:r>
            <a:r>
              <a:rPr lang="en">
                <a:solidFill>
                  <a:schemeClr val="dk2"/>
                </a:solidFill>
                <a:latin typeface="Source Code Pro"/>
                <a:ea typeface="Source Code Pro"/>
                <a:cs typeface="Source Code Pro"/>
                <a:sym typeface="Source Code Pro"/>
              </a:rPr>
              <a:t>// find next block (</a:t>
            </a:r>
            <a:r>
              <a:rPr lang="en" b="1">
                <a:solidFill>
                  <a:schemeClr val="dk2"/>
                </a:solidFill>
                <a:latin typeface="Source Code Pro"/>
                <a:ea typeface="Source Code Pro"/>
                <a:cs typeface="Source Code Pro"/>
                <a:sym typeface="Source Code Pro"/>
              </a:rPr>
              <a:t>UNSCALED</a:t>
            </a:r>
            <a:r>
              <a:rPr lang="en">
                <a:solidFill>
                  <a:schemeClr val="dk2"/>
                </a:solidFill>
                <a:latin typeface="Source Code Pro"/>
                <a:ea typeface="Source Code Pro"/>
                <a:cs typeface="Source Code Pro"/>
                <a:sym typeface="Source Code Pro"/>
              </a:rPr>
              <a:t> +)</a:t>
            </a:r>
            <a:br>
              <a:rPr lang="en">
                <a:solidFill>
                  <a:srgbClr val="0000FF"/>
                </a:solidFill>
                <a:latin typeface="Source Code Pro"/>
                <a:ea typeface="Source Code Pro"/>
                <a:cs typeface="Source Code Pro"/>
                <a:sym typeface="Source Code Pro"/>
              </a:rPr>
            </a:br>
            <a:r>
              <a:rPr lang="en">
                <a:solidFill>
                  <a:schemeClr val="dk1"/>
                </a:solidFill>
                <a:latin typeface="Source Code Pro"/>
                <a:ea typeface="Source Code Pro"/>
                <a:cs typeface="Source Code Pro"/>
                <a:sym typeface="Source Code Pro"/>
              </a:rPr>
              <a:t>    </a:t>
            </a:r>
            <a:r>
              <a:rPr lang="en">
                <a:solidFill>
                  <a:srgbClr val="7030A0"/>
                </a:solidFill>
                <a:latin typeface="Source Code Pro"/>
                <a:ea typeface="Source Code Pro"/>
                <a:cs typeface="Source Code Pro"/>
                <a:sym typeface="Source Code Pro"/>
              </a:rPr>
              <a:t>if</a:t>
            </a:r>
            <a:r>
              <a:rPr lang="en">
                <a:solidFill>
                  <a:schemeClr val="dk1"/>
                </a:solidFill>
                <a:latin typeface="Source Code Pro"/>
                <a:ea typeface="Source Code Pro"/>
                <a:cs typeface="Source Code Pro"/>
                <a:sym typeface="Source Code Pro"/>
              </a:rPr>
              <a:t> ((*next &amp; </a:t>
            </a:r>
            <a:r>
              <a:rPr lang="en">
                <a:solidFill>
                  <a:srgbClr val="38761D"/>
                </a:solidFill>
                <a:latin typeface="Source Code Pro"/>
                <a:ea typeface="Source Code Pro"/>
                <a:cs typeface="Source Code Pro"/>
                <a:sym typeface="Source Code Pro"/>
              </a:rPr>
              <a:t>1</a:t>
            </a:r>
            <a:r>
              <a:rPr lang="en">
                <a:solidFill>
                  <a:schemeClr val="dk1"/>
                </a:solidFill>
                <a:latin typeface="Source Code Pro"/>
                <a:ea typeface="Source Code Pro"/>
                <a:cs typeface="Source Code Pro"/>
                <a:sym typeface="Source Code Pro"/>
              </a:rPr>
              <a:t>) == </a:t>
            </a:r>
            <a:r>
              <a:rPr lang="en">
                <a:solidFill>
                  <a:srgbClr val="38761D"/>
                </a:solidFill>
                <a:latin typeface="Source Code Pro"/>
                <a:ea typeface="Source Code Pro"/>
                <a:cs typeface="Source Code Pro"/>
                <a:sym typeface="Source Code Pro"/>
              </a:rPr>
              <a:t>0</a:t>
            </a:r>
            <a:r>
              <a:rPr lang="en">
                <a:solidFill>
                  <a:schemeClr val="dk1"/>
                </a:solidFill>
                <a:latin typeface="Source Code Pro"/>
                <a:ea typeface="Source Code Pro"/>
                <a:cs typeface="Source Code Pro"/>
                <a:sym typeface="Source Code Pro"/>
              </a:rPr>
              <a:t>)  </a:t>
            </a:r>
            <a:r>
              <a:rPr lang="en">
                <a:solidFill>
                  <a:schemeClr val="dk2"/>
                </a:solidFill>
                <a:latin typeface="Source Code Pro"/>
                <a:ea typeface="Source Code Pro"/>
                <a:cs typeface="Source Code Pro"/>
                <a:sym typeface="Source Code Pro"/>
              </a:rPr>
              <a:t>// if next block is not allocated,</a:t>
            </a:r>
            <a:br>
              <a:rPr lang="en">
                <a:solidFill>
                  <a:srgbClr val="0000FF"/>
                </a:solidFill>
                <a:latin typeface="Source Code Pro"/>
                <a:ea typeface="Source Code Pro"/>
                <a:cs typeface="Source Code Pro"/>
                <a:sym typeface="Source Code Pro"/>
              </a:rPr>
            </a:br>
            <a:r>
              <a:rPr lang="en">
                <a:solidFill>
                  <a:schemeClr val="dk1"/>
                </a:solidFill>
                <a:latin typeface="Source Code Pro"/>
                <a:ea typeface="Source Code Pro"/>
                <a:cs typeface="Source Code Pro"/>
                <a:sym typeface="Source Code Pro"/>
              </a:rPr>
              <a:t>      *b += *next;         </a:t>
            </a:r>
            <a:r>
              <a:rPr lang="en">
                <a:solidFill>
                  <a:schemeClr val="dk2"/>
                </a:solidFill>
                <a:latin typeface="Source Code Pro"/>
                <a:ea typeface="Source Code Pro"/>
                <a:cs typeface="Source Code Pro"/>
                <a:sym typeface="Source Code Pro"/>
              </a:rPr>
              <a:t>// add its size to this block </a:t>
            </a:r>
            <a:br>
              <a:rPr lang="en">
                <a:solidFill>
                  <a:srgbClr val="990000"/>
                </a:solidFill>
                <a:latin typeface="Source Code Pro"/>
                <a:ea typeface="Source Code Pro"/>
                <a:cs typeface="Source Code Pro"/>
                <a:sym typeface="Source Code Pro"/>
              </a:rPr>
            </a:br>
            <a:r>
              <a:rPr lang="en">
                <a:solidFill>
                  <a:schemeClr val="dk1"/>
                </a:solidFill>
                <a:latin typeface="Source Code Pro"/>
                <a:ea typeface="Source Code Pro"/>
                <a:cs typeface="Source Code Pro"/>
                <a:sym typeface="Source Code Pro"/>
              </a:rPr>
              <a:t>}  </a:t>
            </a:r>
            <a:endParaRPr>
              <a:latin typeface="Source Code Pro"/>
              <a:ea typeface="Source Code Pro"/>
              <a:cs typeface="Source Code Pro"/>
              <a:sym typeface="Source Code Pro"/>
            </a:endParaRPr>
          </a:p>
        </p:txBody>
      </p:sp>
      <p:pic>
        <p:nvPicPr>
          <p:cNvPr id="191" name="Google Shape;191;p31" descr="The same image as the second diagram on the last slide.&#10;&#10;A row of 8 boxes. The first one is grey and labeled &quot;8|1&quot;. The next 6 are white. The first white box is labeled &quot;32|0&quot;, and the 5th is labeled &quot;16|0&quot;. The last box is grey and labeled &quot;8|1&quot;"/>
          <p:cNvPicPr preferRelativeResize="0"/>
          <p:nvPr/>
        </p:nvPicPr>
        <p:blipFill>
          <a:blip r:embed="rId3">
            <a:alphaModFix/>
          </a:blip>
          <a:stretch>
            <a:fillRect/>
          </a:stretch>
        </p:blipFill>
        <p:spPr>
          <a:xfrm>
            <a:off x="616500" y="2554350"/>
            <a:ext cx="3443552" cy="658050"/>
          </a:xfrm>
          <a:prstGeom prst="rect">
            <a:avLst/>
          </a:prstGeom>
          <a:noFill/>
          <a:ln>
            <a:noFill/>
          </a:ln>
        </p:spPr>
      </p:pic>
      <p:pic>
        <p:nvPicPr>
          <p:cNvPr id="192" name="Google Shape;192;p31" descr="A similar diagram to the previous one, but now the first white box is labeled &quot;48|0&quot; and the &quot;16|0&quot; in the 5th white box is written in light grey."/>
          <p:cNvPicPr preferRelativeResize="0"/>
          <p:nvPr/>
        </p:nvPicPr>
        <p:blipFill>
          <a:blip r:embed="rId4">
            <a:alphaModFix/>
          </a:blip>
          <a:stretch>
            <a:fillRect/>
          </a:stretch>
        </p:blipFill>
        <p:spPr>
          <a:xfrm>
            <a:off x="4967200" y="2607738"/>
            <a:ext cx="3390175" cy="551275"/>
          </a:xfrm>
          <a:prstGeom prst="rect">
            <a:avLst/>
          </a:prstGeom>
          <a:noFill/>
          <a:ln>
            <a:noFill/>
          </a:ln>
        </p:spPr>
      </p:pic>
      <p:cxnSp>
        <p:nvCxnSpPr>
          <p:cNvPr id="193" name="Google Shape;193;p31" descr="Arrow pointing from the first diagram to the second"/>
          <p:cNvCxnSpPr>
            <a:endCxn id="192" idx="1"/>
          </p:cNvCxnSpPr>
          <p:nvPr/>
        </p:nvCxnSpPr>
        <p:spPr>
          <a:xfrm>
            <a:off x="4060000" y="2883375"/>
            <a:ext cx="907200" cy="0"/>
          </a:xfrm>
          <a:prstGeom prst="straightConnector1">
            <a:avLst/>
          </a:prstGeom>
          <a:noFill/>
          <a:ln w="19050" cap="flat" cmpd="sng">
            <a:solidFill>
              <a:schemeClr val="accent6"/>
            </a:solidFill>
            <a:prstDash val="solid"/>
            <a:round/>
            <a:headEnd type="none" w="med" len="med"/>
            <a:tailEnd type="triangle" w="med" len="med"/>
          </a:ln>
        </p:spPr>
      </p:cxnSp>
      <p:sp>
        <p:nvSpPr>
          <p:cNvPr id="194" name="Google Shape;194;p31"/>
          <p:cNvSpPr txBox="1">
            <a:spLocks noGrp="1"/>
          </p:cNvSpPr>
          <p:nvPr>
            <p:ph type="body" idx="1"/>
          </p:nvPr>
        </p:nvSpPr>
        <p:spPr>
          <a:xfrm>
            <a:off x="311700" y="3364000"/>
            <a:ext cx="8520600" cy="897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How do we coalesce with the </a:t>
            </a:r>
            <a:r>
              <a:rPr lang="en" i="1"/>
              <a:t>preceding</a:t>
            </a:r>
            <a:r>
              <a:rPr lang="en"/>
              <a:t> block, though?</a:t>
            </a:r>
            <a:endParaRPr/>
          </a:p>
        </p:txBody>
      </p:sp>
      <p:sp>
        <p:nvSpPr>
          <p:cNvPr id="195" name="Google Shape;195;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Coalescing with Previous Block</a:t>
            </a:r>
            <a:endParaRPr/>
          </a:p>
        </p:txBody>
      </p:sp>
      <p:sp>
        <p:nvSpPr>
          <p:cNvPr id="201" name="Google Shape;201;p32"/>
          <p:cNvSpPr txBox="1">
            <a:spLocks noGrp="1"/>
          </p:cNvSpPr>
          <p:nvPr>
            <p:ph type="body" idx="1"/>
          </p:nvPr>
        </p:nvSpPr>
        <p:spPr>
          <a:xfrm>
            <a:off x="311700" y="742825"/>
            <a:ext cx="8520600" cy="1676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Keep a </a:t>
            </a:r>
            <a:r>
              <a:rPr lang="en" b="1">
                <a:solidFill>
                  <a:srgbClr val="7030A0"/>
                </a:solidFill>
              </a:rPr>
              <a:t>footer</a:t>
            </a:r>
            <a:r>
              <a:rPr lang="en"/>
              <a:t> for each block</a:t>
            </a:r>
            <a:endParaRPr/>
          </a:p>
          <a:p>
            <a:pPr marL="914400" lvl="1" indent="-330200" algn="l" rtl="0">
              <a:spcBef>
                <a:spcPts val="0"/>
              </a:spcBef>
              <a:spcAft>
                <a:spcPts val="0"/>
              </a:spcAft>
              <a:buSzPts val="1600"/>
              <a:buChar char="○"/>
            </a:pPr>
            <a:r>
              <a:rPr lang="en"/>
              <a:t>Copy of the header at the end of a block</a:t>
            </a:r>
            <a:endParaRPr/>
          </a:p>
          <a:p>
            <a:pPr marL="914400" lvl="1" indent="-330200" algn="l" rtl="0">
              <a:spcBef>
                <a:spcPts val="0"/>
              </a:spcBef>
              <a:spcAft>
                <a:spcPts val="0"/>
              </a:spcAft>
              <a:buSzPts val="1600"/>
              <a:buChar char="○"/>
            </a:pPr>
            <a:r>
              <a:rPr lang="en"/>
              <a:t>Header + footer = </a:t>
            </a:r>
            <a:r>
              <a:rPr lang="en" b="1">
                <a:solidFill>
                  <a:srgbClr val="7030A0"/>
                </a:solidFill>
              </a:rPr>
              <a:t>boundary tags</a:t>
            </a:r>
            <a:endParaRPr b="1">
              <a:solidFill>
                <a:srgbClr val="7030A0"/>
              </a:solidFill>
            </a:endParaRPr>
          </a:p>
          <a:p>
            <a:pPr marL="457200" lvl="0" indent="-342900" algn="l" rtl="0">
              <a:spcBef>
                <a:spcPts val="0"/>
              </a:spcBef>
              <a:spcAft>
                <a:spcPts val="0"/>
              </a:spcAft>
              <a:buSzPts val="1800"/>
              <a:buChar char="●"/>
            </a:pPr>
            <a:r>
              <a:rPr lang="en"/>
              <a:t>When coalescing, check footer immediately before current block in memory</a:t>
            </a:r>
            <a:endParaRPr/>
          </a:p>
          <a:p>
            <a:pPr marL="914400" lvl="1" indent="-330200" algn="l" rtl="0">
              <a:spcBef>
                <a:spcPts val="0"/>
              </a:spcBef>
              <a:spcAft>
                <a:spcPts val="0"/>
              </a:spcAft>
              <a:buSzPts val="1600"/>
              <a:buChar char="○"/>
            </a:pPr>
            <a:r>
              <a:rPr lang="en"/>
              <a:t>If free, coalesce blocks</a:t>
            </a:r>
            <a:endParaRPr/>
          </a:p>
        </p:txBody>
      </p:sp>
      <p:pic>
        <p:nvPicPr>
          <p:cNvPr id="202" name="Google Shape;202;p32" descr="A row of 8 boxes. The first is grey and labeled &quot;8|1&quot;. The next 4 are white, and the first and last of this group are labeled &quot;32|0&quot;. The next 2 are green and labeled &quot;16|1&quot;. The last box is grey and labeled &quot;8|1&quot;"/>
          <p:cNvPicPr preferRelativeResize="0"/>
          <p:nvPr/>
        </p:nvPicPr>
        <p:blipFill>
          <a:blip r:embed="rId3">
            <a:alphaModFix/>
          </a:blip>
          <a:stretch>
            <a:fillRect/>
          </a:stretch>
        </p:blipFill>
        <p:spPr>
          <a:xfrm>
            <a:off x="836725" y="2372700"/>
            <a:ext cx="3733800" cy="685800"/>
          </a:xfrm>
          <a:prstGeom prst="rect">
            <a:avLst/>
          </a:prstGeom>
          <a:noFill/>
          <a:ln>
            <a:noFill/>
          </a:ln>
        </p:spPr>
      </p:pic>
      <p:pic>
        <p:nvPicPr>
          <p:cNvPr id="203" name="Google Shape;203;p32" descr="A similar diagram to the previous one, but now all 6 boxes in the middle are white. The first white box is labeled &quot;48|0&quot;, the 4th is labeled &quot;16|0&quot; in light grey font, the 4th is labeled &quot;16|1&quot; in light grey font, and the 6th is labeled &quot;48|0&quot;."/>
          <p:cNvPicPr preferRelativeResize="0"/>
          <p:nvPr/>
        </p:nvPicPr>
        <p:blipFill>
          <a:blip r:embed="rId4">
            <a:alphaModFix/>
          </a:blip>
          <a:stretch>
            <a:fillRect/>
          </a:stretch>
        </p:blipFill>
        <p:spPr>
          <a:xfrm>
            <a:off x="879100" y="3469475"/>
            <a:ext cx="3605700" cy="667725"/>
          </a:xfrm>
          <a:prstGeom prst="rect">
            <a:avLst/>
          </a:prstGeom>
          <a:noFill/>
          <a:ln>
            <a:noFill/>
          </a:ln>
        </p:spPr>
      </p:pic>
      <p:cxnSp>
        <p:nvCxnSpPr>
          <p:cNvPr id="204" name="Google Shape;204;p32"/>
          <p:cNvCxnSpPr/>
          <p:nvPr/>
        </p:nvCxnSpPr>
        <p:spPr>
          <a:xfrm>
            <a:off x="2680450" y="2975975"/>
            <a:ext cx="300" cy="588900"/>
          </a:xfrm>
          <a:prstGeom prst="straightConnector1">
            <a:avLst/>
          </a:prstGeom>
          <a:noFill/>
          <a:ln w="28575" cap="flat" cmpd="sng">
            <a:solidFill>
              <a:srgbClr val="C00000"/>
            </a:solidFill>
            <a:prstDash val="solid"/>
            <a:round/>
            <a:headEnd type="none" w="med" len="med"/>
            <a:tailEnd type="triangle" w="med" len="med"/>
          </a:ln>
        </p:spPr>
      </p:cxnSp>
      <p:pic>
        <p:nvPicPr>
          <p:cNvPr id="205" name="Google Shape;205;p32" descr="4 boxes stacked on top of each other. The top one is the smallest, red and split into two parts: the majority of it is labeled &quot;size&quot;, while a small portion on the right is labeled &quot;a&quot; and is slightly darker red. To the left of this box is the text &quot;Header&quot;. The second box is the largest, yellow, and labeled &quot;payload&quot;. The 3rd box is slightly smaller than the payload, grey, and labeled &quot;optional padding&quot;. The 4th box is identical to the first, and to the left of it is the text &quot;Footer&quot;. Two red arrows pointing to the header and footer are labeled &quot;Boundary Tags&quot;"/>
          <p:cNvPicPr preferRelativeResize="0"/>
          <p:nvPr/>
        </p:nvPicPr>
        <p:blipFill>
          <a:blip r:embed="rId5">
            <a:alphaModFix/>
          </a:blip>
          <a:stretch>
            <a:fillRect/>
          </a:stretch>
        </p:blipFill>
        <p:spPr>
          <a:xfrm>
            <a:off x="5021576" y="2114450"/>
            <a:ext cx="2746225" cy="2114650"/>
          </a:xfrm>
          <a:prstGeom prst="rect">
            <a:avLst/>
          </a:prstGeom>
          <a:noFill/>
          <a:ln>
            <a:noFill/>
          </a:ln>
        </p:spPr>
      </p:pic>
      <p:sp>
        <p:nvSpPr>
          <p:cNvPr id="206" name="Google Shape;206;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Coalescing</a:t>
            </a:r>
            <a:endParaRPr/>
          </a:p>
        </p:txBody>
      </p:sp>
      <p:sp>
        <p:nvSpPr>
          <p:cNvPr id="212" name="Google Shape;212;p33"/>
          <p:cNvSpPr txBox="1"/>
          <p:nvPr/>
        </p:nvSpPr>
        <p:spPr>
          <a:xfrm>
            <a:off x="463200" y="1013300"/>
            <a:ext cx="1594200" cy="26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C00000"/>
                </a:solidFill>
              </a:rPr>
              <a:t>Case 1:</a:t>
            </a:r>
            <a:endParaRPr sz="1800" b="1">
              <a:solidFill>
                <a:srgbClr val="C00000"/>
              </a:solidFill>
            </a:endParaRPr>
          </a:p>
        </p:txBody>
      </p:sp>
      <p:pic>
        <p:nvPicPr>
          <p:cNvPr id="213" name="Google Shape;213;p33" descr="Three heap blocks stacked on top of each other. Each heap block is represented by the following:&#10;1. row representing the header, which contains the size and allocated tag (1 or 0)&#10;2. an empty row&#10;3. a row representing the footer, which is identical to the header.&#10;&#10;The first block is grey and has size = 1m, tag = 1. The second is green and has size = n, tag = 1. The last block is grey and has size = m2, tag = m2."/>
          <p:cNvPicPr preferRelativeResize="0"/>
          <p:nvPr/>
        </p:nvPicPr>
        <p:blipFill>
          <a:blip r:embed="rId3">
            <a:alphaModFix/>
          </a:blip>
          <a:stretch>
            <a:fillRect/>
          </a:stretch>
        </p:blipFill>
        <p:spPr>
          <a:xfrm>
            <a:off x="405000" y="1363413"/>
            <a:ext cx="1749625" cy="2244925"/>
          </a:xfrm>
          <a:prstGeom prst="rect">
            <a:avLst/>
          </a:prstGeom>
          <a:noFill/>
          <a:ln>
            <a:noFill/>
          </a:ln>
        </p:spPr>
      </p:pic>
      <p:pic>
        <p:nvPicPr>
          <p:cNvPr id="214" name="Google Shape;214;p33" descr="A similar diagram to before, but now the middle block is white and has tag = 0 (size is still n). The tag portion of this block is written in red. The m1 and m2 blocks are unchanged."/>
          <p:cNvPicPr preferRelativeResize="0"/>
          <p:nvPr/>
        </p:nvPicPr>
        <p:blipFill>
          <a:blip r:embed="rId4">
            <a:alphaModFix/>
          </a:blip>
          <a:stretch>
            <a:fillRect/>
          </a:stretch>
        </p:blipFill>
        <p:spPr>
          <a:xfrm>
            <a:off x="2224225" y="1389084"/>
            <a:ext cx="1720325" cy="2227416"/>
          </a:xfrm>
          <a:prstGeom prst="rect">
            <a:avLst/>
          </a:prstGeom>
          <a:noFill/>
          <a:ln>
            <a:noFill/>
          </a:ln>
        </p:spPr>
      </p:pic>
      <p:sp>
        <p:nvSpPr>
          <p:cNvPr id="215" name="Google Shape;215;p33"/>
          <p:cNvSpPr txBox="1"/>
          <p:nvPr/>
        </p:nvSpPr>
        <p:spPr>
          <a:xfrm>
            <a:off x="5214700" y="1013300"/>
            <a:ext cx="1594200" cy="26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C00000"/>
                </a:solidFill>
              </a:rPr>
              <a:t>Case 2:</a:t>
            </a:r>
            <a:endParaRPr sz="1800" b="1">
              <a:solidFill>
                <a:srgbClr val="C00000"/>
              </a:solidFill>
            </a:endParaRPr>
          </a:p>
        </p:txBody>
      </p:sp>
      <p:pic>
        <p:nvPicPr>
          <p:cNvPr id="216" name="Google Shape;216;p33" descr="A similar diagram to before. Now the first block is white and has size = m1, tag = 0. The second is green and has size = n, tag = 1. The third is grey and has size = m2, tag = 1."/>
          <p:cNvPicPr preferRelativeResize="0"/>
          <p:nvPr/>
        </p:nvPicPr>
        <p:blipFill>
          <a:blip r:embed="rId5">
            <a:alphaModFix/>
          </a:blip>
          <a:stretch>
            <a:fillRect/>
          </a:stretch>
        </p:blipFill>
        <p:spPr>
          <a:xfrm>
            <a:off x="5130750" y="1379987"/>
            <a:ext cx="1762125" cy="2255700"/>
          </a:xfrm>
          <a:prstGeom prst="rect">
            <a:avLst/>
          </a:prstGeom>
          <a:noFill/>
          <a:ln>
            <a:noFill/>
          </a:ln>
        </p:spPr>
      </p:pic>
      <p:pic>
        <p:nvPicPr>
          <p:cNvPr id="217" name="Google Shape;217;p33" descr="A similar diagram to before. Now, there are only two blocks. The first one has a much larger middle section, so that it is the same height as two of the blocks in the previous diagram. It is white and has size = n+m1, tag = 0. Its size and tag are written in red. The second box is grey and has size = m2, tag = 1."/>
          <p:cNvPicPr preferRelativeResize="0"/>
          <p:nvPr/>
        </p:nvPicPr>
        <p:blipFill>
          <a:blip r:embed="rId6">
            <a:alphaModFix/>
          </a:blip>
          <a:stretch>
            <a:fillRect/>
          </a:stretch>
        </p:blipFill>
        <p:spPr>
          <a:xfrm>
            <a:off x="6927750" y="1355913"/>
            <a:ext cx="1734600" cy="2293750"/>
          </a:xfrm>
          <a:prstGeom prst="rect">
            <a:avLst/>
          </a:prstGeom>
          <a:noFill/>
          <a:ln>
            <a:noFill/>
          </a:ln>
        </p:spPr>
      </p:pic>
      <p:sp>
        <p:nvSpPr>
          <p:cNvPr id="218" name="Google Shape;21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Coalescing (pt 2)</a:t>
            </a:r>
            <a:endParaRPr/>
          </a:p>
        </p:txBody>
      </p:sp>
      <p:sp>
        <p:nvSpPr>
          <p:cNvPr id="224" name="Google Shape;224;p34"/>
          <p:cNvSpPr txBox="1"/>
          <p:nvPr/>
        </p:nvSpPr>
        <p:spPr>
          <a:xfrm>
            <a:off x="463200" y="1013300"/>
            <a:ext cx="1594200" cy="26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C00000"/>
                </a:solidFill>
              </a:rPr>
              <a:t>Case 3:</a:t>
            </a:r>
            <a:endParaRPr sz="1800" b="1">
              <a:solidFill>
                <a:srgbClr val="C00000"/>
              </a:solidFill>
            </a:endParaRPr>
          </a:p>
        </p:txBody>
      </p:sp>
      <p:pic>
        <p:nvPicPr>
          <p:cNvPr id="225" name="Google Shape;225;p34" descr="A similar diagram to the ones on the previous slides. There are 3 blocks:&#10;1. Grey, size = m1, tag = 1&#10;2. Green, size = n, tag = n&#10;3. White, size = m2, tag = 0"/>
          <p:cNvPicPr preferRelativeResize="0"/>
          <p:nvPr/>
        </p:nvPicPr>
        <p:blipFill>
          <a:blip r:embed="rId3">
            <a:alphaModFix/>
          </a:blip>
          <a:stretch>
            <a:fillRect/>
          </a:stretch>
        </p:blipFill>
        <p:spPr>
          <a:xfrm>
            <a:off x="433525" y="1369563"/>
            <a:ext cx="1739200" cy="2271300"/>
          </a:xfrm>
          <a:prstGeom prst="rect">
            <a:avLst/>
          </a:prstGeom>
          <a:noFill/>
          <a:ln>
            <a:noFill/>
          </a:ln>
        </p:spPr>
      </p:pic>
      <p:pic>
        <p:nvPicPr>
          <p:cNvPr id="226" name="Google Shape;226;p34" descr="A similar diagram to before. There are two blocks:&#10;1. Grey, size = m1, tag = 0&#10;2. This one has a larger middle section, so that it is the same height as two blocks in the previous diagram. It is white, has size = n+m2, and tag = 0. Its size and tag are written in red."/>
          <p:cNvPicPr preferRelativeResize="0"/>
          <p:nvPr/>
        </p:nvPicPr>
        <p:blipFill>
          <a:blip r:embed="rId4">
            <a:alphaModFix/>
          </a:blip>
          <a:stretch>
            <a:fillRect/>
          </a:stretch>
        </p:blipFill>
        <p:spPr>
          <a:xfrm>
            <a:off x="2208850" y="1369575"/>
            <a:ext cx="1728875" cy="2226950"/>
          </a:xfrm>
          <a:prstGeom prst="rect">
            <a:avLst/>
          </a:prstGeom>
          <a:noFill/>
          <a:ln>
            <a:noFill/>
          </a:ln>
        </p:spPr>
      </p:pic>
      <p:sp>
        <p:nvSpPr>
          <p:cNvPr id="227" name="Google Shape;227;p34"/>
          <p:cNvSpPr txBox="1"/>
          <p:nvPr/>
        </p:nvSpPr>
        <p:spPr>
          <a:xfrm>
            <a:off x="5214700" y="1013300"/>
            <a:ext cx="1594200" cy="26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C00000"/>
                </a:solidFill>
              </a:rPr>
              <a:t>Case 4:</a:t>
            </a:r>
            <a:endParaRPr sz="1800" b="1">
              <a:solidFill>
                <a:srgbClr val="C00000"/>
              </a:solidFill>
            </a:endParaRPr>
          </a:p>
        </p:txBody>
      </p:sp>
      <p:pic>
        <p:nvPicPr>
          <p:cNvPr id="228" name="Google Shape;228;p34" descr="A similar diagram to before. There are 3 blocks:&#10;1. White, size=m1, tag = 0&#10;2, Green, size = n, tag = 0&#10;3. White, size = m2, tag = 0"/>
          <p:cNvPicPr preferRelativeResize="0"/>
          <p:nvPr/>
        </p:nvPicPr>
        <p:blipFill>
          <a:blip r:embed="rId5">
            <a:alphaModFix/>
          </a:blip>
          <a:stretch>
            <a:fillRect/>
          </a:stretch>
        </p:blipFill>
        <p:spPr>
          <a:xfrm>
            <a:off x="5138275" y="1369563"/>
            <a:ext cx="1782200" cy="2292200"/>
          </a:xfrm>
          <a:prstGeom prst="rect">
            <a:avLst/>
          </a:prstGeom>
          <a:noFill/>
          <a:ln>
            <a:noFill/>
          </a:ln>
        </p:spPr>
      </p:pic>
      <p:pic>
        <p:nvPicPr>
          <p:cNvPr id="229" name="Google Shape;229;p34" descr="A similar diagram to before, but now there is only one blocks. It's middle section is much larger, so that it is the same height as 3 blocks in the previous image. It is white, has size = n+m1+m2, and tag = 0. Its size and tag are written in red."/>
          <p:cNvPicPr preferRelativeResize="0"/>
          <p:nvPr/>
        </p:nvPicPr>
        <p:blipFill>
          <a:blip r:embed="rId6">
            <a:alphaModFix/>
          </a:blip>
          <a:stretch>
            <a:fillRect/>
          </a:stretch>
        </p:blipFill>
        <p:spPr>
          <a:xfrm>
            <a:off x="6920464" y="1369575"/>
            <a:ext cx="1751786" cy="2226950"/>
          </a:xfrm>
          <a:prstGeom prst="rect">
            <a:avLst/>
          </a:prstGeom>
          <a:noFill/>
          <a:ln>
            <a:noFill/>
          </a:ln>
        </p:spPr>
      </p:pic>
      <p:sp>
        <p:nvSpPr>
          <p:cNvPr id="230" name="Google Shape;230;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119062" lvl="0" indent="-119062" algn="l" rtl="0">
              <a:spcBef>
                <a:spcPts val="0"/>
              </a:spcBef>
              <a:spcAft>
                <a:spcPts val="0"/>
              </a:spcAft>
              <a:buClr>
                <a:schemeClr val="dk1"/>
              </a:buClr>
              <a:buFont typeface="Arial"/>
              <a:buNone/>
            </a:pPr>
            <a:r>
              <a:rPr lang="en" sz="3600">
                <a:latin typeface="Calibri"/>
                <a:ea typeface="Calibri"/>
                <a:cs typeface="Calibri"/>
                <a:sym typeface="Calibri"/>
              </a:rPr>
              <a:t>Implicit Free List Review Questions</a:t>
            </a:r>
            <a:endParaRPr sz="3600">
              <a:latin typeface="Calibri"/>
              <a:ea typeface="Calibri"/>
              <a:cs typeface="Calibri"/>
              <a:sym typeface="Calibri"/>
            </a:endParaRPr>
          </a:p>
          <a:p>
            <a:pPr marL="0" lvl="0" indent="0" algn="l" rtl="0">
              <a:spcBef>
                <a:spcPts val="0"/>
              </a:spcBef>
              <a:spcAft>
                <a:spcPts val="0"/>
              </a:spcAft>
              <a:buNone/>
            </a:pPr>
            <a:endParaRPr/>
          </a:p>
        </p:txBody>
      </p:sp>
      <p:sp>
        <p:nvSpPr>
          <p:cNvPr id="236" name="Google Shape;236;p35"/>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When coalescing free blocks, how many neighboring blocks do we need to check on either side? Why?</a:t>
            </a:r>
            <a:endParaRPr dirty="0"/>
          </a:p>
          <a:p>
            <a:pPr marL="457200" lvl="0" indent="0" algn="l" rtl="0">
              <a:spcBef>
                <a:spcPts val="1200"/>
              </a:spcBef>
              <a:spcAft>
                <a:spcPts val="0"/>
              </a:spcAft>
              <a:buNone/>
            </a:pPr>
            <a:endParaRPr dirty="0"/>
          </a:p>
          <a:p>
            <a:pPr marL="457200" lvl="0" indent="-342900" algn="l" rtl="0">
              <a:spcBef>
                <a:spcPts val="1200"/>
              </a:spcBef>
              <a:spcAft>
                <a:spcPts val="0"/>
              </a:spcAft>
              <a:buSzPts val="1800"/>
              <a:buChar char="●"/>
            </a:pPr>
            <a:r>
              <a:rPr lang="en" dirty="0"/>
              <a:t>If I want to check the size of the </a:t>
            </a:r>
            <a:r>
              <a:rPr lang="en" i="1" dirty="0"/>
              <a:t>n</a:t>
            </a:r>
            <a:r>
              <a:rPr lang="en" dirty="0"/>
              <a:t>th block forward from the current block, how many memory accesses do I need to make?</a:t>
            </a:r>
            <a:endParaRPr dirty="0"/>
          </a:p>
        </p:txBody>
      </p:sp>
      <p:sp>
        <p:nvSpPr>
          <p:cNvPr id="237" name="Google Shape;237;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Dynamic Memory Allocation</a:t>
            </a:r>
            <a:endParaRPr/>
          </a:p>
        </p:txBody>
      </p:sp>
      <p:sp>
        <p:nvSpPr>
          <p:cNvPr id="243" name="Google Shape;243;p36"/>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Overview</a:t>
            </a:r>
            <a:endParaRPr/>
          </a:p>
          <a:p>
            <a:pPr marL="914400" lvl="1" indent="-330200" algn="l" rtl="0">
              <a:spcBef>
                <a:spcPts val="0"/>
              </a:spcBef>
              <a:spcAft>
                <a:spcPts val="0"/>
              </a:spcAft>
              <a:buSzPts val="1600"/>
              <a:buChar char="○"/>
            </a:pPr>
            <a:r>
              <a:rPr lang="en"/>
              <a:t>Introduction and goals</a:t>
            </a:r>
            <a:endParaRPr/>
          </a:p>
          <a:p>
            <a:pPr marL="914400" lvl="1" indent="-330200" algn="l" rtl="0">
              <a:spcBef>
                <a:spcPts val="0"/>
              </a:spcBef>
              <a:spcAft>
                <a:spcPts val="0"/>
              </a:spcAft>
              <a:buSzPts val="1600"/>
              <a:buChar char="○"/>
            </a:pPr>
            <a:r>
              <a:rPr lang="en"/>
              <a:t>Allocation and deallocation (free)</a:t>
            </a:r>
            <a:endParaRPr/>
          </a:p>
          <a:p>
            <a:pPr marL="457200" lvl="0" indent="-342900" algn="l" rtl="0">
              <a:spcBef>
                <a:spcPts val="0"/>
              </a:spcBef>
              <a:spcAft>
                <a:spcPts val="0"/>
              </a:spcAft>
              <a:buSzPts val="1800"/>
              <a:buChar char="●"/>
            </a:pPr>
            <a:r>
              <a:rPr lang="en"/>
              <a:t>Malloc and free in C</a:t>
            </a:r>
            <a:endParaRPr/>
          </a:p>
          <a:p>
            <a:pPr marL="914400" lvl="1" indent="-330200" algn="l" rtl="0">
              <a:spcBef>
                <a:spcPts val="0"/>
              </a:spcBef>
              <a:spcAft>
                <a:spcPts val="0"/>
              </a:spcAft>
              <a:buSzPts val="1600"/>
              <a:buChar char="○"/>
            </a:pPr>
            <a:r>
              <a:rPr lang="en"/>
              <a:t>Common memory-related bugs in C</a:t>
            </a:r>
            <a:endParaRPr/>
          </a:p>
          <a:p>
            <a:pPr marL="457200" lvl="0" indent="-342900" algn="l" rtl="0">
              <a:spcBef>
                <a:spcPts val="0"/>
              </a:spcBef>
              <a:spcAft>
                <a:spcPts val="0"/>
              </a:spcAft>
              <a:buSzPts val="1800"/>
              <a:buChar char="●"/>
            </a:pPr>
            <a:r>
              <a:rPr lang="en"/>
              <a:t>Fragmentation</a:t>
            </a:r>
            <a:endParaRPr sz="2000"/>
          </a:p>
          <a:p>
            <a:pPr marL="457200" lvl="0" indent="-342900" algn="l" rtl="0">
              <a:spcBef>
                <a:spcPts val="0"/>
              </a:spcBef>
              <a:spcAft>
                <a:spcPts val="0"/>
              </a:spcAft>
              <a:buSzPts val="1800"/>
              <a:buChar char="●"/>
            </a:pPr>
            <a:r>
              <a:rPr lang="en" b="1">
                <a:solidFill>
                  <a:srgbClr val="7030A0"/>
                </a:solidFill>
              </a:rPr>
              <a:t>Explicit allocation implementation</a:t>
            </a:r>
            <a:endParaRPr b="1">
              <a:solidFill>
                <a:srgbClr val="7030A0"/>
              </a:solidFill>
            </a:endParaRPr>
          </a:p>
          <a:p>
            <a:pPr marL="914400" lvl="1" indent="-330200" algn="l" rtl="0">
              <a:spcBef>
                <a:spcPts val="0"/>
              </a:spcBef>
              <a:spcAft>
                <a:spcPts val="0"/>
              </a:spcAft>
              <a:buSzPts val="1600"/>
              <a:buChar char="○"/>
            </a:pPr>
            <a:r>
              <a:rPr lang="en"/>
              <a:t>Implicit free lists</a:t>
            </a:r>
            <a:endParaRPr/>
          </a:p>
          <a:p>
            <a:pPr marL="914400" lvl="1" indent="-330200" algn="l" rtl="0">
              <a:spcBef>
                <a:spcPts val="0"/>
              </a:spcBef>
              <a:spcAft>
                <a:spcPts val="0"/>
              </a:spcAft>
              <a:buSzPts val="1600"/>
              <a:buChar char="○"/>
            </a:pPr>
            <a:r>
              <a:rPr lang="en"/>
              <a:t>Splitting and coalescing</a:t>
            </a:r>
            <a:endParaRPr/>
          </a:p>
          <a:p>
            <a:pPr marL="914400" lvl="1" indent="-330200" algn="l" rtl="0">
              <a:spcBef>
                <a:spcPts val="0"/>
              </a:spcBef>
              <a:spcAft>
                <a:spcPts val="0"/>
              </a:spcAft>
              <a:buSzPts val="1600"/>
              <a:buChar char="○"/>
            </a:pPr>
            <a:r>
              <a:rPr lang="en" b="1">
                <a:solidFill>
                  <a:srgbClr val="7030A0"/>
                </a:solidFill>
              </a:rPr>
              <a:t>Explicit free lists (Lab 5)</a:t>
            </a:r>
            <a:endParaRPr b="1">
              <a:solidFill>
                <a:srgbClr val="7030A0"/>
              </a:solidFill>
            </a:endParaRPr>
          </a:p>
          <a:p>
            <a:pPr marL="457200" lvl="0" indent="-342900" algn="l" rtl="0">
              <a:spcBef>
                <a:spcPts val="0"/>
              </a:spcBef>
              <a:spcAft>
                <a:spcPts val="0"/>
              </a:spcAft>
              <a:buSzPts val="1800"/>
              <a:buChar char="●"/>
            </a:pPr>
            <a:r>
              <a:rPr lang="en"/>
              <a:t>Implicit deallocation: garbage collection</a:t>
            </a:r>
            <a:endParaRPr/>
          </a:p>
        </p:txBody>
      </p:sp>
      <p:sp>
        <p:nvSpPr>
          <p:cNvPr id="244" name="Google Shape;244;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Explicit Free Lists</a:t>
            </a:r>
            <a:endParaRPr/>
          </a:p>
        </p:txBody>
      </p:sp>
      <p:sp>
        <p:nvSpPr>
          <p:cNvPr id="250" name="Google Shape;250;p37"/>
          <p:cNvSpPr txBox="1">
            <a:spLocks noGrp="1"/>
          </p:cNvSpPr>
          <p:nvPr>
            <p:ph type="body" idx="1"/>
          </p:nvPr>
        </p:nvSpPr>
        <p:spPr>
          <a:xfrm>
            <a:off x="311700" y="2655850"/>
            <a:ext cx="8520600" cy="1848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Create a linked list of free blocks only, rather than having to search through all blocks</a:t>
            </a:r>
            <a:endParaRPr/>
          </a:p>
          <a:p>
            <a:pPr marL="914400" lvl="1" indent="-330200" algn="l" rtl="0">
              <a:spcBef>
                <a:spcPts val="0"/>
              </a:spcBef>
              <a:spcAft>
                <a:spcPts val="0"/>
              </a:spcAft>
              <a:buSzPts val="1600"/>
              <a:buChar char="○"/>
            </a:pPr>
            <a:r>
              <a:rPr lang="en"/>
              <a:t>Since only free blocks are in the list, can use the space that would be the payload for an allocated block</a:t>
            </a:r>
            <a:endParaRPr/>
          </a:p>
          <a:p>
            <a:pPr marL="914400" lvl="1" indent="-330200" algn="l" rtl="0">
              <a:spcBef>
                <a:spcPts val="0"/>
              </a:spcBef>
              <a:spcAft>
                <a:spcPts val="0"/>
              </a:spcAft>
              <a:buSzPts val="1600"/>
              <a:buChar char="○"/>
            </a:pPr>
            <a:r>
              <a:rPr lang="en"/>
              <a:t>Still need boundary tags for coalescing</a:t>
            </a:r>
            <a:endParaRPr/>
          </a:p>
        </p:txBody>
      </p:sp>
      <p:sp>
        <p:nvSpPr>
          <p:cNvPr id="253" name="Google Shape;253;p37"/>
          <p:cNvSpPr txBox="1"/>
          <p:nvPr/>
        </p:nvSpPr>
        <p:spPr>
          <a:xfrm>
            <a:off x="488100" y="742825"/>
            <a:ext cx="1584000" cy="123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Allocated block:</a:t>
            </a:r>
            <a:endParaRPr>
              <a:solidFill>
                <a:schemeClr val="dk1"/>
              </a:solidFill>
            </a:endParaRPr>
          </a:p>
          <a:p>
            <a:pPr marL="0" lvl="0" indent="0" algn="l" rtl="0">
              <a:spcBef>
                <a:spcPts val="0"/>
              </a:spcBef>
              <a:spcAft>
                <a:spcPts val="0"/>
              </a:spcAft>
              <a:buNone/>
            </a:pPr>
            <a:r>
              <a:rPr lang="en">
                <a:solidFill>
                  <a:schemeClr val="dk1"/>
                </a:solidFill>
              </a:rPr>
              <a:t>(same as implicit free list)</a:t>
            </a:r>
            <a:endParaRPr>
              <a:solidFill>
                <a:schemeClr val="dk1"/>
              </a:solidFill>
            </a:endParaRPr>
          </a:p>
        </p:txBody>
      </p:sp>
      <p:pic>
        <p:nvPicPr>
          <p:cNvPr id="251" name="Google Shape;251;p37" descr="The same block diagram from slide 13.&#10;&#10;4 boxes stacked on top of each other:&#10;1. Small and red. A small portion in the far right is labeled &quot;a&quot; and the rest is labeled &quot;size&quot;.&#10;2. Large, yellow, and labeled &quot;payload&quot;&#10;3. Medium-sized, grey, and labeled &quot;optional padding&quot;&#10;4. Identical to the first"/>
          <p:cNvPicPr preferRelativeResize="0"/>
          <p:nvPr/>
        </p:nvPicPr>
        <p:blipFill>
          <a:blip r:embed="rId3">
            <a:alphaModFix/>
          </a:blip>
          <a:stretch>
            <a:fillRect/>
          </a:stretch>
        </p:blipFill>
        <p:spPr>
          <a:xfrm>
            <a:off x="1970950" y="660500"/>
            <a:ext cx="1769250" cy="2045250"/>
          </a:xfrm>
          <a:prstGeom prst="rect">
            <a:avLst/>
          </a:prstGeom>
          <a:noFill/>
          <a:ln>
            <a:noFill/>
          </a:ln>
        </p:spPr>
      </p:pic>
      <p:sp>
        <p:nvSpPr>
          <p:cNvPr id="254" name="Google Shape;254;p37"/>
          <p:cNvSpPr txBox="1"/>
          <p:nvPr/>
        </p:nvSpPr>
        <p:spPr>
          <a:xfrm>
            <a:off x="5080650" y="742825"/>
            <a:ext cx="11991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Free block:</a:t>
            </a:r>
            <a:endParaRPr b="1">
              <a:solidFill>
                <a:schemeClr val="dk1"/>
              </a:solidFill>
            </a:endParaRPr>
          </a:p>
          <a:p>
            <a:pPr marL="0" lvl="0" indent="0" algn="l" rtl="0">
              <a:spcBef>
                <a:spcPts val="0"/>
              </a:spcBef>
              <a:spcAft>
                <a:spcPts val="0"/>
              </a:spcAft>
              <a:buNone/>
            </a:pPr>
            <a:endParaRPr>
              <a:solidFill>
                <a:schemeClr val="dk1"/>
              </a:solidFill>
            </a:endParaRPr>
          </a:p>
        </p:txBody>
      </p:sp>
      <p:pic>
        <p:nvPicPr>
          <p:cNvPr id="252" name="Google Shape;252;p37" descr="5 boxes stacked on top of each other. The total height of the image is the same as the previous diagram on this slide:&#10;1. Small and red. A small portion in the far right is labeled &quot;a&quot;, and the rest is labeled &quot;payload&quot;&#10;2. Small, blue, and labeled &quot;next&quot;&#10;3. Small, blue, and labeled &quot;prev&quot;&#10;4. Large, grey, and labeled &quot;optional padding&quot;.&#10;5. Identical to the first box"/>
          <p:cNvPicPr preferRelativeResize="0"/>
          <p:nvPr/>
        </p:nvPicPr>
        <p:blipFill>
          <a:blip r:embed="rId4">
            <a:alphaModFix/>
          </a:blip>
          <a:stretch>
            <a:fillRect/>
          </a:stretch>
        </p:blipFill>
        <p:spPr>
          <a:xfrm>
            <a:off x="6116775" y="673120"/>
            <a:ext cx="1769250" cy="1995755"/>
          </a:xfrm>
          <a:prstGeom prst="rect">
            <a:avLst/>
          </a:prstGeom>
          <a:noFill/>
          <a:ln>
            <a:noFill/>
          </a:ln>
        </p:spPr>
      </p:pic>
      <p:sp>
        <p:nvSpPr>
          <p:cNvPr id="255" name="Google Shape;255;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Doubly-Linked Lists</a:t>
            </a:r>
            <a:endParaRPr/>
          </a:p>
        </p:txBody>
      </p:sp>
      <p:sp>
        <p:nvSpPr>
          <p:cNvPr id="262" name="Google Shape;262;p38"/>
          <p:cNvSpPr txBox="1">
            <a:spLocks noGrp="1"/>
          </p:cNvSpPr>
          <p:nvPr>
            <p:ph type="body" idx="1"/>
          </p:nvPr>
        </p:nvSpPr>
        <p:spPr>
          <a:xfrm>
            <a:off x="311700" y="742825"/>
            <a:ext cx="8520600" cy="1538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b="1" dirty="0"/>
              <a:t>Linear</a:t>
            </a:r>
            <a:endParaRPr b="1" dirty="0"/>
          </a:p>
          <a:p>
            <a:pPr marL="914400" lvl="1" indent="-330200" algn="l" rtl="0">
              <a:spcBef>
                <a:spcPts val="0"/>
              </a:spcBef>
              <a:spcAft>
                <a:spcPts val="0"/>
              </a:spcAft>
              <a:buSzPts val="1600"/>
              <a:buChar char="○"/>
            </a:pPr>
            <a:r>
              <a:rPr lang="en" dirty="0"/>
              <a:t>Root pointer points to first node</a:t>
            </a:r>
            <a:endParaRPr dirty="0"/>
          </a:p>
          <a:p>
            <a:pPr marL="914400" lvl="1" indent="-330200" algn="l" rtl="0">
              <a:spcBef>
                <a:spcPts val="0"/>
              </a:spcBef>
              <a:spcAft>
                <a:spcPts val="0"/>
              </a:spcAft>
              <a:buSzPts val="1600"/>
              <a:buChar char="○"/>
            </a:pPr>
            <a:r>
              <a:rPr lang="en" dirty="0"/>
              <a:t>First node’s prev = NULL</a:t>
            </a:r>
            <a:endParaRPr dirty="0"/>
          </a:p>
          <a:p>
            <a:pPr marL="914400" lvl="1" indent="-330200" algn="l" rtl="0">
              <a:spcBef>
                <a:spcPts val="0"/>
              </a:spcBef>
              <a:spcAft>
                <a:spcPts val="0"/>
              </a:spcAft>
              <a:buSzPts val="1600"/>
              <a:buChar char="○"/>
            </a:pPr>
            <a:r>
              <a:rPr lang="en" dirty="0"/>
              <a:t>Last node’s next = NULL</a:t>
            </a:r>
            <a:endParaRPr dirty="0"/>
          </a:p>
          <a:p>
            <a:pPr marL="914400" lvl="1" indent="-330200" algn="l" rtl="0">
              <a:spcBef>
                <a:spcPts val="0"/>
              </a:spcBef>
              <a:spcAft>
                <a:spcPts val="0"/>
              </a:spcAft>
              <a:buSzPts val="1600"/>
              <a:buChar char="○"/>
            </a:pPr>
            <a:r>
              <a:rPr lang="en" dirty="0"/>
              <a:t>Better for first-fit, best-fit</a:t>
            </a:r>
            <a:endParaRPr dirty="0"/>
          </a:p>
        </p:txBody>
      </p:sp>
      <p:pic>
        <p:nvPicPr>
          <p:cNvPr id="261" name="Google Shape;261;p38" descr="On the left is a box labeled Root. Next to it is a group of 3 boxes next to each other, followed by another group of 3, a &quot;...&quot;. and one last group of 3.&#10;The root box contains a blue arrow pointing to the first group. The first group contains a circle drawn in red in the leftmost box, and a blue arrow in the rightmost box pointing to the next group.&#10;The second group has a red arrow in the left box pointing back to the first, and a blue arrow in the right box pointing to the &quot;...&quot;.&#10;The last group of boxes has a red arrow in the left box pointing back to the &quot;...&quot;, and a circle drawn in blue in the right box."/>
          <p:cNvPicPr preferRelativeResize="0"/>
          <p:nvPr/>
        </p:nvPicPr>
        <p:blipFill>
          <a:blip r:embed="rId3">
            <a:alphaModFix/>
          </a:blip>
          <a:stretch>
            <a:fillRect/>
          </a:stretch>
        </p:blipFill>
        <p:spPr>
          <a:xfrm>
            <a:off x="3723146" y="1604400"/>
            <a:ext cx="5369580" cy="572700"/>
          </a:xfrm>
          <a:prstGeom prst="rect">
            <a:avLst/>
          </a:prstGeom>
          <a:noFill/>
          <a:ln>
            <a:noFill/>
          </a:ln>
        </p:spPr>
      </p:pic>
      <p:sp>
        <p:nvSpPr>
          <p:cNvPr id="264" name="Google Shape;264;p38"/>
          <p:cNvSpPr txBox="1"/>
          <p:nvPr/>
        </p:nvSpPr>
        <p:spPr>
          <a:xfrm>
            <a:off x="230925" y="2177100"/>
            <a:ext cx="6699300" cy="1352648"/>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Char char="●"/>
            </a:pPr>
            <a:r>
              <a:rPr lang="en" sz="1800" b="1" dirty="0">
                <a:solidFill>
                  <a:schemeClr val="dk1"/>
                </a:solidFill>
              </a:rPr>
              <a:t>Circular</a:t>
            </a:r>
            <a:endParaRPr sz="1800" b="1" dirty="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dirty="0">
                <a:solidFill>
                  <a:schemeClr val="dk1"/>
                </a:solidFill>
              </a:rPr>
              <a:t>Still need root pointer to tell you when to start</a:t>
            </a:r>
            <a:endParaRPr sz="1600" dirty="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dirty="0">
                <a:solidFill>
                  <a:schemeClr val="dk1"/>
                </a:solidFill>
              </a:rPr>
              <a:t>First and last node connected (no NULL pointers)</a:t>
            </a:r>
            <a:endParaRPr sz="1600" dirty="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dirty="0">
                <a:solidFill>
                  <a:schemeClr val="dk1"/>
                </a:solidFill>
              </a:rPr>
              <a:t>Better for next-fit, best-fit</a:t>
            </a:r>
            <a:endParaRPr dirty="0"/>
          </a:p>
        </p:txBody>
      </p:sp>
      <p:pic>
        <p:nvPicPr>
          <p:cNvPr id="263" name="Google Shape;263;p38" descr="A similar diagram to the previous one. However, the leftmost box int the first group of 3 now contains a red arrow pointing to the last group, and the right box of the last group now has a blue arrow pointing back to the first group."/>
          <p:cNvPicPr preferRelativeResize="0"/>
          <p:nvPr/>
        </p:nvPicPr>
        <p:blipFill>
          <a:blip r:embed="rId4">
            <a:alphaModFix/>
          </a:blip>
          <a:stretch>
            <a:fillRect/>
          </a:stretch>
        </p:blipFill>
        <p:spPr>
          <a:xfrm>
            <a:off x="4860509" y="3137211"/>
            <a:ext cx="4283491" cy="1114482"/>
          </a:xfrm>
          <a:prstGeom prst="rect">
            <a:avLst/>
          </a:prstGeom>
          <a:noFill/>
          <a:ln>
            <a:noFill/>
          </a:ln>
        </p:spPr>
      </p:pic>
      <p:sp>
        <p:nvSpPr>
          <p:cNvPr id="265" name="Google Shape;265;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Administrivia</a:t>
            </a:r>
            <a:endParaRPr/>
          </a:p>
        </p:txBody>
      </p:sp>
      <p:sp>
        <p:nvSpPr>
          <p:cNvPr id="93" name="Google Shape;93;p21"/>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Today:</a:t>
            </a:r>
            <a:endParaRPr/>
          </a:p>
          <a:p>
            <a:pPr marL="914400" lvl="1" indent="-330200" algn="l" rtl="0">
              <a:spcBef>
                <a:spcPts val="0"/>
              </a:spcBef>
              <a:spcAft>
                <a:spcPts val="0"/>
              </a:spcAft>
              <a:buSzPts val="1600"/>
              <a:buChar char="○"/>
            </a:pPr>
            <a:r>
              <a:rPr lang="en" b="1"/>
              <a:t>Lab 5 released</a:t>
            </a:r>
            <a:endParaRPr/>
          </a:p>
          <a:p>
            <a:pPr marL="1371600" lvl="2" indent="-330200" algn="l" rtl="0">
              <a:spcBef>
                <a:spcPts val="0"/>
              </a:spcBef>
              <a:spcAft>
                <a:spcPts val="0"/>
              </a:spcAft>
              <a:buSzPts val="1600"/>
              <a:buChar char="■"/>
            </a:pPr>
            <a:r>
              <a:rPr lang="en"/>
              <a:t>Due Wednesday, 1/14</a:t>
            </a:r>
            <a:endParaRPr/>
          </a:p>
          <a:p>
            <a:pPr marL="457200" lvl="0" indent="-342900" algn="l" rtl="0">
              <a:spcBef>
                <a:spcPts val="0"/>
              </a:spcBef>
              <a:spcAft>
                <a:spcPts val="0"/>
              </a:spcAft>
              <a:buSzPts val="1800"/>
              <a:buChar char="●"/>
            </a:pPr>
            <a:r>
              <a:rPr lang="en"/>
              <a:t>Monday, 1/5</a:t>
            </a:r>
            <a:endParaRPr/>
          </a:p>
          <a:p>
            <a:pPr marL="914400" lvl="1" indent="-330200" algn="l" rtl="0">
              <a:spcBef>
                <a:spcPts val="0"/>
              </a:spcBef>
              <a:spcAft>
                <a:spcPts val="0"/>
              </a:spcAft>
              <a:buSzPts val="1600"/>
              <a:buChar char="○"/>
            </a:pPr>
            <a:r>
              <a:rPr lang="en"/>
              <a:t>RD21 due (1pm)</a:t>
            </a:r>
            <a:endParaRPr/>
          </a:p>
          <a:p>
            <a:pPr marL="914400" lvl="1" indent="-330200" algn="l" rtl="0">
              <a:spcBef>
                <a:spcPts val="0"/>
              </a:spcBef>
              <a:spcAft>
                <a:spcPts val="0"/>
              </a:spcAft>
              <a:buSzPts val="1600"/>
              <a:buChar char="○"/>
            </a:pPr>
            <a:r>
              <a:rPr lang="en"/>
              <a:t>HW19 due (11:59pm)</a:t>
            </a:r>
            <a:endParaRPr/>
          </a:p>
          <a:p>
            <a:pPr marL="457200" lvl="0" indent="-342900" algn="l" rtl="0">
              <a:spcBef>
                <a:spcPts val="0"/>
              </a:spcBef>
              <a:spcAft>
                <a:spcPts val="0"/>
              </a:spcAft>
              <a:buSzPts val="1800"/>
              <a:buChar char="●"/>
            </a:pPr>
            <a:r>
              <a:rPr lang="en"/>
              <a:t>Wednesday, 1/7</a:t>
            </a:r>
            <a:endParaRPr/>
          </a:p>
          <a:p>
            <a:pPr marL="914400" lvl="1" indent="-330200" algn="l" rtl="0">
              <a:spcBef>
                <a:spcPts val="0"/>
              </a:spcBef>
              <a:spcAft>
                <a:spcPts val="0"/>
              </a:spcAft>
              <a:buSzPts val="1600"/>
              <a:buChar char="○"/>
            </a:pPr>
            <a:r>
              <a:rPr lang="en"/>
              <a:t>RD22 due (1pm)</a:t>
            </a:r>
            <a:endParaRPr/>
          </a:p>
          <a:p>
            <a:pPr marL="914400" lvl="1" indent="-330200" algn="l" rtl="0">
              <a:spcBef>
                <a:spcPts val="0"/>
              </a:spcBef>
              <a:spcAft>
                <a:spcPts val="0"/>
              </a:spcAft>
              <a:buSzPts val="1600"/>
              <a:buChar char="○"/>
            </a:pPr>
            <a:r>
              <a:rPr lang="en"/>
              <a:t>HW20 due (11:59pm)</a:t>
            </a:r>
            <a:endParaRPr/>
          </a:p>
          <a:p>
            <a:pPr marL="914400" lvl="1" indent="-330200" algn="l" rtl="0">
              <a:spcBef>
                <a:spcPts val="0"/>
              </a:spcBef>
              <a:spcAft>
                <a:spcPts val="0"/>
              </a:spcAft>
              <a:buSzPts val="1600"/>
              <a:buChar char="○"/>
            </a:pPr>
            <a:r>
              <a:rPr lang="en" b="1">
                <a:solidFill>
                  <a:schemeClr val="accent6"/>
                </a:solidFill>
              </a:rPr>
              <a:t>Lab4 due (11:59pm)</a:t>
            </a:r>
            <a:endParaRPr b="1">
              <a:solidFill>
                <a:schemeClr val="accent6"/>
              </a:solidFill>
            </a:endParaRPr>
          </a:p>
        </p:txBody>
      </p:sp>
      <p:sp>
        <p:nvSpPr>
          <p:cNvPr id="94" name="Google Shape;9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Explicit Free Lists (pt 2)</a:t>
            </a:r>
            <a:endParaRPr/>
          </a:p>
        </p:txBody>
      </p:sp>
      <p:sp>
        <p:nvSpPr>
          <p:cNvPr id="271" name="Google Shape;271;p39"/>
          <p:cNvSpPr txBox="1">
            <a:spLocks noGrp="1"/>
          </p:cNvSpPr>
          <p:nvPr>
            <p:ph type="body" idx="1"/>
          </p:nvPr>
        </p:nvSpPr>
        <p:spPr>
          <a:xfrm>
            <a:off x="311700" y="742825"/>
            <a:ext cx="8520600" cy="57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t>Logically</a:t>
            </a:r>
            <a:r>
              <a:rPr lang="en"/>
              <a:t>: doubly-linked list</a:t>
            </a:r>
            <a:endParaRPr/>
          </a:p>
        </p:txBody>
      </p:sp>
      <p:pic>
        <p:nvPicPr>
          <p:cNvPr id="272" name="Google Shape;272;p39" descr="3 boxes, labeled &quot;A&quot;, &quot;B&quot;, and &quot;C&quot;. Each box has a blue arrow pointing to the box to the right (C's arrow points to the right edge of the image), and a red arrow pointing to the box to the left (A's arrow points to the left edge of the image)."/>
          <p:cNvPicPr preferRelativeResize="0"/>
          <p:nvPr/>
        </p:nvPicPr>
        <p:blipFill>
          <a:blip r:embed="rId3">
            <a:alphaModFix/>
          </a:blip>
          <a:stretch>
            <a:fillRect/>
          </a:stretch>
        </p:blipFill>
        <p:spPr>
          <a:xfrm>
            <a:off x="1606800" y="1118400"/>
            <a:ext cx="5930401" cy="625525"/>
          </a:xfrm>
          <a:prstGeom prst="rect">
            <a:avLst/>
          </a:prstGeom>
          <a:noFill/>
          <a:ln>
            <a:noFill/>
          </a:ln>
        </p:spPr>
      </p:pic>
      <p:sp>
        <p:nvSpPr>
          <p:cNvPr id="273" name="Google Shape;273;p39"/>
          <p:cNvSpPr txBox="1"/>
          <p:nvPr/>
        </p:nvSpPr>
        <p:spPr>
          <a:xfrm>
            <a:off x="311700" y="1788125"/>
            <a:ext cx="8380200" cy="7497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Char char="●"/>
            </a:pPr>
            <a:r>
              <a:rPr lang="en" sz="1800" b="1">
                <a:solidFill>
                  <a:schemeClr val="dk1"/>
                </a:solidFill>
              </a:rPr>
              <a:t>Physically</a:t>
            </a:r>
            <a:r>
              <a:rPr lang="en" sz="1800">
                <a:solidFill>
                  <a:schemeClr val="dk1"/>
                </a:solidFill>
              </a:rPr>
              <a:t>: blocks can be in any order</a:t>
            </a:r>
            <a:endParaRPr sz="18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Free list ordering may not correlate to order in memory</a:t>
            </a:r>
            <a:endParaRPr sz="1600">
              <a:solidFill>
                <a:schemeClr val="dk1"/>
              </a:solidFill>
            </a:endParaRPr>
          </a:p>
        </p:txBody>
      </p:sp>
      <p:pic>
        <p:nvPicPr>
          <p:cNvPr id="5" name="Picture 4" descr="A large rectangle broken up into 5 segments:&#10;1. white, labeled &quot;A&quot;&#10;2. grey, unlabeled&#10;3. white, labeled &quot;C&quot;, &#10;4. grey, unlabeled&#10;5. white, labeled &quot;B&quot;.&#10;On either size of the rectangle is a &quot;...&quot;&#10;Above the rectangle are blue arrows: one pointing from A to B, one pointing from B to C, and one pointing from C to the right side of the diagram.&#10;Below the rectangle are red arrows: one pointing from C to B, one pointing from B to A, and one pointing from A to the left side of the diagram.">
            <a:extLst>
              <a:ext uri="{FF2B5EF4-FFF2-40B4-BE49-F238E27FC236}">
                <a16:creationId xmlns:a16="http://schemas.microsoft.com/office/drawing/2014/main" id="{3A439424-F093-F08B-5868-7AF08F6A01BF}"/>
              </a:ext>
            </a:extLst>
          </p:cNvPr>
          <p:cNvPicPr>
            <a:picLocks noChangeAspect="1"/>
          </p:cNvPicPr>
          <p:nvPr/>
        </p:nvPicPr>
        <p:blipFill>
          <a:blip r:embed="rId4"/>
          <a:stretch>
            <a:fillRect/>
          </a:stretch>
        </p:blipFill>
        <p:spPr>
          <a:xfrm>
            <a:off x="1606800" y="2415014"/>
            <a:ext cx="6130879" cy="1829142"/>
          </a:xfrm>
          <a:prstGeom prst="rect">
            <a:avLst/>
          </a:prstGeom>
        </p:spPr>
      </p:pic>
      <p:sp>
        <p:nvSpPr>
          <p:cNvPr id="275" name="Google Shape;275;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Allocating From Explicit Free Lists</a:t>
            </a:r>
            <a:endParaRPr/>
          </a:p>
        </p:txBody>
      </p:sp>
      <p:sp>
        <p:nvSpPr>
          <p:cNvPr id="2" name="Google Shape;284;p40">
            <a:extLst>
              <a:ext uri="{FF2B5EF4-FFF2-40B4-BE49-F238E27FC236}">
                <a16:creationId xmlns:a16="http://schemas.microsoft.com/office/drawing/2014/main" id="{AA79DC54-5343-3915-8678-DE59F3207064}"/>
              </a:ext>
            </a:extLst>
          </p:cNvPr>
          <p:cNvSpPr txBox="1"/>
          <p:nvPr/>
        </p:nvSpPr>
        <p:spPr>
          <a:xfrm>
            <a:off x="249850" y="770300"/>
            <a:ext cx="2857500" cy="3384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dirty="0">
                <a:solidFill>
                  <a:schemeClr val="accent6"/>
                </a:solidFill>
              </a:rPr>
              <a:t>Note</a:t>
            </a:r>
            <a:r>
              <a:rPr lang="en" sz="1800" dirty="0">
                <a:solidFill>
                  <a:schemeClr val="dk1"/>
                </a:solidFill>
              </a:rPr>
              <a:t>: diagram is not realistic</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Boundary tags omitted</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In reality, all pointers would point to the head of the block</a:t>
            </a:r>
            <a:endParaRPr sz="1800" dirty="0">
              <a:solidFill>
                <a:schemeClr val="dk1"/>
              </a:solidFill>
            </a:endParaRPr>
          </a:p>
        </p:txBody>
      </p:sp>
      <p:pic>
        <p:nvPicPr>
          <p:cNvPr id="290" name="Google Shape;290;p41" descr="3 white boxes: a small one on top, a large one in the middle and a small one on the bottom. The beginning of each box contains a blue dot and a red dot. The top two boxes have blue arrows pointing from the blue dot to the boxes below them. The bottom two boxes also have red arrows pointing from the red dot to the boxes above them (the middle box has both a blue and red arrow)."/>
          <p:cNvPicPr preferRelativeResize="0"/>
          <p:nvPr/>
        </p:nvPicPr>
        <p:blipFill>
          <a:blip r:embed="rId3">
            <a:alphaModFix/>
          </a:blip>
          <a:stretch>
            <a:fillRect/>
          </a:stretch>
        </p:blipFill>
        <p:spPr>
          <a:xfrm>
            <a:off x="3183763" y="644075"/>
            <a:ext cx="5709149" cy="1666950"/>
          </a:xfrm>
          <a:prstGeom prst="rect">
            <a:avLst/>
          </a:prstGeom>
          <a:noFill/>
          <a:ln>
            <a:noFill/>
          </a:ln>
        </p:spPr>
      </p:pic>
      <p:pic>
        <p:nvPicPr>
          <p:cNvPr id="292" name="Google Shape;292;p41" descr="A similar image to before, but now the middle box is shaded grey, and the dots in this box are gone. An arrow pointing to it is labeled &quot;malloc(...)&quot;. The top box has a blue arrow pointing  to the bottom one, and the bottom box has a red arrow pointing to the top one (both skipping the middle box)."/>
          <p:cNvPicPr preferRelativeResize="0"/>
          <p:nvPr/>
        </p:nvPicPr>
        <p:blipFill>
          <a:blip r:embed="rId4">
            <a:alphaModFix/>
          </a:blip>
          <a:stretch>
            <a:fillRect/>
          </a:stretch>
        </p:blipFill>
        <p:spPr>
          <a:xfrm>
            <a:off x="3183763" y="2311025"/>
            <a:ext cx="5740124" cy="1894575"/>
          </a:xfrm>
          <a:prstGeom prst="rect">
            <a:avLst/>
          </a:prstGeom>
          <a:noFill/>
          <a:ln>
            <a:noFill/>
          </a:ln>
        </p:spPr>
      </p:pic>
      <p:sp>
        <p:nvSpPr>
          <p:cNvPr id="291" name="Google Shape;291;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Allocating From Explicit Free Lists (pt 2)</a:t>
            </a:r>
            <a:endParaRPr dirty="0"/>
          </a:p>
        </p:txBody>
      </p:sp>
      <p:pic>
        <p:nvPicPr>
          <p:cNvPr id="281" name="Google Shape;281;p40" descr="The same image as the first diagram on the previous slide.&#10;&#10;3 white boxes: a small one on top, a large one in the middle and a small one on the bottom. The beginning of each box contains a blue dot and a red dot. The top two boxes have blue arrows pointing from the blue dot to the boxes below them. The bottom two boxes also have red arrows pointing from the red dot to the boxes above them (the middle box has both a blue and red arrow)."/>
          <p:cNvPicPr preferRelativeResize="0"/>
          <p:nvPr/>
        </p:nvPicPr>
        <p:blipFill>
          <a:blip r:embed="rId3">
            <a:alphaModFix/>
          </a:blip>
          <a:stretch>
            <a:fillRect/>
          </a:stretch>
        </p:blipFill>
        <p:spPr>
          <a:xfrm>
            <a:off x="1608273" y="644075"/>
            <a:ext cx="5709149" cy="1666950"/>
          </a:xfrm>
          <a:prstGeom prst="rect">
            <a:avLst/>
          </a:prstGeom>
          <a:noFill/>
          <a:ln>
            <a:noFill/>
          </a:ln>
        </p:spPr>
      </p:pic>
      <p:sp>
        <p:nvSpPr>
          <p:cNvPr id="283" name="Google Shape;283;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pic>
        <p:nvPicPr>
          <p:cNvPr id="1026" name="Picture 2" descr="A similar diagram to before, but now the middle box has been split in two: a grey portion and a white portion. The grey portion is empty. An arrow pointint to this section is labeled &quot;malloc(...)&quot;. The white portion has a blue and red dot at the beginning. The arrows that were connected to the beginning of the middle box in the previous diagram are now connected to this portion.">
            <a:extLst>
              <a:ext uri="{FF2B5EF4-FFF2-40B4-BE49-F238E27FC236}">
                <a16:creationId xmlns:a16="http://schemas.microsoft.com/office/drawing/2014/main" id="{B9A75E24-0793-FA24-9AF2-474E4C2AB1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8274" y="2324556"/>
            <a:ext cx="5731229" cy="19014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Freeing With Explicit Free Lists</a:t>
            </a:r>
            <a:endParaRPr/>
          </a:p>
        </p:txBody>
      </p:sp>
      <p:sp>
        <p:nvSpPr>
          <p:cNvPr id="298" name="Google Shape;298;p42"/>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Insertion policy</a:t>
            </a:r>
            <a:r>
              <a:rPr lang="en"/>
              <a:t>: when freeing block, where in the free list should it go?</a:t>
            </a:r>
            <a:endParaRPr/>
          </a:p>
          <a:p>
            <a:pPr marL="914400" lvl="1" indent="-330200" algn="l" rtl="0">
              <a:spcBef>
                <a:spcPts val="0"/>
              </a:spcBef>
              <a:spcAft>
                <a:spcPts val="0"/>
              </a:spcAft>
              <a:buSzPts val="1600"/>
              <a:buChar char="○"/>
            </a:pPr>
            <a:r>
              <a:rPr lang="en" b="1"/>
              <a:t>FIFO</a:t>
            </a:r>
            <a:r>
              <a:rPr lang="en"/>
              <a:t>: first-in, first-out</a:t>
            </a:r>
            <a:endParaRPr/>
          </a:p>
          <a:p>
            <a:pPr marL="1371600" lvl="2" indent="-330200" algn="l" rtl="0">
              <a:spcBef>
                <a:spcPts val="0"/>
              </a:spcBef>
              <a:spcAft>
                <a:spcPts val="0"/>
              </a:spcAft>
              <a:buSzPts val="1600"/>
              <a:buChar char="■"/>
            </a:pPr>
            <a:r>
              <a:rPr lang="en"/>
              <a:t>Insert new block at the head of the free list</a:t>
            </a:r>
            <a:endParaRPr/>
          </a:p>
          <a:p>
            <a:pPr marL="1371600" lvl="2" indent="-330200" algn="l" rtl="0">
              <a:spcBef>
                <a:spcPts val="0"/>
              </a:spcBef>
              <a:spcAft>
                <a:spcPts val="0"/>
              </a:spcAft>
              <a:buSzPts val="1600"/>
              <a:buChar char="■"/>
            </a:pPr>
            <a:r>
              <a:rPr lang="en" u="sng"/>
              <a:t>Pros</a:t>
            </a:r>
            <a:r>
              <a:rPr lang="en"/>
              <a:t>: simple. Insert blocks in constant time</a:t>
            </a:r>
            <a:endParaRPr/>
          </a:p>
          <a:p>
            <a:pPr marL="1371600" lvl="2" indent="-330200" algn="l" rtl="0">
              <a:spcBef>
                <a:spcPts val="0"/>
              </a:spcBef>
              <a:spcAft>
                <a:spcPts val="0"/>
              </a:spcAft>
              <a:buSzPts val="1600"/>
              <a:buChar char="■"/>
            </a:pPr>
            <a:r>
              <a:rPr lang="en" u="sng"/>
              <a:t>Cons</a:t>
            </a:r>
            <a:r>
              <a:rPr lang="en"/>
              <a:t>: research suggests worse fragmentation</a:t>
            </a:r>
            <a:endParaRPr/>
          </a:p>
          <a:p>
            <a:pPr marL="914400" lvl="1" indent="-330200" algn="l" rtl="0">
              <a:spcBef>
                <a:spcPts val="0"/>
              </a:spcBef>
              <a:spcAft>
                <a:spcPts val="0"/>
              </a:spcAft>
              <a:buSzPts val="1600"/>
              <a:buChar char="○"/>
            </a:pPr>
            <a:r>
              <a:rPr lang="en" b="1"/>
              <a:t>Address-ordered policy</a:t>
            </a:r>
            <a:endParaRPr b="1"/>
          </a:p>
          <a:p>
            <a:pPr marL="1371600" lvl="2" indent="-330200" algn="l" rtl="0">
              <a:spcBef>
                <a:spcPts val="0"/>
              </a:spcBef>
              <a:spcAft>
                <a:spcPts val="0"/>
              </a:spcAft>
              <a:buSzPts val="1600"/>
              <a:buChar char="■"/>
            </a:pPr>
            <a:r>
              <a:rPr lang="en"/>
              <a:t>Insert block so that free list is in address order</a:t>
            </a:r>
            <a:endParaRPr/>
          </a:p>
          <a:p>
            <a:pPr marL="1371600" lvl="2" indent="-330200" algn="l" rtl="0">
              <a:spcBef>
                <a:spcPts val="0"/>
              </a:spcBef>
              <a:spcAft>
                <a:spcPts val="0"/>
              </a:spcAft>
              <a:buSzPts val="1600"/>
              <a:buChar char="■"/>
            </a:pPr>
            <a:r>
              <a:rPr lang="en" u="sng"/>
              <a:t>Pros</a:t>
            </a:r>
            <a:r>
              <a:rPr lang="en"/>
              <a:t>: research suggest less fragmentation</a:t>
            </a:r>
            <a:endParaRPr/>
          </a:p>
          <a:p>
            <a:pPr marL="1371600" lvl="2" indent="-330200" algn="l" rtl="0">
              <a:spcBef>
                <a:spcPts val="0"/>
              </a:spcBef>
              <a:spcAft>
                <a:spcPts val="0"/>
              </a:spcAft>
              <a:buSzPts val="1600"/>
              <a:buChar char="■"/>
            </a:pPr>
            <a:r>
              <a:rPr lang="en" u="sng"/>
              <a:t>Cons</a:t>
            </a:r>
            <a:r>
              <a:rPr lang="en"/>
              <a:t>: Insert blocks in linear time</a:t>
            </a:r>
            <a:endParaRPr/>
          </a:p>
        </p:txBody>
      </p:sp>
      <p:sp>
        <p:nvSpPr>
          <p:cNvPr id="299" name="Google Shape;299;p42"/>
          <p:cNvSpPr/>
          <p:nvPr/>
        </p:nvSpPr>
        <p:spPr>
          <a:xfrm>
            <a:off x="6732600" y="2075950"/>
            <a:ext cx="1416600" cy="781500"/>
          </a:xfrm>
          <a:prstGeom prst="wedgeRoundRectCallout">
            <a:avLst>
              <a:gd name="adj1" fmla="val -116661"/>
              <a:gd name="adj2" fmla="val -122917"/>
              <a:gd name="adj3" fmla="val 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Lab5 uses FIFO</a:t>
            </a:r>
            <a:endParaRPr/>
          </a:p>
        </p:txBody>
      </p:sp>
      <p:sp>
        <p:nvSpPr>
          <p:cNvPr id="300" name="Google Shape;300;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Coalescing With Explicit Free Lists</a:t>
            </a:r>
            <a:endParaRPr/>
          </a:p>
        </p:txBody>
      </p:sp>
      <p:sp>
        <p:nvSpPr>
          <p:cNvPr id="306" name="Google Shape;306;p43"/>
          <p:cNvSpPr txBox="1">
            <a:spLocks noGrp="1"/>
          </p:cNvSpPr>
          <p:nvPr>
            <p:ph type="body" idx="1"/>
          </p:nvPr>
        </p:nvSpPr>
        <p:spPr>
          <a:xfrm>
            <a:off x="311700" y="742825"/>
            <a:ext cx="8520600" cy="57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Same cases as before</a:t>
            </a:r>
            <a:endParaRPr/>
          </a:p>
        </p:txBody>
      </p:sp>
      <p:pic>
        <p:nvPicPr>
          <p:cNvPr id="307" name="Google Shape;307;p43" descr="4 Cases, each containing a stack of 3 boxes. The middle box in each case is green and labeled &quot;block being freed&quot;.&#10;&#10;Case 1. Both of the other boxes are grey and labeled &quot;allocated&quot;.&#10;Case 2. The top box is grey and allocated. The bottom box is white and labeled &quot;free&quot;.&#10;Case 3. The top box is white and free, the bottom box is grey and allocated.&#10;Case 4. Both boxes are white and free."/>
          <p:cNvPicPr preferRelativeResize="0"/>
          <p:nvPr/>
        </p:nvPicPr>
        <p:blipFill>
          <a:blip r:embed="rId3">
            <a:alphaModFix/>
          </a:blip>
          <a:stretch>
            <a:fillRect/>
          </a:stretch>
        </p:blipFill>
        <p:spPr>
          <a:xfrm>
            <a:off x="1576500" y="1105275"/>
            <a:ext cx="5990999" cy="1114275"/>
          </a:xfrm>
          <a:prstGeom prst="rect">
            <a:avLst/>
          </a:prstGeom>
          <a:noFill/>
          <a:ln>
            <a:noFill/>
          </a:ln>
        </p:spPr>
      </p:pic>
      <p:sp>
        <p:nvSpPr>
          <p:cNvPr id="308" name="Google Shape;308;p43"/>
          <p:cNvSpPr txBox="1">
            <a:spLocks noGrp="1"/>
          </p:cNvSpPr>
          <p:nvPr>
            <p:ph type="body" idx="1"/>
          </p:nvPr>
        </p:nvSpPr>
        <p:spPr>
          <a:xfrm>
            <a:off x="311700" y="2266824"/>
            <a:ext cx="8520600" cy="1817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Neighboring free blocks are already part of the free list</a:t>
            </a:r>
            <a:endParaRPr/>
          </a:p>
          <a:p>
            <a:pPr marL="914400" lvl="1" indent="-330200" algn="l" rtl="0">
              <a:spcBef>
                <a:spcPts val="0"/>
              </a:spcBef>
              <a:spcAft>
                <a:spcPts val="0"/>
              </a:spcAft>
              <a:buSzPts val="1600"/>
              <a:buAutoNum type="arabicPeriod"/>
            </a:pPr>
            <a:r>
              <a:rPr lang="en"/>
              <a:t>Remove neighboring block(s) from free list</a:t>
            </a:r>
            <a:endParaRPr/>
          </a:p>
          <a:p>
            <a:pPr marL="914400" lvl="1" indent="-330200" algn="l" rtl="0">
              <a:spcBef>
                <a:spcPts val="0"/>
              </a:spcBef>
              <a:spcAft>
                <a:spcPts val="0"/>
              </a:spcAft>
              <a:buSzPts val="1600"/>
              <a:buAutoNum type="arabicPeriod"/>
            </a:pPr>
            <a:r>
              <a:rPr lang="en"/>
              <a:t>Merge into a single, larger free block</a:t>
            </a:r>
            <a:endParaRPr/>
          </a:p>
          <a:p>
            <a:pPr marL="914400" lvl="1" indent="-330200" algn="l" rtl="0">
              <a:spcBef>
                <a:spcPts val="0"/>
              </a:spcBef>
              <a:spcAft>
                <a:spcPts val="0"/>
              </a:spcAft>
              <a:buSzPts val="1600"/>
              <a:buAutoNum type="arabicPeriod"/>
            </a:pPr>
            <a:r>
              <a:rPr lang="en"/>
              <a:t>Add new block to the free list</a:t>
            </a:r>
            <a:endParaRPr/>
          </a:p>
          <a:p>
            <a:pPr marL="457200" lvl="0" indent="-342900" algn="l" rtl="0">
              <a:spcBef>
                <a:spcPts val="0"/>
              </a:spcBef>
              <a:spcAft>
                <a:spcPts val="0"/>
              </a:spcAft>
              <a:buSzPts val="1800"/>
              <a:buChar char="●"/>
            </a:pPr>
            <a:r>
              <a:rPr lang="en"/>
              <a:t>How do we know if a neighboring block is free?</a:t>
            </a:r>
            <a:endParaRPr/>
          </a:p>
        </p:txBody>
      </p:sp>
      <p:sp>
        <p:nvSpPr>
          <p:cNvPr id="309" name="Google Shape;309;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Freeing Blocks with LIFO Policy (Case 1)</a:t>
            </a:r>
            <a:endParaRPr/>
          </a:p>
        </p:txBody>
      </p:sp>
      <p:sp>
        <p:nvSpPr>
          <p:cNvPr id="317" name="Google Shape;317;p44"/>
          <p:cNvSpPr txBox="1"/>
          <p:nvPr/>
        </p:nvSpPr>
        <p:spPr>
          <a:xfrm>
            <a:off x="174325" y="781300"/>
            <a:ext cx="2897400" cy="3372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No coalescing</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Newly freed block becomes list head</a:t>
            </a:r>
            <a:endParaRPr sz="180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a:solidFill>
                  <a:schemeClr val="dk1"/>
                </a:solidFill>
              </a:rPr>
              <a:t>Old head becomes its next</a:t>
            </a:r>
            <a:endParaRPr sz="1800">
              <a:solidFill>
                <a:schemeClr val="dk1"/>
              </a:solidFill>
            </a:endParaRPr>
          </a:p>
        </p:txBody>
      </p:sp>
      <p:pic>
        <p:nvPicPr>
          <p:cNvPr id="316" name="Google Shape;316;p44" descr="On the left is a blue box labeled &quot;Root&quot;.&#10;In the middle is a row of 12 grey boxes, split into 3 groups of 4. There is a black box around the middle group. Above it is the text &quot;free( )&quot;, with an arrow pointing from inside the parentheses to the middle group.&#10;On the right is a group of 3 white boxes. There is a blue arrow pointing from the &quot;Root&quot; box to this group. The first box has a blue arrow pointing downwards. The second has a circle drawn in red."/>
          <p:cNvPicPr preferRelativeResize="0"/>
          <p:nvPr/>
        </p:nvPicPr>
        <p:blipFill>
          <a:blip r:embed="rId3">
            <a:alphaModFix/>
          </a:blip>
          <a:stretch>
            <a:fillRect/>
          </a:stretch>
        </p:blipFill>
        <p:spPr>
          <a:xfrm>
            <a:off x="3071725" y="742825"/>
            <a:ext cx="5896150" cy="1589854"/>
          </a:xfrm>
          <a:prstGeom prst="rect">
            <a:avLst/>
          </a:prstGeom>
          <a:noFill/>
          <a:ln>
            <a:noFill/>
          </a:ln>
        </p:spPr>
      </p:pic>
      <p:pic>
        <p:nvPicPr>
          <p:cNvPr id="315" name="Google Shape;315;p44" descr="A similar diagram to the previous image. Now, the middle group of the 12 boxes is white, and the blue arrow from &quot;root&quot; points here instead of to the boxes on the right. The first box of this group has a blue arrow pointing to the boxes on the right, and the second has a circle drawn in red. The second box in the group on the right now has a red arrow pointing to the middle group of the 12 boxes."/>
          <p:cNvPicPr preferRelativeResize="0"/>
          <p:nvPr/>
        </p:nvPicPr>
        <p:blipFill>
          <a:blip r:embed="rId4">
            <a:alphaModFix/>
          </a:blip>
          <a:stretch>
            <a:fillRect/>
          </a:stretch>
        </p:blipFill>
        <p:spPr>
          <a:xfrm>
            <a:off x="3064988" y="2464700"/>
            <a:ext cx="5909615" cy="1589850"/>
          </a:xfrm>
          <a:prstGeom prst="rect">
            <a:avLst/>
          </a:prstGeom>
          <a:noFill/>
          <a:ln>
            <a:noFill/>
          </a:ln>
        </p:spPr>
      </p:pic>
      <p:sp>
        <p:nvSpPr>
          <p:cNvPr id="318" name="Google Shape;318;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Freeing Blocks with LIFO Policy (Case 2)</a:t>
            </a:r>
            <a:endParaRPr/>
          </a:p>
        </p:txBody>
      </p:sp>
      <p:sp>
        <p:nvSpPr>
          <p:cNvPr id="326" name="Google Shape;326;p45"/>
          <p:cNvSpPr txBox="1"/>
          <p:nvPr/>
        </p:nvSpPr>
        <p:spPr>
          <a:xfrm>
            <a:off x="174325" y="781300"/>
            <a:ext cx="2897400" cy="3372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Coalesce with following block</a:t>
            </a:r>
            <a:endParaRPr sz="180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a:solidFill>
                  <a:schemeClr val="dk1"/>
                </a:solidFill>
              </a:rPr>
              <a:t>Following block gets removed from the list</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Newly made block becomes list head</a:t>
            </a:r>
            <a:endParaRPr sz="1800">
              <a:solidFill>
                <a:schemeClr val="dk1"/>
              </a:solidFill>
            </a:endParaRPr>
          </a:p>
        </p:txBody>
      </p:sp>
      <p:pic>
        <p:nvPicPr>
          <p:cNvPr id="324" name="Google Shape;324;p45" descr="A similar image to the first diagram in the previous slide:&#10;&#10;The blue arrow from &quot;root&quot; points to the group of 3 boxes on the right.&#10;The first 8 boxes of the row of 12 are grey, and the last 4 are white. There is a black box around the middle 4, with the text &quot;free( )&quot; pointing to it. There are two more groups of 3 white boxes, placed above and below the now-white last 4 boxes in the row. There are blue and red arrows pointing between the last 4 boxes and the new groups of 3.&#10;The group of 3 boxes on the right is the same as the first diagram: it has a blue arrow pointing down, and a circle drawn in red."/>
          <p:cNvPicPr preferRelativeResize="0"/>
          <p:nvPr/>
        </p:nvPicPr>
        <p:blipFill>
          <a:blip r:embed="rId3">
            <a:alphaModFix/>
          </a:blip>
          <a:stretch>
            <a:fillRect/>
          </a:stretch>
        </p:blipFill>
        <p:spPr>
          <a:xfrm>
            <a:off x="3083725" y="730150"/>
            <a:ext cx="5888751" cy="1607350"/>
          </a:xfrm>
          <a:prstGeom prst="rect">
            <a:avLst/>
          </a:prstGeom>
          <a:noFill/>
          <a:ln>
            <a:noFill/>
          </a:ln>
        </p:spPr>
      </p:pic>
      <p:pic>
        <p:nvPicPr>
          <p:cNvPr id="325" name="Google Shape;325;p45" descr="A similar diagram to the previous image. The middle 4 of the row of 12 is now white (so only the first 4 are grey, the arrow from &quot;root&quot; now points to this group, and the first box of this group contains a blue arrow pointing to the group of 3 on the right. The group on the right now has a red arrow pointing back at the white boxes in the middle. The groups above and below now point to each other instead of pointing to the row of 12."/>
          <p:cNvPicPr preferRelativeResize="0"/>
          <p:nvPr/>
        </p:nvPicPr>
        <p:blipFill>
          <a:blip r:embed="rId4">
            <a:alphaModFix/>
          </a:blip>
          <a:stretch>
            <a:fillRect/>
          </a:stretch>
        </p:blipFill>
        <p:spPr>
          <a:xfrm>
            <a:off x="3065675" y="2474700"/>
            <a:ext cx="5888750" cy="1570321"/>
          </a:xfrm>
          <a:prstGeom prst="rect">
            <a:avLst/>
          </a:prstGeom>
          <a:noFill/>
          <a:ln>
            <a:noFill/>
          </a:ln>
        </p:spPr>
      </p:pic>
      <p:sp>
        <p:nvSpPr>
          <p:cNvPr id="327" name="Google Shape;327;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Freeing Blocks with LIFO Policy (Case 3)</a:t>
            </a:r>
            <a:endParaRPr/>
          </a:p>
        </p:txBody>
      </p:sp>
      <p:sp>
        <p:nvSpPr>
          <p:cNvPr id="335" name="Google Shape;335;p46"/>
          <p:cNvSpPr txBox="1"/>
          <p:nvPr/>
        </p:nvSpPr>
        <p:spPr>
          <a:xfrm>
            <a:off x="174325" y="781300"/>
            <a:ext cx="2897400" cy="3372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Coalesce with preceding block</a:t>
            </a:r>
            <a:endParaRPr sz="180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a:solidFill>
                  <a:schemeClr val="dk1"/>
                </a:solidFill>
              </a:rPr>
              <a:t>Preceding block gets removed from the list</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Newly made block becomes list head</a:t>
            </a:r>
            <a:endParaRPr sz="1800">
              <a:solidFill>
                <a:schemeClr val="dk1"/>
              </a:solidFill>
            </a:endParaRPr>
          </a:p>
        </p:txBody>
      </p:sp>
      <p:pic>
        <p:nvPicPr>
          <p:cNvPr id="333" name="Google Shape;333;p46" descr="A similar diagram to the first image of the previous slide:&#10;&#10;The &quot;root&quot; arrow points to the group of 3 on the right. That group has a blue arrow pointing down and a circle drawn in red.&#10;&#10;The first group of 4 out of the 12 boxes in the middle is white, the rest are grey. There are two groups of 3 white boxes: one above and one below the 12 boxes. There are red and black arrows pointing between the white boxes in the middle and each of these groups of 3. The middle boxes of the row of 12 have a black circle around them, and the text &quot;free( )&quot; points to it."/>
          <p:cNvPicPr preferRelativeResize="0"/>
          <p:nvPr/>
        </p:nvPicPr>
        <p:blipFill>
          <a:blip r:embed="rId3">
            <a:alphaModFix/>
          </a:blip>
          <a:stretch>
            <a:fillRect/>
          </a:stretch>
        </p:blipFill>
        <p:spPr>
          <a:xfrm>
            <a:off x="3071712" y="742825"/>
            <a:ext cx="5896175" cy="1592275"/>
          </a:xfrm>
          <a:prstGeom prst="rect">
            <a:avLst/>
          </a:prstGeom>
          <a:noFill/>
          <a:ln>
            <a:noFill/>
          </a:ln>
        </p:spPr>
      </p:pic>
      <p:pic>
        <p:nvPicPr>
          <p:cNvPr id="334" name="Google Shape;334;p46" descr="A similar diagram to the previous slide:&#10;&#10;The blue &quot;root&quot; arrow now points to the beginning of the 12 boxes. The groups of 3 above and below now point to each other instead of to the 12 boxes, the 12 boxes now have a blue arrow pointing to the 3 on the right, and the 3 on the right have a red arrow pointing back to the 12 boxes. The 2nd box of the 12 has a circle written in red. The middle 4 boxes of the 12 are also white, while the last 4 are grey."/>
          <p:cNvPicPr preferRelativeResize="0"/>
          <p:nvPr/>
        </p:nvPicPr>
        <p:blipFill>
          <a:blip r:embed="rId4">
            <a:alphaModFix/>
          </a:blip>
          <a:stretch>
            <a:fillRect/>
          </a:stretch>
        </p:blipFill>
        <p:spPr>
          <a:xfrm>
            <a:off x="3065125" y="2475575"/>
            <a:ext cx="5867500" cy="1580500"/>
          </a:xfrm>
          <a:prstGeom prst="rect">
            <a:avLst/>
          </a:prstGeom>
          <a:noFill/>
          <a:ln>
            <a:noFill/>
          </a:ln>
        </p:spPr>
      </p:pic>
      <p:sp>
        <p:nvSpPr>
          <p:cNvPr id="336" name="Google Shape;336;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Freeing Blocks with LIFO Policy (Case 4)</a:t>
            </a:r>
            <a:endParaRPr/>
          </a:p>
        </p:txBody>
      </p:sp>
      <p:sp>
        <p:nvSpPr>
          <p:cNvPr id="344" name="Google Shape;344;p47"/>
          <p:cNvSpPr txBox="1"/>
          <p:nvPr/>
        </p:nvSpPr>
        <p:spPr>
          <a:xfrm>
            <a:off x="174325" y="781300"/>
            <a:ext cx="2897400" cy="3372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Coalesce with both neighbors</a:t>
            </a:r>
            <a:endParaRPr sz="1800" dirty="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dirty="0">
                <a:solidFill>
                  <a:schemeClr val="dk1"/>
                </a:solidFill>
              </a:rPr>
              <a:t>Both neighbors get removed from the list</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Newly freed block becomes list head</a:t>
            </a:r>
            <a:endParaRPr sz="1800" dirty="0">
              <a:solidFill>
                <a:schemeClr val="dk1"/>
              </a:solidFill>
            </a:endParaRPr>
          </a:p>
        </p:txBody>
      </p:sp>
      <p:pic>
        <p:nvPicPr>
          <p:cNvPr id="342" name="Google Shape;342;p47" descr="A similar diagram to the first image on the previous slide:&#10;&#10;The &quot;root arrow points to the 3 boxes on the right. The first box of those 3 has a blue arrow pointing down, and the second has a circle written in red.&#10;&#10;The first and last 4 boxes of the 12 in the center are white, the middle 4 are grey. There is a black box around the grey portion with the text &quot;free( )&quot; pointing to it. There are groups of 3 boxes above and below each of the white portions, with blue and red arrows pointing between the white boxes in the center and the groups above and below."/>
          <p:cNvPicPr preferRelativeResize="0"/>
          <p:nvPr/>
        </p:nvPicPr>
        <p:blipFill>
          <a:blip r:embed="rId3">
            <a:alphaModFix/>
          </a:blip>
          <a:stretch>
            <a:fillRect/>
          </a:stretch>
        </p:blipFill>
        <p:spPr>
          <a:xfrm>
            <a:off x="3084950" y="742825"/>
            <a:ext cx="5892375" cy="1610575"/>
          </a:xfrm>
          <a:prstGeom prst="rect">
            <a:avLst/>
          </a:prstGeom>
          <a:noFill/>
          <a:ln>
            <a:noFill/>
          </a:ln>
        </p:spPr>
      </p:pic>
      <p:pic>
        <p:nvPicPr>
          <p:cNvPr id="343" name="Google Shape;343;p47" descr="A similar diagram to the previous slide:&#10;Now the entire row of 12 is white. The blue &quot;root&quot; arrow points to the beginning of this row, another blue arrow points to the group of 3 on the right, and a red arrow points from the 3 on the right to the 12 in the middle. The groups of 3 above and below the 12 boxes now point to each other instead of to the 12 boxes."/>
          <p:cNvPicPr preferRelativeResize="0"/>
          <p:nvPr/>
        </p:nvPicPr>
        <p:blipFill>
          <a:blip r:embed="rId4">
            <a:alphaModFix/>
          </a:blip>
          <a:stretch>
            <a:fillRect/>
          </a:stretch>
        </p:blipFill>
        <p:spPr>
          <a:xfrm>
            <a:off x="3072850" y="2469175"/>
            <a:ext cx="5881076" cy="1595475"/>
          </a:xfrm>
          <a:prstGeom prst="rect">
            <a:avLst/>
          </a:prstGeom>
          <a:noFill/>
          <a:ln>
            <a:noFill/>
          </a:ln>
        </p:spPr>
      </p:pic>
      <p:sp>
        <p:nvSpPr>
          <p:cNvPr id="345" name="Google Shape;345;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Do we always need boundary tags?</a:t>
            </a:r>
            <a:endParaRPr/>
          </a:p>
        </p:txBody>
      </p:sp>
      <p:sp>
        <p:nvSpPr>
          <p:cNvPr id="358" name="Google Shape;358;p49"/>
          <p:cNvSpPr txBox="1">
            <a:spLocks noGrp="1"/>
          </p:cNvSpPr>
          <p:nvPr>
            <p:ph type="body" idx="1"/>
          </p:nvPr>
        </p:nvSpPr>
        <p:spPr>
          <a:xfrm>
            <a:off x="311700" y="742825"/>
            <a:ext cx="8520600" cy="691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Lab 5 suggests no… why not? (</a:t>
            </a:r>
            <a:r>
              <a:rPr lang="en" i="1"/>
              <a:t>Hint: when do we use boundary tags?)</a:t>
            </a:r>
            <a:endParaRPr i="1"/>
          </a:p>
        </p:txBody>
      </p:sp>
      <p:sp>
        <p:nvSpPr>
          <p:cNvPr id="359" name="Google Shape;359;p49"/>
          <p:cNvSpPr txBox="1"/>
          <p:nvPr/>
        </p:nvSpPr>
        <p:spPr>
          <a:xfrm>
            <a:off x="311700" y="1153750"/>
            <a:ext cx="6728100" cy="10683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chemeClr val="dk1"/>
              </a:buClr>
              <a:buSzPts val="2000"/>
              <a:buChar char="●"/>
            </a:pPr>
            <a:r>
              <a:rPr lang="en" sz="1800">
                <a:solidFill>
                  <a:schemeClr val="dk1"/>
                </a:solidFill>
              </a:rPr>
              <a:t>We have room for more flags in our header!</a:t>
            </a:r>
            <a:endParaRPr sz="18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Store another flag: </a:t>
            </a:r>
            <a:r>
              <a:rPr lang="en" sz="1600" b="1">
                <a:solidFill>
                  <a:schemeClr val="dk1"/>
                </a:solidFill>
                <a:latin typeface="Source Code Pro"/>
                <a:ea typeface="Source Code Pro"/>
                <a:cs typeface="Source Code Pro"/>
                <a:sym typeface="Source Code Pro"/>
              </a:rPr>
              <a:t>preceding_allocated</a:t>
            </a:r>
            <a:endParaRPr sz="1600" b="1">
              <a:solidFill>
                <a:schemeClr val="dk1"/>
              </a:solidFill>
              <a:latin typeface="Source Code Pro"/>
              <a:ea typeface="Source Code Pro"/>
              <a:cs typeface="Source Code Pro"/>
              <a:sym typeface="Source Code Pro"/>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If preceding block is allocated, don’t coalesce with it</a:t>
            </a:r>
            <a:endParaRPr/>
          </a:p>
        </p:txBody>
      </p:sp>
      <p:sp>
        <p:nvSpPr>
          <p:cNvPr id="2" name="TextBox 1">
            <a:extLst>
              <a:ext uri="{FF2B5EF4-FFF2-40B4-BE49-F238E27FC236}">
                <a16:creationId xmlns:a16="http://schemas.microsoft.com/office/drawing/2014/main" id="{8C7C9537-0F34-A971-1318-D53F7D3D4509}"/>
              </a:ext>
            </a:extLst>
          </p:cNvPr>
          <p:cNvSpPr txBox="1"/>
          <p:nvPr/>
        </p:nvSpPr>
        <p:spPr>
          <a:xfrm>
            <a:off x="274320" y="2231136"/>
            <a:ext cx="1060704" cy="523220"/>
          </a:xfrm>
          <a:prstGeom prst="rect">
            <a:avLst/>
          </a:prstGeom>
          <a:noFill/>
        </p:spPr>
        <p:txBody>
          <a:bodyPr wrap="square" rtlCol="0">
            <a:spAutoFit/>
          </a:bodyPr>
          <a:lstStyle/>
          <a:p>
            <a:pPr algn="r"/>
            <a:r>
              <a:rPr lang="en-US" b="1" dirty="0"/>
              <a:t>Allocated block</a:t>
            </a:r>
          </a:p>
        </p:txBody>
      </p:sp>
      <p:pic>
        <p:nvPicPr>
          <p:cNvPr id="360" name="Google Shape;360;p49" descr="A stack of 3 boxes:&#10;1. Small and red. On the right side of the box are two smaller portions, labeled &quot;a&quot; (far-right), and &quot;p&quot; (left of a). The rest of the box is labeled &quot;size&quot;.&#10;2. Large, yellow, and labeled &quot;payload&quot;.&#10;3. Medium-sized, grey, and labeled &quot;optional padding&quot;."/>
          <p:cNvPicPr preferRelativeResize="0"/>
          <p:nvPr/>
        </p:nvPicPr>
        <p:blipFill>
          <a:blip r:embed="rId3">
            <a:alphaModFix/>
          </a:blip>
          <a:stretch>
            <a:fillRect/>
          </a:stretch>
        </p:blipFill>
        <p:spPr>
          <a:xfrm>
            <a:off x="1397400" y="2129625"/>
            <a:ext cx="1846000" cy="2085325"/>
          </a:xfrm>
          <a:prstGeom prst="rect">
            <a:avLst/>
          </a:prstGeom>
          <a:noFill/>
          <a:ln>
            <a:noFill/>
          </a:ln>
        </p:spPr>
      </p:pic>
      <p:sp>
        <p:nvSpPr>
          <p:cNvPr id="3" name="TextBox 2">
            <a:extLst>
              <a:ext uri="{FF2B5EF4-FFF2-40B4-BE49-F238E27FC236}">
                <a16:creationId xmlns:a16="http://schemas.microsoft.com/office/drawing/2014/main" id="{0CB7AC1D-E0D0-A753-78A9-B997ED91F992}"/>
              </a:ext>
            </a:extLst>
          </p:cNvPr>
          <p:cNvSpPr txBox="1"/>
          <p:nvPr/>
        </p:nvSpPr>
        <p:spPr>
          <a:xfrm>
            <a:off x="4879848" y="2209800"/>
            <a:ext cx="1060704" cy="523220"/>
          </a:xfrm>
          <a:prstGeom prst="rect">
            <a:avLst/>
          </a:prstGeom>
          <a:noFill/>
        </p:spPr>
        <p:txBody>
          <a:bodyPr wrap="square" rtlCol="0">
            <a:spAutoFit/>
          </a:bodyPr>
          <a:lstStyle/>
          <a:p>
            <a:pPr algn="r"/>
            <a:r>
              <a:rPr lang="en-US" b="1" dirty="0"/>
              <a:t>Free block</a:t>
            </a:r>
          </a:p>
        </p:txBody>
      </p:sp>
      <p:pic>
        <p:nvPicPr>
          <p:cNvPr id="361" name="Google Shape;361;p49" descr="A stack of 5 boxes. The height of this image is the same as the previous image on this slide:&#10;1. . Small and red. On the right side of the box are two smaller portions, labeled &quot;a&quot; (far-right), and &quot;p&quot; (left of a). The rest of the box is labeled &quot;size&quot;.&#10;2. Small, blue, and labeled &quot;next&quot;.&#10;3. Small, blue, and labeled &quot;prev&quot;.&#10;4. Medium-sized, grey, and labeled &quot;optional padding&quot;.&#10;5. Identical to box 1."/>
          <p:cNvPicPr preferRelativeResize="0"/>
          <p:nvPr/>
        </p:nvPicPr>
        <p:blipFill>
          <a:blip r:embed="rId4">
            <a:alphaModFix/>
          </a:blip>
          <a:stretch>
            <a:fillRect/>
          </a:stretch>
        </p:blipFill>
        <p:spPr>
          <a:xfrm>
            <a:off x="5832100" y="2115550"/>
            <a:ext cx="1892050" cy="2076500"/>
          </a:xfrm>
          <a:prstGeom prst="rect">
            <a:avLst/>
          </a:prstGeom>
          <a:noFill/>
          <a:ln>
            <a:noFill/>
          </a:ln>
        </p:spPr>
      </p:pic>
      <p:sp>
        <p:nvSpPr>
          <p:cNvPr id="362" name="Google Shape;362;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Dynamic Memory Allocation</a:t>
            </a:r>
            <a:endParaRPr/>
          </a:p>
        </p:txBody>
      </p:sp>
      <p:sp>
        <p:nvSpPr>
          <p:cNvPr id="100" name="Google Shape;100;p22"/>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Overview</a:t>
            </a:r>
            <a:endParaRPr/>
          </a:p>
          <a:p>
            <a:pPr marL="914400" lvl="1" indent="-330200" algn="l" rtl="0">
              <a:spcBef>
                <a:spcPts val="0"/>
              </a:spcBef>
              <a:spcAft>
                <a:spcPts val="0"/>
              </a:spcAft>
              <a:buSzPts val="1600"/>
              <a:buChar char="○"/>
            </a:pPr>
            <a:r>
              <a:rPr lang="en"/>
              <a:t>Introduction and goals</a:t>
            </a:r>
            <a:endParaRPr/>
          </a:p>
          <a:p>
            <a:pPr marL="914400" lvl="1" indent="-330200" algn="l" rtl="0">
              <a:spcBef>
                <a:spcPts val="0"/>
              </a:spcBef>
              <a:spcAft>
                <a:spcPts val="0"/>
              </a:spcAft>
              <a:buSzPts val="1600"/>
              <a:buChar char="○"/>
            </a:pPr>
            <a:r>
              <a:rPr lang="en"/>
              <a:t>Allocation and deallocation (free)</a:t>
            </a:r>
            <a:endParaRPr/>
          </a:p>
          <a:p>
            <a:pPr marL="457200" lvl="0" indent="-342900" algn="l" rtl="0">
              <a:spcBef>
                <a:spcPts val="0"/>
              </a:spcBef>
              <a:spcAft>
                <a:spcPts val="0"/>
              </a:spcAft>
              <a:buSzPts val="1800"/>
              <a:buChar char="●"/>
            </a:pPr>
            <a:r>
              <a:rPr lang="en"/>
              <a:t>Malloc and free in C</a:t>
            </a:r>
            <a:endParaRPr/>
          </a:p>
          <a:p>
            <a:pPr marL="914400" lvl="1" indent="-330200" algn="l" rtl="0">
              <a:spcBef>
                <a:spcPts val="0"/>
              </a:spcBef>
              <a:spcAft>
                <a:spcPts val="0"/>
              </a:spcAft>
              <a:buSzPts val="1600"/>
              <a:buChar char="○"/>
            </a:pPr>
            <a:r>
              <a:rPr lang="en"/>
              <a:t>Common memory-related bugs in C</a:t>
            </a:r>
            <a:endParaRPr/>
          </a:p>
          <a:p>
            <a:pPr marL="457200" lvl="0" indent="-342900" algn="l" rtl="0">
              <a:spcBef>
                <a:spcPts val="0"/>
              </a:spcBef>
              <a:spcAft>
                <a:spcPts val="0"/>
              </a:spcAft>
              <a:buSzPts val="1800"/>
              <a:buChar char="●"/>
            </a:pPr>
            <a:r>
              <a:rPr lang="en"/>
              <a:t>Fragmentation</a:t>
            </a:r>
            <a:endParaRPr sz="2000"/>
          </a:p>
          <a:p>
            <a:pPr marL="457200" lvl="0" indent="-342900" algn="l" rtl="0">
              <a:spcBef>
                <a:spcPts val="0"/>
              </a:spcBef>
              <a:spcAft>
                <a:spcPts val="0"/>
              </a:spcAft>
              <a:buSzPts val="1800"/>
              <a:buChar char="●"/>
            </a:pPr>
            <a:r>
              <a:rPr lang="en" b="1">
                <a:solidFill>
                  <a:srgbClr val="7030A0"/>
                </a:solidFill>
              </a:rPr>
              <a:t>Explicit allocation implementation</a:t>
            </a:r>
            <a:endParaRPr b="1">
              <a:solidFill>
                <a:srgbClr val="7030A0"/>
              </a:solidFill>
            </a:endParaRPr>
          </a:p>
          <a:p>
            <a:pPr marL="914400" lvl="1" indent="-330200" algn="l" rtl="0">
              <a:spcBef>
                <a:spcPts val="0"/>
              </a:spcBef>
              <a:spcAft>
                <a:spcPts val="0"/>
              </a:spcAft>
              <a:buSzPts val="1600"/>
              <a:buChar char="○"/>
            </a:pPr>
            <a:r>
              <a:rPr lang="en" b="1">
                <a:solidFill>
                  <a:srgbClr val="7030A0"/>
                </a:solidFill>
              </a:rPr>
              <a:t>Implicit free lists</a:t>
            </a:r>
            <a:endParaRPr b="1">
              <a:solidFill>
                <a:srgbClr val="7030A0"/>
              </a:solidFill>
            </a:endParaRPr>
          </a:p>
          <a:p>
            <a:pPr marL="914400" lvl="1" indent="-330200" algn="l" rtl="0">
              <a:spcBef>
                <a:spcPts val="0"/>
              </a:spcBef>
              <a:spcAft>
                <a:spcPts val="0"/>
              </a:spcAft>
              <a:buSzPts val="1600"/>
              <a:buChar char="○"/>
            </a:pPr>
            <a:r>
              <a:rPr lang="en" b="1">
                <a:solidFill>
                  <a:srgbClr val="7030A0"/>
                </a:solidFill>
              </a:rPr>
              <a:t>Splitting and coalescing</a:t>
            </a:r>
            <a:endParaRPr/>
          </a:p>
          <a:p>
            <a:pPr marL="914400" lvl="1" indent="-330200" algn="l" rtl="0">
              <a:spcBef>
                <a:spcPts val="0"/>
              </a:spcBef>
              <a:spcAft>
                <a:spcPts val="0"/>
              </a:spcAft>
              <a:buSzPts val="1600"/>
              <a:buChar char="○"/>
            </a:pPr>
            <a:r>
              <a:rPr lang="en"/>
              <a:t>Explicit free lists (Lab 5)</a:t>
            </a:r>
            <a:endParaRPr/>
          </a:p>
          <a:p>
            <a:pPr marL="457200" lvl="0" indent="-342900" algn="l" rtl="0">
              <a:spcBef>
                <a:spcPts val="0"/>
              </a:spcBef>
              <a:spcAft>
                <a:spcPts val="0"/>
              </a:spcAft>
              <a:buSzPts val="1800"/>
              <a:buChar char="●"/>
            </a:pPr>
            <a:r>
              <a:rPr lang="en"/>
              <a:t>Implicit deallocation: garbage collection</a:t>
            </a:r>
            <a:endParaRPr/>
          </a:p>
        </p:txBody>
      </p:sp>
      <p:pic>
        <p:nvPicPr>
          <p:cNvPr id="101" name="Google Shape;101;p22" descr="A meme broken into two parts:&#10;Part 1 is titled &quot;When you allocate variables on the stack&quot;. Below it is 3 images:&#10;1. a picture of a person holding a peace sign up to the camera&#10;2. the same picture, but now the person is transparent&#10;3. The background from the previous two images, with the person removed&#10;&#10;Part 2 is titled &quot;When you allocate variables on the heap&quot;. Below it is a screenshot of Joy from Inside out saying &quot;A new core memory!&quot;"/>
          <p:cNvPicPr preferRelativeResize="0"/>
          <p:nvPr/>
        </p:nvPicPr>
        <p:blipFill>
          <a:blip r:embed="rId3">
            <a:alphaModFix/>
          </a:blip>
          <a:stretch>
            <a:fillRect/>
          </a:stretch>
        </p:blipFill>
        <p:spPr>
          <a:xfrm>
            <a:off x="6416199" y="82200"/>
            <a:ext cx="2326301" cy="4178726"/>
          </a:xfrm>
          <a:prstGeom prst="rect">
            <a:avLst/>
          </a:prstGeom>
          <a:noFill/>
          <a:ln>
            <a:noFill/>
          </a:ln>
        </p:spPr>
      </p:pic>
      <p:sp>
        <p:nvSpPr>
          <p:cNvPr id="102" name="Google Shape;10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Explicit Free List Block Size</a:t>
            </a:r>
            <a:endParaRPr/>
          </a:p>
        </p:txBody>
      </p:sp>
      <p:sp>
        <p:nvSpPr>
          <p:cNvPr id="368" name="Google Shape;368;p50"/>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Requirements for </a:t>
            </a:r>
            <a:r>
              <a:rPr lang="en" b="1"/>
              <a:t>allocated blocks</a:t>
            </a:r>
            <a:endParaRPr b="1"/>
          </a:p>
          <a:p>
            <a:pPr marL="914400" lvl="1" indent="-330200" algn="l" rtl="0">
              <a:spcBef>
                <a:spcPts val="0"/>
              </a:spcBef>
              <a:spcAft>
                <a:spcPts val="0"/>
              </a:spcAft>
              <a:buSzPts val="1600"/>
              <a:buChar char="○"/>
            </a:pPr>
            <a:r>
              <a:rPr lang="en"/>
              <a:t>Header (1 word)</a:t>
            </a:r>
            <a:endParaRPr/>
          </a:p>
          <a:p>
            <a:pPr marL="914400" lvl="1" indent="-330200" algn="l" rtl="0">
              <a:spcBef>
                <a:spcPts val="0"/>
              </a:spcBef>
              <a:spcAft>
                <a:spcPts val="0"/>
              </a:spcAft>
              <a:buSzPts val="1600"/>
              <a:buChar char="○"/>
            </a:pPr>
            <a:r>
              <a:rPr lang="en"/>
              <a:t>Payload (1+ words)</a:t>
            </a:r>
            <a:endParaRPr/>
          </a:p>
          <a:p>
            <a:pPr marL="914400" lvl="1" indent="-330200" algn="l" rtl="0">
              <a:spcBef>
                <a:spcPts val="0"/>
              </a:spcBef>
              <a:spcAft>
                <a:spcPts val="0"/>
              </a:spcAft>
              <a:buSzPts val="1600"/>
              <a:buChar char="○"/>
            </a:pPr>
            <a:r>
              <a:rPr lang="en" b="1"/>
              <a:t>Minimum size = </a:t>
            </a:r>
            <a:r>
              <a:rPr lang="en" b="1">
                <a:solidFill>
                  <a:schemeClr val="accent6"/>
                </a:solidFill>
              </a:rPr>
              <a:t>2 words</a:t>
            </a:r>
            <a:endParaRPr b="1">
              <a:solidFill>
                <a:schemeClr val="accent6"/>
              </a:solidFill>
            </a:endParaRPr>
          </a:p>
          <a:p>
            <a:pPr marL="457200" lvl="0" indent="-342900" algn="l" rtl="0">
              <a:spcBef>
                <a:spcPts val="0"/>
              </a:spcBef>
              <a:spcAft>
                <a:spcPts val="0"/>
              </a:spcAft>
              <a:buSzPts val="1800"/>
              <a:buChar char="●"/>
            </a:pPr>
            <a:r>
              <a:rPr lang="en"/>
              <a:t>Requirements for </a:t>
            </a:r>
            <a:r>
              <a:rPr lang="en" b="1"/>
              <a:t>free blocks</a:t>
            </a:r>
            <a:endParaRPr b="1"/>
          </a:p>
          <a:p>
            <a:pPr marL="914400" lvl="1" indent="-330200" algn="l" rtl="0">
              <a:spcBef>
                <a:spcPts val="0"/>
              </a:spcBef>
              <a:spcAft>
                <a:spcPts val="0"/>
              </a:spcAft>
              <a:buSzPts val="1600"/>
              <a:buChar char="○"/>
            </a:pPr>
            <a:r>
              <a:rPr lang="en"/>
              <a:t>Header (1 word)</a:t>
            </a:r>
            <a:endParaRPr/>
          </a:p>
          <a:p>
            <a:pPr marL="914400" lvl="1" indent="-330200" algn="l" rtl="0">
              <a:spcBef>
                <a:spcPts val="0"/>
              </a:spcBef>
              <a:spcAft>
                <a:spcPts val="0"/>
              </a:spcAft>
              <a:buSzPts val="1600"/>
              <a:buChar char="○"/>
            </a:pPr>
            <a:r>
              <a:rPr lang="en"/>
              <a:t>Next pointer (1 word)</a:t>
            </a:r>
            <a:endParaRPr/>
          </a:p>
          <a:p>
            <a:pPr marL="914400" lvl="1" indent="-330200" algn="l" rtl="0">
              <a:spcBef>
                <a:spcPts val="0"/>
              </a:spcBef>
              <a:spcAft>
                <a:spcPts val="0"/>
              </a:spcAft>
              <a:buSzPts val="1600"/>
              <a:buChar char="○"/>
            </a:pPr>
            <a:r>
              <a:rPr lang="en"/>
              <a:t>Prev pointer (1 word)</a:t>
            </a:r>
            <a:endParaRPr/>
          </a:p>
          <a:p>
            <a:pPr marL="914400" lvl="1" indent="-330200" algn="l" rtl="0">
              <a:spcBef>
                <a:spcPts val="0"/>
              </a:spcBef>
              <a:spcAft>
                <a:spcPts val="0"/>
              </a:spcAft>
              <a:buSzPts val="1600"/>
              <a:buChar char="○"/>
            </a:pPr>
            <a:r>
              <a:rPr lang="en"/>
              <a:t>Footer (1 word)</a:t>
            </a:r>
            <a:endParaRPr/>
          </a:p>
          <a:p>
            <a:pPr marL="914400" lvl="1" indent="-330200" algn="l" rtl="0">
              <a:spcBef>
                <a:spcPts val="0"/>
              </a:spcBef>
              <a:spcAft>
                <a:spcPts val="0"/>
              </a:spcAft>
              <a:buSzPts val="1600"/>
              <a:buChar char="○"/>
            </a:pPr>
            <a:r>
              <a:rPr lang="en" b="1"/>
              <a:t>Minimum size = </a:t>
            </a:r>
            <a:r>
              <a:rPr lang="en" b="1">
                <a:solidFill>
                  <a:schemeClr val="accent6"/>
                </a:solidFill>
              </a:rPr>
              <a:t>4 words</a:t>
            </a:r>
            <a:endParaRPr b="1">
              <a:solidFill>
                <a:schemeClr val="accent6"/>
              </a:solidFill>
            </a:endParaRPr>
          </a:p>
        </p:txBody>
      </p:sp>
      <p:pic>
        <p:nvPicPr>
          <p:cNvPr id="369" name="Google Shape;369;p50" descr="The same as the first image on the previous slide (allocated block, contains a small red size and tags field, a large yellow payload, and grey optional padding)."/>
          <p:cNvPicPr preferRelativeResize="0"/>
          <p:nvPr/>
        </p:nvPicPr>
        <p:blipFill>
          <a:blip r:embed="rId3">
            <a:alphaModFix/>
          </a:blip>
          <a:stretch>
            <a:fillRect/>
          </a:stretch>
        </p:blipFill>
        <p:spPr>
          <a:xfrm>
            <a:off x="5926475" y="93925"/>
            <a:ext cx="1802198" cy="2035850"/>
          </a:xfrm>
          <a:prstGeom prst="rect">
            <a:avLst/>
          </a:prstGeom>
          <a:noFill/>
          <a:ln>
            <a:noFill/>
          </a:ln>
        </p:spPr>
      </p:pic>
      <p:pic>
        <p:nvPicPr>
          <p:cNvPr id="370" name="Google Shape;370;p50" descr="The same as the second image on the previous slide (contains a small red size and tags field, small blue next and prev pointers, grey optional padding, and another red size and tags field at the end)."/>
          <p:cNvPicPr preferRelativeResize="0"/>
          <p:nvPr/>
        </p:nvPicPr>
        <p:blipFill>
          <a:blip r:embed="rId4">
            <a:alphaModFix/>
          </a:blip>
          <a:stretch>
            <a:fillRect/>
          </a:stretch>
        </p:blipFill>
        <p:spPr>
          <a:xfrm>
            <a:off x="5891050" y="2157625"/>
            <a:ext cx="1855057" cy="2035850"/>
          </a:xfrm>
          <a:prstGeom prst="rect">
            <a:avLst/>
          </a:prstGeom>
          <a:noFill/>
          <a:ln>
            <a:noFill/>
          </a:ln>
        </p:spPr>
      </p:pic>
      <p:sp>
        <p:nvSpPr>
          <p:cNvPr id="371" name="Google Shape;371;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1"/>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Explicit List Block Size (pt 2)</a:t>
            </a:r>
            <a:endParaRPr/>
          </a:p>
        </p:txBody>
      </p:sp>
      <p:sp>
        <p:nvSpPr>
          <p:cNvPr id="377" name="Google Shape;377;p51"/>
          <p:cNvSpPr txBox="1">
            <a:spLocks noGrp="1"/>
          </p:cNvSpPr>
          <p:nvPr>
            <p:ph type="body" idx="1"/>
          </p:nvPr>
        </p:nvSpPr>
        <p:spPr>
          <a:xfrm>
            <a:off x="311700" y="742825"/>
            <a:ext cx="6100800" cy="1293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t>Problem</a:t>
            </a:r>
            <a:r>
              <a:rPr lang="en"/>
              <a:t>: what if we allocate a very small block?</a:t>
            </a:r>
            <a:endParaRPr/>
          </a:p>
          <a:p>
            <a:pPr marL="914400" lvl="1" indent="-330200" algn="l" rtl="0">
              <a:spcBef>
                <a:spcPts val="0"/>
              </a:spcBef>
              <a:spcAft>
                <a:spcPts val="1000"/>
              </a:spcAft>
              <a:buSzPts val="1600"/>
              <a:buChar char="○"/>
            </a:pPr>
            <a:r>
              <a:rPr lang="en"/>
              <a:t>When block is freed, we won’t have room for the necessary fields</a:t>
            </a:r>
            <a:endParaRPr/>
          </a:p>
        </p:txBody>
      </p:sp>
      <p:sp>
        <p:nvSpPr>
          <p:cNvPr id="380" name="Google Shape;380;p51"/>
          <p:cNvSpPr txBox="1"/>
          <p:nvPr/>
        </p:nvSpPr>
        <p:spPr>
          <a:xfrm>
            <a:off x="311700" y="1837600"/>
            <a:ext cx="5494800" cy="13515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Char char="●"/>
            </a:pPr>
            <a:r>
              <a:rPr lang="en" sz="1800" b="1">
                <a:solidFill>
                  <a:schemeClr val="dk1"/>
                </a:solidFill>
              </a:rPr>
              <a:t>Solution</a:t>
            </a:r>
            <a:r>
              <a:rPr lang="en" sz="1800">
                <a:solidFill>
                  <a:schemeClr val="dk1"/>
                </a:solidFill>
              </a:rPr>
              <a:t>: never allocate a block smaller than the minimum free block size</a:t>
            </a:r>
            <a:endParaRPr sz="18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Add padding to the end of allocated blocks</a:t>
            </a:r>
            <a:endParaRPr sz="16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Don’t split if resulting free block is too small</a:t>
            </a:r>
            <a:endParaRPr sz="1600">
              <a:solidFill>
                <a:schemeClr val="dk1"/>
              </a:solidFill>
            </a:endParaRPr>
          </a:p>
        </p:txBody>
      </p:sp>
      <p:pic>
        <p:nvPicPr>
          <p:cNvPr id="378" name="Google Shape;378;p51" descr="A stack of 2 boxes:&#10;1. Small and red on the right are two smaller sections, labeled &quot;p&quot;, and &quot;a&quot;. The rest of the box is labeled &quot;size&quot;.&#10;2. Small, yellow, and labeled &quot;payload&quot;"/>
          <p:cNvPicPr preferRelativeResize="0"/>
          <p:nvPr/>
        </p:nvPicPr>
        <p:blipFill>
          <a:blip r:embed="rId3">
            <a:alphaModFix/>
          </a:blip>
          <a:stretch>
            <a:fillRect/>
          </a:stretch>
        </p:blipFill>
        <p:spPr>
          <a:xfrm>
            <a:off x="6822850" y="245900"/>
            <a:ext cx="2009450" cy="768775"/>
          </a:xfrm>
          <a:prstGeom prst="rect">
            <a:avLst/>
          </a:prstGeom>
          <a:noFill/>
          <a:ln>
            <a:noFill/>
          </a:ln>
        </p:spPr>
      </p:pic>
      <p:pic>
        <p:nvPicPr>
          <p:cNvPr id="5" name="Picture 4" descr="A stack of 4 boxes:&#10;1. Small and red on the right are two smaller sections, labeled &quot;p&quot;, and &quot;a&quot;. The rest of the box is labeled &quot;size&quot;.&#10;2. Small, blue, and labeled &quot;next&quot;.&#10;3. Small and blue. Its outline is dotted, and it is labeled &quot;prev&quot; in grey font.&#10;4. Identical to the first, except its outline is dotted, and all its labels are in grey font.&#10;&#10;A bracket around the last two boxes is labeled &quot;No space for these!&quot;">
            <a:extLst>
              <a:ext uri="{FF2B5EF4-FFF2-40B4-BE49-F238E27FC236}">
                <a16:creationId xmlns:a16="http://schemas.microsoft.com/office/drawing/2014/main" id="{A7547960-9A2F-2D9C-BDB8-B8820A6996E4}"/>
              </a:ext>
            </a:extLst>
          </p:cNvPr>
          <p:cNvPicPr>
            <a:picLocks noChangeAspect="1"/>
          </p:cNvPicPr>
          <p:nvPr/>
        </p:nvPicPr>
        <p:blipFill>
          <a:blip r:embed="rId4"/>
          <a:stretch>
            <a:fillRect/>
          </a:stretch>
        </p:blipFill>
        <p:spPr>
          <a:xfrm>
            <a:off x="5670830" y="2433867"/>
            <a:ext cx="3161470" cy="1440548"/>
          </a:xfrm>
          <a:prstGeom prst="rect">
            <a:avLst/>
          </a:prstGeom>
        </p:spPr>
      </p:pic>
      <p:cxnSp>
        <p:nvCxnSpPr>
          <p:cNvPr id="381" name="Google Shape;381;p51" descr="An arrow pointing from the first diagram (2 boxes) to the second (4 boxes)"/>
          <p:cNvCxnSpPr>
            <a:stCxn id="378" idx="2"/>
          </p:cNvCxnSpPr>
          <p:nvPr/>
        </p:nvCxnSpPr>
        <p:spPr>
          <a:xfrm>
            <a:off x="7827575" y="1014675"/>
            <a:ext cx="9600" cy="1382100"/>
          </a:xfrm>
          <a:prstGeom prst="straightConnector1">
            <a:avLst/>
          </a:prstGeom>
          <a:noFill/>
          <a:ln w="28575" cap="flat" cmpd="sng">
            <a:solidFill>
              <a:srgbClr val="C00000"/>
            </a:solidFill>
            <a:prstDash val="solid"/>
            <a:round/>
            <a:headEnd type="none" w="med" len="med"/>
            <a:tailEnd type="triangle" w="med" len="med"/>
          </a:ln>
        </p:spPr>
      </p:cxnSp>
      <p:sp>
        <p:nvSpPr>
          <p:cNvPr id="382" name="Google Shape;382;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2"/>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Dynamic Memory Allocation</a:t>
            </a:r>
            <a:endParaRPr/>
          </a:p>
        </p:txBody>
      </p:sp>
      <p:sp>
        <p:nvSpPr>
          <p:cNvPr id="388" name="Google Shape;388;p52"/>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Overview</a:t>
            </a:r>
            <a:endParaRPr/>
          </a:p>
          <a:p>
            <a:pPr marL="914400" lvl="1" indent="-330200" algn="l" rtl="0">
              <a:spcBef>
                <a:spcPts val="0"/>
              </a:spcBef>
              <a:spcAft>
                <a:spcPts val="0"/>
              </a:spcAft>
              <a:buSzPts val="1600"/>
              <a:buChar char="○"/>
            </a:pPr>
            <a:r>
              <a:rPr lang="en"/>
              <a:t>Introduction and goals</a:t>
            </a:r>
            <a:endParaRPr/>
          </a:p>
          <a:p>
            <a:pPr marL="914400" lvl="1" indent="-330200" algn="l" rtl="0">
              <a:spcBef>
                <a:spcPts val="0"/>
              </a:spcBef>
              <a:spcAft>
                <a:spcPts val="0"/>
              </a:spcAft>
              <a:buSzPts val="1600"/>
              <a:buChar char="○"/>
            </a:pPr>
            <a:r>
              <a:rPr lang="en"/>
              <a:t>Allocation and deallocation (free)</a:t>
            </a:r>
            <a:endParaRPr/>
          </a:p>
          <a:p>
            <a:pPr marL="457200" lvl="0" indent="-342900" algn="l" rtl="0">
              <a:spcBef>
                <a:spcPts val="0"/>
              </a:spcBef>
              <a:spcAft>
                <a:spcPts val="0"/>
              </a:spcAft>
              <a:buSzPts val="1800"/>
              <a:buChar char="●"/>
            </a:pPr>
            <a:r>
              <a:rPr lang="en"/>
              <a:t>Malloc and free in C</a:t>
            </a:r>
            <a:endParaRPr/>
          </a:p>
          <a:p>
            <a:pPr marL="914400" lvl="1" indent="-330200" algn="l" rtl="0">
              <a:spcBef>
                <a:spcPts val="0"/>
              </a:spcBef>
              <a:spcAft>
                <a:spcPts val="0"/>
              </a:spcAft>
              <a:buSzPts val="1600"/>
              <a:buChar char="○"/>
            </a:pPr>
            <a:r>
              <a:rPr lang="en"/>
              <a:t>Common memory-related bugs in C</a:t>
            </a:r>
            <a:endParaRPr/>
          </a:p>
          <a:p>
            <a:pPr marL="457200" lvl="0" indent="-342900" algn="l" rtl="0">
              <a:spcBef>
                <a:spcPts val="0"/>
              </a:spcBef>
              <a:spcAft>
                <a:spcPts val="0"/>
              </a:spcAft>
              <a:buSzPts val="1800"/>
              <a:buChar char="●"/>
            </a:pPr>
            <a:r>
              <a:rPr lang="en"/>
              <a:t>Fragmentation</a:t>
            </a:r>
            <a:endParaRPr sz="2000"/>
          </a:p>
          <a:p>
            <a:pPr marL="457200" lvl="0" indent="-342900" algn="l" rtl="0">
              <a:spcBef>
                <a:spcPts val="0"/>
              </a:spcBef>
              <a:spcAft>
                <a:spcPts val="0"/>
              </a:spcAft>
              <a:buSzPts val="1800"/>
              <a:buChar char="●"/>
            </a:pPr>
            <a:r>
              <a:rPr lang="en"/>
              <a:t>Explicit allocation implementation</a:t>
            </a:r>
            <a:endParaRPr/>
          </a:p>
          <a:p>
            <a:pPr marL="914400" lvl="1" indent="-330200" algn="l" rtl="0">
              <a:spcBef>
                <a:spcPts val="0"/>
              </a:spcBef>
              <a:spcAft>
                <a:spcPts val="0"/>
              </a:spcAft>
              <a:buSzPts val="1600"/>
              <a:buChar char="○"/>
            </a:pPr>
            <a:r>
              <a:rPr lang="en"/>
              <a:t>Implicit free lists</a:t>
            </a:r>
            <a:endParaRPr/>
          </a:p>
          <a:p>
            <a:pPr marL="914400" lvl="1" indent="-330200" algn="l" rtl="0">
              <a:spcBef>
                <a:spcPts val="0"/>
              </a:spcBef>
              <a:spcAft>
                <a:spcPts val="0"/>
              </a:spcAft>
              <a:buSzPts val="1600"/>
              <a:buChar char="○"/>
            </a:pPr>
            <a:r>
              <a:rPr lang="en"/>
              <a:t>Splitting and coalescing</a:t>
            </a:r>
            <a:endParaRPr/>
          </a:p>
          <a:p>
            <a:pPr marL="914400" lvl="1" indent="-330200" algn="l" rtl="0">
              <a:spcBef>
                <a:spcPts val="0"/>
              </a:spcBef>
              <a:spcAft>
                <a:spcPts val="0"/>
              </a:spcAft>
              <a:buSzPts val="1600"/>
              <a:buChar char="○"/>
            </a:pPr>
            <a:r>
              <a:rPr lang="en"/>
              <a:t>Explicit free lists (Lab 5)</a:t>
            </a:r>
            <a:endParaRPr/>
          </a:p>
          <a:p>
            <a:pPr marL="457200" lvl="0" indent="-342900" algn="l" rtl="0">
              <a:spcBef>
                <a:spcPts val="0"/>
              </a:spcBef>
              <a:spcAft>
                <a:spcPts val="0"/>
              </a:spcAft>
              <a:buSzPts val="1800"/>
              <a:buChar char="●"/>
            </a:pPr>
            <a:r>
              <a:rPr lang="en" b="1">
                <a:solidFill>
                  <a:srgbClr val="7030A0"/>
                </a:solidFill>
              </a:rPr>
              <a:t>Implicit deallocation: garbage collection</a:t>
            </a:r>
            <a:endParaRPr b="1">
              <a:solidFill>
                <a:srgbClr val="7030A0"/>
              </a:solidFill>
            </a:endParaRPr>
          </a:p>
        </p:txBody>
      </p:sp>
      <p:pic>
        <p:nvPicPr>
          <p:cNvPr id="389" name="Google Shape;389;p52" descr="A meme separated into 4 parts:&#10;1. A picture of Spongebob with his body rounded out and holes removed, labeled &quot;Garbage Collector&quot;.&#10;2. Sponebob wearing a headband with an agrey look on his face, labeled &quot;std::unique_ptr, std::shared_ptr&quot;.&#10;3. Spongebob wearing a headband and very muscular, standing in a boxing right with Mr. Krabs behind him. Labeled &quot;malloc, free&quot;&#10;4. A blurry image of an extremely muscular Sponebob running in a boxing ring, labeled &quot;sys_brk, sys_sbrk&quot;."/>
          <p:cNvPicPr preferRelativeResize="0"/>
          <p:nvPr/>
        </p:nvPicPr>
        <p:blipFill>
          <a:blip r:embed="rId3">
            <a:alphaModFix/>
          </a:blip>
          <a:stretch>
            <a:fillRect/>
          </a:stretch>
        </p:blipFill>
        <p:spPr>
          <a:xfrm>
            <a:off x="5898649" y="215975"/>
            <a:ext cx="2806750" cy="3980000"/>
          </a:xfrm>
          <a:prstGeom prst="rect">
            <a:avLst/>
          </a:prstGeom>
          <a:noFill/>
          <a:ln>
            <a:noFill/>
          </a:ln>
        </p:spPr>
      </p:pic>
      <p:sp>
        <p:nvSpPr>
          <p:cNvPr id="390" name="Google Shape;390;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Wouldn’t it be nice…</a:t>
            </a:r>
            <a:endParaRPr/>
          </a:p>
        </p:txBody>
      </p:sp>
      <p:sp>
        <p:nvSpPr>
          <p:cNvPr id="396" name="Google Shape;396;p53"/>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If we never had to free memory?</a:t>
            </a:r>
            <a:endParaRPr/>
          </a:p>
          <a:p>
            <a:pPr marL="457200" lvl="0" indent="-342900" algn="l" rtl="0">
              <a:spcBef>
                <a:spcPts val="0"/>
              </a:spcBef>
              <a:spcAft>
                <a:spcPts val="0"/>
              </a:spcAft>
              <a:buSzPts val="1800"/>
              <a:buChar char="●"/>
            </a:pPr>
            <a:r>
              <a:rPr lang="en"/>
              <a:t>Do you free objects in Java?</a:t>
            </a:r>
            <a:endParaRPr/>
          </a:p>
          <a:p>
            <a:pPr marL="914400" lvl="1" indent="-330200" algn="l" rtl="0">
              <a:spcBef>
                <a:spcPts val="0"/>
              </a:spcBef>
              <a:spcAft>
                <a:spcPts val="0"/>
              </a:spcAft>
              <a:buSzPts val="1600"/>
              <a:buChar char="○"/>
            </a:pPr>
            <a:r>
              <a:rPr lang="en"/>
              <a:t>Reminder: </a:t>
            </a:r>
            <a:r>
              <a:rPr lang="en" i="1"/>
              <a:t>implicit</a:t>
            </a:r>
            <a:r>
              <a:rPr lang="en"/>
              <a:t> allocator</a:t>
            </a:r>
            <a:endParaRPr/>
          </a:p>
        </p:txBody>
      </p:sp>
      <p:sp>
        <p:nvSpPr>
          <p:cNvPr id="397" name="Google Shape;397;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Garbage Collection</a:t>
            </a:r>
            <a:endParaRPr/>
          </a:p>
        </p:txBody>
      </p:sp>
      <p:sp>
        <p:nvSpPr>
          <p:cNvPr id="405" name="Google Shape;405;p54"/>
          <p:cNvSpPr txBox="1"/>
          <p:nvPr/>
        </p:nvSpPr>
        <p:spPr>
          <a:xfrm>
            <a:off x="3940725" y="387975"/>
            <a:ext cx="4367100" cy="10467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00FF"/>
                </a:solidFill>
                <a:latin typeface="Source Code Pro"/>
                <a:ea typeface="Source Code Pro"/>
                <a:cs typeface="Source Code Pro"/>
                <a:sym typeface="Source Code Pro"/>
              </a:rPr>
              <a:t>void</a:t>
            </a:r>
            <a:r>
              <a:rPr lang="en">
                <a:latin typeface="Source Code Pro"/>
                <a:ea typeface="Source Code Pro"/>
                <a:cs typeface="Source Code Pro"/>
                <a:sym typeface="Source Code Pro"/>
              </a:rPr>
              <a:t> foo() {</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p = (</a:t>
            </a:r>
            <a:r>
              <a:rPr lang="en">
                <a:solidFill>
                  <a:srgbClr val="0000FF"/>
                </a:solidFill>
                <a:latin typeface="Source Code Pro"/>
                <a:ea typeface="Source Code Pro"/>
                <a:cs typeface="Source Code Pro"/>
                <a:sym typeface="Source Code Pro"/>
              </a:rPr>
              <a:t>int</a:t>
            </a:r>
            <a:r>
              <a:rPr lang="en">
                <a:latin typeface="Source Code Pro"/>
                <a:ea typeface="Source Code Pro"/>
                <a:cs typeface="Source Code Pro"/>
                <a:sym typeface="Source Code Pro"/>
              </a:rPr>
              <a:t>*) malloc(</a:t>
            </a:r>
            <a:r>
              <a:rPr lang="en">
                <a:solidFill>
                  <a:srgbClr val="38761D"/>
                </a:solidFill>
                <a:latin typeface="Source Code Pro"/>
                <a:ea typeface="Source Code Pro"/>
                <a:cs typeface="Source Code Pro"/>
                <a:sym typeface="Source Code Pro"/>
              </a:rPr>
              <a:t>128</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    </a:t>
            </a:r>
            <a:r>
              <a:rPr lang="en">
                <a:solidFill>
                  <a:srgbClr val="7030A0"/>
                </a:solidFill>
                <a:latin typeface="Source Code Pro"/>
                <a:ea typeface="Source Code Pro"/>
                <a:cs typeface="Source Code Pro"/>
                <a:sym typeface="Source Code Pro"/>
              </a:rPr>
              <a:t>return</a:t>
            </a:r>
            <a:r>
              <a:rPr lang="en">
                <a:latin typeface="Source Code Pro"/>
                <a:ea typeface="Source Code Pro"/>
                <a:cs typeface="Source Code Pro"/>
                <a:sym typeface="Source Code Pro"/>
              </a:rPr>
              <a:t>; </a:t>
            </a:r>
            <a:r>
              <a:rPr lang="en">
                <a:solidFill>
                  <a:schemeClr val="dk2"/>
                </a:solidFill>
                <a:latin typeface="Source Code Pro"/>
                <a:ea typeface="Source Code Pro"/>
                <a:cs typeface="Source Code Pro"/>
                <a:sym typeface="Source Code Pro"/>
              </a:rPr>
              <a:t>// p block is now garbage!</a:t>
            </a:r>
            <a:endParaRPr>
              <a:solidFill>
                <a:schemeClr val="dk2"/>
              </a:solidFill>
              <a:latin typeface="Source Code Pro"/>
              <a:ea typeface="Source Code Pro"/>
              <a:cs typeface="Source Code Pro"/>
              <a:sym typeface="Source Code Pro"/>
            </a:endParaRPr>
          </a:p>
          <a:p>
            <a:pPr marL="0" lvl="0" indent="0" algn="l" rtl="0">
              <a:spcBef>
                <a:spcPts val="0"/>
              </a:spcBef>
              <a:spcAft>
                <a:spcPts val="0"/>
              </a:spcAft>
              <a:buNone/>
            </a:pP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p:txBody>
      </p:sp>
      <p:sp>
        <p:nvSpPr>
          <p:cNvPr id="403" name="Google Shape;403;p54"/>
          <p:cNvSpPr txBox="1">
            <a:spLocks noGrp="1"/>
          </p:cNvSpPr>
          <p:nvPr>
            <p:ph type="body" idx="1"/>
          </p:nvPr>
        </p:nvSpPr>
        <p:spPr>
          <a:xfrm>
            <a:off x="311700" y="1434675"/>
            <a:ext cx="8520600" cy="28263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Automatic reclamation of heap-allocated storage. </a:t>
            </a:r>
            <a:r>
              <a:rPr lang="en" i="1"/>
              <a:t>Application never frees memory!</a:t>
            </a:r>
            <a:endParaRPr i="1"/>
          </a:p>
          <a:p>
            <a:pPr marL="457200" lvl="0" indent="-342900" algn="l" rtl="0">
              <a:spcBef>
                <a:spcPts val="0"/>
              </a:spcBef>
              <a:spcAft>
                <a:spcPts val="0"/>
              </a:spcAft>
              <a:buSzPts val="1800"/>
              <a:buChar char="●"/>
            </a:pPr>
            <a:r>
              <a:rPr lang="en"/>
              <a:t>Common in functional languages, scripting languages, and most modern object-oriented languages</a:t>
            </a:r>
            <a:endParaRPr/>
          </a:p>
          <a:p>
            <a:pPr marL="914400" lvl="1" indent="-330200" algn="l" rtl="0">
              <a:spcBef>
                <a:spcPts val="0"/>
              </a:spcBef>
              <a:spcAft>
                <a:spcPts val="0"/>
              </a:spcAft>
              <a:buSzPts val="1600"/>
              <a:buChar char="○"/>
            </a:pPr>
            <a:r>
              <a:rPr lang="en"/>
              <a:t>Lisp, Racket, Erlang, ML, Haskell, Scala, Java, C#, Perl, Ruby, Python, Lua, JavaScript, Dart, Mathematica, MATLAB, many more…</a:t>
            </a:r>
            <a:endParaRPr/>
          </a:p>
          <a:p>
            <a:pPr marL="457200" lvl="0" indent="-342900" algn="l" rtl="0">
              <a:spcBef>
                <a:spcPts val="0"/>
              </a:spcBef>
              <a:spcAft>
                <a:spcPts val="0"/>
              </a:spcAft>
              <a:buSzPts val="1800"/>
              <a:buChar char="●"/>
            </a:pPr>
            <a:r>
              <a:rPr lang="en"/>
              <a:t>Variants (“conservative” garbage collectors) exist for C and C++</a:t>
            </a:r>
            <a:endParaRPr/>
          </a:p>
          <a:p>
            <a:pPr marL="914400" lvl="1" indent="-330200" algn="l" rtl="0">
              <a:spcBef>
                <a:spcPts val="0"/>
              </a:spcBef>
              <a:spcAft>
                <a:spcPts val="0"/>
              </a:spcAft>
              <a:buSzPts val="1600"/>
              <a:buChar char="○"/>
            </a:pPr>
            <a:r>
              <a:rPr lang="en"/>
              <a:t>However, cannot necessarily collect all garbage</a:t>
            </a:r>
            <a:endParaRPr/>
          </a:p>
        </p:txBody>
      </p:sp>
      <p:sp>
        <p:nvSpPr>
          <p:cNvPr id="404" name="Google Shape;404;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Garbage Collection (pt 2)</a:t>
            </a:r>
            <a:endParaRPr/>
          </a:p>
        </p:txBody>
      </p:sp>
      <p:sp>
        <p:nvSpPr>
          <p:cNvPr id="411" name="Google Shape;411;p55"/>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How does the memory allocator know when memory can be freed?I</a:t>
            </a:r>
            <a:endParaRPr/>
          </a:p>
          <a:p>
            <a:pPr marL="914400" lvl="1" indent="-330200" algn="l" rtl="0">
              <a:lnSpc>
                <a:spcPct val="115000"/>
              </a:lnSpc>
              <a:spcBef>
                <a:spcPts val="0"/>
              </a:spcBef>
              <a:spcAft>
                <a:spcPts val="0"/>
              </a:spcAft>
              <a:buSzPts val="1600"/>
              <a:buChar char="○"/>
            </a:pPr>
            <a:r>
              <a:rPr lang="en"/>
              <a:t>We cannot know what pieces of data are going to be used in the future</a:t>
            </a:r>
            <a:endParaRPr/>
          </a:p>
          <a:p>
            <a:pPr marL="914400" lvl="1" indent="-330200" algn="l" rtl="0">
              <a:lnSpc>
                <a:spcPct val="115000"/>
              </a:lnSpc>
              <a:spcBef>
                <a:spcPts val="0"/>
              </a:spcBef>
              <a:spcAft>
                <a:spcPts val="0"/>
              </a:spcAft>
              <a:buSzPts val="1600"/>
              <a:buChar char="○"/>
            </a:pPr>
            <a:r>
              <a:rPr lang="en"/>
              <a:t>But, we can tell that certain blocks cannot be used if they are </a:t>
            </a:r>
            <a:r>
              <a:rPr lang="en" i="1"/>
              <a:t>unreachable</a:t>
            </a:r>
            <a:r>
              <a:rPr lang="en"/>
              <a:t> (via pointers in registers/stack/globals)</a:t>
            </a:r>
            <a:endParaRPr/>
          </a:p>
          <a:p>
            <a:pPr marL="457200" lvl="0" indent="-342900" algn="l" rtl="0">
              <a:lnSpc>
                <a:spcPct val="115000"/>
              </a:lnSpc>
              <a:spcBef>
                <a:spcPts val="1000"/>
              </a:spcBef>
              <a:spcAft>
                <a:spcPts val="0"/>
              </a:spcAft>
              <a:buSzPts val="1800"/>
              <a:buChar char="●"/>
            </a:pPr>
            <a:r>
              <a:rPr lang="en"/>
              <a:t>If a program does not have any pointers to a block in the heap, then we know it can be cleaned up</a:t>
            </a:r>
            <a:endParaRPr/>
          </a:p>
          <a:p>
            <a:pPr marL="914400" lvl="1" indent="-330200" algn="l" rtl="0">
              <a:spcBef>
                <a:spcPts val="0"/>
              </a:spcBef>
              <a:spcAft>
                <a:spcPts val="0"/>
              </a:spcAft>
              <a:buSzPts val="1600"/>
              <a:buChar char="○"/>
            </a:pPr>
            <a:r>
              <a:rPr lang="en"/>
              <a:t>Memory allocator needs to know what is a pointer and what is not – how can it do this?</a:t>
            </a:r>
            <a:endParaRPr/>
          </a:p>
          <a:p>
            <a:pPr marL="1371600" lvl="2" indent="-330200" algn="l" rtl="0">
              <a:lnSpc>
                <a:spcPct val="115000"/>
              </a:lnSpc>
              <a:spcBef>
                <a:spcPts val="0"/>
              </a:spcBef>
              <a:spcAft>
                <a:spcPts val="0"/>
              </a:spcAft>
              <a:buSzPts val="1600"/>
              <a:buChar char="■"/>
            </a:pPr>
            <a:r>
              <a:rPr lang="en"/>
              <a:t>Sometimes with help from the compiler</a:t>
            </a:r>
            <a:endParaRPr/>
          </a:p>
        </p:txBody>
      </p:sp>
      <p:sp>
        <p:nvSpPr>
          <p:cNvPr id="412" name="Google Shape;412;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Memory as a Graph</a:t>
            </a:r>
            <a:endParaRPr/>
          </a:p>
        </p:txBody>
      </p:sp>
      <p:sp>
        <p:nvSpPr>
          <p:cNvPr id="418" name="Google Shape;418;p56"/>
          <p:cNvSpPr txBox="1">
            <a:spLocks noGrp="1"/>
          </p:cNvSpPr>
          <p:nvPr>
            <p:ph type="body" idx="1"/>
          </p:nvPr>
        </p:nvSpPr>
        <p:spPr>
          <a:xfrm>
            <a:off x="311700" y="742825"/>
            <a:ext cx="8520600" cy="1784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We view memory as a directed graph</a:t>
            </a:r>
            <a:endParaRPr/>
          </a:p>
          <a:p>
            <a:pPr marL="914400" lvl="1" indent="-330200" algn="l" rtl="0">
              <a:spcBef>
                <a:spcPts val="0"/>
              </a:spcBef>
              <a:spcAft>
                <a:spcPts val="0"/>
              </a:spcAft>
              <a:buSzPts val="1600"/>
              <a:buChar char="○"/>
            </a:pPr>
            <a:r>
              <a:rPr lang="en"/>
              <a:t>Each allocated heap block is a node in the graph</a:t>
            </a:r>
            <a:endParaRPr/>
          </a:p>
          <a:p>
            <a:pPr marL="914400" lvl="1" indent="-330200" algn="l" rtl="0">
              <a:spcBef>
                <a:spcPts val="0"/>
              </a:spcBef>
              <a:spcAft>
                <a:spcPts val="0"/>
              </a:spcAft>
              <a:buSzPts val="1600"/>
              <a:buChar char="○"/>
            </a:pPr>
            <a:r>
              <a:rPr lang="en"/>
              <a:t>Each pointer is an edge in the graph</a:t>
            </a:r>
            <a:endParaRPr/>
          </a:p>
          <a:p>
            <a:pPr marL="914400" lvl="1" indent="-330200" algn="l" rtl="0">
              <a:spcBef>
                <a:spcPts val="0"/>
              </a:spcBef>
              <a:spcAft>
                <a:spcPts val="0"/>
              </a:spcAft>
              <a:buSzPts val="1600"/>
              <a:buChar char="○"/>
            </a:pPr>
            <a:r>
              <a:rPr lang="en"/>
              <a:t>Locations not in the heap that contain pointers into the heap are called </a:t>
            </a:r>
            <a:r>
              <a:rPr lang="en" b="1">
                <a:solidFill>
                  <a:srgbClr val="7030A0"/>
                </a:solidFill>
              </a:rPr>
              <a:t>root nodes</a:t>
            </a:r>
            <a:r>
              <a:rPr lang="en"/>
              <a:t> (e.g. registers, stack locations, global variables)</a:t>
            </a:r>
            <a:endParaRPr/>
          </a:p>
        </p:txBody>
      </p:sp>
      <p:sp>
        <p:nvSpPr>
          <p:cNvPr id="421" name="Google Shape;421;p56"/>
          <p:cNvSpPr txBox="1"/>
          <p:nvPr/>
        </p:nvSpPr>
        <p:spPr>
          <a:xfrm>
            <a:off x="263475" y="2381675"/>
            <a:ext cx="2614800" cy="1746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600">
                <a:solidFill>
                  <a:schemeClr val="dk1"/>
                </a:solidFill>
              </a:rPr>
              <a:t>A node in the heap is </a:t>
            </a:r>
            <a:r>
              <a:rPr lang="en" sz="1600" b="1">
                <a:solidFill>
                  <a:srgbClr val="7030A0"/>
                </a:solidFill>
              </a:rPr>
              <a:t>reachable</a:t>
            </a:r>
            <a:r>
              <a:rPr lang="en" sz="1600">
                <a:solidFill>
                  <a:schemeClr val="dk1"/>
                </a:solidFill>
              </a:rPr>
              <a:t> if there is a path from a root node to that node.</a:t>
            </a:r>
            <a:endParaRPr sz="1600">
              <a:solidFill>
                <a:schemeClr val="dk1"/>
              </a:solidFill>
            </a:endParaRPr>
          </a:p>
          <a:p>
            <a:pPr marL="0" lvl="0" indent="0" algn="ctr" rtl="0">
              <a:lnSpc>
                <a:spcPct val="115000"/>
              </a:lnSpc>
              <a:spcBef>
                <a:spcPts val="0"/>
              </a:spcBef>
              <a:spcAft>
                <a:spcPts val="0"/>
              </a:spcAft>
              <a:buNone/>
            </a:pPr>
            <a:r>
              <a:rPr lang="en" sz="1600">
                <a:solidFill>
                  <a:schemeClr val="dk1"/>
                </a:solidFill>
              </a:rPr>
              <a:t>Unreachable nodes are </a:t>
            </a:r>
            <a:r>
              <a:rPr lang="en" sz="1600" b="1">
                <a:solidFill>
                  <a:srgbClr val="7030A0"/>
                </a:solidFill>
              </a:rPr>
              <a:t>garbage</a:t>
            </a:r>
            <a:r>
              <a:rPr lang="en" sz="1600">
                <a:solidFill>
                  <a:schemeClr val="dk1"/>
                </a:solidFill>
              </a:rPr>
              <a:t>.</a:t>
            </a:r>
            <a:endParaRPr sz="1600">
              <a:solidFill>
                <a:schemeClr val="dk1"/>
              </a:solidFill>
            </a:endParaRPr>
          </a:p>
        </p:txBody>
      </p:sp>
      <p:pic>
        <p:nvPicPr>
          <p:cNvPr id="420" name="Google Shape;420;p56" descr="A large grey box labeled &quot;Heap Nodes&quot;. Inside the box are multiple circles, some of which have arrows pointing to each other. The section above the box is labeled &quot;Root Nodes&quot;. There are 3 blue circles in the &quot;root nodes&quot; section, with arrows pointing to some of the circles in the &quot;heap nodes&quot; section. All of the circles in the &quot;heap nodes&quot; section that are connected to blue by an arrow circle are also blue. The remainder are red.&#10;&#10;On the left of are 2 more circles: a blue one labeled &quot;reachable&quot;, and a red one labeled &quot;not reachable (garbage)&quot;"/>
          <p:cNvPicPr preferRelativeResize="0"/>
          <p:nvPr/>
        </p:nvPicPr>
        <p:blipFill>
          <a:blip r:embed="rId3">
            <a:alphaModFix/>
          </a:blip>
          <a:stretch>
            <a:fillRect/>
          </a:stretch>
        </p:blipFill>
        <p:spPr>
          <a:xfrm>
            <a:off x="2878275" y="2268650"/>
            <a:ext cx="6130649" cy="1972350"/>
          </a:xfrm>
          <a:prstGeom prst="rect">
            <a:avLst/>
          </a:prstGeom>
          <a:noFill/>
          <a:ln>
            <a:noFill/>
          </a:ln>
        </p:spPr>
      </p:pic>
      <p:sp>
        <p:nvSpPr>
          <p:cNvPr id="419" name="Google Shape;419;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Garbage Collection: Mark and Sweep</a:t>
            </a:r>
            <a:endParaRPr/>
          </a:p>
        </p:txBody>
      </p:sp>
      <p:sp>
        <p:nvSpPr>
          <p:cNvPr id="427" name="Google Shape;427;p57"/>
          <p:cNvSpPr txBox="1">
            <a:spLocks noGrp="1"/>
          </p:cNvSpPr>
          <p:nvPr>
            <p:ph type="body" idx="1"/>
          </p:nvPr>
        </p:nvSpPr>
        <p:spPr>
          <a:xfrm>
            <a:off x="311700" y="742825"/>
            <a:ext cx="8520600" cy="1682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For every root node (i.e. every pointer in global data, the stack, or registers):</a:t>
            </a:r>
            <a:endParaRPr/>
          </a:p>
          <a:p>
            <a:pPr marL="914400" lvl="1" indent="-330200" algn="l" rtl="0">
              <a:spcBef>
                <a:spcPts val="0"/>
              </a:spcBef>
              <a:spcAft>
                <a:spcPts val="0"/>
              </a:spcAft>
              <a:buSzPts val="1600"/>
              <a:buAutoNum type="alphaLcPeriod"/>
            </a:pPr>
            <a:r>
              <a:rPr lang="en"/>
              <a:t>If it is a pointer to a location on the heap, mark that heap block as </a:t>
            </a:r>
            <a:r>
              <a:rPr lang="en" b="1"/>
              <a:t>visited</a:t>
            </a:r>
            <a:endParaRPr/>
          </a:p>
          <a:p>
            <a:pPr marL="914400" lvl="1" indent="-330200" algn="l" rtl="0">
              <a:spcBef>
                <a:spcPts val="0"/>
              </a:spcBef>
              <a:spcAft>
                <a:spcPts val="0"/>
              </a:spcAft>
              <a:buSzPts val="1600"/>
              <a:buAutoNum type="alphaLcPeriod"/>
            </a:pPr>
            <a:r>
              <a:rPr lang="en"/>
              <a:t>Recursively go through pointers and mark them all as visited</a:t>
            </a:r>
            <a:endParaRPr/>
          </a:p>
          <a:p>
            <a:pPr marL="457200" lvl="0" indent="-342900" algn="l" rtl="0">
              <a:spcBef>
                <a:spcPts val="0"/>
              </a:spcBef>
              <a:spcAft>
                <a:spcPts val="0"/>
              </a:spcAft>
              <a:buSzPts val="1800"/>
              <a:buAutoNum type="arabicPeriod"/>
            </a:pPr>
            <a:r>
              <a:rPr lang="en"/>
              <a:t>Go through the entire heap:</a:t>
            </a:r>
            <a:endParaRPr/>
          </a:p>
          <a:p>
            <a:pPr marL="914400" lvl="1" indent="-330200" algn="l" rtl="0">
              <a:spcBef>
                <a:spcPts val="0"/>
              </a:spcBef>
              <a:spcAft>
                <a:spcPts val="0"/>
              </a:spcAft>
              <a:buSzPts val="1600"/>
              <a:buAutoNum type="alphaLcPeriod"/>
            </a:pPr>
            <a:r>
              <a:rPr lang="en"/>
              <a:t>If a block is not marked, free it</a:t>
            </a:r>
            <a:endParaRPr/>
          </a:p>
        </p:txBody>
      </p:sp>
      <p:pic>
        <p:nvPicPr>
          <p:cNvPr id="429" name="Google Shape;429;p57" descr="The same diagram as the previous slide."/>
          <p:cNvPicPr preferRelativeResize="0"/>
          <p:nvPr/>
        </p:nvPicPr>
        <p:blipFill>
          <a:blip r:embed="rId3">
            <a:alphaModFix/>
          </a:blip>
          <a:stretch>
            <a:fillRect/>
          </a:stretch>
        </p:blipFill>
        <p:spPr>
          <a:xfrm>
            <a:off x="2878275" y="2268650"/>
            <a:ext cx="6130649" cy="1972350"/>
          </a:xfrm>
          <a:prstGeom prst="rect">
            <a:avLst/>
          </a:prstGeom>
          <a:noFill/>
          <a:ln>
            <a:noFill/>
          </a:ln>
        </p:spPr>
      </p:pic>
      <p:sp>
        <p:nvSpPr>
          <p:cNvPr id="428" name="Google Shape;428;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8"/>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doesn’t C have Garbage Collection</a:t>
            </a:r>
            <a:endParaRPr/>
          </a:p>
        </p:txBody>
      </p:sp>
      <p:sp>
        <p:nvSpPr>
          <p:cNvPr id="435" name="Google Shape;435;p58"/>
          <p:cNvSpPr txBox="1">
            <a:spLocks noGrp="1"/>
          </p:cNvSpPr>
          <p:nvPr>
            <p:ph type="body" idx="1"/>
          </p:nvPr>
        </p:nvSpPr>
        <p:spPr>
          <a:xfrm>
            <a:off x="311700" y="742825"/>
            <a:ext cx="8520600" cy="850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People have tried! But it’s </a:t>
            </a:r>
            <a:r>
              <a:rPr lang="en" i="1"/>
              <a:t>impossible</a:t>
            </a:r>
            <a:r>
              <a:rPr lang="en"/>
              <a:t> to accurately predict what heap blocks C has access to. Why?</a:t>
            </a:r>
            <a:endParaRPr/>
          </a:p>
        </p:txBody>
      </p:sp>
      <p:sp>
        <p:nvSpPr>
          <p:cNvPr id="437" name="Google Shape;437;p58"/>
          <p:cNvSpPr txBox="1">
            <a:spLocks noGrp="1"/>
          </p:cNvSpPr>
          <p:nvPr>
            <p:ph type="body" idx="1"/>
          </p:nvPr>
        </p:nvSpPr>
        <p:spPr>
          <a:xfrm>
            <a:off x="311700" y="1406950"/>
            <a:ext cx="8520600" cy="2399700"/>
          </a:xfrm>
          <a:prstGeom prst="rect">
            <a:avLst/>
          </a:prstGeom>
        </p:spPr>
        <p:txBody>
          <a:bodyPr spcFirstLastPara="1" wrap="square" lIns="91425" tIns="91425" rIns="91425" bIns="91425" anchor="t" anchorCtr="0">
            <a:normAutofit/>
          </a:bodyPr>
          <a:lstStyle/>
          <a:p>
            <a:pPr marL="914400" lvl="1" indent="-330200" algn="l" rtl="0">
              <a:spcBef>
                <a:spcPts val="0"/>
              </a:spcBef>
              <a:spcAft>
                <a:spcPts val="0"/>
              </a:spcAft>
              <a:buSzPts val="1600"/>
              <a:buChar char="○"/>
            </a:pPr>
            <a:r>
              <a:rPr lang="en"/>
              <a:t>C allows you to “hide” pointers by casting them to another type</a:t>
            </a:r>
            <a:endParaRPr/>
          </a:p>
          <a:p>
            <a:pPr marL="457200" lvl="0" indent="-342900" algn="l" rtl="0">
              <a:spcBef>
                <a:spcPts val="0"/>
              </a:spcBef>
              <a:spcAft>
                <a:spcPts val="0"/>
              </a:spcAft>
              <a:buSzPts val="1800"/>
              <a:buChar char="●"/>
            </a:pPr>
            <a:r>
              <a:rPr lang="en"/>
              <a:t>Existing C garbage collectors are “conservative” (i.e. they may not free some blocks that could be freed)</a:t>
            </a:r>
            <a:endParaRPr/>
          </a:p>
          <a:p>
            <a:pPr marL="914400" lvl="1" indent="-330200" algn="l" rtl="0">
              <a:spcBef>
                <a:spcPts val="0"/>
              </a:spcBef>
              <a:spcAft>
                <a:spcPts val="0"/>
              </a:spcAft>
              <a:buSzPts val="1600"/>
              <a:buChar char="○"/>
            </a:pPr>
            <a:r>
              <a:rPr lang="en"/>
              <a:t>Treat </a:t>
            </a:r>
            <a:r>
              <a:rPr lang="en" i="1"/>
              <a:t>every variable</a:t>
            </a:r>
            <a:r>
              <a:rPr lang="en"/>
              <a:t> as if it could be a pointer</a:t>
            </a:r>
            <a:endParaRPr/>
          </a:p>
          <a:p>
            <a:pPr marL="914400" lvl="1" indent="-330200" algn="l" rtl="0">
              <a:spcBef>
                <a:spcPts val="0"/>
              </a:spcBef>
              <a:spcAft>
                <a:spcPts val="0"/>
              </a:spcAft>
              <a:buSzPts val="1600"/>
              <a:buChar char="○"/>
            </a:pPr>
            <a:r>
              <a:rPr lang="en"/>
              <a:t>Could cause memory leaks</a:t>
            </a:r>
            <a:endParaRPr/>
          </a:p>
        </p:txBody>
      </p:sp>
      <p:sp>
        <p:nvSpPr>
          <p:cNvPr id="436" name="Google Shape;436;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a:t>
            </a:r>
            <a:endParaRPr/>
          </a:p>
        </p:txBody>
      </p:sp>
      <p:sp>
        <p:nvSpPr>
          <p:cNvPr id="443" name="Google Shape;443;p59"/>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Three different policies for finding free blocks:</a:t>
            </a:r>
            <a:endParaRPr/>
          </a:p>
          <a:p>
            <a:pPr marL="914400" lvl="1" indent="-330200" algn="l" rtl="0">
              <a:spcBef>
                <a:spcPts val="0"/>
              </a:spcBef>
              <a:spcAft>
                <a:spcPts val="0"/>
              </a:spcAft>
              <a:buSzPts val="1600"/>
              <a:buChar char="○"/>
            </a:pPr>
            <a:r>
              <a:rPr lang="en" b="1">
                <a:solidFill>
                  <a:srgbClr val="7030A0"/>
                </a:solidFill>
              </a:rPr>
              <a:t>First-fit</a:t>
            </a:r>
            <a:endParaRPr/>
          </a:p>
          <a:p>
            <a:pPr marL="914400" lvl="1" indent="-330200" algn="l" rtl="0">
              <a:spcBef>
                <a:spcPts val="0"/>
              </a:spcBef>
              <a:spcAft>
                <a:spcPts val="0"/>
              </a:spcAft>
              <a:buSzPts val="1600"/>
              <a:buChar char="○"/>
            </a:pPr>
            <a:r>
              <a:rPr lang="en" b="1">
                <a:solidFill>
                  <a:srgbClr val="7030A0"/>
                </a:solidFill>
              </a:rPr>
              <a:t>Next-fit</a:t>
            </a:r>
            <a:endParaRPr/>
          </a:p>
          <a:p>
            <a:pPr marL="914400" lvl="1" indent="-330200" algn="l" rtl="0">
              <a:spcBef>
                <a:spcPts val="0"/>
              </a:spcBef>
              <a:spcAft>
                <a:spcPts val="0"/>
              </a:spcAft>
              <a:buSzPts val="1600"/>
              <a:buChar char="○"/>
            </a:pPr>
            <a:r>
              <a:rPr lang="en" b="1">
                <a:solidFill>
                  <a:srgbClr val="7030A0"/>
                </a:solidFill>
              </a:rPr>
              <a:t>Best-fit</a:t>
            </a:r>
            <a:endParaRPr/>
          </a:p>
          <a:p>
            <a:pPr marL="457200" lvl="0" indent="-342900" algn="l" rtl="0">
              <a:spcBef>
                <a:spcPts val="0"/>
              </a:spcBef>
              <a:spcAft>
                <a:spcPts val="0"/>
              </a:spcAft>
              <a:buSzPts val="1800"/>
              <a:buChar char="●"/>
            </a:pPr>
            <a:r>
              <a:rPr lang="en"/>
              <a:t>When free block is bigger than you need, </a:t>
            </a:r>
            <a:r>
              <a:rPr lang="en" b="1">
                <a:solidFill>
                  <a:srgbClr val="7030A0"/>
                </a:solidFill>
              </a:rPr>
              <a:t>split</a:t>
            </a:r>
            <a:r>
              <a:rPr lang="en"/>
              <a:t> into two</a:t>
            </a:r>
            <a:endParaRPr/>
          </a:p>
          <a:p>
            <a:pPr marL="457200" lvl="0" indent="-355600" algn="l" rtl="0">
              <a:spcBef>
                <a:spcPts val="0"/>
              </a:spcBef>
              <a:spcAft>
                <a:spcPts val="0"/>
              </a:spcAft>
              <a:buSzPts val="2000"/>
              <a:buChar char="●"/>
            </a:pPr>
            <a:r>
              <a:rPr lang="en"/>
              <a:t>When freeing a block, </a:t>
            </a:r>
            <a:r>
              <a:rPr lang="en" b="1">
                <a:solidFill>
                  <a:srgbClr val="7030A0"/>
                </a:solidFill>
              </a:rPr>
              <a:t>coalesce</a:t>
            </a:r>
            <a:r>
              <a:rPr lang="en"/>
              <a:t> with any adjacent free blocks in memory</a:t>
            </a:r>
            <a:endParaRPr/>
          </a:p>
          <a:p>
            <a:pPr marL="914400" lvl="1" indent="-330200" algn="l" rtl="0">
              <a:spcBef>
                <a:spcPts val="0"/>
              </a:spcBef>
              <a:spcAft>
                <a:spcPts val="0"/>
              </a:spcAft>
              <a:buSzPts val="1600"/>
              <a:buChar char="○"/>
            </a:pPr>
            <a:r>
              <a:rPr lang="en"/>
              <a:t>Keep </a:t>
            </a:r>
            <a:r>
              <a:rPr lang="en" b="1">
                <a:latin typeface="Source Code Pro"/>
                <a:ea typeface="Source Code Pro"/>
                <a:cs typeface="Source Code Pro"/>
                <a:sym typeface="Source Code Pro"/>
              </a:rPr>
              <a:t>preceding_allocated</a:t>
            </a:r>
            <a:r>
              <a:rPr lang="en"/>
              <a:t> bit in boundary tag</a:t>
            </a:r>
            <a:endParaRPr/>
          </a:p>
          <a:p>
            <a:pPr marL="914400" lvl="1" indent="-330200" algn="l" rtl="0">
              <a:spcBef>
                <a:spcPts val="0"/>
              </a:spcBef>
              <a:spcAft>
                <a:spcPts val="0"/>
              </a:spcAft>
              <a:buSzPts val="1600"/>
              <a:buChar char="○"/>
            </a:pPr>
            <a:r>
              <a:rPr lang="en"/>
              <a:t>Store </a:t>
            </a:r>
            <a:r>
              <a:rPr lang="en" b="1">
                <a:solidFill>
                  <a:srgbClr val="7030A0"/>
                </a:solidFill>
              </a:rPr>
              <a:t>footer</a:t>
            </a:r>
            <a:r>
              <a:rPr lang="en"/>
              <a:t> (copy of header) at the end of free blocks</a:t>
            </a:r>
            <a:endParaRPr/>
          </a:p>
        </p:txBody>
      </p:sp>
      <p:sp>
        <p:nvSpPr>
          <p:cNvPr id="444" name="Google Shape;444;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3"/>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Recap: Keeping track of free blocks</a:t>
            </a:r>
            <a:endParaRPr/>
          </a:p>
        </p:txBody>
      </p:sp>
      <p:sp>
        <p:nvSpPr>
          <p:cNvPr id="108" name="Google Shape;108;p23"/>
          <p:cNvSpPr txBox="1">
            <a:spLocks noGrp="1"/>
          </p:cNvSpPr>
          <p:nvPr>
            <p:ph type="body" idx="1"/>
          </p:nvPr>
        </p:nvSpPr>
        <p:spPr>
          <a:xfrm>
            <a:off x="311700" y="666625"/>
            <a:ext cx="8520600" cy="1043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Implicit Free List</a:t>
            </a:r>
            <a:endParaRPr/>
          </a:p>
          <a:p>
            <a:pPr marL="914400" lvl="1" indent="-330200" algn="l" rtl="0">
              <a:spcBef>
                <a:spcPts val="0"/>
              </a:spcBef>
              <a:spcAft>
                <a:spcPts val="0"/>
              </a:spcAft>
              <a:buSzPts val="1600"/>
              <a:buChar char="○"/>
            </a:pPr>
            <a:r>
              <a:rPr lang="en" sz="1600"/>
              <a:t>Use pointer arithmetic to traverse through entire heap until we find a free bock</a:t>
            </a:r>
            <a:endParaRPr sz="1600"/>
          </a:p>
        </p:txBody>
      </p:sp>
      <p:pic>
        <p:nvPicPr>
          <p:cNvPr id="109" name="Google Shape;109;p23" descr="A row of 12 boxes: 3 shaded, 5 unshaded, 2 shaded, and 2 unshaded. The first box of each shaded/unshaded portion contains a number: 24, 40, 16, 16. There are dotted arrows pointing from the beginning of each shaded/unshaded region to the beginning of the one following it."/>
          <p:cNvPicPr preferRelativeResize="0"/>
          <p:nvPr/>
        </p:nvPicPr>
        <p:blipFill>
          <a:blip r:embed="rId3">
            <a:alphaModFix/>
          </a:blip>
          <a:stretch>
            <a:fillRect/>
          </a:stretch>
        </p:blipFill>
        <p:spPr>
          <a:xfrm>
            <a:off x="1918175" y="1345225"/>
            <a:ext cx="4503725" cy="749425"/>
          </a:xfrm>
          <a:prstGeom prst="rect">
            <a:avLst/>
          </a:prstGeom>
          <a:noFill/>
          <a:ln>
            <a:noFill/>
          </a:ln>
        </p:spPr>
      </p:pic>
      <p:sp>
        <p:nvSpPr>
          <p:cNvPr id="110" name="Google Shape;110;p23"/>
          <p:cNvSpPr txBox="1">
            <a:spLocks noGrp="1"/>
          </p:cNvSpPr>
          <p:nvPr>
            <p:ph type="body" idx="1"/>
          </p:nvPr>
        </p:nvSpPr>
        <p:spPr>
          <a:xfrm>
            <a:off x="311700" y="2038225"/>
            <a:ext cx="8520600" cy="1043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Explicit Free List</a:t>
            </a:r>
            <a:endParaRPr/>
          </a:p>
          <a:p>
            <a:pPr marL="914400" lvl="1" indent="-330200" algn="l" rtl="0">
              <a:spcBef>
                <a:spcPts val="0"/>
              </a:spcBef>
              <a:spcAft>
                <a:spcPts val="0"/>
              </a:spcAft>
              <a:buSzPts val="1600"/>
              <a:buChar char="○"/>
            </a:pPr>
            <a:r>
              <a:rPr lang="en" sz="1600"/>
              <a:t>Free block stores pointer to the next free block, forming a linked list</a:t>
            </a:r>
            <a:endParaRPr sz="1600"/>
          </a:p>
        </p:txBody>
      </p:sp>
      <p:pic>
        <p:nvPicPr>
          <p:cNvPr id="111" name="Google Shape;111;p23" descr="The same row of boxes as the previous diagram, but the arrows have been removed. There is a solid arrow pointing from the second box in the second unshaded region to the beginning of the next unshaded region."/>
          <p:cNvPicPr preferRelativeResize="0"/>
          <p:nvPr/>
        </p:nvPicPr>
        <p:blipFill>
          <a:blip r:embed="rId4">
            <a:alphaModFix/>
          </a:blip>
          <a:stretch>
            <a:fillRect/>
          </a:stretch>
        </p:blipFill>
        <p:spPr>
          <a:xfrm>
            <a:off x="1928825" y="2697050"/>
            <a:ext cx="4482425" cy="762502"/>
          </a:xfrm>
          <a:prstGeom prst="rect">
            <a:avLst/>
          </a:prstGeom>
          <a:noFill/>
          <a:ln>
            <a:noFill/>
          </a:ln>
        </p:spPr>
      </p:pic>
      <p:sp>
        <p:nvSpPr>
          <p:cNvPr id="112" name="Google Shape;112;p23"/>
          <p:cNvSpPr txBox="1">
            <a:spLocks noGrp="1"/>
          </p:cNvSpPr>
          <p:nvPr>
            <p:ph type="body" idx="1"/>
          </p:nvPr>
        </p:nvSpPr>
        <p:spPr>
          <a:xfrm>
            <a:off x="311700" y="3409825"/>
            <a:ext cx="8520600" cy="8433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Others not covered in this class</a:t>
            </a:r>
            <a:endParaRPr/>
          </a:p>
          <a:p>
            <a:pPr marL="914400" lvl="1" indent="-330200" algn="l" rtl="0">
              <a:spcBef>
                <a:spcPts val="0"/>
              </a:spcBef>
              <a:spcAft>
                <a:spcPts val="0"/>
              </a:spcAft>
              <a:buSzPts val="1600"/>
              <a:buChar char="○"/>
            </a:pPr>
            <a:r>
              <a:rPr lang="en" sz="1600" b="1"/>
              <a:t>Segregated free lists </a:t>
            </a:r>
            <a:r>
              <a:rPr lang="en" sz="1600"/>
              <a:t>(different lists for each object type), sorting blocks by size </a:t>
            </a:r>
            <a:endParaRPr sz="1600"/>
          </a:p>
        </p:txBody>
      </p:sp>
      <p:sp>
        <p:nvSpPr>
          <p:cNvPr id="113" name="Google Shape;113;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0"/>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Summary (pt 2)</a:t>
            </a:r>
            <a:endParaRPr dirty="0"/>
          </a:p>
        </p:txBody>
      </p:sp>
      <p:sp>
        <p:nvSpPr>
          <p:cNvPr id="450" name="Google Shape;450;p60"/>
          <p:cNvSpPr txBox="1">
            <a:spLocks noGrp="1"/>
          </p:cNvSpPr>
          <p:nvPr>
            <p:ph type="body" idx="1"/>
          </p:nvPr>
        </p:nvSpPr>
        <p:spPr>
          <a:xfrm>
            <a:off x="311700" y="742825"/>
            <a:ext cx="8520600" cy="3518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Implicit free lists</a:t>
            </a:r>
            <a:endParaRPr/>
          </a:p>
          <a:p>
            <a:pPr marL="914400" lvl="1" indent="-330200" algn="l" rtl="0">
              <a:spcBef>
                <a:spcPts val="0"/>
              </a:spcBef>
              <a:spcAft>
                <a:spcPts val="0"/>
              </a:spcAft>
              <a:buSzPts val="1600"/>
              <a:buChar char="○"/>
            </a:pPr>
            <a:r>
              <a:rPr lang="en"/>
              <a:t>Simpler to implement (no pointers to keep track of)</a:t>
            </a:r>
            <a:endParaRPr/>
          </a:p>
          <a:p>
            <a:pPr marL="914400" lvl="1" indent="-330200" algn="l" rtl="0">
              <a:spcBef>
                <a:spcPts val="0"/>
              </a:spcBef>
              <a:spcAft>
                <a:spcPts val="0"/>
              </a:spcAft>
              <a:buSzPts val="1600"/>
              <a:buChar char="○"/>
            </a:pPr>
            <a:r>
              <a:rPr lang="en"/>
              <a:t>Less fragmentation</a:t>
            </a:r>
            <a:endParaRPr/>
          </a:p>
          <a:p>
            <a:pPr marL="914400" lvl="1" indent="-330200" algn="l" rtl="0">
              <a:spcBef>
                <a:spcPts val="0"/>
              </a:spcBef>
              <a:spcAft>
                <a:spcPts val="0"/>
              </a:spcAft>
              <a:buSzPts val="1600"/>
              <a:buChar char="○"/>
            </a:pPr>
            <a:r>
              <a:rPr lang="en"/>
              <a:t>Slower, have to search through entire heap for free block</a:t>
            </a:r>
            <a:endParaRPr/>
          </a:p>
          <a:p>
            <a:pPr marL="457200" lvl="0" indent="-342900" algn="l" rtl="0">
              <a:spcBef>
                <a:spcPts val="0"/>
              </a:spcBef>
              <a:spcAft>
                <a:spcPts val="0"/>
              </a:spcAft>
              <a:buSzPts val="1800"/>
              <a:buChar char="●"/>
            </a:pPr>
            <a:r>
              <a:rPr lang="en" b="1">
                <a:solidFill>
                  <a:srgbClr val="7030A0"/>
                </a:solidFill>
              </a:rPr>
              <a:t>Explicit free lists</a:t>
            </a:r>
            <a:endParaRPr/>
          </a:p>
          <a:p>
            <a:pPr marL="914400" lvl="1" indent="-330200" algn="l" rtl="0">
              <a:spcBef>
                <a:spcPts val="0"/>
              </a:spcBef>
              <a:spcAft>
                <a:spcPts val="0"/>
              </a:spcAft>
              <a:buSzPts val="1600"/>
              <a:buChar char="○"/>
            </a:pPr>
            <a:r>
              <a:rPr lang="en"/>
              <a:t>Faster, only have to search through free blocks (instead of </a:t>
            </a:r>
            <a:r>
              <a:rPr lang="en" i="1"/>
              <a:t>all</a:t>
            </a:r>
            <a:r>
              <a:rPr lang="en"/>
              <a:t> blocks)</a:t>
            </a:r>
            <a:endParaRPr/>
          </a:p>
          <a:p>
            <a:pPr marL="1371600" lvl="2" indent="-330200" algn="l" rtl="0">
              <a:spcBef>
                <a:spcPts val="0"/>
              </a:spcBef>
              <a:spcAft>
                <a:spcPts val="0"/>
              </a:spcAft>
              <a:buSzPts val="1600"/>
              <a:buChar char="■"/>
            </a:pPr>
            <a:r>
              <a:rPr lang="en" b="1" i="1">
                <a:solidFill>
                  <a:srgbClr val="C00000"/>
                </a:solidFill>
              </a:rPr>
              <a:t>Much faster</a:t>
            </a:r>
            <a:r>
              <a:rPr lang="en"/>
              <a:t> when most of the heap is full</a:t>
            </a:r>
            <a:endParaRPr/>
          </a:p>
          <a:p>
            <a:pPr marL="914400" lvl="1" indent="-330200" algn="l" rtl="0">
              <a:spcBef>
                <a:spcPts val="0"/>
              </a:spcBef>
              <a:spcAft>
                <a:spcPts val="0"/>
              </a:spcAft>
              <a:buSzPts val="1600"/>
              <a:buChar char="○"/>
            </a:pPr>
            <a:r>
              <a:rPr lang="en"/>
              <a:t>More complicated to implement</a:t>
            </a:r>
            <a:endParaRPr/>
          </a:p>
          <a:p>
            <a:pPr marL="914400" lvl="1" indent="-330200" algn="l" rtl="0">
              <a:spcBef>
                <a:spcPts val="0"/>
              </a:spcBef>
              <a:spcAft>
                <a:spcPts val="0"/>
              </a:spcAft>
              <a:buSzPts val="1600"/>
              <a:buChar char="○"/>
            </a:pPr>
            <a:r>
              <a:rPr lang="en"/>
              <a:t>Minimum block size is larger (free blocks need pointers) -&gt; </a:t>
            </a:r>
            <a:r>
              <a:rPr lang="en" b="1"/>
              <a:t>more fragmentation</a:t>
            </a:r>
            <a:endParaRPr/>
          </a:p>
          <a:p>
            <a:pPr marL="914400" lvl="1" indent="-330200" algn="l" rtl="0">
              <a:spcBef>
                <a:spcPts val="1000"/>
              </a:spcBef>
              <a:spcAft>
                <a:spcPts val="0"/>
              </a:spcAft>
              <a:buSzPts val="1600"/>
              <a:buChar char="○"/>
            </a:pPr>
            <a:r>
              <a:rPr lang="en"/>
              <a:t>In practice, often used in conjunction with </a:t>
            </a:r>
            <a:r>
              <a:rPr lang="en" i="1"/>
              <a:t>segregated free lists</a:t>
            </a:r>
            <a:r>
              <a:rPr lang="en"/>
              <a:t> (see bonus slides)</a:t>
            </a:r>
            <a:endParaRPr/>
          </a:p>
          <a:p>
            <a:pPr marL="1371600" lvl="2" indent="-330200" algn="l" rtl="0">
              <a:spcBef>
                <a:spcPts val="0"/>
              </a:spcBef>
              <a:spcAft>
                <a:spcPts val="0"/>
              </a:spcAft>
              <a:buSzPts val="1600"/>
              <a:buChar char="■"/>
            </a:pPr>
            <a:r>
              <a:rPr lang="en"/>
              <a:t>Keep a separate list for different block sizes/objects</a:t>
            </a:r>
            <a:endParaRPr/>
          </a:p>
        </p:txBody>
      </p:sp>
      <p:sp>
        <p:nvSpPr>
          <p:cNvPr id="451" name="Google Shape;451;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1"/>
          <p:cNvSpPr txBox="1">
            <a:spLocks noGrp="1"/>
          </p:cNvSpPr>
          <p:nvPr>
            <p:ph type="body" idx="1"/>
          </p:nvPr>
        </p:nvSpPr>
        <p:spPr>
          <a:xfrm>
            <a:off x="1485900" y="1577340"/>
            <a:ext cx="6172200" cy="30861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SzPts val="1300"/>
              <a:buNone/>
            </a:pPr>
            <a:r>
              <a:rPr lang="en" sz="1800" dirty="0"/>
              <a:t>The following slides are about the </a:t>
            </a:r>
            <a:r>
              <a:rPr lang="en" sz="1800" b="1" dirty="0"/>
              <a:t>SegList Allocator</a:t>
            </a:r>
            <a:r>
              <a:rPr lang="en" sz="1800" dirty="0"/>
              <a:t>, for those curious.  You will NOT be expected to know this material.</a:t>
            </a:r>
            <a:endParaRPr sz="1800" dirty="0"/>
          </a:p>
          <a:p>
            <a:pPr marL="254000" lvl="0" indent="-177800" algn="l" rtl="0">
              <a:spcBef>
                <a:spcPts val="400"/>
              </a:spcBef>
              <a:spcAft>
                <a:spcPts val="0"/>
              </a:spcAft>
              <a:buSzPts val="1300"/>
              <a:buNone/>
            </a:pPr>
            <a:endParaRPr sz="1100" dirty="0"/>
          </a:p>
        </p:txBody>
      </p:sp>
      <p:sp>
        <p:nvSpPr>
          <p:cNvPr id="459" name="Google Shape;459;p61"/>
          <p:cNvSpPr txBox="1">
            <a:spLocks noGrp="1"/>
          </p:cNvSpPr>
          <p:nvPr>
            <p:ph type="sldNum" idx="12"/>
          </p:nvPr>
        </p:nvSpPr>
        <p:spPr>
          <a:xfrm>
            <a:off x="8534400" y="4869181"/>
            <a:ext cx="609600" cy="273844"/>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None/>
            </a:pPr>
            <a:fld id="{00000000-1234-1234-1234-123412341234}" type="slidenum">
              <a:rPr lang="en" sz="1100"/>
              <a:t>41</a:t>
            </a:fld>
            <a:endParaRPr sz="1100"/>
          </a:p>
        </p:txBody>
      </p:sp>
      <p:sp>
        <p:nvSpPr>
          <p:cNvPr id="460" name="Google Shape;460;p61"/>
          <p:cNvSpPr/>
          <p:nvPr/>
        </p:nvSpPr>
        <p:spPr>
          <a:xfrm>
            <a:off x="1135242" y="342900"/>
            <a:ext cx="6873516" cy="1315745"/>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8100" b="1" dirty="0">
                <a:solidFill>
                  <a:schemeClr val="accent1">
                    <a:lumMod val="75000"/>
                  </a:schemeClr>
                </a:solidFill>
                <a:latin typeface="Arial Narrow"/>
                <a:ea typeface="Arial Narrow"/>
                <a:cs typeface="Arial Narrow"/>
                <a:sym typeface="Arial Narrow"/>
              </a:rPr>
              <a:t>BONUS SLIDES</a:t>
            </a:r>
            <a:endParaRPr sz="1100" dirty="0">
              <a:solidFill>
                <a:schemeClr val="accent1">
                  <a:lumMod val="75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3"/>
          <p:cNvSpPr txBox="1">
            <a:spLocks noGrp="1"/>
          </p:cNvSpPr>
          <p:nvPr>
            <p:ph type="title"/>
          </p:nvPr>
        </p:nvSpPr>
        <p:spPr>
          <a:xfrm>
            <a:off x="89389" y="103734"/>
            <a:ext cx="8405982" cy="571500"/>
          </a:xfrm>
          <a:prstGeom prst="rect">
            <a:avLst/>
          </a:prstGeom>
          <a:noFill/>
          <a:ln>
            <a:noFill/>
          </a:ln>
        </p:spPr>
        <p:txBody>
          <a:bodyPr spcFirstLastPara="1" wrap="square" lIns="68575" tIns="34275" rIns="68575" bIns="34275" anchor="ctr" anchorCtr="0">
            <a:normAutofit/>
          </a:bodyPr>
          <a:lstStyle/>
          <a:p>
            <a:pPr marL="88900" lvl="0" indent="-88900" algn="l" rtl="0">
              <a:spcBef>
                <a:spcPts val="0"/>
              </a:spcBef>
              <a:spcAft>
                <a:spcPts val="0"/>
              </a:spcAft>
              <a:buNone/>
            </a:pPr>
            <a:r>
              <a:rPr lang="en" sz="2500" b="1" dirty="0"/>
              <a:t>Segregated List (SegList) Allocators</a:t>
            </a:r>
            <a:endParaRPr sz="2500" b="1" dirty="0"/>
          </a:p>
        </p:txBody>
      </p:sp>
      <p:sp>
        <p:nvSpPr>
          <p:cNvPr id="523" name="Google Shape;523;p63"/>
          <p:cNvSpPr txBox="1">
            <a:spLocks noGrp="1"/>
          </p:cNvSpPr>
          <p:nvPr>
            <p:ph type="body" idx="1"/>
          </p:nvPr>
        </p:nvSpPr>
        <p:spPr>
          <a:xfrm>
            <a:off x="248193" y="750849"/>
            <a:ext cx="8366125" cy="3568564"/>
          </a:xfrm>
          <a:prstGeom prst="rect">
            <a:avLst/>
          </a:prstGeom>
          <a:noFill/>
          <a:ln>
            <a:noFill/>
          </a:ln>
        </p:spPr>
        <p:txBody>
          <a:bodyPr spcFirstLastPara="1" wrap="square" lIns="68575" tIns="34275" rIns="68575" bIns="34275" anchor="t" anchorCtr="0">
            <a:normAutofit/>
          </a:bodyPr>
          <a:lstStyle/>
          <a:p>
            <a:pPr marL="285750" indent="-285750">
              <a:lnSpc>
                <a:spcPct val="95000"/>
              </a:lnSpc>
              <a:spcBef>
                <a:spcPts val="0"/>
              </a:spcBef>
              <a:buSzPts val="1100"/>
            </a:pPr>
            <a:r>
              <a:rPr lang="en" sz="1800" dirty="0"/>
              <a:t>Each </a:t>
            </a:r>
            <a:r>
              <a:rPr lang="en" sz="1800" i="1" dirty="0">
                <a:solidFill>
                  <a:srgbClr val="C00000"/>
                </a:solidFill>
              </a:rPr>
              <a:t>size class</a:t>
            </a:r>
            <a:r>
              <a:rPr lang="en" sz="1800" dirty="0">
                <a:solidFill>
                  <a:srgbClr val="C00000"/>
                </a:solidFill>
              </a:rPr>
              <a:t> </a:t>
            </a:r>
            <a:r>
              <a:rPr lang="en" sz="1800" dirty="0"/>
              <a:t>of blocks has its own free list</a:t>
            </a:r>
            <a:endParaRPr sz="1800" dirty="0"/>
          </a:p>
          <a:p>
            <a:pPr marL="285750" indent="-285750">
              <a:lnSpc>
                <a:spcPct val="95000"/>
              </a:lnSpc>
              <a:buSzPts val="1100"/>
            </a:pPr>
            <a:r>
              <a:rPr lang="en" sz="1800" dirty="0"/>
              <a:t>Organized as an </a:t>
            </a:r>
            <a:r>
              <a:rPr lang="en" sz="1800" u="sng" dirty="0"/>
              <a:t>array of free lists</a:t>
            </a:r>
            <a:endParaRPr sz="1800" dirty="0"/>
          </a:p>
          <a:p>
            <a:pPr marL="285750" indent="-285750">
              <a:lnSpc>
                <a:spcPct val="95000"/>
              </a:lnSpc>
              <a:buSzPts val="1100"/>
            </a:pPr>
            <a:r>
              <a:rPr lang="en" sz="1800" dirty="0"/>
              <a:t>Often have separate classes for each small size</a:t>
            </a:r>
            <a:endParaRPr sz="1800" dirty="0"/>
          </a:p>
          <a:p>
            <a:pPr marL="285750" indent="-285750">
              <a:lnSpc>
                <a:spcPct val="95000"/>
              </a:lnSpc>
              <a:buSzPts val="1100"/>
            </a:pPr>
            <a:r>
              <a:rPr lang="en" sz="1800" dirty="0"/>
              <a:t>For larger sizes: One class for each two-power size</a:t>
            </a:r>
            <a:endParaRPr sz="1800" dirty="0"/>
          </a:p>
          <a:p>
            <a:pPr marL="254000" lvl="0" indent="-190500" algn="l" rtl="0">
              <a:spcBef>
                <a:spcPts val="400"/>
              </a:spcBef>
              <a:spcAft>
                <a:spcPts val="0"/>
              </a:spcAft>
              <a:buSzPts val="1100"/>
              <a:buNone/>
            </a:pPr>
            <a:endParaRPr sz="1800" dirty="0"/>
          </a:p>
        </p:txBody>
      </p:sp>
      <p:grpSp>
        <p:nvGrpSpPr>
          <p:cNvPr id="525" name="Google Shape;525;p63" descr="A diagram split in 4 rows. Each row contains groups of boxes of different sizes, with arrows pointing from each group to the one to the right of it:&#10;Row 1: labeled &quot;16&quot;. 4 groups of 2 boxes each&#10;Row 2: labeled &quot;32&quot;. 3 groups of 4 boxes each&#10;Row 3: labeled &quot;48-64&quot;. One group of 8 boxes, and one group of 6&#10;Row 4: labeled &quot;80-inf&quot;. One group of 16 boxes"/>
          <p:cNvGrpSpPr/>
          <p:nvPr/>
        </p:nvGrpSpPr>
        <p:grpSpPr>
          <a:xfrm>
            <a:off x="4370438" y="2320941"/>
            <a:ext cx="4399359" cy="1812007"/>
            <a:chOff x="744773" y="1893005"/>
            <a:chExt cx="5865812" cy="2416009"/>
          </a:xfrm>
        </p:grpSpPr>
        <p:sp>
          <p:nvSpPr>
            <p:cNvPr id="526" name="Google Shape;526;p63"/>
            <p:cNvSpPr/>
            <p:nvPr/>
          </p:nvSpPr>
          <p:spPr>
            <a:xfrm>
              <a:off x="1428985" y="25966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7" name="Google Shape;527;p63"/>
            <p:cNvSpPr/>
            <p:nvPr/>
          </p:nvSpPr>
          <p:spPr>
            <a:xfrm>
              <a:off x="1733785" y="25966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8" name="Google Shape;528;p63"/>
            <p:cNvSpPr/>
            <p:nvPr/>
          </p:nvSpPr>
          <p:spPr>
            <a:xfrm>
              <a:off x="2038585" y="25966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9" name="Google Shape;529;p63"/>
            <p:cNvSpPr/>
            <p:nvPr/>
          </p:nvSpPr>
          <p:spPr>
            <a:xfrm>
              <a:off x="2343385" y="25966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0" name="Google Shape;530;p63"/>
            <p:cNvSpPr/>
            <p:nvPr/>
          </p:nvSpPr>
          <p:spPr>
            <a:xfrm>
              <a:off x="2952985" y="25966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1" name="Google Shape;531;p63"/>
            <p:cNvSpPr/>
            <p:nvPr/>
          </p:nvSpPr>
          <p:spPr>
            <a:xfrm>
              <a:off x="3257785" y="25966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2" name="Google Shape;532;p63"/>
            <p:cNvSpPr/>
            <p:nvPr/>
          </p:nvSpPr>
          <p:spPr>
            <a:xfrm>
              <a:off x="3562585" y="25966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3" name="Google Shape;533;p63"/>
            <p:cNvSpPr/>
            <p:nvPr/>
          </p:nvSpPr>
          <p:spPr>
            <a:xfrm>
              <a:off x="3867385" y="25966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4" name="Google Shape;534;p63"/>
            <p:cNvSpPr/>
            <p:nvPr/>
          </p:nvSpPr>
          <p:spPr>
            <a:xfrm>
              <a:off x="4476985" y="25966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5" name="Google Shape;535;p63"/>
            <p:cNvSpPr/>
            <p:nvPr/>
          </p:nvSpPr>
          <p:spPr>
            <a:xfrm>
              <a:off x="4781785" y="25966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6" name="Google Shape;536;p63"/>
            <p:cNvSpPr/>
            <p:nvPr/>
          </p:nvSpPr>
          <p:spPr>
            <a:xfrm>
              <a:off x="5086585" y="25966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7" name="Google Shape;537;p63"/>
            <p:cNvSpPr/>
            <p:nvPr/>
          </p:nvSpPr>
          <p:spPr>
            <a:xfrm>
              <a:off x="5391385" y="25966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8" name="Google Shape;538;p63"/>
            <p:cNvSpPr/>
            <p:nvPr/>
          </p:nvSpPr>
          <p:spPr>
            <a:xfrm>
              <a:off x="1428985" y="32824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9" name="Google Shape;539;p63"/>
            <p:cNvSpPr/>
            <p:nvPr/>
          </p:nvSpPr>
          <p:spPr>
            <a:xfrm>
              <a:off x="1733785" y="32824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0" name="Google Shape;540;p63"/>
            <p:cNvSpPr/>
            <p:nvPr/>
          </p:nvSpPr>
          <p:spPr>
            <a:xfrm>
              <a:off x="2038585" y="32824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1" name="Google Shape;541;p63"/>
            <p:cNvSpPr/>
            <p:nvPr/>
          </p:nvSpPr>
          <p:spPr>
            <a:xfrm>
              <a:off x="2343385" y="32824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2" name="Google Shape;542;p63"/>
            <p:cNvSpPr/>
            <p:nvPr/>
          </p:nvSpPr>
          <p:spPr>
            <a:xfrm>
              <a:off x="2648185" y="32824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3" name="Google Shape;543;p63"/>
            <p:cNvSpPr/>
            <p:nvPr/>
          </p:nvSpPr>
          <p:spPr>
            <a:xfrm>
              <a:off x="2952985" y="32824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4" name="Google Shape;544;p63"/>
            <p:cNvSpPr/>
            <p:nvPr/>
          </p:nvSpPr>
          <p:spPr>
            <a:xfrm>
              <a:off x="3257785" y="32824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5" name="Google Shape;545;p63"/>
            <p:cNvSpPr/>
            <p:nvPr/>
          </p:nvSpPr>
          <p:spPr>
            <a:xfrm>
              <a:off x="3562585" y="32824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6" name="Google Shape;546;p63"/>
            <p:cNvSpPr/>
            <p:nvPr/>
          </p:nvSpPr>
          <p:spPr>
            <a:xfrm>
              <a:off x="4172185" y="32824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7" name="Google Shape;547;p63"/>
            <p:cNvSpPr/>
            <p:nvPr/>
          </p:nvSpPr>
          <p:spPr>
            <a:xfrm>
              <a:off x="4476985" y="32824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8" name="Google Shape;548;p63"/>
            <p:cNvSpPr/>
            <p:nvPr/>
          </p:nvSpPr>
          <p:spPr>
            <a:xfrm>
              <a:off x="4781785" y="32824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9" name="Google Shape;549;p63"/>
            <p:cNvSpPr/>
            <p:nvPr/>
          </p:nvSpPr>
          <p:spPr>
            <a:xfrm>
              <a:off x="5086585" y="32824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0" name="Google Shape;550;p63"/>
            <p:cNvSpPr/>
            <p:nvPr/>
          </p:nvSpPr>
          <p:spPr>
            <a:xfrm>
              <a:off x="5391385" y="32824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1" name="Google Shape;551;p63"/>
            <p:cNvSpPr/>
            <p:nvPr/>
          </p:nvSpPr>
          <p:spPr>
            <a:xfrm>
              <a:off x="5696185" y="32824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2" name="Google Shape;552;p63"/>
            <p:cNvSpPr/>
            <p:nvPr/>
          </p:nvSpPr>
          <p:spPr>
            <a:xfrm>
              <a:off x="1428985" y="39682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3" name="Google Shape;553;p63"/>
            <p:cNvSpPr/>
            <p:nvPr/>
          </p:nvSpPr>
          <p:spPr>
            <a:xfrm>
              <a:off x="1733785" y="39682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4" name="Google Shape;554;p63"/>
            <p:cNvSpPr/>
            <p:nvPr/>
          </p:nvSpPr>
          <p:spPr>
            <a:xfrm>
              <a:off x="2038585" y="39682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5" name="Google Shape;555;p63"/>
            <p:cNvSpPr/>
            <p:nvPr/>
          </p:nvSpPr>
          <p:spPr>
            <a:xfrm>
              <a:off x="2343385" y="39682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6" name="Google Shape;556;p63"/>
            <p:cNvSpPr/>
            <p:nvPr/>
          </p:nvSpPr>
          <p:spPr>
            <a:xfrm>
              <a:off x="2648185" y="39682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7" name="Google Shape;557;p63"/>
            <p:cNvSpPr/>
            <p:nvPr/>
          </p:nvSpPr>
          <p:spPr>
            <a:xfrm>
              <a:off x="2952985" y="39682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8" name="Google Shape;558;p63"/>
            <p:cNvSpPr/>
            <p:nvPr/>
          </p:nvSpPr>
          <p:spPr>
            <a:xfrm>
              <a:off x="3257785" y="39682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9" name="Google Shape;559;p63"/>
            <p:cNvSpPr/>
            <p:nvPr/>
          </p:nvSpPr>
          <p:spPr>
            <a:xfrm>
              <a:off x="3562585" y="39682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0" name="Google Shape;560;p63"/>
            <p:cNvSpPr/>
            <p:nvPr/>
          </p:nvSpPr>
          <p:spPr>
            <a:xfrm>
              <a:off x="3867385" y="39682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1" name="Google Shape;561;p63"/>
            <p:cNvSpPr/>
            <p:nvPr/>
          </p:nvSpPr>
          <p:spPr>
            <a:xfrm>
              <a:off x="4172185" y="39682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2" name="Google Shape;562;p63"/>
            <p:cNvSpPr/>
            <p:nvPr/>
          </p:nvSpPr>
          <p:spPr>
            <a:xfrm>
              <a:off x="4476985" y="39682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3" name="Google Shape;563;p63"/>
            <p:cNvSpPr/>
            <p:nvPr/>
          </p:nvSpPr>
          <p:spPr>
            <a:xfrm>
              <a:off x="4781785" y="39682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4" name="Google Shape;564;p63"/>
            <p:cNvSpPr/>
            <p:nvPr/>
          </p:nvSpPr>
          <p:spPr>
            <a:xfrm>
              <a:off x="5086585" y="39682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5" name="Google Shape;565;p63"/>
            <p:cNvSpPr/>
            <p:nvPr/>
          </p:nvSpPr>
          <p:spPr>
            <a:xfrm>
              <a:off x="5391385" y="39682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6" name="Google Shape;566;p63"/>
            <p:cNvSpPr/>
            <p:nvPr/>
          </p:nvSpPr>
          <p:spPr>
            <a:xfrm>
              <a:off x="5696185" y="39682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7" name="Google Shape;567;p63"/>
            <p:cNvSpPr/>
            <p:nvPr/>
          </p:nvSpPr>
          <p:spPr>
            <a:xfrm>
              <a:off x="6000985" y="3968279"/>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8" name="Google Shape;568;p63"/>
            <p:cNvSpPr txBox="1"/>
            <p:nvPr/>
          </p:nvSpPr>
          <p:spPr>
            <a:xfrm>
              <a:off x="1032110" y="2580804"/>
              <a:ext cx="390148" cy="340735"/>
            </a:xfrm>
            <a:prstGeom prst="rect">
              <a:avLst/>
            </a:prstGeom>
            <a:noFill/>
            <a:ln>
              <a:noFill/>
            </a:ln>
          </p:spPr>
          <p:txBody>
            <a:bodyPr spcFirstLastPara="1" wrap="square" lIns="67500" tIns="35100" rIns="67500" bIns="35100" anchor="t" anchorCtr="0">
              <a:spAutoFit/>
            </a:bodyPr>
            <a:lstStyle/>
            <a:p>
              <a:pPr marL="0" marR="0" lvl="0" indent="0" algn="l" rtl="0">
                <a:spcBef>
                  <a:spcPts val="0"/>
                </a:spcBef>
                <a:spcAft>
                  <a:spcPts val="0"/>
                </a:spcAft>
                <a:buNone/>
              </a:pPr>
              <a:r>
                <a:rPr lang="en" sz="1200" b="1">
                  <a:solidFill>
                    <a:schemeClr val="dk1"/>
                  </a:solidFill>
                  <a:latin typeface="Calibri"/>
                  <a:ea typeface="Calibri"/>
                  <a:cs typeface="Calibri"/>
                  <a:sym typeface="Calibri"/>
                </a:rPr>
                <a:t>32</a:t>
              </a:r>
              <a:endParaRPr sz="1100"/>
            </a:p>
          </p:txBody>
        </p:sp>
        <p:sp>
          <p:nvSpPr>
            <p:cNvPr id="569" name="Google Shape;569;p63"/>
            <p:cNvSpPr txBox="1"/>
            <p:nvPr/>
          </p:nvSpPr>
          <p:spPr>
            <a:xfrm>
              <a:off x="784289" y="3282479"/>
              <a:ext cx="661056" cy="340735"/>
            </a:xfrm>
            <a:prstGeom prst="rect">
              <a:avLst/>
            </a:prstGeom>
            <a:noFill/>
            <a:ln>
              <a:noFill/>
            </a:ln>
          </p:spPr>
          <p:txBody>
            <a:bodyPr spcFirstLastPara="1" wrap="square" lIns="67500" tIns="35100" rIns="67500" bIns="35100" anchor="t" anchorCtr="0">
              <a:spAutoFit/>
            </a:bodyPr>
            <a:lstStyle/>
            <a:p>
              <a:pPr marL="0" marR="0" lvl="0" indent="0" algn="l" rtl="0">
                <a:spcBef>
                  <a:spcPts val="0"/>
                </a:spcBef>
                <a:spcAft>
                  <a:spcPts val="0"/>
                </a:spcAft>
                <a:buNone/>
              </a:pPr>
              <a:r>
                <a:rPr lang="en" sz="1200" b="1">
                  <a:solidFill>
                    <a:schemeClr val="dk1"/>
                  </a:solidFill>
                  <a:latin typeface="Calibri"/>
                  <a:ea typeface="Calibri"/>
                  <a:cs typeface="Calibri"/>
                  <a:sym typeface="Calibri"/>
                </a:rPr>
                <a:t>48-64</a:t>
              </a:r>
              <a:endParaRPr sz="1100"/>
            </a:p>
          </p:txBody>
        </p:sp>
        <p:sp>
          <p:nvSpPr>
            <p:cNvPr id="570" name="Google Shape;570;p63"/>
            <p:cNvSpPr txBox="1"/>
            <p:nvPr/>
          </p:nvSpPr>
          <p:spPr>
            <a:xfrm>
              <a:off x="744773" y="3968279"/>
              <a:ext cx="677599" cy="340735"/>
            </a:xfrm>
            <a:prstGeom prst="rect">
              <a:avLst/>
            </a:prstGeom>
            <a:noFill/>
            <a:ln>
              <a:noFill/>
            </a:ln>
          </p:spPr>
          <p:txBody>
            <a:bodyPr spcFirstLastPara="1" wrap="square" lIns="67500" tIns="35100" rIns="67500" bIns="35100" anchor="t" anchorCtr="0">
              <a:spAutoFit/>
            </a:bodyPr>
            <a:lstStyle/>
            <a:p>
              <a:pPr marL="0" marR="0" lvl="0" indent="0" algn="l" rtl="0">
                <a:spcBef>
                  <a:spcPts val="0"/>
                </a:spcBef>
                <a:spcAft>
                  <a:spcPts val="0"/>
                </a:spcAft>
                <a:buNone/>
              </a:pPr>
              <a:r>
                <a:rPr lang="en" sz="1200" b="1">
                  <a:solidFill>
                    <a:schemeClr val="dk1"/>
                  </a:solidFill>
                  <a:latin typeface="Calibri"/>
                  <a:ea typeface="Calibri"/>
                  <a:cs typeface="Calibri"/>
                  <a:sym typeface="Calibri"/>
                </a:rPr>
                <a:t>80-inf</a:t>
              </a:r>
              <a:endParaRPr sz="1100"/>
            </a:p>
          </p:txBody>
        </p:sp>
        <p:cxnSp>
          <p:nvCxnSpPr>
            <p:cNvPr id="571" name="Google Shape;571;p63"/>
            <p:cNvCxnSpPr/>
            <p:nvPr/>
          </p:nvCxnSpPr>
          <p:spPr>
            <a:xfrm>
              <a:off x="3867385" y="3434879"/>
              <a:ext cx="304800" cy="1588"/>
            </a:xfrm>
            <a:prstGeom prst="straightConnector1">
              <a:avLst/>
            </a:prstGeom>
            <a:noFill/>
            <a:ln w="19050" cap="flat" cmpd="sng">
              <a:solidFill>
                <a:schemeClr val="dk1"/>
              </a:solidFill>
              <a:prstDash val="solid"/>
              <a:miter lim="800000"/>
              <a:headEnd type="none" w="med" len="med"/>
              <a:tailEnd type="triangle" w="med" len="med"/>
            </a:ln>
          </p:spPr>
        </p:cxnSp>
        <p:cxnSp>
          <p:nvCxnSpPr>
            <p:cNvPr id="572" name="Google Shape;572;p63"/>
            <p:cNvCxnSpPr/>
            <p:nvPr/>
          </p:nvCxnSpPr>
          <p:spPr>
            <a:xfrm>
              <a:off x="2648185" y="2749079"/>
              <a:ext cx="304800" cy="1588"/>
            </a:xfrm>
            <a:prstGeom prst="straightConnector1">
              <a:avLst/>
            </a:prstGeom>
            <a:noFill/>
            <a:ln w="19050" cap="flat" cmpd="sng">
              <a:solidFill>
                <a:schemeClr val="dk1"/>
              </a:solidFill>
              <a:prstDash val="solid"/>
              <a:miter lim="800000"/>
              <a:headEnd type="none" w="med" len="med"/>
              <a:tailEnd type="triangle" w="med" len="med"/>
            </a:ln>
          </p:spPr>
        </p:cxnSp>
        <p:cxnSp>
          <p:nvCxnSpPr>
            <p:cNvPr id="573" name="Google Shape;573;p63"/>
            <p:cNvCxnSpPr/>
            <p:nvPr/>
          </p:nvCxnSpPr>
          <p:spPr>
            <a:xfrm>
              <a:off x="4172185" y="2749079"/>
              <a:ext cx="304800" cy="1588"/>
            </a:xfrm>
            <a:prstGeom prst="straightConnector1">
              <a:avLst/>
            </a:prstGeom>
            <a:noFill/>
            <a:ln w="19050" cap="flat" cmpd="sng">
              <a:solidFill>
                <a:schemeClr val="dk1"/>
              </a:solidFill>
              <a:prstDash val="solid"/>
              <a:miter lim="800000"/>
              <a:headEnd type="none" w="med" len="med"/>
              <a:tailEnd type="triangle" w="med" len="med"/>
            </a:ln>
          </p:spPr>
        </p:cxnSp>
        <p:cxnSp>
          <p:nvCxnSpPr>
            <p:cNvPr id="574" name="Google Shape;574;p63"/>
            <p:cNvCxnSpPr/>
            <p:nvPr/>
          </p:nvCxnSpPr>
          <p:spPr>
            <a:xfrm>
              <a:off x="6000985" y="3434879"/>
              <a:ext cx="304800" cy="1588"/>
            </a:xfrm>
            <a:prstGeom prst="straightConnector1">
              <a:avLst/>
            </a:prstGeom>
            <a:noFill/>
            <a:ln w="19050" cap="flat" cmpd="sng">
              <a:solidFill>
                <a:schemeClr val="dk1"/>
              </a:solidFill>
              <a:prstDash val="solid"/>
              <a:miter lim="800000"/>
              <a:headEnd type="none" w="med" len="med"/>
              <a:tailEnd type="triangle" w="med" len="med"/>
            </a:ln>
          </p:spPr>
        </p:cxnSp>
        <p:cxnSp>
          <p:nvCxnSpPr>
            <p:cNvPr id="575" name="Google Shape;575;p63"/>
            <p:cNvCxnSpPr/>
            <p:nvPr/>
          </p:nvCxnSpPr>
          <p:spPr>
            <a:xfrm>
              <a:off x="5696185" y="2749079"/>
              <a:ext cx="304800" cy="1588"/>
            </a:xfrm>
            <a:prstGeom prst="straightConnector1">
              <a:avLst/>
            </a:prstGeom>
            <a:noFill/>
            <a:ln w="19050" cap="flat" cmpd="sng">
              <a:solidFill>
                <a:schemeClr val="dk1"/>
              </a:solidFill>
              <a:prstDash val="solid"/>
              <a:miter lim="800000"/>
              <a:headEnd type="none" w="med" len="med"/>
              <a:tailEnd type="triangle" w="med" len="med"/>
            </a:ln>
          </p:spPr>
        </p:cxnSp>
        <p:cxnSp>
          <p:nvCxnSpPr>
            <p:cNvPr id="576" name="Google Shape;576;p63"/>
            <p:cNvCxnSpPr/>
            <p:nvPr/>
          </p:nvCxnSpPr>
          <p:spPr>
            <a:xfrm>
              <a:off x="6305785" y="4120679"/>
              <a:ext cx="304800" cy="1588"/>
            </a:xfrm>
            <a:prstGeom prst="straightConnector1">
              <a:avLst/>
            </a:prstGeom>
            <a:noFill/>
            <a:ln w="19050" cap="flat" cmpd="sng">
              <a:solidFill>
                <a:schemeClr val="dk1"/>
              </a:solidFill>
              <a:prstDash val="solid"/>
              <a:miter lim="800000"/>
              <a:headEnd type="none" w="med" len="med"/>
              <a:tailEnd type="triangle" w="med" len="med"/>
            </a:ln>
          </p:spPr>
        </p:cxnSp>
        <p:sp>
          <p:nvSpPr>
            <p:cNvPr id="577" name="Google Shape;577;p63"/>
            <p:cNvSpPr/>
            <p:nvPr/>
          </p:nvSpPr>
          <p:spPr>
            <a:xfrm>
              <a:off x="1400763" y="1902412"/>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8" name="Google Shape;578;p63"/>
            <p:cNvSpPr/>
            <p:nvPr/>
          </p:nvSpPr>
          <p:spPr>
            <a:xfrm>
              <a:off x="1705563" y="1902412"/>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9" name="Google Shape;579;p63"/>
            <p:cNvSpPr/>
            <p:nvPr/>
          </p:nvSpPr>
          <p:spPr>
            <a:xfrm>
              <a:off x="2315163" y="1902412"/>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0" name="Google Shape;580;p63"/>
            <p:cNvSpPr/>
            <p:nvPr/>
          </p:nvSpPr>
          <p:spPr>
            <a:xfrm>
              <a:off x="2619963" y="1902412"/>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1" name="Google Shape;581;p63"/>
            <p:cNvSpPr/>
            <p:nvPr/>
          </p:nvSpPr>
          <p:spPr>
            <a:xfrm>
              <a:off x="3229563" y="1902412"/>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2" name="Google Shape;582;p63"/>
            <p:cNvSpPr/>
            <p:nvPr/>
          </p:nvSpPr>
          <p:spPr>
            <a:xfrm>
              <a:off x="3534363" y="1902412"/>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3" name="Google Shape;583;p63"/>
            <p:cNvSpPr/>
            <p:nvPr/>
          </p:nvSpPr>
          <p:spPr>
            <a:xfrm>
              <a:off x="4143963" y="1902412"/>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4" name="Google Shape;584;p63"/>
            <p:cNvSpPr/>
            <p:nvPr/>
          </p:nvSpPr>
          <p:spPr>
            <a:xfrm>
              <a:off x="4448763" y="1902412"/>
              <a:ext cx="304800" cy="304800"/>
            </a:xfrm>
            <a:prstGeom prst="rect">
              <a:avLst/>
            </a:prstGeom>
            <a:solidFill>
              <a:srgbClr val="F2F2F2"/>
            </a:solidFill>
            <a:ln w="190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5" name="Google Shape;585;p63"/>
            <p:cNvSpPr txBox="1"/>
            <p:nvPr/>
          </p:nvSpPr>
          <p:spPr>
            <a:xfrm>
              <a:off x="1033272" y="1893005"/>
              <a:ext cx="390148" cy="340735"/>
            </a:xfrm>
            <a:prstGeom prst="rect">
              <a:avLst/>
            </a:prstGeom>
            <a:noFill/>
            <a:ln>
              <a:noFill/>
            </a:ln>
          </p:spPr>
          <p:txBody>
            <a:bodyPr spcFirstLastPara="1" wrap="square" lIns="67500" tIns="35100" rIns="67500" bIns="35100" anchor="t" anchorCtr="0">
              <a:spAutoFit/>
            </a:bodyPr>
            <a:lstStyle/>
            <a:p>
              <a:pPr marL="0" marR="0" lvl="0" indent="0" algn="l" rtl="0">
                <a:spcBef>
                  <a:spcPts val="0"/>
                </a:spcBef>
                <a:spcAft>
                  <a:spcPts val="0"/>
                </a:spcAft>
                <a:buNone/>
              </a:pPr>
              <a:r>
                <a:rPr lang="en" sz="1200" b="1">
                  <a:solidFill>
                    <a:schemeClr val="dk1"/>
                  </a:solidFill>
                  <a:latin typeface="Calibri"/>
                  <a:ea typeface="Calibri"/>
                  <a:cs typeface="Calibri"/>
                  <a:sym typeface="Calibri"/>
                </a:rPr>
                <a:t>16</a:t>
              </a:r>
              <a:endParaRPr sz="1100"/>
            </a:p>
          </p:txBody>
        </p:sp>
        <p:cxnSp>
          <p:nvCxnSpPr>
            <p:cNvPr id="586" name="Google Shape;586;p63"/>
            <p:cNvCxnSpPr/>
            <p:nvPr/>
          </p:nvCxnSpPr>
          <p:spPr>
            <a:xfrm>
              <a:off x="2010363" y="2054812"/>
              <a:ext cx="304800" cy="1588"/>
            </a:xfrm>
            <a:prstGeom prst="straightConnector1">
              <a:avLst/>
            </a:prstGeom>
            <a:noFill/>
            <a:ln w="19050" cap="flat" cmpd="sng">
              <a:solidFill>
                <a:schemeClr val="dk1"/>
              </a:solidFill>
              <a:prstDash val="solid"/>
              <a:miter lim="800000"/>
              <a:headEnd type="none" w="med" len="med"/>
              <a:tailEnd type="triangle" w="med" len="med"/>
            </a:ln>
          </p:spPr>
        </p:cxnSp>
        <p:cxnSp>
          <p:nvCxnSpPr>
            <p:cNvPr id="587" name="Google Shape;587;p63"/>
            <p:cNvCxnSpPr/>
            <p:nvPr/>
          </p:nvCxnSpPr>
          <p:spPr>
            <a:xfrm>
              <a:off x="2924763" y="2054812"/>
              <a:ext cx="304800" cy="1588"/>
            </a:xfrm>
            <a:prstGeom prst="straightConnector1">
              <a:avLst/>
            </a:prstGeom>
            <a:noFill/>
            <a:ln w="19050" cap="flat" cmpd="sng">
              <a:solidFill>
                <a:schemeClr val="dk1"/>
              </a:solidFill>
              <a:prstDash val="solid"/>
              <a:miter lim="800000"/>
              <a:headEnd type="none" w="med" len="med"/>
              <a:tailEnd type="triangle" w="med" len="med"/>
            </a:ln>
          </p:spPr>
        </p:cxnSp>
        <p:cxnSp>
          <p:nvCxnSpPr>
            <p:cNvPr id="588" name="Google Shape;588;p63"/>
            <p:cNvCxnSpPr/>
            <p:nvPr/>
          </p:nvCxnSpPr>
          <p:spPr>
            <a:xfrm>
              <a:off x="3839163" y="2054812"/>
              <a:ext cx="304800" cy="1588"/>
            </a:xfrm>
            <a:prstGeom prst="straightConnector1">
              <a:avLst/>
            </a:prstGeom>
            <a:noFill/>
            <a:ln w="19050" cap="flat" cmpd="sng">
              <a:solidFill>
                <a:schemeClr val="dk1"/>
              </a:solidFill>
              <a:prstDash val="solid"/>
              <a:miter lim="800000"/>
              <a:headEnd type="none" w="med" len="med"/>
              <a:tailEnd type="triangle" w="med" len="med"/>
            </a:ln>
          </p:spPr>
        </p:cxnSp>
        <p:cxnSp>
          <p:nvCxnSpPr>
            <p:cNvPr id="589" name="Google Shape;589;p63"/>
            <p:cNvCxnSpPr/>
            <p:nvPr/>
          </p:nvCxnSpPr>
          <p:spPr>
            <a:xfrm>
              <a:off x="4753563" y="2054812"/>
              <a:ext cx="304800" cy="1588"/>
            </a:xfrm>
            <a:prstGeom prst="straightConnector1">
              <a:avLst/>
            </a:prstGeom>
            <a:noFill/>
            <a:ln w="19050" cap="flat" cmpd="sng">
              <a:solidFill>
                <a:schemeClr val="dk1"/>
              </a:solidFill>
              <a:prstDash val="solid"/>
              <a:miter lim="800000"/>
              <a:headEnd type="none" w="med" len="med"/>
              <a:tailEnd type="triangle" w="med" len="med"/>
            </a:ln>
          </p:spPr>
        </p:cxnSp>
      </p:grpSp>
      <p:sp>
        <p:nvSpPr>
          <p:cNvPr id="590" name="Google Shape;590;p63"/>
          <p:cNvSpPr txBox="1"/>
          <p:nvPr/>
        </p:nvSpPr>
        <p:spPr>
          <a:xfrm>
            <a:off x="3836763" y="2266300"/>
            <a:ext cx="719957" cy="43858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dirty="0">
                <a:solidFill>
                  <a:schemeClr val="dk1"/>
                </a:solidFill>
                <a:latin typeface="Calibri"/>
                <a:ea typeface="Calibri"/>
                <a:cs typeface="Calibri"/>
                <a:sym typeface="Calibri"/>
              </a:rPr>
              <a:t>Size class</a:t>
            </a:r>
            <a:br>
              <a:rPr lang="en" sz="1200" dirty="0">
                <a:solidFill>
                  <a:schemeClr val="dk1"/>
                </a:solidFill>
                <a:latin typeface="Calibri"/>
                <a:ea typeface="Calibri"/>
                <a:cs typeface="Calibri"/>
                <a:sym typeface="Calibri"/>
              </a:rPr>
            </a:br>
            <a:r>
              <a:rPr lang="en" sz="1200" dirty="0">
                <a:solidFill>
                  <a:schemeClr val="dk1"/>
                </a:solidFill>
                <a:latin typeface="Calibri"/>
                <a:ea typeface="Calibri"/>
                <a:cs typeface="Calibri"/>
                <a:sym typeface="Calibri"/>
              </a:rPr>
              <a:t>(in bytes)</a:t>
            </a:r>
            <a:endParaRPr sz="11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4" name="Google Shape;522;p63">
            <a:extLst>
              <a:ext uri="{FF2B5EF4-FFF2-40B4-BE49-F238E27FC236}">
                <a16:creationId xmlns:a16="http://schemas.microsoft.com/office/drawing/2014/main" id="{6C80FFA5-1C61-E896-877B-3B6A4B896999}"/>
              </a:ext>
            </a:extLst>
          </p:cNvPr>
          <p:cNvSpPr txBox="1">
            <a:spLocks noGrp="1"/>
          </p:cNvSpPr>
          <p:nvPr>
            <p:ph type="title"/>
          </p:nvPr>
        </p:nvSpPr>
        <p:spPr>
          <a:xfrm>
            <a:off x="89389" y="103734"/>
            <a:ext cx="8405982" cy="571500"/>
          </a:xfrm>
          <a:prstGeom prst="rect">
            <a:avLst/>
          </a:prstGeom>
          <a:noFill/>
          <a:ln>
            <a:noFill/>
          </a:ln>
        </p:spPr>
        <p:txBody>
          <a:bodyPr spcFirstLastPara="1" wrap="square" lIns="68575" tIns="34275" rIns="68575" bIns="34275" anchor="ctr" anchorCtr="0">
            <a:normAutofit/>
          </a:bodyPr>
          <a:lstStyle/>
          <a:p>
            <a:pPr marL="88900" lvl="0" indent="-88900" algn="l" rtl="0">
              <a:spcBef>
                <a:spcPts val="0"/>
              </a:spcBef>
              <a:spcAft>
                <a:spcPts val="0"/>
              </a:spcAft>
              <a:buNone/>
            </a:pPr>
            <a:r>
              <a:rPr lang="en" sz="2500" b="1" dirty="0"/>
              <a:t>SegList Allocator</a:t>
            </a:r>
            <a:endParaRPr sz="2500" b="1" dirty="0"/>
          </a:p>
        </p:txBody>
      </p:sp>
      <p:sp>
        <p:nvSpPr>
          <p:cNvPr id="6" name="Text Placeholder 5">
            <a:extLst>
              <a:ext uri="{FF2B5EF4-FFF2-40B4-BE49-F238E27FC236}">
                <a16:creationId xmlns:a16="http://schemas.microsoft.com/office/drawing/2014/main" id="{EEEA1FE8-BE0D-5F4C-F9A0-B0650FED0ACF}"/>
              </a:ext>
            </a:extLst>
          </p:cNvPr>
          <p:cNvSpPr>
            <a:spLocks noGrp="1"/>
          </p:cNvSpPr>
          <p:nvPr>
            <p:ph type="body" idx="1"/>
          </p:nvPr>
        </p:nvSpPr>
        <p:spPr>
          <a:xfrm>
            <a:off x="240758" y="582941"/>
            <a:ext cx="8366125" cy="3729038"/>
          </a:xfrm>
        </p:spPr>
        <p:txBody>
          <a:bodyPr>
            <a:normAutofit/>
          </a:bodyPr>
          <a:lstStyle/>
          <a:p>
            <a:pPr marL="285750" indent="-285750">
              <a:spcBef>
                <a:spcPts val="0"/>
              </a:spcBef>
            </a:pPr>
            <a:r>
              <a:rPr lang="en-US" sz="1800" dirty="0"/>
              <a:t>Have an </a:t>
            </a:r>
            <a:r>
              <a:rPr lang="en-US" sz="1800" u="sng" dirty="0"/>
              <a:t>array of free lists</a:t>
            </a:r>
            <a:r>
              <a:rPr lang="en-US" sz="1800" dirty="0"/>
              <a:t> for various size classes</a:t>
            </a:r>
          </a:p>
          <a:p>
            <a:pPr marL="882650" lvl="2" indent="-285750">
              <a:buSzPts val="1200"/>
            </a:pPr>
            <a:endParaRPr lang="en-US" sz="1800" dirty="0"/>
          </a:p>
          <a:p>
            <a:pPr marL="285750" indent="-285750"/>
            <a:r>
              <a:rPr lang="en-US" sz="1800" dirty="0"/>
              <a:t>To </a:t>
            </a:r>
            <a:r>
              <a:rPr lang="en-US" sz="1800" u="sng" dirty="0"/>
              <a:t>free</a:t>
            </a:r>
            <a:r>
              <a:rPr lang="en-US" sz="1800" dirty="0"/>
              <a:t> a block:</a:t>
            </a:r>
          </a:p>
          <a:p>
            <a:pPr marL="552450" lvl="1" indent="-285750"/>
            <a:r>
              <a:rPr lang="en-US" sz="1600" dirty="0"/>
              <a:t>Mark block as free</a:t>
            </a:r>
          </a:p>
          <a:p>
            <a:pPr marL="552450" lvl="1" indent="-285750"/>
            <a:r>
              <a:rPr lang="en-US" sz="1600" dirty="0"/>
              <a:t>Coalesce (if needed)</a:t>
            </a:r>
          </a:p>
          <a:p>
            <a:pPr marL="552450" lvl="1" indent="-285750"/>
            <a:r>
              <a:rPr lang="en-US" sz="1600" dirty="0"/>
              <a:t>Place on appropriate class list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F1E8C-5AF6-1A2A-EEC0-9747019BE919}"/>
              </a:ext>
            </a:extLst>
          </p:cNvPr>
          <p:cNvSpPr>
            <a:spLocks noGrp="1"/>
          </p:cNvSpPr>
          <p:nvPr>
            <p:ph type="title"/>
          </p:nvPr>
        </p:nvSpPr>
        <p:spPr/>
        <p:txBody>
          <a:bodyPr>
            <a:normAutofit/>
          </a:bodyPr>
          <a:lstStyle/>
          <a:p>
            <a:r>
              <a:rPr lang="en-US" sz="2500" b="1" dirty="0" err="1"/>
              <a:t>SegList</a:t>
            </a:r>
            <a:r>
              <a:rPr lang="en-US" sz="2500" b="1" dirty="0"/>
              <a:t> Advantages</a:t>
            </a:r>
          </a:p>
        </p:txBody>
      </p:sp>
      <p:sp>
        <p:nvSpPr>
          <p:cNvPr id="3" name="Text Placeholder 2">
            <a:extLst>
              <a:ext uri="{FF2B5EF4-FFF2-40B4-BE49-F238E27FC236}">
                <a16:creationId xmlns:a16="http://schemas.microsoft.com/office/drawing/2014/main" id="{6B5ED19B-F700-E396-0BAA-749CC095554B}"/>
              </a:ext>
            </a:extLst>
          </p:cNvPr>
          <p:cNvSpPr>
            <a:spLocks noGrp="1"/>
          </p:cNvSpPr>
          <p:nvPr>
            <p:ph type="body" idx="1"/>
          </p:nvPr>
        </p:nvSpPr>
        <p:spPr/>
        <p:txBody>
          <a:bodyPr>
            <a:normAutofit/>
          </a:bodyPr>
          <a:lstStyle/>
          <a:p>
            <a:pPr marL="285750" indent="-285750">
              <a:spcBef>
                <a:spcPts val="0"/>
              </a:spcBef>
            </a:pPr>
            <a:r>
              <a:rPr lang="en-US" sz="1800" dirty="0"/>
              <a:t>Higher throughput</a:t>
            </a:r>
          </a:p>
          <a:p>
            <a:pPr marL="552450" lvl="1" indent="-285750"/>
            <a:r>
              <a:rPr lang="en-US" sz="1600" dirty="0"/>
              <a:t>Search is log time for power-of-two size classes</a:t>
            </a:r>
          </a:p>
          <a:p>
            <a:pPr marL="882650" lvl="2" indent="-285750">
              <a:buSzPts val="1200"/>
            </a:pPr>
            <a:endParaRPr lang="en-US" sz="1800" dirty="0"/>
          </a:p>
          <a:p>
            <a:pPr marL="285750" indent="-285750"/>
            <a:r>
              <a:rPr lang="en-US" sz="1800" dirty="0"/>
              <a:t>Better memory utilization</a:t>
            </a:r>
          </a:p>
          <a:p>
            <a:pPr marL="552450" lvl="1" indent="-285750"/>
            <a:r>
              <a:rPr lang="en-US" sz="1600" dirty="0"/>
              <a:t>First-fit search of </a:t>
            </a:r>
            <a:r>
              <a:rPr lang="en-US" sz="1600" dirty="0" err="1"/>
              <a:t>seglist</a:t>
            </a:r>
            <a:r>
              <a:rPr lang="en-US" sz="1600" dirty="0"/>
              <a:t> approximates a best-fit search of entire heap</a:t>
            </a:r>
          </a:p>
          <a:p>
            <a:pPr marL="552450" lvl="1" indent="-285750"/>
            <a:r>
              <a:rPr lang="en-US" sz="1600" i="1" dirty="0"/>
              <a:t>Extreme case:</a:t>
            </a:r>
            <a:r>
              <a:rPr lang="en-US" sz="1600" dirty="0"/>
              <a:t>  Giving every block its own size class is no worse than best-fit search of an explicit list</a:t>
            </a:r>
          </a:p>
          <a:p>
            <a:pPr marL="552450" lvl="1" indent="-285750"/>
            <a:r>
              <a:rPr lang="en-US" sz="1600" dirty="0"/>
              <a:t>Don’t need to use space for block size for the fixed-size classes</a:t>
            </a:r>
          </a:p>
          <a:p>
            <a:endParaRPr lang="en-US" sz="1800" dirty="0"/>
          </a:p>
        </p:txBody>
      </p:sp>
      <p:sp>
        <p:nvSpPr>
          <p:cNvPr id="4" name="Slide Number Placeholder 3">
            <a:extLst>
              <a:ext uri="{FF2B5EF4-FFF2-40B4-BE49-F238E27FC236}">
                <a16:creationId xmlns:a16="http://schemas.microsoft.com/office/drawing/2014/main" id="{CBA151DC-14D1-6E4A-3488-ACF9A7BB1E2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44</a:t>
            </a:fld>
            <a:endParaRPr lang="en"/>
          </a:p>
        </p:txBody>
      </p:sp>
    </p:spTree>
    <p:extLst>
      <p:ext uri="{BB962C8B-B14F-4D97-AF65-F5344CB8AC3E}">
        <p14:creationId xmlns:p14="http://schemas.microsoft.com/office/powerpoint/2010/main" val="3657335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Recap: Implicit Free Lists</a:t>
            </a:r>
            <a:endParaRPr/>
          </a:p>
        </p:txBody>
      </p:sp>
      <p:sp>
        <p:nvSpPr>
          <p:cNvPr id="119" name="Google Shape;119;p24"/>
          <p:cNvSpPr txBox="1">
            <a:spLocks noGrp="1"/>
          </p:cNvSpPr>
          <p:nvPr>
            <p:ph type="body" idx="1"/>
          </p:nvPr>
        </p:nvSpPr>
        <p:spPr>
          <a:xfrm>
            <a:off x="311700" y="666625"/>
            <a:ext cx="8520600" cy="2213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For each block, we need to store: </a:t>
            </a:r>
            <a:r>
              <a:rPr lang="en" b="1">
                <a:latin typeface="Source Code Pro"/>
                <a:ea typeface="Source Code Pro"/>
                <a:cs typeface="Source Code Pro"/>
                <a:sym typeface="Source Code Pro"/>
              </a:rPr>
              <a:t>size</a:t>
            </a:r>
            <a:r>
              <a:rPr lang="en"/>
              <a:t>, </a:t>
            </a:r>
            <a:r>
              <a:rPr lang="en" b="1">
                <a:latin typeface="Source Code Pro"/>
                <a:ea typeface="Source Code Pro"/>
                <a:cs typeface="Source Code Pro"/>
                <a:sym typeface="Source Code Pro"/>
              </a:rPr>
              <a:t>is_allocated</a:t>
            </a:r>
            <a:endParaRPr b="1">
              <a:latin typeface="Source Code Pro"/>
              <a:ea typeface="Source Code Pro"/>
              <a:cs typeface="Source Code Pro"/>
              <a:sym typeface="Source Code Pro"/>
            </a:endParaRPr>
          </a:p>
          <a:p>
            <a:pPr marL="914400" lvl="1" indent="-330200" algn="l" rtl="0">
              <a:spcBef>
                <a:spcPts val="0"/>
              </a:spcBef>
              <a:spcAft>
                <a:spcPts val="0"/>
              </a:spcAft>
              <a:buSzPts val="1600"/>
              <a:buChar char="○"/>
            </a:pPr>
            <a:r>
              <a:rPr lang="en"/>
              <a:t>Could use two works, but kinda wasteful…</a:t>
            </a:r>
            <a:endParaRPr/>
          </a:p>
          <a:p>
            <a:pPr marL="457200" lvl="0" indent="-342900" algn="l" rtl="0">
              <a:spcBef>
                <a:spcPts val="0"/>
              </a:spcBef>
              <a:spcAft>
                <a:spcPts val="0"/>
              </a:spcAft>
              <a:buSzPts val="1800"/>
              <a:buChar char="●"/>
            </a:pPr>
            <a:r>
              <a:rPr lang="en"/>
              <a:t>Recap: if size is a multiple of 2</a:t>
            </a:r>
            <a:r>
              <a:rPr lang="en" i="1" baseline="30000"/>
              <a:t>n</a:t>
            </a:r>
            <a:r>
              <a:rPr lang="en"/>
              <a:t>, then lowest </a:t>
            </a:r>
            <a:r>
              <a:rPr lang="en" i="1"/>
              <a:t>n</a:t>
            </a:r>
            <a:r>
              <a:rPr lang="en"/>
              <a:t> bits of the size are always 0</a:t>
            </a:r>
            <a:endParaRPr/>
          </a:p>
          <a:p>
            <a:pPr marL="1371600" lvl="2" indent="-330200" algn="l" rtl="0">
              <a:spcBef>
                <a:spcPts val="0"/>
              </a:spcBef>
              <a:spcAft>
                <a:spcPts val="0"/>
              </a:spcAft>
              <a:buSzPts val="1600"/>
              <a:buChar char="■"/>
            </a:pPr>
            <a:r>
              <a:rPr lang="en">
                <a:solidFill>
                  <a:srgbClr val="7030A0"/>
                </a:solidFill>
              </a:rPr>
              <a:t>Use the lowest bit of header word to store </a:t>
            </a:r>
            <a:r>
              <a:rPr lang="en" b="1">
                <a:solidFill>
                  <a:srgbClr val="7030A0"/>
                </a:solidFill>
                <a:latin typeface="Source Code Pro"/>
                <a:ea typeface="Source Code Pro"/>
                <a:cs typeface="Source Code Pro"/>
                <a:sym typeface="Source Code Pro"/>
              </a:rPr>
              <a:t>is_allocated</a:t>
            </a:r>
            <a:r>
              <a:rPr lang="en" b="1">
                <a:solidFill>
                  <a:srgbClr val="7030A0"/>
                </a:solidFill>
              </a:rPr>
              <a:t> </a:t>
            </a:r>
            <a:r>
              <a:rPr lang="en">
                <a:solidFill>
                  <a:srgbClr val="7030A0"/>
                </a:solidFill>
              </a:rPr>
              <a:t>flag</a:t>
            </a:r>
            <a:endParaRPr>
              <a:solidFill>
                <a:srgbClr val="7030A0"/>
              </a:solidFill>
            </a:endParaRPr>
          </a:p>
          <a:p>
            <a:pPr marL="1371600" lvl="2" indent="-330200" algn="l" rtl="0">
              <a:spcBef>
                <a:spcPts val="0"/>
              </a:spcBef>
              <a:spcAft>
                <a:spcPts val="0"/>
              </a:spcAft>
              <a:buSzPts val="1600"/>
              <a:buChar char="■"/>
            </a:pPr>
            <a:r>
              <a:rPr lang="en"/>
              <a:t>When reading </a:t>
            </a:r>
            <a:r>
              <a:rPr lang="en" b="1">
                <a:latin typeface="Source Code Pro"/>
                <a:ea typeface="Source Code Pro"/>
                <a:cs typeface="Source Code Pro"/>
                <a:sym typeface="Source Code Pro"/>
              </a:rPr>
              <a:t>size</a:t>
            </a:r>
            <a:r>
              <a:rPr lang="en"/>
              <a:t>, mask this bit out</a:t>
            </a:r>
            <a:endParaRPr/>
          </a:p>
        </p:txBody>
      </p:sp>
      <p:pic>
        <p:nvPicPr>
          <p:cNvPr id="120" name="Google Shape;120;p24" descr="3 boxes stacked on top of each other. The top one is the smallest, red and split into two parts: the majority of it is labeled &quot;size&quot;, while a small portion on the right is labeled &quot;a&quot; and is slightly darker red. The second box is the largest, yellow, and labeled &quot;payload&quot;. The last box is slightly smaller than the payload, grey, and labeled &quot;optional padding&quot;"/>
          <p:cNvPicPr preferRelativeResize="0"/>
          <p:nvPr/>
        </p:nvPicPr>
        <p:blipFill>
          <a:blip r:embed="rId3">
            <a:alphaModFix/>
          </a:blip>
          <a:stretch>
            <a:fillRect/>
          </a:stretch>
        </p:blipFill>
        <p:spPr>
          <a:xfrm>
            <a:off x="1769050" y="2377450"/>
            <a:ext cx="1926650" cy="1873575"/>
          </a:xfrm>
          <a:prstGeom prst="rect">
            <a:avLst/>
          </a:prstGeom>
          <a:noFill/>
          <a:ln>
            <a:noFill/>
          </a:ln>
        </p:spPr>
      </p:pic>
      <p:sp>
        <p:nvSpPr>
          <p:cNvPr id="121" name="Google Shape;121;p24"/>
          <p:cNvSpPr txBox="1"/>
          <p:nvPr/>
        </p:nvSpPr>
        <p:spPr>
          <a:xfrm>
            <a:off x="3695700" y="2377450"/>
            <a:ext cx="16308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a</a:t>
            </a:r>
            <a:r>
              <a:rPr lang="en">
                <a:solidFill>
                  <a:schemeClr val="dk1"/>
                </a:solidFill>
              </a:rPr>
              <a:t> = 1 if allocated, 0 if free</a:t>
            </a:r>
            <a:endParaRPr>
              <a:solidFill>
                <a:schemeClr val="dk1"/>
              </a:solidFill>
            </a:endParaRPr>
          </a:p>
        </p:txBody>
      </p:sp>
      <p:sp>
        <p:nvSpPr>
          <p:cNvPr id="122" name="Google Shape;122;p24"/>
          <p:cNvSpPr txBox="1"/>
          <p:nvPr/>
        </p:nvSpPr>
        <p:spPr>
          <a:xfrm>
            <a:off x="3695700" y="2910850"/>
            <a:ext cx="16308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size</a:t>
            </a:r>
            <a:r>
              <a:rPr lang="en">
                <a:solidFill>
                  <a:schemeClr val="dk1"/>
                </a:solidFill>
              </a:rPr>
              <a:t> = total block size in bytes</a:t>
            </a:r>
            <a:endParaRPr>
              <a:solidFill>
                <a:schemeClr val="dk1"/>
              </a:solidFill>
            </a:endParaRPr>
          </a:p>
        </p:txBody>
      </p:sp>
      <p:sp>
        <p:nvSpPr>
          <p:cNvPr id="123" name="Google Shape;123;p24"/>
          <p:cNvSpPr txBox="1"/>
          <p:nvPr/>
        </p:nvSpPr>
        <p:spPr>
          <a:xfrm>
            <a:off x="3695700" y="3444250"/>
            <a:ext cx="16308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payload</a:t>
            </a:r>
            <a:r>
              <a:rPr lang="en">
                <a:solidFill>
                  <a:schemeClr val="dk1"/>
                </a:solidFill>
              </a:rPr>
              <a:t> for allocated blocks only</a:t>
            </a:r>
            <a:endParaRPr>
              <a:solidFill>
                <a:schemeClr val="dk1"/>
              </a:solidFill>
            </a:endParaRPr>
          </a:p>
        </p:txBody>
      </p:sp>
      <p:sp>
        <p:nvSpPr>
          <p:cNvPr id="124" name="Google Shape;124;p24"/>
          <p:cNvSpPr txBox="1"/>
          <p:nvPr/>
        </p:nvSpPr>
        <p:spPr>
          <a:xfrm>
            <a:off x="5736625" y="2571750"/>
            <a:ext cx="3153300" cy="163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chemeClr val="dk1"/>
                </a:solidFill>
              </a:rPr>
              <a:t>If the header value is </a:t>
            </a:r>
            <a:r>
              <a:rPr lang="en" sz="1600">
                <a:solidFill>
                  <a:schemeClr val="dk1"/>
                </a:solidFill>
                <a:latin typeface="Source Code Pro"/>
                <a:ea typeface="Source Code Pro"/>
                <a:cs typeface="Source Code Pro"/>
                <a:sym typeface="Source Code Pro"/>
              </a:rPr>
              <a:t>h</a:t>
            </a:r>
            <a:r>
              <a:rPr lang="en" sz="1600">
                <a:solidFill>
                  <a:schemeClr val="dk1"/>
                </a:solidFill>
              </a:rPr>
              <a:t>:</a:t>
            </a:r>
            <a:endParaRPr sz="1600">
              <a:solidFill>
                <a:schemeClr val="dk1"/>
              </a:solidFill>
            </a:endParaRPr>
          </a:p>
          <a:p>
            <a:pPr marL="0" lvl="0" indent="0" algn="l" rtl="0">
              <a:lnSpc>
                <a:spcPct val="115000"/>
              </a:lnSpc>
              <a:spcBef>
                <a:spcPts val="0"/>
              </a:spcBef>
              <a:spcAft>
                <a:spcPts val="0"/>
              </a:spcAft>
              <a:buNone/>
            </a:pPr>
            <a:r>
              <a:rPr lang="en" sz="1600">
                <a:solidFill>
                  <a:schemeClr val="dk1"/>
                </a:solidFill>
                <a:latin typeface="Source Code Pro"/>
                <a:ea typeface="Source Code Pro"/>
                <a:cs typeface="Source Code Pro"/>
                <a:sym typeface="Source Code Pro"/>
              </a:rPr>
              <a:t>	h = size | a</a:t>
            </a:r>
            <a:endParaRPr sz="1600">
              <a:solidFill>
                <a:schemeClr val="dk1"/>
              </a:solidFill>
              <a:latin typeface="Source Code Pro"/>
              <a:ea typeface="Source Code Pro"/>
              <a:cs typeface="Source Code Pro"/>
              <a:sym typeface="Source Code Pro"/>
            </a:endParaRPr>
          </a:p>
          <a:p>
            <a:pPr marL="0" lvl="0" indent="0" algn="l" rtl="0">
              <a:lnSpc>
                <a:spcPct val="115000"/>
              </a:lnSpc>
              <a:spcBef>
                <a:spcPts val="0"/>
              </a:spcBef>
              <a:spcAft>
                <a:spcPts val="0"/>
              </a:spcAft>
              <a:buNone/>
            </a:pPr>
            <a:r>
              <a:rPr lang="en" sz="1600">
                <a:solidFill>
                  <a:schemeClr val="dk1"/>
                </a:solidFill>
                <a:latin typeface="Source Code Pro"/>
                <a:ea typeface="Source Code Pro"/>
                <a:cs typeface="Source Code Pro"/>
                <a:sym typeface="Source Code Pro"/>
              </a:rPr>
              <a:t>	a = h &amp; 1</a:t>
            </a:r>
            <a:endParaRPr sz="1600">
              <a:solidFill>
                <a:schemeClr val="dk1"/>
              </a:solidFill>
              <a:latin typeface="Source Code Pro"/>
              <a:ea typeface="Source Code Pro"/>
              <a:cs typeface="Source Code Pro"/>
              <a:sym typeface="Source Code Pro"/>
            </a:endParaRPr>
          </a:p>
          <a:p>
            <a:pPr marL="0" lvl="0" indent="0" algn="l" rtl="0">
              <a:lnSpc>
                <a:spcPct val="115000"/>
              </a:lnSpc>
              <a:spcBef>
                <a:spcPts val="0"/>
              </a:spcBef>
              <a:spcAft>
                <a:spcPts val="0"/>
              </a:spcAft>
              <a:buNone/>
            </a:pPr>
            <a:r>
              <a:rPr lang="en" sz="1600">
                <a:solidFill>
                  <a:schemeClr val="dk1"/>
                </a:solidFill>
                <a:latin typeface="Source Code Pro"/>
                <a:ea typeface="Source Code Pro"/>
                <a:cs typeface="Source Code Pro"/>
                <a:sym typeface="Source Code Pro"/>
              </a:rPr>
              <a:t>	size = h &amp; ~1</a:t>
            </a:r>
            <a:endParaRPr sz="1600">
              <a:solidFill>
                <a:schemeClr val="dk1"/>
              </a:solidFill>
              <a:latin typeface="Source Code Pro"/>
              <a:ea typeface="Source Code Pro"/>
              <a:cs typeface="Source Code Pro"/>
              <a:sym typeface="Source Code Pro"/>
            </a:endParaRPr>
          </a:p>
        </p:txBody>
      </p:sp>
      <p:sp>
        <p:nvSpPr>
          <p:cNvPr id="125" name="Google Shape;125;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
        <p:nvSpPr>
          <p:cNvPr id="126" name="Google Shape;126;p24"/>
          <p:cNvSpPr txBox="1"/>
          <p:nvPr/>
        </p:nvSpPr>
        <p:spPr>
          <a:xfrm>
            <a:off x="138250" y="2418625"/>
            <a:ext cx="16308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a:solidFill>
                  <a:schemeClr val="dk1"/>
                </a:solidFill>
              </a:rPr>
              <a:t>Block format: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Implicit Free List Example</a:t>
            </a:r>
            <a:endParaRPr/>
          </a:p>
        </p:txBody>
      </p:sp>
      <p:pic>
        <p:nvPicPr>
          <p:cNvPr id="132" name="Google Shape;132;p25" descr="A row of 20 boxes split into 6 segments:&#10;1. a single white box&#10;2: 2 white boxes. The first one is labeled &quot;16|0&quot;&#10;3. 4 dark grey boxes. The first is labeled &quot;32|1&quot;&#10;4. 8 white boxes. The first is labeled &quot;64|0&quot;&#10;5. 4 dark grey boxes. The first is labeled &quot;32|1&quot;&#10;6. One light grey box labeled &quot;0|1&quot;.&#10;Every other box in the row is marked with a dotted line labeled &quot;16B alignment&quot;&#10;Above the row are 3 boxes: a white one labeled &quot;Free word&quot;, a dark grey one labeled &quot;Allocated word&quot;, and a light grey one labeled &quot;Allocated word (unused)"/>
          <p:cNvPicPr preferRelativeResize="0"/>
          <p:nvPr/>
        </p:nvPicPr>
        <p:blipFill>
          <a:blip r:embed="rId3">
            <a:alphaModFix/>
          </a:blip>
          <a:stretch>
            <a:fillRect/>
          </a:stretch>
        </p:blipFill>
        <p:spPr>
          <a:xfrm>
            <a:off x="1854125" y="1558250"/>
            <a:ext cx="7243226" cy="2681700"/>
          </a:xfrm>
          <a:prstGeom prst="rect">
            <a:avLst/>
          </a:prstGeom>
          <a:noFill/>
          <a:ln>
            <a:noFill/>
          </a:ln>
        </p:spPr>
      </p:pic>
      <p:sp>
        <p:nvSpPr>
          <p:cNvPr id="133" name="Google Shape;133;p25"/>
          <p:cNvSpPr txBox="1">
            <a:spLocks noGrp="1"/>
          </p:cNvSpPr>
          <p:nvPr>
            <p:ph type="body" idx="1"/>
          </p:nvPr>
        </p:nvSpPr>
        <p:spPr>
          <a:xfrm>
            <a:off x="311700" y="742825"/>
            <a:ext cx="8520600" cy="2061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Each block begins with a header containing size and the allocated flag</a:t>
            </a:r>
            <a:endParaRPr/>
          </a:p>
          <a:p>
            <a:pPr marL="457200" lvl="0" indent="-342900" algn="l" rtl="0">
              <a:spcBef>
                <a:spcPts val="0"/>
              </a:spcBef>
              <a:spcAft>
                <a:spcPts val="0"/>
              </a:spcAft>
              <a:buSzPts val="1800"/>
              <a:buChar char="●"/>
            </a:pPr>
            <a:r>
              <a:rPr lang="en" u="sng"/>
              <a:t>Payload</a:t>
            </a:r>
            <a:r>
              <a:rPr lang="en"/>
              <a:t> is 16B aligned</a:t>
            </a:r>
            <a:endParaRPr/>
          </a:p>
          <a:p>
            <a:pPr marL="914400" lvl="1" indent="-330200" algn="l" rtl="0">
              <a:spcBef>
                <a:spcPts val="0"/>
              </a:spcBef>
              <a:spcAft>
                <a:spcPts val="0"/>
              </a:spcAft>
              <a:buSzPts val="1600"/>
              <a:buChar char="○"/>
            </a:pPr>
            <a:r>
              <a:rPr lang="en"/>
              <a:t>May require padding</a:t>
            </a:r>
            <a:endParaRPr/>
          </a:p>
          <a:p>
            <a:pPr marL="457200" lvl="0" indent="-342900" algn="l" rtl="0">
              <a:spcBef>
                <a:spcPts val="0"/>
              </a:spcBef>
              <a:spcAft>
                <a:spcPts val="0"/>
              </a:spcAft>
              <a:buSzPts val="1800"/>
              <a:buChar char="●"/>
            </a:pPr>
            <a:r>
              <a:rPr lang="en"/>
              <a:t>Extra “header” to mark the end of the heap: 0|1</a:t>
            </a:r>
            <a:endParaRPr/>
          </a:p>
          <a:p>
            <a:pPr marL="914400" lvl="1" indent="-330200" algn="l" rtl="0">
              <a:spcBef>
                <a:spcPts val="0"/>
              </a:spcBef>
              <a:spcAft>
                <a:spcPts val="0"/>
              </a:spcAft>
              <a:buSzPts val="1600"/>
              <a:buChar char="○"/>
            </a:pPr>
            <a:r>
              <a:rPr lang="en"/>
              <a:t>Adds 8B of </a:t>
            </a:r>
            <a:r>
              <a:rPr lang="en" i="1"/>
              <a:t>external</a:t>
            </a:r>
            <a:r>
              <a:rPr lang="en"/>
              <a:t> fragmentation</a:t>
            </a:r>
            <a:endParaRPr/>
          </a:p>
          <a:p>
            <a:pPr marL="457200" lvl="0" indent="-342900" algn="l" rtl="0">
              <a:spcBef>
                <a:spcPts val="0"/>
              </a:spcBef>
              <a:spcAft>
                <a:spcPts val="0"/>
              </a:spcAft>
              <a:buSzPts val="1800"/>
              <a:buChar char="●"/>
            </a:pPr>
            <a:r>
              <a:rPr lang="en"/>
              <a:t>Sequence of blocks in heap (size|alloc): 16|0, 32|1, 64|0, 32|1</a:t>
            </a:r>
            <a:endParaRPr sz="2000"/>
          </a:p>
        </p:txBody>
      </p:sp>
      <p:sp>
        <p:nvSpPr>
          <p:cNvPr id="134" name="Google Shape;134;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Implicit Free List: Finding a Free Block</a:t>
            </a:r>
            <a:endParaRPr/>
          </a:p>
        </p:txBody>
      </p:sp>
      <p:sp>
        <p:nvSpPr>
          <p:cNvPr id="141" name="Google Shape;141;p26"/>
          <p:cNvSpPr txBox="1">
            <a:spLocks noGrp="1"/>
          </p:cNvSpPr>
          <p:nvPr>
            <p:ph type="body" idx="1"/>
          </p:nvPr>
        </p:nvSpPr>
        <p:spPr>
          <a:xfrm>
            <a:off x="311700" y="742825"/>
            <a:ext cx="8520600" cy="63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dirty="0">
                <a:solidFill>
                  <a:srgbClr val="7030A0"/>
                </a:solidFill>
              </a:rPr>
              <a:t>First fit</a:t>
            </a:r>
            <a:r>
              <a:rPr lang="en" dirty="0"/>
              <a:t>: start from beginning, choose first free block that fits</a:t>
            </a:r>
            <a:endParaRPr dirty="0"/>
          </a:p>
        </p:txBody>
      </p:sp>
      <p:sp>
        <p:nvSpPr>
          <p:cNvPr id="140" name="Google Shape;140;p26"/>
          <p:cNvSpPr txBox="1"/>
          <p:nvPr/>
        </p:nvSpPr>
        <p:spPr>
          <a:xfrm>
            <a:off x="513750" y="1147075"/>
            <a:ext cx="8116500" cy="1400100"/>
          </a:xfrm>
          <a:prstGeom prst="rect">
            <a:avLst/>
          </a:prstGeom>
          <a:solidFill>
            <a:srgbClr val="F3F3F3"/>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94000"/>
              </a:lnSpc>
              <a:spcBef>
                <a:spcPts val="0"/>
              </a:spcBef>
              <a:spcAft>
                <a:spcPts val="0"/>
              </a:spcAft>
              <a:buNone/>
            </a:pPr>
            <a:r>
              <a:rPr lang="en">
                <a:solidFill>
                  <a:schemeClr val="dk1"/>
                </a:solidFill>
                <a:latin typeface="Source Code Pro"/>
                <a:ea typeface="Source Code Pro"/>
                <a:cs typeface="Source Code Pro"/>
                <a:sym typeface="Source Code Pro"/>
              </a:rPr>
              <a:t>p = heap_start; </a:t>
            </a:r>
            <a:endParaRPr>
              <a:solidFill>
                <a:schemeClr val="dk1"/>
              </a:solidFill>
              <a:latin typeface="Source Code Pro"/>
              <a:ea typeface="Source Code Pro"/>
              <a:cs typeface="Source Code Pro"/>
              <a:sym typeface="Source Code Pro"/>
            </a:endParaRPr>
          </a:p>
          <a:p>
            <a:pPr marL="0" lvl="0" indent="0" algn="l" rtl="0">
              <a:lnSpc>
                <a:spcPct val="94000"/>
              </a:lnSpc>
              <a:spcBef>
                <a:spcPts val="0"/>
              </a:spcBef>
              <a:spcAft>
                <a:spcPts val="0"/>
              </a:spcAft>
              <a:buNone/>
            </a:pPr>
            <a:r>
              <a:rPr lang="en">
                <a:solidFill>
                  <a:srgbClr val="7030A0"/>
                </a:solidFill>
                <a:latin typeface="Source Code Pro"/>
                <a:ea typeface="Source Code Pro"/>
                <a:cs typeface="Source Code Pro"/>
                <a:sym typeface="Source Code Pro"/>
              </a:rPr>
              <a:t>while</a:t>
            </a:r>
            <a:r>
              <a:rPr lang="en">
                <a:solidFill>
                  <a:schemeClr val="dk1"/>
                </a:solidFill>
                <a:latin typeface="Source Code Pro"/>
                <a:ea typeface="Source Code Pro"/>
                <a:cs typeface="Source Code Pro"/>
                <a:sym typeface="Source Code Pro"/>
              </a:rPr>
              <a:t> ((p &lt; end) &amp;&amp;                    </a:t>
            </a:r>
            <a:r>
              <a:rPr lang="en">
                <a:solidFill>
                  <a:schemeClr val="dk2"/>
                </a:solidFill>
                <a:latin typeface="Source Code Pro"/>
                <a:ea typeface="Source Code Pro"/>
                <a:cs typeface="Source Code Pro"/>
                <a:sym typeface="Source Code Pro"/>
              </a:rPr>
              <a:t>// while not past the end of heap</a:t>
            </a:r>
            <a:endParaRPr>
              <a:solidFill>
                <a:schemeClr val="dk2"/>
              </a:solidFill>
              <a:latin typeface="Source Code Pro"/>
              <a:ea typeface="Source Code Pro"/>
              <a:cs typeface="Source Code Pro"/>
              <a:sym typeface="Source Code Pro"/>
            </a:endParaRPr>
          </a:p>
          <a:p>
            <a:pPr marL="0" lvl="0" indent="0" algn="l" rtl="0">
              <a:lnSpc>
                <a:spcPct val="94000"/>
              </a:lnSpc>
              <a:spcBef>
                <a:spcPts val="0"/>
              </a:spcBef>
              <a:spcAft>
                <a:spcPts val="0"/>
              </a:spcAft>
              <a:buNone/>
            </a:pPr>
            <a:r>
              <a:rPr lang="en">
                <a:solidFill>
                  <a:schemeClr val="dk2"/>
                </a:solidFill>
                <a:latin typeface="Source Code Pro"/>
                <a:ea typeface="Source Code Pro"/>
                <a:cs typeface="Source Code Pro"/>
                <a:sym typeface="Source Code Pro"/>
              </a:rPr>
              <a:t>        </a:t>
            </a:r>
            <a:r>
              <a:rPr lang="en">
                <a:solidFill>
                  <a:schemeClr val="dk1"/>
                </a:solidFill>
                <a:latin typeface="Source Code Pro"/>
                <a:ea typeface="Source Code Pro"/>
                <a:cs typeface="Source Code Pro"/>
                <a:sym typeface="Source Code Pro"/>
              </a:rPr>
              <a:t>((*p &amp; </a:t>
            </a:r>
            <a:r>
              <a:rPr lang="en">
                <a:solidFill>
                  <a:srgbClr val="38761D"/>
                </a:solidFill>
                <a:latin typeface="Source Code Pro"/>
                <a:ea typeface="Source Code Pro"/>
                <a:cs typeface="Source Code Pro"/>
                <a:sym typeface="Source Code Pro"/>
              </a:rPr>
              <a:t>1</a:t>
            </a:r>
            <a:r>
              <a:rPr lang="en">
                <a:solidFill>
                  <a:schemeClr val="dk1"/>
                </a:solidFill>
                <a:latin typeface="Source Code Pro"/>
                <a:ea typeface="Source Code Pro"/>
                <a:cs typeface="Source Code Pro"/>
                <a:sym typeface="Source Code Pro"/>
              </a:rPr>
              <a:t>) || (*p &lt;= len))) {</a:t>
            </a:r>
            <a:r>
              <a:rPr lang="en">
                <a:solidFill>
                  <a:srgbClr val="0000FF"/>
                </a:solidFill>
                <a:latin typeface="Source Code Pro"/>
                <a:ea typeface="Source Code Pro"/>
                <a:cs typeface="Source Code Pro"/>
                <a:sym typeface="Source Code Pro"/>
              </a:rPr>
              <a:t>   </a:t>
            </a:r>
            <a:r>
              <a:rPr lang="en">
                <a:solidFill>
                  <a:schemeClr val="dk2"/>
                </a:solidFill>
                <a:latin typeface="Source Code Pro"/>
                <a:ea typeface="Source Code Pro"/>
                <a:cs typeface="Source Code Pro"/>
                <a:sym typeface="Source Code Pro"/>
              </a:rPr>
              <a:t>// while p allocated or too small</a:t>
            </a:r>
            <a:endParaRPr>
              <a:solidFill>
                <a:schemeClr val="dk2"/>
              </a:solidFill>
              <a:latin typeface="Source Code Pro"/>
              <a:ea typeface="Source Code Pro"/>
              <a:cs typeface="Source Code Pro"/>
              <a:sym typeface="Source Code Pro"/>
            </a:endParaRPr>
          </a:p>
          <a:p>
            <a:pPr marL="0" lvl="0" indent="0" algn="l" rtl="0">
              <a:lnSpc>
                <a:spcPct val="94000"/>
              </a:lnSpc>
              <a:spcBef>
                <a:spcPts val="0"/>
              </a:spcBef>
              <a:spcAft>
                <a:spcPts val="0"/>
              </a:spcAft>
              <a:buNone/>
            </a:pPr>
            <a:r>
              <a:rPr lang="en">
                <a:solidFill>
                  <a:schemeClr val="dk2"/>
                </a:solidFill>
                <a:latin typeface="Source Code Pro"/>
                <a:ea typeface="Source Code Pro"/>
                <a:cs typeface="Source Code Pro"/>
                <a:sym typeface="Source Code Pro"/>
              </a:rPr>
              <a:t>    </a:t>
            </a:r>
            <a:r>
              <a:rPr lang="en">
                <a:solidFill>
                  <a:srgbClr val="7030A0"/>
                </a:solidFill>
                <a:latin typeface="Source Code Pro"/>
                <a:ea typeface="Source Code Pro"/>
                <a:cs typeface="Source Code Pro"/>
                <a:sym typeface="Source Code Pro"/>
              </a:rPr>
              <a:t>int</a:t>
            </a:r>
            <a:r>
              <a:rPr lang="en">
                <a:solidFill>
                  <a:schemeClr val="dk1"/>
                </a:solidFill>
                <a:latin typeface="Source Code Pro"/>
                <a:ea typeface="Source Code Pro"/>
                <a:cs typeface="Source Code Pro"/>
                <a:sym typeface="Source Code Pro"/>
              </a:rPr>
              <a:t> size = p &amp; </a:t>
            </a:r>
            <a:r>
              <a:rPr lang="en">
                <a:solidFill>
                  <a:srgbClr val="38761D"/>
                </a:solidFill>
                <a:latin typeface="Source Code Pro"/>
                <a:ea typeface="Source Code Pro"/>
                <a:cs typeface="Source Code Pro"/>
                <a:sym typeface="Source Code Pro"/>
              </a:rPr>
              <a:t>~1</a:t>
            </a:r>
            <a:r>
              <a:rPr lang="en">
                <a:solidFill>
                  <a:schemeClr val="dk1"/>
                </a:solidFill>
                <a:latin typeface="Source Code Pro"/>
                <a:ea typeface="Source Code Pro"/>
                <a:cs typeface="Source Code Pro"/>
                <a:sym typeface="Source Code Pro"/>
              </a:rPr>
              <a:t>;</a:t>
            </a:r>
            <a:endParaRPr>
              <a:solidFill>
                <a:schemeClr val="dk1"/>
              </a:solidFill>
              <a:latin typeface="Source Code Pro"/>
              <a:ea typeface="Source Code Pro"/>
              <a:cs typeface="Source Code Pro"/>
              <a:sym typeface="Source Code Pro"/>
            </a:endParaRPr>
          </a:p>
          <a:p>
            <a:pPr marL="0" lvl="0" indent="0" algn="l" rtl="0">
              <a:lnSpc>
                <a:spcPct val="94000"/>
              </a:lnSpc>
              <a:spcBef>
                <a:spcPts val="0"/>
              </a:spcBef>
              <a:spcAft>
                <a:spcPts val="0"/>
              </a:spcAft>
              <a:buNone/>
            </a:pPr>
            <a:r>
              <a:rPr lang="en">
                <a:solidFill>
                  <a:schemeClr val="dk1"/>
                </a:solidFill>
                <a:latin typeface="Source Code Pro"/>
                <a:ea typeface="Source Code Pro"/>
                <a:cs typeface="Source Code Pro"/>
                <a:sym typeface="Source Code Pro"/>
              </a:rPr>
              <a:t>    p += p, size;                      </a:t>
            </a:r>
            <a:r>
              <a:rPr lang="en">
                <a:solidFill>
                  <a:schemeClr val="dk2"/>
                </a:solidFill>
                <a:latin typeface="Source Code Pro"/>
                <a:ea typeface="Source Code Pro"/>
                <a:cs typeface="Source Code Pro"/>
                <a:sym typeface="Source Code Pro"/>
              </a:rPr>
              <a:t>// Go to next block, (</a:t>
            </a:r>
            <a:r>
              <a:rPr lang="en" b="1">
                <a:solidFill>
                  <a:schemeClr val="dk2"/>
                </a:solidFill>
                <a:latin typeface="Source Code Pro"/>
                <a:ea typeface="Source Code Pro"/>
                <a:cs typeface="Source Code Pro"/>
                <a:sym typeface="Source Code Pro"/>
              </a:rPr>
              <a:t>UNSCALED</a:t>
            </a:r>
            <a:r>
              <a:rPr lang="en">
                <a:solidFill>
                  <a:schemeClr val="dk2"/>
                </a:solidFill>
                <a:latin typeface="Source Code Pro"/>
                <a:ea typeface="Source Code Pro"/>
                <a:cs typeface="Source Code Pro"/>
                <a:sym typeface="Source Code Pro"/>
              </a:rPr>
              <a:t> +)</a:t>
            </a:r>
            <a:endParaRPr>
              <a:solidFill>
                <a:schemeClr val="dk2"/>
              </a:solidFill>
              <a:latin typeface="Source Code Pro"/>
              <a:ea typeface="Source Code Pro"/>
              <a:cs typeface="Source Code Pro"/>
              <a:sym typeface="Source Code Pro"/>
            </a:endParaRPr>
          </a:p>
          <a:p>
            <a:pPr marL="0" lvl="0" indent="0" algn="l" rtl="0">
              <a:lnSpc>
                <a:spcPct val="94000"/>
              </a:lnSpc>
              <a:spcBef>
                <a:spcPts val="0"/>
              </a:spcBef>
              <a:spcAft>
                <a:spcPts val="0"/>
              </a:spcAft>
              <a:buNone/>
            </a:pPr>
            <a:r>
              <a:rPr lang="en">
                <a:solidFill>
                  <a:schemeClr val="dk1"/>
                </a:solidFill>
                <a:latin typeface="Source Code Pro"/>
                <a:ea typeface="Source Code Pro"/>
                <a:cs typeface="Source Code Pro"/>
                <a:sym typeface="Source Code Pro"/>
              </a:rPr>
              <a:t>}  </a:t>
            </a:r>
            <a:r>
              <a:rPr lang="en">
                <a:solidFill>
                  <a:schemeClr val="dk2"/>
                </a:solidFill>
                <a:latin typeface="Source Code Pro"/>
                <a:ea typeface="Source Code Pro"/>
                <a:cs typeface="Source Code Pro"/>
                <a:sym typeface="Source Code Pro"/>
              </a:rPr>
              <a:t>// p points to selected block </a:t>
            </a:r>
            <a:r>
              <a:rPr lang="en" u="sng">
                <a:solidFill>
                  <a:schemeClr val="dk2"/>
                </a:solidFill>
                <a:latin typeface="Source Code Pro"/>
                <a:ea typeface="Source Code Pro"/>
                <a:cs typeface="Source Code Pro"/>
                <a:sym typeface="Source Code Pro"/>
              </a:rPr>
              <a:t>or</a:t>
            </a:r>
            <a:r>
              <a:rPr lang="en">
                <a:solidFill>
                  <a:schemeClr val="dk2"/>
                </a:solidFill>
                <a:latin typeface="Source Code Pro"/>
                <a:ea typeface="Source Code Pro"/>
                <a:cs typeface="Source Code Pro"/>
                <a:sym typeface="Source Code Pro"/>
              </a:rPr>
              <a:t> end</a:t>
            </a:r>
            <a:endParaRPr>
              <a:solidFill>
                <a:schemeClr val="dk2"/>
              </a:solidFill>
              <a:latin typeface="Source Code Pro"/>
              <a:ea typeface="Source Code Pro"/>
              <a:cs typeface="Source Code Pro"/>
              <a:sym typeface="Source Code Pro"/>
            </a:endParaRPr>
          </a:p>
        </p:txBody>
      </p:sp>
      <p:sp>
        <p:nvSpPr>
          <p:cNvPr id="142" name="Google Shape;142;p26"/>
          <p:cNvSpPr txBox="1">
            <a:spLocks noGrp="1"/>
          </p:cNvSpPr>
          <p:nvPr>
            <p:ph type="body" idx="1"/>
          </p:nvPr>
        </p:nvSpPr>
        <p:spPr>
          <a:xfrm>
            <a:off x="311700" y="2547175"/>
            <a:ext cx="8520600" cy="716100"/>
          </a:xfrm>
          <a:prstGeom prst="rect">
            <a:avLst/>
          </a:prstGeom>
        </p:spPr>
        <p:txBody>
          <a:bodyPr spcFirstLastPara="1" wrap="square" lIns="91425" tIns="91425" rIns="91425" bIns="91425" anchor="t" anchorCtr="0">
            <a:normAutofit lnSpcReduction="10000"/>
          </a:bodyPr>
          <a:lstStyle/>
          <a:p>
            <a:pPr marL="914400" lvl="1" indent="-330200" algn="l" rtl="0">
              <a:spcBef>
                <a:spcPts val="0"/>
              </a:spcBef>
              <a:spcAft>
                <a:spcPts val="0"/>
              </a:spcAft>
              <a:buSzPts val="1600"/>
              <a:buChar char="○"/>
            </a:pPr>
            <a:r>
              <a:rPr lang="en"/>
              <a:t>Can take linear time in total number of blocks</a:t>
            </a:r>
            <a:endParaRPr/>
          </a:p>
          <a:p>
            <a:pPr marL="914400" lvl="1" indent="-330200" algn="l" rtl="0">
              <a:spcBef>
                <a:spcPts val="0"/>
              </a:spcBef>
              <a:spcAft>
                <a:spcPts val="0"/>
              </a:spcAft>
              <a:buSzPts val="1600"/>
              <a:buChar char="○"/>
            </a:pPr>
            <a:r>
              <a:rPr lang="en"/>
              <a:t>Can cause “splinters” at beginning of the heap</a:t>
            </a:r>
            <a:endParaRPr/>
          </a:p>
        </p:txBody>
      </p:sp>
      <p:sp>
        <p:nvSpPr>
          <p:cNvPr id="143" name="Google Shape;143;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Implicit Free List: Finding a Free Block (pt 2)</a:t>
            </a:r>
            <a:endParaRPr/>
          </a:p>
        </p:txBody>
      </p:sp>
      <p:sp>
        <p:nvSpPr>
          <p:cNvPr id="149" name="Google Shape;149;p27"/>
          <p:cNvSpPr txBox="1">
            <a:spLocks noGrp="1"/>
          </p:cNvSpPr>
          <p:nvPr>
            <p:ph type="body" idx="1"/>
          </p:nvPr>
        </p:nvSpPr>
        <p:spPr>
          <a:xfrm>
            <a:off x="311700" y="742824"/>
            <a:ext cx="8520600" cy="3521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7030A0"/>
                </a:solidFill>
              </a:rPr>
              <a:t>Next fit</a:t>
            </a:r>
            <a:r>
              <a:rPr lang="en"/>
              <a:t>: like first fit, but </a:t>
            </a:r>
            <a:r>
              <a:rPr lang="en" b="1"/>
              <a:t>search list starting from where previous search finished</a:t>
            </a:r>
            <a:endParaRPr/>
          </a:p>
          <a:p>
            <a:pPr marL="914400" lvl="1" indent="-330200" algn="l" rtl="0">
              <a:spcBef>
                <a:spcPts val="0"/>
              </a:spcBef>
              <a:spcAft>
                <a:spcPts val="0"/>
              </a:spcAft>
              <a:buSzPts val="1600"/>
              <a:buChar char="○"/>
            </a:pPr>
            <a:r>
              <a:rPr lang="en"/>
              <a:t>Often faster than first-fit, avoid scanning through as many allocated blocks</a:t>
            </a:r>
            <a:endParaRPr/>
          </a:p>
          <a:p>
            <a:pPr marL="914400" lvl="1" indent="-330200" algn="l" rtl="0">
              <a:spcBef>
                <a:spcPts val="0"/>
              </a:spcBef>
              <a:spcAft>
                <a:spcPts val="0"/>
              </a:spcAft>
              <a:buSzPts val="1600"/>
              <a:buChar char="○"/>
            </a:pPr>
            <a:r>
              <a:rPr lang="en"/>
              <a:t>Some research suggests fragmentation is worse</a:t>
            </a:r>
            <a:endParaRPr/>
          </a:p>
          <a:p>
            <a:pPr marL="457200" lvl="0" indent="-342900" algn="l" rtl="0">
              <a:spcBef>
                <a:spcPts val="0"/>
              </a:spcBef>
              <a:spcAft>
                <a:spcPts val="0"/>
              </a:spcAft>
              <a:buSzPts val="1800"/>
              <a:buChar char="●"/>
            </a:pPr>
            <a:r>
              <a:rPr lang="en" b="1">
                <a:solidFill>
                  <a:srgbClr val="7030A0"/>
                </a:solidFill>
              </a:rPr>
              <a:t>Best fit</a:t>
            </a:r>
            <a:r>
              <a:rPr lang="en"/>
              <a:t>: search through </a:t>
            </a:r>
            <a:r>
              <a:rPr lang="en" i="1"/>
              <a:t>all</a:t>
            </a:r>
            <a:r>
              <a:rPr lang="en"/>
              <a:t> free blocks, choose the one that’s large enough with </a:t>
            </a:r>
            <a:r>
              <a:rPr lang="en" b="1"/>
              <a:t>fewest bytes left over</a:t>
            </a:r>
            <a:endParaRPr/>
          </a:p>
          <a:p>
            <a:pPr marL="914400" lvl="1" indent="-330200" algn="l" rtl="0">
              <a:spcBef>
                <a:spcPts val="0"/>
              </a:spcBef>
              <a:spcAft>
                <a:spcPts val="0"/>
              </a:spcAft>
              <a:buSzPts val="1600"/>
              <a:buChar char="○"/>
            </a:pPr>
            <a:r>
              <a:rPr lang="en"/>
              <a:t>Usually helps fragmentation</a:t>
            </a:r>
            <a:endParaRPr/>
          </a:p>
          <a:p>
            <a:pPr marL="914400" lvl="1" indent="-330200" algn="l" rtl="0">
              <a:spcBef>
                <a:spcPts val="0"/>
              </a:spcBef>
              <a:spcAft>
                <a:spcPts val="0"/>
              </a:spcAft>
              <a:buSzPts val="1600"/>
              <a:buChar char="○"/>
            </a:pPr>
            <a:r>
              <a:rPr lang="en"/>
              <a:t>Worse throughput, have to look through all blocks</a:t>
            </a:r>
            <a:endParaRPr/>
          </a:p>
        </p:txBody>
      </p:sp>
      <p:sp>
        <p:nvSpPr>
          <p:cNvPr id="150" name="Google Shape;150;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xfrm>
            <a:off x="311700" y="170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Polling Question</a:t>
            </a:r>
            <a:endParaRPr/>
          </a:p>
        </p:txBody>
      </p:sp>
      <p:sp>
        <p:nvSpPr>
          <p:cNvPr id="168" name="Google Shape;168;p29"/>
          <p:cNvSpPr txBox="1">
            <a:spLocks noGrp="1"/>
          </p:cNvSpPr>
          <p:nvPr>
            <p:ph type="body" idx="1"/>
          </p:nvPr>
        </p:nvSpPr>
        <p:spPr>
          <a:xfrm>
            <a:off x="311700" y="742825"/>
            <a:ext cx="5871300" cy="3705300"/>
          </a:xfrm>
          <a:prstGeom prst="rect">
            <a:avLst/>
          </a:prstGeom>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dirty="0"/>
              <a:t>Which allocation strategy and requests remove </a:t>
            </a:r>
            <a:r>
              <a:rPr lang="en" u="sng" dirty="0"/>
              <a:t>external</a:t>
            </a:r>
            <a:r>
              <a:rPr lang="en" dirty="0"/>
              <a:t> fragmentation in this Heap? Note: B3 was the last fulfilled request.</a:t>
            </a:r>
            <a:endParaRPr dirty="0"/>
          </a:p>
          <a:p>
            <a:pPr marL="0" lvl="0" indent="0" algn="l" rtl="0">
              <a:lnSpc>
                <a:spcPct val="115000"/>
              </a:lnSpc>
              <a:spcBef>
                <a:spcPts val="0"/>
              </a:spcBef>
              <a:spcAft>
                <a:spcPts val="0"/>
              </a:spcAft>
              <a:buNone/>
            </a:pPr>
            <a:r>
              <a:rPr lang="en" sz="1600" dirty="0"/>
              <a:t>	</a:t>
            </a:r>
            <a:r>
              <a:rPr lang="en" sz="1600" b="1" dirty="0">
                <a:solidFill>
                  <a:srgbClr val="7030A0"/>
                </a:solidFill>
              </a:rPr>
              <a:t>A)</a:t>
            </a:r>
            <a:r>
              <a:rPr lang="en" sz="1600" dirty="0"/>
              <a:t> Best-fit:</a:t>
            </a:r>
            <a:endParaRPr sz="1600" dirty="0"/>
          </a:p>
          <a:p>
            <a:pPr marL="0" lvl="0" indent="0" algn="l" rtl="0">
              <a:lnSpc>
                <a:spcPct val="115000"/>
              </a:lnSpc>
              <a:spcBef>
                <a:spcPts val="0"/>
              </a:spcBef>
              <a:spcAft>
                <a:spcPts val="0"/>
              </a:spcAft>
              <a:buNone/>
            </a:pPr>
            <a:r>
              <a:rPr lang="en" sz="1600" dirty="0"/>
              <a:t>		malloc(50), malloc(50)</a:t>
            </a:r>
            <a:endParaRPr sz="1600" dirty="0"/>
          </a:p>
          <a:p>
            <a:pPr marL="0" lvl="0" indent="0" algn="l" rtl="0">
              <a:lnSpc>
                <a:spcPct val="115000"/>
              </a:lnSpc>
              <a:spcBef>
                <a:spcPts val="0"/>
              </a:spcBef>
              <a:spcAft>
                <a:spcPts val="0"/>
              </a:spcAft>
              <a:buNone/>
            </a:pPr>
            <a:r>
              <a:rPr lang="en" sz="1600" dirty="0"/>
              <a:t>	</a:t>
            </a:r>
            <a:r>
              <a:rPr lang="en" sz="1600" b="1" dirty="0">
                <a:solidFill>
                  <a:srgbClr val="7030A0"/>
                </a:solidFill>
              </a:rPr>
              <a:t>B)</a:t>
            </a:r>
            <a:r>
              <a:rPr lang="en" sz="1600" dirty="0"/>
              <a:t> First-fit:</a:t>
            </a:r>
            <a:endParaRPr sz="1600" dirty="0"/>
          </a:p>
          <a:p>
            <a:pPr marL="0" lvl="0" indent="0" algn="l" rtl="0">
              <a:lnSpc>
                <a:spcPct val="115000"/>
              </a:lnSpc>
              <a:spcBef>
                <a:spcPts val="0"/>
              </a:spcBef>
              <a:spcAft>
                <a:spcPts val="0"/>
              </a:spcAft>
              <a:buNone/>
            </a:pPr>
            <a:r>
              <a:rPr lang="en" sz="1600" dirty="0"/>
              <a:t>		malloc(50), malloc(30)</a:t>
            </a:r>
            <a:endParaRPr sz="1600" dirty="0"/>
          </a:p>
          <a:p>
            <a:pPr marL="0" lvl="0" indent="0" algn="l" rtl="0">
              <a:lnSpc>
                <a:spcPct val="115000"/>
              </a:lnSpc>
              <a:spcBef>
                <a:spcPts val="0"/>
              </a:spcBef>
              <a:spcAft>
                <a:spcPts val="0"/>
              </a:spcAft>
              <a:buNone/>
            </a:pPr>
            <a:r>
              <a:rPr lang="en" sz="1600" dirty="0"/>
              <a:t>	</a:t>
            </a:r>
            <a:r>
              <a:rPr lang="en" sz="1600" b="1" dirty="0">
                <a:solidFill>
                  <a:srgbClr val="7030A0"/>
                </a:solidFill>
              </a:rPr>
              <a:t>C)</a:t>
            </a:r>
            <a:r>
              <a:rPr lang="en" sz="1600" dirty="0"/>
              <a:t> Next-fit:</a:t>
            </a:r>
            <a:endParaRPr sz="1600" dirty="0"/>
          </a:p>
          <a:p>
            <a:pPr marL="0" lvl="0" indent="0" algn="l" rtl="0">
              <a:lnSpc>
                <a:spcPct val="115000"/>
              </a:lnSpc>
              <a:spcBef>
                <a:spcPts val="0"/>
              </a:spcBef>
              <a:spcAft>
                <a:spcPts val="0"/>
              </a:spcAft>
              <a:buNone/>
            </a:pPr>
            <a:r>
              <a:rPr lang="en" sz="1600" dirty="0"/>
              <a:t>		malloc(30), malloc(50)</a:t>
            </a:r>
            <a:endParaRPr sz="1600" dirty="0"/>
          </a:p>
          <a:p>
            <a:pPr marL="0" lvl="0" indent="0" algn="l" rtl="0">
              <a:lnSpc>
                <a:spcPct val="115000"/>
              </a:lnSpc>
              <a:spcBef>
                <a:spcPts val="0"/>
              </a:spcBef>
              <a:spcAft>
                <a:spcPts val="0"/>
              </a:spcAft>
              <a:buNone/>
            </a:pPr>
            <a:r>
              <a:rPr lang="en" sz="1600" dirty="0"/>
              <a:t>	</a:t>
            </a:r>
            <a:r>
              <a:rPr lang="en" sz="1600" b="1" dirty="0">
                <a:solidFill>
                  <a:srgbClr val="7030A0"/>
                </a:solidFill>
              </a:rPr>
              <a:t>D)</a:t>
            </a:r>
            <a:r>
              <a:rPr lang="en" sz="1600" dirty="0"/>
              <a:t> Next-fit:</a:t>
            </a:r>
            <a:endParaRPr sz="1600" dirty="0"/>
          </a:p>
          <a:p>
            <a:pPr marL="0" lvl="0" indent="0" algn="l" rtl="0">
              <a:lnSpc>
                <a:spcPct val="115000"/>
              </a:lnSpc>
              <a:spcBef>
                <a:spcPts val="0"/>
              </a:spcBef>
              <a:spcAft>
                <a:spcPts val="0"/>
              </a:spcAft>
              <a:buNone/>
            </a:pPr>
            <a:r>
              <a:rPr lang="en" sz="1600" dirty="0"/>
              <a:t>		malloc(50), malloc(30)</a:t>
            </a:r>
            <a:endParaRPr sz="1600" b="1" dirty="0"/>
          </a:p>
          <a:p>
            <a:pPr marL="0" lvl="0" indent="0" algn="l" rtl="0">
              <a:lnSpc>
                <a:spcPct val="115000"/>
              </a:lnSpc>
              <a:spcBef>
                <a:spcPts val="0"/>
              </a:spcBef>
              <a:spcAft>
                <a:spcPts val="1200"/>
              </a:spcAft>
              <a:buNone/>
            </a:pPr>
            <a:endParaRPr dirty="0"/>
          </a:p>
        </p:txBody>
      </p:sp>
      <p:pic>
        <p:nvPicPr>
          <p:cNvPr id="169" name="Google Shape;169;p29" descr="A stack of grey and white boxes, each labeled with a &quot;payload size&quot;. The grey boxes also contain some text. Frop top to bottom:&#10;1. White, payload size = 50&#10;2. Grey, payload size = 10, contains &quot;B2&quot;&#10;3. White, payload size = 30&#10;4. Grey, Payload size = 10, contains &quot;B3&quot;&#10;5. White, payload size = 50&#10;6. Grey, payload size = 50, contains &quot;B1&quot;&#10;&#10;The bottom of the stack (near B1) is labeled &quot;start of heap&quot;"/>
          <p:cNvPicPr preferRelativeResize="0"/>
          <p:nvPr/>
        </p:nvPicPr>
        <p:blipFill>
          <a:blip r:embed="rId3">
            <a:alphaModFix/>
          </a:blip>
          <a:stretch>
            <a:fillRect/>
          </a:stretch>
        </p:blipFill>
        <p:spPr>
          <a:xfrm>
            <a:off x="5992175" y="108025"/>
            <a:ext cx="2656200" cy="4095593"/>
          </a:xfrm>
          <a:prstGeom prst="rect">
            <a:avLst/>
          </a:prstGeom>
          <a:noFill/>
          <a:ln>
            <a:noFill/>
          </a:ln>
        </p:spPr>
      </p:pic>
      <p:sp>
        <p:nvSpPr>
          <p:cNvPr id="170" name="Google Shape;170;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E3771AC-5142-E2E1-579A-920039A0517E}"/>
                  </a:ext>
                </a:extLst>
              </p14:cNvPr>
              <p14:cNvContentPartPr/>
              <p14:nvPr/>
            </p14:nvContentPartPr>
            <p14:xfrm>
              <a:off x="2395440" y="4286160"/>
              <a:ext cx="5040" cy="360"/>
            </p14:xfrm>
          </p:contentPart>
        </mc:Choice>
        <mc:Fallback xmlns="">
          <p:pic>
            <p:nvPicPr>
              <p:cNvPr id="2" name="Ink 1">
                <a:extLst>
                  <a:ext uri="{FF2B5EF4-FFF2-40B4-BE49-F238E27FC236}">
                    <a16:creationId xmlns:a16="http://schemas.microsoft.com/office/drawing/2014/main" id="{0E3771AC-5142-E2E1-579A-920039A0517E}"/>
                  </a:ext>
                </a:extLst>
              </p:cNvPr>
              <p:cNvPicPr/>
              <p:nvPr/>
            </p:nvPicPr>
            <p:blipFill>
              <a:blip r:embed="rId5"/>
              <a:stretch>
                <a:fillRect/>
              </a:stretch>
            </p:blipFill>
            <p:spPr>
              <a:xfrm>
                <a:off x="2386080" y="4276800"/>
                <a:ext cx="23760" cy="19080"/>
              </a:xfrm>
              <a:prstGeom prst="rect">
                <a:avLst/>
              </a:prstGeom>
            </p:spPr>
          </p:pic>
        </mc:Fallback>
      </mc:AlternateContent>
    </p:spTree>
  </p:cSld>
  <p:clrMapOvr>
    <a:masterClrMapping/>
  </p:clrMapOvr>
</p:sld>
</file>

<file path=ppt/theme/theme1.xml><?xml version="1.0" encoding="utf-8"?>
<a:theme xmlns:a="http://schemas.openxmlformats.org/drawingml/2006/main" name="Simple Light UW 351">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DD110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2857</Words>
  <Application>Microsoft Office PowerPoint</Application>
  <PresentationFormat>On-screen Show (16:9)</PresentationFormat>
  <Paragraphs>386</Paragraphs>
  <Slides>44</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Source Code Pro</vt:lpstr>
      <vt:lpstr>Arial Narrow</vt:lpstr>
      <vt:lpstr>Play</vt:lpstr>
      <vt:lpstr>Arial</vt:lpstr>
      <vt:lpstr>Calibri</vt:lpstr>
      <vt:lpstr>Simple Light UW 351</vt:lpstr>
      <vt:lpstr>Memory Allocation I</vt:lpstr>
      <vt:lpstr>Administrivia</vt:lpstr>
      <vt:lpstr>Dynamic Memory Allocation</vt:lpstr>
      <vt:lpstr>Recap: Keeping track of free blocks</vt:lpstr>
      <vt:lpstr>Recap: Implicit Free Lists</vt:lpstr>
      <vt:lpstr>Implicit Free List Example</vt:lpstr>
      <vt:lpstr>Implicit Free List: Finding a Free Block</vt:lpstr>
      <vt:lpstr>Implicit Free List: Finding a Free Block (pt 2)</vt:lpstr>
      <vt:lpstr>Polling Question</vt:lpstr>
      <vt:lpstr>Allocating a Free Block</vt:lpstr>
      <vt:lpstr>Freeing a Block</vt:lpstr>
      <vt:lpstr>Coalescing with Next block</vt:lpstr>
      <vt:lpstr>Coalescing with Previous Block</vt:lpstr>
      <vt:lpstr>Coalescing</vt:lpstr>
      <vt:lpstr>Coalescing (pt 2)</vt:lpstr>
      <vt:lpstr>Implicit Free List Review Questions </vt:lpstr>
      <vt:lpstr>Dynamic Memory Allocation</vt:lpstr>
      <vt:lpstr>Explicit Free Lists</vt:lpstr>
      <vt:lpstr>Doubly-Linked Lists</vt:lpstr>
      <vt:lpstr>Explicit Free Lists (pt 2)</vt:lpstr>
      <vt:lpstr>Allocating From Explicit Free Lists</vt:lpstr>
      <vt:lpstr>Allocating From Explicit Free Lists (pt 2)</vt:lpstr>
      <vt:lpstr>Freeing With Explicit Free Lists</vt:lpstr>
      <vt:lpstr>Coalescing With Explicit Free Lists</vt:lpstr>
      <vt:lpstr>Freeing Blocks with LIFO Policy (Case 1)</vt:lpstr>
      <vt:lpstr>Freeing Blocks with LIFO Policy (Case 2)</vt:lpstr>
      <vt:lpstr>Freeing Blocks with LIFO Policy (Case 3)</vt:lpstr>
      <vt:lpstr>Freeing Blocks with LIFO Policy (Case 4)</vt:lpstr>
      <vt:lpstr>Do we always need boundary tags?</vt:lpstr>
      <vt:lpstr>Explicit Free List Block Size</vt:lpstr>
      <vt:lpstr>Explicit List Block Size (pt 2)</vt:lpstr>
      <vt:lpstr>Dynamic Memory Allocation</vt:lpstr>
      <vt:lpstr>Wouldn’t it be nice…</vt:lpstr>
      <vt:lpstr>Garbage Collection</vt:lpstr>
      <vt:lpstr>Garbage Collection (pt 2)</vt:lpstr>
      <vt:lpstr>Memory as a Graph</vt:lpstr>
      <vt:lpstr>Garbage Collection: Mark and Sweep</vt:lpstr>
      <vt:lpstr>Why doesn’t C have Garbage Collection</vt:lpstr>
      <vt:lpstr>Summary</vt:lpstr>
      <vt:lpstr>Summary (pt 2)</vt:lpstr>
      <vt:lpstr>PowerPoint Presentation</vt:lpstr>
      <vt:lpstr>Segregated List (SegList) Allocators</vt:lpstr>
      <vt:lpstr>SegList Allocator</vt:lpstr>
      <vt:lpstr>SegList Advantages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Ellis Haker</cp:lastModifiedBy>
  <cp:revision>7</cp:revision>
  <dcterms:modified xsi:type="dcterms:W3CDTF">2024-08-09T23:22:05Z</dcterms:modified>
</cp:coreProperties>
</file>