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5143500" type="screen16x9"/>
  <p:notesSz cx="6858000" cy="9144000"/>
  <p:embeddedFontLst>
    <p:embeddedFont>
      <p:font typeface="Source Code Pro" panose="020B0509030403020204" pitchFamily="49"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44">
          <p15:clr>
            <a:srgbClr val="747775"/>
          </p15:clr>
        </p15:guide>
        <p15:guide id="2" pos="2376">
          <p15:clr>
            <a:srgbClr val="747775"/>
          </p15:clr>
        </p15:guide>
        <p15:guide id="3" pos="4767">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35E2F11-B9C6-4183-8E80-7DCD1B8CE5C1}">
  <a:tblStyle styleId="{E35E2F11-B9C6-4183-8E80-7DCD1B8CE5C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549" autoAdjust="0"/>
  </p:normalViewPr>
  <p:slideViewPr>
    <p:cSldViewPr snapToGrid="0">
      <p:cViewPr varScale="1">
        <p:scale>
          <a:sx n="79" d="100"/>
          <a:sy n="79" d="100"/>
        </p:scale>
        <p:origin x="912" y="62"/>
      </p:cViewPr>
      <p:guideLst>
        <p:guide orient="horz" pos="144"/>
        <p:guide pos="2376"/>
        <p:guide pos="476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eef1554db8_1_7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 name="Google Shape;77;g2eef1554db8_1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eef1554db1_0_1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2eef1554db1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 through quickly, mostly just for reference!!!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eef1554db1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eef1554db1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If statement checks for malloc failure. </a:t>
            </a:r>
            <a:r>
              <a:rPr lang="en-US" dirty="0" err="1"/>
              <a:t>Perror</a:t>
            </a:r>
            <a:r>
              <a:rPr lang="en-US" dirty="0"/>
              <a:t> prints error </a:t>
            </a:r>
            <a:r>
              <a:rPr lang="en-US" dirty="0" err="1"/>
              <a:t>messahge</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79df6a7c3d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279df6a7c3d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eef1554db1_0_1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eef1554db1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ef9ac421c8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2ef9ac421c8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Freeing a pointer not returned by malloc.</a:t>
            </a:r>
          </a:p>
          <a:p>
            <a:pPr marL="0" lvl="0" indent="0" algn="l" rtl="0">
              <a:spcBef>
                <a:spcPts val="0"/>
              </a:spcBef>
              <a:spcAft>
                <a:spcPts val="0"/>
              </a:spcAft>
              <a:buNone/>
            </a:pPr>
            <a:r>
              <a:rPr lang="en-US" dirty="0"/>
              <a:t>Changed p in the p++ line. Address we’re freeing isn’t the same as what malloc returned (returns a pointer to the beginning of the block, expects that same address to be passed into free</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ef9ac421c8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2ef9ac421c8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Double free. Free x twice</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ef9ac421c8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2ef9ac421c8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Use after free</a:t>
            </a:r>
          </a:p>
          <a:p>
            <a:pPr marL="0" lvl="0" indent="0" algn="l" rtl="0">
              <a:spcBef>
                <a:spcPts val="0"/>
              </a:spcBef>
              <a:spcAft>
                <a:spcPts val="0"/>
              </a:spcAft>
              <a:buNone/>
            </a:pPr>
            <a:r>
              <a:rPr lang="en-US" dirty="0"/>
              <a:t>We already freed x before the for loop</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ef9ac421c8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2ef9ac421c8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Memory leak</a:t>
            </a:r>
          </a:p>
          <a:p>
            <a:pPr marL="0" lvl="0" indent="0" algn="l" rtl="0">
              <a:spcBef>
                <a:spcPts val="0"/>
              </a:spcBef>
              <a:spcAft>
                <a:spcPts val="0"/>
              </a:spcAft>
              <a:buNone/>
            </a:pPr>
            <a:r>
              <a:rPr lang="en-US" dirty="0"/>
              <a:t>Allocated the first node with the malloc call shown. Malloc more times to make more nodes (not shown), but we only freed the head! The rest of those blocks are not freed.</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79df6a7c3d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279df6a7c3d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eef1554db1_0_1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2eef1554db1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eef1554db1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eef1554db1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ef9ac421c8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2ef9ac421c8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ef9ac421c8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2ef9ac421c8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ef9ac421c8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2ef9ac421c8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If we graph the utilization over time (x = last request accessed, y = util). </a:t>
            </a:r>
            <a:r>
              <a:rPr lang="en-US" dirty="0" err="1"/>
              <a:t>Uk</a:t>
            </a:r>
            <a:r>
              <a:rPr lang="en-US" dirty="0"/>
              <a:t> is the highest point in that graph up through </a:t>
            </a:r>
            <a:r>
              <a:rPr lang="en-US" dirty="0" err="1"/>
              <a:t>Rk</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ef9ac421c8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2ef9ac421c8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Fragmentation in heap can be for alignment, or other reasons</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ef9ac421c8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2ef9ac421c8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ef9ac421c8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2ef9ac421c8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Ex: if we knew p2 would be freed 1</a:t>
            </a:r>
            <a:r>
              <a:rPr lang="en-US" baseline="30000" dirty="0"/>
              <a:t>st</a:t>
            </a:r>
            <a:r>
              <a:rPr lang="en-US" dirty="0"/>
              <a:t>, could put it at the end of the heap, but there’s no way to predict that!</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ef9ac421c8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2ef9ac421c8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lvl="0" indent="-228600" algn="l" rtl="0">
              <a:spcBef>
                <a:spcPts val="0"/>
              </a:spcBef>
              <a:spcAft>
                <a:spcPts val="0"/>
              </a:spcAft>
              <a:buAutoNum type="alphaUcParenR"/>
            </a:pPr>
            <a:r>
              <a:rPr lang="en-US" dirty="0"/>
              <a:t>Usually better to put on the stack. TRUE</a:t>
            </a:r>
          </a:p>
          <a:p>
            <a:pPr marL="228600" lvl="0" indent="-228600" algn="l" rtl="0">
              <a:spcBef>
                <a:spcPts val="0"/>
              </a:spcBef>
              <a:spcAft>
                <a:spcPts val="0"/>
              </a:spcAft>
              <a:buAutoNum type="alphaUcParenR"/>
            </a:pPr>
            <a:r>
              <a:rPr lang="en-US" dirty="0"/>
              <a:t>Malloc does not initialize. TRUE</a:t>
            </a:r>
          </a:p>
          <a:p>
            <a:pPr marL="228600" lvl="0" indent="-228600" algn="l" rtl="0">
              <a:spcBef>
                <a:spcPts val="0"/>
              </a:spcBef>
              <a:spcAft>
                <a:spcPts val="0"/>
              </a:spcAft>
              <a:buAutoNum type="alphaUcParenR"/>
            </a:pPr>
            <a:r>
              <a:rPr lang="en-US" dirty="0"/>
              <a:t>Util = (sum of all payloads) / (heap size). Fragmentation is not part of any payload. TRUE</a:t>
            </a:r>
          </a:p>
          <a:p>
            <a:pPr marL="228600" lvl="0" indent="-228600" algn="l" rtl="0">
              <a:spcBef>
                <a:spcPts val="0"/>
              </a:spcBef>
              <a:spcAft>
                <a:spcPts val="0"/>
              </a:spcAft>
              <a:buAutoNum type="alphaUcParenR"/>
            </a:pPr>
            <a:r>
              <a:rPr lang="en-US" dirty="0"/>
              <a:t>Malloc returns NULL on failure. FALSE</a:t>
            </a: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79df6a7c3d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279df6a7c3d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ef9ac421c8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2ef9ac421c8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ef9ac421c8_0_1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2ef9ac421c8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eef1554db8_4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eef1554db8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2ef9ac421c8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2ef9ac421c8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Implicit free list</a:t>
            </a:r>
          </a:p>
          <a:p>
            <a:pPr marL="171450" lvl="0" indent="-171450" algn="l" rtl="0">
              <a:spcBef>
                <a:spcPts val="0"/>
              </a:spcBef>
              <a:spcAft>
                <a:spcPts val="0"/>
              </a:spcAft>
              <a:buFontTx/>
              <a:buChar char="-"/>
            </a:pPr>
            <a:r>
              <a:rPr lang="en-US" dirty="0"/>
              <a:t>pros: saves memory</a:t>
            </a:r>
          </a:p>
          <a:p>
            <a:pPr marL="171450" lvl="0" indent="-171450" algn="l" rtl="0">
              <a:spcBef>
                <a:spcPts val="0"/>
              </a:spcBef>
              <a:spcAft>
                <a:spcPts val="0"/>
              </a:spcAft>
              <a:buFontTx/>
              <a:buChar char="-"/>
            </a:pPr>
            <a:r>
              <a:rPr lang="en-US" dirty="0"/>
              <a:t>Cons: finding free block is slower</a:t>
            </a:r>
          </a:p>
          <a:p>
            <a:pPr marL="0" lvl="0" indent="0" algn="l" rtl="0">
              <a:spcBef>
                <a:spcPts val="0"/>
              </a:spcBef>
              <a:spcAft>
                <a:spcPts val="0"/>
              </a:spcAft>
              <a:buFontTx/>
              <a:buNone/>
            </a:pPr>
            <a:r>
              <a:rPr lang="en-US" dirty="0"/>
              <a:t>Explicit free list</a:t>
            </a:r>
          </a:p>
          <a:p>
            <a:pPr marL="171450" lvl="0" indent="-171450" algn="l" rtl="0">
              <a:spcBef>
                <a:spcPts val="0"/>
              </a:spcBef>
              <a:spcAft>
                <a:spcPts val="0"/>
              </a:spcAft>
              <a:buFontTx/>
              <a:buChar char="-"/>
            </a:pPr>
            <a:r>
              <a:rPr lang="en-US" dirty="0"/>
              <a:t>pros: finding free block is fast</a:t>
            </a:r>
          </a:p>
          <a:p>
            <a:pPr marL="171450" lvl="0" indent="-171450" algn="l" rtl="0">
              <a:spcBef>
                <a:spcPts val="0"/>
              </a:spcBef>
              <a:spcAft>
                <a:spcPts val="0"/>
              </a:spcAft>
              <a:buFontTx/>
              <a:buChar char="-"/>
            </a:pPr>
            <a:r>
              <a:rPr lang="en-US" dirty="0"/>
              <a:t>Cons: pointers take up memory</a:t>
            </a: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ef9ac421c8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2ef9ac421c8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(i.e. not storing pointers in this example)</a:t>
            </a:r>
          </a:p>
          <a:p>
            <a:pPr marL="0" lvl="0" indent="0" algn="l" rtl="0">
              <a:spcBef>
                <a:spcPts val="0"/>
              </a:spcBef>
              <a:spcAft>
                <a:spcPts val="0"/>
              </a:spcAft>
              <a:buNone/>
            </a:pPr>
            <a:r>
              <a:rPr lang="en-US" dirty="0"/>
              <a:t>Ex: 8 = 0b1000, 16 = 0b10000, 24 = 0b11000, 32 = 0b100000, 40 = 0b101000. In all cases, lowest 3 bits are 0</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 = h &amp; 1 preserve lowest bit, 0s out the rest</a:t>
            </a:r>
          </a:p>
          <a:p>
            <a:pPr marL="0" lvl="0" indent="0" algn="l" rtl="0">
              <a:spcBef>
                <a:spcPts val="0"/>
              </a:spcBef>
              <a:spcAft>
                <a:spcPts val="0"/>
              </a:spcAft>
              <a:buNone/>
            </a:pPr>
            <a:r>
              <a:rPr lang="en-US" dirty="0"/>
              <a:t>Size = b &amp; ~1. ~1 = 0b11…10, 0s out lowest bit</a:t>
            </a: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2ef9ac421c8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2ef9ac421c8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lvl="0" indent="-228600" algn="l" rtl="0">
              <a:spcBef>
                <a:spcPts val="0"/>
              </a:spcBef>
              <a:spcAft>
                <a:spcPts val="0"/>
              </a:spcAft>
              <a:buAutoNum type="arabicPeriod"/>
            </a:pPr>
            <a:r>
              <a:rPr lang="en-US" dirty="0"/>
              <a:t>16 = 2^4, lowest 4 bits will be 0, so we can have up to 4 flags</a:t>
            </a:r>
          </a:p>
          <a:p>
            <a:pPr marL="228600" lvl="0" indent="-228600" algn="l" rtl="0">
              <a:spcBef>
                <a:spcPts val="0"/>
              </a:spcBef>
              <a:spcAft>
                <a:spcPts val="0"/>
              </a:spcAft>
              <a:buAutoNum type="arabicPeriod"/>
            </a:pPr>
            <a:r>
              <a:rPr lang="en-US" dirty="0"/>
              <a:t>2 = 0b00…010, expression = header &amp; 2</a:t>
            </a: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ef9ac421c8_0_2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2ef9ac421c8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ef9ac421c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ef9ac421c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eef1554db1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2eef1554db1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Array (int array[1024]) goes in static global data</a:t>
            </a:r>
          </a:p>
          <a:p>
            <a:pPr marL="0" lvl="0" indent="0" algn="l" rtl="0">
              <a:spcBef>
                <a:spcPts val="0"/>
              </a:spcBef>
              <a:spcAft>
                <a:spcPts val="0"/>
              </a:spcAft>
              <a:buNone/>
            </a:pPr>
            <a:r>
              <a:rPr lang="en-US" dirty="0" err="1"/>
              <a:t>Tmp</a:t>
            </a:r>
            <a:r>
              <a:rPr lang="en-US" dirty="0"/>
              <a:t>, local, and </a:t>
            </a:r>
            <a:r>
              <a:rPr lang="en-US" dirty="0" err="1"/>
              <a:t>dyn</a:t>
            </a:r>
            <a:r>
              <a:rPr lang="en-US" dirty="0"/>
              <a:t> go in the stack</a:t>
            </a:r>
          </a:p>
          <a:p>
            <a:pPr marL="0" lvl="0" indent="0" algn="l" rtl="0">
              <a:spcBef>
                <a:spcPts val="0"/>
              </a:spcBef>
              <a:spcAft>
                <a:spcPts val="0"/>
              </a:spcAft>
              <a:buNone/>
            </a:pPr>
            <a:r>
              <a:rPr lang="en-US" dirty="0"/>
              <a:t>The thing </a:t>
            </a:r>
            <a:r>
              <a:rPr lang="en-US" dirty="0" err="1"/>
              <a:t>dyn</a:t>
            </a:r>
            <a:r>
              <a:rPr lang="en-US" dirty="0"/>
              <a:t> points to (return from malloc) goes in the heap</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eef1554db1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eef1554db1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eef1554db1_0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eef1554db1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may have heard of a “heap” data structure before - this is not that!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eef1554db1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eef1554db1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Blocks returned from multiple calls to malloc are not guaranteed to be contiguous with each other</a:t>
            </a:r>
          </a:p>
          <a:p>
            <a:pPr marL="0" lvl="0" indent="0" algn="l" rtl="0">
              <a:spcBef>
                <a:spcPts val="0"/>
              </a:spcBef>
              <a:spcAft>
                <a:spcPts val="0"/>
              </a:spcAft>
              <a:buNone/>
            </a:pPr>
            <a:r>
              <a:rPr lang="en" dirty="0"/>
              <a:t>In C, NULL always = 0. Translates to 0 in x86, not true in all ISAs</a:t>
            </a:r>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eef1554db1_0_1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eef1554db1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757575"/>
              </a:buClr>
              <a:buSzPts val="2800"/>
              <a:buNone/>
              <a:defRPr sz="2800">
                <a:solidFill>
                  <a:srgbClr val="757575"/>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303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20960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Clr>
                <a:schemeClr val="dk1"/>
              </a:buClr>
              <a:buSzPts val="1800"/>
              <a:buChar char="●"/>
              <a:defRPr>
                <a:solidFill>
                  <a:schemeClr val="dk1"/>
                </a:solidFill>
              </a:defRPr>
            </a:lvl1pPr>
            <a:lvl2pPr marL="914400" lvl="1" indent="-317500" algn="ctr" rtl="0">
              <a:spcBef>
                <a:spcPts val="0"/>
              </a:spcBef>
              <a:spcAft>
                <a:spcPts val="0"/>
              </a:spcAft>
              <a:buClr>
                <a:schemeClr val="dk1"/>
              </a:buClr>
              <a:buSzPts val="1400"/>
              <a:buChar char="○"/>
              <a:defRPr>
                <a:solidFill>
                  <a:schemeClr val="dk1"/>
                </a:solidFill>
              </a:defRPr>
            </a:lvl2pPr>
            <a:lvl3pPr marL="1371600" lvl="2" indent="-317500" algn="ctr" rtl="0">
              <a:spcBef>
                <a:spcPts val="0"/>
              </a:spcBef>
              <a:spcAft>
                <a:spcPts val="0"/>
              </a:spcAft>
              <a:buClr>
                <a:schemeClr val="dk1"/>
              </a:buClr>
              <a:buSzPts val="1400"/>
              <a:buChar char="■"/>
              <a:defRPr>
                <a:solidFill>
                  <a:schemeClr val="dk1"/>
                </a:solidFill>
              </a:defRPr>
            </a:lvl3pPr>
            <a:lvl4pPr marL="1828800" lvl="3" indent="-317500" algn="ctr" rtl="0">
              <a:spcBef>
                <a:spcPts val="0"/>
              </a:spcBef>
              <a:spcAft>
                <a:spcPts val="0"/>
              </a:spcAft>
              <a:buClr>
                <a:schemeClr val="dk1"/>
              </a:buClr>
              <a:buSzPts val="1400"/>
              <a:buChar char="●"/>
              <a:defRPr>
                <a:solidFill>
                  <a:schemeClr val="dk1"/>
                </a:solidFill>
              </a:defRPr>
            </a:lvl4pPr>
            <a:lvl5pPr marL="2286000" lvl="4" indent="-317500" algn="ctr" rtl="0">
              <a:spcBef>
                <a:spcPts val="0"/>
              </a:spcBef>
              <a:spcAft>
                <a:spcPts val="0"/>
              </a:spcAft>
              <a:buClr>
                <a:schemeClr val="dk1"/>
              </a:buClr>
              <a:buSzPts val="1400"/>
              <a:buChar char="○"/>
              <a:defRPr>
                <a:solidFill>
                  <a:schemeClr val="dk1"/>
                </a:solidFill>
              </a:defRPr>
            </a:lvl5pPr>
            <a:lvl6pPr marL="2743200" lvl="5" indent="-317500" algn="ctr" rtl="0">
              <a:spcBef>
                <a:spcPts val="0"/>
              </a:spcBef>
              <a:spcAft>
                <a:spcPts val="0"/>
              </a:spcAft>
              <a:buClr>
                <a:schemeClr val="dk1"/>
              </a:buClr>
              <a:buSzPts val="1400"/>
              <a:buChar char="■"/>
              <a:defRPr>
                <a:solidFill>
                  <a:schemeClr val="dk1"/>
                </a:solidFill>
              </a:defRPr>
            </a:lvl6pPr>
            <a:lvl7pPr marL="3200400" lvl="6" indent="-317500" algn="ctr" rtl="0">
              <a:spcBef>
                <a:spcPts val="0"/>
              </a:spcBef>
              <a:spcAft>
                <a:spcPts val="0"/>
              </a:spcAft>
              <a:buClr>
                <a:schemeClr val="dk1"/>
              </a:buClr>
              <a:buSzPts val="1400"/>
              <a:buChar char="●"/>
              <a:defRPr>
                <a:solidFill>
                  <a:schemeClr val="dk1"/>
                </a:solidFill>
              </a:defRPr>
            </a:lvl7pPr>
            <a:lvl8pPr marL="3657600" lvl="7" indent="-317500" algn="ctr" rtl="0">
              <a:spcBef>
                <a:spcPts val="0"/>
              </a:spcBef>
              <a:spcAft>
                <a:spcPts val="0"/>
              </a:spcAft>
              <a:buClr>
                <a:schemeClr val="dk1"/>
              </a:buClr>
              <a:buSzPts val="1400"/>
              <a:buChar char="○"/>
              <a:defRPr>
                <a:solidFill>
                  <a:schemeClr val="dk1"/>
                </a:solidFill>
              </a:defRPr>
            </a:lvl8pPr>
            <a:lvl9pPr marL="4114800" lvl="8" indent="-317500" algn="ctr" rtl="0">
              <a:spcBef>
                <a:spcPts val="0"/>
              </a:spcBef>
              <a:spcAft>
                <a:spcPts val="0"/>
              </a:spcAft>
              <a:buClr>
                <a:schemeClr val="dk1"/>
              </a:buClr>
              <a:buSzPts val="1400"/>
              <a:buChar char="■"/>
              <a:defRPr>
                <a:solidFill>
                  <a:schemeClr val="dk1"/>
                </a:solidFill>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6" name="Google Shape;56;p14"/>
          <p:cNvSpPr txBox="1">
            <a:spLocks noGrp="1"/>
          </p:cNvSpPr>
          <p:nvPr>
            <p:ph type="body" idx="1"/>
          </p:nvPr>
        </p:nvSpPr>
        <p:spPr>
          <a:xfrm>
            <a:off x="311700" y="742825"/>
            <a:ext cx="42603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57" name="Google Shape;57;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8" name="Google Shape;58;p14"/>
          <p:cNvSpPr txBox="1">
            <a:spLocks noGrp="1"/>
          </p:cNvSpPr>
          <p:nvPr>
            <p:ph type="body" idx="2"/>
          </p:nvPr>
        </p:nvSpPr>
        <p:spPr>
          <a:xfrm>
            <a:off x="4572000" y="712725"/>
            <a:ext cx="42603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357018" y="326759"/>
            <a:ext cx="8406000" cy="571500"/>
          </a:xfrm>
          <a:prstGeom prst="rect">
            <a:avLst/>
          </a:prstGeom>
          <a:noFill/>
          <a:ln>
            <a:noFill/>
          </a:ln>
        </p:spPr>
        <p:txBody>
          <a:bodyPr spcFirstLastPara="1" wrap="square" lIns="68575" tIns="34275" rIns="68575" bIns="34275" anchor="ctr" anchorCtr="0">
            <a:normAutofit/>
          </a:bodyPr>
          <a:lstStyle>
            <a:lvl1pPr lvl="0" algn="l" rtl="0">
              <a:spcBef>
                <a:spcPts val="0"/>
              </a:spcBef>
              <a:spcAft>
                <a:spcPts val="0"/>
              </a:spcAft>
              <a:buSzPts val="2800"/>
              <a:buNone/>
              <a:defRPr b="1"/>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61" name="Google Shape;61;p15"/>
          <p:cNvSpPr txBox="1">
            <a:spLocks noGrp="1"/>
          </p:cNvSpPr>
          <p:nvPr>
            <p:ph type="body" idx="1"/>
          </p:nvPr>
        </p:nvSpPr>
        <p:spPr>
          <a:xfrm>
            <a:off x="396876" y="1021556"/>
            <a:ext cx="8366100" cy="3729000"/>
          </a:xfrm>
          <a:prstGeom prst="rect">
            <a:avLst/>
          </a:prstGeom>
          <a:noFill/>
          <a:ln>
            <a:noFill/>
          </a:ln>
        </p:spPr>
        <p:txBody>
          <a:bodyPr spcFirstLastPara="1" wrap="square" lIns="68575" tIns="34275" rIns="68575" bIns="34275" anchor="t" anchorCtr="0">
            <a:normAutofit/>
          </a:bodyPr>
          <a:lstStyle>
            <a:lvl1pPr marL="457200" lvl="0" indent="-292100" algn="l" rtl="0">
              <a:spcBef>
                <a:spcPts val="400"/>
              </a:spcBef>
              <a:spcAft>
                <a:spcPts val="0"/>
              </a:spcAft>
              <a:buSzPts val="1000"/>
              <a:buChar char="●"/>
              <a:defRPr b="0"/>
            </a:lvl1pPr>
            <a:lvl2pPr marL="914400" lvl="1" indent="-330200" algn="l" rtl="0">
              <a:spcBef>
                <a:spcPts val="400"/>
              </a:spcBef>
              <a:spcAft>
                <a:spcPts val="0"/>
              </a:spcAft>
              <a:buSzPts val="1600"/>
              <a:buChar char="○"/>
              <a:defRPr sz="1600"/>
            </a:lvl2pPr>
            <a:lvl3pPr marL="1371600" lvl="2" indent="-330200" algn="l" rtl="0">
              <a:spcBef>
                <a:spcPts val="300"/>
              </a:spcBef>
              <a:spcAft>
                <a:spcPts val="0"/>
              </a:spcAft>
              <a:buSzPts val="1600"/>
              <a:buChar char="■"/>
              <a:defRPr sz="1600"/>
            </a:lvl3pPr>
            <a:lvl4pPr marL="1828800" lvl="3" indent="-330200" algn="l" rtl="0">
              <a:spcBef>
                <a:spcPts val="300"/>
              </a:spcBef>
              <a:spcAft>
                <a:spcPts val="0"/>
              </a:spcAft>
              <a:buSzPts val="1600"/>
              <a:buChar char="●"/>
              <a:defRPr sz="1600"/>
            </a:lvl4pPr>
            <a:lvl5pPr marL="2286000" lvl="4" indent="-330200" algn="l" rtl="0">
              <a:spcBef>
                <a:spcPts val="300"/>
              </a:spcBef>
              <a:spcAft>
                <a:spcPts val="0"/>
              </a:spcAft>
              <a:buSzPts val="1600"/>
              <a:buChar char="○"/>
              <a:defRPr sz="1600"/>
            </a:lvl5pPr>
            <a:lvl6pPr marL="2743200" lvl="5" indent="-330200" algn="l" rtl="0">
              <a:spcBef>
                <a:spcPts val="300"/>
              </a:spcBef>
              <a:spcAft>
                <a:spcPts val="0"/>
              </a:spcAft>
              <a:buClr>
                <a:schemeClr val="dk1"/>
              </a:buClr>
              <a:buSzPts val="1600"/>
              <a:buChar char="■"/>
              <a:defRPr sz="1600"/>
            </a:lvl6pPr>
            <a:lvl7pPr marL="3200400" lvl="6" indent="-330200" algn="l" rtl="0">
              <a:spcBef>
                <a:spcPts val="300"/>
              </a:spcBef>
              <a:spcAft>
                <a:spcPts val="0"/>
              </a:spcAft>
              <a:buClr>
                <a:schemeClr val="dk1"/>
              </a:buClr>
              <a:buSzPts val="1600"/>
              <a:buChar char="●"/>
              <a:defRPr sz="1600"/>
            </a:lvl7pPr>
            <a:lvl8pPr marL="3657600" lvl="7" indent="-330200" algn="l" rtl="0">
              <a:spcBef>
                <a:spcPts val="300"/>
              </a:spcBef>
              <a:spcAft>
                <a:spcPts val="0"/>
              </a:spcAft>
              <a:buClr>
                <a:schemeClr val="dk1"/>
              </a:buClr>
              <a:buSzPts val="1600"/>
              <a:buChar char="○"/>
              <a:defRPr sz="1600"/>
            </a:lvl8pPr>
            <a:lvl9pPr marL="4114800" lvl="8" indent="-330200" algn="l" rtl="0">
              <a:spcBef>
                <a:spcPts val="300"/>
              </a:spcBef>
              <a:spcAft>
                <a:spcPts val="0"/>
              </a:spcAft>
              <a:buClr>
                <a:schemeClr val="dk1"/>
              </a:buClr>
              <a:buSzPts val="1600"/>
              <a:buChar char="■"/>
              <a:defRPr sz="1600"/>
            </a:lvl9pPr>
          </a:lstStyle>
          <a:p>
            <a:endParaRPr/>
          </a:p>
        </p:txBody>
      </p:sp>
      <p:sp>
        <p:nvSpPr>
          <p:cNvPr id="62" name="Google Shape;62;p15"/>
          <p:cNvSpPr txBox="1">
            <a:spLocks noGrp="1"/>
          </p:cNvSpPr>
          <p:nvPr>
            <p:ph type="sldNum" idx="12"/>
          </p:nvPr>
        </p:nvSpPr>
        <p:spPr>
          <a:xfrm>
            <a:off x="8534400" y="4869181"/>
            <a:ext cx="609600" cy="273900"/>
          </a:xfrm>
          <a:prstGeom prst="rect">
            <a:avLst/>
          </a:prstGeom>
          <a:noFill/>
          <a:ln>
            <a:noFill/>
          </a:ln>
        </p:spPr>
        <p:txBody>
          <a:bodyPr spcFirstLastPara="1" wrap="square" lIns="68575" tIns="34275" rIns="68575" bIns="34275" anchor="ctr" anchorCtr="0">
            <a:normAutofit/>
          </a:bodyPr>
          <a:lstStyle>
            <a:lvl1pPr marL="0" lvl="0" indent="0" algn="ctr" rtl="0">
              <a:spcBef>
                <a:spcPts val="0"/>
              </a:spcBef>
              <a:spcAft>
                <a:spcPts val="0"/>
              </a:spcAft>
              <a:buNone/>
              <a:defRPr sz="900" b="1" i="0" u="none" strike="noStrike" cap="none">
                <a:solidFill>
                  <a:srgbClr val="4B2A85"/>
                </a:solidFill>
                <a:latin typeface="Calibri"/>
                <a:ea typeface="Calibri"/>
                <a:cs typeface="Calibri"/>
                <a:sym typeface="Calibri"/>
              </a:defRPr>
            </a:lvl1pPr>
            <a:lvl2pPr marL="0" lvl="1" indent="0" algn="ctr" rtl="0">
              <a:spcBef>
                <a:spcPts val="0"/>
              </a:spcBef>
              <a:spcAft>
                <a:spcPts val="0"/>
              </a:spcAft>
              <a:buNone/>
              <a:defRPr sz="900" b="1" i="0" u="none" strike="noStrike" cap="none">
                <a:solidFill>
                  <a:srgbClr val="4B2A85"/>
                </a:solidFill>
                <a:latin typeface="Calibri"/>
                <a:ea typeface="Calibri"/>
                <a:cs typeface="Calibri"/>
                <a:sym typeface="Calibri"/>
              </a:defRPr>
            </a:lvl2pPr>
            <a:lvl3pPr marL="0" lvl="2" indent="0" algn="ctr" rtl="0">
              <a:spcBef>
                <a:spcPts val="0"/>
              </a:spcBef>
              <a:spcAft>
                <a:spcPts val="0"/>
              </a:spcAft>
              <a:buNone/>
              <a:defRPr sz="900" b="1" i="0" u="none" strike="noStrike" cap="none">
                <a:solidFill>
                  <a:srgbClr val="4B2A85"/>
                </a:solidFill>
                <a:latin typeface="Calibri"/>
                <a:ea typeface="Calibri"/>
                <a:cs typeface="Calibri"/>
                <a:sym typeface="Calibri"/>
              </a:defRPr>
            </a:lvl3pPr>
            <a:lvl4pPr marL="0" lvl="3" indent="0" algn="ctr" rtl="0">
              <a:spcBef>
                <a:spcPts val="0"/>
              </a:spcBef>
              <a:spcAft>
                <a:spcPts val="0"/>
              </a:spcAft>
              <a:buNone/>
              <a:defRPr sz="900" b="1" i="0" u="none" strike="noStrike" cap="none">
                <a:solidFill>
                  <a:srgbClr val="4B2A85"/>
                </a:solidFill>
                <a:latin typeface="Calibri"/>
                <a:ea typeface="Calibri"/>
                <a:cs typeface="Calibri"/>
                <a:sym typeface="Calibri"/>
              </a:defRPr>
            </a:lvl4pPr>
            <a:lvl5pPr marL="0" lvl="4" indent="0" algn="ctr" rtl="0">
              <a:spcBef>
                <a:spcPts val="0"/>
              </a:spcBef>
              <a:spcAft>
                <a:spcPts val="0"/>
              </a:spcAft>
              <a:buNone/>
              <a:defRPr sz="900" b="1" i="0" u="none" strike="noStrike" cap="none">
                <a:solidFill>
                  <a:srgbClr val="4B2A85"/>
                </a:solidFill>
                <a:latin typeface="Calibri"/>
                <a:ea typeface="Calibri"/>
                <a:cs typeface="Calibri"/>
                <a:sym typeface="Calibri"/>
              </a:defRPr>
            </a:lvl5pPr>
            <a:lvl6pPr marL="0" lvl="5" indent="0" algn="ctr" rtl="0">
              <a:spcBef>
                <a:spcPts val="0"/>
              </a:spcBef>
              <a:spcAft>
                <a:spcPts val="0"/>
              </a:spcAft>
              <a:buNone/>
              <a:defRPr sz="900" b="1" i="0" u="none" strike="noStrike" cap="none">
                <a:solidFill>
                  <a:srgbClr val="4B2A85"/>
                </a:solidFill>
                <a:latin typeface="Calibri"/>
                <a:ea typeface="Calibri"/>
                <a:cs typeface="Calibri"/>
                <a:sym typeface="Calibri"/>
              </a:defRPr>
            </a:lvl6pPr>
            <a:lvl7pPr marL="0" lvl="6" indent="0" algn="ctr" rtl="0">
              <a:spcBef>
                <a:spcPts val="0"/>
              </a:spcBef>
              <a:spcAft>
                <a:spcPts val="0"/>
              </a:spcAft>
              <a:buNone/>
              <a:defRPr sz="900" b="1" i="0" u="none" strike="noStrike" cap="none">
                <a:solidFill>
                  <a:srgbClr val="4B2A85"/>
                </a:solidFill>
                <a:latin typeface="Calibri"/>
                <a:ea typeface="Calibri"/>
                <a:cs typeface="Calibri"/>
                <a:sym typeface="Calibri"/>
              </a:defRPr>
            </a:lvl7pPr>
            <a:lvl8pPr marL="0" lvl="7" indent="0" algn="ctr" rtl="0">
              <a:spcBef>
                <a:spcPts val="0"/>
              </a:spcBef>
              <a:spcAft>
                <a:spcPts val="0"/>
              </a:spcAft>
              <a:buNone/>
              <a:defRPr sz="900" b="1" i="0" u="none" strike="noStrike" cap="none">
                <a:solidFill>
                  <a:srgbClr val="4B2A85"/>
                </a:solidFill>
                <a:latin typeface="Calibri"/>
                <a:ea typeface="Calibri"/>
                <a:cs typeface="Calibri"/>
                <a:sym typeface="Calibri"/>
              </a:defRPr>
            </a:lvl8pPr>
            <a:lvl9pPr marL="0" lvl="8" indent="0" algn="ctr" rtl="0">
              <a:spcBef>
                <a:spcPts val="0"/>
              </a:spcBef>
              <a:spcAft>
                <a:spcPts val="0"/>
              </a:spcAft>
              <a:buNone/>
              <a:defRPr sz="9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2">
  <p:cSld name="OBJECT_2">
    <p:spTree>
      <p:nvGrpSpPr>
        <p:cNvPr id="1" name="Shape 63"/>
        <p:cNvGrpSpPr/>
        <p:nvPr/>
      </p:nvGrpSpPr>
      <p:grpSpPr>
        <a:xfrm>
          <a:off x="0" y="0"/>
          <a:ext cx="0" cy="0"/>
          <a:chOff x="0" y="0"/>
          <a:chExt cx="0" cy="0"/>
        </a:xfrm>
      </p:grpSpPr>
      <p:sp>
        <p:nvSpPr>
          <p:cNvPr id="64" name="Google Shape;64;p16"/>
          <p:cNvSpPr txBox="1">
            <a:spLocks noGrp="1"/>
          </p:cNvSpPr>
          <p:nvPr>
            <p:ph type="title"/>
          </p:nvPr>
        </p:nvSpPr>
        <p:spPr>
          <a:xfrm>
            <a:off x="357018" y="326759"/>
            <a:ext cx="8406000" cy="571500"/>
          </a:xfrm>
          <a:prstGeom prst="rect">
            <a:avLst/>
          </a:prstGeom>
          <a:noFill/>
          <a:ln>
            <a:noFill/>
          </a:ln>
        </p:spPr>
        <p:txBody>
          <a:bodyPr spcFirstLastPara="1" wrap="square" lIns="68575" tIns="34275" rIns="68575" bIns="34275" anchor="ctr" anchorCtr="0">
            <a:normAutofit/>
          </a:bodyPr>
          <a:lstStyle>
            <a:lvl1pPr lvl="0" algn="l" rtl="0">
              <a:spcBef>
                <a:spcPts val="0"/>
              </a:spcBef>
              <a:spcAft>
                <a:spcPts val="0"/>
              </a:spcAft>
              <a:buSzPts val="2800"/>
              <a:buNone/>
              <a:defRPr b="1"/>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65" name="Google Shape;65;p16"/>
          <p:cNvSpPr txBox="1">
            <a:spLocks noGrp="1"/>
          </p:cNvSpPr>
          <p:nvPr>
            <p:ph type="body" idx="1"/>
          </p:nvPr>
        </p:nvSpPr>
        <p:spPr>
          <a:xfrm>
            <a:off x="396876" y="1021556"/>
            <a:ext cx="8366100" cy="3729300"/>
          </a:xfrm>
          <a:prstGeom prst="rect">
            <a:avLst/>
          </a:prstGeom>
          <a:noFill/>
          <a:ln>
            <a:noFill/>
          </a:ln>
        </p:spPr>
        <p:txBody>
          <a:bodyPr spcFirstLastPara="1" wrap="square" lIns="68575" tIns="34275" rIns="68575" bIns="34275" anchor="t" anchorCtr="0">
            <a:normAutofit/>
          </a:bodyPr>
          <a:lstStyle>
            <a:lvl1pPr marL="457200" lvl="0" indent="-292100" algn="l" rtl="0">
              <a:spcBef>
                <a:spcPts val="400"/>
              </a:spcBef>
              <a:spcAft>
                <a:spcPts val="0"/>
              </a:spcAft>
              <a:buSzPts val="1000"/>
              <a:buChar char="●"/>
              <a:defRPr b="0"/>
            </a:lvl1pPr>
            <a:lvl2pPr marL="914400" lvl="1" indent="-330200" algn="l" rtl="0">
              <a:spcBef>
                <a:spcPts val="400"/>
              </a:spcBef>
              <a:spcAft>
                <a:spcPts val="0"/>
              </a:spcAft>
              <a:buSzPts val="1600"/>
              <a:buChar char="○"/>
              <a:defRPr sz="1600"/>
            </a:lvl2pPr>
            <a:lvl3pPr marL="1371600" lvl="2" indent="-330200" algn="l" rtl="0">
              <a:spcBef>
                <a:spcPts val="300"/>
              </a:spcBef>
              <a:spcAft>
                <a:spcPts val="0"/>
              </a:spcAft>
              <a:buSzPts val="1600"/>
              <a:buChar char="■"/>
              <a:defRPr sz="1600"/>
            </a:lvl3pPr>
            <a:lvl4pPr marL="1828800" lvl="3" indent="-330200" algn="l" rtl="0">
              <a:spcBef>
                <a:spcPts val="300"/>
              </a:spcBef>
              <a:spcAft>
                <a:spcPts val="0"/>
              </a:spcAft>
              <a:buSzPts val="1600"/>
              <a:buChar char="●"/>
              <a:defRPr sz="1600"/>
            </a:lvl4pPr>
            <a:lvl5pPr marL="2286000" lvl="4" indent="-330200" algn="l" rtl="0">
              <a:spcBef>
                <a:spcPts val="300"/>
              </a:spcBef>
              <a:spcAft>
                <a:spcPts val="0"/>
              </a:spcAft>
              <a:buSzPts val="1600"/>
              <a:buChar char="○"/>
              <a:defRPr sz="1600"/>
            </a:lvl5pPr>
            <a:lvl6pPr marL="2743200" lvl="5" indent="-330200" algn="l" rtl="0">
              <a:spcBef>
                <a:spcPts val="300"/>
              </a:spcBef>
              <a:spcAft>
                <a:spcPts val="0"/>
              </a:spcAft>
              <a:buClr>
                <a:schemeClr val="dk1"/>
              </a:buClr>
              <a:buSzPts val="1600"/>
              <a:buChar char="■"/>
              <a:defRPr sz="1600"/>
            </a:lvl6pPr>
            <a:lvl7pPr marL="3200400" lvl="6" indent="-330200" algn="l" rtl="0">
              <a:spcBef>
                <a:spcPts val="300"/>
              </a:spcBef>
              <a:spcAft>
                <a:spcPts val="0"/>
              </a:spcAft>
              <a:buClr>
                <a:schemeClr val="dk1"/>
              </a:buClr>
              <a:buSzPts val="1600"/>
              <a:buChar char="●"/>
              <a:defRPr sz="1600"/>
            </a:lvl7pPr>
            <a:lvl8pPr marL="3657600" lvl="7" indent="-330200" algn="l" rtl="0">
              <a:spcBef>
                <a:spcPts val="300"/>
              </a:spcBef>
              <a:spcAft>
                <a:spcPts val="0"/>
              </a:spcAft>
              <a:buClr>
                <a:schemeClr val="dk1"/>
              </a:buClr>
              <a:buSzPts val="1600"/>
              <a:buChar char="○"/>
              <a:defRPr sz="1600"/>
            </a:lvl8pPr>
            <a:lvl9pPr marL="4114800" lvl="8" indent="-330200" algn="l" rtl="0">
              <a:spcBef>
                <a:spcPts val="300"/>
              </a:spcBef>
              <a:spcAft>
                <a:spcPts val="0"/>
              </a:spcAft>
              <a:buClr>
                <a:schemeClr val="dk1"/>
              </a:buClr>
              <a:buSzPts val="1600"/>
              <a:buChar char="■"/>
              <a:defRPr sz="1600"/>
            </a:lvl9pPr>
          </a:lstStyle>
          <a:p>
            <a:endParaRPr/>
          </a:p>
        </p:txBody>
      </p:sp>
      <p:sp>
        <p:nvSpPr>
          <p:cNvPr id="66" name="Google Shape;66;p16"/>
          <p:cNvSpPr txBox="1">
            <a:spLocks noGrp="1"/>
          </p:cNvSpPr>
          <p:nvPr>
            <p:ph type="sldNum" idx="12"/>
          </p:nvPr>
        </p:nvSpPr>
        <p:spPr>
          <a:xfrm>
            <a:off x="8534400" y="4869181"/>
            <a:ext cx="609600" cy="273900"/>
          </a:xfrm>
          <a:prstGeom prst="rect">
            <a:avLst/>
          </a:prstGeom>
          <a:noFill/>
          <a:ln>
            <a:noFill/>
          </a:ln>
        </p:spPr>
        <p:txBody>
          <a:bodyPr spcFirstLastPara="1" wrap="square" lIns="68575" tIns="34275" rIns="68575" bIns="34275" anchor="ctr" anchorCtr="0">
            <a:normAutofit/>
          </a:bodyPr>
          <a:lstStyle>
            <a:lvl1pPr marL="0" lvl="0" indent="0" algn="ctr" rtl="0">
              <a:spcBef>
                <a:spcPts val="0"/>
              </a:spcBef>
              <a:spcAft>
                <a:spcPts val="0"/>
              </a:spcAft>
              <a:buNone/>
              <a:defRPr sz="900" b="1" i="0" u="none" strike="noStrike" cap="none">
                <a:solidFill>
                  <a:srgbClr val="4B2A85"/>
                </a:solidFill>
                <a:latin typeface="Calibri"/>
                <a:ea typeface="Calibri"/>
                <a:cs typeface="Calibri"/>
                <a:sym typeface="Calibri"/>
              </a:defRPr>
            </a:lvl1pPr>
            <a:lvl2pPr marL="0" lvl="1" indent="0" algn="ctr" rtl="0">
              <a:spcBef>
                <a:spcPts val="0"/>
              </a:spcBef>
              <a:spcAft>
                <a:spcPts val="0"/>
              </a:spcAft>
              <a:buNone/>
              <a:defRPr sz="900" b="1" i="0" u="none" strike="noStrike" cap="none">
                <a:solidFill>
                  <a:srgbClr val="4B2A85"/>
                </a:solidFill>
                <a:latin typeface="Calibri"/>
                <a:ea typeface="Calibri"/>
                <a:cs typeface="Calibri"/>
                <a:sym typeface="Calibri"/>
              </a:defRPr>
            </a:lvl2pPr>
            <a:lvl3pPr marL="0" lvl="2" indent="0" algn="ctr" rtl="0">
              <a:spcBef>
                <a:spcPts val="0"/>
              </a:spcBef>
              <a:spcAft>
                <a:spcPts val="0"/>
              </a:spcAft>
              <a:buNone/>
              <a:defRPr sz="900" b="1" i="0" u="none" strike="noStrike" cap="none">
                <a:solidFill>
                  <a:srgbClr val="4B2A85"/>
                </a:solidFill>
                <a:latin typeface="Calibri"/>
                <a:ea typeface="Calibri"/>
                <a:cs typeface="Calibri"/>
                <a:sym typeface="Calibri"/>
              </a:defRPr>
            </a:lvl3pPr>
            <a:lvl4pPr marL="0" lvl="3" indent="0" algn="ctr" rtl="0">
              <a:spcBef>
                <a:spcPts val="0"/>
              </a:spcBef>
              <a:spcAft>
                <a:spcPts val="0"/>
              </a:spcAft>
              <a:buNone/>
              <a:defRPr sz="900" b="1" i="0" u="none" strike="noStrike" cap="none">
                <a:solidFill>
                  <a:srgbClr val="4B2A85"/>
                </a:solidFill>
                <a:latin typeface="Calibri"/>
                <a:ea typeface="Calibri"/>
                <a:cs typeface="Calibri"/>
                <a:sym typeface="Calibri"/>
              </a:defRPr>
            </a:lvl4pPr>
            <a:lvl5pPr marL="0" lvl="4" indent="0" algn="ctr" rtl="0">
              <a:spcBef>
                <a:spcPts val="0"/>
              </a:spcBef>
              <a:spcAft>
                <a:spcPts val="0"/>
              </a:spcAft>
              <a:buNone/>
              <a:defRPr sz="900" b="1" i="0" u="none" strike="noStrike" cap="none">
                <a:solidFill>
                  <a:srgbClr val="4B2A85"/>
                </a:solidFill>
                <a:latin typeface="Calibri"/>
                <a:ea typeface="Calibri"/>
                <a:cs typeface="Calibri"/>
                <a:sym typeface="Calibri"/>
              </a:defRPr>
            </a:lvl5pPr>
            <a:lvl6pPr marL="0" lvl="5" indent="0" algn="ctr" rtl="0">
              <a:spcBef>
                <a:spcPts val="0"/>
              </a:spcBef>
              <a:spcAft>
                <a:spcPts val="0"/>
              </a:spcAft>
              <a:buNone/>
              <a:defRPr sz="900" b="1" i="0" u="none" strike="noStrike" cap="none">
                <a:solidFill>
                  <a:srgbClr val="4B2A85"/>
                </a:solidFill>
                <a:latin typeface="Calibri"/>
                <a:ea typeface="Calibri"/>
                <a:cs typeface="Calibri"/>
                <a:sym typeface="Calibri"/>
              </a:defRPr>
            </a:lvl6pPr>
            <a:lvl7pPr marL="0" lvl="6" indent="0" algn="ctr" rtl="0">
              <a:spcBef>
                <a:spcPts val="0"/>
              </a:spcBef>
              <a:spcAft>
                <a:spcPts val="0"/>
              </a:spcAft>
              <a:buNone/>
              <a:defRPr sz="900" b="1" i="0" u="none" strike="noStrike" cap="none">
                <a:solidFill>
                  <a:srgbClr val="4B2A85"/>
                </a:solidFill>
                <a:latin typeface="Calibri"/>
                <a:ea typeface="Calibri"/>
                <a:cs typeface="Calibri"/>
                <a:sym typeface="Calibri"/>
              </a:defRPr>
            </a:lvl7pPr>
            <a:lvl8pPr marL="0" lvl="7" indent="0" algn="ctr" rtl="0">
              <a:spcBef>
                <a:spcPts val="0"/>
              </a:spcBef>
              <a:spcAft>
                <a:spcPts val="0"/>
              </a:spcAft>
              <a:buNone/>
              <a:defRPr sz="900" b="1" i="0" u="none" strike="noStrike" cap="none">
                <a:solidFill>
                  <a:srgbClr val="4B2A85"/>
                </a:solidFill>
                <a:latin typeface="Calibri"/>
                <a:ea typeface="Calibri"/>
                <a:cs typeface="Calibri"/>
                <a:sym typeface="Calibri"/>
              </a:defRPr>
            </a:lvl8pPr>
            <a:lvl9pPr marL="0" lvl="8" indent="0" algn="ctr" rtl="0">
              <a:spcBef>
                <a:spcPts val="0"/>
              </a:spcBef>
              <a:spcAft>
                <a:spcPts val="0"/>
              </a:spcAft>
              <a:buNone/>
              <a:defRPr sz="9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3">
  <p:cSld name="OBJECT_3">
    <p:spTree>
      <p:nvGrpSpPr>
        <p:cNvPr id="1" name="Shape 67"/>
        <p:cNvGrpSpPr/>
        <p:nvPr/>
      </p:nvGrpSpPr>
      <p:grpSpPr>
        <a:xfrm>
          <a:off x="0" y="0"/>
          <a:ext cx="0" cy="0"/>
          <a:chOff x="0" y="0"/>
          <a:chExt cx="0" cy="0"/>
        </a:xfrm>
      </p:grpSpPr>
      <p:sp>
        <p:nvSpPr>
          <p:cNvPr id="68" name="Google Shape;68;p17"/>
          <p:cNvSpPr txBox="1">
            <a:spLocks noGrp="1"/>
          </p:cNvSpPr>
          <p:nvPr>
            <p:ph type="title"/>
          </p:nvPr>
        </p:nvSpPr>
        <p:spPr>
          <a:xfrm>
            <a:off x="357018" y="326759"/>
            <a:ext cx="8406000" cy="571500"/>
          </a:xfrm>
          <a:prstGeom prst="rect">
            <a:avLst/>
          </a:prstGeom>
          <a:noFill/>
          <a:ln>
            <a:noFill/>
          </a:ln>
        </p:spPr>
        <p:txBody>
          <a:bodyPr spcFirstLastPara="1" wrap="square" lIns="68575" tIns="34275" rIns="68575" bIns="34275" anchor="ctr" anchorCtr="0">
            <a:normAutofit/>
          </a:bodyPr>
          <a:lstStyle>
            <a:lvl1pPr lvl="0" algn="l" rtl="0">
              <a:spcBef>
                <a:spcPts val="0"/>
              </a:spcBef>
              <a:spcAft>
                <a:spcPts val="0"/>
              </a:spcAft>
              <a:buSzPts val="2800"/>
              <a:buNone/>
              <a:defRPr/>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69" name="Google Shape;69;p17"/>
          <p:cNvSpPr txBox="1">
            <a:spLocks noGrp="1"/>
          </p:cNvSpPr>
          <p:nvPr>
            <p:ph type="body" idx="1"/>
          </p:nvPr>
        </p:nvSpPr>
        <p:spPr>
          <a:xfrm>
            <a:off x="396876" y="1021556"/>
            <a:ext cx="8366100" cy="3729300"/>
          </a:xfrm>
          <a:prstGeom prst="rect">
            <a:avLst/>
          </a:prstGeom>
          <a:noFill/>
          <a:ln>
            <a:noFill/>
          </a:ln>
        </p:spPr>
        <p:txBody>
          <a:bodyPr spcFirstLastPara="1" wrap="square" lIns="68575" tIns="34275" rIns="68575" bIns="34275" anchor="t" anchorCtr="0">
            <a:normAutofit/>
          </a:bodyPr>
          <a:lstStyle>
            <a:lvl1pPr marL="457200" lvl="0" indent="-311150" algn="l" rtl="0">
              <a:spcBef>
                <a:spcPts val="400"/>
              </a:spcBef>
              <a:spcAft>
                <a:spcPts val="0"/>
              </a:spcAft>
              <a:buSzPts val="1300"/>
              <a:buChar char="●"/>
              <a:defRPr sz="2100" b="0"/>
            </a:lvl1pPr>
            <a:lvl2pPr marL="914400" lvl="1" indent="-355600" algn="l" rtl="0">
              <a:spcBef>
                <a:spcPts val="400"/>
              </a:spcBef>
              <a:spcAft>
                <a:spcPts val="0"/>
              </a:spcAft>
              <a:buSzPts val="2000"/>
              <a:buChar char="○"/>
              <a:defRPr sz="1800"/>
            </a:lvl2pPr>
            <a:lvl3pPr marL="1371600" lvl="2" indent="-298450" algn="l" rtl="0">
              <a:spcBef>
                <a:spcPts val="300"/>
              </a:spcBef>
              <a:spcAft>
                <a:spcPts val="0"/>
              </a:spcAft>
              <a:buSzPts val="1100"/>
              <a:buChar char="■"/>
              <a:defRPr/>
            </a:lvl3pPr>
            <a:lvl4pPr marL="1828800" lvl="3" indent="-317500" algn="l" rtl="0">
              <a:spcBef>
                <a:spcPts val="300"/>
              </a:spcBef>
              <a:spcAft>
                <a:spcPts val="0"/>
              </a:spcAft>
              <a:buSzPts val="1400"/>
              <a:buChar char="●"/>
              <a:defRPr/>
            </a:lvl4pPr>
            <a:lvl5pPr marL="2286000" lvl="4" indent="-317500" algn="l" rtl="0">
              <a:spcBef>
                <a:spcPts val="300"/>
              </a:spcBef>
              <a:spcAft>
                <a:spcPts val="0"/>
              </a:spcAft>
              <a:buSzPts val="1400"/>
              <a:buChar char="○"/>
              <a:defRPr/>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sp>
        <p:nvSpPr>
          <p:cNvPr id="70" name="Google Shape;70;p17"/>
          <p:cNvSpPr txBox="1">
            <a:spLocks noGrp="1"/>
          </p:cNvSpPr>
          <p:nvPr>
            <p:ph type="sldNum" idx="12"/>
          </p:nvPr>
        </p:nvSpPr>
        <p:spPr>
          <a:xfrm>
            <a:off x="8534400" y="4869181"/>
            <a:ext cx="609600" cy="273900"/>
          </a:xfrm>
          <a:prstGeom prst="rect">
            <a:avLst/>
          </a:prstGeom>
          <a:noFill/>
          <a:ln>
            <a:noFill/>
          </a:ln>
        </p:spPr>
        <p:txBody>
          <a:bodyPr spcFirstLastPara="1" wrap="square" lIns="68575" tIns="34275" rIns="68575" bIns="34275" anchor="ctr" anchorCtr="0">
            <a:normAutofit/>
          </a:bodyPr>
          <a:lstStyle>
            <a:lvl1pPr marL="0" lvl="0" indent="0" algn="ctr" rtl="0">
              <a:spcBef>
                <a:spcPts val="0"/>
              </a:spcBef>
              <a:spcAft>
                <a:spcPts val="0"/>
              </a:spcAft>
              <a:buNone/>
              <a:defRPr sz="900" b="1" i="0" u="none" strike="noStrike" cap="none">
                <a:solidFill>
                  <a:srgbClr val="4B2A85"/>
                </a:solidFill>
                <a:latin typeface="Calibri"/>
                <a:ea typeface="Calibri"/>
                <a:cs typeface="Calibri"/>
                <a:sym typeface="Calibri"/>
              </a:defRPr>
            </a:lvl1pPr>
            <a:lvl2pPr marL="0" lvl="1" indent="0" algn="ctr" rtl="0">
              <a:spcBef>
                <a:spcPts val="0"/>
              </a:spcBef>
              <a:spcAft>
                <a:spcPts val="0"/>
              </a:spcAft>
              <a:buNone/>
              <a:defRPr sz="900" b="1" i="0" u="none" strike="noStrike" cap="none">
                <a:solidFill>
                  <a:srgbClr val="4B2A85"/>
                </a:solidFill>
                <a:latin typeface="Calibri"/>
                <a:ea typeface="Calibri"/>
                <a:cs typeface="Calibri"/>
                <a:sym typeface="Calibri"/>
              </a:defRPr>
            </a:lvl2pPr>
            <a:lvl3pPr marL="0" lvl="2" indent="0" algn="ctr" rtl="0">
              <a:spcBef>
                <a:spcPts val="0"/>
              </a:spcBef>
              <a:spcAft>
                <a:spcPts val="0"/>
              </a:spcAft>
              <a:buNone/>
              <a:defRPr sz="900" b="1" i="0" u="none" strike="noStrike" cap="none">
                <a:solidFill>
                  <a:srgbClr val="4B2A85"/>
                </a:solidFill>
                <a:latin typeface="Calibri"/>
                <a:ea typeface="Calibri"/>
                <a:cs typeface="Calibri"/>
                <a:sym typeface="Calibri"/>
              </a:defRPr>
            </a:lvl3pPr>
            <a:lvl4pPr marL="0" lvl="3" indent="0" algn="ctr" rtl="0">
              <a:spcBef>
                <a:spcPts val="0"/>
              </a:spcBef>
              <a:spcAft>
                <a:spcPts val="0"/>
              </a:spcAft>
              <a:buNone/>
              <a:defRPr sz="900" b="1" i="0" u="none" strike="noStrike" cap="none">
                <a:solidFill>
                  <a:srgbClr val="4B2A85"/>
                </a:solidFill>
                <a:latin typeface="Calibri"/>
                <a:ea typeface="Calibri"/>
                <a:cs typeface="Calibri"/>
                <a:sym typeface="Calibri"/>
              </a:defRPr>
            </a:lvl4pPr>
            <a:lvl5pPr marL="0" lvl="4" indent="0" algn="ctr" rtl="0">
              <a:spcBef>
                <a:spcPts val="0"/>
              </a:spcBef>
              <a:spcAft>
                <a:spcPts val="0"/>
              </a:spcAft>
              <a:buNone/>
              <a:defRPr sz="900" b="1" i="0" u="none" strike="noStrike" cap="none">
                <a:solidFill>
                  <a:srgbClr val="4B2A85"/>
                </a:solidFill>
                <a:latin typeface="Calibri"/>
                <a:ea typeface="Calibri"/>
                <a:cs typeface="Calibri"/>
                <a:sym typeface="Calibri"/>
              </a:defRPr>
            </a:lvl5pPr>
            <a:lvl6pPr marL="0" lvl="5" indent="0" algn="ctr" rtl="0">
              <a:spcBef>
                <a:spcPts val="0"/>
              </a:spcBef>
              <a:spcAft>
                <a:spcPts val="0"/>
              </a:spcAft>
              <a:buNone/>
              <a:defRPr sz="900" b="1" i="0" u="none" strike="noStrike" cap="none">
                <a:solidFill>
                  <a:srgbClr val="4B2A85"/>
                </a:solidFill>
                <a:latin typeface="Calibri"/>
                <a:ea typeface="Calibri"/>
                <a:cs typeface="Calibri"/>
                <a:sym typeface="Calibri"/>
              </a:defRPr>
            </a:lvl6pPr>
            <a:lvl7pPr marL="0" lvl="6" indent="0" algn="ctr" rtl="0">
              <a:spcBef>
                <a:spcPts val="0"/>
              </a:spcBef>
              <a:spcAft>
                <a:spcPts val="0"/>
              </a:spcAft>
              <a:buNone/>
              <a:defRPr sz="900" b="1" i="0" u="none" strike="noStrike" cap="none">
                <a:solidFill>
                  <a:srgbClr val="4B2A85"/>
                </a:solidFill>
                <a:latin typeface="Calibri"/>
                <a:ea typeface="Calibri"/>
                <a:cs typeface="Calibri"/>
                <a:sym typeface="Calibri"/>
              </a:defRPr>
            </a:lvl7pPr>
            <a:lvl8pPr marL="0" lvl="7" indent="0" algn="ctr" rtl="0">
              <a:spcBef>
                <a:spcPts val="0"/>
              </a:spcBef>
              <a:spcAft>
                <a:spcPts val="0"/>
              </a:spcAft>
              <a:buNone/>
              <a:defRPr sz="900" b="1" i="0" u="none" strike="noStrike" cap="none">
                <a:solidFill>
                  <a:srgbClr val="4B2A85"/>
                </a:solidFill>
                <a:latin typeface="Calibri"/>
                <a:ea typeface="Calibri"/>
                <a:cs typeface="Calibri"/>
                <a:sym typeface="Calibri"/>
              </a:defRPr>
            </a:lvl8pPr>
            <a:lvl9pPr marL="0" lvl="8" indent="0" algn="ctr" rtl="0">
              <a:spcBef>
                <a:spcPts val="0"/>
              </a:spcBef>
              <a:spcAft>
                <a:spcPts val="0"/>
              </a:spcAft>
              <a:buNone/>
              <a:defRPr sz="9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4">
  <p:cSld name="OBJECT_4">
    <p:spTree>
      <p:nvGrpSpPr>
        <p:cNvPr id="1" name="Shape 71"/>
        <p:cNvGrpSpPr/>
        <p:nvPr/>
      </p:nvGrpSpPr>
      <p:grpSpPr>
        <a:xfrm>
          <a:off x="0" y="0"/>
          <a:ext cx="0" cy="0"/>
          <a:chOff x="0" y="0"/>
          <a:chExt cx="0" cy="0"/>
        </a:xfrm>
      </p:grpSpPr>
      <p:sp>
        <p:nvSpPr>
          <p:cNvPr id="72" name="Google Shape;72;p18"/>
          <p:cNvSpPr txBox="1">
            <a:spLocks noGrp="1"/>
          </p:cNvSpPr>
          <p:nvPr>
            <p:ph type="title"/>
          </p:nvPr>
        </p:nvSpPr>
        <p:spPr>
          <a:xfrm>
            <a:off x="357018" y="326759"/>
            <a:ext cx="8406000" cy="571500"/>
          </a:xfrm>
          <a:prstGeom prst="rect">
            <a:avLst/>
          </a:prstGeom>
          <a:noFill/>
          <a:ln>
            <a:noFill/>
          </a:ln>
        </p:spPr>
        <p:txBody>
          <a:bodyPr spcFirstLastPara="1" wrap="square" lIns="68575" tIns="34275" rIns="68575" bIns="34275" anchor="ctr" anchorCtr="0">
            <a:normAutofit/>
          </a:bodyPr>
          <a:lstStyle>
            <a:lvl1pPr lvl="0" algn="l" rtl="0">
              <a:spcBef>
                <a:spcPts val="0"/>
              </a:spcBef>
              <a:spcAft>
                <a:spcPts val="0"/>
              </a:spcAft>
              <a:buSzPts val="2800"/>
              <a:buNone/>
              <a:defRPr/>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73" name="Google Shape;73;p18"/>
          <p:cNvSpPr txBox="1">
            <a:spLocks noGrp="1"/>
          </p:cNvSpPr>
          <p:nvPr>
            <p:ph type="body" idx="1"/>
          </p:nvPr>
        </p:nvSpPr>
        <p:spPr>
          <a:xfrm>
            <a:off x="396876" y="1021556"/>
            <a:ext cx="8366100" cy="3729300"/>
          </a:xfrm>
          <a:prstGeom prst="rect">
            <a:avLst/>
          </a:prstGeom>
          <a:noFill/>
          <a:ln>
            <a:noFill/>
          </a:ln>
        </p:spPr>
        <p:txBody>
          <a:bodyPr spcFirstLastPara="1" wrap="square" lIns="68575" tIns="34275" rIns="68575" bIns="34275" anchor="t" anchorCtr="0">
            <a:normAutofit/>
          </a:bodyPr>
          <a:lstStyle>
            <a:lvl1pPr marL="457200" lvl="0" indent="-311150" algn="l" rtl="0">
              <a:spcBef>
                <a:spcPts val="400"/>
              </a:spcBef>
              <a:spcAft>
                <a:spcPts val="0"/>
              </a:spcAft>
              <a:buSzPts val="1300"/>
              <a:buChar char="●"/>
              <a:defRPr sz="2100" b="0"/>
            </a:lvl1pPr>
            <a:lvl2pPr marL="914400" lvl="1" indent="-355600" algn="l" rtl="0">
              <a:spcBef>
                <a:spcPts val="400"/>
              </a:spcBef>
              <a:spcAft>
                <a:spcPts val="0"/>
              </a:spcAft>
              <a:buSzPts val="2000"/>
              <a:buChar char="○"/>
              <a:defRPr sz="1800"/>
            </a:lvl2pPr>
            <a:lvl3pPr marL="1371600" lvl="2" indent="-298450" algn="l" rtl="0">
              <a:spcBef>
                <a:spcPts val="300"/>
              </a:spcBef>
              <a:spcAft>
                <a:spcPts val="0"/>
              </a:spcAft>
              <a:buSzPts val="1100"/>
              <a:buChar char="■"/>
              <a:defRPr/>
            </a:lvl3pPr>
            <a:lvl4pPr marL="1828800" lvl="3" indent="-317500" algn="l" rtl="0">
              <a:spcBef>
                <a:spcPts val="300"/>
              </a:spcBef>
              <a:spcAft>
                <a:spcPts val="0"/>
              </a:spcAft>
              <a:buSzPts val="1400"/>
              <a:buChar char="●"/>
              <a:defRPr/>
            </a:lvl4pPr>
            <a:lvl5pPr marL="2286000" lvl="4" indent="-317500" algn="l" rtl="0">
              <a:spcBef>
                <a:spcPts val="300"/>
              </a:spcBef>
              <a:spcAft>
                <a:spcPts val="0"/>
              </a:spcAft>
              <a:buSzPts val="1400"/>
              <a:buChar char="○"/>
              <a:defRPr/>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sp>
        <p:nvSpPr>
          <p:cNvPr id="74" name="Google Shape;74;p18"/>
          <p:cNvSpPr txBox="1">
            <a:spLocks noGrp="1"/>
          </p:cNvSpPr>
          <p:nvPr>
            <p:ph type="sldNum" idx="12"/>
          </p:nvPr>
        </p:nvSpPr>
        <p:spPr>
          <a:xfrm>
            <a:off x="8534400" y="4869181"/>
            <a:ext cx="609600" cy="273900"/>
          </a:xfrm>
          <a:prstGeom prst="rect">
            <a:avLst/>
          </a:prstGeom>
          <a:noFill/>
          <a:ln>
            <a:noFill/>
          </a:ln>
        </p:spPr>
        <p:txBody>
          <a:bodyPr spcFirstLastPara="1" wrap="square" lIns="68575" tIns="34275" rIns="68575" bIns="34275" anchor="ctr" anchorCtr="0">
            <a:normAutofit/>
          </a:bodyPr>
          <a:lstStyle>
            <a:lvl1pPr marL="0" lvl="0" indent="0" algn="ctr" rtl="0">
              <a:spcBef>
                <a:spcPts val="0"/>
              </a:spcBef>
              <a:spcAft>
                <a:spcPts val="0"/>
              </a:spcAft>
              <a:buNone/>
              <a:defRPr sz="900" b="1" i="0" u="none" strike="noStrike" cap="none">
                <a:solidFill>
                  <a:srgbClr val="4B2A85"/>
                </a:solidFill>
                <a:latin typeface="Calibri"/>
                <a:ea typeface="Calibri"/>
                <a:cs typeface="Calibri"/>
                <a:sym typeface="Calibri"/>
              </a:defRPr>
            </a:lvl1pPr>
            <a:lvl2pPr marL="0" lvl="1" indent="0" algn="ctr" rtl="0">
              <a:spcBef>
                <a:spcPts val="0"/>
              </a:spcBef>
              <a:spcAft>
                <a:spcPts val="0"/>
              </a:spcAft>
              <a:buNone/>
              <a:defRPr sz="900" b="1" i="0" u="none" strike="noStrike" cap="none">
                <a:solidFill>
                  <a:srgbClr val="4B2A85"/>
                </a:solidFill>
                <a:latin typeface="Calibri"/>
                <a:ea typeface="Calibri"/>
                <a:cs typeface="Calibri"/>
                <a:sym typeface="Calibri"/>
              </a:defRPr>
            </a:lvl2pPr>
            <a:lvl3pPr marL="0" lvl="2" indent="0" algn="ctr" rtl="0">
              <a:spcBef>
                <a:spcPts val="0"/>
              </a:spcBef>
              <a:spcAft>
                <a:spcPts val="0"/>
              </a:spcAft>
              <a:buNone/>
              <a:defRPr sz="900" b="1" i="0" u="none" strike="noStrike" cap="none">
                <a:solidFill>
                  <a:srgbClr val="4B2A85"/>
                </a:solidFill>
                <a:latin typeface="Calibri"/>
                <a:ea typeface="Calibri"/>
                <a:cs typeface="Calibri"/>
                <a:sym typeface="Calibri"/>
              </a:defRPr>
            </a:lvl3pPr>
            <a:lvl4pPr marL="0" lvl="3" indent="0" algn="ctr" rtl="0">
              <a:spcBef>
                <a:spcPts val="0"/>
              </a:spcBef>
              <a:spcAft>
                <a:spcPts val="0"/>
              </a:spcAft>
              <a:buNone/>
              <a:defRPr sz="900" b="1" i="0" u="none" strike="noStrike" cap="none">
                <a:solidFill>
                  <a:srgbClr val="4B2A85"/>
                </a:solidFill>
                <a:latin typeface="Calibri"/>
                <a:ea typeface="Calibri"/>
                <a:cs typeface="Calibri"/>
                <a:sym typeface="Calibri"/>
              </a:defRPr>
            </a:lvl4pPr>
            <a:lvl5pPr marL="0" lvl="4" indent="0" algn="ctr" rtl="0">
              <a:spcBef>
                <a:spcPts val="0"/>
              </a:spcBef>
              <a:spcAft>
                <a:spcPts val="0"/>
              </a:spcAft>
              <a:buNone/>
              <a:defRPr sz="900" b="1" i="0" u="none" strike="noStrike" cap="none">
                <a:solidFill>
                  <a:srgbClr val="4B2A85"/>
                </a:solidFill>
                <a:latin typeface="Calibri"/>
                <a:ea typeface="Calibri"/>
                <a:cs typeface="Calibri"/>
                <a:sym typeface="Calibri"/>
              </a:defRPr>
            </a:lvl5pPr>
            <a:lvl6pPr marL="0" lvl="5" indent="0" algn="ctr" rtl="0">
              <a:spcBef>
                <a:spcPts val="0"/>
              </a:spcBef>
              <a:spcAft>
                <a:spcPts val="0"/>
              </a:spcAft>
              <a:buNone/>
              <a:defRPr sz="900" b="1" i="0" u="none" strike="noStrike" cap="none">
                <a:solidFill>
                  <a:srgbClr val="4B2A85"/>
                </a:solidFill>
                <a:latin typeface="Calibri"/>
                <a:ea typeface="Calibri"/>
                <a:cs typeface="Calibri"/>
                <a:sym typeface="Calibri"/>
              </a:defRPr>
            </a:lvl6pPr>
            <a:lvl7pPr marL="0" lvl="6" indent="0" algn="ctr" rtl="0">
              <a:spcBef>
                <a:spcPts val="0"/>
              </a:spcBef>
              <a:spcAft>
                <a:spcPts val="0"/>
              </a:spcAft>
              <a:buNone/>
              <a:defRPr sz="900" b="1" i="0" u="none" strike="noStrike" cap="none">
                <a:solidFill>
                  <a:srgbClr val="4B2A85"/>
                </a:solidFill>
                <a:latin typeface="Calibri"/>
                <a:ea typeface="Calibri"/>
                <a:cs typeface="Calibri"/>
                <a:sym typeface="Calibri"/>
              </a:defRPr>
            </a:lvl7pPr>
            <a:lvl8pPr marL="0" lvl="7" indent="0" algn="ctr" rtl="0">
              <a:spcBef>
                <a:spcPts val="0"/>
              </a:spcBef>
              <a:spcAft>
                <a:spcPts val="0"/>
              </a:spcAft>
              <a:buNone/>
              <a:defRPr sz="900" b="1" i="0" u="none" strike="noStrike" cap="none">
                <a:solidFill>
                  <a:srgbClr val="4B2A85"/>
                </a:solidFill>
                <a:latin typeface="Calibri"/>
                <a:ea typeface="Calibri"/>
                <a:cs typeface="Calibri"/>
                <a:sym typeface="Calibri"/>
              </a:defRPr>
            </a:lvl8pPr>
            <a:lvl9pPr marL="0" lvl="8" indent="0" algn="ctr" rtl="0">
              <a:spcBef>
                <a:spcPts val="0"/>
              </a:spcBef>
              <a:spcAft>
                <a:spcPts val="0"/>
              </a:spcAft>
              <a:buNone/>
              <a:defRPr sz="9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311700" y="742825"/>
            <a:ext cx="42603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5" name="Google Shape;25;p5"/>
          <p:cNvSpPr txBox="1">
            <a:spLocks noGrp="1"/>
          </p:cNvSpPr>
          <p:nvPr>
            <p:ph type="body" idx="2"/>
          </p:nvPr>
        </p:nvSpPr>
        <p:spPr>
          <a:xfrm>
            <a:off x="4572000" y="742825"/>
            <a:ext cx="42603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 name="Google Shape;31;p7"/>
          <p:cNvSpPr txBox="1">
            <a:spLocks noGrp="1"/>
          </p:cNvSpPr>
          <p:nvPr>
            <p:ph type="body" idx="1"/>
          </p:nvPr>
        </p:nvSpPr>
        <p:spPr>
          <a:xfrm>
            <a:off x="311700" y="742825"/>
            <a:ext cx="42603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450150"/>
            <a:ext cx="8205300" cy="4090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1"/>
        </a:solidFill>
        <a:effectLst/>
      </p:bgPr>
    </p:bg>
    <p:spTree>
      <p:nvGrpSpPr>
        <p:cNvPr id="1" name="Shape 36"/>
        <p:cNvGrpSpPr/>
        <p:nvPr/>
      </p:nvGrpSpPr>
      <p:grpSpPr>
        <a:xfrm>
          <a:off x="0" y="0"/>
          <a:ext cx="0" cy="0"/>
          <a:chOff x="0" y="0"/>
          <a:chExt cx="0" cy="0"/>
        </a:xfrm>
      </p:grpSpPr>
      <p:sp>
        <p:nvSpPr>
          <p:cNvPr id="37" name="Google Shape;37;p9"/>
          <p:cNvSpPr/>
          <p:nvPr/>
        </p:nvSpPr>
        <p:spPr>
          <a:xfrm>
            <a:off x="0" y="3002175"/>
            <a:ext cx="9144000" cy="2141400"/>
          </a:xfrm>
          <a:prstGeom prst="rect">
            <a:avLst/>
          </a:pr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solidFill>
                <a:schemeClr val="lt1"/>
              </a:solidFill>
            </a:endParaRPr>
          </a:p>
        </p:txBody>
      </p:sp>
      <p:sp>
        <p:nvSpPr>
          <p:cNvPr id="38" name="Google Shape;38;p9"/>
          <p:cNvSpPr txBox="1">
            <a:spLocks noGrp="1"/>
          </p:cNvSpPr>
          <p:nvPr>
            <p:ph type="title"/>
          </p:nvPr>
        </p:nvSpPr>
        <p:spPr>
          <a:xfrm>
            <a:off x="533925" y="1391063"/>
            <a:ext cx="8076300" cy="1038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549363" y="2428990"/>
            <a:ext cx="4045200" cy="671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Clr>
                <a:schemeClr val="lt1"/>
              </a:buClr>
              <a:buSzPts val="1800"/>
              <a:buNone/>
              <a:defRPr>
                <a:solidFill>
                  <a:schemeClr val="lt1"/>
                </a:solidFill>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9">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p:nvPr/>
        </p:nvSpPr>
        <p:spPr>
          <a:xfrm>
            <a:off x="0" y="4256175"/>
            <a:ext cx="9144000" cy="887400"/>
          </a:xfrm>
          <a:prstGeom prst="rect">
            <a:avLst/>
          </a:pr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solidFill>
                <a:schemeClr val="lt1"/>
              </a:solidFill>
            </a:endParaRPr>
          </a:p>
        </p:txBody>
      </p:sp>
      <p:sp>
        <p:nvSpPr>
          <p:cNvPr id="7" name="Google Shape;7;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8" name="Google Shape;8;p1"/>
          <p:cNvSpPr txBox="1">
            <a:spLocks noGrp="1"/>
          </p:cNvSpPr>
          <p:nvPr>
            <p:ph type="body" idx="1"/>
          </p:nvPr>
        </p:nvSpPr>
        <p:spPr>
          <a:xfrm>
            <a:off x="311700" y="1017663"/>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1"/>
              </a:buClr>
              <a:buSzPts val="1800"/>
              <a:buChar char="●"/>
              <a:defRPr sz="1800">
                <a:solidFill>
                  <a:schemeClr val="dk1"/>
                </a:solidFill>
              </a:defRPr>
            </a:lvl1pPr>
            <a:lvl2pPr marL="914400" lvl="1" indent="-317500" rtl="0">
              <a:lnSpc>
                <a:spcPct val="115000"/>
              </a:lnSpc>
              <a:spcBef>
                <a:spcPts val="0"/>
              </a:spcBef>
              <a:spcAft>
                <a:spcPts val="0"/>
              </a:spcAft>
              <a:buClr>
                <a:schemeClr val="dk1"/>
              </a:buClr>
              <a:buSzPts val="1400"/>
              <a:buChar char="○"/>
              <a:defRPr sz="1400">
                <a:solidFill>
                  <a:schemeClr val="dk1"/>
                </a:solidFill>
              </a:defRPr>
            </a:lvl2pPr>
            <a:lvl3pPr marL="1371600" lvl="2" indent="-317500" rtl="0">
              <a:lnSpc>
                <a:spcPct val="115000"/>
              </a:lnSpc>
              <a:spcBef>
                <a:spcPts val="0"/>
              </a:spcBef>
              <a:spcAft>
                <a:spcPts val="0"/>
              </a:spcAft>
              <a:buClr>
                <a:schemeClr val="dk1"/>
              </a:buClr>
              <a:buSzPts val="1400"/>
              <a:buChar char="■"/>
              <a:defRPr sz="1400">
                <a:solidFill>
                  <a:schemeClr val="dk1"/>
                </a:solidFill>
              </a:defRPr>
            </a:lvl3pPr>
            <a:lvl4pPr marL="1828800" lvl="3" indent="-317500" rtl="0">
              <a:lnSpc>
                <a:spcPct val="115000"/>
              </a:lnSpc>
              <a:spcBef>
                <a:spcPts val="0"/>
              </a:spcBef>
              <a:spcAft>
                <a:spcPts val="0"/>
              </a:spcAft>
              <a:buClr>
                <a:schemeClr val="dk1"/>
              </a:buClr>
              <a:buSzPts val="1400"/>
              <a:buChar char="●"/>
              <a:defRPr sz="1400">
                <a:solidFill>
                  <a:schemeClr val="dk1"/>
                </a:solidFill>
              </a:defRPr>
            </a:lvl4pPr>
            <a:lvl5pPr marL="2286000" lvl="4" indent="-317500" rtl="0">
              <a:lnSpc>
                <a:spcPct val="115000"/>
              </a:lnSpc>
              <a:spcBef>
                <a:spcPts val="0"/>
              </a:spcBef>
              <a:spcAft>
                <a:spcPts val="0"/>
              </a:spcAft>
              <a:buClr>
                <a:schemeClr val="dk1"/>
              </a:buClr>
              <a:buSzPts val="1400"/>
              <a:buChar char="○"/>
              <a:defRPr sz="1400">
                <a:solidFill>
                  <a:schemeClr val="dk1"/>
                </a:solidFill>
              </a:defRPr>
            </a:lvl5pPr>
            <a:lvl6pPr marL="2743200" lvl="5" indent="-317500" rtl="0">
              <a:lnSpc>
                <a:spcPct val="115000"/>
              </a:lnSpc>
              <a:spcBef>
                <a:spcPts val="0"/>
              </a:spcBef>
              <a:spcAft>
                <a:spcPts val="0"/>
              </a:spcAft>
              <a:buClr>
                <a:schemeClr val="dk1"/>
              </a:buClr>
              <a:buSzPts val="1400"/>
              <a:buChar char="■"/>
              <a:defRPr sz="1400">
                <a:solidFill>
                  <a:schemeClr val="dk1"/>
                </a:solidFill>
              </a:defRPr>
            </a:lvl6pPr>
            <a:lvl7pPr marL="3200400" lvl="6" indent="-317500" rtl="0">
              <a:lnSpc>
                <a:spcPct val="115000"/>
              </a:lnSpc>
              <a:spcBef>
                <a:spcPts val="0"/>
              </a:spcBef>
              <a:spcAft>
                <a:spcPts val="0"/>
              </a:spcAft>
              <a:buClr>
                <a:schemeClr val="dk1"/>
              </a:buClr>
              <a:buSzPts val="1400"/>
              <a:buChar char="●"/>
              <a:defRPr sz="1400">
                <a:solidFill>
                  <a:schemeClr val="dk1"/>
                </a:solidFill>
              </a:defRPr>
            </a:lvl7pPr>
            <a:lvl8pPr marL="3657600" lvl="7" indent="-317500" rtl="0">
              <a:lnSpc>
                <a:spcPct val="115000"/>
              </a:lnSpc>
              <a:spcBef>
                <a:spcPts val="0"/>
              </a:spcBef>
              <a:spcAft>
                <a:spcPts val="0"/>
              </a:spcAft>
              <a:buClr>
                <a:schemeClr val="dk1"/>
              </a:buClr>
              <a:buSzPts val="1400"/>
              <a:buChar char="○"/>
              <a:defRPr sz="1400">
                <a:solidFill>
                  <a:schemeClr val="dk1"/>
                </a:solidFill>
              </a:defRPr>
            </a:lvl8pPr>
            <a:lvl9pPr marL="4114800" lvl="8" indent="-317500" rtl="0">
              <a:lnSpc>
                <a:spcPct val="115000"/>
              </a:lnSpc>
              <a:spcBef>
                <a:spcPts val="0"/>
              </a:spcBef>
              <a:spcAft>
                <a:spcPts val="0"/>
              </a:spcAft>
              <a:buClr>
                <a:schemeClr val="dk1"/>
              </a:buClr>
              <a:buSzPts val="1400"/>
              <a:buChar char="■"/>
              <a:defRPr sz="1400">
                <a:solidFill>
                  <a:schemeClr val="dk1"/>
                </a:solidFill>
              </a:defRPr>
            </a:lvl9pPr>
          </a:lstStyle>
          <a:p>
            <a:endParaRPr/>
          </a:p>
        </p:txBody>
      </p:sp>
      <p:sp>
        <p:nvSpPr>
          <p:cNvPr id="9" name="Google Shape;9;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lt1"/>
                </a:solidFill>
              </a:defRPr>
            </a:lvl1pPr>
            <a:lvl2pPr lvl="1" algn="r" rtl="0">
              <a:buNone/>
              <a:defRPr sz="1000">
                <a:solidFill>
                  <a:schemeClr val="lt1"/>
                </a:solidFill>
              </a:defRPr>
            </a:lvl2pPr>
            <a:lvl3pPr lvl="2" algn="r" rtl="0">
              <a:buNone/>
              <a:defRPr sz="1000">
                <a:solidFill>
                  <a:schemeClr val="lt1"/>
                </a:solidFill>
              </a:defRPr>
            </a:lvl3pPr>
            <a:lvl4pPr lvl="3" algn="r" rtl="0">
              <a:buNone/>
              <a:defRPr sz="1000">
                <a:solidFill>
                  <a:schemeClr val="lt1"/>
                </a:solidFill>
              </a:defRPr>
            </a:lvl4pPr>
            <a:lvl5pPr lvl="4" algn="r" rtl="0">
              <a:buNone/>
              <a:defRPr sz="1000">
                <a:solidFill>
                  <a:schemeClr val="lt1"/>
                </a:solidFill>
              </a:defRPr>
            </a:lvl5pPr>
            <a:lvl6pPr lvl="5" algn="r" rtl="0">
              <a:buNone/>
              <a:defRPr sz="1000">
                <a:solidFill>
                  <a:schemeClr val="lt1"/>
                </a:solidFill>
              </a:defRPr>
            </a:lvl6pPr>
            <a:lvl7pPr lvl="6" algn="r" rtl="0">
              <a:buNone/>
              <a:defRPr sz="1000">
                <a:solidFill>
                  <a:schemeClr val="lt1"/>
                </a:solidFill>
              </a:defRPr>
            </a:lvl7pPr>
            <a:lvl8pPr lvl="7" algn="r" rtl="0">
              <a:buNone/>
              <a:defRPr sz="1000">
                <a:solidFill>
                  <a:schemeClr val="lt1"/>
                </a:solidFill>
              </a:defRPr>
            </a:lvl8pPr>
            <a:lvl9pPr lvl="8" algn="r" rtl="0">
              <a:buNone/>
              <a:defRPr sz="1000">
                <a:solidFill>
                  <a:schemeClr val="lt1"/>
                </a:solidFill>
              </a:defRPr>
            </a:lvl9pPr>
          </a:lstStyle>
          <a:p>
            <a:pPr marL="0" lvl="0" indent="0" algn="r" rtl="0">
              <a:spcBef>
                <a:spcPts val="0"/>
              </a:spcBef>
              <a:spcAft>
                <a:spcPts val="0"/>
              </a:spcAft>
              <a:buNone/>
            </a:pPr>
            <a:r>
              <a:rPr lang="en"/>
              <a:t>#</a:t>
            </a:r>
            <a:fld id="{00000000-1234-1234-1234-123412341234}" type="slidenum">
              <a:rPr lang="en">
                <a:solidFill>
                  <a:schemeClr val="dk2"/>
                </a:solidFill>
              </a:rPr>
              <a:t>‹#›</a:t>
            </a:fld>
            <a:endParaRPr>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9"/>
          <p:cNvSpPr txBox="1">
            <a:spLocks noGrp="1"/>
          </p:cNvSpPr>
          <p:nvPr>
            <p:ph type="ctrTitle"/>
          </p:nvPr>
        </p:nvSpPr>
        <p:spPr>
          <a:xfrm>
            <a:off x="127363" y="0"/>
            <a:ext cx="8001000" cy="7248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dk1"/>
              </a:buClr>
              <a:buSzPts val="3300"/>
              <a:buFont typeface="Play"/>
              <a:buNone/>
            </a:pPr>
            <a:r>
              <a:rPr lang="en" sz="3000" b="1"/>
              <a:t>Memory Allocation I</a:t>
            </a:r>
            <a:endParaRPr sz="3000"/>
          </a:p>
        </p:txBody>
      </p:sp>
      <p:sp>
        <p:nvSpPr>
          <p:cNvPr id="80" name="Google Shape;80;p19"/>
          <p:cNvSpPr txBox="1">
            <a:spLocks noGrp="1"/>
          </p:cNvSpPr>
          <p:nvPr>
            <p:ph type="subTitle" idx="1"/>
          </p:nvPr>
        </p:nvSpPr>
        <p:spPr>
          <a:xfrm>
            <a:off x="127372" y="724950"/>
            <a:ext cx="3388200" cy="3651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400"/>
              <a:buNone/>
            </a:pPr>
            <a:r>
              <a:rPr lang="en" sz="2100">
                <a:solidFill>
                  <a:schemeClr val="dk2"/>
                </a:solidFill>
              </a:rPr>
              <a:t>CSE 351 Summer 2024</a:t>
            </a:r>
            <a:endParaRPr sz="2100">
              <a:solidFill>
                <a:schemeClr val="dk2"/>
              </a:solidFill>
            </a:endParaRPr>
          </a:p>
        </p:txBody>
      </p:sp>
      <p:sp>
        <p:nvSpPr>
          <p:cNvPr id="81" name="Google Shape;81;p19"/>
          <p:cNvSpPr txBox="1"/>
          <p:nvPr/>
        </p:nvSpPr>
        <p:spPr>
          <a:xfrm>
            <a:off x="548346" y="1180819"/>
            <a:ext cx="3761700" cy="29784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2100" b="1" i="0" u="none" strike="noStrike" cap="none">
                <a:solidFill>
                  <a:schemeClr val="dk1"/>
                </a:solidFill>
                <a:latin typeface="Arial"/>
                <a:ea typeface="Arial"/>
                <a:cs typeface="Arial"/>
                <a:sym typeface="Arial"/>
              </a:rPr>
              <a:t>Instructor:</a:t>
            </a:r>
            <a:endParaRPr sz="1100"/>
          </a:p>
          <a:p>
            <a:pPr marL="0" marR="0" lvl="0" indent="0" algn="l" rtl="0">
              <a:spcBef>
                <a:spcPts val="0"/>
              </a:spcBef>
              <a:spcAft>
                <a:spcPts val="0"/>
              </a:spcAft>
              <a:buNone/>
            </a:pPr>
            <a:r>
              <a:rPr lang="en" sz="2100">
                <a:solidFill>
                  <a:schemeClr val="dk1"/>
                </a:solidFill>
                <a:latin typeface="Arial"/>
                <a:ea typeface="Arial"/>
                <a:cs typeface="Arial"/>
                <a:sym typeface="Arial"/>
              </a:rPr>
              <a:t>Ellis Haker</a:t>
            </a:r>
            <a:endParaRPr sz="1100"/>
          </a:p>
          <a:p>
            <a:pPr marL="0" marR="0" lvl="0" indent="0" algn="l" rtl="0">
              <a:spcBef>
                <a:spcPts val="0"/>
              </a:spcBef>
              <a:spcAft>
                <a:spcPts val="0"/>
              </a:spcAft>
              <a:buNone/>
            </a:pPr>
            <a:endParaRPr sz="2100">
              <a:solidFill>
                <a:schemeClr val="dk1"/>
              </a:solidFill>
              <a:latin typeface="Arial"/>
              <a:ea typeface="Arial"/>
              <a:cs typeface="Arial"/>
              <a:sym typeface="Arial"/>
            </a:endParaRPr>
          </a:p>
          <a:p>
            <a:pPr marL="0" marR="0" lvl="0" indent="0" algn="l" rtl="0">
              <a:spcBef>
                <a:spcPts val="0"/>
              </a:spcBef>
              <a:spcAft>
                <a:spcPts val="0"/>
              </a:spcAft>
              <a:buNone/>
            </a:pPr>
            <a:r>
              <a:rPr lang="en" sz="2100" b="1">
                <a:solidFill>
                  <a:schemeClr val="dk1"/>
                </a:solidFill>
                <a:latin typeface="Arial"/>
                <a:ea typeface="Arial"/>
                <a:cs typeface="Arial"/>
                <a:sym typeface="Arial"/>
              </a:rPr>
              <a:t>Teaching Assistants:</a:t>
            </a:r>
            <a:endParaRPr sz="1100"/>
          </a:p>
          <a:p>
            <a:pPr marL="0" marR="0" lvl="0" indent="0" algn="l" rtl="0">
              <a:spcBef>
                <a:spcPts val="0"/>
              </a:spcBef>
              <a:spcAft>
                <a:spcPts val="0"/>
              </a:spcAft>
              <a:buNone/>
            </a:pPr>
            <a:r>
              <a:rPr lang="en" sz="2100">
                <a:solidFill>
                  <a:schemeClr val="dk1"/>
                </a:solidFill>
                <a:latin typeface="Arial"/>
                <a:ea typeface="Arial"/>
                <a:cs typeface="Arial"/>
                <a:sym typeface="Arial"/>
              </a:rPr>
              <a:t>Naama Amiel</a:t>
            </a:r>
            <a:endParaRPr sz="2100">
              <a:solidFill>
                <a:schemeClr val="dk1"/>
              </a:solidFill>
              <a:latin typeface="Arial"/>
              <a:ea typeface="Arial"/>
              <a:cs typeface="Arial"/>
              <a:sym typeface="Arial"/>
            </a:endParaRPr>
          </a:p>
          <a:p>
            <a:pPr marL="0" marR="0" lvl="0" indent="0" algn="l" rtl="0">
              <a:spcBef>
                <a:spcPts val="0"/>
              </a:spcBef>
              <a:spcAft>
                <a:spcPts val="0"/>
              </a:spcAft>
              <a:buNone/>
            </a:pPr>
            <a:r>
              <a:rPr lang="en" sz="2100">
                <a:solidFill>
                  <a:schemeClr val="dk1"/>
                </a:solidFill>
                <a:latin typeface="Arial"/>
                <a:ea typeface="Arial"/>
                <a:cs typeface="Arial"/>
                <a:sym typeface="Arial"/>
              </a:rPr>
              <a:t>Micah Chang</a:t>
            </a:r>
            <a:endParaRPr sz="1100"/>
          </a:p>
          <a:p>
            <a:pPr marL="0" marR="0" lvl="0" indent="0" algn="l" rtl="0">
              <a:spcBef>
                <a:spcPts val="0"/>
              </a:spcBef>
              <a:spcAft>
                <a:spcPts val="0"/>
              </a:spcAft>
              <a:buNone/>
            </a:pPr>
            <a:r>
              <a:rPr lang="en" sz="2100">
                <a:solidFill>
                  <a:schemeClr val="dk1"/>
                </a:solidFill>
                <a:latin typeface="Arial"/>
                <a:ea typeface="Arial"/>
                <a:cs typeface="Arial"/>
                <a:sym typeface="Arial"/>
              </a:rPr>
              <a:t>Shananda Dokka</a:t>
            </a:r>
            <a:endParaRPr sz="2100">
              <a:solidFill>
                <a:schemeClr val="dk1"/>
              </a:solidFill>
              <a:latin typeface="Arial"/>
              <a:ea typeface="Arial"/>
              <a:cs typeface="Arial"/>
              <a:sym typeface="Arial"/>
            </a:endParaRPr>
          </a:p>
          <a:p>
            <a:pPr marL="0" marR="0" lvl="0" indent="0" algn="l" rtl="0">
              <a:spcBef>
                <a:spcPts val="0"/>
              </a:spcBef>
              <a:spcAft>
                <a:spcPts val="0"/>
              </a:spcAft>
              <a:buNone/>
            </a:pPr>
            <a:r>
              <a:rPr lang="en" sz="2100">
                <a:solidFill>
                  <a:schemeClr val="dk1"/>
                </a:solidFill>
                <a:latin typeface="Arial"/>
                <a:ea typeface="Arial"/>
                <a:cs typeface="Arial"/>
                <a:sym typeface="Arial"/>
              </a:rPr>
              <a:t>Nikolas McNamee</a:t>
            </a:r>
            <a:endParaRPr sz="1100"/>
          </a:p>
          <a:p>
            <a:pPr marL="0" marR="0" lvl="0" indent="0" algn="l" rtl="0">
              <a:spcBef>
                <a:spcPts val="0"/>
              </a:spcBef>
              <a:spcAft>
                <a:spcPts val="0"/>
              </a:spcAft>
              <a:buNone/>
            </a:pPr>
            <a:r>
              <a:rPr lang="en" sz="2100">
                <a:solidFill>
                  <a:schemeClr val="dk1"/>
                </a:solidFill>
                <a:latin typeface="Arial"/>
                <a:ea typeface="Arial"/>
                <a:cs typeface="Arial"/>
                <a:sym typeface="Arial"/>
              </a:rPr>
              <a:t>Jiawe</a:t>
            </a:r>
            <a:r>
              <a:rPr lang="en" sz="2100">
                <a:solidFill>
                  <a:schemeClr val="dk1"/>
                </a:solidFill>
              </a:rPr>
              <a:t>i Huang</a:t>
            </a:r>
            <a:endParaRPr sz="1100"/>
          </a:p>
        </p:txBody>
      </p:sp>
      <p:pic>
        <p:nvPicPr>
          <p:cNvPr id="82" name="Google Shape;82;p19" descr="At the top is the text &quot;My C program exit without freeing allocated memory, OS:&quot;, followed by an image of a man with a disappointed expression, captioned &quot;Am I a joke to you?&quot;"/>
          <p:cNvPicPr preferRelativeResize="0"/>
          <p:nvPr/>
        </p:nvPicPr>
        <p:blipFill>
          <a:blip r:embed="rId3">
            <a:alphaModFix/>
          </a:blip>
          <a:stretch>
            <a:fillRect/>
          </a:stretch>
        </p:blipFill>
        <p:spPr>
          <a:xfrm>
            <a:off x="4433596" y="364875"/>
            <a:ext cx="4529153" cy="3640976"/>
          </a:xfrm>
          <a:prstGeom prst="rect">
            <a:avLst/>
          </a:prstGeom>
          <a:noFill/>
          <a:ln w="9525" cap="flat" cmpd="sng">
            <a:solidFill>
              <a:schemeClr val="dk2"/>
            </a:solidFill>
            <a:prstDash val="solid"/>
            <a:round/>
            <a:headEnd type="none" w="sm" len="sm"/>
            <a:tailEnd type="none" w="sm" len="sm"/>
          </a:ln>
        </p:spPr>
      </p:pic>
      <p:sp>
        <p:nvSpPr>
          <p:cNvPr id="83" name="Google Shape;83;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8"/>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Best Practices for </a:t>
            </a:r>
            <a:r>
              <a:rPr lang="en">
                <a:latin typeface="Source Code Pro"/>
                <a:ea typeface="Source Code Pro"/>
                <a:cs typeface="Source Code Pro"/>
                <a:sym typeface="Source Code Pro"/>
              </a:rPr>
              <a:t>malloc</a:t>
            </a:r>
            <a:r>
              <a:rPr lang="en"/>
              <a:t> and </a:t>
            </a:r>
            <a:r>
              <a:rPr lang="en">
                <a:latin typeface="Source Code Pro"/>
                <a:ea typeface="Source Code Pro"/>
                <a:cs typeface="Source Code Pro"/>
                <a:sym typeface="Source Code Pro"/>
              </a:rPr>
              <a:t>free</a:t>
            </a:r>
            <a:endParaRPr>
              <a:latin typeface="Source Code Pro"/>
              <a:ea typeface="Source Code Pro"/>
              <a:cs typeface="Source Code Pro"/>
              <a:sym typeface="Source Code Pro"/>
            </a:endParaRPr>
          </a:p>
        </p:txBody>
      </p:sp>
      <p:sp>
        <p:nvSpPr>
          <p:cNvPr id="148" name="Google Shape;148;p28"/>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Font typeface="Source Code Pro"/>
              <a:buChar char="●"/>
            </a:pPr>
            <a:r>
              <a:rPr lang="en">
                <a:latin typeface="Source Code Pro"/>
                <a:ea typeface="Source Code Pro"/>
                <a:cs typeface="Source Code Pro"/>
                <a:sym typeface="Source Code Pro"/>
              </a:rPr>
              <a:t>malloc</a:t>
            </a:r>
            <a:endParaRPr>
              <a:latin typeface="Source Code Pro"/>
              <a:ea typeface="Source Code Pro"/>
              <a:cs typeface="Source Code Pro"/>
              <a:sym typeface="Source Code Pro"/>
            </a:endParaRPr>
          </a:p>
          <a:p>
            <a:pPr marL="914400" lvl="1" indent="-330200" algn="l" rtl="0">
              <a:spcBef>
                <a:spcPts val="0"/>
              </a:spcBef>
              <a:spcAft>
                <a:spcPts val="0"/>
              </a:spcAft>
              <a:buSzPts val="1600"/>
              <a:buChar char="○"/>
            </a:pPr>
            <a:r>
              <a:rPr lang="en"/>
              <a:t>Using </a:t>
            </a:r>
            <a:r>
              <a:rPr lang="en">
                <a:latin typeface="Source Code Pro"/>
                <a:ea typeface="Source Code Pro"/>
                <a:cs typeface="Source Code Pro"/>
                <a:sym typeface="Source Code Pro"/>
              </a:rPr>
              <a:t>sizeof</a:t>
            </a:r>
            <a:r>
              <a:rPr lang="en"/>
              <a:t> makes code more portable (</a:t>
            </a:r>
            <a:r>
              <a:rPr lang="en">
                <a:latin typeface="Source Code Pro"/>
                <a:ea typeface="Source Code Pro"/>
                <a:cs typeface="Source Code Pro"/>
                <a:sym typeface="Source Code Pro"/>
              </a:rPr>
              <a:t>ints</a:t>
            </a:r>
            <a:r>
              <a:rPr lang="en"/>
              <a:t> aren’t 4B on all machines…)</a:t>
            </a:r>
            <a:endParaRPr/>
          </a:p>
          <a:p>
            <a:pPr marL="914400" lvl="1" indent="-330200" algn="l" rtl="0">
              <a:spcBef>
                <a:spcPts val="0"/>
              </a:spcBef>
              <a:spcAft>
                <a:spcPts val="0"/>
              </a:spcAft>
              <a:buSzPts val="1600"/>
              <a:buChar char="○"/>
            </a:pPr>
            <a:r>
              <a:rPr lang="en">
                <a:latin typeface="Source Code Pro"/>
                <a:ea typeface="Source Code Pro"/>
                <a:cs typeface="Source Code Pro"/>
                <a:sym typeface="Source Code Pro"/>
              </a:rPr>
              <a:t>void*</a:t>
            </a:r>
            <a:r>
              <a:rPr lang="en"/>
              <a:t> is implicitly cast, but explicitly casting will help you catch errors</a:t>
            </a:r>
            <a:endParaRPr/>
          </a:p>
          <a:p>
            <a:pPr marL="914400" lvl="1" indent="-330200" algn="l" rtl="0">
              <a:spcBef>
                <a:spcPts val="0"/>
              </a:spcBef>
              <a:spcAft>
                <a:spcPts val="0"/>
              </a:spcAft>
              <a:buSzPts val="1600"/>
              <a:buChar char="○"/>
            </a:pPr>
            <a:r>
              <a:rPr lang="en" u="sng"/>
              <a:t>Ex</a:t>
            </a:r>
            <a:r>
              <a:rPr lang="en"/>
              <a:t>: </a:t>
            </a:r>
            <a:r>
              <a:rPr lang="en">
                <a:solidFill>
                  <a:srgbClr val="0000FF"/>
                </a:solidFill>
                <a:latin typeface="Source Code Pro"/>
                <a:ea typeface="Source Code Pro"/>
                <a:cs typeface="Source Code Pro"/>
                <a:sym typeface="Source Code Pro"/>
              </a:rPr>
              <a:t>int</a:t>
            </a:r>
            <a:r>
              <a:rPr lang="en">
                <a:latin typeface="Source Code Pro"/>
                <a:ea typeface="Source Code Pro"/>
                <a:cs typeface="Source Code Pro"/>
                <a:sym typeface="Source Code Pro"/>
              </a:rPr>
              <a:t>* ptr = (</a:t>
            </a:r>
            <a:r>
              <a:rPr lang="en">
                <a:solidFill>
                  <a:srgbClr val="0000FF"/>
                </a:solidFill>
                <a:latin typeface="Source Code Pro"/>
                <a:ea typeface="Source Code Pro"/>
                <a:cs typeface="Source Code Pro"/>
                <a:sym typeface="Source Code Pro"/>
              </a:rPr>
              <a:t>int</a:t>
            </a:r>
            <a:r>
              <a:rPr lang="en">
                <a:latin typeface="Source Code Pro"/>
                <a:ea typeface="Source Code Pro"/>
                <a:cs typeface="Source Code Pro"/>
                <a:sym typeface="Source Code Pro"/>
              </a:rPr>
              <a:t>*) malloc(n * sizeof(</a:t>
            </a:r>
            <a:r>
              <a:rPr lang="en">
                <a:solidFill>
                  <a:srgbClr val="0000FF"/>
                </a:solidFill>
                <a:latin typeface="Source Code Pro"/>
                <a:ea typeface="Source Code Pro"/>
                <a:cs typeface="Source Code Pro"/>
                <a:sym typeface="Source Code Pro"/>
              </a:rPr>
              <a:t>int</a:t>
            </a: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a:p>
            <a:pPr marL="457200" lvl="0" indent="-342900" algn="l" rtl="0">
              <a:spcBef>
                <a:spcPts val="0"/>
              </a:spcBef>
              <a:spcAft>
                <a:spcPts val="0"/>
              </a:spcAft>
              <a:buSzPts val="1800"/>
              <a:buFont typeface="Source Code Pro"/>
              <a:buChar char="●"/>
            </a:pPr>
            <a:r>
              <a:rPr lang="en">
                <a:latin typeface="Source Code Pro"/>
                <a:ea typeface="Source Code Pro"/>
                <a:cs typeface="Source Code Pro"/>
                <a:sym typeface="Source Code Pro"/>
              </a:rPr>
              <a:t>free</a:t>
            </a:r>
            <a:endParaRPr>
              <a:latin typeface="Source Code Pro"/>
              <a:ea typeface="Source Code Pro"/>
              <a:cs typeface="Source Code Pro"/>
              <a:sym typeface="Source Code Pro"/>
            </a:endParaRPr>
          </a:p>
          <a:p>
            <a:pPr marL="914400" lvl="1" indent="-330200" algn="l" rtl="0">
              <a:spcBef>
                <a:spcPts val="0"/>
              </a:spcBef>
              <a:spcAft>
                <a:spcPts val="0"/>
              </a:spcAft>
              <a:buSzPts val="1600"/>
              <a:buChar char="○"/>
            </a:pPr>
            <a:r>
              <a:rPr lang="en"/>
              <a:t>After calling </a:t>
            </a:r>
            <a:r>
              <a:rPr lang="en">
                <a:latin typeface="Source Code Pro"/>
                <a:ea typeface="Source Code Pro"/>
                <a:cs typeface="Source Code Pro"/>
                <a:sym typeface="Source Code Pro"/>
              </a:rPr>
              <a:t>free</a:t>
            </a:r>
            <a:r>
              <a:rPr lang="en"/>
              <a:t>, set the pointer to </a:t>
            </a:r>
            <a:r>
              <a:rPr lang="en">
                <a:latin typeface="Source Code Pro"/>
                <a:ea typeface="Source Code Pro"/>
                <a:cs typeface="Source Code Pro"/>
                <a:sym typeface="Source Code Pro"/>
              </a:rPr>
              <a:t>NULL</a:t>
            </a:r>
            <a:endParaRPr>
              <a:latin typeface="Source Code Pro"/>
              <a:ea typeface="Source Code Pro"/>
              <a:cs typeface="Source Code Pro"/>
              <a:sym typeface="Source Code Pro"/>
            </a:endParaRPr>
          </a:p>
          <a:p>
            <a:pPr marL="1371600" lvl="2" indent="-330200" algn="l" rtl="0">
              <a:spcBef>
                <a:spcPts val="0"/>
              </a:spcBef>
              <a:spcAft>
                <a:spcPts val="0"/>
              </a:spcAft>
              <a:buSzPts val="1600"/>
              <a:buChar char="■"/>
            </a:pPr>
            <a:r>
              <a:rPr lang="en"/>
              <a:t>Avoids double-free errors</a:t>
            </a:r>
            <a:endParaRPr/>
          </a:p>
          <a:p>
            <a:pPr marL="914400" lvl="1" indent="-330200" algn="l" rtl="0">
              <a:lnSpc>
                <a:spcPct val="100000"/>
              </a:lnSpc>
              <a:spcBef>
                <a:spcPts val="0"/>
              </a:spcBef>
              <a:spcAft>
                <a:spcPts val="0"/>
              </a:spcAft>
              <a:buSzPts val="1600"/>
              <a:buChar char="○"/>
            </a:pPr>
            <a:r>
              <a:rPr lang="en" u="sng"/>
              <a:t>Ex</a:t>
            </a:r>
            <a:r>
              <a:rPr lang="en"/>
              <a:t>:</a:t>
            </a:r>
            <a:endParaRPr/>
          </a:p>
          <a:p>
            <a:pPr marL="1371600" lvl="0" indent="0" algn="l" rtl="0">
              <a:lnSpc>
                <a:spcPct val="100000"/>
              </a:lnSpc>
              <a:spcBef>
                <a:spcPts val="0"/>
              </a:spcBef>
              <a:spcAft>
                <a:spcPts val="0"/>
              </a:spcAft>
              <a:buNone/>
            </a:pPr>
            <a:r>
              <a:rPr lang="en" sz="1600">
                <a:latin typeface="Source Code Pro"/>
                <a:ea typeface="Source Code Pro"/>
                <a:cs typeface="Source Code Pro"/>
                <a:sym typeface="Source Code Pro"/>
              </a:rPr>
              <a:t>free(ptr);</a:t>
            </a:r>
            <a:endParaRPr sz="1600">
              <a:latin typeface="Source Code Pro"/>
              <a:ea typeface="Source Code Pro"/>
              <a:cs typeface="Source Code Pro"/>
              <a:sym typeface="Source Code Pro"/>
            </a:endParaRPr>
          </a:p>
          <a:p>
            <a:pPr marL="1371600" lvl="0" indent="0" algn="l" rtl="0">
              <a:lnSpc>
                <a:spcPct val="100000"/>
              </a:lnSpc>
              <a:spcBef>
                <a:spcPts val="0"/>
              </a:spcBef>
              <a:spcAft>
                <a:spcPts val="1200"/>
              </a:spcAft>
              <a:buNone/>
            </a:pPr>
            <a:r>
              <a:rPr lang="en" sz="1600">
                <a:latin typeface="Source Code Pro"/>
                <a:ea typeface="Source Code Pro"/>
                <a:cs typeface="Source Code Pro"/>
                <a:sym typeface="Source Code Pro"/>
              </a:rPr>
              <a:t>ptr = </a:t>
            </a:r>
            <a:r>
              <a:rPr lang="en" sz="1600">
                <a:solidFill>
                  <a:srgbClr val="7030A0"/>
                </a:solidFill>
                <a:latin typeface="Source Code Pro"/>
                <a:ea typeface="Source Code Pro"/>
                <a:cs typeface="Source Code Pro"/>
                <a:sym typeface="Source Code Pro"/>
              </a:rPr>
              <a:t>NULL</a:t>
            </a:r>
            <a:r>
              <a:rPr lang="en" sz="1600">
                <a:latin typeface="Source Code Pro"/>
                <a:ea typeface="Source Code Pro"/>
                <a:cs typeface="Source Code Pro"/>
                <a:sym typeface="Source Code Pro"/>
              </a:rPr>
              <a:t>;</a:t>
            </a:r>
            <a:endParaRPr sz="1600">
              <a:latin typeface="Source Code Pro"/>
              <a:ea typeface="Source Code Pro"/>
              <a:cs typeface="Source Code Pro"/>
              <a:sym typeface="Source Code Pro"/>
            </a:endParaRPr>
          </a:p>
        </p:txBody>
      </p:sp>
      <p:sp>
        <p:nvSpPr>
          <p:cNvPr id="149" name="Google Shape;149;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9"/>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Source Code Pro"/>
                <a:ea typeface="Source Code Pro"/>
                <a:cs typeface="Source Code Pro"/>
                <a:sym typeface="Source Code Pro"/>
              </a:rPr>
              <a:t>malloc</a:t>
            </a:r>
            <a:r>
              <a:rPr lang="en"/>
              <a:t> and </a:t>
            </a:r>
            <a:r>
              <a:rPr lang="en">
                <a:latin typeface="Source Code Pro"/>
                <a:ea typeface="Source Code Pro"/>
                <a:cs typeface="Source Code Pro"/>
                <a:sym typeface="Source Code Pro"/>
              </a:rPr>
              <a:t>free</a:t>
            </a:r>
            <a:r>
              <a:rPr lang="en"/>
              <a:t> Example</a:t>
            </a:r>
            <a:endParaRPr/>
          </a:p>
        </p:txBody>
      </p:sp>
      <p:sp>
        <p:nvSpPr>
          <p:cNvPr id="155" name="Google Shape;155;p29"/>
          <p:cNvSpPr txBox="1"/>
          <p:nvPr/>
        </p:nvSpPr>
        <p:spPr>
          <a:xfrm>
            <a:off x="158750" y="930875"/>
            <a:ext cx="8889900" cy="2769959"/>
          </a:xfrm>
          <a:prstGeom prst="rect">
            <a:avLst/>
          </a:prstGeom>
          <a:solidFill>
            <a:srgbClr val="F3F3F3"/>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rgbClr val="0000FF"/>
                </a:solidFill>
                <a:latin typeface="Source Code Pro"/>
                <a:ea typeface="Source Code Pro"/>
                <a:cs typeface="Source Code Pro"/>
                <a:sym typeface="Source Code Pro"/>
              </a:rPr>
              <a:t>void</a:t>
            </a:r>
            <a:r>
              <a:rPr lang="en" dirty="0">
                <a:latin typeface="Source Code Pro"/>
                <a:ea typeface="Source Code Pro"/>
                <a:cs typeface="Source Code Pro"/>
                <a:sym typeface="Source Code Pro"/>
              </a:rPr>
              <a:t> foo(</a:t>
            </a:r>
            <a:r>
              <a:rPr lang="en" dirty="0">
                <a:solidFill>
                  <a:srgbClr val="0000FF"/>
                </a:solidFill>
                <a:latin typeface="Source Code Pro"/>
                <a:ea typeface="Source Code Pro"/>
                <a:cs typeface="Source Code Pro"/>
                <a:sym typeface="Source Code Pro"/>
              </a:rPr>
              <a:t>int</a:t>
            </a:r>
            <a:r>
              <a:rPr lang="en" dirty="0">
                <a:latin typeface="Source Code Pro"/>
                <a:ea typeface="Source Code Pro"/>
                <a:cs typeface="Source Code Pro"/>
                <a:sym typeface="Source Code Pro"/>
              </a:rPr>
              <a:t> n) {</a:t>
            </a:r>
            <a:endParaRPr dirty="0">
              <a:latin typeface="Source Code Pro"/>
              <a:ea typeface="Source Code Pro"/>
              <a:cs typeface="Source Code Pro"/>
              <a:sym typeface="Source Code Pro"/>
            </a:endParaRPr>
          </a:p>
          <a:p>
            <a:pPr marL="0" lvl="0" indent="457200" algn="l" rtl="0">
              <a:spcBef>
                <a:spcPts val="0"/>
              </a:spcBef>
              <a:spcAft>
                <a:spcPts val="0"/>
              </a:spcAft>
              <a:buNone/>
            </a:pPr>
            <a:r>
              <a:rPr lang="en" dirty="0">
                <a:latin typeface="Source Code Pro"/>
                <a:ea typeface="Source Code Pro"/>
                <a:cs typeface="Source Code Pro"/>
                <a:sym typeface="Source Code Pro"/>
              </a:rPr>
              <a:t>int i, *p;</a:t>
            </a:r>
            <a:endParaRPr dirty="0">
              <a:latin typeface="Source Code Pro"/>
              <a:ea typeface="Source Code Pro"/>
              <a:cs typeface="Source Code Pro"/>
              <a:sym typeface="Source Code Pro"/>
            </a:endParaRPr>
          </a:p>
          <a:p>
            <a:pPr marL="0" lvl="0" indent="457200" algn="l" rtl="0">
              <a:spcBef>
                <a:spcPts val="0"/>
              </a:spcBef>
              <a:spcAft>
                <a:spcPts val="0"/>
              </a:spcAft>
              <a:buNone/>
            </a:pPr>
            <a:r>
              <a:rPr lang="en" dirty="0">
                <a:latin typeface="Source Code Pro"/>
                <a:ea typeface="Source Code Pro"/>
                <a:cs typeface="Source Code Pro"/>
                <a:sym typeface="Source Code Pro"/>
              </a:rPr>
              <a:t>p = (</a:t>
            </a:r>
            <a:r>
              <a:rPr lang="en" dirty="0">
                <a:solidFill>
                  <a:srgbClr val="0000FF"/>
                </a:solidFill>
                <a:latin typeface="Source Code Pro"/>
                <a:ea typeface="Source Code Pro"/>
                <a:cs typeface="Source Code Pro"/>
                <a:sym typeface="Source Code Pro"/>
              </a:rPr>
              <a:t>int</a:t>
            </a:r>
            <a:r>
              <a:rPr lang="en" dirty="0">
                <a:latin typeface="Source Code Pro"/>
                <a:ea typeface="Source Code Pro"/>
                <a:cs typeface="Source Code Pro"/>
                <a:sym typeface="Source Code Pro"/>
              </a:rPr>
              <a:t>*) malloc(n*sizeof(</a:t>
            </a:r>
            <a:r>
              <a:rPr lang="en" dirty="0">
                <a:solidFill>
                  <a:srgbClr val="0000FF"/>
                </a:solidFill>
                <a:latin typeface="Source Code Pro"/>
                <a:ea typeface="Source Code Pro"/>
                <a:cs typeface="Source Code Pro"/>
                <a:sym typeface="Source Code Pro"/>
              </a:rPr>
              <a:t>int</a:t>
            </a:r>
            <a:r>
              <a:rPr lang="en" dirty="0">
                <a:latin typeface="Source Code Pro"/>
                <a:ea typeface="Source Code Pro"/>
                <a:cs typeface="Source Code Pro"/>
                <a:sym typeface="Source Code Pro"/>
              </a:rPr>
              <a:t>)); </a:t>
            </a:r>
            <a:r>
              <a:rPr lang="en" dirty="0">
                <a:solidFill>
                  <a:schemeClr val="dk2"/>
                </a:solidFill>
                <a:latin typeface="Source Code Pro"/>
                <a:ea typeface="Source Code Pro"/>
                <a:cs typeface="Source Code Pro"/>
                <a:sym typeface="Source Code Pro"/>
              </a:rPr>
              <a:t>// allocate space for array of n ints</a:t>
            </a:r>
            <a:endParaRPr dirty="0">
              <a:solidFill>
                <a:schemeClr val="dk2"/>
              </a:solidFill>
              <a:latin typeface="Source Code Pro"/>
              <a:ea typeface="Source Code Pro"/>
              <a:cs typeface="Source Code Pro"/>
              <a:sym typeface="Source Code Pro"/>
            </a:endParaRPr>
          </a:p>
          <a:p>
            <a:pPr marL="0" lvl="0" indent="457200" algn="l" rtl="0">
              <a:spcBef>
                <a:spcPts val="0"/>
              </a:spcBef>
              <a:spcAft>
                <a:spcPts val="0"/>
              </a:spcAft>
              <a:buNone/>
            </a:pPr>
            <a:r>
              <a:rPr lang="en" dirty="0">
                <a:solidFill>
                  <a:srgbClr val="7030A0"/>
                </a:solidFill>
                <a:latin typeface="Source Code Pro"/>
                <a:ea typeface="Source Code Pro"/>
                <a:cs typeface="Source Code Pro"/>
                <a:sym typeface="Source Code Pro"/>
              </a:rPr>
              <a:t>if</a:t>
            </a:r>
            <a:r>
              <a:rPr lang="en" dirty="0">
                <a:latin typeface="Source Code Pro"/>
                <a:ea typeface="Source Code Pro"/>
                <a:cs typeface="Source Code Pro"/>
                <a:sym typeface="Source Code Pro"/>
              </a:rPr>
              <a:t> (p == </a:t>
            </a:r>
            <a:r>
              <a:rPr lang="en" dirty="0">
                <a:solidFill>
                  <a:srgbClr val="7030A0"/>
                </a:solidFill>
                <a:latin typeface="Source Code Pro"/>
                <a:ea typeface="Source Code Pro"/>
                <a:cs typeface="Source Code Pro"/>
                <a:sym typeface="Source Code Pro"/>
              </a:rPr>
              <a:t>NULL</a:t>
            </a:r>
            <a:r>
              <a:rPr lang="en" dirty="0">
                <a:latin typeface="Source Code Pro"/>
                <a:ea typeface="Source Code Pro"/>
                <a:cs typeface="Source Code Pro"/>
                <a:sym typeface="Source Code Pro"/>
              </a:rPr>
              <a:t>) {                  </a:t>
            </a:r>
            <a:r>
              <a:rPr lang="en" dirty="0">
                <a:solidFill>
                  <a:schemeClr val="dk2"/>
                </a:solidFill>
                <a:latin typeface="Source Code Pro"/>
                <a:ea typeface="Source Code Pro"/>
                <a:cs typeface="Source Code Pro"/>
                <a:sym typeface="Source Code Pro"/>
              </a:rPr>
              <a:t>// check for allocation error</a:t>
            </a:r>
            <a:endParaRPr dirty="0">
              <a:solidFill>
                <a:schemeClr val="dk2"/>
              </a:solidFill>
              <a:latin typeface="Source Code Pro"/>
              <a:ea typeface="Source Code Pro"/>
              <a:cs typeface="Source Code Pro"/>
              <a:sym typeface="Source Code Pro"/>
            </a:endParaRPr>
          </a:p>
          <a:p>
            <a:pPr marL="457200" lvl="0" indent="457200" algn="l" rtl="0">
              <a:spcBef>
                <a:spcPts val="0"/>
              </a:spcBef>
              <a:spcAft>
                <a:spcPts val="0"/>
              </a:spcAft>
              <a:buNone/>
            </a:pPr>
            <a:r>
              <a:rPr lang="en" dirty="0">
                <a:latin typeface="Source Code Pro"/>
                <a:ea typeface="Source Code Pro"/>
                <a:cs typeface="Source Code Pro"/>
                <a:sym typeface="Source Code Pro"/>
              </a:rPr>
              <a:t>perror(</a:t>
            </a:r>
            <a:r>
              <a:rPr lang="en" dirty="0">
                <a:solidFill>
                  <a:srgbClr val="7030A0"/>
                </a:solidFill>
                <a:latin typeface="Source Code Pro"/>
                <a:ea typeface="Source Code Pro"/>
                <a:cs typeface="Source Code Pro"/>
                <a:sym typeface="Source Code Pro"/>
              </a:rPr>
              <a:t>"malloc"</a:t>
            </a:r>
            <a:r>
              <a:rPr lang="en" dirty="0">
                <a:latin typeface="Source Code Pro"/>
                <a:ea typeface="Source Code Pro"/>
                <a:cs typeface="Source Code Pro"/>
                <a:sym typeface="Source Code Pro"/>
              </a:rPr>
              <a:t>);</a:t>
            </a:r>
            <a:endParaRPr dirty="0">
              <a:latin typeface="Source Code Pro"/>
              <a:ea typeface="Source Code Pro"/>
              <a:cs typeface="Source Code Pro"/>
              <a:sym typeface="Source Code Pro"/>
            </a:endParaRPr>
          </a:p>
          <a:p>
            <a:pPr marL="457200" lvl="0" indent="457200" algn="l" rtl="0">
              <a:spcBef>
                <a:spcPts val="0"/>
              </a:spcBef>
              <a:spcAft>
                <a:spcPts val="0"/>
              </a:spcAft>
              <a:buNone/>
            </a:pPr>
            <a:r>
              <a:rPr lang="en" dirty="0">
                <a:latin typeface="Source Code Pro"/>
                <a:ea typeface="Source Code Pro"/>
                <a:cs typeface="Source Code Pro"/>
                <a:sym typeface="Source Code Pro"/>
              </a:rPr>
              <a:t>exit(</a:t>
            </a:r>
            <a:r>
              <a:rPr lang="en" dirty="0">
                <a:solidFill>
                  <a:srgbClr val="38761D"/>
                </a:solidFill>
                <a:latin typeface="Source Code Pro"/>
                <a:ea typeface="Source Code Pro"/>
                <a:cs typeface="Source Code Pro"/>
                <a:sym typeface="Source Code Pro"/>
              </a:rPr>
              <a:t>0</a:t>
            </a:r>
            <a:r>
              <a:rPr lang="en" dirty="0">
                <a:latin typeface="Source Code Pro"/>
                <a:ea typeface="Source Code Pro"/>
                <a:cs typeface="Source Code Pro"/>
                <a:sym typeface="Source Code Pro"/>
              </a:rPr>
              <a:t>);</a:t>
            </a:r>
            <a:endParaRPr dirty="0">
              <a:latin typeface="Source Code Pro"/>
              <a:ea typeface="Source Code Pro"/>
              <a:cs typeface="Source Code Pro"/>
              <a:sym typeface="Source Code Pro"/>
            </a:endParaRPr>
          </a:p>
          <a:p>
            <a:pPr marL="0" lvl="0" indent="457200" algn="l" rtl="0">
              <a:spcBef>
                <a:spcPts val="0"/>
              </a:spcBef>
              <a:spcAft>
                <a:spcPts val="0"/>
              </a:spcAft>
              <a:buNone/>
            </a:pPr>
            <a:r>
              <a:rPr lang="en" dirty="0">
                <a:latin typeface="Source Code Pro"/>
                <a:ea typeface="Source Code Pro"/>
                <a:cs typeface="Source Code Pro"/>
                <a:sym typeface="Source Code Pro"/>
              </a:rPr>
              <a:t>}</a:t>
            </a:r>
            <a:endParaRPr dirty="0">
              <a:latin typeface="Source Code Pro"/>
              <a:ea typeface="Source Code Pro"/>
              <a:cs typeface="Source Code Pro"/>
              <a:sym typeface="Source Code Pro"/>
            </a:endParaRPr>
          </a:p>
          <a:p>
            <a:pPr marL="0" lvl="0" indent="457200" algn="l" rtl="0">
              <a:spcBef>
                <a:spcPts val="0"/>
              </a:spcBef>
              <a:spcAft>
                <a:spcPts val="0"/>
              </a:spcAft>
              <a:buNone/>
            </a:pPr>
            <a:r>
              <a:rPr lang="en" dirty="0">
                <a:solidFill>
                  <a:srgbClr val="7030A0"/>
                </a:solidFill>
                <a:latin typeface="Source Code Pro"/>
                <a:ea typeface="Source Code Pro"/>
                <a:cs typeface="Source Code Pro"/>
                <a:sym typeface="Source Code Pro"/>
              </a:rPr>
              <a:t>for</a:t>
            </a:r>
            <a:r>
              <a:rPr lang="en" dirty="0">
                <a:latin typeface="Source Code Pro"/>
                <a:ea typeface="Source Code Pro"/>
                <a:cs typeface="Source Code Pro"/>
                <a:sym typeface="Source Code Pro"/>
              </a:rPr>
              <a:t> (i=</a:t>
            </a:r>
            <a:r>
              <a:rPr lang="en" dirty="0">
                <a:solidFill>
                  <a:srgbClr val="38761D"/>
                </a:solidFill>
                <a:latin typeface="Source Code Pro"/>
                <a:ea typeface="Source Code Pro"/>
                <a:cs typeface="Source Code Pro"/>
                <a:sym typeface="Source Code Pro"/>
              </a:rPr>
              <a:t>0</a:t>
            </a:r>
            <a:r>
              <a:rPr lang="en" dirty="0">
                <a:latin typeface="Source Code Pro"/>
                <a:ea typeface="Source Code Pro"/>
                <a:cs typeface="Source Code Pro"/>
                <a:sym typeface="Source Code Pro"/>
              </a:rPr>
              <a:t>; i&lt;n; i++)		    </a:t>
            </a:r>
            <a:r>
              <a:rPr lang="en" dirty="0">
                <a:solidFill>
                  <a:schemeClr val="dk2"/>
                </a:solidFill>
                <a:latin typeface="Source Code Pro"/>
                <a:ea typeface="Source Code Pro"/>
                <a:cs typeface="Source Code Pro"/>
                <a:sym typeface="Source Code Pro"/>
              </a:rPr>
              <a:t>// initialize int array</a:t>
            </a:r>
            <a:endParaRPr dirty="0">
              <a:solidFill>
                <a:schemeClr val="dk2"/>
              </a:solidFill>
              <a:latin typeface="Source Code Pro"/>
              <a:ea typeface="Source Code Pro"/>
              <a:cs typeface="Source Code Pro"/>
              <a:sym typeface="Source Code Pro"/>
            </a:endParaRPr>
          </a:p>
          <a:p>
            <a:pPr marL="457200" lvl="0" indent="457200" algn="l" rtl="0">
              <a:spcBef>
                <a:spcPts val="0"/>
              </a:spcBef>
              <a:spcAft>
                <a:spcPts val="0"/>
              </a:spcAft>
              <a:buNone/>
            </a:pPr>
            <a:r>
              <a:rPr lang="en" dirty="0">
                <a:latin typeface="Source Code Pro"/>
                <a:ea typeface="Source Code Pro"/>
                <a:cs typeface="Source Code Pro"/>
                <a:sym typeface="Source Code Pro"/>
              </a:rPr>
              <a:t>p[i] = i;</a:t>
            </a:r>
            <a:endParaRPr dirty="0">
              <a:latin typeface="Source Code Pro"/>
              <a:ea typeface="Source Code Pro"/>
              <a:cs typeface="Source Code Pro"/>
              <a:sym typeface="Source Code Pro"/>
            </a:endParaRPr>
          </a:p>
          <a:p>
            <a:pPr marL="0" lvl="0" indent="457200" algn="l" rtl="0">
              <a:spcBef>
                <a:spcPts val="0"/>
              </a:spcBef>
              <a:spcAft>
                <a:spcPts val="0"/>
              </a:spcAft>
              <a:buNone/>
            </a:pPr>
            <a:r>
              <a:rPr lang="en" dirty="0">
                <a:latin typeface="Source Code Pro"/>
                <a:ea typeface="Source Code Pro"/>
                <a:cs typeface="Source Code Pro"/>
                <a:sym typeface="Source Code Pro"/>
              </a:rPr>
              <a:t>free(p); 			    </a:t>
            </a:r>
            <a:r>
              <a:rPr lang="en" dirty="0">
                <a:solidFill>
                  <a:schemeClr val="dk2"/>
                </a:solidFill>
                <a:latin typeface="Source Code Pro"/>
                <a:ea typeface="Source Code Pro"/>
                <a:cs typeface="Source Code Pro"/>
                <a:sym typeface="Source Code Pro"/>
              </a:rPr>
              <a:t>// free p</a:t>
            </a:r>
            <a:endParaRPr dirty="0">
              <a:solidFill>
                <a:schemeClr val="dk2"/>
              </a:solidFill>
              <a:latin typeface="Source Code Pro"/>
              <a:ea typeface="Source Code Pro"/>
              <a:cs typeface="Source Code Pro"/>
              <a:sym typeface="Source Code Pro"/>
            </a:endParaRPr>
          </a:p>
          <a:p>
            <a:pPr marL="0" lvl="0" indent="457200" algn="l" rtl="0">
              <a:spcBef>
                <a:spcPts val="0"/>
              </a:spcBef>
              <a:spcAft>
                <a:spcPts val="0"/>
              </a:spcAft>
              <a:buNone/>
            </a:pPr>
            <a:r>
              <a:rPr lang="en" dirty="0">
                <a:latin typeface="Source Code Pro"/>
                <a:ea typeface="Source Code Pro"/>
                <a:cs typeface="Source Code Pro"/>
                <a:sym typeface="Source Code Pro"/>
              </a:rPr>
              <a:t>p = </a:t>
            </a:r>
            <a:r>
              <a:rPr lang="en" dirty="0">
                <a:solidFill>
                  <a:srgbClr val="7030A0"/>
                </a:solidFill>
                <a:latin typeface="Source Code Pro"/>
                <a:ea typeface="Source Code Pro"/>
                <a:cs typeface="Source Code Pro"/>
                <a:sym typeface="Source Code Pro"/>
              </a:rPr>
              <a:t>NULL</a:t>
            </a:r>
            <a:r>
              <a:rPr lang="en" dirty="0">
                <a:latin typeface="Source Code Pro"/>
                <a:ea typeface="Source Code Pro"/>
                <a:cs typeface="Source Code Pro"/>
                <a:sym typeface="Source Code Pro"/>
              </a:rPr>
              <a:t>; 			    </a:t>
            </a:r>
            <a:r>
              <a:rPr lang="en" dirty="0">
                <a:solidFill>
                  <a:schemeClr val="dk2"/>
                </a:solidFill>
                <a:latin typeface="Source Code Pro"/>
                <a:ea typeface="Source Code Pro"/>
                <a:cs typeface="Source Code Pro"/>
                <a:sym typeface="Source Code Pro"/>
              </a:rPr>
              <a:t>// good practice to set to NULL after free</a:t>
            </a:r>
            <a:endParaRPr dirty="0">
              <a:solidFill>
                <a:schemeClr val="dk2"/>
              </a:solidFill>
              <a:latin typeface="Source Code Pro"/>
              <a:ea typeface="Source Code Pro"/>
              <a:cs typeface="Source Code Pro"/>
              <a:sym typeface="Source Code Pro"/>
            </a:endParaRPr>
          </a:p>
          <a:p>
            <a:pPr marL="0" lvl="0" indent="0" algn="l" rtl="0">
              <a:spcBef>
                <a:spcPts val="0"/>
              </a:spcBef>
              <a:spcAft>
                <a:spcPts val="0"/>
              </a:spcAft>
              <a:buNone/>
            </a:pPr>
            <a:r>
              <a:rPr lang="en" dirty="0">
                <a:latin typeface="Source Code Pro"/>
                <a:ea typeface="Source Code Pro"/>
                <a:cs typeface="Source Code Pro"/>
                <a:sym typeface="Source Code Pro"/>
              </a:rPr>
              <a:t>}</a:t>
            </a:r>
            <a:endParaRPr dirty="0">
              <a:latin typeface="Source Code Pro"/>
              <a:ea typeface="Source Code Pro"/>
              <a:cs typeface="Source Code Pro"/>
              <a:sym typeface="Source Code Pro"/>
            </a:endParaRPr>
          </a:p>
        </p:txBody>
      </p:sp>
      <p:sp>
        <p:nvSpPr>
          <p:cNvPr id="156" name="Google Shape;156;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0"/>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Source Code Pro"/>
                <a:ea typeface="Source Code Pro"/>
                <a:cs typeface="Source Code Pro"/>
                <a:sym typeface="Source Code Pro"/>
              </a:rPr>
              <a:t>malloc </a:t>
            </a:r>
            <a:r>
              <a:rPr lang="en"/>
              <a:t>and </a:t>
            </a:r>
            <a:r>
              <a:rPr lang="en">
                <a:latin typeface="Source Code Pro"/>
                <a:ea typeface="Source Code Pro"/>
                <a:cs typeface="Source Code Pro"/>
                <a:sym typeface="Source Code Pro"/>
              </a:rPr>
              <a:t>free </a:t>
            </a:r>
            <a:r>
              <a:rPr lang="en"/>
              <a:t>Interface</a:t>
            </a:r>
            <a:endParaRPr/>
          </a:p>
        </p:txBody>
      </p:sp>
      <p:sp>
        <p:nvSpPr>
          <p:cNvPr id="162" name="Google Shape;162;p30"/>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Applications</a:t>
            </a:r>
            <a:endParaRPr/>
          </a:p>
          <a:p>
            <a:pPr marL="914400" lvl="1" indent="-330200" algn="l" rtl="0">
              <a:spcBef>
                <a:spcPts val="0"/>
              </a:spcBef>
              <a:spcAft>
                <a:spcPts val="0"/>
              </a:spcAft>
              <a:buSzPts val="1600"/>
              <a:buChar char="○"/>
            </a:pPr>
            <a:r>
              <a:rPr lang="en"/>
              <a:t>Must never access memory not currently allocated</a:t>
            </a:r>
            <a:endParaRPr/>
          </a:p>
          <a:p>
            <a:pPr marL="914400" lvl="1" indent="-330200" algn="l" rtl="0">
              <a:spcBef>
                <a:spcPts val="0"/>
              </a:spcBef>
              <a:spcAft>
                <a:spcPts val="0"/>
              </a:spcAft>
              <a:buSzPts val="1600"/>
              <a:buChar char="○"/>
            </a:pPr>
            <a:r>
              <a:rPr lang="en"/>
              <a:t>Must never free memory not currently allocated</a:t>
            </a:r>
            <a:endParaRPr/>
          </a:p>
          <a:p>
            <a:pPr marL="1371600" lvl="2" indent="-330200" algn="l" rtl="0">
              <a:spcBef>
                <a:spcPts val="0"/>
              </a:spcBef>
              <a:spcAft>
                <a:spcPts val="0"/>
              </a:spcAft>
              <a:buSzPts val="1600"/>
              <a:buChar char="■"/>
            </a:pPr>
            <a:r>
              <a:rPr lang="en"/>
              <a:t>Must only use </a:t>
            </a:r>
            <a:r>
              <a:rPr lang="en">
                <a:latin typeface="Source Code Pro"/>
                <a:ea typeface="Source Code Pro"/>
                <a:cs typeface="Source Code Pro"/>
                <a:sym typeface="Source Code Pro"/>
              </a:rPr>
              <a:t>free</a:t>
            </a:r>
            <a:r>
              <a:rPr lang="en"/>
              <a:t> with previously </a:t>
            </a:r>
            <a:r>
              <a:rPr lang="en">
                <a:latin typeface="Source Code Pro"/>
                <a:ea typeface="Source Code Pro"/>
                <a:cs typeface="Source Code Pro"/>
                <a:sym typeface="Source Code Pro"/>
              </a:rPr>
              <a:t>malloc</a:t>
            </a:r>
            <a:r>
              <a:rPr lang="en"/>
              <a:t>’ed blocks</a:t>
            </a:r>
            <a:endParaRPr/>
          </a:p>
          <a:p>
            <a:pPr marL="457200" lvl="0" indent="-342900" algn="l" rtl="0">
              <a:spcBef>
                <a:spcPts val="0"/>
              </a:spcBef>
              <a:spcAft>
                <a:spcPts val="0"/>
              </a:spcAft>
              <a:buSzPts val="1800"/>
              <a:buChar char="●"/>
            </a:pPr>
            <a:r>
              <a:rPr lang="en"/>
              <a:t>Allocators</a:t>
            </a:r>
            <a:endParaRPr/>
          </a:p>
          <a:p>
            <a:pPr marL="914400" lvl="1" indent="-330200" algn="l" rtl="0">
              <a:spcBef>
                <a:spcPts val="0"/>
              </a:spcBef>
              <a:spcAft>
                <a:spcPts val="0"/>
              </a:spcAft>
              <a:buSzPts val="1600"/>
              <a:buChar char="○"/>
            </a:pPr>
            <a:r>
              <a:rPr lang="en"/>
              <a:t>Must respond immediately to </a:t>
            </a:r>
            <a:r>
              <a:rPr lang="en">
                <a:latin typeface="Source Code Pro"/>
                <a:ea typeface="Source Code Pro"/>
                <a:cs typeface="Source Code Pro"/>
                <a:sym typeface="Source Code Pro"/>
              </a:rPr>
              <a:t>malloc</a:t>
            </a:r>
            <a:endParaRPr>
              <a:latin typeface="Source Code Pro"/>
              <a:ea typeface="Source Code Pro"/>
              <a:cs typeface="Source Code Pro"/>
              <a:sym typeface="Source Code Pro"/>
            </a:endParaRPr>
          </a:p>
          <a:p>
            <a:pPr marL="914400" lvl="1" indent="-330200" algn="l" rtl="0">
              <a:spcBef>
                <a:spcPts val="0"/>
              </a:spcBef>
              <a:spcAft>
                <a:spcPts val="0"/>
              </a:spcAft>
              <a:buSzPts val="1600"/>
              <a:buChar char="○"/>
            </a:pPr>
            <a:r>
              <a:rPr lang="en"/>
              <a:t>Must allocate blocks from </a:t>
            </a:r>
            <a:r>
              <a:rPr lang="en" u="sng"/>
              <a:t>free</a:t>
            </a:r>
            <a:r>
              <a:rPr lang="en"/>
              <a:t> memory</a:t>
            </a:r>
            <a:endParaRPr/>
          </a:p>
          <a:p>
            <a:pPr marL="914400" lvl="1" indent="-330200" algn="l" rtl="0">
              <a:spcBef>
                <a:spcPts val="0"/>
              </a:spcBef>
              <a:spcAft>
                <a:spcPts val="0"/>
              </a:spcAft>
              <a:buSzPts val="1600"/>
              <a:buChar char="○"/>
            </a:pPr>
            <a:r>
              <a:rPr lang="en"/>
              <a:t>Must align blocks so they satisfy all alignment requirements</a:t>
            </a:r>
            <a:endParaRPr/>
          </a:p>
          <a:p>
            <a:pPr marL="914400" lvl="1" indent="-330200" algn="l" rtl="0">
              <a:spcBef>
                <a:spcPts val="0"/>
              </a:spcBef>
              <a:spcAft>
                <a:spcPts val="0"/>
              </a:spcAft>
              <a:buSzPts val="1600"/>
              <a:buChar char="○"/>
            </a:pPr>
            <a:r>
              <a:rPr lang="en"/>
              <a:t>Can’t move the allocated blocks</a:t>
            </a:r>
            <a:endParaRPr/>
          </a:p>
        </p:txBody>
      </p:sp>
      <p:sp>
        <p:nvSpPr>
          <p:cNvPr id="163" name="Google Shape;163;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1"/>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Heap Management in C </a:t>
            </a:r>
            <a:endParaRPr/>
          </a:p>
        </p:txBody>
      </p:sp>
      <p:sp>
        <p:nvSpPr>
          <p:cNvPr id="169" name="Google Shape;169;p31"/>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Likely very different from what you’re used to</a:t>
            </a:r>
            <a:endParaRPr/>
          </a:p>
          <a:p>
            <a:pPr marL="457200" lvl="0" indent="-342900" algn="l" rtl="0">
              <a:spcBef>
                <a:spcPts val="0"/>
              </a:spcBef>
              <a:spcAft>
                <a:spcPts val="0"/>
              </a:spcAft>
              <a:buSzPts val="1800"/>
              <a:buChar char="●"/>
            </a:pPr>
            <a:r>
              <a:rPr lang="en"/>
              <a:t>Programmer has to remember to free data when they’re done with it</a:t>
            </a:r>
            <a:endParaRPr/>
          </a:p>
          <a:p>
            <a:pPr marL="914400" lvl="1" indent="-330200" algn="l" rtl="0">
              <a:spcBef>
                <a:spcPts val="0"/>
              </a:spcBef>
              <a:spcAft>
                <a:spcPts val="0"/>
              </a:spcAft>
              <a:buSzPts val="1600"/>
              <a:buChar char="○"/>
            </a:pPr>
            <a:r>
              <a:rPr lang="en"/>
              <a:t>Otherwise, causes a </a:t>
            </a:r>
            <a:r>
              <a:rPr lang="en" b="1">
                <a:solidFill>
                  <a:srgbClr val="7030A0"/>
                </a:solidFill>
              </a:rPr>
              <a:t>memory leak</a:t>
            </a:r>
            <a:endParaRPr/>
          </a:p>
          <a:p>
            <a:pPr marL="457200" lvl="0" indent="-342900" algn="l" rtl="0">
              <a:spcBef>
                <a:spcPts val="0"/>
              </a:spcBef>
              <a:spcAft>
                <a:spcPts val="0"/>
              </a:spcAft>
              <a:buSzPts val="1800"/>
              <a:buChar char="●"/>
            </a:pPr>
            <a:r>
              <a:rPr lang="en"/>
              <a:t>Requires keeping track of where your data is stored</a:t>
            </a:r>
            <a:endParaRPr/>
          </a:p>
          <a:p>
            <a:pPr marL="457200" lvl="0" indent="-342900" algn="l" rtl="0">
              <a:spcBef>
                <a:spcPts val="0"/>
              </a:spcBef>
              <a:spcAft>
                <a:spcPts val="0"/>
              </a:spcAft>
              <a:buSzPts val="1800"/>
              <a:buChar char="●"/>
            </a:pPr>
            <a:r>
              <a:rPr lang="en"/>
              <a:t>Bugs are common!</a:t>
            </a:r>
            <a:endParaRPr/>
          </a:p>
        </p:txBody>
      </p:sp>
      <p:pic>
        <p:nvPicPr>
          <p:cNvPr id="170" name="Google Shape;170;p31" descr="A man standing in front of a projector screen wearing a spiderman costume. The text &quot;with great performance comes great memory responsibility&quot; has been added to the image over the screen."/>
          <p:cNvPicPr preferRelativeResize="0"/>
          <p:nvPr/>
        </p:nvPicPr>
        <p:blipFill rotWithShape="1">
          <a:blip r:embed="rId3">
            <a:alphaModFix/>
          </a:blip>
          <a:srcRect t="11220" b="18431"/>
          <a:stretch/>
        </p:blipFill>
        <p:spPr>
          <a:xfrm>
            <a:off x="6294425" y="1638000"/>
            <a:ext cx="2733900" cy="2561651"/>
          </a:xfrm>
          <a:prstGeom prst="rect">
            <a:avLst/>
          </a:prstGeom>
          <a:noFill/>
          <a:ln>
            <a:noFill/>
          </a:ln>
        </p:spPr>
      </p:pic>
      <p:sp>
        <p:nvSpPr>
          <p:cNvPr id="171" name="Google Shape;171;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2"/>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Find that Bug!</a:t>
            </a:r>
            <a:endParaRPr/>
          </a:p>
        </p:txBody>
      </p:sp>
      <p:sp>
        <p:nvSpPr>
          <p:cNvPr id="177" name="Google Shape;177;p32"/>
          <p:cNvSpPr txBox="1"/>
          <p:nvPr/>
        </p:nvSpPr>
        <p:spPr>
          <a:xfrm>
            <a:off x="743225" y="858650"/>
            <a:ext cx="4668600" cy="1639200"/>
          </a:xfrm>
          <a:prstGeom prst="rect">
            <a:avLst/>
          </a:prstGeom>
          <a:solidFill>
            <a:srgbClr val="F3F3F3"/>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solidFill>
                  <a:srgbClr val="0000FF"/>
                </a:solidFill>
                <a:latin typeface="Source Code Pro"/>
                <a:ea typeface="Source Code Pro"/>
                <a:cs typeface="Source Code Pro"/>
                <a:sym typeface="Source Code Pro"/>
              </a:rPr>
              <a:t>int</a:t>
            </a:r>
            <a:r>
              <a:rPr lang="en">
                <a:latin typeface="Source Code Pro"/>
                <a:ea typeface="Source Code Pro"/>
                <a:cs typeface="Source Code Pro"/>
                <a:sym typeface="Source Code Pro"/>
              </a:rPr>
              <a:t>* p = (</a:t>
            </a:r>
            <a:r>
              <a:rPr lang="en">
                <a:solidFill>
                  <a:srgbClr val="0000FF"/>
                </a:solidFill>
                <a:latin typeface="Source Code Pro"/>
                <a:ea typeface="Source Code Pro"/>
                <a:cs typeface="Source Code Pro"/>
                <a:sym typeface="Source Code Pro"/>
              </a:rPr>
              <a:t>int</a:t>
            </a:r>
            <a:r>
              <a:rPr lang="en">
                <a:latin typeface="Source Code Pro"/>
                <a:ea typeface="Source Code Pro"/>
                <a:cs typeface="Source Code Pro"/>
                <a:sym typeface="Source Code Pro"/>
              </a:rPr>
              <a:t>*)malloc(</a:t>
            </a:r>
            <a:r>
              <a:rPr lang="en">
                <a:solidFill>
                  <a:srgbClr val="7030A0"/>
                </a:solidFill>
                <a:latin typeface="Source Code Pro"/>
                <a:ea typeface="Source Code Pro"/>
                <a:cs typeface="Source Code Pro"/>
                <a:sym typeface="Source Code Pro"/>
              </a:rPr>
              <a:t>N</a:t>
            </a:r>
            <a:r>
              <a:rPr lang="en">
                <a:latin typeface="Source Code Pro"/>
                <a:ea typeface="Source Code Pro"/>
                <a:cs typeface="Source Code Pro"/>
                <a:sym typeface="Source Code Pro"/>
              </a:rPr>
              <a:t> * sizeof(</a:t>
            </a:r>
            <a:r>
              <a:rPr lang="en">
                <a:solidFill>
                  <a:srgbClr val="0000FF"/>
                </a:solidFill>
                <a:latin typeface="Source Code Pro"/>
                <a:ea typeface="Source Code Pro"/>
                <a:cs typeface="Source Code Pro"/>
                <a:sym typeface="Source Code Pro"/>
              </a:rPr>
              <a:t>int</a:t>
            </a: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a:p>
            <a:pPr marL="0" lvl="0" indent="0" algn="l" rtl="0">
              <a:lnSpc>
                <a:spcPct val="115000"/>
              </a:lnSpc>
              <a:spcBef>
                <a:spcPts val="0"/>
              </a:spcBef>
              <a:spcAft>
                <a:spcPts val="0"/>
              </a:spcAft>
              <a:buNone/>
            </a:pPr>
            <a:r>
              <a:rPr lang="en">
                <a:solidFill>
                  <a:srgbClr val="7030A0"/>
                </a:solidFill>
                <a:latin typeface="Source Code Pro"/>
                <a:ea typeface="Source Code Pro"/>
                <a:cs typeface="Source Code Pro"/>
                <a:sym typeface="Source Code Pro"/>
              </a:rPr>
              <a:t>for</a:t>
            </a:r>
            <a:r>
              <a:rPr lang="en">
                <a:latin typeface="Source Code Pro"/>
                <a:ea typeface="Source Code Pro"/>
                <a:cs typeface="Source Code Pro"/>
                <a:sym typeface="Source Code Pro"/>
              </a:rPr>
              <a:t> (</a:t>
            </a:r>
            <a:r>
              <a:rPr lang="en">
                <a:solidFill>
                  <a:srgbClr val="0000FF"/>
                </a:solidFill>
                <a:latin typeface="Source Code Pro"/>
                <a:ea typeface="Source Code Pro"/>
                <a:cs typeface="Source Code Pro"/>
                <a:sym typeface="Source Code Pro"/>
              </a:rPr>
              <a:t>int</a:t>
            </a:r>
            <a:r>
              <a:rPr lang="en">
                <a:latin typeface="Source Code Pro"/>
                <a:ea typeface="Source Code Pro"/>
                <a:cs typeface="Source Code Pro"/>
                <a:sym typeface="Source Code Pro"/>
              </a:rPr>
              <a:t> i = </a:t>
            </a:r>
            <a:r>
              <a:rPr lang="en">
                <a:solidFill>
                  <a:srgbClr val="38761D"/>
                </a:solidFill>
                <a:latin typeface="Source Code Pro"/>
                <a:ea typeface="Source Code Pro"/>
                <a:cs typeface="Source Code Pro"/>
                <a:sym typeface="Source Code Pro"/>
              </a:rPr>
              <a:t>0</a:t>
            </a:r>
            <a:r>
              <a:rPr lang="en">
                <a:latin typeface="Source Code Pro"/>
                <a:ea typeface="Source Code Pro"/>
                <a:cs typeface="Source Code Pro"/>
                <a:sym typeface="Source Code Pro"/>
              </a:rPr>
              <a:t>; i &lt; </a:t>
            </a:r>
            <a:r>
              <a:rPr lang="en">
                <a:solidFill>
                  <a:srgbClr val="7030A0"/>
                </a:solidFill>
                <a:latin typeface="Source Code Pro"/>
                <a:ea typeface="Source Code Pro"/>
                <a:cs typeface="Source Code Pro"/>
                <a:sym typeface="Source Code Pro"/>
              </a:rPr>
              <a:t>N</a:t>
            </a:r>
            <a:r>
              <a:rPr lang="en">
                <a:latin typeface="Source Code Pro"/>
                <a:ea typeface="Source Code Pro"/>
                <a:cs typeface="Source Code Pro"/>
                <a:sym typeface="Source Code Pro"/>
              </a:rPr>
              <a:t>; i++) {</a:t>
            </a:r>
            <a:endParaRPr>
              <a:latin typeface="Source Code Pro"/>
              <a:ea typeface="Source Code Pro"/>
              <a:cs typeface="Source Code Pro"/>
              <a:sym typeface="Source Code Pro"/>
            </a:endParaRPr>
          </a:p>
          <a:p>
            <a:pPr marL="0" lvl="0" indent="457200" algn="l" rtl="0">
              <a:lnSpc>
                <a:spcPct val="115000"/>
              </a:lnSpc>
              <a:spcBef>
                <a:spcPts val="0"/>
              </a:spcBef>
              <a:spcAft>
                <a:spcPts val="0"/>
              </a:spcAft>
              <a:buNone/>
            </a:pPr>
            <a:r>
              <a:rPr lang="en">
                <a:latin typeface="Source Code Pro"/>
                <a:ea typeface="Source Code Pro"/>
                <a:cs typeface="Source Code Pro"/>
                <a:sym typeface="Source Code Pro"/>
              </a:rPr>
              <a:t>*p = i;</a:t>
            </a:r>
            <a:endParaRPr>
              <a:latin typeface="Source Code Pro"/>
              <a:ea typeface="Source Code Pro"/>
              <a:cs typeface="Source Code Pro"/>
              <a:sym typeface="Source Code Pro"/>
            </a:endParaRPr>
          </a:p>
          <a:p>
            <a:pPr marL="0" lvl="0" indent="457200" algn="l" rtl="0">
              <a:lnSpc>
                <a:spcPct val="115000"/>
              </a:lnSpc>
              <a:spcBef>
                <a:spcPts val="0"/>
              </a:spcBef>
              <a:spcAft>
                <a:spcPts val="0"/>
              </a:spcAft>
              <a:buNone/>
            </a:pPr>
            <a:r>
              <a:rPr lang="en">
                <a:latin typeface="Source Code Pro"/>
                <a:ea typeface="Source Code Pro"/>
                <a:cs typeface="Source Code Pro"/>
                <a:sym typeface="Source Code Pro"/>
              </a:rPr>
              <a:t>p++;</a:t>
            </a:r>
            <a:endParaRPr>
              <a:latin typeface="Source Code Pro"/>
              <a:ea typeface="Source Code Pro"/>
              <a:cs typeface="Source Code Pro"/>
              <a:sym typeface="Source Code Pro"/>
            </a:endParaRPr>
          </a:p>
          <a:p>
            <a:pPr marL="0" lvl="0" indent="0" algn="l" rtl="0">
              <a:lnSpc>
                <a:spcPct val="115000"/>
              </a:lnSpc>
              <a:spcBef>
                <a:spcPts val="0"/>
              </a:spcBef>
              <a:spcAft>
                <a:spcPts val="0"/>
              </a:spcAft>
              <a:buNone/>
            </a:pP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a:p>
            <a:pPr marL="0" lvl="0" indent="0" algn="l" rtl="0">
              <a:lnSpc>
                <a:spcPct val="115000"/>
              </a:lnSpc>
              <a:spcBef>
                <a:spcPts val="0"/>
              </a:spcBef>
              <a:spcAft>
                <a:spcPts val="0"/>
              </a:spcAft>
              <a:buNone/>
            </a:pPr>
            <a:r>
              <a:rPr lang="en">
                <a:latin typeface="Source Code Pro"/>
                <a:ea typeface="Source Code Pro"/>
                <a:cs typeface="Source Code Pro"/>
                <a:sym typeface="Source Code Pro"/>
              </a:rPr>
              <a:t>free(p);</a:t>
            </a:r>
            <a:endParaRPr>
              <a:latin typeface="Source Code Pro"/>
              <a:ea typeface="Source Code Pro"/>
              <a:cs typeface="Source Code Pro"/>
              <a:sym typeface="Source Code Pro"/>
            </a:endParaRPr>
          </a:p>
        </p:txBody>
      </p:sp>
      <p:sp>
        <p:nvSpPr>
          <p:cNvPr id="178" name="Google Shape;178;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3"/>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Find that Bug! (pt 2)</a:t>
            </a:r>
            <a:endParaRPr/>
          </a:p>
        </p:txBody>
      </p:sp>
      <p:sp>
        <p:nvSpPr>
          <p:cNvPr id="184" name="Google Shape;184;p33"/>
          <p:cNvSpPr txBox="1"/>
          <p:nvPr/>
        </p:nvSpPr>
        <p:spPr>
          <a:xfrm>
            <a:off x="743225" y="858650"/>
            <a:ext cx="4098600" cy="1887000"/>
          </a:xfrm>
          <a:prstGeom prst="rect">
            <a:avLst/>
          </a:prstGeom>
          <a:solidFill>
            <a:srgbClr val="F3F3F3"/>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Source Code Pro"/>
                <a:ea typeface="Source Code Pro"/>
                <a:cs typeface="Source Code Pro"/>
                <a:sym typeface="Source Code Pro"/>
              </a:rPr>
              <a:t>x = (</a:t>
            </a:r>
            <a:r>
              <a:rPr lang="en">
                <a:solidFill>
                  <a:srgbClr val="0000FF"/>
                </a:solidFill>
                <a:latin typeface="Source Code Pro"/>
                <a:ea typeface="Source Code Pro"/>
                <a:cs typeface="Source Code Pro"/>
                <a:sym typeface="Source Code Pro"/>
              </a:rPr>
              <a:t>int</a:t>
            </a:r>
            <a:r>
              <a:rPr lang="en">
                <a:solidFill>
                  <a:schemeClr val="dk1"/>
                </a:solidFill>
                <a:latin typeface="Source Code Pro"/>
                <a:ea typeface="Source Code Pro"/>
                <a:cs typeface="Source Code Pro"/>
                <a:sym typeface="Source Code Pro"/>
              </a:rPr>
              <a:t>*)malloc(</a:t>
            </a:r>
            <a:r>
              <a:rPr lang="en">
                <a:solidFill>
                  <a:srgbClr val="7030A0"/>
                </a:solidFill>
                <a:latin typeface="Source Code Pro"/>
                <a:ea typeface="Source Code Pro"/>
                <a:cs typeface="Source Code Pro"/>
                <a:sym typeface="Source Code Pro"/>
              </a:rPr>
              <a:t>N</a:t>
            </a:r>
            <a:r>
              <a:rPr lang="en">
                <a:solidFill>
                  <a:schemeClr val="dk1"/>
                </a:solidFill>
                <a:latin typeface="Source Code Pro"/>
                <a:ea typeface="Source Code Pro"/>
                <a:cs typeface="Source Code Pro"/>
                <a:sym typeface="Source Code Pro"/>
              </a:rPr>
              <a:t> * sizeof(</a:t>
            </a:r>
            <a:r>
              <a:rPr lang="en">
                <a:solidFill>
                  <a:srgbClr val="0000FF"/>
                </a:solidFill>
                <a:latin typeface="Source Code Pro"/>
                <a:ea typeface="Source Code Pro"/>
                <a:cs typeface="Source Code Pro"/>
                <a:sym typeface="Source Code Pro"/>
              </a:rPr>
              <a:t>int</a:t>
            </a:r>
            <a:r>
              <a:rPr lang="en">
                <a:solidFill>
                  <a:schemeClr val="dk1"/>
                </a:solidFill>
                <a:latin typeface="Source Code Pro"/>
                <a:ea typeface="Source Code Pro"/>
                <a:cs typeface="Source Code Pro"/>
                <a:sym typeface="Source Code Pro"/>
              </a:rPr>
              <a:t>));</a:t>
            </a:r>
            <a:endParaRPr>
              <a:solidFill>
                <a:schemeClr val="dk1"/>
              </a:solidFill>
              <a:latin typeface="Source Code Pro"/>
              <a:ea typeface="Source Code Pro"/>
              <a:cs typeface="Source Code Pro"/>
              <a:sym typeface="Source Code Pro"/>
            </a:endParaRPr>
          </a:p>
          <a:p>
            <a:pPr marL="0" lvl="0" indent="0" algn="l" rtl="0">
              <a:lnSpc>
                <a:spcPct val="115000"/>
              </a:lnSpc>
              <a:spcBef>
                <a:spcPts val="0"/>
              </a:spcBef>
              <a:spcAft>
                <a:spcPts val="0"/>
              </a:spcAft>
              <a:buClr>
                <a:schemeClr val="dk1"/>
              </a:buClr>
              <a:buSzPts val="1100"/>
              <a:buFont typeface="Arial"/>
              <a:buNone/>
            </a:pPr>
            <a:r>
              <a:rPr lang="en">
                <a:solidFill>
                  <a:schemeClr val="dk2"/>
                </a:solidFill>
                <a:latin typeface="Source Code Pro"/>
                <a:ea typeface="Source Code Pro"/>
                <a:cs typeface="Source Code Pro"/>
                <a:sym typeface="Source Code Pro"/>
              </a:rPr>
              <a:t>// manipulate x</a:t>
            </a:r>
            <a:endParaRPr>
              <a:solidFill>
                <a:schemeClr val="dk2"/>
              </a:solidFill>
              <a:latin typeface="Source Code Pro"/>
              <a:ea typeface="Source Code Pro"/>
              <a:cs typeface="Source Code Pro"/>
              <a:sym typeface="Source Code Pro"/>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Source Code Pro"/>
                <a:ea typeface="Source Code Pro"/>
                <a:cs typeface="Source Code Pro"/>
                <a:sym typeface="Source Code Pro"/>
              </a:rPr>
              <a:t>free(x);</a:t>
            </a:r>
            <a:endParaRPr>
              <a:solidFill>
                <a:schemeClr val="dk1"/>
              </a:solidFill>
              <a:latin typeface="Source Code Pro"/>
              <a:ea typeface="Source Code Pro"/>
              <a:cs typeface="Source Code Pro"/>
              <a:sym typeface="Source Code Pro"/>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Source Code Pro"/>
                <a:ea typeface="Source Code Pro"/>
                <a:cs typeface="Source Code Pro"/>
                <a:sym typeface="Source Code Pro"/>
              </a:rPr>
              <a:t>...</a:t>
            </a:r>
            <a:endParaRPr>
              <a:solidFill>
                <a:schemeClr val="dk1"/>
              </a:solidFill>
              <a:latin typeface="Source Code Pro"/>
              <a:ea typeface="Source Code Pro"/>
              <a:cs typeface="Source Code Pro"/>
              <a:sym typeface="Source Code Pro"/>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Source Code Pro"/>
                <a:ea typeface="Source Code Pro"/>
                <a:cs typeface="Source Code Pro"/>
                <a:sym typeface="Source Code Pro"/>
              </a:rPr>
              <a:t>y = (</a:t>
            </a:r>
            <a:r>
              <a:rPr lang="en">
                <a:solidFill>
                  <a:srgbClr val="0000FF"/>
                </a:solidFill>
                <a:latin typeface="Source Code Pro"/>
                <a:ea typeface="Source Code Pro"/>
                <a:cs typeface="Source Code Pro"/>
                <a:sym typeface="Source Code Pro"/>
              </a:rPr>
              <a:t>int</a:t>
            </a:r>
            <a:r>
              <a:rPr lang="en">
                <a:solidFill>
                  <a:schemeClr val="dk1"/>
                </a:solidFill>
                <a:latin typeface="Source Code Pro"/>
                <a:ea typeface="Source Code Pro"/>
                <a:cs typeface="Source Code Pro"/>
                <a:sym typeface="Source Code Pro"/>
              </a:rPr>
              <a:t>*)malloc(</a:t>
            </a:r>
            <a:r>
              <a:rPr lang="en">
                <a:solidFill>
                  <a:srgbClr val="7030A0"/>
                </a:solidFill>
                <a:latin typeface="Source Code Pro"/>
                <a:ea typeface="Source Code Pro"/>
                <a:cs typeface="Source Code Pro"/>
                <a:sym typeface="Source Code Pro"/>
              </a:rPr>
              <a:t>N</a:t>
            </a:r>
            <a:r>
              <a:rPr lang="en">
                <a:solidFill>
                  <a:schemeClr val="dk1"/>
                </a:solidFill>
                <a:latin typeface="Source Code Pro"/>
                <a:ea typeface="Source Code Pro"/>
                <a:cs typeface="Source Code Pro"/>
                <a:sym typeface="Source Code Pro"/>
              </a:rPr>
              <a:t> * sizeof(</a:t>
            </a:r>
            <a:r>
              <a:rPr lang="en">
                <a:solidFill>
                  <a:srgbClr val="0000FF"/>
                </a:solidFill>
                <a:latin typeface="Source Code Pro"/>
                <a:ea typeface="Source Code Pro"/>
                <a:cs typeface="Source Code Pro"/>
                <a:sym typeface="Source Code Pro"/>
              </a:rPr>
              <a:t>int</a:t>
            </a:r>
            <a:r>
              <a:rPr lang="en">
                <a:solidFill>
                  <a:schemeClr val="dk1"/>
                </a:solidFill>
                <a:latin typeface="Source Code Pro"/>
                <a:ea typeface="Source Code Pro"/>
                <a:cs typeface="Source Code Pro"/>
                <a:sym typeface="Source Code Pro"/>
              </a:rPr>
              <a:t>));</a:t>
            </a:r>
            <a:endParaRPr>
              <a:solidFill>
                <a:schemeClr val="dk1"/>
              </a:solidFill>
              <a:latin typeface="Source Code Pro"/>
              <a:ea typeface="Source Code Pro"/>
              <a:cs typeface="Source Code Pro"/>
              <a:sym typeface="Source Code Pro"/>
            </a:endParaRPr>
          </a:p>
          <a:p>
            <a:pPr marL="0" lvl="0" indent="0" algn="l" rtl="0">
              <a:lnSpc>
                <a:spcPct val="115000"/>
              </a:lnSpc>
              <a:spcBef>
                <a:spcPts val="0"/>
              </a:spcBef>
              <a:spcAft>
                <a:spcPts val="0"/>
              </a:spcAft>
              <a:buClr>
                <a:schemeClr val="dk1"/>
              </a:buClr>
              <a:buSzPts val="1100"/>
              <a:buFont typeface="Arial"/>
              <a:buNone/>
            </a:pPr>
            <a:r>
              <a:rPr lang="en">
                <a:solidFill>
                  <a:schemeClr val="dk2"/>
                </a:solidFill>
                <a:latin typeface="Source Code Pro"/>
                <a:ea typeface="Source Code Pro"/>
                <a:cs typeface="Source Code Pro"/>
                <a:sym typeface="Source Code Pro"/>
              </a:rPr>
              <a:t>// manipulate y</a:t>
            </a:r>
            <a:endParaRPr>
              <a:solidFill>
                <a:schemeClr val="dk2"/>
              </a:solidFill>
              <a:latin typeface="Source Code Pro"/>
              <a:ea typeface="Source Code Pro"/>
              <a:cs typeface="Source Code Pro"/>
              <a:sym typeface="Source Code Pro"/>
            </a:endParaRPr>
          </a:p>
          <a:p>
            <a:pPr marL="0" lvl="0" indent="0" algn="l" rtl="0">
              <a:lnSpc>
                <a:spcPct val="115000"/>
              </a:lnSpc>
              <a:spcBef>
                <a:spcPts val="0"/>
              </a:spcBef>
              <a:spcAft>
                <a:spcPts val="0"/>
              </a:spcAft>
              <a:buNone/>
            </a:pPr>
            <a:r>
              <a:rPr lang="en">
                <a:solidFill>
                  <a:schemeClr val="dk1"/>
                </a:solidFill>
                <a:latin typeface="Source Code Pro"/>
                <a:ea typeface="Source Code Pro"/>
                <a:cs typeface="Source Code Pro"/>
                <a:sym typeface="Source Code Pro"/>
              </a:rPr>
              <a:t>free(x);</a:t>
            </a:r>
            <a:endParaRPr>
              <a:solidFill>
                <a:schemeClr val="dk1"/>
              </a:solidFill>
              <a:latin typeface="Source Code Pro"/>
              <a:ea typeface="Source Code Pro"/>
              <a:cs typeface="Source Code Pro"/>
              <a:sym typeface="Source Code Pro"/>
            </a:endParaRPr>
          </a:p>
        </p:txBody>
      </p:sp>
      <p:sp>
        <p:nvSpPr>
          <p:cNvPr id="185" name="Google Shape;185;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4"/>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Find that Bug! (pt 3)</a:t>
            </a:r>
            <a:endParaRPr/>
          </a:p>
        </p:txBody>
      </p:sp>
      <p:sp>
        <p:nvSpPr>
          <p:cNvPr id="191" name="Google Shape;191;p34"/>
          <p:cNvSpPr txBox="1"/>
          <p:nvPr/>
        </p:nvSpPr>
        <p:spPr>
          <a:xfrm>
            <a:off x="743225" y="858650"/>
            <a:ext cx="4098600" cy="2134800"/>
          </a:xfrm>
          <a:prstGeom prst="rect">
            <a:avLst/>
          </a:prstGeom>
          <a:solidFill>
            <a:srgbClr val="F3F3F3"/>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solidFill>
                  <a:schemeClr val="dk1"/>
                </a:solidFill>
                <a:latin typeface="Source Code Pro"/>
                <a:ea typeface="Source Code Pro"/>
                <a:cs typeface="Source Code Pro"/>
                <a:sym typeface="Source Code Pro"/>
              </a:rPr>
              <a:t>x = (</a:t>
            </a:r>
            <a:r>
              <a:rPr lang="en">
                <a:solidFill>
                  <a:srgbClr val="0000FF"/>
                </a:solidFill>
                <a:latin typeface="Source Code Pro"/>
                <a:ea typeface="Source Code Pro"/>
                <a:cs typeface="Source Code Pro"/>
                <a:sym typeface="Source Code Pro"/>
              </a:rPr>
              <a:t>int</a:t>
            </a:r>
            <a:r>
              <a:rPr lang="en">
                <a:solidFill>
                  <a:schemeClr val="dk1"/>
                </a:solidFill>
                <a:latin typeface="Source Code Pro"/>
                <a:ea typeface="Source Code Pro"/>
                <a:cs typeface="Source Code Pro"/>
                <a:sym typeface="Source Code Pro"/>
              </a:rPr>
              <a:t>*)malloc(</a:t>
            </a:r>
            <a:r>
              <a:rPr lang="en">
                <a:solidFill>
                  <a:srgbClr val="7030A0"/>
                </a:solidFill>
                <a:latin typeface="Source Code Pro"/>
                <a:ea typeface="Source Code Pro"/>
                <a:cs typeface="Source Code Pro"/>
                <a:sym typeface="Source Code Pro"/>
              </a:rPr>
              <a:t>N</a:t>
            </a:r>
            <a:r>
              <a:rPr lang="en">
                <a:solidFill>
                  <a:schemeClr val="dk1"/>
                </a:solidFill>
                <a:latin typeface="Source Code Pro"/>
                <a:ea typeface="Source Code Pro"/>
                <a:cs typeface="Source Code Pro"/>
                <a:sym typeface="Source Code Pro"/>
              </a:rPr>
              <a:t> * sizeof(</a:t>
            </a:r>
            <a:r>
              <a:rPr lang="en">
                <a:solidFill>
                  <a:srgbClr val="0000FF"/>
                </a:solidFill>
                <a:latin typeface="Source Code Pro"/>
                <a:ea typeface="Source Code Pro"/>
                <a:cs typeface="Source Code Pro"/>
                <a:sym typeface="Source Code Pro"/>
              </a:rPr>
              <a:t>int</a:t>
            </a:r>
            <a:r>
              <a:rPr lang="en">
                <a:solidFill>
                  <a:schemeClr val="dk1"/>
                </a:solidFill>
                <a:latin typeface="Source Code Pro"/>
                <a:ea typeface="Source Code Pro"/>
                <a:cs typeface="Source Code Pro"/>
                <a:sym typeface="Source Code Pro"/>
              </a:rPr>
              <a:t>));</a:t>
            </a:r>
            <a:endParaRPr>
              <a:solidFill>
                <a:schemeClr val="dk1"/>
              </a:solidFill>
              <a:latin typeface="Source Code Pro"/>
              <a:ea typeface="Source Code Pro"/>
              <a:cs typeface="Source Code Pro"/>
              <a:sym typeface="Source Code Pro"/>
            </a:endParaRPr>
          </a:p>
          <a:p>
            <a:pPr marL="0" lvl="0" indent="0" algn="l" rtl="0">
              <a:lnSpc>
                <a:spcPct val="115000"/>
              </a:lnSpc>
              <a:spcBef>
                <a:spcPts val="0"/>
              </a:spcBef>
              <a:spcAft>
                <a:spcPts val="0"/>
              </a:spcAft>
              <a:buNone/>
            </a:pPr>
            <a:r>
              <a:rPr lang="en">
                <a:solidFill>
                  <a:schemeClr val="dk2"/>
                </a:solidFill>
                <a:latin typeface="Source Code Pro"/>
                <a:ea typeface="Source Code Pro"/>
                <a:cs typeface="Source Code Pro"/>
                <a:sym typeface="Source Code Pro"/>
              </a:rPr>
              <a:t>// manipulate x</a:t>
            </a:r>
            <a:endParaRPr>
              <a:solidFill>
                <a:schemeClr val="dk2"/>
              </a:solidFill>
              <a:latin typeface="Source Code Pro"/>
              <a:ea typeface="Source Code Pro"/>
              <a:cs typeface="Source Code Pro"/>
              <a:sym typeface="Source Code Pro"/>
            </a:endParaRPr>
          </a:p>
          <a:p>
            <a:pPr marL="0" lvl="0" indent="0" algn="l" rtl="0">
              <a:lnSpc>
                <a:spcPct val="115000"/>
              </a:lnSpc>
              <a:spcBef>
                <a:spcPts val="0"/>
              </a:spcBef>
              <a:spcAft>
                <a:spcPts val="0"/>
              </a:spcAft>
              <a:buNone/>
            </a:pPr>
            <a:r>
              <a:rPr lang="en">
                <a:solidFill>
                  <a:schemeClr val="dk1"/>
                </a:solidFill>
                <a:latin typeface="Source Code Pro"/>
                <a:ea typeface="Source Code Pro"/>
                <a:cs typeface="Source Code Pro"/>
                <a:sym typeface="Source Code Pro"/>
              </a:rPr>
              <a:t>free(x);</a:t>
            </a:r>
            <a:endParaRPr>
              <a:solidFill>
                <a:schemeClr val="dk1"/>
              </a:solidFill>
              <a:latin typeface="Source Code Pro"/>
              <a:ea typeface="Source Code Pro"/>
              <a:cs typeface="Source Code Pro"/>
              <a:sym typeface="Source Code Pro"/>
            </a:endParaRPr>
          </a:p>
          <a:p>
            <a:pPr marL="0" lvl="0" indent="0" algn="l" rtl="0">
              <a:lnSpc>
                <a:spcPct val="115000"/>
              </a:lnSpc>
              <a:spcBef>
                <a:spcPts val="0"/>
              </a:spcBef>
              <a:spcAft>
                <a:spcPts val="0"/>
              </a:spcAft>
              <a:buNone/>
            </a:pPr>
            <a:r>
              <a:rPr lang="en">
                <a:solidFill>
                  <a:schemeClr val="dk1"/>
                </a:solidFill>
                <a:latin typeface="Source Code Pro"/>
                <a:ea typeface="Source Code Pro"/>
                <a:cs typeface="Source Code Pro"/>
                <a:sym typeface="Source Code Pro"/>
              </a:rPr>
              <a:t>...</a:t>
            </a:r>
            <a:endParaRPr>
              <a:solidFill>
                <a:schemeClr val="dk1"/>
              </a:solidFill>
              <a:latin typeface="Source Code Pro"/>
              <a:ea typeface="Source Code Pro"/>
              <a:cs typeface="Source Code Pro"/>
              <a:sym typeface="Source Code Pro"/>
            </a:endParaRPr>
          </a:p>
          <a:p>
            <a:pPr marL="0" lvl="0" indent="0" algn="l" rtl="0">
              <a:lnSpc>
                <a:spcPct val="115000"/>
              </a:lnSpc>
              <a:spcBef>
                <a:spcPts val="0"/>
              </a:spcBef>
              <a:spcAft>
                <a:spcPts val="0"/>
              </a:spcAft>
              <a:buNone/>
            </a:pPr>
            <a:r>
              <a:rPr lang="en">
                <a:solidFill>
                  <a:schemeClr val="dk1"/>
                </a:solidFill>
                <a:latin typeface="Source Code Pro"/>
                <a:ea typeface="Source Code Pro"/>
                <a:cs typeface="Source Code Pro"/>
                <a:sym typeface="Source Code Pro"/>
              </a:rPr>
              <a:t>y = (</a:t>
            </a:r>
            <a:r>
              <a:rPr lang="en">
                <a:solidFill>
                  <a:srgbClr val="0000FF"/>
                </a:solidFill>
                <a:latin typeface="Source Code Pro"/>
                <a:ea typeface="Source Code Pro"/>
                <a:cs typeface="Source Code Pro"/>
                <a:sym typeface="Source Code Pro"/>
              </a:rPr>
              <a:t>int</a:t>
            </a:r>
            <a:r>
              <a:rPr lang="en">
                <a:solidFill>
                  <a:schemeClr val="dk1"/>
                </a:solidFill>
                <a:latin typeface="Source Code Pro"/>
                <a:ea typeface="Source Code Pro"/>
                <a:cs typeface="Source Code Pro"/>
                <a:sym typeface="Source Code Pro"/>
              </a:rPr>
              <a:t>*)malloc(</a:t>
            </a:r>
            <a:r>
              <a:rPr lang="en">
                <a:solidFill>
                  <a:srgbClr val="7030A0"/>
                </a:solidFill>
                <a:latin typeface="Source Code Pro"/>
                <a:ea typeface="Source Code Pro"/>
                <a:cs typeface="Source Code Pro"/>
                <a:sym typeface="Source Code Pro"/>
              </a:rPr>
              <a:t>M</a:t>
            </a:r>
            <a:r>
              <a:rPr lang="en">
                <a:solidFill>
                  <a:schemeClr val="dk1"/>
                </a:solidFill>
                <a:latin typeface="Source Code Pro"/>
                <a:ea typeface="Source Code Pro"/>
                <a:cs typeface="Source Code Pro"/>
                <a:sym typeface="Source Code Pro"/>
              </a:rPr>
              <a:t> * sizeof(</a:t>
            </a:r>
            <a:r>
              <a:rPr lang="en">
                <a:solidFill>
                  <a:srgbClr val="0000FF"/>
                </a:solidFill>
                <a:latin typeface="Source Code Pro"/>
                <a:ea typeface="Source Code Pro"/>
                <a:cs typeface="Source Code Pro"/>
                <a:sym typeface="Source Code Pro"/>
              </a:rPr>
              <a:t>int</a:t>
            </a:r>
            <a:r>
              <a:rPr lang="en">
                <a:solidFill>
                  <a:schemeClr val="dk1"/>
                </a:solidFill>
                <a:latin typeface="Source Code Pro"/>
                <a:ea typeface="Source Code Pro"/>
                <a:cs typeface="Source Code Pro"/>
                <a:sym typeface="Source Code Pro"/>
              </a:rPr>
              <a:t>));</a:t>
            </a:r>
            <a:endParaRPr>
              <a:solidFill>
                <a:schemeClr val="dk1"/>
              </a:solidFill>
              <a:latin typeface="Source Code Pro"/>
              <a:ea typeface="Source Code Pro"/>
              <a:cs typeface="Source Code Pro"/>
              <a:sym typeface="Source Code Pro"/>
            </a:endParaRPr>
          </a:p>
          <a:p>
            <a:pPr marL="0" lvl="0" indent="0" algn="l" rtl="0">
              <a:lnSpc>
                <a:spcPct val="115000"/>
              </a:lnSpc>
              <a:spcBef>
                <a:spcPts val="0"/>
              </a:spcBef>
              <a:spcAft>
                <a:spcPts val="0"/>
              </a:spcAft>
              <a:buClr>
                <a:schemeClr val="dk1"/>
              </a:buClr>
              <a:buSzPts val="1100"/>
              <a:buFont typeface="Arial"/>
              <a:buNone/>
            </a:pPr>
            <a:r>
              <a:rPr lang="en">
                <a:solidFill>
                  <a:srgbClr val="7030A0"/>
                </a:solidFill>
                <a:latin typeface="Source Code Pro"/>
                <a:ea typeface="Source Code Pro"/>
                <a:cs typeface="Source Code Pro"/>
                <a:sym typeface="Source Code Pro"/>
              </a:rPr>
              <a:t>for</a:t>
            </a:r>
            <a:r>
              <a:rPr lang="en">
                <a:solidFill>
                  <a:schemeClr val="dk1"/>
                </a:solidFill>
                <a:latin typeface="Source Code Pro"/>
                <a:ea typeface="Source Code Pro"/>
                <a:cs typeface="Source Code Pro"/>
                <a:sym typeface="Source Code Pro"/>
              </a:rPr>
              <a:t> (i=</a:t>
            </a:r>
            <a:r>
              <a:rPr lang="en">
                <a:solidFill>
                  <a:srgbClr val="38761D"/>
                </a:solidFill>
                <a:latin typeface="Source Code Pro"/>
                <a:ea typeface="Source Code Pro"/>
                <a:cs typeface="Source Code Pro"/>
                <a:sym typeface="Source Code Pro"/>
              </a:rPr>
              <a:t>0</a:t>
            </a:r>
            <a:r>
              <a:rPr lang="en">
                <a:solidFill>
                  <a:schemeClr val="dk1"/>
                </a:solidFill>
                <a:latin typeface="Source Code Pro"/>
                <a:ea typeface="Source Code Pro"/>
                <a:cs typeface="Source Code Pro"/>
                <a:sym typeface="Source Code Pro"/>
              </a:rPr>
              <a:t>; i&lt;</a:t>
            </a:r>
            <a:r>
              <a:rPr lang="en">
                <a:solidFill>
                  <a:srgbClr val="7030A0"/>
                </a:solidFill>
                <a:latin typeface="Source Code Pro"/>
                <a:ea typeface="Source Code Pro"/>
                <a:cs typeface="Source Code Pro"/>
                <a:sym typeface="Source Code Pro"/>
              </a:rPr>
              <a:t>M</a:t>
            </a:r>
            <a:r>
              <a:rPr lang="en">
                <a:solidFill>
                  <a:schemeClr val="dk1"/>
                </a:solidFill>
                <a:latin typeface="Source Code Pro"/>
                <a:ea typeface="Source Code Pro"/>
                <a:cs typeface="Source Code Pro"/>
                <a:sym typeface="Source Code Pro"/>
              </a:rPr>
              <a:t>; i++) {</a:t>
            </a:r>
            <a:endParaRPr>
              <a:solidFill>
                <a:schemeClr val="dk1"/>
              </a:solidFill>
              <a:latin typeface="Source Code Pro"/>
              <a:ea typeface="Source Code Pro"/>
              <a:cs typeface="Source Code Pro"/>
              <a:sym typeface="Source Code Pro"/>
            </a:endParaRPr>
          </a:p>
          <a:p>
            <a:pPr marL="0" lvl="0" indent="457200" algn="l" rtl="0">
              <a:lnSpc>
                <a:spcPct val="115000"/>
              </a:lnSpc>
              <a:spcBef>
                <a:spcPts val="0"/>
              </a:spcBef>
              <a:spcAft>
                <a:spcPts val="0"/>
              </a:spcAft>
              <a:buNone/>
            </a:pPr>
            <a:r>
              <a:rPr lang="en">
                <a:solidFill>
                  <a:schemeClr val="dk1"/>
                </a:solidFill>
                <a:latin typeface="Source Code Pro"/>
                <a:ea typeface="Source Code Pro"/>
                <a:cs typeface="Source Code Pro"/>
                <a:sym typeface="Source Code Pro"/>
              </a:rPr>
              <a:t>y[i] = x[i]++;</a:t>
            </a:r>
            <a:endParaRPr>
              <a:solidFill>
                <a:schemeClr val="dk1"/>
              </a:solidFill>
              <a:latin typeface="Source Code Pro"/>
              <a:ea typeface="Source Code Pro"/>
              <a:cs typeface="Source Code Pro"/>
              <a:sym typeface="Source Code Pro"/>
            </a:endParaRPr>
          </a:p>
          <a:p>
            <a:pPr marL="0" lvl="0" indent="0" algn="l" rtl="0">
              <a:lnSpc>
                <a:spcPct val="115000"/>
              </a:lnSpc>
              <a:spcBef>
                <a:spcPts val="0"/>
              </a:spcBef>
              <a:spcAft>
                <a:spcPts val="0"/>
              </a:spcAft>
              <a:buNone/>
            </a:pPr>
            <a:r>
              <a:rPr lang="en">
                <a:solidFill>
                  <a:schemeClr val="dk1"/>
                </a:solidFill>
                <a:latin typeface="Source Code Pro"/>
                <a:ea typeface="Source Code Pro"/>
                <a:cs typeface="Source Code Pro"/>
                <a:sym typeface="Source Code Pro"/>
              </a:rPr>
              <a:t>}</a:t>
            </a:r>
            <a:endParaRPr>
              <a:solidFill>
                <a:schemeClr val="dk1"/>
              </a:solidFill>
              <a:latin typeface="Source Code Pro"/>
              <a:ea typeface="Source Code Pro"/>
              <a:cs typeface="Source Code Pro"/>
              <a:sym typeface="Source Code Pro"/>
            </a:endParaRPr>
          </a:p>
        </p:txBody>
      </p:sp>
      <p:sp>
        <p:nvSpPr>
          <p:cNvPr id="192" name="Google Shape;192;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5"/>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Find that Bug! (pt 4)</a:t>
            </a:r>
            <a:endParaRPr/>
          </a:p>
        </p:txBody>
      </p:sp>
      <p:sp>
        <p:nvSpPr>
          <p:cNvPr id="198" name="Google Shape;198;p35"/>
          <p:cNvSpPr txBox="1"/>
          <p:nvPr/>
        </p:nvSpPr>
        <p:spPr>
          <a:xfrm>
            <a:off x="437725" y="699675"/>
            <a:ext cx="5585100" cy="3374100"/>
          </a:xfrm>
          <a:prstGeom prst="rect">
            <a:avLst/>
          </a:prstGeom>
          <a:solidFill>
            <a:srgbClr val="F3F3F3"/>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a:solidFill>
                  <a:srgbClr val="7030A0"/>
                </a:solidFill>
                <a:latin typeface="Source Code Pro"/>
                <a:ea typeface="Source Code Pro"/>
                <a:cs typeface="Source Code Pro"/>
                <a:sym typeface="Source Code Pro"/>
              </a:rPr>
              <a:t>typedef</a:t>
            </a:r>
            <a:r>
              <a:rPr lang="en">
                <a:solidFill>
                  <a:schemeClr val="dk1"/>
                </a:solidFill>
                <a:latin typeface="Source Code Pro"/>
                <a:ea typeface="Source Code Pro"/>
                <a:cs typeface="Source Code Pro"/>
                <a:sym typeface="Source Code Pro"/>
              </a:rPr>
              <a:t> </a:t>
            </a:r>
            <a:r>
              <a:rPr lang="en">
                <a:solidFill>
                  <a:srgbClr val="0000FF"/>
                </a:solidFill>
                <a:latin typeface="Source Code Pro"/>
                <a:ea typeface="Source Code Pro"/>
                <a:cs typeface="Source Code Pro"/>
                <a:sym typeface="Source Code Pro"/>
              </a:rPr>
              <a:t>struct </a:t>
            </a:r>
            <a:r>
              <a:rPr lang="en">
                <a:solidFill>
                  <a:schemeClr val="dk1"/>
                </a:solidFill>
                <a:latin typeface="Source Code Pro"/>
                <a:ea typeface="Source Code Pro"/>
                <a:cs typeface="Source Code Pro"/>
                <a:sym typeface="Source Code Pro"/>
              </a:rPr>
              <a:t>L {</a:t>
            </a:r>
            <a:endParaRPr>
              <a:solidFill>
                <a:srgbClr val="434343"/>
              </a:solidFill>
              <a:latin typeface="Source Code Pro"/>
              <a:ea typeface="Source Code Pro"/>
              <a:cs typeface="Source Code Pro"/>
              <a:sym typeface="Source Code Pro"/>
            </a:endParaRPr>
          </a:p>
          <a:p>
            <a:pPr marL="0" lvl="0" indent="457200" algn="l" rtl="0">
              <a:lnSpc>
                <a:spcPct val="115000"/>
              </a:lnSpc>
              <a:spcBef>
                <a:spcPts val="0"/>
              </a:spcBef>
              <a:spcAft>
                <a:spcPts val="0"/>
              </a:spcAft>
              <a:buClr>
                <a:schemeClr val="dk1"/>
              </a:buClr>
              <a:buSzPts val="1100"/>
              <a:buFont typeface="Arial"/>
              <a:buNone/>
            </a:pPr>
            <a:r>
              <a:rPr lang="en">
                <a:solidFill>
                  <a:srgbClr val="0000FF"/>
                </a:solidFill>
                <a:latin typeface="Source Code Pro"/>
                <a:ea typeface="Source Code Pro"/>
                <a:cs typeface="Source Code Pro"/>
                <a:sym typeface="Source Code Pro"/>
              </a:rPr>
              <a:t>int</a:t>
            </a:r>
            <a:r>
              <a:rPr lang="en">
                <a:solidFill>
                  <a:schemeClr val="dk1"/>
                </a:solidFill>
                <a:latin typeface="Source Code Pro"/>
                <a:ea typeface="Source Code Pro"/>
                <a:cs typeface="Source Code Pro"/>
                <a:sym typeface="Source Code Pro"/>
              </a:rPr>
              <a:t> val;</a:t>
            </a:r>
            <a:endParaRPr>
              <a:solidFill>
                <a:schemeClr val="dk1"/>
              </a:solidFill>
              <a:latin typeface="Source Code Pro"/>
              <a:ea typeface="Source Code Pro"/>
              <a:cs typeface="Source Code Pro"/>
              <a:sym typeface="Source Code Pro"/>
            </a:endParaRPr>
          </a:p>
          <a:p>
            <a:pPr marL="0" lvl="0" indent="457200" algn="l" rtl="0">
              <a:lnSpc>
                <a:spcPct val="115000"/>
              </a:lnSpc>
              <a:spcBef>
                <a:spcPts val="0"/>
              </a:spcBef>
              <a:spcAft>
                <a:spcPts val="0"/>
              </a:spcAft>
              <a:buClr>
                <a:schemeClr val="dk1"/>
              </a:buClr>
              <a:buSzPts val="1100"/>
              <a:buFont typeface="Arial"/>
              <a:buNone/>
            </a:pPr>
            <a:r>
              <a:rPr lang="en">
                <a:solidFill>
                  <a:srgbClr val="0000FF"/>
                </a:solidFill>
                <a:latin typeface="Source Code Pro"/>
                <a:ea typeface="Source Code Pro"/>
                <a:cs typeface="Source Code Pro"/>
                <a:sym typeface="Source Code Pro"/>
              </a:rPr>
              <a:t>struct</a:t>
            </a:r>
            <a:r>
              <a:rPr lang="en">
                <a:solidFill>
                  <a:schemeClr val="dk1"/>
                </a:solidFill>
                <a:latin typeface="Source Code Pro"/>
                <a:ea typeface="Source Code Pro"/>
                <a:cs typeface="Source Code Pro"/>
                <a:sym typeface="Source Code Pro"/>
              </a:rPr>
              <a:t> L* next;</a:t>
            </a:r>
            <a:endParaRPr>
              <a:solidFill>
                <a:schemeClr val="dk1"/>
              </a:solidFill>
              <a:latin typeface="Source Code Pro"/>
              <a:ea typeface="Source Code Pro"/>
              <a:cs typeface="Source Code Pro"/>
              <a:sym typeface="Source Code Pro"/>
            </a:endParaRPr>
          </a:p>
          <a:p>
            <a:pPr marL="0" lvl="0" indent="0" algn="l" rtl="0">
              <a:lnSpc>
                <a:spcPct val="115000"/>
              </a:lnSpc>
              <a:spcBef>
                <a:spcPts val="0"/>
              </a:spcBef>
              <a:spcAft>
                <a:spcPts val="0"/>
              </a:spcAft>
              <a:buNone/>
            </a:pPr>
            <a:r>
              <a:rPr lang="en">
                <a:solidFill>
                  <a:schemeClr val="dk1"/>
                </a:solidFill>
                <a:latin typeface="Source Code Pro"/>
                <a:ea typeface="Source Code Pro"/>
                <a:cs typeface="Source Code Pro"/>
                <a:sym typeface="Source Code Pro"/>
              </a:rPr>
              <a:t>} list;	 </a:t>
            </a:r>
            <a:r>
              <a:rPr lang="en">
                <a:solidFill>
                  <a:schemeClr val="dk2"/>
                </a:solidFill>
                <a:latin typeface="Source Code Pro"/>
                <a:ea typeface="Source Code Pro"/>
                <a:cs typeface="Source Code Pro"/>
                <a:sym typeface="Source Code Pro"/>
              </a:rPr>
              <a:t>// linked list node</a:t>
            </a:r>
            <a:endParaRPr>
              <a:solidFill>
                <a:schemeClr val="dk2"/>
              </a:solidFill>
              <a:latin typeface="Source Code Pro"/>
              <a:ea typeface="Source Code Pro"/>
              <a:cs typeface="Source Code Pro"/>
              <a:sym typeface="Source Code Pro"/>
            </a:endParaRPr>
          </a:p>
          <a:p>
            <a:pPr marL="0" lvl="0" indent="0" algn="l" rtl="0">
              <a:lnSpc>
                <a:spcPct val="115000"/>
              </a:lnSpc>
              <a:spcBef>
                <a:spcPts val="0"/>
              </a:spcBef>
              <a:spcAft>
                <a:spcPts val="0"/>
              </a:spcAft>
              <a:buClr>
                <a:schemeClr val="dk1"/>
              </a:buClr>
              <a:buSzPts val="1100"/>
              <a:buFont typeface="Arial"/>
              <a:buNone/>
            </a:pPr>
            <a:r>
              <a:rPr lang="en">
                <a:solidFill>
                  <a:srgbClr val="0000FF"/>
                </a:solidFill>
                <a:latin typeface="Source Code Pro"/>
                <a:ea typeface="Source Code Pro"/>
                <a:cs typeface="Source Code Pro"/>
                <a:sym typeface="Source Code Pro"/>
              </a:rPr>
              <a:t>void</a:t>
            </a:r>
            <a:r>
              <a:rPr lang="en">
                <a:solidFill>
                  <a:schemeClr val="dk1"/>
                </a:solidFill>
                <a:latin typeface="Source Code Pro"/>
                <a:ea typeface="Source Code Pro"/>
                <a:cs typeface="Source Code Pro"/>
                <a:sym typeface="Source Code Pro"/>
              </a:rPr>
              <a:t> main() {</a:t>
            </a:r>
            <a:endParaRPr>
              <a:solidFill>
                <a:schemeClr val="dk1"/>
              </a:solidFill>
              <a:latin typeface="Source Code Pro"/>
              <a:ea typeface="Source Code Pro"/>
              <a:cs typeface="Source Code Pro"/>
              <a:sym typeface="Source Code Pro"/>
            </a:endParaRPr>
          </a:p>
          <a:p>
            <a:pPr marL="0" lvl="0" indent="457200" algn="l" rtl="0">
              <a:lnSpc>
                <a:spcPct val="115000"/>
              </a:lnSpc>
              <a:spcBef>
                <a:spcPts val="0"/>
              </a:spcBef>
              <a:spcAft>
                <a:spcPts val="0"/>
              </a:spcAft>
              <a:buClr>
                <a:schemeClr val="dk1"/>
              </a:buClr>
              <a:buSzPts val="1100"/>
              <a:buFont typeface="Arial"/>
              <a:buNone/>
            </a:pPr>
            <a:r>
              <a:rPr lang="en">
                <a:solidFill>
                  <a:schemeClr val="dk1"/>
                </a:solidFill>
                <a:latin typeface="Source Code Pro"/>
                <a:ea typeface="Source Code Pro"/>
                <a:cs typeface="Source Code Pro"/>
                <a:sym typeface="Source Code Pro"/>
              </a:rPr>
              <a:t>list* head = (list*) malloc(sizeof(list));</a:t>
            </a:r>
            <a:endParaRPr>
              <a:solidFill>
                <a:schemeClr val="dk1"/>
              </a:solidFill>
              <a:latin typeface="Source Code Pro"/>
              <a:ea typeface="Source Code Pro"/>
              <a:cs typeface="Source Code Pro"/>
              <a:sym typeface="Source Code Pro"/>
            </a:endParaRPr>
          </a:p>
          <a:p>
            <a:pPr marL="0" lvl="0" indent="457200" algn="l" rtl="0">
              <a:lnSpc>
                <a:spcPct val="115000"/>
              </a:lnSpc>
              <a:spcBef>
                <a:spcPts val="0"/>
              </a:spcBef>
              <a:spcAft>
                <a:spcPts val="0"/>
              </a:spcAft>
              <a:buClr>
                <a:schemeClr val="dk1"/>
              </a:buClr>
              <a:buSzPts val="1100"/>
              <a:buFont typeface="Arial"/>
              <a:buNone/>
            </a:pPr>
            <a:r>
              <a:rPr lang="en">
                <a:solidFill>
                  <a:schemeClr val="dk1"/>
                </a:solidFill>
                <a:latin typeface="Source Code Pro"/>
                <a:ea typeface="Source Code Pro"/>
                <a:cs typeface="Source Code Pro"/>
                <a:sym typeface="Source Code Pro"/>
              </a:rPr>
              <a:t>head-&gt;val = </a:t>
            </a:r>
            <a:r>
              <a:rPr lang="en">
                <a:solidFill>
                  <a:srgbClr val="38761D"/>
                </a:solidFill>
                <a:latin typeface="Source Code Pro"/>
                <a:ea typeface="Source Code Pro"/>
                <a:cs typeface="Source Code Pro"/>
                <a:sym typeface="Source Code Pro"/>
              </a:rPr>
              <a:t>0</a:t>
            </a:r>
            <a:r>
              <a:rPr lang="en">
                <a:solidFill>
                  <a:schemeClr val="dk1"/>
                </a:solidFill>
                <a:latin typeface="Source Code Pro"/>
                <a:ea typeface="Source Code Pro"/>
                <a:cs typeface="Source Code Pro"/>
                <a:sym typeface="Source Code Pro"/>
              </a:rPr>
              <a:t>;</a:t>
            </a:r>
            <a:endParaRPr>
              <a:solidFill>
                <a:schemeClr val="dk1"/>
              </a:solidFill>
              <a:latin typeface="Source Code Pro"/>
              <a:ea typeface="Source Code Pro"/>
              <a:cs typeface="Source Code Pro"/>
              <a:sym typeface="Source Code Pro"/>
            </a:endParaRPr>
          </a:p>
          <a:p>
            <a:pPr marL="0" lvl="0" indent="457200" algn="l" rtl="0">
              <a:lnSpc>
                <a:spcPct val="115000"/>
              </a:lnSpc>
              <a:spcBef>
                <a:spcPts val="0"/>
              </a:spcBef>
              <a:spcAft>
                <a:spcPts val="0"/>
              </a:spcAft>
              <a:buClr>
                <a:schemeClr val="dk1"/>
              </a:buClr>
              <a:buSzPts val="1100"/>
              <a:buFont typeface="Arial"/>
              <a:buNone/>
            </a:pPr>
            <a:r>
              <a:rPr lang="en">
                <a:solidFill>
                  <a:schemeClr val="dk1"/>
                </a:solidFill>
                <a:latin typeface="Source Code Pro"/>
                <a:ea typeface="Source Code Pro"/>
                <a:cs typeface="Source Code Pro"/>
                <a:sym typeface="Source Code Pro"/>
              </a:rPr>
              <a:t>head-&gt;next = </a:t>
            </a:r>
            <a:r>
              <a:rPr lang="en">
                <a:solidFill>
                  <a:srgbClr val="38761D"/>
                </a:solidFill>
                <a:latin typeface="Source Code Pro"/>
                <a:ea typeface="Source Code Pro"/>
                <a:cs typeface="Source Code Pro"/>
                <a:sym typeface="Source Code Pro"/>
              </a:rPr>
              <a:t>NULL</a:t>
            </a:r>
            <a:r>
              <a:rPr lang="en">
                <a:solidFill>
                  <a:schemeClr val="dk1"/>
                </a:solidFill>
                <a:latin typeface="Source Code Pro"/>
                <a:ea typeface="Source Code Pro"/>
                <a:cs typeface="Source Code Pro"/>
                <a:sym typeface="Source Code Pro"/>
              </a:rPr>
              <a:t>;</a:t>
            </a:r>
            <a:endParaRPr>
              <a:solidFill>
                <a:schemeClr val="dk1"/>
              </a:solidFill>
              <a:latin typeface="Source Code Pro"/>
              <a:ea typeface="Source Code Pro"/>
              <a:cs typeface="Source Code Pro"/>
              <a:sym typeface="Source Code Pro"/>
            </a:endParaRPr>
          </a:p>
          <a:p>
            <a:pPr marL="0" lvl="0" indent="457200" algn="l" rtl="0">
              <a:lnSpc>
                <a:spcPct val="115000"/>
              </a:lnSpc>
              <a:spcBef>
                <a:spcPts val="0"/>
              </a:spcBef>
              <a:spcAft>
                <a:spcPts val="0"/>
              </a:spcAft>
              <a:buClr>
                <a:schemeClr val="dk1"/>
              </a:buClr>
              <a:buSzPts val="1100"/>
              <a:buFont typeface="Arial"/>
              <a:buNone/>
            </a:pPr>
            <a:r>
              <a:rPr lang="en">
                <a:solidFill>
                  <a:schemeClr val="dk2"/>
                </a:solidFill>
                <a:latin typeface="Source Code Pro"/>
                <a:ea typeface="Source Code Pro"/>
                <a:cs typeface="Source Code Pro"/>
                <a:sym typeface="Source Code Pro"/>
              </a:rPr>
              <a:t>// create and manipulate the rest of the list</a:t>
            </a:r>
            <a:endParaRPr>
              <a:solidFill>
                <a:schemeClr val="dk2"/>
              </a:solidFill>
              <a:latin typeface="Source Code Pro"/>
              <a:ea typeface="Source Code Pro"/>
              <a:cs typeface="Source Code Pro"/>
              <a:sym typeface="Source Code Pro"/>
            </a:endParaRPr>
          </a:p>
          <a:p>
            <a:pPr marL="0" lvl="0" indent="457200" algn="l" rtl="0">
              <a:lnSpc>
                <a:spcPct val="115000"/>
              </a:lnSpc>
              <a:spcBef>
                <a:spcPts val="0"/>
              </a:spcBef>
              <a:spcAft>
                <a:spcPts val="0"/>
              </a:spcAft>
              <a:buClr>
                <a:schemeClr val="dk1"/>
              </a:buClr>
              <a:buSzPts val="1100"/>
              <a:buFont typeface="Arial"/>
              <a:buNone/>
            </a:pPr>
            <a:r>
              <a:rPr lang="en">
                <a:solidFill>
                  <a:schemeClr val="dk1"/>
                </a:solidFill>
                <a:latin typeface="Source Code Pro"/>
                <a:ea typeface="Source Code Pro"/>
                <a:cs typeface="Source Code Pro"/>
                <a:sym typeface="Source Code Pro"/>
              </a:rPr>
              <a:t>...</a:t>
            </a:r>
            <a:endParaRPr>
              <a:solidFill>
                <a:schemeClr val="dk1"/>
              </a:solidFill>
              <a:latin typeface="Source Code Pro"/>
              <a:ea typeface="Source Code Pro"/>
              <a:cs typeface="Source Code Pro"/>
              <a:sym typeface="Source Code Pro"/>
            </a:endParaRPr>
          </a:p>
          <a:p>
            <a:pPr marL="0" lvl="0" indent="457200" algn="l" rtl="0">
              <a:lnSpc>
                <a:spcPct val="115000"/>
              </a:lnSpc>
              <a:spcBef>
                <a:spcPts val="0"/>
              </a:spcBef>
              <a:spcAft>
                <a:spcPts val="0"/>
              </a:spcAft>
              <a:buClr>
                <a:schemeClr val="dk1"/>
              </a:buClr>
              <a:buSzPts val="1100"/>
              <a:buFont typeface="Arial"/>
              <a:buNone/>
            </a:pPr>
            <a:r>
              <a:rPr lang="en">
                <a:solidFill>
                  <a:schemeClr val="dk1"/>
                </a:solidFill>
                <a:latin typeface="Source Code Pro"/>
                <a:ea typeface="Source Code Pro"/>
                <a:cs typeface="Source Code Pro"/>
                <a:sym typeface="Source Code Pro"/>
              </a:rPr>
              <a:t>free(head);</a:t>
            </a:r>
            <a:endParaRPr>
              <a:solidFill>
                <a:schemeClr val="dk1"/>
              </a:solidFill>
              <a:latin typeface="Source Code Pro"/>
              <a:ea typeface="Source Code Pro"/>
              <a:cs typeface="Source Code Pro"/>
              <a:sym typeface="Source Code Pro"/>
            </a:endParaRPr>
          </a:p>
          <a:p>
            <a:pPr marL="0" lvl="0" indent="457200" algn="l" rtl="0">
              <a:lnSpc>
                <a:spcPct val="115000"/>
              </a:lnSpc>
              <a:spcBef>
                <a:spcPts val="0"/>
              </a:spcBef>
              <a:spcAft>
                <a:spcPts val="0"/>
              </a:spcAft>
              <a:buClr>
                <a:schemeClr val="dk1"/>
              </a:buClr>
              <a:buSzPts val="1100"/>
              <a:buFont typeface="Arial"/>
              <a:buNone/>
            </a:pPr>
            <a:r>
              <a:rPr lang="en">
                <a:solidFill>
                  <a:srgbClr val="7030A0"/>
                </a:solidFill>
                <a:latin typeface="Source Code Pro"/>
                <a:ea typeface="Source Code Pro"/>
                <a:cs typeface="Source Code Pro"/>
                <a:sym typeface="Source Code Pro"/>
              </a:rPr>
              <a:t>return</a:t>
            </a:r>
            <a:r>
              <a:rPr lang="en">
                <a:solidFill>
                  <a:schemeClr val="dk1"/>
                </a:solidFill>
                <a:latin typeface="Source Code Pro"/>
                <a:ea typeface="Source Code Pro"/>
                <a:cs typeface="Source Code Pro"/>
                <a:sym typeface="Source Code Pro"/>
              </a:rPr>
              <a:t>;</a:t>
            </a:r>
            <a:endParaRPr>
              <a:solidFill>
                <a:schemeClr val="dk1"/>
              </a:solidFill>
              <a:latin typeface="Source Code Pro"/>
              <a:ea typeface="Source Code Pro"/>
              <a:cs typeface="Source Code Pro"/>
              <a:sym typeface="Source Code Pro"/>
            </a:endParaRPr>
          </a:p>
          <a:p>
            <a:pPr marL="0" lvl="0" indent="0" algn="l" rtl="0">
              <a:lnSpc>
                <a:spcPct val="115000"/>
              </a:lnSpc>
              <a:spcBef>
                <a:spcPts val="0"/>
              </a:spcBef>
              <a:spcAft>
                <a:spcPts val="0"/>
              </a:spcAft>
              <a:buNone/>
            </a:pPr>
            <a:r>
              <a:rPr lang="en">
                <a:solidFill>
                  <a:schemeClr val="dk1"/>
                </a:solidFill>
                <a:latin typeface="Source Code Pro"/>
                <a:ea typeface="Source Code Pro"/>
                <a:cs typeface="Source Code Pro"/>
                <a:sym typeface="Source Code Pro"/>
              </a:rPr>
              <a:t>}</a:t>
            </a:r>
            <a:endParaRPr>
              <a:solidFill>
                <a:schemeClr val="dk1"/>
              </a:solidFill>
              <a:latin typeface="Source Code Pro"/>
              <a:ea typeface="Source Code Pro"/>
              <a:cs typeface="Source Code Pro"/>
              <a:sym typeface="Source Code Pro"/>
            </a:endParaRPr>
          </a:p>
        </p:txBody>
      </p:sp>
      <p:sp>
        <p:nvSpPr>
          <p:cNvPr id="199" name="Google Shape;199;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6"/>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Dynamic Memory Allocation</a:t>
            </a:r>
            <a:endParaRPr/>
          </a:p>
        </p:txBody>
      </p:sp>
      <p:sp>
        <p:nvSpPr>
          <p:cNvPr id="205" name="Google Shape;205;p36"/>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Overview</a:t>
            </a:r>
            <a:endParaRPr/>
          </a:p>
          <a:p>
            <a:pPr marL="914400" lvl="1" indent="-330200" algn="l" rtl="0">
              <a:spcBef>
                <a:spcPts val="0"/>
              </a:spcBef>
              <a:spcAft>
                <a:spcPts val="0"/>
              </a:spcAft>
              <a:buSzPts val="1600"/>
              <a:buChar char="○"/>
            </a:pPr>
            <a:r>
              <a:rPr lang="en"/>
              <a:t>Introduction and goals</a:t>
            </a:r>
            <a:endParaRPr/>
          </a:p>
          <a:p>
            <a:pPr marL="914400" lvl="1" indent="-330200" algn="l" rtl="0">
              <a:spcBef>
                <a:spcPts val="0"/>
              </a:spcBef>
              <a:spcAft>
                <a:spcPts val="0"/>
              </a:spcAft>
              <a:buSzPts val="1600"/>
              <a:buChar char="○"/>
            </a:pPr>
            <a:r>
              <a:rPr lang="en"/>
              <a:t>Allocation and deallocation (free)</a:t>
            </a:r>
            <a:endParaRPr/>
          </a:p>
          <a:p>
            <a:pPr marL="457200" lvl="0" indent="-342900" algn="l" rtl="0">
              <a:spcBef>
                <a:spcPts val="0"/>
              </a:spcBef>
              <a:spcAft>
                <a:spcPts val="0"/>
              </a:spcAft>
              <a:buSzPts val="1800"/>
              <a:buChar char="●"/>
            </a:pPr>
            <a:r>
              <a:rPr lang="en"/>
              <a:t>Malloc and free in C</a:t>
            </a:r>
            <a:endParaRPr/>
          </a:p>
          <a:p>
            <a:pPr marL="914400" lvl="1" indent="-330200" algn="l" rtl="0">
              <a:spcBef>
                <a:spcPts val="0"/>
              </a:spcBef>
              <a:spcAft>
                <a:spcPts val="0"/>
              </a:spcAft>
              <a:buSzPts val="1600"/>
              <a:buChar char="○"/>
            </a:pPr>
            <a:r>
              <a:rPr lang="en"/>
              <a:t>Common memory-related bugs in C</a:t>
            </a:r>
            <a:endParaRPr/>
          </a:p>
          <a:p>
            <a:pPr marL="457200" lvl="0" indent="-342900" algn="l" rtl="0">
              <a:spcBef>
                <a:spcPts val="0"/>
              </a:spcBef>
              <a:spcAft>
                <a:spcPts val="0"/>
              </a:spcAft>
              <a:buSzPts val="1800"/>
              <a:buChar char="●"/>
            </a:pPr>
            <a:r>
              <a:rPr lang="en" b="1">
                <a:solidFill>
                  <a:srgbClr val="7030A0"/>
                </a:solidFill>
              </a:rPr>
              <a:t>Fragmentation</a:t>
            </a:r>
            <a:endParaRPr sz="2000" b="1">
              <a:solidFill>
                <a:srgbClr val="7030A0"/>
              </a:solidFill>
            </a:endParaRPr>
          </a:p>
          <a:p>
            <a:pPr marL="457200" lvl="0" indent="-342900" algn="l" rtl="0">
              <a:spcBef>
                <a:spcPts val="0"/>
              </a:spcBef>
              <a:spcAft>
                <a:spcPts val="0"/>
              </a:spcAft>
              <a:buSzPts val="1800"/>
              <a:buChar char="●"/>
            </a:pPr>
            <a:r>
              <a:rPr lang="en"/>
              <a:t>Explicit allocation implementation</a:t>
            </a:r>
            <a:endParaRPr/>
          </a:p>
          <a:p>
            <a:pPr marL="914400" lvl="1" indent="-330200" algn="l" rtl="0">
              <a:spcBef>
                <a:spcPts val="0"/>
              </a:spcBef>
              <a:spcAft>
                <a:spcPts val="0"/>
              </a:spcAft>
              <a:buSzPts val="1600"/>
              <a:buChar char="○"/>
            </a:pPr>
            <a:r>
              <a:rPr lang="en"/>
              <a:t>Implicit free lists</a:t>
            </a:r>
            <a:endParaRPr/>
          </a:p>
          <a:p>
            <a:pPr marL="914400" lvl="1" indent="-330200" algn="l" rtl="0">
              <a:spcBef>
                <a:spcPts val="0"/>
              </a:spcBef>
              <a:spcAft>
                <a:spcPts val="0"/>
              </a:spcAft>
              <a:buSzPts val="1600"/>
              <a:buChar char="○"/>
            </a:pPr>
            <a:r>
              <a:rPr lang="en"/>
              <a:t>Explicit free lists (Lab 5)</a:t>
            </a:r>
            <a:endParaRPr/>
          </a:p>
          <a:p>
            <a:pPr marL="914400" lvl="1" indent="-330200" algn="l" rtl="0">
              <a:spcBef>
                <a:spcPts val="0"/>
              </a:spcBef>
              <a:spcAft>
                <a:spcPts val="0"/>
              </a:spcAft>
              <a:buSzPts val="1600"/>
              <a:buChar char="○"/>
            </a:pPr>
            <a:r>
              <a:rPr lang="en"/>
              <a:t>Splitting and coalescing</a:t>
            </a:r>
            <a:endParaRPr/>
          </a:p>
          <a:p>
            <a:pPr marL="457200" lvl="0" indent="-342900" algn="l" rtl="0">
              <a:spcBef>
                <a:spcPts val="0"/>
              </a:spcBef>
              <a:spcAft>
                <a:spcPts val="0"/>
              </a:spcAft>
              <a:buSzPts val="1800"/>
              <a:buChar char="●"/>
            </a:pPr>
            <a:r>
              <a:rPr lang="en"/>
              <a:t>Implicit deallocation: garbage collection</a:t>
            </a:r>
            <a:endParaRPr/>
          </a:p>
        </p:txBody>
      </p:sp>
      <p:sp>
        <p:nvSpPr>
          <p:cNvPr id="206" name="Google Shape;206;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7"/>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Notation</a:t>
            </a:r>
            <a:endParaRPr/>
          </a:p>
        </p:txBody>
      </p:sp>
      <p:sp>
        <p:nvSpPr>
          <p:cNvPr id="212" name="Google Shape;212;p37"/>
          <p:cNvSpPr txBox="1">
            <a:spLocks noGrp="1"/>
          </p:cNvSpPr>
          <p:nvPr>
            <p:ph type="body" idx="1"/>
          </p:nvPr>
        </p:nvSpPr>
        <p:spPr>
          <a:xfrm>
            <a:off x="311700" y="742825"/>
            <a:ext cx="8520600" cy="15729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We will draw memory divided into </a:t>
            </a:r>
            <a:r>
              <a:rPr lang="en" b="1"/>
              <a:t>words</a:t>
            </a:r>
            <a:endParaRPr b="1"/>
          </a:p>
          <a:p>
            <a:pPr marL="914400" lvl="1" indent="-330200" algn="l" rtl="0">
              <a:spcBef>
                <a:spcPts val="0"/>
              </a:spcBef>
              <a:spcAft>
                <a:spcPts val="0"/>
              </a:spcAft>
              <a:buSzPts val="1600"/>
              <a:buChar char="○"/>
            </a:pPr>
            <a:r>
              <a:rPr lang="en"/>
              <a:t>Each word is 64 bit = 8 bytes</a:t>
            </a:r>
            <a:endParaRPr/>
          </a:p>
          <a:p>
            <a:pPr marL="914400" lvl="1" indent="-330200" algn="l" rtl="0">
              <a:spcBef>
                <a:spcPts val="0"/>
              </a:spcBef>
              <a:spcAft>
                <a:spcPts val="0"/>
              </a:spcAft>
              <a:buSzPts val="1600"/>
              <a:buChar char="○"/>
            </a:pPr>
            <a:r>
              <a:rPr lang="en">
                <a:solidFill>
                  <a:srgbClr val="7030A0"/>
                </a:solidFill>
              </a:rPr>
              <a:t>Note</a:t>
            </a:r>
            <a:r>
              <a:rPr lang="en"/>
              <a:t>: textbook and old videos still use 32-bit words</a:t>
            </a:r>
            <a:endParaRPr/>
          </a:p>
          <a:p>
            <a:pPr marL="457200" lvl="0" indent="-342900" algn="l" rtl="0">
              <a:spcBef>
                <a:spcPts val="0"/>
              </a:spcBef>
              <a:spcAft>
                <a:spcPts val="0"/>
              </a:spcAft>
              <a:buSzPts val="1800"/>
              <a:buChar char="●"/>
            </a:pPr>
            <a:r>
              <a:rPr lang="en"/>
              <a:t>Allocations will be aligned and in sizes that are a multiple of words</a:t>
            </a:r>
            <a:endParaRPr/>
          </a:p>
        </p:txBody>
      </p:sp>
      <p:pic>
        <p:nvPicPr>
          <p:cNvPr id="213" name="Google Shape;213;p37" descr="A row of boxes, some of which are shaded. From left to right, there are 4 shaded boxes, then 2 unshaded, then 4 shaded, 3 unshaded, 3 shaded, and 4 unshaded. The first shaded portion is labeled &quot;Allocated block (4 words)&quot;. The second unshaded portion is labeled &quot;Free block (3 words). In the bottom-right, a box is labeled &quot;=1 word = 8 bytes&quot;, an unshaded box is labeled &quot;free word&quot;, and a shaded box is labeled &quot;allocated word&quot;."/>
          <p:cNvPicPr preferRelativeResize="0"/>
          <p:nvPr/>
        </p:nvPicPr>
        <p:blipFill>
          <a:blip r:embed="rId3">
            <a:alphaModFix/>
          </a:blip>
          <a:stretch>
            <a:fillRect/>
          </a:stretch>
        </p:blipFill>
        <p:spPr>
          <a:xfrm>
            <a:off x="592075" y="2241775"/>
            <a:ext cx="7959850" cy="1894375"/>
          </a:xfrm>
          <a:prstGeom prst="rect">
            <a:avLst/>
          </a:prstGeom>
          <a:noFill/>
          <a:ln>
            <a:noFill/>
          </a:ln>
        </p:spPr>
      </p:pic>
      <p:sp>
        <p:nvSpPr>
          <p:cNvPr id="214" name="Google Shape;214;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0"/>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Administrivia</a:t>
            </a:r>
            <a:endParaRPr/>
          </a:p>
        </p:txBody>
      </p:sp>
      <p:sp>
        <p:nvSpPr>
          <p:cNvPr id="89" name="Google Shape;89;p20"/>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Today</a:t>
            </a:r>
            <a:endParaRPr/>
          </a:p>
          <a:p>
            <a:pPr marL="914400" lvl="1" indent="-330200" algn="l" rtl="0">
              <a:spcBef>
                <a:spcPts val="0"/>
              </a:spcBef>
              <a:spcAft>
                <a:spcPts val="0"/>
              </a:spcAft>
              <a:buSzPts val="1600"/>
              <a:buChar char="○"/>
            </a:pPr>
            <a:r>
              <a:rPr lang="en"/>
              <a:t>HW17 due (11:59pm)</a:t>
            </a:r>
            <a:endParaRPr/>
          </a:p>
          <a:p>
            <a:pPr marL="457200" lvl="0" indent="-342900" algn="l" rtl="0">
              <a:spcBef>
                <a:spcPts val="0"/>
              </a:spcBef>
              <a:spcAft>
                <a:spcPts val="0"/>
              </a:spcAft>
              <a:buSzPts val="1800"/>
              <a:buChar char="●"/>
            </a:pPr>
            <a:r>
              <a:rPr lang="en"/>
              <a:t>Friday, 8/2</a:t>
            </a:r>
            <a:endParaRPr/>
          </a:p>
          <a:p>
            <a:pPr marL="914400" lvl="1" indent="-330200" algn="l" rtl="0">
              <a:spcBef>
                <a:spcPts val="0"/>
              </a:spcBef>
              <a:spcAft>
                <a:spcPts val="0"/>
              </a:spcAft>
              <a:buSzPts val="1600"/>
              <a:buChar char="○"/>
            </a:pPr>
            <a:r>
              <a:rPr lang="en"/>
              <a:t>RD20 due (1pm)</a:t>
            </a:r>
            <a:endParaRPr/>
          </a:p>
          <a:p>
            <a:pPr marL="914400" lvl="1" indent="-330200" algn="l" rtl="0">
              <a:spcBef>
                <a:spcPts val="0"/>
              </a:spcBef>
              <a:spcAft>
                <a:spcPts val="0"/>
              </a:spcAft>
              <a:buSzPts val="1600"/>
              <a:buChar char="○"/>
            </a:pPr>
            <a:r>
              <a:rPr lang="en"/>
              <a:t>No HW :)</a:t>
            </a:r>
            <a:endParaRPr/>
          </a:p>
          <a:p>
            <a:pPr marL="914400" lvl="1" indent="-330200" algn="l" rtl="0">
              <a:spcBef>
                <a:spcPts val="0"/>
              </a:spcBef>
              <a:spcAft>
                <a:spcPts val="0"/>
              </a:spcAft>
              <a:buSzPts val="1600"/>
              <a:buChar char="○"/>
            </a:pPr>
            <a:r>
              <a:rPr lang="en" b="1"/>
              <a:t>Lab 5 released (due 8/14)</a:t>
            </a:r>
            <a:endParaRPr b="1"/>
          </a:p>
          <a:p>
            <a:pPr marL="457200" lvl="0" indent="-342900" algn="l" rtl="0">
              <a:spcBef>
                <a:spcPts val="0"/>
              </a:spcBef>
              <a:spcAft>
                <a:spcPts val="0"/>
              </a:spcAft>
              <a:buSzPts val="1800"/>
              <a:buChar char="●"/>
            </a:pPr>
            <a:r>
              <a:rPr lang="en"/>
              <a:t>Monday, 8/5</a:t>
            </a:r>
            <a:endParaRPr/>
          </a:p>
          <a:p>
            <a:pPr marL="914400" lvl="1" indent="-330200" algn="l" rtl="0">
              <a:spcBef>
                <a:spcPts val="0"/>
              </a:spcBef>
              <a:spcAft>
                <a:spcPts val="0"/>
              </a:spcAft>
              <a:buSzPts val="1600"/>
              <a:buChar char="○"/>
            </a:pPr>
            <a:r>
              <a:rPr lang="en"/>
              <a:t>RD21 due (1pm)</a:t>
            </a:r>
            <a:endParaRPr/>
          </a:p>
          <a:p>
            <a:pPr marL="914400" lvl="1" indent="-330200" algn="l" rtl="0">
              <a:spcBef>
                <a:spcPts val="0"/>
              </a:spcBef>
              <a:spcAft>
                <a:spcPts val="0"/>
              </a:spcAft>
              <a:buSzPts val="1600"/>
              <a:buChar char="○"/>
            </a:pPr>
            <a:r>
              <a:rPr lang="en"/>
              <a:t>HW19 due (11:59pm)</a:t>
            </a:r>
            <a:endParaRPr/>
          </a:p>
        </p:txBody>
      </p:sp>
      <p:sp>
        <p:nvSpPr>
          <p:cNvPr id="90" name="Google Shape;90;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8"/>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Memory Allocation Example</a:t>
            </a:r>
            <a:endParaRPr/>
          </a:p>
        </p:txBody>
      </p:sp>
      <p:pic>
        <p:nvPicPr>
          <p:cNvPr id="220" name="Google Shape;220;p38" descr="A row of 9 boxes. The first 3 are shaded yellow and have a thicker outline, and the rest are white. To the left is the text &quot;p1 = malloc(24)&quot;, highlighted in yellow."/>
          <p:cNvPicPr preferRelativeResize="0"/>
          <p:nvPr/>
        </p:nvPicPr>
        <p:blipFill>
          <a:blip r:embed="rId3">
            <a:alphaModFix/>
          </a:blip>
          <a:stretch>
            <a:fillRect/>
          </a:stretch>
        </p:blipFill>
        <p:spPr>
          <a:xfrm>
            <a:off x="948438" y="681675"/>
            <a:ext cx="7247124" cy="608625"/>
          </a:xfrm>
          <a:prstGeom prst="rect">
            <a:avLst/>
          </a:prstGeom>
          <a:noFill/>
          <a:ln>
            <a:noFill/>
          </a:ln>
        </p:spPr>
      </p:pic>
      <p:pic>
        <p:nvPicPr>
          <p:cNvPr id="221" name="Google Shape;221;p38" descr="A row of 9 boxes. The first 3 are yellow, the next 4 are purple and have a thicker outline, and the rest are white. To the left is the text &quot;p2 = malloc(32)&quot;, highlighted in purple."/>
          <p:cNvPicPr preferRelativeResize="0"/>
          <p:nvPr/>
        </p:nvPicPr>
        <p:blipFill>
          <a:blip r:embed="rId4">
            <a:alphaModFix/>
          </a:blip>
          <a:stretch>
            <a:fillRect/>
          </a:stretch>
        </p:blipFill>
        <p:spPr>
          <a:xfrm>
            <a:off x="929042" y="1422300"/>
            <a:ext cx="7250931" cy="580300"/>
          </a:xfrm>
          <a:prstGeom prst="rect">
            <a:avLst/>
          </a:prstGeom>
          <a:noFill/>
          <a:ln>
            <a:noFill/>
          </a:ln>
        </p:spPr>
      </p:pic>
      <p:pic>
        <p:nvPicPr>
          <p:cNvPr id="222" name="Google Shape;222;p38" descr="A row of 9 boxes. The first 3 are yellow, the next 4 are purple, and the last two are red and have a thicker outline. To the left is the text &quot;p3 = malloc(16)&quot;, highlighted in red."/>
          <p:cNvPicPr preferRelativeResize="0"/>
          <p:nvPr/>
        </p:nvPicPr>
        <p:blipFill>
          <a:blip r:embed="rId5">
            <a:alphaModFix/>
          </a:blip>
          <a:stretch>
            <a:fillRect/>
          </a:stretch>
        </p:blipFill>
        <p:spPr>
          <a:xfrm>
            <a:off x="962563" y="2133587"/>
            <a:ext cx="7238124" cy="614163"/>
          </a:xfrm>
          <a:prstGeom prst="rect">
            <a:avLst/>
          </a:prstGeom>
          <a:noFill/>
          <a:ln>
            <a:noFill/>
          </a:ln>
        </p:spPr>
      </p:pic>
      <p:pic>
        <p:nvPicPr>
          <p:cNvPr id="223" name="Google Shape;223;p38" descr="A row of 9 boxes. The first 3 are yellow, the next 4 are white and have a thick dotted outline, and the last 2 are red. To the left is the text &quot;free(p2)&quot;, highlihgted in purple."/>
          <p:cNvPicPr preferRelativeResize="0"/>
          <p:nvPr/>
        </p:nvPicPr>
        <p:blipFill>
          <a:blip r:embed="rId6">
            <a:alphaModFix/>
          </a:blip>
          <a:stretch>
            <a:fillRect/>
          </a:stretch>
        </p:blipFill>
        <p:spPr>
          <a:xfrm>
            <a:off x="964035" y="2885625"/>
            <a:ext cx="7215916" cy="572700"/>
          </a:xfrm>
          <a:prstGeom prst="rect">
            <a:avLst/>
          </a:prstGeom>
          <a:noFill/>
          <a:ln>
            <a:noFill/>
          </a:ln>
        </p:spPr>
      </p:pic>
      <p:pic>
        <p:nvPicPr>
          <p:cNvPr id="224" name="Google Shape;224;p38" descr="A row of 9 boxes. The first 3 are yellow, the next 1 is blue and has a thicker outline, the next 3 are white, and the last 2 are red. To the left is the text &quot;p4 = malloc(8)&quot;, highlighted in blue. "/>
          <p:cNvPicPr preferRelativeResize="0"/>
          <p:nvPr/>
        </p:nvPicPr>
        <p:blipFill>
          <a:blip r:embed="rId7">
            <a:alphaModFix/>
          </a:blip>
          <a:stretch>
            <a:fillRect/>
          </a:stretch>
        </p:blipFill>
        <p:spPr>
          <a:xfrm>
            <a:off x="946525" y="3596200"/>
            <a:ext cx="7238100" cy="600112"/>
          </a:xfrm>
          <a:prstGeom prst="rect">
            <a:avLst/>
          </a:prstGeom>
          <a:noFill/>
          <a:ln>
            <a:noFill/>
          </a:ln>
        </p:spPr>
      </p:pic>
      <p:sp>
        <p:nvSpPr>
          <p:cNvPr id="225" name="Google Shape;225;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9"/>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Performance Goals</a:t>
            </a:r>
            <a:endParaRPr/>
          </a:p>
        </p:txBody>
      </p:sp>
      <p:sp>
        <p:nvSpPr>
          <p:cNvPr id="231" name="Google Shape;231;p39"/>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Given some sequence of malloc and free requests </a:t>
            </a:r>
            <a:r>
              <a:rPr lang="en" i="1"/>
              <a:t>R</a:t>
            </a:r>
            <a:r>
              <a:rPr lang="en" i="1" baseline="-25000"/>
              <a:t>0</a:t>
            </a:r>
            <a:r>
              <a:rPr lang="en" i="1"/>
              <a:t>, R</a:t>
            </a:r>
            <a:r>
              <a:rPr lang="en" i="1" baseline="-25000"/>
              <a:t>1</a:t>
            </a:r>
            <a:r>
              <a:rPr lang="en" i="1"/>
              <a:t>, …, R</a:t>
            </a:r>
            <a:r>
              <a:rPr lang="en" i="1" baseline="-25000"/>
              <a:t>k</a:t>
            </a:r>
            <a:r>
              <a:rPr lang="en" i="1"/>
              <a:t>, …, R</a:t>
            </a:r>
            <a:r>
              <a:rPr lang="en" i="1" baseline="-25000"/>
              <a:t>n-1</a:t>
            </a:r>
            <a:r>
              <a:rPr lang="en"/>
              <a:t>, maximize </a:t>
            </a:r>
            <a:r>
              <a:rPr lang="en" b="1">
                <a:solidFill>
                  <a:srgbClr val="7030A0"/>
                </a:solidFill>
              </a:rPr>
              <a:t>throughput</a:t>
            </a:r>
            <a:r>
              <a:rPr lang="en"/>
              <a:t> and </a:t>
            </a:r>
            <a:r>
              <a:rPr lang="en" b="1">
                <a:solidFill>
                  <a:srgbClr val="7030A0"/>
                </a:solidFill>
              </a:rPr>
              <a:t>peak memory utilization</a:t>
            </a:r>
            <a:endParaRPr/>
          </a:p>
          <a:p>
            <a:pPr marL="914400" lvl="1" indent="-330200" algn="l" rtl="0">
              <a:spcBef>
                <a:spcPts val="0"/>
              </a:spcBef>
              <a:spcAft>
                <a:spcPts val="0"/>
              </a:spcAft>
              <a:buSzPts val="1600"/>
              <a:buChar char="○"/>
            </a:pPr>
            <a:r>
              <a:rPr lang="en"/>
              <a:t>Often conflicting goals!</a:t>
            </a:r>
            <a:endParaRPr/>
          </a:p>
          <a:p>
            <a:pPr marL="0" lvl="0" indent="0" algn="l" rtl="0">
              <a:spcBef>
                <a:spcPts val="1200"/>
              </a:spcBef>
              <a:spcAft>
                <a:spcPts val="0"/>
              </a:spcAft>
              <a:buNone/>
            </a:pPr>
            <a:endParaRPr/>
          </a:p>
          <a:p>
            <a:pPr marL="0" lvl="0" indent="0" algn="l" rtl="0">
              <a:spcBef>
                <a:spcPts val="1200"/>
              </a:spcBef>
              <a:spcAft>
                <a:spcPts val="0"/>
              </a:spcAft>
              <a:buNone/>
            </a:pPr>
            <a:r>
              <a:rPr lang="en"/>
              <a:t>1)</a:t>
            </a:r>
            <a:r>
              <a:rPr lang="en" b="1">
                <a:solidFill>
                  <a:srgbClr val="7030A0"/>
                </a:solidFill>
              </a:rPr>
              <a:t>	Throughput</a:t>
            </a:r>
            <a:r>
              <a:rPr lang="en"/>
              <a:t>:</a:t>
            </a:r>
            <a:endParaRPr/>
          </a:p>
          <a:p>
            <a:pPr marL="914400" lvl="1" indent="-330200" algn="l" rtl="0">
              <a:spcBef>
                <a:spcPts val="0"/>
              </a:spcBef>
              <a:spcAft>
                <a:spcPts val="0"/>
              </a:spcAft>
              <a:buSzPts val="1600"/>
              <a:buChar char="○"/>
            </a:pPr>
            <a:r>
              <a:rPr lang="en"/>
              <a:t>Number of completed requests per some unit of time</a:t>
            </a:r>
            <a:endParaRPr/>
          </a:p>
          <a:p>
            <a:pPr marL="914400" lvl="1" indent="-330200" algn="l" rtl="0">
              <a:spcBef>
                <a:spcPts val="0"/>
              </a:spcBef>
              <a:spcAft>
                <a:spcPts val="0"/>
              </a:spcAft>
              <a:buSzPts val="1600"/>
              <a:buChar char="○"/>
            </a:pPr>
            <a:r>
              <a:rPr lang="en" u="sng"/>
              <a:t>Example</a:t>
            </a:r>
            <a:r>
              <a:rPr lang="en"/>
              <a:t>: </a:t>
            </a:r>
            <a:endParaRPr/>
          </a:p>
          <a:p>
            <a:pPr marL="1371600" lvl="2" indent="-330200" algn="l" rtl="0">
              <a:spcBef>
                <a:spcPts val="0"/>
              </a:spcBef>
              <a:spcAft>
                <a:spcPts val="0"/>
              </a:spcAft>
              <a:buSzPts val="1600"/>
              <a:buChar char="■"/>
            </a:pPr>
            <a:r>
              <a:rPr lang="en"/>
              <a:t>If 5,000 malloc calls and 5,000 free calls completed in 10 seconds, then throughput is 1,000 operations/second</a:t>
            </a:r>
            <a:endParaRPr/>
          </a:p>
        </p:txBody>
      </p:sp>
      <p:sp>
        <p:nvSpPr>
          <p:cNvPr id="232" name="Google Shape;232;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0"/>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Performance Goals (pt 2)</a:t>
            </a:r>
            <a:endParaRPr/>
          </a:p>
        </p:txBody>
      </p:sp>
      <p:sp>
        <p:nvSpPr>
          <p:cNvPr id="238" name="Google Shape;238;p40"/>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b="1"/>
              <a:t>Aggregate Payload</a:t>
            </a:r>
            <a:r>
              <a:rPr lang="en"/>
              <a:t> (</a:t>
            </a:r>
            <a:r>
              <a:rPr lang="en" i="1"/>
              <a:t>P</a:t>
            </a:r>
            <a:r>
              <a:rPr lang="en" i="1" baseline="-25000"/>
              <a:t>k</a:t>
            </a:r>
            <a:r>
              <a:rPr lang="en"/>
              <a:t>)</a:t>
            </a:r>
            <a:endParaRPr/>
          </a:p>
          <a:p>
            <a:pPr marL="914400" lvl="1" indent="-330200" algn="l" rtl="0">
              <a:spcBef>
                <a:spcPts val="0"/>
              </a:spcBef>
              <a:spcAft>
                <a:spcPts val="0"/>
              </a:spcAft>
              <a:buSzPts val="1600"/>
              <a:buChar char="○"/>
            </a:pPr>
            <a:r>
              <a:rPr lang="en">
                <a:latin typeface="Source Code Pro"/>
                <a:ea typeface="Source Code Pro"/>
                <a:cs typeface="Source Code Pro"/>
                <a:sym typeface="Source Code Pro"/>
              </a:rPr>
              <a:t>malloc(p)</a:t>
            </a:r>
            <a:r>
              <a:rPr lang="en"/>
              <a:t> returns a </a:t>
            </a:r>
            <a:r>
              <a:rPr lang="en" b="1">
                <a:solidFill>
                  <a:srgbClr val="7030A0"/>
                </a:solidFill>
              </a:rPr>
              <a:t>payload</a:t>
            </a:r>
            <a:r>
              <a:rPr lang="en"/>
              <a:t> of </a:t>
            </a:r>
            <a:r>
              <a:rPr lang="en">
                <a:latin typeface="Source Code Pro"/>
                <a:ea typeface="Source Code Pro"/>
                <a:cs typeface="Source Code Pro"/>
                <a:sym typeface="Source Code Pro"/>
              </a:rPr>
              <a:t>p</a:t>
            </a:r>
            <a:r>
              <a:rPr lang="en"/>
              <a:t> bytes</a:t>
            </a:r>
            <a:endParaRPr/>
          </a:p>
          <a:p>
            <a:pPr marL="914400" lvl="1" indent="-330200" algn="l" rtl="0">
              <a:spcBef>
                <a:spcPts val="0"/>
              </a:spcBef>
              <a:spcAft>
                <a:spcPts val="0"/>
              </a:spcAft>
              <a:buSzPts val="1600"/>
              <a:buChar char="○"/>
            </a:pPr>
            <a:r>
              <a:rPr lang="en"/>
              <a:t>After request </a:t>
            </a:r>
            <a:r>
              <a:rPr lang="en" i="1"/>
              <a:t>R</a:t>
            </a:r>
            <a:r>
              <a:rPr lang="en" i="1" baseline="-25000"/>
              <a:t>k</a:t>
            </a:r>
            <a:r>
              <a:rPr lang="en"/>
              <a:t> has completed, </a:t>
            </a:r>
            <a:r>
              <a:rPr lang="en" i="1"/>
              <a:t>P</a:t>
            </a:r>
            <a:r>
              <a:rPr lang="en" i="1" baseline="-25000"/>
              <a:t>k</a:t>
            </a:r>
            <a:r>
              <a:rPr lang="en"/>
              <a:t> = the sum of currently allocated payloads</a:t>
            </a:r>
            <a:endParaRPr/>
          </a:p>
          <a:p>
            <a:pPr marL="457200" lvl="0" indent="-342900" algn="l" rtl="0">
              <a:spcBef>
                <a:spcPts val="0"/>
              </a:spcBef>
              <a:spcAft>
                <a:spcPts val="0"/>
              </a:spcAft>
              <a:buSzPts val="1800"/>
              <a:buChar char="●"/>
            </a:pPr>
            <a:r>
              <a:rPr lang="en" b="1"/>
              <a:t>Current Heap Size </a:t>
            </a:r>
            <a:r>
              <a:rPr lang="en"/>
              <a:t>(</a:t>
            </a:r>
            <a:r>
              <a:rPr lang="en" i="1"/>
              <a:t>H</a:t>
            </a:r>
            <a:r>
              <a:rPr lang="en" i="1" baseline="-25000"/>
              <a:t>k</a:t>
            </a:r>
            <a:r>
              <a:rPr lang="en"/>
              <a:t>)</a:t>
            </a:r>
            <a:endParaRPr/>
          </a:p>
          <a:p>
            <a:pPr marL="914400" lvl="1" indent="-330200" algn="l" rtl="0">
              <a:spcBef>
                <a:spcPts val="0"/>
              </a:spcBef>
              <a:spcAft>
                <a:spcPts val="0"/>
              </a:spcAft>
              <a:buSzPts val="1600"/>
              <a:buChar char="○"/>
            </a:pPr>
            <a:r>
              <a:rPr lang="en"/>
              <a:t>Allocator can increase heap size using </a:t>
            </a:r>
            <a:r>
              <a:rPr lang="en">
                <a:latin typeface="Source Code Pro"/>
                <a:ea typeface="Source Code Pro"/>
                <a:cs typeface="Source Code Pro"/>
                <a:sym typeface="Source Code Pro"/>
              </a:rPr>
              <a:t>sbrk</a:t>
            </a:r>
            <a:endParaRPr/>
          </a:p>
          <a:p>
            <a:pPr marL="1371600" lvl="2" indent="-330200" algn="l" rtl="0">
              <a:spcBef>
                <a:spcPts val="0"/>
              </a:spcBef>
              <a:spcAft>
                <a:spcPts val="0"/>
              </a:spcAft>
              <a:buSzPts val="1600"/>
              <a:buChar char="■"/>
            </a:pPr>
            <a:r>
              <a:rPr lang="en"/>
              <a:t>Assume allocator cannot decrease heap size</a:t>
            </a:r>
            <a:endParaRPr/>
          </a:p>
          <a:p>
            <a:pPr marL="0" lvl="0" indent="0" algn="l" rtl="0">
              <a:spcBef>
                <a:spcPts val="1200"/>
              </a:spcBef>
              <a:spcAft>
                <a:spcPts val="0"/>
              </a:spcAft>
              <a:buNone/>
            </a:pPr>
            <a:r>
              <a:rPr lang="en"/>
              <a:t>2)</a:t>
            </a:r>
            <a:r>
              <a:rPr lang="en" b="1">
                <a:solidFill>
                  <a:srgbClr val="7030A0"/>
                </a:solidFill>
              </a:rPr>
              <a:t>	Peak Memory Utilization </a:t>
            </a:r>
            <a:r>
              <a:rPr lang="en"/>
              <a:t>(</a:t>
            </a:r>
            <a:r>
              <a:rPr lang="en" i="1"/>
              <a:t>U</a:t>
            </a:r>
            <a:r>
              <a:rPr lang="en" i="1" baseline="-25000"/>
              <a:t>k</a:t>
            </a:r>
            <a:r>
              <a:rPr lang="en"/>
              <a:t>):</a:t>
            </a:r>
            <a:endParaRPr/>
          </a:p>
          <a:p>
            <a:pPr marL="914400" lvl="1" indent="-317500" algn="l" rtl="0">
              <a:spcBef>
                <a:spcPts val="0"/>
              </a:spcBef>
              <a:spcAft>
                <a:spcPts val="0"/>
              </a:spcAft>
              <a:buSzPts val="1400"/>
              <a:buChar char="○"/>
            </a:pPr>
            <a:r>
              <a:rPr lang="en"/>
              <a:t>Memory utilization = aggregate payload ÷ heap size</a:t>
            </a:r>
            <a:endParaRPr/>
          </a:p>
          <a:p>
            <a:pPr marL="1371600" lvl="2" indent="-330200" algn="l" rtl="0">
              <a:spcBef>
                <a:spcPts val="0"/>
              </a:spcBef>
              <a:spcAft>
                <a:spcPts val="0"/>
              </a:spcAft>
              <a:buSzPts val="1600"/>
              <a:buChar char="■"/>
            </a:pPr>
            <a:r>
              <a:rPr lang="en"/>
              <a:t>i.e., how much of our heap contains payload data</a:t>
            </a:r>
            <a:endParaRPr/>
          </a:p>
          <a:p>
            <a:pPr marL="914400" lvl="1" indent="-317500" algn="l" rtl="0">
              <a:spcBef>
                <a:spcPts val="0"/>
              </a:spcBef>
              <a:spcAft>
                <a:spcPts val="0"/>
              </a:spcAft>
              <a:buSzPts val="1400"/>
              <a:buChar char="○"/>
            </a:pPr>
            <a:r>
              <a:rPr lang="en" i="1"/>
              <a:t>U</a:t>
            </a:r>
            <a:r>
              <a:rPr lang="en" i="1" baseline="-25000"/>
              <a:t>k</a:t>
            </a:r>
            <a:r>
              <a:rPr lang="en"/>
              <a:t> = (max</a:t>
            </a:r>
            <a:r>
              <a:rPr lang="en" i="1" baseline="-25000"/>
              <a:t>i≤k</a:t>
            </a:r>
            <a:r>
              <a:rPr lang="en"/>
              <a:t> </a:t>
            </a:r>
            <a:r>
              <a:rPr lang="en" i="1"/>
              <a:t>P</a:t>
            </a:r>
            <a:r>
              <a:rPr lang="en" i="1" baseline="-25000"/>
              <a:t>k</a:t>
            </a:r>
            <a:r>
              <a:rPr lang="en"/>
              <a:t>)÷</a:t>
            </a:r>
            <a:r>
              <a:rPr lang="en" i="1"/>
              <a:t>H</a:t>
            </a:r>
            <a:r>
              <a:rPr lang="en" i="1" baseline="-25000"/>
              <a:t>k</a:t>
            </a:r>
            <a:r>
              <a:rPr lang="en"/>
              <a:t> after </a:t>
            </a:r>
            <a:r>
              <a:rPr lang="en" i="1"/>
              <a:t>k+1</a:t>
            </a:r>
            <a:r>
              <a:rPr lang="en"/>
              <a:t> requests</a:t>
            </a:r>
            <a:endParaRPr/>
          </a:p>
          <a:p>
            <a:pPr marL="1371600" lvl="2" indent="-330200" algn="l" rtl="0">
              <a:spcBef>
                <a:spcPts val="0"/>
              </a:spcBef>
              <a:spcAft>
                <a:spcPts val="0"/>
              </a:spcAft>
              <a:buSzPts val="1600"/>
              <a:buChar char="■"/>
            </a:pPr>
            <a:r>
              <a:rPr lang="en"/>
              <a:t>i.e., the maximum utilization at any point up through when </a:t>
            </a:r>
            <a:r>
              <a:rPr lang="en" i="1"/>
              <a:t>R</a:t>
            </a:r>
            <a:r>
              <a:rPr lang="en" i="1" baseline="-25000"/>
              <a:t>k</a:t>
            </a:r>
            <a:r>
              <a:rPr lang="en"/>
              <a:t> has completed</a:t>
            </a:r>
            <a:endParaRPr/>
          </a:p>
        </p:txBody>
      </p:sp>
      <p:sp>
        <p:nvSpPr>
          <p:cNvPr id="239" name="Google Shape;239;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1"/>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Fragmentation</a:t>
            </a:r>
            <a:endParaRPr/>
          </a:p>
        </p:txBody>
      </p:sp>
      <p:sp>
        <p:nvSpPr>
          <p:cNvPr id="245" name="Google Shape;245;p41"/>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dirty="0"/>
              <a:t>Recall fragmentation in </a:t>
            </a:r>
            <a:r>
              <a:rPr lang="en" dirty="0">
                <a:solidFill>
                  <a:srgbClr val="7030A0"/>
                </a:solidFill>
              </a:rPr>
              <a:t>structs</a:t>
            </a:r>
            <a:endParaRPr dirty="0">
              <a:solidFill>
                <a:srgbClr val="7030A0"/>
              </a:solidFill>
            </a:endParaRPr>
          </a:p>
          <a:p>
            <a:pPr marL="914400" lvl="1" indent="-330200" algn="l" rtl="0">
              <a:spcBef>
                <a:spcPts val="0"/>
              </a:spcBef>
              <a:spcAft>
                <a:spcPts val="0"/>
              </a:spcAft>
              <a:buSzPts val="1600"/>
              <a:buChar char="○"/>
            </a:pPr>
            <a:r>
              <a:rPr lang="en" dirty="0"/>
              <a:t>Used to preserve alignment</a:t>
            </a:r>
            <a:endParaRPr dirty="0"/>
          </a:p>
          <a:p>
            <a:pPr marL="914400" lvl="1" indent="-330200" algn="l" rtl="0">
              <a:spcBef>
                <a:spcPts val="0"/>
              </a:spcBef>
              <a:spcAft>
                <a:spcPts val="0"/>
              </a:spcAft>
              <a:buSzPts val="1600"/>
              <a:buChar char="○"/>
            </a:pPr>
            <a:r>
              <a:rPr lang="en" b="1" dirty="0"/>
              <a:t>Internal</a:t>
            </a:r>
            <a:r>
              <a:rPr lang="en" dirty="0"/>
              <a:t>: unused space </a:t>
            </a:r>
            <a:r>
              <a:rPr lang="en" i="1" dirty="0"/>
              <a:t>inside</a:t>
            </a:r>
            <a:r>
              <a:rPr lang="en" dirty="0"/>
              <a:t> of a struct (between fields)</a:t>
            </a:r>
            <a:endParaRPr dirty="0"/>
          </a:p>
          <a:p>
            <a:pPr marL="914400" lvl="1" indent="-330200" algn="l" rtl="0">
              <a:spcBef>
                <a:spcPts val="0"/>
              </a:spcBef>
              <a:spcAft>
                <a:spcPts val="0"/>
              </a:spcAft>
              <a:buSzPts val="1600"/>
              <a:buChar char="○"/>
            </a:pPr>
            <a:r>
              <a:rPr lang="en" b="1" dirty="0"/>
              <a:t>External</a:t>
            </a:r>
            <a:r>
              <a:rPr lang="en" dirty="0"/>
              <a:t>: unused space </a:t>
            </a:r>
            <a:r>
              <a:rPr lang="en" i="1" dirty="0"/>
              <a:t>between</a:t>
            </a:r>
            <a:r>
              <a:rPr lang="en" dirty="0"/>
              <a:t> struct instances (after fields)</a:t>
            </a:r>
            <a:endParaRPr dirty="0"/>
          </a:p>
          <a:p>
            <a:pPr marL="914400" lvl="0" indent="0" algn="l" rtl="0">
              <a:spcBef>
                <a:spcPts val="1200"/>
              </a:spcBef>
              <a:spcAft>
                <a:spcPts val="0"/>
              </a:spcAft>
              <a:buNone/>
            </a:pPr>
            <a:endParaRPr dirty="0"/>
          </a:p>
          <a:p>
            <a:pPr marL="457200" lvl="0" indent="-342900" algn="l" rtl="0">
              <a:spcBef>
                <a:spcPts val="1200"/>
              </a:spcBef>
              <a:spcAft>
                <a:spcPts val="0"/>
              </a:spcAft>
              <a:buSzPts val="1800"/>
              <a:buChar char="●"/>
            </a:pPr>
            <a:r>
              <a:rPr lang="en" dirty="0"/>
              <a:t>The heap is similar</a:t>
            </a:r>
            <a:endParaRPr dirty="0"/>
          </a:p>
          <a:p>
            <a:pPr marL="914400" lvl="1" indent="-330200" algn="l" rtl="0">
              <a:spcBef>
                <a:spcPts val="0"/>
              </a:spcBef>
              <a:spcAft>
                <a:spcPts val="0"/>
              </a:spcAft>
              <a:buSzPts val="1600"/>
              <a:buChar char="○"/>
            </a:pPr>
            <a:r>
              <a:rPr lang="en" b="1" dirty="0">
                <a:solidFill>
                  <a:srgbClr val="7030A0"/>
                </a:solidFill>
              </a:rPr>
              <a:t>Internal fragmentation</a:t>
            </a:r>
            <a:r>
              <a:rPr lang="en" dirty="0"/>
              <a:t>: extra space </a:t>
            </a:r>
            <a:r>
              <a:rPr lang="en" i="1" dirty="0"/>
              <a:t>inside</a:t>
            </a:r>
            <a:r>
              <a:rPr lang="en" dirty="0"/>
              <a:t> an allocated block</a:t>
            </a:r>
            <a:endParaRPr dirty="0"/>
          </a:p>
          <a:p>
            <a:pPr marL="914400" lvl="1" indent="-330200" algn="l" rtl="0">
              <a:spcBef>
                <a:spcPts val="0"/>
              </a:spcBef>
              <a:spcAft>
                <a:spcPts val="0"/>
              </a:spcAft>
              <a:buSzPts val="1600"/>
              <a:buChar char="○"/>
            </a:pPr>
            <a:r>
              <a:rPr lang="en" b="1" dirty="0">
                <a:solidFill>
                  <a:srgbClr val="7030A0"/>
                </a:solidFill>
              </a:rPr>
              <a:t>External fragmentation</a:t>
            </a:r>
            <a:r>
              <a:rPr lang="en" dirty="0"/>
              <a:t>: extra space between </a:t>
            </a:r>
            <a:r>
              <a:rPr lang="en"/>
              <a:t>allocated blocks</a:t>
            </a:r>
            <a:endParaRPr dirty="0"/>
          </a:p>
        </p:txBody>
      </p:sp>
      <p:sp>
        <p:nvSpPr>
          <p:cNvPr id="246" name="Google Shape;246;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2"/>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Internal Fragmentation</a:t>
            </a:r>
            <a:endParaRPr/>
          </a:p>
        </p:txBody>
      </p:sp>
      <p:sp>
        <p:nvSpPr>
          <p:cNvPr id="252" name="Google Shape;252;p42"/>
          <p:cNvSpPr txBox="1">
            <a:spLocks noGrp="1"/>
          </p:cNvSpPr>
          <p:nvPr>
            <p:ph type="body" idx="1"/>
          </p:nvPr>
        </p:nvSpPr>
        <p:spPr>
          <a:xfrm>
            <a:off x="311700" y="742825"/>
            <a:ext cx="8520600" cy="8022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Additional space inside of an allocated block not used to store a payload</a:t>
            </a:r>
            <a:endParaRPr/>
          </a:p>
        </p:txBody>
      </p:sp>
      <p:pic>
        <p:nvPicPr>
          <p:cNvPr id="253" name="Google Shape;253;p42" descr="A long rectangle split into 3 parts. A bracket spanning the entire width of the rectangle is labeled &quot;block&quot;. The left and right portions of the block are smaller, grey, and labeled &quot;internal fragmentation&quot;. The middle portion is larger, green, and labeled &quot;payload&quot;"/>
          <p:cNvPicPr preferRelativeResize="0"/>
          <p:nvPr/>
        </p:nvPicPr>
        <p:blipFill>
          <a:blip r:embed="rId3">
            <a:alphaModFix/>
          </a:blip>
          <a:stretch>
            <a:fillRect/>
          </a:stretch>
        </p:blipFill>
        <p:spPr>
          <a:xfrm>
            <a:off x="712500" y="1133827"/>
            <a:ext cx="7718999" cy="1058100"/>
          </a:xfrm>
          <a:prstGeom prst="rect">
            <a:avLst/>
          </a:prstGeom>
          <a:noFill/>
          <a:ln>
            <a:noFill/>
          </a:ln>
        </p:spPr>
      </p:pic>
      <p:sp>
        <p:nvSpPr>
          <p:cNvPr id="254" name="Google Shape;254;p42"/>
          <p:cNvSpPr txBox="1">
            <a:spLocks noGrp="1"/>
          </p:cNvSpPr>
          <p:nvPr>
            <p:ph type="body" idx="1"/>
          </p:nvPr>
        </p:nvSpPr>
        <p:spPr>
          <a:xfrm>
            <a:off x="311700" y="2266825"/>
            <a:ext cx="8520600" cy="19332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Causes</a:t>
            </a:r>
            <a:endParaRPr/>
          </a:p>
          <a:p>
            <a:pPr marL="914400" lvl="1" indent="-330200" algn="l" rtl="0">
              <a:spcBef>
                <a:spcPts val="0"/>
              </a:spcBef>
              <a:spcAft>
                <a:spcPts val="0"/>
              </a:spcAft>
              <a:buSzPts val="1600"/>
              <a:buChar char="○"/>
            </a:pPr>
            <a:r>
              <a:rPr lang="en"/>
              <a:t>Padding for alignment</a:t>
            </a:r>
            <a:endParaRPr/>
          </a:p>
          <a:p>
            <a:pPr marL="914400" lvl="1" indent="-330200" algn="l" rtl="0">
              <a:spcBef>
                <a:spcPts val="0"/>
              </a:spcBef>
              <a:spcAft>
                <a:spcPts val="0"/>
              </a:spcAft>
              <a:buSzPts val="1600"/>
              <a:buChar char="○"/>
            </a:pPr>
            <a:r>
              <a:rPr lang="en"/>
              <a:t>Overhead of maintaining heap data structures</a:t>
            </a:r>
            <a:endParaRPr/>
          </a:p>
          <a:p>
            <a:pPr marL="914400" lvl="1" indent="-330200" algn="l" rtl="0">
              <a:spcBef>
                <a:spcPts val="0"/>
              </a:spcBef>
              <a:spcAft>
                <a:spcPts val="0"/>
              </a:spcAft>
              <a:buSzPts val="1600"/>
              <a:buChar char="○"/>
            </a:pPr>
            <a:r>
              <a:rPr lang="en"/>
              <a:t>Explicit policy decisions (</a:t>
            </a:r>
            <a:r>
              <a:rPr lang="en" i="1"/>
              <a:t>e.g.</a:t>
            </a:r>
            <a:r>
              <a:rPr lang="en"/>
              <a:t>, return a big block to satisfy a small request)</a:t>
            </a:r>
            <a:endParaRPr/>
          </a:p>
          <a:p>
            <a:pPr marL="457200" lvl="0" indent="-342900" algn="l" rtl="0">
              <a:spcBef>
                <a:spcPts val="0"/>
              </a:spcBef>
              <a:spcAft>
                <a:spcPts val="0"/>
              </a:spcAft>
              <a:buSzPts val="1800"/>
              <a:buChar char="●"/>
            </a:pPr>
            <a:r>
              <a:rPr lang="en"/>
              <a:t> Easy to measure, only depends on past requests</a:t>
            </a:r>
            <a:endParaRPr/>
          </a:p>
        </p:txBody>
      </p:sp>
      <p:sp>
        <p:nvSpPr>
          <p:cNvPr id="255" name="Google Shape;255;p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3"/>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External Fragmentation</a:t>
            </a:r>
            <a:endParaRPr/>
          </a:p>
        </p:txBody>
      </p:sp>
      <p:sp>
        <p:nvSpPr>
          <p:cNvPr id="261" name="Google Shape;261;p43"/>
          <p:cNvSpPr txBox="1">
            <a:spLocks noGrp="1"/>
          </p:cNvSpPr>
          <p:nvPr>
            <p:ph type="body" idx="1"/>
          </p:nvPr>
        </p:nvSpPr>
        <p:spPr>
          <a:xfrm>
            <a:off x="311700" y="742825"/>
            <a:ext cx="8520600" cy="1130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Occurs when allocation/free pattern leaves “holes” between blocks</a:t>
            </a:r>
            <a:endParaRPr/>
          </a:p>
          <a:p>
            <a:pPr marL="914400" lvl="1" indent="-330200" algn="l" rtl="0">
              <a:spcBef>
                <a:spcPts val="0"/>
              </a:spcBef>
              <a:spcAft>
                <a:spcPts val="0"/>
              </a:spcAft>
              <a:buSzPts val="1600"/>
              <a:buChar char="○"/>
            </a:pPr>
            <a:r>
              <a:rPr lang="en"/>
              <a:t>Can cause situations where there is enough aggregate heap space to satisfy a request, but no single free block is large enough</a:t>
            </a:r>
            <a:endParaRPr/>
          </a:p>
        </p:txBody>
      </p:sp>
      <p:sp>
        <p:nvSpPr>
          <p:cNvPr id="262" name="Google Shape;262;p43"/>
          <p:cNvSpPr txBox="1"/>
          <p:nvPr/>
        </p:nvSpPr>
        <p:spPr>
          <a:xfrm>
            <a:off x="311700" y="2206625"/>
            <a:ext cx="4038000" cy="19971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Char char="●"/>
            </a:pPr>
            <a:r>
              <a:rPr lang="en" sz="1800">
                <a:solidFill>
                  <a:schemeClr val="dk1"/>
                </a:solidFill>
              </a:rPr>
              <a:t>Don’t know what future requests will be</a:t>
            </a:r>
            <a:endParaRPr sz="1800">
              <a:solidFill>
                <a:schemeClr val="dk1"/>
              </a:solidFill>
            </a:endParaRPr>
          </a:p>
          <a:p>
            <a:pPr marL="914400" lvl="1" indent="-330200" algn="l" rtl="0">
              <a:lnSpc>
                <a:spcPct val="115000"/>
              </a:lnSpc>
              <a:spcBef>
                <a:spcPts val="0"/>
              </a:spcBef>
              <a:spcAft>
                <a:spcPts val="0"/>
              </a:spcAft>
              <a:buClr>
                <a:schemeClr val="dk1"/>
              </a:buClr>
              <a:buSzPts val="1600"/>
              <a:buChar char="○"/>
            </a:pPr>
            <a:r>
              <a:rPr lang="en" sz="1600">
                <a:solidFill>
                  <a:schemeClr val="dk1"/>
                </a:solidFill>
              </a:rPr>
              <a:t>Difficult to </a:t>
            </a:r>
            <a:r>
              <a:rPr lang="en" sz="1600" u="sng">
                <a:solidFill>
                  <a:schemeClr val="dk1"/>
                </a:solidFill>
              </a:rPr>
              <a:t>impossible</a:t>
            </a:r>
            <a:r>
              <a:rPr lang="en" sz="1600">
                <a:solidFill>
                  <a:schemeClr val="dk1"/>
                </a:solidFill>
              </a:rPr>
              <a:t> to predict if past placements will become problematic</a:t>
            </a:r>
            <a:endParaRPr sz="1600">
              <a:solidFill>
                <a:schemeClr val="dk1"/>
              </a:solidFill>
            </a:endParaRPr>
          </a:p>
        </p:txBody>
      </p:sp>
      <p:pic>
        <p:nvPicPr>
          <p:cNvPr id="263" name="Google Shape;263;p43" descr="A similar diagram to the images in slide 19.&#10;There are 4 rows of 9 boxes each. The first one is labeled &quot;p1 = malloc(24), and the first 3 boxes of this row are yellow and have a thicker outline.&#10;The second row is labeled &quot;p2 = malloc(32). The first 3 boxes are yellow, and the next 4 are purple and have a thicker outline.&#10;The next row is labeled &quot;p3 = malloc(16). The first 3 boxes are yellow, the next 4 are purple, and the last 2 are red and have a thicker outline.&#10;The last row is labeled free(p2). The first 3 boxes are yellow, the next 4 are white and have a thick dotted outline, and the last 2 are red. The white dotted boxes in this row are labeled &quot;External Fragmentation&quot;"/>
          <p:cNvPicPr preferRelativeResize="0"/>
          <p:nvPr/>
        </p:nvPicPr>
        <p:blipFill>
          <a:blip r:embed="rId3">
            <a:alphaModFix/>
          </a:blip>
          <a:stretch>
            <a:fillRect/>
          </a:stretch>
        </p:blipFill>
        <p:spPr>
          <a:xfrm>
            <a:off x="4397400" y="1825100"/>
            <a:ext cx="4484675" cy="2378625"/>
          </a:xfrm>
          <a:prstGeom prst="rect">
            <a:avLst/>
          </a:prstGeom>
          <a:noFill/>
          <a:ln>
            <a:noFill/>
          </a:ln>
        </p:spPr>
      </p:pic>
      <p:sp>
        <p:nvSpPr>
          <p:cNvPr id="264" name="Google Shape;264;p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4"/>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Polling Question</a:t>
            </a:r>
            <a:endParaRPr/>
          </a:p>
        </p:txBody>
      </p:sp>
      <p:sp>
        <p:nvSpPr>
          <p:cNvPr id="270" name="Google Shape;270;p44"/>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arabicPeriod"/>
            </a:pPr>
            <a:r>
              <a:rPr lang="en"/>
              <a:t>Which of these statements is </a:t>
            </a:r>
            <a:r>
              <a:rPr lang="en" b="1"/>
              <a:t>FALSE</a:t>
            </a:r>
            <a:r>
              <a:rPr lang="en"/>
              <a:t>?</a:t>
            </a:r>
            <a:endParaRPr/>
          </a:p>
          <a:p>
            <a:pPr marL="914400" lvl="1" indent="-330200" algn="l" rtl="0">
              <a:spcBef>
                <a:spcPts val="0"/>
              </a:spcBef>
              <a:spcAft>
                <a:spcPts val="0"/>
              </a:spcAft>
              <a:buClr>
                <a:srgbClr val="7030A0"/>
              </a:buClr>
              <a:buSzPts val="1600"/>
              <a:buAutoNum type="alphaUcParenR"/>
            </a:pPr>
            <a:r>
              <a:rPr lang="en"/>
              <a:t>Temporary arrays should not be allocated on the Heap</a:t>
            </a:r>
            <a:endParaRPr/>
          </a:p>
          <a:p>
            <a:pPr marL="914400" lvl="1" indent="-330200" algn="l" rtl="0">
              <a:spcBef>
                <a:spcPts val="0"/>
              </a:spcBef>
              <a:spcAft>
                <a:spcPts val="0"/>
              </a:spcAft>
              <a:buClr>
                <a:srgbClr val="7030A0"/>
              </a:buClr>
              <a:buSzPts val="1600"/>
              <a:buAutoNum type="alphaUcParenR"/>
            </a:pPr>
            <a:r>
              <a:rPr lang="en"/>
              <a:t>malloc returns an address of a block that is filled with mystery data</a:t>
            </a:r>
            <a:endParaRPr/>
          </a:p>
          <a:p>
            <a:pPr marL="914400" lvl="1" indent="-330200" algn="l" rtl="0">
              <a:spcBef>
                <a:spcPts val="0"/>
              </a:spcBef>
              <a:spcAft>
                <a:spcPts val="0"/>
              </a:spcAft>
              <a:buClr>
                <a:srgbClr val="7030A0"/>
              </a:buClr>
              <a:buSzPts val="1600"/>
              <a:buAutoNum type="alphaUcParenR"/>
            </a:pPr>
            <a:r>
              <a:rPr lang="en"/>
              <a:t>Peak memory utilization is a measure of both internal and external fragmentation</a:t>
            </a:r>
            <a:endParaRPr/>
          </a:p>
          <a:p>
            <a:pPr marL="914400" lvl="1" indent="-330200" algn="l" rtl="0">
              <a:spcBef>
                <a:spcPts val="0"/>
              </a:spcBef>
              <a:spcAft>
                <a:spcPts val="0"/>
              </a:spcAft>
              <a:buClr>
                <a:srgbClr val="7030A0"/>
              </a:buClr>
              <a:buSzPts val="1600"/>
              <a:buAutoNum type="alphaUcParenR"/>
            </a:pPr>
            <a:r>
              <a:rPr lang="en"/>
              <a:t>An allocation failure will cause your program to stop</a:t>
            </a:r>
            <a:endParaRPr/>
          </a:p>
        </p:txBody>
      </p:sp>
      <p:sp>
        <p:nvSpPr>
          <p:cNvPr id="271" name="Google Shape;271;p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5"/>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Dynamic Memory Allocation</a:t>
            </a:r>
            <a:endParaRPr/>
          </a:p>
        </p:txBody>
      </p:sp>
      <p:sp>
        <p:nvSpPr>
          <p:cNvPr id="277" name="Google Shape;277;p45"/>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Overview</a:t>
            </a:r>
            <a:endParaRPr/>
          </a:p>
          <a:p>
            <a:pPr marL="914400" lvl="1" indent="-330200" algn="l" rtl="0">
              <a:spcBef>
                <a:spcPts val="0"/>
              </a:spcBef>
              <a:spcAft>
                <a:spcPts val="0"/>
              </a:spcAft>
              <a:buSzPts val="1600"/>
              <a:buChar char="○"/>
            </a:pPr>
            <a:r>
              <a:rPr lang="en"/>
              <a:t>Introduction and goals</a:t>
            </a:r>
            <a:endParaRPr/>
          </a:p>
          <a:p>
            <a:pPr marL="914400" lvl="1" indent="-330200" algn="l" rtl="0">
              <a:spcBef>
                <a:spcPts val="0"/>
              </a:spcBef>
              <a:spcAft>
                <a:spcPts val="0"/>
              </a:spcAft>
              <a:buSzPts val="1600"/>
              <a:buChar char="○"/>
            </a:pPr>
            <a:r>
              <a:rPr lang="en"/>
              <a:t>Allocation and deallocation (free)</a:t>
            </a:r>
            <a:endParaRPr/>
          </a:p>
          <a:p>
            <a:pPr marL="457200" lvl="0" indent="-342900" algn="l" rtl="0">
              <a:spcBef>
                <a:spcPts val="0"/>
              </a:spcBef>
              <a:spcAft>
                <a:spcPts val="0"/>
              </a:spcAft>
              <a:buSzPts val="1800"/>
              <a:buChar char="●"/>
            </a:pPr>
            <a:r>
              <a:rPr lang="en"/>
              <a:t>Malloc and free in C</a:t>
            </a:r>
            <a:endParaRPr/>
          </a:p>
          <a:p>
            <a:pPr marL="914400" lvl="1" indent="-330200" algn="l" rtl="0">
              <a:spcBef>
                <a:spcPts val="0"/>
              </a:spcBef>
              <a:spcAft>
                <a:spcPts val="0"/>
              </a:spcAft>
              <a:buSzPts val="1600"/>
              <a:buChar char="○"/>
            </a:pPr>
            <a:r>
              <a:rPr lang="en"/>
              <a:t>Common memory-related bugs in C</a:t>
            </a:r>
            <a:endParaRPr/>
          </a:p>
          <a:p>
            <a:pPr marL="457200" lvl="0" indent="-342900" algn="l" rtl="0">
              <a:spcBef>
                <a:spcPts val="0"/>
              </a:spcBef>
              <a:spcAft>
                <a:spcPts val="0"/>
              </a:spcAft>
              <a:buSzPts val="1800"/>
              <a:buChar char="●"/>
            </a:pPr>
            <a:r>
              <a:rPr lang="en"/>
              <a:t>Fragmentation</a:t>
            </a:r>
            <a:endParaRPr sz="2000"/>
          </a:p>
          <a:p>
            <a:pPr marL="457200" lvl="0" indent="-342900" algn="l" rtl="0">
              <a:spcBef>
                <a:spcPts val="0"/>
              </a:spcBef>
              <a:spcAft>
                <a:spcPts val="0"/>
              </a:spcAft>
              <a:buSzPts val="1800"/>
              <a:buChar char="●"/>
            </a:pPr>
            <a:r>
              <a:rPr lang="en" b="1">
                <a:solidFill>
                  <a:srgbClr val="7030A0"/>
                </a:solidFill>
              </a:rPr>
              <a:t>Explicit allocation implementation</a:t>
            </a:r>
            <a:endParaRPr b="1">
              <a:solidFill>
                <a:srgbClr val="7030A0"/>
              </a:solidFill>
            </a:endParaRPr>
          </a:p>
          <a:p>
            <a:pPr marL="914400" lvl="1" indent="-330200" algn="l" rtl="0">
              <a:spcBef>
                <a:spcPts val="0"/>
              </a:spcBef>
              <a:spcAft>
                <a:spcPts val="0"/>
              </a:spcAft>
              <a:buSzPts val="1600"/>
              <a:buChar char="○"/>
            </a:pPr>
            <a:r>
              <a:rPr lang="en" b="1">
                <a:solidFill>
                  <a:srgbClr val="7030A0"/>
                </a:solidFill>
              </a:rPr>
              <a:t>Implicit free lists</a:t>
            </a:r>
            <a:endParaRPr b="1">
              <a:solidFill>
                <a:srgbClr val="7030A0"/>
              </a:solidFill>
            </a:endParaRPr>
          </a:p>
          <a:p>
            <a:pPr marL="914400" lvl="1" indent="-330200" algn="l" rtl="0">
              <a:spcBef>
                <a:spcPts val="0"/>
              </a:spcBef>
              <a:spcAft>
                <a:spcPts val="0"/>
              </a:spcAft>
              <a:buSzPts val="1600"/>
              <a:buChar char="○"/>
            </a:pPr>
            <a:r>
              <a:rPr lang="en"/>
              <a:t>Explicit free lists (Lab 5)</a:t>
            </a:r>
            <a:endParaRPr/>
          </a:p>
          <a:p>
            <a:pPr marL="914400" lvl="1" indent="-330200" algn="l" rtl="0">
              <a:spcBef>
                <a:spcPts val="0"/>
              </a:spcBef>
              <a:spcAft>
                <a:spcPts val="0"/>
              </a:spcAft>
              <a:buSzPts val="1600"/>
              <a:buChar char="○"/>
            </a:pPr>
            <a:r>
              <a:rPr lang="en"/>
              <a:t>Splitting and coalescing</a:t>
            </a:r>
            <a:endParaRPr/>
          </a:p>
          <a:p>
            <a:pPr marL="457200" lvl="0" indent="-342900" algn="l" rtl="0">
              <a:spcBef>
                <a:spcPts val="0"/>
              </a:spcBef>
              <a:spcAft>
                <a:spcPts val="0"/>
              </a:spcAft>
              <a:buSzPts val="1800"/>
              <a:buChar char="●"/>
            </a:pPr>
            <a:r>
              <a:rPr lang="en"/>
              <a:t>Implicit deallocation: garbage collection</a:t>
            </a:r>
            <a:endParaRPr/>
          </a:p>
        </p:txBody>
      </p:sp>
      <p:sp>
        <p:nvSpPr>
          <p:cNvPr id="278" name="Google Shape;278;p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6"/>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Implementation Issues</a:t>
            </a:r>
            <a:endParaRPr/>
          </a:p>
        </p:txBody>
      </p:sp>
      <p:sp>
        <p:nvSpPr>
          <p:cNvPr id="284" name="Google Shape;284;p46"/>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How do we know how much memory to free given just a pointer?</a:t>
            </a:r>
            <a:endParaRPr/>
          </a:p>
          <a:p>
            <a:pPr marL="457200" lvl="0" indent="-342900" algn="l" rtl="0">
              <a:spcBef>
                <a:spcPts val="0"/>
              </a:spcBef>
              <a:spcAft>
                <a:spcPts val="0"/>
              </a:spcAft>
              <a:buSzPts val="1800"/>
              <a:buChar char="●"/>
            </a:pPr>
            <a:r>
              <a:rPr lang="en"/>
              <a:t>How do we keep track of the free blocks?</a:t>
            </a:r>
            <a:endParaRPr/>
          </a:p>
          <a:p>
            <a:pPr marL="457200" lvl="0" indent="-342900" algn="l" rtl="0">
              <a:spcBef>
                <a:spcPts val="0"/>
              </a:spcBef>
              <a:spcAft>
                <a:spcPts val="0"/>
              </a:spcAft>
              <a:buSzPts val="1800"/>
              <a:buChar char="●"/>
            </a:pPr>
            <a:r>
              <a:rPr lang="en"/>
              <a:t>How do we pick a block to use for allocation (when many might fit)?</a:t>
            </a:r>
            <a:endParaRPr/>
          </a:p>
          <a:p>
            <a:pPr marL="457200" lvl="0" indent="-342900" algn="l" rtl="0">
              <a:spcBef>
                <a:spcPts val="0"/>
              </a:spcBef>
              <a:spcAft>
                <a:spcPts val="0"/>
              </a:spcAft>
              <a:buSzPts val="1800"/>
              <a:buChar char="●"/>
            </a:pPr>
            <a:r>
              <a:rPr lang="en"/>
              <a:t>What do we do with the extra space when allocating a structure that is smaller than the free block it is placed in?</a:t>
            </a:r>
            <a:endParaRPr/>
          </a:p>
          <a:p>
            <a:pPr marL="457200" lvl="0" indent="-342900" algn="l" rtl="0">
              <a:spcBef>
                <a:spcPts val="0"/>
              </a:spcBef>
              <a:spcAft>
                <a:spcPts val="0"/>
              </a:spcAft>
              <a:buSzPts val="1800"/>
              <a:buChar char="●"/>
            </a:pPr>
            <a:r>
              <a:rPr lang="en"/>
              <a:t>How do we reclaim free blocks?</a:t>
            </a:r>
            <a:endParaRPr/>
          </a:p>
        </p:txBody>
      </p:sp>
      <p:sp>
        <p:nvSpPr>
          <p:cNvPr id="285" name="Google Shape;285;p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7"/>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Knowing how much to free</a:t>
            </a:r>
            <a:endParaRPr/>
          </a:p>
        </p:txBody>
      </p:sp>
      <p:pic>
        <p:nvPicPr>
          <p:cNvPr id="291" name="Google Shape;291;p47" descr="3 rows of 11 boxes each, some of which are shaded in grey. On the right are two more boxes: an unshaded one labeled &quot;= 8-byte word (free)&quot;, and a shaded one labeled &quot;= 8-byte word (allocated).&#10;The first row has 3 shaded boxes, followed by 5 unshaded, then two shaded, then 1 more unshaded.&#10;The second row is labeled &quot;p0 = malloc(32). This row contains 3 shaded boxes, then the 4th box is red and contains the number 40, followed by 4 yellow boxes, then 2 grey boxes, and one more unshaded box. The red box is labeled &quot;block size&quot;, the yellow boxes are labeled &quot;payload&quot;, and an arrow pointing in between the red box and the first yellow box is labeled &quot;p0&quot;.&#10;The third row is labeled &quot;free(p0). The boxes in this row are identical to the first."/>
          <p:cNvPicPr preferRelativeResize="0"/>
          <p:nvPr/>
        </p:nvPicPr>
        <p:blipFill>
          <a:blip r:embed="rId3">
            <a:alphaModFix/>
          </a:blip>
          <a:stretch>
            <a:fillRect/>
          </a:stretch>
        </p:blipFill>
        <p:spPr>
          <a:xfrm>
            <a:off x="846987" y="1708525"/>
            <a:ext cx="7450024" cy="2526525"/>
          </a:xfrm>
          <a:prstGeom prst="rect">
            <a:avLst/>
          </a:prstGeom>
          <a:noFill/>
          <a:ln>
            <a:noFill/>
          </a:ln>
        </p:spPr>
      </p:pic>
      <p:sp>
        <p:nvSpPr>
          <p:cNvPr id="292" name="Google Shape;292;p47"/>
          <p:cNvSpPr txBox="1">
            <a:spLocks noGrp="1"/>
          </p:cNvSpPr>
          <p:nvPr>
            <p:ph type="body" idx="1"/>
          </p:nvPr>
        </p:nvSpPr>
        <p:spPr>
          <a:xfrm>
            <a:off x="311700" y="742825"/>
            <a:ext cx="8520600" cy="13755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Store the length of the block in a </a:t>
            </a:r>
            <a:r>
              <a:rPr lang="en" b="1">
                <a:solidFill>
                  <a:srgbClr val="7030A0"/>
                </a:solidFill>
              </a:rPr>
              <a:t>header</a:t>
            </a:r>
            <a:endParaRPr/>
          </a:p>
          <a:p>
            <a:pPr marL="914400" lvl="1" indent="-330200" algn="l" rtl="0">
              <a:spcBef>
                <a:spcPts val="0"/>
              </a:spcBef>
              <a:spcAft>
                <a:spcPts val="0"/>
              </a:spcAft>
              <a:buSzPts val="1600"/>
              <a:buChar char="○"/>
            </a:pPr>
            <a:r>
              <a:rPr lang="en"/>
              <a:t>The word preceding the data</a:t>
            </a:r>
            <a:endParaRPr/>
          </a:p>
          <a:p>
            <a:pPr marL="914400" lvl="1" indent="-330200" algn="l" rtl="0">
              <a:spcBef>
                <a:spcPts val="0"/>
              </a:spcBef>
              <a:spcAft>
                <a:spcPts val="0"/>
              </a:spcAft>
              <a:buSzPts val="1600"/>
              <a:buChar char="○"/>
            </a:pPr>
            <a:r>
              <a:rPr lang="en"/>
              <a:t>Also may contain other info, like whether the block is allocated</a:t>
            </a:r>
            <a:endParaRPr/>
          </a:p>
          <a:p>
            <a:pPr marL="457200" lvl="0" indent="-342900" algn="l" rtl="0">
              <a:spcBef>
                <a:spcPts val="0"/>
              </a:spcBef>
              <a:spcAft>
                <a:spcPts val="0"/>
              </a:spcAft>
              <a:buSzPts val="1800"/>
              <a:buChar char="●"/>
            </a:pPr>
            <a:r>
              <a:rPr lang="en"/>
              <a:t>Requires an </a:t>
            </a:r>
            <a:r>
              <a:rPr lang="en" u="sng"/>
              <a:t>extra word</a:t>
            </a:r>
            <a:r>
              <a:rPr lang="en"/>
              <a:t> for every block</a:t>
            </a:r>
            <a:endParaRPr/>
          </a:p>
        </p:txBody>
      </p:sp>
      <p:sp>
        <p:nvSpPr>
          <p:cNvPr id="293" name="Google Shape;293;p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1"/>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Topic Group 3: Scale &amp; Coherence</a:t>
            </a:r>
            <a:endParaRPr/>
          </a:p>
        </p:txBody>
      </p:sp>
      <p:pic>
        <p:nvPicPr>
          <p:cNvPr id="96" name="Google Shape;96;p21" descr="Four boxes stack on top of each other. From top to bottom, they are labeled:&#10;1. &quot;Software Applications (written in Java, Python, C, etc.)&quot; &#10;2. &quot;Programming Languages &amp; Libraries (e.g. Java Runtime Env, C Standard Lib)&quot;&#10;3. &quot;Operating System (e.g. MacOS, Windows, Linux)&quot;&#10;4. &quot;Hardware (e.g. CPU, memory, disk, network, peripherals)&quot;.&#10;There is a dotted line between boxes 2 and 3, and another between boxes 3 and 4.&#10;There is a dark purple box around the &quot;Programming Languages &amp; Libraries&quot; and &quot;Operating system&quot; sections."/>
          <p:cNvPicPr preferRelativeResize="0"/>
          <p:nvPr/>
        </p:nvPicPr>
        <p:blipFill>
          <a:blip r:embed="rId3">
            <a:alphaModFix/>
          </a:blip>
          <a:stretch>
            <a:fillRect/>
          </a:stretch>
        </p:blipFill>
        <p:spPr>
          <a:xfrm>
            <a:off x="4027675" y="929275"/>
            <a:ext cx="5032701" cy="3012575"/>
          </a:xfrm>
          <a:prstGeom prst="rect">
            <a:avLst/>
          </a:prstGeom>
          <a:noFill/>
          <a:ln>
            <a:noFill/>
          </a:ln>
        </p:spPr>
      </p:pic>
      <p:sp>
        <p:nvSpPr>
          <p:cNvPr id="97" name="Google Shape;97;p21"/>
          <p:cNvSpPr txBox="1">
            <a:spLocks noGrp="1"/>
          </p:cNvSpPr>
          <p:nvPr>
            <p:ph type="body" idx="1"/>
          </p:nvPr>
        </p:nvSpPr>
        <p:spPr>
          <a:xfrm>
            <a:off x="311700" y="742825"/>
            <a:ext cx="42603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How do we make memory accesses faster?</a:t>
            </a:r>
            <a:endParaRPr/>
          </a:p>
          <a:p>
            <a:pPr marL="457200" lvl="0" indent="-342900" algn="l" rtl="0">
              <a:spcBef>
                <a:spcPts val="0"/>
              </a:spcBef>
              <a:spcAft>
                <a:spcPts val="0"/>
              </a:spcAft>
              <a:buSzPts val="1800"/>
              <a:buChar char="●"/>
            </a:pPr>
            <a:r>
              <a:rPr lang="en" b="1">
                <a:solidFill>
                  <a:srgbClr val="7030A0"/>
                </a:solidFill>
              </a:rPr>
              <a:t>How do programs manage large amounts of memory?</a:t>
            </a:r>
            <a:endParaRPr b="1">
              <a:solidFill>
                <a:srgbClr val="7030A0"/>
              </a:solidFill>
            </a:endParaRPr>
          </a:p>
          <a:p>
            <a:pPr marL="914400" lvl="1" indent="-330200" algn="l" rtl="0">
              <a:spcBef>
                <a:spcPts val="0"/>
              </a:spcBef>
              <a:spcAft>
                <a:spcPts val="0"/>
              </a:spcAft>
              <a:buSzPts val="1600"/>
              <a:buChar char="○"/>
            </a:pPr>
            <a:r>
              <a:rPr lang="en" b="1">
                <a:solidFill>
                  <a:srgbClr val="7030A0"/>
                </a:solidFill>
              </a:rPr>
              <a:t>How can we allocate memory </a:t>
            </a:r>
            <a:r>
              <a:rPr lang="en" b="1" i="1">
                <a:solidFill>
                  <a:srgbClr val="7030A0"/>
                </a:solidFill>
              </a:rPr>
              <a:t>dynamically</a:t>
            </a:r>
            <a:r>
              <a:rPr lang="en" b="1">
                <a:solidFill>
                  <a:srgbClr val="7030A0"/>
                </a:solidFill>
              </a:rPr>
              <a:t> (i.e. at runtime)</a:t>
            </a:r>
            <a:endParaRPr b="1">
              <a:solidFill>
                <a:srgbClr val="7030A0"/>
              </a:solidFill>
            </a:endParaRPr>
          </a:p>
          <a:p>
            <a:pPr marL="457200" lvl="0" indent="-342900" algn="l" rtl="0">
              <a:spcBef>
                <a:spcPts val="0"/>
              </a:spcBef>
              <a:spcAft>
                <a:spcPts val="0"/>
              </a:spcAft>
              <a:buSzPts val="1800"/>
              <a:buChar char="●"/>
            </a:pPr>
            <a:r>
              <a:rPr lang="en"/>
              <a:t>How does your computer run multiple programs at once?</a:t>
            </a:r>
            <a:endParaRPr/>
          </a:p>
          <a:p>
            <a:pPr marL="0" lvl="0" indent="0" algn="l" rtl="0">
              <a:spcBef>
                <a:spcPts val="1200"/>
              </a:spcBef>
              <a:spcAft>
                <a:spcPts val="1200"/>
              </a:spcAft>
              <a:buNone/>
            </a:pPr>
            <a:endParaRPr/>
          </a:p>
        </p:txBody>
      </p:sp>
      <p:sp>
        <p:nvSpPr>
          <p:cNvPr id="98" name="Google Shape;98;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8"/>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Keeping track of free blocks</a:t>
            </a:r>
            <a:endParaRPr/>
          </a:p>
        </p:txBody>
      </p:sp>
      <p:sp>
        <p:nvSpPr>
          <p:cNvPr id="299" name="Google Shape;299;p48"/>
          <p:cNvSpPr txBox="1">
            <a:spLocks noGrp="1"/>
          </p:cNvSpPr>
          <p:nvPr>
            <p:ph type="body" idx="1"/>
          </p:nvPr>
        </p:nvSpPr>
        <p:spPr>
          <a:xfrm>
            <a:off x="311700" y="666625"/>
            <a:ext cx="8520600" cy="1043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b="1">
                <a:solidFill>
                  <a:srgbClr val="7030A0"/>
                </a:solidFill>
              </a:rPr>
              <a:t>Implicit Free List</a:t>
            </a:r>
            <a:endParaRPr/>
          </a:p>
          <a:p>
            <a:pPr marL="914400" lvl="1" indent="-330200" algn="l" rtl="0">
              <a:spcBef>
                <a:spcPts val="0"/>
              </a:spcBef>
              <a:spcAft>
                <a:spcPts val="0"/>
              </a:spcAft>
              <a:buSzPts val="1600"/>
              <a:buChar char="○"/>
            </a:pPr>
            <a:r>
              <a:rPr lang="en" sz="1600"/>
              <a:t>Use pointer arithmetic to traverse through entire heap until we find a free bock</a:t>
            </a:r>
            <a:endParaRPr sz="1600"/>
          </a:p>
        </p:txBody>
      </p:sp>
      <p:pic>
        <p:nvPicPr>
          <p:cNvPr id="300" name="Google Shape;300;p48" descr="A row of 12 boxes: 3 shaded, 5 unshaded, 2 shaded, and 2 unshaded. The first box of each shaded/unshaded portion contains a number: 24, 40, 16, 16. There are dotted arrows pointing from the beginning of each shaded/unshaded region to the beginning of the one following it."/>
          <p:cNvPicPr preferRelativeResize="0"/>
          <p:nvPr/>
        </p:nvPicPr>
        <p:blipFill>
          <a:blip r:embed="rId3">
            <a:alphaModFix/>
          </a:blip>
          <a:stretch>
            <a:fillRect/>
          </a:stretch>
        </p:blipFill>
        <p:spPr>
          <a:xfrm>
            <a:off x="1918175" y="1345225"/>
            <a:ext cx="4503725" cy="749425"/>
          </a:xfrm>
          <a:prstGeom prst="rect">
            <a:avLst/>
          </a:prstGeom>
          <a:noFill/>
          <a:ln>
            <a:noFill/>
          </a:ln>
        </p:spPr>
      </p:pic>
      <p:sp>
        <p:nvSpPr>
          <p:cNvPr id="301" name="Google Shape;301;p48"/>
          <p:cNvSpPr txBox="1">
            <a:spLocks noGrp="1"/>
          </p:cNvSpPr>
          <p:nvPr>
            <p:ph type="body" idx="1"/>
          </p:nvPr>
        </p:nvSpPr>
        <p:spPr>
          <a:xfrm>
            <a:off x="311700" y="2038225"/>
            <a:ext cx="8520600" cy="1043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b="1">
                <a:solidFill>
                  <a:srgbClr val="7030A0"/>
                </a:solidFill>
              </a:rPr>
              <a:t>Explicit Free List</a:t>
            </a:r>
            <a:endParaRPr/>
          </a:p>
          <a:p>
            <a:pPr marL="914400" lvl="1" indent="-330200" algn="l" rtl="0">
              <a:spcBef>
                <a:spcPts val="0"/>
              </a:spcBef>
              <a:spcAft>
                <a:spcPts val="0"/>
              </a:spcAft>
              <a:buSzPts val="1600"/>
              <a:buChar char="○"/>
            </a:pPr>
            <a:r>
              <a:rPr lang="en" sz="1600"/>
              <a:t>Free block stores pointer to the next free block, forming a linked list</a:t>
            </a:r>
            <a:endParaRPr sz="1600"/>
          </a:p>
        </p:txBody>
      </p:sp>
      <p:pic>
        <p:nvPicPr>
          <p:cNvPr id="302" name="Google Shape;302;p48" descr="The same row of boxes as the previous diagram, but the arrows have been removed. There is a solid arrow pointing from the second box in the second unshaded region to the beginning of the next unshaded region."/>
          <p:cNvPicPr preferRelativeResize="0"/>
          <p:nvPr/>
        </p:nvPicPr>
        <p:blipFill>
          <a:blip r:embed="rId4">
            <a:alphaModFix/>
          </a:blip>
          <a:stretch>
            <a:fillRect/>
          </a:stretch>
        </p:blipFill>
        <p:spPr>
          <a:xfrm>
            <a:off x="1928825" y="2697050"/>
            <a:ext cx="4482425" cy="762502"/>
          </a:xfrm>
          <a:prstGeom prst="rect">
            <a:avLst/>
          </a:prstGeom>
          <a:noFill/>
          <a:ln>
            <a:noFill/>
          </a:ln>
        </p:spPr>
      </p:pic>
      <p:sp>
        <p:nvSpPr>
          <p:cNvPr id="303" name="Google Shape;303;p48"/>
          <p:cNvSpPr txBox="1">
            <a:spLocks noGrp="1"/>
          </p:cNvSpPr>
          <p:nvPr>
            <p:ph type="body" idx="1"/>
          </p:nvPr>
        </p:nvSpPr>
        <p:spPr>
          <a:xfrm>
            <a:off x="311700" y="3409825"/>
            <a:ext cx="8520600" cy="8433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Others not covered in this class</a:t>
            </a:r>
            <a:endParaRPr/>
          </a:p>
          <a:p>
            <a:pPr marL="914400" lvl="1" indent="-330200" algn="l" rtl="0">
              <a:spcBef>
                <a:spcPts val="0"/>
              </a:spcBef>
              <a:spcAft>
                <a:spcPts val="0"/>
              </a:spcAft>
              <a:buSzPts val="1600"/>
              <a:buChar char="○"/>
            </a:pPr>
            <a:r>
              <a:rPr lang="en" sz="1600" b="1"/>
              <a:t>Segregated free lists </a:t>
            </a:r>
            <a:r>
              <a:rPr lang="en" sz="1600"/>
              <a:t>(different lists for each object type), sorting blocks by size </a:t>
            </a:r>
            <a:endParaRPr sz="1600"/>
          </a:p>
        </p:txBody>
      </p:sp>
      <p:sp>
        <p:nvSpPr>
          <p:cNvPr id="304" name="Google Shape;304;p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9"/>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Implicit Free Lists</a:t>
            </a:r>
            <a:endParaRPr/>
          </a:p>
        </p:txBody>
      </p:sp>
      <p:sp>
        <p:nvSpPr>
          <p:cNvPr id="310" name="Google Shape;310;p49"/>
          <p:cNvSpPr txBox="1">
            <a:spLocks noGrp="1"/>
          </p:cNvSpPr>
          <p:nvPr>
            <p:ph type="body" idx="1"/>
          </p:nvPr>
        </p:nvSpPr>
        <p:spPr>
          <a:xfrm>
            <a:off x="311700" y="666625"/>
            <a:ext cx="8520600" cy="22137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For each block, we need to store: </a:t>
            </a:r>
            <a:r>
              <a:rPr lang="en" b="1">
                <a:latin typeface="Source Code Pro"/>
                <a:ea typeface="Source Code Pro"/>
                <a:cs typeface="Source Code Pro"/>
                <a:sym typeface="Source Code Pro"/>
              </a:rPr>
              <a:t>size</a:t>
            </a:r>
            <a:r>
              <a:rPr lang="en"/>
              <a:t>, </a:t>
            </a:r>
            <a:r>
              <a:rPr lang="en" b="1">
                <a:latin typeface="Source Code Pro"/>
                <a:ea typeface="Source Code Pro"/>
                <a:cs typeface="Source Code Pro"/>
                <a:sym typeface="Source Code Pro"/>
              </a:rPr>
              <a:t>is_allocated</a:t>
            </a:r>
            <a:endParaRPr b="1">
              <a:latin typeface="Source Code Pro"/>
              <a:ea typeface="Source Code Pro"/>
              <a:cs typeface="Source Code Pro"/>
              <a:sym typeface="Source Code Pro"/>
            </a:endParaRPr>
          </a:p>
          <a:p>
            <a:pPr marL="914400" lvl="1" indent="-330200" algn="l" rtl="0">
              <a:spcBef>
                <a:spcPts val="0"/>
              </a:spcBef>
              <a:spcAft>
                <a:spcPts val="0"/>
              </a:spcAft>
              <a:buSzPts val="1600"/>
              <a:buChar char="○"/>
            </a:pPr>
            <a:r>
              <a:rPr lang="en"/>
              <a:t>Could use two works, but kinda wasteful…</a:t>
            </a:r>
            <a:endParaRPr/>
          </a:p>
          <a:p>
            <a:pPr marL="457200" lvl="0" indent="-342900" algn="l" rtl="0">
              <a:spcBef>
                <a:spcPts val="0"/>
              </a:spcBef>
              <a:spcAft>
                <a:spcPts val="0"/>
              </a:spcAft>
              <a:buSzPts val="1800"/>
              <a:buChar char="●"/>
            </a:pPr>
            <a:r>
              <a:rPr lang="en"/>
              <a:t>Recap: if size is a multiple of 2</a:t>
            </a:r>
            <a:r>
              <a:rPr lang="en" i="1" baseline="30000"/>
              <a:t>n</a:t>
            </a:r>
            <a:r>
              <a:rPr lang="en"/>
              <a:t>, then lowest </a:t>
            </a:r>
            <a:r>
              <a:rPr lang="en" i="1"/>
              <a:t>n</a:t>
            </a:r>
            <a:r>
              <a:rPr lang="en"/>
              <a:t> bits of the size are always 0</a:t>
            </a:r>
            <a:endParaRPr/>
          </a:p>
          <a:p>
            <a:pPr marL="1371600" lvl="2" indent="-330200" algn="l" rtl="0">
              <a:spcBef>
                <a:spcPts val="0"/>
              </a:spcBef>
              <a:spcAft>
                <a:spcPts val="0"/>
              </a:spcAft>
              <a:buSzPts val="1600"/>
              <a:buChar char="■"/>
            </a:pPr>
            <a:r>
              <a:rPr lang="en">
                <a:solidFill>
                  <a:srgbClr val="7030A0"/>
                </a:solidFill>
              </a:rPr>
              <a:t>Use the lowest bit of header word to store </a:t>
            </a:r>
            <a:r>
              <a:rPr lang="en" b="1">
                <a:solidFill>
                  <a:srgbClr val="7030A0"/>
                </a:solidFill>
                <a:latin typeface="Source Code Pro"/>
                <a:ea typeface="Source Code Pro"/>
                <a:cs typeface="Source Code Pro"/>
                <a:sym typeface="Source Code Pro"/>
              </a:rPr>
              <a:t>is_allocated</a:t>
            </a:r>
            <a:r>
              <a:rPr lang="en" b="1">
                <a:solidFill>
                  <a:srgbClr val="7030A0"/>
                </a:solidFill>
              </a:rPr>
              <a:t> </a:t>
            </a:r>
            <a:r>
              <a:rPr lang="en">
                <a:solidFill>
                  <a:srgbClr val="7030A0"/>
                </a:solidFill>
              </a:rPr>
              <a:t>flag</a:t>
            </a:r>
            <a:endParaRPr>
              <a:solidFill>
                <a:srgbClr val="7030A0"/>
              </a:solidFill>
            </a:endParaRPr>
          </a:p>
          <a:p>
            <a:pPr marL="1371600" lvl="2" indent="-330200" algn="l" rtl="0">
              <a:spcBef>
                <a:spcPts val="0"/>
              </a:spcBef>
              <a:spcAft>
                <a:spcPts val="0"/>
              </a:spcAft>
              <a:buSzPts val="1600"/>
              <a:buChar char="■"/>
            </a:pPr>
            <a:r>
              <a:rPr lang="en"/>
              <a:t>When reading </a:t>
            </a:r>
            <a:r>
              <a:rPr lang="en" b="1">
                <a:latin typeface="Source Code Pro"/>
                <a:ea typeface="Source Code Pro"/>
                <a:cs typeface="Source Code Pro"/>
                <a:sym typeface="Source Code Pro"/>
              </a:rPr>
              <a:t>size</a:t>
            </a:r>
            <a:r>
              <a:rPr lang="en"/>
              <a:t>, mask this bit out</a:t>
            </a:r>
            <a:endParaRPr/>
          </a:p>
        </p:txBody>
      </p:sp>
      <p:pic>
        <p:nvPicPr>
          <p:cNvPr id="311" name="Google Shape;311;p49" descr="3 boxes stacked on top of each other. The top one is the smallest, red and split into two parts: the majority of it is labeled &quot;size&quot;, while a small portion on the right is labeled &quot;a&quot; and is slightly darker red. The second box is the largest, yellow, and labeled &quot;payload&quot;. The last box is slightly smaller than the payload, grey, and labeled &quot;optional padding&quot;"/>
          <p:cNvPicPr preferRelativeResize="0"/>
          <p:nvPr/>
        </p:nvPicPr>
        <p:blipFill>
          <a:blip r:embed="rId3">
            <a:alphaModFix/>
          </a:blip>
          <a:stretch>
            <a:fillRect/>
          </a:stretch>
        </p:blipFill>
        <p:spPr>
          <a:xfrm>
            <a:off x="1769050" y="2377450"/>
            <a:ext cx="1926650" cy="1873575"/>
          </a:xfrm>
          <a:prstGeom prst="rect">
            <a:avLst/>
          </a:prstGeom>
          <a:noFill/>
          <a:ln>
            <a:noFill/>
          </a:ln>
        </p:spPr>
      </p:pic>
      <p:sp>
        <p:nvSpPr>
          <p:cNvPr id="312" name="Google Shape;312;p49"/>
          <p:cNvSpPr txBox="1"/>
          <p:nvPr/>
        </p:nvSpPr>
        <p:spPr>
          <a:xfrm>
            <a:off x="3695700" y="2377450"/>
            <a:ext cx="1630800" cy="31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a</a:t>
            </a:r>
            <a:r>
              <a:rPr lang="en">
                <a:solidFill>
                  <a:schemeClr val="dk1"/>
                </a:solidFill>
              </a:rPr>
              <a:t> = 1 if allocated, 0 if free</a:t>
            </a:r>
            <a:endParaRPr>
              <a:solidFill>
                <a:schemeClr val="dk1"/>
              </a:solidFill>
            </a:endParaRPr>
          </a:p>
        </p:txBody>
      </p:sp>
      <p:sp>
        <p:nvSpPr>
          <p:cNvPr id="313" name="Google Shape;313;p49"/>
          <p:cNvSpPr txBox="1"/>
          <p:nvPr/>
        </p:nvSpPr>
        <p:spPr>
          <a:xfrm>
            <a:off x="3695700" y="2910850"/>
            <a:ext cx="1630800" cy="31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size</a:t>
            </a:r>
            <a:r>
              <a:rPr lang="en">
                <a:solidFill>
                  <a:schemeClr val="dk1"/>
                </a:solidFill>
              </a:rPr>
              <a:t> = total block size in bytes</a:t>
            </a:r>
            <a:endParaRPr>
              <a:solidFill>
                <a:schemeClr val="dk1"/>
              </a:solidFill>
            </a:endParaRPr>
          </a:p>
        </p:txBody>
      </p:sp>
      <p:sp>
        <p:nvSpPr>
          <p:cNvPr id="314" name="Google Shape;314;p49"/>
          <p:cNvSpPr txBox="1"/>
          <p:nvPr/>
        </p:nvSpPr>
        <p:spPr>
          <a:xfrm>
            <a:off x="3695700" y="3444250"/>
            <a:ext cx="1630800" cy="31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payload</a:t>
            </a:r>
            <a:r>
              <a:rPr lang="en">
                <a:solidFill>
                  <a:schemeClr val="dk1"/>
                </a:solidFill>
              </a:rPr>
              <a:t> for allocated blocks only</a:t>
            </a:r>
            <a:endParaRPr>
              <a:solidFill>
                <a:schemeClr val="dk1"/>
              </a:solidFill>
            </a:endParaRPr>
          </a:p>
        </p:txBody>
      </p:sp>
      <p:sp>
        <p:nvSpPr>
          <p:cNvPr id="315" name="Google Shape;315;p49"/>
          <p:cNvSpPr txBox="1"/>
          <p:nvPr/>
        </p:nvSpPr>
        <p:spPr>
          <a:xfrm>
            <a:off x="5736625" y="2571750"/>
            <a:ext cx="3153300" cy="1635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a:solidFill>
                  <a:schemeClr val="dk1"/>
                </a:solidFill>
              </a:rPr>
              <a:t>If the header value is </a:t>
            </a:r>
            <a:r>
              <a:rPr lang="en" sz="1600">
                <a:solidFill>
                  <a:schemeClr val="dk1"/>
                </a:solidFill>
                <a:latin typeface="Source Code Pro"/>
                <a:ea typeface="Source Code Pro"/>
                <a:cs typeface="Source Code Pro"/>
                <a:sym typeface="Source Code Pro"/>
              </a:rPr>
              <a:t>h</a:t>
            </a:r>
            <a:r>
              <a:rPr lang="en" sz="1600">
                <a:solidFill>
                  <a:schemeClr val="dk1"/>
                </a:solidFill>
              </a:rPr>
              <a:t>:</a:t>
            </a:r>
            <a:endParaRPr sz="1600">
              <a:solidFill>
                <a:schemeClr val="dk1"/>
              </a:solidFill>
            </a:endParaRPr>
          </a:p>
          <a:p>
            <a:pPr marL="0" lvl="0" indent="0" algn="l" rtl="0">
              <a:lnSpc>
                <a:spcPct val="115000"/>
              </a:lnSpc>
              <a:spcBef>
                <a:spcPts val="0"/>
              </a:spcBef>
              <a:spcAft>
                <a:spcPts val="0"/>
              </a:spcAft>
              <a:buNone/>
            </a:pPr>
            <a:r>
              <a:rPr lang="en" sz="1600">
                <a:solidFill>
                  <a:schemeClr val="dk1"/>
                </a:solidFill>
                <a:latin typeface="Source Code Pro"/>
                <a:ea typeface="Source Code Pro"/>
                <a:cs typeface="Source Code Pro"/>
                <a:sym typeface="Source Code Pro"/>
              </a:rPr>
              <a:t>	h = size | a</a:t>
            </a:r>
            <a:endParaRPr sz="1600">
              <a:solidFill>
                <a:schemeClr val="dk1"/>
              </a:solidFill>
              <a:latin typeface="Source Code Pro"/>
              <a:ea typeface="Source Code Pro"/>
              <a:cs typeface="Source Code Pro"/>
              <a:sym typeface="Source Code Pro"/>
            </a:endParaRPr>
          </a:p>
          <a:p>
            <a:pPr marL="0" lvl="0" indent="0" algn="l" rtl="0">
              <a:lnSpc>
                <a:spcPct val="115000"/>
              </a:lnSpc>
              <a:spcBef>
                <a:spcPts val="0"/>
              </a:spcBef>
              <a:spcAft>
                <a:spcPts val="0"/>
              </a:spcAft>
              <a:buNone/>
            </a:pPr>
            <a:r>
              <a:rPr lang="en" sz="1600">
                <a:solidFill>
                  <a:schemeClr val="dk1"/>
                </a:solidFill>
                <a:latin typeface="Source Code Pro"/>
                <a:ea typeface="Source Code Pro"/>
                <a:cs typeface="Source Code Pro"/>
                <a:sym typeface="Source Code Pro"/>
              </a:rPr>
              <a:t>	a = h &amp; 1</a:t>
            </a:r>
            <a:endParaRPr sz="1600">
              <a:solidFill>
                <a:schemeClr val="dk1"/>
              </a:solidFill>
              <a:latin typeface="Source Code Pro"/>
              <a:ea typeface="Source Code Pro"/>
              <a:cs typeface="Source Code Pro"/>
              <a:sym typeface="Source Code Pro"/>
            </a:endParaRPr>
          </a:p>
          <a:p>
            <a:pPr marL="0" lvl="0" indent="0" algn="l" rtl="0">
              <a:lnSpc>
                <a:spcPct val="115000"/>
              </a:lnSpc>
              <a:spcBef>
                <a:spcPts val="0"/>
              </a:spcBef>
              <a:spcAft>
                <a:spcPts val="0"/>
              </a:spcAft>
              <a:buNone/>
            </a:pPr>
            <a:r>
              <a:rPr lang="en" sz="1600">
                <a:solidFill>
                  <a:schemeClr val="dk1"/>
                </a:solidFill>
                <a:latin typeface="Source Code Pro"/>
                <a:ea typeface="Source Code Pro"/>
                <a:cs typeface="Source Code Pro"/>
                <a:sym typeface="Source Code Pro"/>
              </a:rPr>
              <a:t>	size = h &amp; ~1</a:t>
            </a:r>
            <a:endParaRPr sz="1600">
              <a:solidFill>
                <a:schemeClr val="dk1"/>
              </a:solidFill>
              <a:latin typeface="Source Code Pro"/>
              <a:ea typeface="Source Code Pro"/>
              <a:cs typeface="Source Code Pro"/>
              <a:sym typeface="Source Code Pro"/>
            </a:endParaRPr>
          </a:p>
        </p:txBody>
      </p:sp>
      <p:sp>
        <p:nvSpPr>
          <p:cNvPr id="316" name="Google Shape;316;p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31</a:t>
            </a:fld>
            <a:endParaRPr/>
          </a:p>
        </p:txBody>
      </p:sp>
      <p:sp>
        <p:nvSpPr>
          <p:cNvPr id="317" name="Google Shape;317;p49"/>
          <p:cNvSpPr txBox="1"/>
          <p:nvPr/>
        </p:nvSpPr>
        <p:spPr>
          <a:xfrm>
            <a:off x="138250" y="2418625"/>
            <a:ext cx="1630800" cy="46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800">
                <a:solidFill>
                  <a:schemeClr val="dk1"/>
                </a:solidFill>
              </a:rPr>
              <a:t>Block format: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50"/>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Header Questions</a:t>
            </a:r>
            <a:endParaRPr/>
          </a:p>
        </p:txBody>
      </p:sp>
      <p:sp>
        <p:nvSpPr>
          <p:cNvPr id="323" name="Google Shape;323;p50"/>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How many “flags” (boolean values) could we fit in our header if our allocator uses 16-byte alignment?</a:t>
            </a:r>
            <a:endParaRPr/>
          </a:p>
          <a:p>
            <a:pPr marL="0" lvl="0" indent="0" algn="l" rtl="0">
              <a:spcBef>
                <a:spcPts val="1200"/>
              </a:spcBef>
              <a:spcAft>
                <a:spcPts val="0"/>
              </a:spcAft>
              <a:buNone/>
            </a:pPr>
            <a:endParaRPr/>
          </a:p>
          <a:p>
            <a:pPr marL="457200" lvl="0" indent="-342900" algn="l" rtl="0">
              <a:spcBef>
                <a:spcPts val="1200"/>
              </a:spcBef>
              <a:spcAft>
                <a:spcPts val="0"/>
              </a:spcAft>
              <a:buSzPts val="1800"/>
              <a:buChar char="●"/>
            </a:pPr>
            <a:r>
              <a:rPr lang="en"/>
              <a:t>If we placed a new flag in the second least significant bit, write out a C expression that will extract this new flag from the header!</a:t>
            </a:r>
            <a:endParaRPr/>
          </a:p>
        </p:txBody>
      </p:sp>
      <p:sp>
        <p:nvSpPr>
          <p:cNvPr id="324" name="Google Shape;324;p5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51"/>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Summary</a:t>
            </a:r>
            <a:endParaRPr/>
          </a:p>
        </p:txBody>
      </p:sp>
      <p:sp>
        <p:nvSpPr>
          <p:cNvPr id="330" name="Google Shape;330;p51"/>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The </a:t>
            </a:r>
            <a:r>
              <a:rPr lang="en" b="1">
                <a:solidFill>
                  <a:srgbClr val="7030A0"/>
                </a:solidFill>
              </a:rPr>
              <a:t>heap</a:t>
            </a:r>
            <a:r>
              <a:rPr lang="en"/>
              <a:t> is a segment of memory used to </a:t>
            </a:r>
            <a:r>
              <a:rPr lang="en" b="1">
                <a:solidFill>
                  <a:srgbClr val="7030A0"/>
                </a:solidFill>
              </a:rPr>
              <a:t>dynamically allocate </a:t>
            </a:r>
            <a:r>
              <a:rPr lang="en"/>
              <a:t>data</a:t>
            </a:r>
            <a:endParaRPr/>
          </a:p>
          <a:p>
            <a:pPr marL="914400" lvl="1" indent="-330200" algn="l" rtl="0">
              <a:spcBef>
                <a:spcPts val="0"/>
              </a:spcBef>
              <a:spcAft>
                <a:spcPts val="0"/>
              </a:spcAft>
              <a:buSzPts val="1600"/>
              <a:buChar char="○"/>
            </a:pPr>
            <a:r>
              <a:rPr lang="en"/>
              <a:t>Useful when we don’t know the size or when it can be freed until runtime</a:t>
            </a:r>
            <a:endParaRPr/>
          </a:p>
          <a:p>
            <a:pPr marL="457200" lvl="0" indent="-342900" algn="l" rtl="0">
              <a:spcBef>
                <a:spcPts val="0"/>
              </a:spcBef>
              <a:spcAft>
                <a:spcPts val="0"/>
              </a:spcAft>
              <a:buSzPts val="1800"/>
              <a:buChar char="●"/>
            </a:pPr>
            <a:r>
              <a:rPr lang="en" b="1">
                <a:solidFill>
                  <a:srgbClr val="7030A0"/>
                </a:solidFill>
              </a:rPr>
              <a:t>Fragmentation</a:t>
            </a:r>
            <a:r>
              <a:rPr lang="en"/>
              <a:t> is space in the heap that is not used to store payloads</a:t>
            </a:r>
            <a:endParaRPr/>
          </a:p>
          <a:p>
            <a:pPr marL="914400" lvl="1" indent="-330200" algn="l" rtl="0">
              <a:spcBef>
                <a:spcPts val="0"/>
              </a:spcBef>
              <a:spcAft>
                <a:spcPts val="0"/>
              </a:spcAft>
              <a:buSzPts val="1600"/>
              <a:buChar char="○"/>
            </a:pPr>
            <a:r>
              <a:rPr lang="en" b="1">
                <a:solidFill>
                  <a:srgbClr val="7030A0"/>
                </a:solidFill>
              </a:rPr>
              <a:t>Internal</a:t>
            </a:r>
            <a:r>
              <a:rPr lang="en"/>
              <a:t>: inside of a block</a:t>
            </a:r>
            <a:endParaRPr/>
          </a:p>
          <a:p>
            <a:pPr marL="914400" lvl="1" indent="-330200" algn="l" rtl="0">
              <a:spcBef>
                <a:spcPts val="0"/>
              </a:spcBef>
              <a:spcAft>
                <a:spcPts val="0"/>
              </a:spcAft>
              <a:buSzPts val="1600"/>
              <a:buChar char="○"/>
            </a:pPr>
            <a:r>
              <a:rPr lang="en" b="1">
                <a:solidFill>
                  <a:srgbClr val="7030A0"/>
                </a:solidFill>
              </a:rPr>
              <a:t>External</a:t>
            </a:r>
            <a:r>
              <a:rPr lang="en"/>
              <a:t>: between blocks</a:t>
            </a:r>
            <a:endParaRPr/>
          </a:p>
          <a:p>
            <a:pPr marL="457200" lvl="0" indent="-342900" algn="l" rtl="0">
              <a:spcBef>
                <a:spcPts val="0"/>
              </a:spcBef>
              <a:spcAft>
                <a:spcPts val="0"/>
              </a:spcAft>
              <a:buSzPts val="1800"/>
              <a:buChar char="●"/>
            </a:pPr>
            <a:r>
              <a:rPr lang="en"/>
              <a:t>C uses an </a:t>
            </a:r>
            <a:r>
              <a:rPr lang="en" b="1">
                <a:solidFill>
                  <a:srgbClr val="7030A0"/>
                </a:solidFill>
              </a:rPr>
              <a:t>explicit allocator</a:t>
            </a:r>
            <a:r>
              <a:rPr lang="en"/>
              <a:t>, meaning the programmer decides when heap data is freed</a:t>
            </a:r>
            <a:endParaRPr/>
          </a:p>
          <a:p>
            <a:pPr marL="457200" lvl="0" indent="-342900" algn="l" rtl="0">
              <a:spcBef>
                <a:spcPts val="0"/>
              </a:spcBef>
              <a:spcAft>
                <a:spcPts val="0"/>
              </a:spcAft>
              <a:buSzPts val="1800"/>
              <a:buChar char="●"/>
            </a:pPr>
            <a:r>
              <a:rPr lang="en"/>
              <a:t>Different heap implementations</a:t>
            </a:r>
            <a:endParaRPr/>
          </a:p>
          <a:p>
            <a:pPr marL="914400" lvl="1" indent="-330200" algn="l" rtl="0">
              <a:spcBef>
                <a:spcPts val="0"/>
              </a:spcBef>
              <a:spcAft>
                <a:spcPts val="0"/>
              </a:spcAft>
              <a:buSzPts val="1600"/>
              <a:buChar char="○"/>
            </a:pPr>
            <a:r>
              <a:rPr lang="en" b="1">
                <a:solidFill>
                  <a:srgbClr val="7030A0"/>
                </a:solidFill>
              </a:rPr>
              <a:t>Implicit free list</a:t>
            </a:r>
            <a:r>
              <a:rPr lang="en"/>
              <a:t>: only store header and payload</a:t>
            </a:r>
            <a:endParaRPr/>
          </a:p>
          <a:p>
            <a:pPr marL="914400" lvl="1" indent="-330200" algn="l" rtl="0">
              <a:spcBef>
                <a:spcPts val="0"/>
              </a:spcBef>
              <a:spcAft>
                <a:spcPts val="0"/>
              </a:spcAft>
              <a:buSzPts val="1600"/>
              <a:buChar char="○"/>
            </a:pPr>
            <a:r>
              <a:rPr lang="en" b="1">
                <a:solidFill>
                  <a:srgbClr val="7030A0"/>
                </a:solidFill>
              </a:rPr>
              <a:t>Explicit free list</a:t>
            </a:r>
            <a:r>
              <a:rPr lang="en"/>
              <a:t>: free blocks store pointers to the next free block (next lecture)</a:t>
            </a:r>
            <a:endParaRPr/>
          </a:p>
        </p:txBody>
      </p:sp>
      <p:sp>
        <p:nvSpPr>
          <p:cNvPr id="331" name="Google Shape;331;p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2"/>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Dynamic Memory Allocation</a:t>
            </a:r>
            <a:endParaRPr/>
          </a:p>
        </p:txBody>
      </p:sp>
      <p:sp>
        <p:nvSpPr>
          <p:cNvPr id="104" name="Google Shape;104;p22"/>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b="1">
                <a:solidFill>
                  <a:srgbClr val="7030A0"/>
                </a:solidFill>
              </a:rPr>
              <a:t>Overview</a:t>
            </a:r>
            <a:endParaRPr b="1">
              <a:solidFill>
                <a:srgbClr val="7030A0"/>
              </a:solidFill>
            </a:endParaRPr>
          </a:p>
          <a:p>
            <a:pPr marL="914400" lvl="1" indent="-330200" algn="l" rtl="0">
              <a:spcBef>
                <a:spcPts val="0"/>
              </a:spcBef>
              <a:spcAft>
                <a:spcPts val="0"/>
              </a:spcAft>
              <a:buSzPts val="1600"/>
              <a:buChar char="○"/>
            </a:pPr>
            <a:r>
              <a:rPr lang="en" b="1">
                <a:solidFill>
                  <a:srgbClr val="7030A0"/>
                </a:solidFill>
              </a:rPr>
              <a:t>Introduction and goals</a:t>
            </a:r>
            <a:endParaRPr b="1">
              <a:solidFill>
                <a:srgbClr val="7030A0"/>
              </a:solidFill>
            </a:endParaRPr>
          </a:p>
          <a:p>
            <a:pPr marL="914400" lvl="1" indent="-330200" algn="l" rtl="0">
              <a:spcBef>
                <a:spcPts val="0"/>
              </a:spcBef>
              <a:spcAft>
                <a:spcPts val="0"/>
              </a:spcAft>
              <a:buSzPts val="1600"/>
              <a:buChar char="○"/>
            </a:pPr>
            <a:r>
              <a:rPr lang="en" b="1">
                <a:solidFill>
                  <a:srgbClr val="7030A0"/>
                </a:solidFill>
              </a:rPr>
              <a:t>Allocation and deallocation (free)</a:t>
            </a:r>
            <a:endParaRPr b="1">
              <a:solidFill>
                <a:srgbClr val="7030A0"/>
              </a:solidFill>
            </a:endParaRPr>
          </a:p>
          <a:p>
            <a:pPr marL="457200" lvl="0" indent="-342900" algn="l" rtl="0">
              <a:spcBef>
                <a:spcPts val="0"/>
              </a:spcBef>
              <a:spcAft>
                <a:spcPts val="0"/>
              </a:spcAft>
              <a:buSzPts val="1800"/>
              <a:buChar char="●"/>
            </a:pPr>
            <a:r>
              <a:rPr lang="en" b="1">
                <a:solidFill>
                  <a:srgbClr val="7030A0"/>
                </a:solidFill>
              </a:rPr>
              <a:t>Malloc and free in C</a:t>
            </a:r>
            <a:endParaRPr b="1">
              <a:solidFill>
                <a:srgbClr val="7030A0"/>
              </a:solidFill>
            </a:endParaRPr>
          </a:p>
          <a:p>
            <a:pPr marL="914400" lvl="1" indent="-330200" algn="l" rtl="0">
              <a:spcBef>
                <a:spcPts val="0"/>
              </a:spcBef>
              <a:spcAft>
                <a:spcPts val="0"/>
              </a:spcAft>
              <a:buSzPts val="1600"/>
              <a:buChar char="○"/>
            </a:pPr>
            <a:r>
              <a:rPr lang="en" b="1">
                <a:solidFill>
                  <a:srgbClr val="7030A0"/>
                </a:solidFill>
              </a:rPr>
              <a:t>Common memory-related bugs in C</a:t>
            </a:r>
            <a:endParaRPr b="1">
              <a:solidFill>
                <a:srgbClr val="7030A0"/>
              </a:solidFill>
            </a:endParaRPr>
          </a:p>
          <a:p>
            <a:pPr marL="457200" lvl="0" indent="-342900" algn="l" rtl="0">
              <a:spcBef>
                <a:spcPts val="0"/>
              </a:spcBef>
              <a:spcAft>
                <a:spcPts val="0"/>
              </a:spcAft>
              <a:buSzPts val="1800"/>
              <a:buChar char="●"/>
            </a:pPr>
            <a:r>
              <a:rPr lang="en"/>
              <a:t>Fragmentation</a:t>
            </a:r>
            <a:endParaRPr sz="2000"/>
          </a:p>
          <a:p>
            <a:pPr marL="457200" lvl="0" indent="-342900" algn="l" rtl="0">
              <a:spcBef>
                <a:spcPts val="0"/>
              </a:spcBef>
              <a:spcAft>
                <a:spcPts val="0"/>
              </a:spcAft>
              <a:buSzPts val="1800"/>
              <a:buChar char="●"/>
            </a:pPr>
            <a:r>
              <a:rPr lang="en"/>
              <a:t>Explicit allocation implementation</a:t>
            </a:r>
            <a:endParaRPr/>
          </a:p>
          <a:p>
            <a:pPr marL="914400" lvl="1" indent="-330200" algn="l" rtl="0">
              <a:spcBef>
                <a:spcPts val="0"/>
              </a:spcBef>
              <a:spcAft>
                <a:spcPts val="0"/>
              </a:spcAft>
              <a:buSzPts val="1600"/>
              <a:buChar char="○"/>
            </a:pPr>
            <a:r>
              <a:rPr lang="en"/>
              <a:t>Implicit free lists</a:t>
            </a:r>
            <a:endParaRPr/>
          </a:p>
          <a:p>
            <a:pPr marL="914400" lvl="1" indent="-330200" algn="l" rtl="0">
              <a:spcBef>
                <a:spcPts val="0"/>
              </a:spcBef>
              <a:spcAft>
                <a:spcPts val="0"/>
              </a:spcAft>
              <a:buSzPts val="1600"/>
              <a:buChar char="○"/>
            </a:pPr>
            <a:r>
              <a:rPr lang="en"/>
              <a:t>Explicit free lists (Lab 5)</a:t>
            </a:r>
            <a:endParaRPr/>
          </a:p>
          <a:p>
            <a:pPr marL="914400" lvl="1" indent="-330200" algn="l" rtl="0">
              <a:spcBef>
                <a:spcPts val="0"/>
              </a:spcBef>
              <a:spcAft>
                <a:spcPts val="0"/>
              </a:spcAft>
              <a:buSzPts val="1600"/>
              <a:buChar char="○"/>
            </a:pPr>
            <a:r>
              <a:rPr lang="en"/>
              <a:t>Splitting and coalescing</a:t>
            </a:r>
            <a:endParaRPr/>
          </a:p>
          <a:p>
            <a:pPr marL="457200" lvl="0" indent="-342900" algn="l" rtl="0">
              <a:spcBef>
                <a:spcPts val="0"/>
              </a:spcBef>
              <a:spcAft>
                <a:spcPts val="0"/>
              </a:spcAft>
              <a:buSzPts val="1800"/>
              <a:buChar char="●"/>
            </a:pPr>
            <a:r>
              <a:rPr lang="en"/>
              <a:t>Implicit deallocation: garbage collection</a:t>
            </a:r>
            <a:endParaRPr/>
          </a:p>
        </p:txBody>
      </p:sp>
      <p:sp>
        <p:nvSpPr>
          <p:cNvPr id="105" name="Google Shape;105;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3"/>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Multiple Ways to Store Program Data</a:t>
            </a:r>
            <a:endParaRPr>
              <a:solidFill>
                <a:schemeClr val="accent6"/>
              </a:solidFill>
            </a:endParaRPr>
          </a:p>
        </p:txBody>
      </p:sp>
      <p:sp>
        <p:nvSpPr>
          <p:cNvPr id="111" name="Google Shape;111;p23"/>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b="1">
                <a:solidFill>
                  <a:srgbClr val="7030A0"/>
                </a:solidFill>
              </a:rPr>
              <a:t>Static global data</a:t>
            </a:r>
            <a:endParaRPr b="1">
              <a:solidFill>
                <a:srgbClr val="7030A0"/>
              </a:solidFill>
            </a:endParaRPr>
          </a:p>
          <a:p>
            <a:pPr marL="914400" lvl="1" indent="-330200" algn="l" rtl="0">
              <a:spcBef>
                <a:spcPts val="0"/>
              </a:spcBef>
              <a:spcAft>
                <a:spcPts val="0"/>
              </a:spcAft>
              <a:buSzPts val="1600"/>
              <a:buChar char="○"/>
            </a:pPr>
            <a:r>
              <a:rPr lang="en" b="1"/>
              <a:t>Fixed size</a:t>
            </a:r>
            <a:r>
              <a:rPr lang="en"/>
              <a:t> at compile-time</a:t>
            </a:r>
            <a:endParaRPr/>
          </a:p>
          <a:p>
            <a:pPr marL="914400" lvl="1" indent="-330200" algn="l" rtl="0">
              <a:spcBef>
                <a:spcPts val="0"/>
              </a:spcBef>
              <a:spcAft>
                <a:spcPts val="0"/>
              </a:spcAft>
              <a:buSzPts val="1600"/>
              <a:buChar char="○"/>
            </a:pPr>
            <a:r>
              <a:rPr lang="en"/>
              <a:t>Lasts </a:t>
            </a:r>
            <a:r>
              <a:rPr lang="en" b="1"/>
              <a:t>entire lifetime</a:t>
            </a:r>
            <a:r>
              <a:rPr lang="en"/>
              <a:t> of the program</a:t>
            </a:r>
            <a:endParaRPr/>
          </a:p>
          <a:p>
            <a:pPr marL="914400" lvl="1" indent="-330200" algn="l" rtl="0">
              <a:spcBef>
                <a:spcPts val="0"/>
              </a:spcBef>
              <a:spcAft>
                <a:spcPts val="0"/>
              </a:spcAft>
              <a:buSzPts val="1600"/>
              <a:buChar char="○"/>
            </a:pPr>
            <a:r>
              <a:rPr lang="en"/>
              <a:t>Accessible anywhere in the program</a:t>
            </a:r>
            <a:endParaRPr/>
          </a:p>
          <a:p>
            <a:pPr marL="914400" lvl="1" indent="-330200" algn="l" rtl="0">
              <a:spcBef>
                <a:spcPts val="0"/>
              </a:spcBef>
              <a:spcAft>
                <a:spcPts val="0"/>
              </a:spcAft>
              <a:buSzPts val="1600"/>
              <a:buChar char="○"/>
            </a:pPr>
            <a:r>
              <a:rPr lang="en"/>
              <a:t>A portion is read-only (literals)</a:t>
            </a:r>
            <a:endParaRPr/>
          </a:p>
          <a:p>
            <a:pPr marL="457200" lvl="0" indent="-342900" algn="l" rtl="0">
              <a:spcBef>
                <a:spcPts val="0"/>
              </a:spcBef>
              <a:spcAft>
                <a:spcPts val="0"/>
              </a:spcAft>
              <a:buSzPts val="1800"/>
              <a:buChar char="●"/>
            </a:pPr>
            <a:r>
              <a:rPr lang="en" b="1">
                <a:solidFill>
                  <a:srgbClr val="7030A0"/>
                </a:solidFill>
              </a:rPr>
              <a:t>Stack-allocated data</a:t>
            </a:r>
            <a:endParaRPr b="1">
              <a:solidFill>
                <a:srgbClr val="7030A0"/>
              </a:solidFill>
            </a:endParaRPr>
          </a:p>
          <a:p>
            <a:pPr marL="914400" lvl="1" indent="-330200" algn="l" rtl="0">
              <a:spcBef>
                <a:spcPts val="0"/>
              </a:spcBef>
              <a:spcAft>
                <a:spcPts val="0"/>
              </a:spcAft>
              <a:buSzPts val="1600"/>
              <a:buChar char="○"/>
            </a:pPr>
            <a:r>
              <a:rPr lang="en"/>
              <a:t>Local/temporary variables</a:t>
            </a:r>
            <a:endParaRPr/>
          </a:p>
          <a:p>
            <a:pPr marL="1371600" lvl="2" indent="-330200" algn="l" rtl="0">
              <a:spcBef>
                <a:spcPts val="0"/>
              </a:spcBef>
              <a:spcAft>
                <a:spcPts val="0"/>
              </a:spcAft>
              <a:buSzPts val="1600"/>
              <a:buChar char="■"/>
            </a:pPr>
            <a:r>
              <a:rPr lang="en"/>
              <a:t>Can be </a:t>
            </a:r>
            <a:r>
              <a:rPr lang="en" b="1"/>
              <a:t>dynamically allocated</a:t>
            </a:r>
            <a:r>
              <a:rPr lang="en"/>
              <a:t> (in some versions of C)</a:t>
            </a:r>
            <a:endParaRPr/>
          </a:p>
          <a:p>
            <a:pPr marL="914400" lvl="1" indent="-330200" algn="l" rtl="0">
              <a:spcBef>
                <a:spcPts val="0"/>
              </a:spcBef>
              <a:spcAft>
                <a:spcPts val="0"/>
              </a:spcAft>
              <a:buSzPts val="1600"/>
              <a:buChar char="○"/>
            </a:pPr>
            <a:r>
              <a:rPr lang="en" b="1"/>
              <a:t>Known lifetime</a:t>
            </a:r>
            <a:r>
              <a:rPr lang="en"/>
              <a:t> (deallocated when function returns)</a:t>
            </a:r>
            <a:endParaRPr/>
          </a:p>
          <a:p>
            <a:pPr marL="457200" lvl="0" indent="-342900" algn="l" rtl="0">
              <a:spcBef>
                <a:spcPts val="0"/>
              </a:spcBef>
              <a:spcAft>
                <a:spcPts val="0"/>
              </a:spcAft>
              <a:buSzPts val="1800"/>
              <a:buChar char="●"/>
            </a:pPr>
            <a:r>
              <a:rPr lang="en" b="1">
                <a:solidFill>
                  <a:srgbClr val="7030A0"/>
                </a:solidFill>
              </a:rPr>
              <a:t>Dynamic (heap) data</a:t>
            </a:r>
            <a:endParaRPr b="1">
              <a:solidFill>
                <a:srgbClr val="7030A0"/>
              </a:solidFill>
            </a:endParaRPr>
          </a:p>
          <a:p>
            <a:pPr marL="914400" lvl="1" indent="-330200" algn="l" rtl="0">
              <a:spcBef>
                <a:spcPts val="0"/>
              </a:spcBef>
              <a:spcAft>
                <a:spcPts val="0"/>
              </a:spcAft>
              <a:buSzPts val="1600"/>
              <a:buChar char="○"/>
            </a:pPr>
            <a:r>
              <a:rPr lang="en"/>
              <a:t>Size and lifetime only </a:t>
            </a:r>
            <a:r>
              <a:rPr lang="en" b="1"/>
              <a:t>known at runtime</a:t>
            </a:r>
            <a:endParaRPr/>
          </a:p>
        </p:txBody>
      </p:sp>
      <p:sp>
        <p:nvSpPr>
          <p:cNvPr id="112" name="Google Shape;112;p23"/>
          <p:cNvSpPr txBox="1"/>
          <p:nvPr/>
        </p:nvSpPr>
        <p:spPr>
          <a:xfrm>
            <a:off x="4899600" y="858650"/>
            <a:ext cx="4098900" cy="1693200"/>
          </a:xfrm>
          <a:prstGeom prst="rect">
            <a:avLst/>
          </a:prstGeom>
          <a:solidFill>
            <a:srgbClr val="F3F3F3"/>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0000FF"/>
                </a:solidFill>
                <a:latin typeface="Source Code Pro"/>
                <a:ea typeface="Source Code Pro"/>
                <a:cs typeface="Source Code Pro"/>
                <a:sym typeface="Source Code Pro"/>
              </a:rPr>
              <a:t>int</a:t>
            </a:r>
            <a:r>
              <a:rPr lang="en">
                <a:latin typeface="Source Code Pro"/>
                <a:ea typeface="Source Code Pro"/>
                <a:cs typeface="Source Code Pro"/>
                <a:sym typeface="Source Code Pro"/>
              </a:rPr>
              <a:t> array[</a:t>
            </a:r>
            <a:r>
              <a:rPr lang="en">
                <a:solidFill>
                  <a:srgbClr val="38761D"/>
                </a:solidFill>
                <a:latin typeface="Source Code Pro"/>
                <a:ea typeface="Source Code Pro"/>
                <a:cs typeface="Source Code Pro"/>
                <a:sym typeface="Source Code Pro"/>
              </a:rPr>
              <a:t>1024</a:t>
            </a: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a:p>
            <a:pPr marL="0" lvl="0" indent="0" algn="l" rtl="0">
              <a:spcBef>
                <a:spcPts val="0"/>
              </a:spcBef>
              <a:spcAft>
                <a:spcPts val="0"/>
              </a:spcAft>
              <a:buNone/>
            </a:pPr>
            <a:r>
              <a:rPr lang="en">
                <a:solidFill>
                  <a:srgbClr val="0000FF"/>
                </a:solidFill>
                <a:latin typeface="Source Code Pro"/>
                <a:ea typeface="Source Code Pro"/>
                <a:cs typeface="Source Code Pro"/>
                <a:sym typeface="Source Code Pro"/>
              </a:rPr>
              <a:t>void</a:t>
            </a:r>
            <a:r>
              <a:rPr lang="en">
                <a:latin typeface="Source Code Pro"/>
                <a:ea typeface="Source Code Pro"/>
                <a:cs typeface="Source Code Pro"/>
                <a:sym typeface="Source Code Pro"/>
              </a:rPr>
              <a:t> foo(</a:t>
            </a:r>
            <a:r>
              <a:rPr lang="en">
                <a:solidFill>
                  <a:srgbClr val="0000FF"/>
                </a:solidFill>
                <a:latin typeface="Source Code Pro"/>
                <a:ea typeface="Source Code Pro"/>
                <a:cs typeface="Source Code Pro"/>
                <a:sym typeface="Source Code Pro"/>
              </a:rPr>
              <a:t>int</a:t>
            </a:r>
            <a:r>
              <a:rPr lang="en">
                <a:latin typeface="Source Code Pro"/>
                <a:ea typeface="Source Code Pro"/>
                <a:cs typeface="Source Code Pro"/>
                <a:sym typeface="Source Code Pro"/>
              </a:rPr>
              <a:t> n) {</a:t>
            </a:r>
            <a:endParaRPr>
              <a:latin typeface="Source Code Pro"/>
              <a:ea typeface="Source Code Pro"/>
              <a:cs typeface="Source Code Pro"/>
              <a:sym typeface="Source Code Pro"/>
            </a:endParaRPr>
          </a:p>
          <a:p>
            <a:pPr marL="0" lvl="0" indent="457200" algn="l" rtl="0">
              <a:spcBef>
                <a:spcPts val="0"/>
              </a:spcBef>
              <a:spcAft>
                <a:spcPts val="0"/>
              </a:spcAft>
              <a:buNone/>
            </a:pPr>
            <a:r>
              <a:rPr lang="en">
                <a:solidFill>
                  <a:srgbClr val="0000FF"/>
                </a:solidFill>
                <a:latin typeface="Source Code Pro"/>
                <a:ea typeface="Source Code Pro"/>
                <a:cs typeface="Source Code Pro"/>
                <a:sym typeface="Source Code Pro"/>
              </a:rPr>
              <a:t>int</a:t>
            </a:r>
            <a:r>
              <a:rPr lang="en">
                <a:latin typeface="Source Code Pro"/>
                <a:ea typeface="Source Code Pro"/>
                <a:cs typeface="Source Code Pro"/>
                <a:sym typeface="Source Code Pro"/>
              </a:rPr>
              <a:t> tmp;</a:t>
            </a:r>
            <a:endParaRPr>
              <a:latin typeface="Source Code Pro"/>
              <a:ea typeface="Source Code Pro"/>
              <a:cs typeface="Source Code Pro"/>
              <a:sym typeface="Source Code Pro"/>
            </a:endParaRPr>
          </a:p>
          <a:p>
            <a:pPr marL="0" lvl="0" indent="457200" algn="l" rtl="0">
              <a:spcBef>
                <a:spcPts val="0"/>
              </a:spcBef>
              <a:spcAft>
                <a:spcPts val="0"/>
              </a:spcAft>
              <a:buNone/>
            </a:pPr>
            <a:r>
              <a:rPr lang="en">
                <a:solidFill>
                  <a:srgbClr val="0000FF"/>
                </a:solidFill>
                <a:latin typeface="Source Code Pro"/>
                <a:ea typeface="Source Code Pro"/>
                <a:cs typeface="Source Code Pro"/>
                <a:sym typeface="Source Code Pro"/>
              </a:rPr>
              <a:t>int</a:t>
            </a:r>
            <a:r>
              <a:rPr lang="en">
                <a:latin typeface="Source Code Pro"/>
                <a:ea typeface="Source Code Pro"/>
                <a:cs typeface="Source Code Pro"/>
                <a:sym typeface="Source Code Pro"/>
              </a:rPr>
              <a:t> local_array[n];</a:t>
            </a:r>
            <a:endParaRPr>
              <a:latin typeface="Source Code Pro"/>
              <a:ea typeface="Source Code Pro"/>
              <a:cs typeface="Source Code Pro"/>
              <a:sym typeface="Source Code Pro"/>
            </a:endParaRPr>
          </a:p>
          <a:p>
            <a:pPr marL="0" lvl="0" indent="457200" algn="l" rtl="0">
              <a:spcBef>
                <a:spcPts val="0"/>
              </a:spcBef>
              <a:spcAft>
                <a:spcPts val="0"/>
              </a:spcAft>
              <a:buNone/>
            </a:pPr>
            <a:r>
              <a:rPr lang="en">
                <a:solidFill>
                  <a:srgbClr val="0000FF"/>
                </a:solidFill>
                <a:latin typeface="Source Code Pro"/>
                <a:ea typeface="Source Code Pro"/>
                <a:cs typeface="Source Code Pro"/>
                <a:sym typeface="Source Code Pro"/>
              </a:rPr>
              <a:t>int</a:t>
            </a:r>
            <a:r>
              <a:rPr lang="en">
                <a:latin typeface="Source Code Pro"/>
                <a:ea typeface="Source Code Pro"/>
                <a:cs typeface="Source Code Pro"/>
                <a:sym typeface="Source Code Pro"/>
              </a:rPr>
              <a:t>* dyn =</a:t>
            </a:r>
            <a:endParaRPr>
              <a:latin typeface="Source Code Pro"/>
              <a:ea typeface="Source Code Pro"/>
              <a:cs typeface="Source Code Pro"/>
              <a:sym typeface="Source Code Pro"/>
            </a:endParaRPr>
          </a:p>
          <a:p>
            <a:pPr marL="457200" lvl="0" indent="457200" algn="l" rtl="0">
              <a:spcBef>
                <a:spcPts val="0"/>
              </a:spcBef>
              <a:spcAft>
                <a:spcPts val="0"/>
              </a:spcAft>
              <a:buNone/>
            </a:pPr>
            <a:r>
              <a:rPr lang="en">
                <a:latin typeface="Source Code Pro"/>
                <a:ea typeface="Source Code Pro"/>
                <a:cs typeface="Source Code Pro"/>
                <a:sym typeface="Source Code Pro"/>
              </a:rPr>
              <a:t>(</a:t>
            </a:r>
            <a:r>
              <a:rPr lang="en">
                <a:solidFill>
                  <a:srgbClr val="0000FF"/>
                </a:solidFill>
                <a:latin typeface="Source Code Pro"/>
                <a:ea typeface="Source Code Pro"/>
                <a:cs typeface="Source Code Pro"/>
                <a:sym typeface="Source Code Pro"/>
              </a:rPr>
              <a:t>int</a:t>
            </a:r>
            <a:r>
              <a:rPr lang="en">
                <a:latin typeface="Source Code Pro"/>
                <a:ea typeface="Source Code Pro"/>
                <a:cs typeface="Source Code Pro"/>
                <a:sym typeface="Source Code Pro"/>
              </a:rPr>
              <a:t>*)malloc(n*sizeof(</a:t>
            </a:r>
            <a:r>
              <a:rPr lang="en">
                <a:solidFill>
                  <a:srgbClr val="0000FF"/>
                </a:solidFill>
                <a:latin typeface="Source Code Pro"/>
                <a:ea typeface="Source Code Pro"/>
                <a:cs typeface="Source Code Pro"/>
                <a:sym typeface="Source Code Pro"/>
              </a:rPr>
              <a:t>int</a:t>
            </a: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p:txBody>
      </p:sp>
      <p:sp>
        <p:nvSpPr>
          <p:cNvPr id="113" name="Google Shape;113;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4"/>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Dynamic Memory Allocation</a:t>
            </a:r>
            <a:endParaRPr/>
          </a:p>
        </p:txBody>
      </p:sp>
      <p:sp>
        <p:nvSpPr>
          <p:cNvPr id="119" name="Google Shape;119;p24"/>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Programmers use </a:t>
            </a:r>
            <a:r>
              <a:rPr lang="en" b="1">
                <a:solidFill>
                  <a:srgbClr val="7030A0"/>
                </a:solidFill>
              </a:rPr>
              <a:t>dynamic memory allocators </a:t>
            </a:r>
            <a:r>
              <a:rPr lang="en"/>
              <a:t>to acquire memory at runtime</a:t>
            </a:r>
            <a:endParaRPr/>
          </a:p>
          <a:p>
            <a:pPr marL="914400" lvl="1" indent="-330200" algn="l" rtl="0">
              <a:spcBef>
                <a:spcPts val="0"/>
              </a:spcBef>
              <a:spcAft>
                <a:spcPts val="0"/>
              </a:spcAft>
              <a:buSzPts val="1600"/>
              <a:buChar char="○"/>
            </a:pPr>
            <a:r>
              <a:rPr lang="en"/>
              <a:t>For data structures whose size or lifetime is known only at runtime</a:t>
            </a:r>
            <a:endParaRPr/>
          </a:p>
          <a:p>
            <a:pPr marL="914400" lvl="1" indent="-330200" algn="l" rtl="0">
              <a:spcBef>
                <a:spcPts val="0"/>
              </a:spcBef>
              <a:spcAft>
                <a:spcPts val="0"/>
              </a:spcAft>
              <a:buSzPts val="1600"/>
              <a:buChar char="○"/>
            </a:pPr>
            <a:r>
              <a:rPr lang="en"/>
              <a:t>Stored in </a:t>
            </a:r>
            <a:r>
              <a:rPr lang="en" b="1">
                <a:solidFill>
                  <a:srgbClr val="7030A0"/>
                </a:solidFill>
              </a:rPr>
              <a:t>heap</a:t>
            </a:r>
            <a:r>
              <a:rPr lang="en"/>
              <a:t> segment of memory</a:t>
            </a:r>
            <a:endParaRPr/>
          </a:p>
          <a:p>
            <a:pPr marL="457200" lvl="0" indent="-342900" algn="l" rtl="0">
              <a:spcBef>
                <a:spcPts val="0"/>
              </a:spcBef>
              <a:spcAft>
                <a:spcPts val="0"/>
              </a:spcAft>
              <a:buSzPts val="1800"/>
              <a:buChar char="●"/>
            </a:pPr>
            <a:r>
              <a:rPr lang="en"/>
              <a:t>Types of allocators</a:t>
            </a:r>
            <a:endParaRPr/>
          </a:p>
          <a:p>
            <a:pPr marL="914400" lvl="1" indent="-330200" algn="l" rtl="0">
              <a:spcBef>
                <a:spcPts val="0"/>
              </a:spcBef>
              <a:spcAft>
                <a:spcPts val="0"/>
              </a:spcAft>
              <a:buClr>
                <a:srgbClr val="7030A0"/>
              </a:buClr>
              <a:buSzPts val="1600"/>
              <a:buChar char="○"/>
            </a:pPr>
            <a:r>
              <a:rPr lang="en" b="1">
                <a:solidFill>
                  <a:srgbClr val="7030A0"/>
                </a:solidFill>
              </a:rPr>
              <a:t>Implicit</a:t>
            </a:r>
            <a:r>
              <a:rPr lang="en"/>
              <a:t>: language handles </a:t>
            </a:r>
            <a:r>
              <a:rPr lang="en" b="1">
                <a:solidFill>
                  <a:srgbClr val="7030A0"/>
                </a:solidFill>
              </a:rPr>
              <a:t>garbage collection</a:t>
            </a:r>
            <a:r>
              <a:rPr lang="en"/>
              <a:t>, programmer only needs to allocate the data</a:t>
            </a:r>
            <a:endParaRPr/>
          </a:p>
          <a:p>
            <a:pPr marL="1371600" lvl="2" indent="-330200" algn="l" rtl="0">
              <a:spcBef>
                <a:spcPts val="0"/>
              </a:spcBef>
              <a:spcAft>
                <a:spcPts val="0"/>
              </a:spcAft>
              <a:buSzPts val="1600"/>
              <a:buChar char="■"/>
            </a:pPr>
            <a:r>
              <a:rPr lang="en" u="sng"/>
              <a:t>Ex</a:t>
            </a:r>
            <a:r>
              <a:rPr lang="en"/>
              <a:t>: </a:t>
            </a:r>
            <a:r>
              <a:rPr lang="en">
                <a:latin typeface="Source Code Pro"/>
                <a:ea typeface="Source Code Pro"/>
                <a:cs typeface="Source Code Pro"/>
                <a:sym typeface="Source Code Pro"/>
              </a:rPr>
              <a:t>new</a:t>
            </a:r>
            <a:r>
              <a:rPr lang="en"/>
              <a:t> in Java</a:t>
            </a:r>
            <a:endParaRPr/>
          </a:p>
          <a:p>
            <a:pPr marL="914400" lvl="1" indent="-330200" algn="l" rtl="0">
              <a:spcBef>
                <a:spcPts val="0"/>
              </a:spcBef>
              <a:spcAft>
                <a:spcPts val="0"/>
              </a:spcAft>
              <a:buSzPts val="1600"/>
              <a:buChar char="○"/>
            </a:pPr>
            <a:r>
              <a:rPr lang="en" b="1">
                <a:solidFill>
                  <a:srgbClr val="7030A0"/>
                </a:solidFill>
              </a:rPr>
              <a:t>Explicit</a:t>
            </a:r>
            <a:r>
              <a:rPr lang="en"/>
              <a:t>: programmer needs to allocate </a:t>
            </a:r>
            <a:r>
              <a:rPr lang="en" i="1"/>
              <a:t>and</a:t>
            </a:r>
            <a:r>
              <a:rPr lang="en"/>
              <a:t> deallocate memory</a:t>
            </a:r>
            <a:endParaRPr/>
          </a:p>
          <a:p>
            <a:pPr marL="1371600" lvl="2" indent="-330200" algn="l" rtl="0">
              <a:spcBef>
                <a:spcPts val="0"/>
              </a:spcBef>
              <a:spcAft>
                <a:spcPts val="0"/>
              </a:spcAft>
              <a:buSzPts val="1600"/>
              <a:buChar char="■"/>
            </a:pPr>
            <a:r>
              <a:rPr lang="en" u="sng"/>
              <a:t>Ex</a:t>
            </a:r>
            <a:r>
              <a:rPr lang="en"/>
              <a:t>: </a:t>
            </a:r>
            <a:r>
              <a:rPr lang="en">
                <a:latin typeface="Source Code Pro"/>
                <a:ea typeface="Source Code Pro"/>
                <a:cs typeface="Source Code Pro"/>
                <a:sym typeface="Source Code Pro"/>
              </a:rPr>
              <a:t>malloc</a:t>
            </a:r>
            <a:r>
              <a:rPr lang="en"/>
              <a:t> and </a:t>
            </a:r>
            <a:r>
              <a:rPr lang="en">
                <a:latin typeface="Source Code Pro"/>
                <a:ea typeface="Source Code Pro"/>
                <a:cs typeface="Source Code Pro"/>
                <a:sym typeface="Source Code Pro"/>
              </a:rPr>
              <a:t>free</a:t>
            </a:r>
            <a:r>
              <a:rPr lang="en"/>
              <a:t> in C</a:t>
            </a:r>
            <a:endParaRPr/>
          </a:p>
        </p:txBody>
      </p:sp>
      <p:sp>
        <p:nvSpPr>
          <p:cNvPr id="120" name="Google Shape;120;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5"/>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Dynamic Memory Allocation (pt 2)</a:t>
            </a:r>
            <a:endParaRPr>
              <a:solidFill>
                <a:schemeClr val="accent6"/>
              </a:solidFill>
            </a:endParaRPr>
          </a:p>
        </p:txBody>
      </p:sp>
      <p:sp>
        <p:nvSpPr>
          <p:cNvPr id="126" name="Google Shape;126;p25"/>
          <p:cNvSpPr txBox="1">
            <a:spLocks noGrp="1"/>
          </p:cNvSpPr>
          <p:nvPr>
            <p:ph type="body" idx="1"/>
          </p:nvPr>
        </p:nvSpPr>
        <p:spPr>
          <a:xfrm>
            <a:off x="311700" y="742825"/>
            <a:ext cx="52062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Allocator organizes data into variable-sized </a:t>
            </a:r>
            <a:r>
              <a:rPr lang="en" b="1">
                <a:solidFill>
                  <a:srgbClr val="7030A0"/>
                </a:solidFill>
              </a:rPr>
              <a:t>blocks</a:t>
            </a:r>
            <a:r>
              <a:rPr lang="en"/>
              <a:t>, which can be allocated or free</a:t>
            </a:r>
            <a:endParaRPr/>
          </a:p>
          <a:p>
            <a:pPr marL="0" lvl="0" indent="0" algn="l" rtl="0">
              <a:spcBef>
                <a:spcPts val="1200"/>
              </a:spcBef>
              <a:spcAft>
                <a:spcPts val="0"/>
              </a:spcAft>
              <a:buNone/>
            </a:pPr>
            <a:endParaRPr/>
          </a:p>
          <a:p>
            <a:pPr marL="457200" lvl="0" indent="-342900" algn="l" rtl="0">
              <a:spcBef>
                <a:spcPts val="1200"/>
              </a:spcBef>
              <a:spcAft>
                <a:spcPts val="0"/>
              </a:spcAft>
              <a:buSzPts val="1800"/>
              <a:buChar char="●"/>
            </a:pPr>
            <a:r>
              <a:rPr lang="en"/>
              <a:t>What happens when the heap runs out of space?</a:t>
            </a:r>
            <a:endParaRPr/>
          </a:p>
          <a:p>
            <a:pPr marL="914400" lvl="1" indent="-330200" algn="l" rtl="0">
              <a:spcBef>
                <a:spcPts val="0"/>
              </a:spcBef>
              <a:spcAft>
                <a:spcPts val="0"/>
              </a:spcAft>
              <a:buSzPts val="1600"/>
              <a:buChar char="○"/>
            </a:pPr>
            <a:r>
              <a:rPr lang="en"/>
              <a:t>Allocator asks the OS for more!</a:t>
            </a:r>
            <a:endParaRPr/>
          </a:p>
          <a:p>
            <a:pPr marL="1371600" lvl="2" indent="-330200" algn="l" rtl="0">
              <a:spcBef>
                <a:spcPts val="0"/>
              </a:spcBef>
              <a:spcAft>
                <a:spcPts val="0"/>
              </a:spcAft>
              <a:buSzPts val="1600"/>
              <a:buChar char="■"/>
            </a:pPr>
            <a:r>
              <a:rPr lang="en">
                <a:latin typeface="Source Code Pro"/>
                <a:ea typeface="Source Code Pro"/>
                <a:cs typeface="Source Code Pro"/>
                <a:sym typeface="Source Code Pro"/>
              </a:rPr>
              <a:t>sbrk</a:t>
            </a:r>
            <a:r>
              <a:rPr lang="en"/>
              <a:t> in Unix</a:t>
            </a:r>
            <a:endParaRPr/>
          </a:p>
        </p:txBody>
      </p:sp>
      <p:pic>
        <p:nvPicPr>
          <p:cNvPr id="127" name="Google Shape;127;p25" descr="5 boxes stacked on top of each other. From top to bottom, they are labeled &quot;Stack&quot;, (unlabeled), &quot;Heap (via malloc)&quot;, &quot;Static Data (.bss and .data)&quot;, and &quot;Literals and instructions (.text)&quot;. The Heap box has a thicker outline than the rest and is shaded purple. The unlabeled box is shaded grey, and the rest are white. Two arrows point from the Stack and Heap boxes towards the center of the unlabeled box. On the right, the top of the diagram is labeled &quot;High addresses&quot;, and the bottom is labeled &quot;Low addresses&quot;"/>
          <p:cNvPicPr preferRelativeResize="0"/>
          <p:nvPr/>
        </p:nvPicPr>
        <p:blipFill>
          <a:blip r:embed="rId3">
            <a:alphaModFix/>
          </a:blip>
          <a:stretch>
            <a:fillRect/>
          </a:stretch>
        </p:blipFill>
        <p:spPr>
          <a:xfrm>
            <a:off x="5691000" y="287850"/>
            <a:ext cx="3321300" cy="3858653"/>
          </a:xfrm>
          <a:prstGeom prst="rect">
            <a:avLst/>
          </a:prstGeom>
          <a:noFill/>
          <a:ln>
            <a:noFill/>
          </a:ln>
        </p:spPr>
      </p:pic>
      <p:sp>
        <p:nvSpPr>
          <p:cNvPr id="128" name="Google Shape;128;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6"/>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Allocating Memory in C</a:t>
            </a:r>
            <a:endParaRPr/>
          </a:p>
        </p:txBody>
      </p:sp>
      <p:sp>
        <p:nvSpPr>
          <p:cNvPr id="134" name="Google Shape;134;p26"/>
          <p:cNvSpPr txBox="1">
            <a:spLocks noGrp="1"/>
          </p:cNvSpPr>
          <p:nvPr>
            <p:ph type="body" idx="1"/>
          </p:nvPr>
        </p:nvSpPr>
        <p:spPr>
          <a:xfrm>
            <a:off x="311700" y="666625"/>
            <a:ext cx="8520600" cy="37236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Need to </a:t>
            </a:r>
            <a:r>
              <a:rPr lang="en">
                <a:solidFill>
                  <a:srgbClr val="7030A0"/>
                </a:solidFill>
                <a:latin typeface="Source Code Pro"/>
                <a:ea typeface="Source Code Pro"/>
                <a:cs typeface="Source Code Pro"/>
                <a:sym typeface="Source Code Pro"/>
              </a:rPr>
              <a:t>#include &lt;stdlib.h&gt;</a:t>
            </a:r>
            <a:endParaRPr>
              <a:solidFill>
                <a:srgbClr val="7030A0"/>
              </a:solidFill>
              <a:latin typeface="Source Code Pro"/>
              <a:ea typeface="Source Code Pro"/>
              <a:cs typeface="Source Code Pro"/>
              <a:sym typeface="Source Code Pro"/>
            </a:endParaRPr>
          </a:p>
          <a:p>
            <a:pPr marL="457200" lvl="0" indent="-342900" algn="l" rtl="0">
              <a:spcBef>
                <a:spcPts val="0"/>
              </a:spcBef>
              <a:spcAft>
                <a:spcPts val="0"/>
              </a:spcAft>
              <a:buSzPts val="1800"/>
              <a:buFont typeface="Source Code Pro"/>
              <a:buChar char="●"/>
            </a:pPr>
            <a:r>
              <a:rPr lang="en">
                <a:solidFill>
                  <a:srgbClr val="0000FF"/>
                </a:solidFill>
                <a:latin typeface="Source Code Pro"/>
                <a:ea typeface="Source Code Pro"/>
                <a:cs typeface="Source Code Pro"/>
                <a:sym typeface="Source Code Pro"/>
              </a:rPr>
              <a:t>void</a:t>
            </a:r>
            <a:r>
              <a:rPr lang="en">
                <a:latin typeface="Source Code Pro"/>
                <a:ea typeface="Source Code Pro"/>
                <a:cs typeface="Source Code Pro"/>
                <a:sym typeface="Source Code Pro"/>
              </a:rPr>
              <a:t>* malloc(</a:t>
            </a:r>
            <a:r>
              <a:rPr lang="en">
                <a:solidFill>
                  <a:srgbClr val="0000FF"/>
                </a:solidFill>
                <a:latin typeface="Source Code Pro"/>
                <a:ea typeface="Source Code Pro"/>
                <a:cs typeface="Source Code Pro"/>
                <a:sym typeface="Source Code Pro"/>
              </a:rPr>
              <a:t>size_t</a:t>
            </a:r>
            <a:r>
              <a:rPr lang="en">
                <a:latin typeface="Source Code Pro"/>
                <a:ea typeface="Source Code Pro"/>
                <a:cs typeface="Source Code Pro"/>
                <a:sym typeface="Source Code Pro"/>
              </a:rPr>
              <a:t> size)</a:t>
            </a:r>
            <a:endParaRPr>
              <a:latin typeface="Source Code Pro"/>
              <a:ea typeface="Source Code Pro"/>
              <a:cs typeface="Source Code Pro"/>
              <a:sym typeface="Source Code Pro"/>
            </a:endParaRPr>
          </a:p>
          <a:p>
            <a:pPr marL="914400" lvl="1" indent="-330200" algn="l" rtl="0">
              <a:spcBef>
                <a:spcPts val="0"/>
              </a:spcBef>
              <a:spcAft>
                <a:spcPts val="0"/>
              </a:spcAft>
              <a:buSzPts val="1600"/>
              <a:buChar char="○"/>
            </a:pPr>
            <a:r>
              <a:rPr lang="en"/>
              <a:t>Allocates a </a:t>
            </a:r>
            <a:r>
              <a:rPr lang="en" b="1"/>
              <a:t>contiguous</a:t>
            </a:r>
            <a:r>
              <a:rPr lang="en"/>
              <a:t> block of </a:t>
            </a:r>
            <a:r>
              <a:rPr lang="en">
                <a:latin typeface="Source Code Pro"/>
                <a:ea typeface="Source Code Pro"/>
                <a:cs typeface="Source Code Pro"/>
                <a:sym typeface="Source Code Pro"/>
              </a:rPr>
              <a:t>size</a:t>
            </a:r>
            <a:r>
              <a:rPr lang="en"/>
              <a:t> bytes of </a:t>
            </a:r>
            <a:r>
              <a:rPr lang="en" b="1"/>
              <a:t>uninitialized</a:t>
            </a:r>
            <a:r>
              <a:rPr lang="en"/>
              <a:t> memory</a:t>
            </a:r>
            <a:endParaRPr/>
          </a:p>
          <a:p>
            <a:pPr marL="914400" lvl="1" indent="-330200" algn="l" rtl="0">
              <a:spcBef>
                <a:spcPts val="0"/>
              </a:spcBef>
              <a:spcAft>
                <a:spcPts val="0"/>
              </a:spcAft>
              <a:buSzPts val="1600"/>
              <a:buChar char="○"/>
            </a:pPr>
            <a:r>
              <a:rPr lang="en">
                <a:latin typeface="Source Code Pro"/>
                <a:ea typeface="Source Code Pro"/>
                <a:cs typeface="Source Code Pro"/>
                <a:sym typeface="Source Code Pro"/>
              </a:rPr>
              <a:t>size_t</a:t>
            </a:r>
            <a:r>
              <a:rPr lang="en"/>
              <a:t>?! Simple </a:t>
            </a:r>
            <a:r>
              <a:rPr lang="en">
                <a:latin typeface="Source Code Pro"/>
                <a:ea typeface="Source Code Pro"/>
                <a:cs typeface="Source Code Pro"/>
                <a:sym typeface="Source Code Pro"/>
              </a:rPr>
              <a:t>typedef</a:t>
            </a:r>
            <a:r>
              <a:rPr lang="en"/>
              <a:t> for an unsigned 8-byte integer</a:t>
            </a:r>
            <a:endParaRPr/>
          </a:p>
          <a:p>
            <a:pPr marL="914400" lvl="1" indent="-330200" algn="l" rtl="0">
              <a:spcBef>
                <a:spcPts val="0"/>
              </a:spcBef>
              <a:spcAft>
                <a:spcPts val="0"/>
              </a:spcAft>
              <a:buSzPts val="1600"/>
              <a:buChar char="○"/>
            </a:pPr>
            <a:r>
              <a:rPr lang="en"/>
              <a:t>Returns a pointer to the beginning of the allocated block</a:t>
            </a:r>
            <a:endParaRPr/>
          </a:p>
          <a:p>
            <a:pPr marL="1371600" lvl="2" indent="-330200" algn="l" rtl="0">
              <a:spcBef>
                <a:spcPts val="0"/>
              </a:spcBef>
              <a:spcAft>
                <a:spcPts val="0"/>
              </a:spcAft>
              <a:buSzPts val="1600"/>
              <a:buChar char="■"/>
            </a:pPr>
            <a:r>
              <a:rPr lang="en"/>
              <a:t>Returns </a:t>
            </a:r>
            <a:r>
              <a:rPr lang="en" b="1">
                <a:solidFill>
                  <a:srgbClr val="7030A0"/>
                </a:solidFill>
                <a:latin typeface="Source Code Pro"/>
                <a:ea typeface="Source Code Pro"/>
                <a:cs typeface="Source Code Pro"/>
                <a:sym typeface="Source Code Pro"/>
              </a:rPr>
              <a:t>NULL</a:t>
            </a:r>
            <a:r>
              <a:rPr lang="en"/>
              <a:t> if allocation failed, or </a:t>
            </a:r>
            <a:r>
              <a:rPr lang="en">
                <a:latin typeface="Source Code Pro"/>
                <a:ea typeface="Source Code Pro"/>
                <a:cs typeface="Source Code Pro"/>
                <a:sym typeface="Source Code Pro"/>
              </a:rPr>
              <a:t>size</a:t>
            </a:r>
            <a:r>
              <a:rPr lang="en"/>
              <a:t>=0</a:t>
            </a:r>
            <a:endParaRPr/>
          </a:p>
          <a:p>
            <a:pPr marL="1828800" lvl="3" indent="-330200" algn="l" rtl="0">
              <a:spcBef>
                <a:spcPts val="0"/>
              </a:spcBef>
              <a:spcAft>
                <a:spcPts val="0"/>
              </a:spcAft>
              <a:buSzPts val="1600"/>
              <a:buFont typeface="Source Code Pro"/>
              <a:buChar char="●"/>
            </a:pPr>
            <a:r>
              <a:rPr lang="en"/>
              <a:t>Pointer to an invalid address (represented as address 0)</a:t>
            </a:r>
            <a:endParaRPr/>
          </a:p>
          <a:p>
            <a:pPr marL="914400" lvl="1" indent="-330200" algn="l" rtl="0">
              <a:spcBef>
                <a:spcPts val="0"/>
              </a:spcBef>
              <a:spcAft>
                <a:spcPts val="0"/>
              </a:spcAft>
              <a:buSzPts val="1600"/>
              <a:buChar char="○"/>
            </a:pPr>
            <a:r>
              <a:rPr lang="en"/>
              <a:t>Blocks typically aligned to 8 or 16 bytes</a:t>
            </a:r>
            <a:endParaRPr/>
          </a:p>
          <a:p>
            <a:pPr marL="457200" lvl="0" indent="-342900" algn="l" rtl="0">
              <a:spcBef>
                <a:spcPts val="1000"/>
              </a:spcBef>
              <a:spcAft>
                <a:spcPts val="0"/>
              </a:spcAft>
              <a:buSzPts val="1800"/>
              <a:buChar char="●"/>
            </a:pPr>
            <a:r>
              <a:rPr lang="en"/>
              <a:t>Other versions: </a:t>
            </a:r>
            <a:endParaRPr/>
          </a:p>
          <a:p>
            <a:pPr marL="914400" lvl="1" indent="-330200" algn="l" rtl="0">
              <a:spcBef>
                <a:spcPts val="0"/>
              </a:spcBef>
              <a:spcAft>
                <a:spcPts val="0"/>
              </a:spcAft>
              <a:buSzPts val="1600"/>
              <a:buChar char="○"/>
            </a:pPr>
            <a:r>
              <a:rPr lang="en">
                <a:latin typeface="Source Code Pro"/>
                <a:ea typeface="Source Code Pro"/>
                <a:cs typeface="Source Code Pro"/>
                <a:sym typeface="Source Code Pro"/>
              </a:rPr>
              <a:t>calloc</a:t>
            </a:r>
            <a:r>
              <a:rPr lang="en"/>
              <a:t>: initializes memory to 0</a:t>
            </a:r>
            <a:endParaRPr/>
          </a:p>
          <a:p>
            <a:pPr marL="914400" lvl="1" indent="-330200" algn="l" rtl="0">
              <a:spcBef>
                <a:spcPts val="0"/>
              </a:spcBef>
              <a:spcAft>
                <a:spcPts val="0"/>
              </a:spcAft>
              <a:buSzPts val="1600"/>
              <a:buChar char="○"/>
            </a:pPr>
            <a:r>
              <a:rPr lang="en">
                <a:latin typeface="Source Code Pro"/>
                <a:ea typeface="Source Code Pro"/>
                <a:cs typeface="Source Code Pro"/>
                <a:sym typeface="Source Code Pro"/>
              </a:rPr>
              <a:t>realloc</a:t>
            </a:r>
            <a:r>
              <a:rPr lang="en"/>
              <a:t>: moves existing block to a larger one</a:t>
            </a:r>
            <a:endParaRPr/>
          </a:p>
        </p:txBody>
      </p:sp>
      <p:sp>
        <p:nvSpPr>
          <p:cNvPr id="135" name="Google Shape;135;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7"/>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Freeing Memory in C</a:t>
            </a:r>
            <a:endParaRPr/>
          </a:p>
        </p:txBody>
      </p:sp>
      <p:sp>
        <p:nvSpPr>
          <p:cNvPr id="141" name="Google Shape;141;p27"/>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Font typeface="Source Code Pro"/>
              <a:buChar char="●"/>
            </a:pPr>
            <a:r>
              <a:rPr lang="en">
                <a:solidFill>
                  <a:srgbClr val="0000FF"/>
                </a:solidFill>
                <a:latin typeface="Source Code Pro"/>
                <a:ea typeface="Source Code Pro"/>
                <a:cs typeface="Source Code Pro"/>
                <a:sym typeface="Source Code Pro"/>
              </a:rPr>
              <a:t>void</a:t>
            </a:r>
            <a:r>
              <a:rPr lang="en">
                <a:latin typeface="Source Code Pro"/>
                <a:ea typeface="Source Code Pro"/>
                <a:cs typeface="Source Code Pro"/>
                <a:sym typeface="Source Code Pro"/>
              </a:rPr>
              <a:t> free(</a:t>
            </a:r>
            <a:r>
              <a:rPr lang="en">
                <a:solidFill>
                  <a:srgbClr val="0000FF"/>
                </a:solidFill>
                <a:latin typeface="Source Code Pro"/>
                <a:ea typeface="Source Code Pro"/>
                <a:cs typeface="Source Code Pro"/>
                <a:sym typeface="Source Code Pro"/>
              </a:rPr>
              <a:t>void</a:t>
            </a:r>
            <a:r>
              <a:rPr lang="en">
                <a:latin typeface="Source Code Pro"/>
                <a:ea typeface="Source Code Pro"/>
                <a:cs typeface="Source Code Pro"/>
                <a:sym typeface="Source Code Pro"/>
              </a:rPr>
              <a:t>* p)</a:t>
            </a:r>
            <a:endParaRPr>
              <a:latin typeface="Source Code Pro"/>
              <a:ea typeface="Source Code Pro"/>
              <a:cs typeface="Source Code Pro"/>
              <a:sym typeface="Source Code Pro"/>
            </a:endParaRPr>
          </a:p>
          <a:p>
            <a:pPr marL="914400" lvl="1" indent="-330200" algn="l" rtl="0">
              <a:spcBef>
                <a:spcPts val="0"/>
              </a:spcBef>
              <a:spcAft>
                <a:spcPts val="0"/>
              </a:spcAft>
              <a:buSzPts val="1600"/>
              <a:buChar char="○"/>
            </a:pPr>
            <a:r>
              <a:rPr lang="en"/>
              <a:t>Releases block pointed to by </a:t>
            </a:r>
            <a:r>
              <a:rPr lang="en">
                <a:latin typeface="Source Code Pro"/>
                <a:ea typeface="Source Code Pro"/>
                <a:cs typeface="Source Code Pro"/>
                <a:sym typeface="Source Code Pro"/>
              </a:rPr>
              <a:t>p</a:t>
            </a:r>
            <a:r>
              <a:rPr lang="en"/>
              <a:t> back to the pool of available memory</a:t>
            </a:r>
            <a:endParaRPr/>
          </a:p>
          <a:p>
            <a:pPr marL="914400" lvl="1" indent="-330200" algn="l" rtl="0">
              <a:spcBef>
                <a:spcPts val="0"/>
              </a:spcBef>
              <a:spcAft>
                <a:spcPts val="0"/>
              </a:spcAft>
              <a:buSzPts val="1600"/>
              <a:buChar char="○"/>
            </a:pPr>
            <a:r>
              <a:rPr lang="en"/>
              <a:t>Pointer </a:t>
            </a:r>
            <a:r>
              <a:rPr lang="en">
                <a:latin typeface="Source Code Pro"/>
                <a:ea typeface="Source Code Pro"/>
                <a:cs typeface="Source Code Pro"/>
                <a:sym typeface="Source Code Pro"/>
              </a:rPr>
              <a:t>p</a:t>
            </a:r>
            <a:r>
              <a:rPr lang="en"/>
              <a:t> must be the address originally returned by </a:t>
            </a:r>
            <a:r>
              <a:rPr lang="en">
                <a:latin typeface="Source Code Pro"/>
                <a:ea typeface="Source Code Pro"/>
                <a:cs typeface="Source Code Pro"/>
                <a:sym typeface="Source Code Pro"/>
              </a:rPr>
              <a:t>malloc</a:t>
            </a:r>
            <a:r>
              <a:rPr lang="en"/>
              <a:t>/</a:t>
            </a:r>
            <a:r>
              <a:rPr lang="en">
                <a:latin typeface="Source Code Pro"/>
                <a:ea typeface="Source Code Pro"/>
                <a:cs typeface="Source Code Pro"/>
                <a:sym typeface="Source Code Pro"/>
              </a:rPr>
              <a:t>calloc</a:t>
            </a:r>
            <a:r>
              <a:rPr lang="en"/>
              <a:t>/</a:t>
            </a:r>
            <a:r>
              <a:rPr lang="en">
                <a:latin typeface="Source Code Pro"/>
                <a:ea typeface="Source Code Pro"/>
                <a:cs typeface="Source Code Pro"/>
                <a:sym typeface="Source Code Pro"/>
              </a:rPr>
              <a:t>realloc</a:t>
            </a:r>
            <a:r>
              <a:rPr lang="en"/>
              <a:t> (i.e., beginning of the block)</a:t>
            </a:r>
            <a:endParaRPr/>
          </a:p>
          <a:p>
            <a:pPr marL="914400" lvl="1" indent="-330200" algn="l" rtl="0">
              <a:spcBef>
                <a:spcPts val="0"/>
              </a:spcBef>
              <a:spcAft>
                <a:spcPts val="0"/>
              </a:spcAft>
              <a:buSzPts val="1600"/>
              <a:buChar char="○"/>
            </a:pPr>
            <a:r>
              <a:rPr lang="en" b="1">
                <a:solidFill>
                  <a:schemeClr val="accent6"/>
                </a:solidFill>
              </a:rPr>
              <a:t>Don’t call </a:t>
            </a:r>
            <a:r>
              <a:rPr lang="en" b="1">
                <a:solidFill>
                  <a:schemeClr val="accent6"/>
                </a:solidFill>
                <a:latin typeface="Source Code Pro"/>
                <a:ea typeface="Source Code Pro"/>
                <a:cs typeface="Source Code Pro"/>
                <a:sym typeface="Source Code Pro"/>
              </a:rPr>
              <a:t>free</a:t>
            </a:r>
            <a:r>
              <a:rPr lang="en" b="1">
                <a:solidFill>
                  <a:schemeClr val="accent6"/>
                </a:solidFill>
              </a:rPr>
              <a:t> on a block that has already been released!</a:t>
            </a:r>
            <a:endParaRPr b="1">
              <a:solidFill>
                <a:schemeClr val="accent6"/>
              </a:solidFill>
            </a:endParaRPr>
          </a:p>
          <a:p>
            <a:pPr marL="1371600" lvl="2" indent="-330200" algn="l" rtl="0">
              <a:spcBef>
                <a:spcPts val="0"/>
              </a:spcBef>
              <a:spcAft>
                <a:spcPts val="0"/>
              </a:spcAft>
              <a:buSzPts val="1600"/>
              <a:buChar char="■"/>
            </a:pPr>
            <a:r>
              <a:rPr lang="en"/>
              <a:t>Undefined behavior - can even introduce buffer overflow vulnerabilities!</a:t>
            </a:r>
            <a:endParaRPr/>
          </a:p>
          <a:p>
            <a:pPr marL="914400" lvl="1" indent="-330200" algn="l" rtl="0">
              <a:spcBef>
                <a:spcPts val="0"/>
              </a:spcBef>
              <a:spcAft>
                <a:spcPts val="0"/>
              </a:spcAft>
              <a:buSzPts val="1600"/>
              <a:buChar char="○"/>
            </a:pPr>
            <a:r>
              <a:rPr lang="en"/>
              <a:t>No action occurs if you call </a:t>
            </a:r>
            <a:r>
              <a:rPr lang="en">
                <a:latin typeface="Source Code Pro"/>
                <a:ea typeface="Source Code Pro"/>
                <a:cs typeface="Source Code Pro"/>
                <a:sym typeface="Source Code Pro"/>
              </a:rPr>
              <a:t>free(NULL)</a:t>
            </a:r>
            <a:endParaRPr>
              <a:latin typeface="Source Code Pro"/>
              <a:ea typeface="Source Code Pro"/>
              <a:cs typeface="Source Code Pro"/>
              <a:sym typeface="Source Code Pro"/>
            </a:endParaRPr>
          </a:p>
        </p:txBody>
      </p:sp>
      <p:sp>
        <p:nvSpPr>
          <p:cNvPr id="142" name="Google Shape;142;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Simple Light UW 351">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DD1100"/>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2515</Words>
  <Application>Microsoft Office PowerPoint</Application>
  <PresentationFormat>On-screen Show (16:9)</PresentationFormat>
  <Paragraphs>360</Paragraphs>
  <Slides>33</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Source Code Pro</vt:lpstr>
      <vt:lpstr>Play</vt:lpstr>
      <vt:lpstr>Simple Light UW 351</vt:lpstr>
      <vt:lpstr>Memory Allocation I</vt:lpstr>
      <vt:lpstr>Administrivia</vt:lpstr>
      <vt:lpstr>Topic Group 3: Scale &amp; Coherence</vt:lpstr>
      <vt:lpstr>Dynamic Memory Allocation</vt:lpstr>
      <vt:lpstr>Multiple Ways to Store Program Data</vt:lpstr>
      <vt:lpstr>Dynamic Memory Allocation</vt:lpstr>
      <vt:lpstr>Dynamic Memory Allocation (pt 2)</vt:lpstr>
      <vt:lpstr>Allocating Memory in C</vt:lpstr>
      <vt:lpstr>Freeing Memory in C</vt:lpstr>
      <vt:lpstr>Best Practices for malloc and free</vt:lpstr>
      <vt:lpstr>malloc and free Example</vt:lpstr>
      <vt:lpstr>malloc and free Interface</vt:lpstr>
      <vt:lpstr>Heap Management in C </vt:lpstr>
      <vt:lpstr>Find that Bug!</vt:lpstr>
      <vt:lpstr>Find that Bug! (pt 2)</vt:lpstr>
      <vt:lpstr>Find that Bug! (pt 3)</vt:lpstr>
      <vt:lpstr>Find that Bug! (pt 4)</vt:lpstr>
      <vt:lpstr>Dynamic Memory Allocation</vt:lpstr>
      <vt:lpstr>Notation</vt:lpstr>
      <vt:lpstr>Memory Allocation Example</vt:lpstr>
      <vt:lpstr>Performance Goals</vt:lpstr>
      <vt:lpstr>Performance Goals (pt 2)</vt:lpstr>
      <vt:lpstr>Fragmentation</vt:lpstr>
      <vt:lpstr>Internal Fragmentation</vt:lpstr>
      <vt:lpstr>External Fragmentation</vt:lpstr>
      <vt:lpstr>Polling Question</vt:lpstr>
      <vt:lpstr>Dynamic Memory Allocation</vt:lpstr>
      <vt:lpstr>Implementation Issues</vt:lpstr>
      <vt:lpstr>Knowing how much to free</vt:lpstr>
      <vt:lpstr>Keeping track of free blocks</vt:lpstr>
      <vt:lpstr>Implicit Free Lists</vt:lpstr>
      <vt:lpstr>Header Questions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Ellis Haker</cp:lastModifiedBy>
  <cp:revision>2</cp:revision>
  <dcterms:modified xsi:type="dcterms:W3CDTF">2024-08-05T16:08:11Z</dcterms:modified>
</cp:coreProperties>
</file>