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5143500" type="screen16x9"/>
  <p:notesSz cx="6858000" cy="9144000"/>
  <p:embeddedFontLst>
    <p:embeddedFont>
      <p:font typeface="Source Code Pro" panose="020B0509030403020204" pitchFamily="49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62">
          <p15:clr>
            <a:srgbClr val="747775"/>
          </p15:clr>
        </p15:guide>
        <p15:guide id="2" pos="3560">
          <p15:clr>
            <a:srgbClr val="747775"/>
          </p15:clr>
        </p15:guide>
        <p15:guide id="3" pos="487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3DA1B1-C30E-477D-B15C-53CEF67E688C}">
  <a:tblStyle styleId="{FF3DA1B1-C30E-477D-B15C-53CEF67E68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026" autoAdjust="0"/>
  </p:normalViewPr>
  <p:slideViewPr>
    <p:cSldViewPr snapToGrid="0">
      <p:cViewPr>
        <p:scale>
          <a:sx n="102" d="100"/>
          <a:sy n="102" d="100"/>
        </p:scale>
        <p:origin x="240" y="-706"/>
      </p:cViewPr>
      <p:guideLst>
        <p:guide orient="horz" pos="962"/>
        <p:guide pos="3560"/>
        <p:guide pos="48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eec3eca321_1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eec3eca321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79c35111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79c35111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Notice the wear on the buttons of the keypad!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Heat on roofs used to detect illegal weed farming.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79c35111d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79c35111d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79c35111d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79c35111d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79c35111d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79c35111d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eec3eca321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eec3eca321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79c35111d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79c35111d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79c35111d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79c35111d3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79c35111d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79c35111d3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ef0e25b9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ef0e25b9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eee3e133e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eee3e133e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79c35111d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79c35111d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eee3e133e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eee3e133e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eee3e133e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eee3e133e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More likely to take the jump. Jump to loop body n times. Only don’t jump once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79c35111d3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79c35111d3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eee3e133e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eee3e133e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access is array1[x]. 4096 is the block size. 2</a:t>
            </a:r>
            <a:r>
              <a:rPr lang="en-US" baseline="30000" dirty="0"/>
              <a:t>nd</a:t>
            </a:r>
            <a:r>
              <a:rPr lang="en-US" dirty="0"/>
              <a:t> access depends on 1st</a:t>
            </a: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eee3e133e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eee3e133e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eee3e133e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eee3e133e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eee3e133e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eee3e133e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eee3e133e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eee3e133e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eee3e133e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eee3e133e0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ee3e133e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eee3e133e0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9c35111d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79c35111d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example, the first 4-byte block in each image (all colored red), will map to the first set in the cache, so the 3</a:t>
            </a:r>
            <a:r>
              <a:rPr lang="en-US" baseline="30000" dirty="0"/>
              <a:t>rd</a:t>
            </a:r>
            <a:r>
              <a:rPr lang="en-US" dirty="0"/>
              <a:t> byte in each image will map to offset 3 in block 0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ee3e133e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eee3e133e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ee3e133e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eee3e133e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eee3e133e0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eee3e133e0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eee3e133e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eee3e133e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Block size = 4B because of the purple boxes, Cache size = 8B because of the blue boxes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Each cache bock contains 2 elements. First for loop accesses elements 0, 2, 4, and 6. Second one accesses 1, 3, 5, and 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Access 0 loads 0-1 into set 0 of the cache, no evictions.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Access 2 loads 2-3 into set 1 of the cache, no evictions.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Access 4 loads 4-5 into set 0 of the cache, evict 0-1.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Access 6 loads 6-7 into set 1 of the cache, evict 2-3.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Access 1 loads 0-1 into set 0 of the cache, evict 4-5.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Access 3 loads 2-3 into set 1 of the cache, evict 6-7.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Access 5 loads 4-5 into set 0 of the cache, evict 0-1.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Access 7 loads 6-7 into set 1 of the cache, evict 2-3.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Total = 6 evictions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Miss rate = 100%. First for loop will be all compulsory misses, second will be all conflict.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ee3e133e0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eee3e133e0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800"/>
              <a:buNone/>
              <a:defRPr sz="2800">
                <a:solidFill>
                  <a:srgbClr val="75757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2"/>
          </p:nvPr>
        </p:nvSpPr>
        <p:spPr>
          <a:xfrm>
            <a:off x="45720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8205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0" y="3002175"/>
            <a:ext cx="9144000" cy="2141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</p:txBody>
      </p:sp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3925" y="1391063"/>
            <a:ext cx="8076300" cy="10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ubTitle" idx="1"/>
          </p:nvPr>
        </p:nvSpPr>
        <p:spPr>
          <a:xfrm>
            <a:off x="2549363" y="2428990"/>
            <a:ext cx="40452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303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20960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body" idx="2"/>
          </p:nvPr>
        </p:nvSpPr>
        <p:spPr>
          <a:xfrm>
            <a:off x="4572000" y="7127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 txBox="1">
            <a:spLocks noGrp="1"/>
          </p:cNvSpPr>
          <p:nvPr>
            <p:ph type="title"/>
          </p:nvPr>
        </p:nvSpPr>
        <p:spPr>
          <a:xfrm>
            <a:off x="357018" y="326759"/>
            <a:ext cx="8406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body" idx="1"/>
          </p:nvPr>
        </p:nvSpPr>
        <p:spPr>
          <a:xfrm>
            <a:off x="396876" y="1021556"/>
            <a:ext cx="8366100" cy="3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 algn="l" rtl="0">
              <a:spcBef>
                <a:spcPts val="400"/>
              </a:spcBef>
              <a:spcAft>
                <a:spcPts val="0"/>
              </a:spcAft>
              <a:buSzPts val="1000"/>
              <a:buChar char="●"/>
              <a:defRPr b="0"/>
            </a:lvl1pPr>
            <a:lvl2pPr marL="914400" lvl="1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sldNum" idx="12"/>
          </p:nvPr>
        </p:nvSpPr>
        <p:spPr>
          <a:xfrm>
            <a:off x="8534400" y="4869181"/>
            <a:ext cx="609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OBJECT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>
            <a:spLocks noGrp="1"/>
          </p:cNvSpPr>
          <p:nvPr>
            <p:ph type="title"/>
          </p:nvPr>
        </p:nvSpPr>
        <p:spPr>
          <a:xfrm>
            <a:off x="357018" y="326759"/>
            <a:ext cx="8406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body" idx="1"/>
          </p:nvPr>
        </p:nvSpPr>
        <p:spPr>
          <a:xfrm>
            <a:off x="396876" y="1021556"/>
            <a:ext cx="8366100" cy="3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 algn="l" rtl="0">
              <a:spcBef>
                <a:spcPts val="400"/>
              </a:spcBef>
              <a:spcAft>
                <a:spcPts val="0"/>
              </a:spcAft>
              <a:buSzPts val="1000"/>
              <a:buChar char="●"/>
              <a:defRPr b="0"/>
            </a:lvl1pPr>
            <a:lvl2pPr marL="914400" lvl="1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sldNum" idx="12"/>
          </p:nvPr>
        </p:nvSpPr>
        <p:spPr>
          <a:xfrm>
            <a:off x="8534400" y="4869181"/>
            <a:ext cx="609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OBJECT_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357018" y="326759"/>
            <a:ext cx="8406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1"/>
          </p:nvPr>
        </p:nvSpPr>
        <p:spPr>
          <a:xfrm>
            <a:off x="396876" y="1021556"/>
            <a:ext cx="8366100" cy="3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100" b="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○"/>
              <a:defRPr sz="1800"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sldNum" idx="12"/>
          </p:nvPr>
        </p:nvSpPr>
        <p:spPr>
          <a:xfrm>
            <a:off x="8534400" y="4869181"/>
            <a:ext cx="609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OBJECT_4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title"/>
          </p:nvPr>
        </p:nvSpPr>
        <p:spPr>
          <a:xfrm>
            <a:off x="357018" y="326759"/>
            <a:ext cx="8406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0"/>
          <p:cNvSpPr txBox="1">
            <a:spLocks noGrp="1"/>
          </p:cNvSpPr>
          <p:nvPr>
            <p:ph type="body" idx="1"/>
          </p:nvPr>
        </p:nvSpPr>
        <p:spPr>
          <a:xfrm>
            <a:off x="396876" y="1021556"/>
            <a:ext cx="8366100" cy="3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100" b="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○"/>
              <a:defRPr sz="1800"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sldNum" idx="12"/>
          </p:nvPr>
        </p:nvSpPr>
        <p:spPr>
          <a:xfrm>
            <a:off x="8534400" y="4869181"/>
            <a:ext cx="609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4256175"/>
            <a:ext cx="9144000" cy="887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311700" y="101766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</a:t>
            </a: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 txBox="1">
            <a:spLocks noGrp="1"/>
          </p:cNvSpPr>
          <p:nvPr>
            <p:ph type="ctrTitle"/>
          </p:nvPr>
        </p:nvSpPr>
        <p:spPr>
          <a:xfrm>
            <a:off x="127363" y="0"/>
            <a:ext cx="80010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" sz="3000" b="1"/>
              <a:t>Caches Wrap-up &amp; Side Channel Attacks</a:t>
            </a:r>
            <a:endParaRPr sz="3000"/>
          </a:p>
        </p:txBody>
      </p:sp>
      <p:sp>
        <p:nvSpPr>
          <p:cNvPr id="125" name="Google Shape;125;p31"/>
          <p:cNvSpPr txBox="1">
            <a:spLocks noGrp="1"/>
          </p:cNvSpPr>
          <p:nvPr>
            <p:ph type="subTitle" idx="1"/>
          </p:nvPr>
        </p:nvSpPr>
        <p:spPr>
          <a:xfrm>
            <a:off x="127372" y="724950"/>
            <a:ext cx="3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100">
                <a:solidFill>
                  <a:schemeClr val="dk2"/>
                </a:solidFill>
              </a:rPr>
              <a:t>CSE 351 Summer 2024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26" name="Google Shape;126;p31"/>
          <p:cNvSpPr txBox="1"/>
          <p:nvPr/>
        </p:nvSpPr>
        <p:spPr>
          <a:xfrm>
            <a:off x="548346" y="1180819"/>
            <a:ext cx="3761700" cy="2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Instructor: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Ellis Haker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Assistants: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Naama Amiel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Micah Chang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Shananda Dokka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Nikolas McNamee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Jiawe</a:t>
            </a:r>
            <a:r>
              <a:rPr lang="en" sz="2100">
                <a:solidFill>
                  <a:schemeClr val="dk1"/>
                </a:solidFill>
              </a:rPr>
              <a:t>i Huang</a:t>
            </a:r>
            <a:endParaRPr sz="1100"/>
          </a:p>
        </p:txBody>
      </p:sp>
      <p:pic>
        <p:nvPicPr>
          <p:cNvPr id="127" name="Google Shape;127;p31" descr="A meme showing a man smiling while tapping the side of his forehead, captioned &quot;your computer isn't vulnerable if you take the CPU out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475" y="678175"/>
            <a:ext cx="3531775" cy="353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0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 Channel Attacks</a:t>
            </a:r>
            <a:endParaRPr/>
          </a:p>
        </p:txBody>
      </p:sp>
      <p:sp>
        <p:nvSpPr>
          <p:cNvPr id="195" name="Google Shape;195;p40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5626500" cy="2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Attacks that use side effects of the physical implementation of a system in order to gain information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/>
              <a:t>Example</a:t>
            </a:r>
            <a:r>
              <a:rPr lang="en"/>
              <a:t>: can you guess the passcode for this block?</a:t>
            </a:r>
            <a:endParaRPr/>
          </a:p>
        </p:txBody>
      </p:sp>
      <p:pic>
        <p:nvPicPr>
          <p:cNvPr id="196" name="Google Shape;196;p40" descr="A lock with a number pad. The paint on the first four buttons (numbers 1, 2, 3, and 4) has worn off."/>
          <p:cNvPicPr preferRelativeResize="0"/>
          <p:nvPr/>
        </p:nvPicPr>
        <p:blipFill rotWithShape="1">
          <a:blip r:embed="rId3">
            <a:alphaModFix/>
          </a:blip>
          <a:srcRect l="8248" t="7655" r="18102" b="23620"/>
          <a:stretch/>
        </p:blipFill>
        <p:spPr>
          <a:xfrm>
            <a:off x="5989572" y="294292"/>
            <a:ext cx="3049748" cy="379408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026" name="Picture 2" descr="An apartment building. There is snow on the roof and on the ground, except for a large circle in the middle of the roof, where there is no snow.">
            <a:extLst>
              <a:ext uri="{FF2B5EF4-FFF2-40B4-BE49-F238E27FC236}">
                <a16:creationId xmlns:a16="http://schemas.microsoft.com/office/drawing/2014/main" id="{546D2114-E11F-443F-979F-62C3205BD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3" b="33998"/>
          <a:stretch/>
        </p:blipFill>
        <p:spPr bwMode="auto">
          <a:xfrm>
            <a:off x="882867" y="2319379"/>
            <a:ext cx="3996559" cy="187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 Channels in Computer Security</a:t>
            </a:r>
            <a:endParaRPr/>
          </a:p>
        </p:txBody>
      </p:sp>
      <p:sp>
        <p:nvSpPr>
          <p:cNvPr id="203" name="Google Shape;203;p41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18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Observable changes in hardware during program execution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Heat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Sound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Time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 dirty="0"/>
              <a:t>Example</a:t>
            </a:r>
            <a:r>
              <a:rPr lang="en" dirty="0"/>
              <a:t>: how can this code be exploited?</a:t>
            </a:r>
            <a:endParaRPr dirty="0"/>
          </a:p>
        </p:txBody>
      </p:sp>
      <p:sp>
        <p:nvSpPr>
          <p:cNvPr id="204" name="Google Shape;204;p41"/>
          <p:cNvSpPr txBox="1"/>
          <p:nvPr/>
        </p:nvSpPr>
        <p:spPr>
          <a:xfrm>
            <a:off x="817774" y="2343804"/>
            <a:ext cx="5845785" cy="1860331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// Return 1 if password is correct, 0 otherwise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lang="en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check_password(</a:t>
            </a:r>
            <a:r>
              <a:rPr lang="en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char</a:t>
            </a:r>
            <a:r>
              <a:rPr lang="en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* input, </a:t>
            </a:r>
            <a:r>
              <a:rPr lang="en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char</a:t>
            </a:r>
            <a:r>
              <a:rPr lang="en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* real) {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for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(i = </a:t>
            </a:r>
            <a:r>
              <a:rPr lang="en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 input[i] != </a:t>
            </a:r>
            <a:r>
              <a:rPr lang="en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&amp;&amp; real[i] != </a:t>
            </a:r>
            <a:r>
              <a:rPr lang="en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 i++) {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</a:t>
            </a:r>
            <a:r>
              <a:rPr lang="en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if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(input[i] != real[i])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</a:t>
            </a:r>
            <a:r>
              <a:rPr lang="en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return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}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return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05" name="Google Shape;205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2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Password Checker</a:t>
            </a:r>
            <a:endParaRPr/>
          </a:p>
        </p:txBody>
      </p:sp>
      <p:sp>
        <p:nvSpPr>
          <p:cNvPr id="3" name="Google Shape;204;p41">
            <a:extLst>
              <a:ext uri="{FF2B5EF4-FFF2-40B4-BE49-F238E27FC236}">
                <a16:creationId xmlns:a16="http://schemas.microsoft.com/office/drawing/2014/main" id="{371F2585-1C87-61E0-3371-EB6300D87E70}"/>
              </a:ext>
            </a:extLst>
          </p:cNvPr>
          <p:cNvSpPr txBox="1"/>
          <p:nvPr/>
        </p:nvSpPr>
        <p:spPr>
          <a:xfrm>
            <a:off x="334296" y="798797"/>
            <a:ext cx="5845785" cy="1860331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// Return 1 if password is correct, 0 otherwise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lang="en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check_password(</a:t>
            </a:r>
            <a:r>
              <a:rPr lang="en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char</a:t>
            </a:r>
            <a:r>
              <a:rPr lang="en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* input, </a:t>
            </a:r>
            <a:r>
              <a:rPr lang="en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char</a:t>
            </a:r>
            <a:r>
              <a:rPr lang="en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* real) {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for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(i = </a:t>
            </a:r>
            <a:r>
              <a:rPr lang="en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 input[i] != </a:t>
            </a:r>
            <a:r>
              <a:rPr lang="en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&amp;&amp; real[i] != </a:t>
            </a:r>
            <a:r>
              <a:rPr lang="en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 i++) {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</a:t>
            </a:r>
            <a:r>
              <a:rPr lang="en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if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(input[i] != real[i])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</a:t>
            </a:r>
            <a:r>
              <a:rPr lang="en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return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}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return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12" name="Google Shape;212;p42"/>
          <p:cNvSpPr txBox="1">
            <a:spLocks noGrp="1"/>
          </p:cNvSpPr>
          <p:nvPr>
            <p:ph type="body" idx="1"/>
          </p:nvPr>
        </p:nvSpPr>
        <p:spPr>
          <a:xfrm>
            <a:off x="311700" y="2795752"/>
            <a:ext cx="5764800" cy="1338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Function returns as soon as it reaches a character that doesn’t match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graphicFrame>
        <p:nvGraphicFramePr>
          <p:cNvPr id="213" name="Google Shape;213;p42"/>
          <p:cNvGraphicFramePr/>
          <p:nvPr/>
        </p:nvGraphicFramePr>
        <p:xfrm>
          <a:off x="6531625" y="490975"/>
          <a:ext cx="2335550" cy="3565890"/>
        </p:xfrm>
        <a:graphic>
          <a:graphicData uri="http://schemas.openxmlformats.org/drawingml/2006/table">
            <a:tbl>
              <a:tblPr>
                <a:noFill/>
                <a:tableStyleId>{FF3DA1B1-C30E-477D-B15C-53CEF67E688C}</a:tableStyleId>
              </a:tblPr>
              <a:tblGrid>
                <a:gridCol w="130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Input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Runtime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aaaaa</a:t>
                      </a:r>
                      <a:endParaRPr>
                        <a:solidFill>
                          <a:schemeClr val="accent6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1ms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baaaa</a:t>
                      </a:r>
                      <a:endParaRPr>
                        <a:solidFill>
                          <a:schemeClr val="accent6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1ms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00FF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</a:t>
                      </a:r>
                      <a:r>
                        <a:rPr lang="en">
                          <a:solidFill>
                            <a:schemeClr val="accent6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aaaa</a:t>
                      </a:r>
                      <a:endParaRPr>
                        <a:solidFill>
                          <a:schemeClr val="accent6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2ms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00FF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</a:t>
                      </a:r>
                      <a:r>
                        <a:rPr lang="en">
                          <a:solidFill>
                            <a:schemeClr val="accent6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baaa</a:t>
                      </a:r>
                      <a:endParaRPr>
                        <a:solidFill>
                          <a:schemeClr val="accent6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2ms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00FF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</a:t>
                      </a:r>
                      <a:r>
                        <a:rPr lang="en">
                          <a:solidFill>
                            <a:schemeClr val="accent6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caaa</a:t>
                      </a:r>
                      <a:endParaRPr>
                        <a:solidFill>
                          <a:schemeClr val="accent6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2ms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00FF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</a:t>
                      </a:r>
                      <a:r>
                        <a:rPr lang="en">
                          <a:solidFill>
                            <a:schemeClr val="accent6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daaa</a:t>
                      </a:r>
                      <a:endParaRPr>
                        <a:solidFill>
                          <a:schemeClr val="accent6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2ms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00FF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ce</a:t>
                      </a:r>
                      <a:r>
                        <a:rPr lang="en">
                          <a:solidFill>
                            <a:schemeClr val="accent6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aaa</a:t>
                      </a:r>
                      <a:endParaRPr>
                        <a:solidFill>
                          <a:schemeClr val="accent6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3ms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…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…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4" name="Google Shape;214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3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Cache Timing Attacks</a:t>
            </a:r>
            <a:endParaRPr/>
          </a:p>
        </p:txBody>
      </p:sp>
      <p:sp>
        <p:nvSpPr>
          <p:cNvPr id="220" name="Google Shape;220;p43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Recap: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Cache misses take significantly longer than hits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Each address will map to a single set in the cache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Conclusion: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By monitoring how long a memory access takes, </a:t>
            </a:r>
            <a:r>
              <a:rPr lang="en" b="1">
                <a:solidFill>
                  <a:schemeClr val="accent6"/>
                </a:solidFill>
              </a:rPr>
              <a:t>we can tell whether or not it’s in the cache!</a:t>
            </a:r>
            <a:endParaRPr b="1">
              <a:solidFill>
                <a:schemeClr val="accent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 method: </a:t>
            </a:r>
            <a:r>
              <a:rPr lang="en" b="1">
                <a:solidFill>
                  <a:srgbClr val="7030A0"/>
                </a:solidFill>
              </a:rPr>
              <a:t>“Flush + Reload”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Allows attacker to figure out whether some address was accessed by another program</a:t>
            </a:r>
            <a:endParaRPr/>
          </a:p>
        </p:txBody>
      </p:sp>
      <p:sp>
        <p:nvSpPr>
          <p:cNvPr id="221" name="Google Shape;221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4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 Time</a:t>
            </a:r>
            <a:endParaRPr/>
          </a:p>
        </p:txBody>
      </p:sp>
      <p:pic>
        <p:nvPicPr>
          <p:cNvPr id="227" name="Google Shape;227;p44" descr="A person wearing pink sunglasses typing on a plastic toy computer, with green text on a black background behind them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3849" y="586400"/>
            <a:ext cx="5296325" cy="38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5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Flush + Reload</a:t>
            </a:r>
            <a:endParaRPr/>
          </a:p>
        </p:txBody>
      </p:sp>
      <p:sp>
        <p:nvSpPr>
          <p:cNvPr id="234" name="Google Shape;234;p45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Fill the cache with data (“flush”)</a:t>
            </a:r>
            <a:endParaRPr/>
          </a:p>
        </p:txBody>
      </p:sp>
      <p:pic>
        <p:nvPicPr>
          <p:cNvPr id="235" name="Google Shape;235;p45" descr="A large blue square containing a 4x4 grid of smaller yellow squares. Each yellow square contains the text &quot;my data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895225"/>
            <a:ext cx="4267199" cy="290387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6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Flush + Reload (pt 2)</a:t>
            </a:r>
            <a:endParaRPr/>
          </a:p>
        </p:txBody>
      </p:sp>
      <p:sp>
        <p:nvSpPr>
          <p:cNvPr id="242" name="Google Shape;242;p46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Fill the cache with data (“flush”)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Let victim code run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/>
              <a:t>It will load its data into the cache</a:t>
            </a:r>
            <a:endParaRPr/>
          </a:p>
        </p:txBody>
      </p:sp>
      <p:pic>
        <p:nvPicPr>
          <p:cNvPr id="243" name="Google Shape;243;p46" descr="A similar diagram to the previous slide, but some of the yellow squares have been replaced with red squares containing the text &quot;victim's data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725" y="798325"/>
            <a:ext cx="4345225" cy="299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7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Flush + Reload (pt 3)</a:t>
            </a:r>
            <a:endParaRPr/>
          </a:p>
        </p:txBody>
      </p:sp>
      <p:sp>
        <p:nvSpPr>
          <p:cNvPr id="250" name="Google Shape;250;p47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Fill the cache with data (“flush”)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Let victim code run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/>
              <a:t>It will load its data into the cache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Access the address we want to know about (“reload”)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b="1"/>
              <a:t>Slow</a:t>
            </a:r>
            <a:r>
              <a:rPr lang="en"/>
              <a:t>: it’s not in the cache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b="1"/>
              <a:t>Fast</a:t>
            </a:r>
            <a:r>
              <a:rPr lang="en"/>
              <a:t>: it is in the cache - </a:t>
            </a:r>
            <a:r>
              <a:rPr lang="en" u="sng">
                <a:solidFill>
                  <a:srgbClr val="C3190B"/>
                </a:solidFill>
              </a:rPr>
              <a:t>victim must have accessed it!</a:t>
            </a:r>
            <a:endParaRPr u="sng">
              <a:solidFill>
                <a:srgbClr val="C3190B"/>
              </a:solidFill>
            </a:endParaRPr>
          </a:p>
        </p:txBody>
      </p:sp>
      <p:pic>
        <p:nvPicPr>
          <p:cNvPr id="251" name="Google Shape;251;p47" descr="A similar diagram to the previous slide, but now one of the red squares has a thick red outline and a green check mark over the top of it. Above the image is the text &quot;Access address 0xDEADBEEF: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8700" y="654225"/>
            <a:ext cx="4326650" cy="312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8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Topics</a:t>
            </a:r>
            <a:endParaRPr/>
          </a:p>
        </p:txBody>
      </p:sp>
      <p:sp>
        <p:nvSpPr>
          <p:cNvPr id="258" name="Google Shape;258;p48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Cache Wrap-up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More cache images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Side Channel Attacks</a:t>
            </a:r>
            <a:endParaRPr b="1">
              <a:solidFill>
                <a:srgbClr val="7030A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Overview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Cache timing attacks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7030A0"/>
                </a:solidFill>
              </a:rPr>
              <a:t>Spectre and Meltdown</a:t>
            </a:r>
            <a:endParaRPr b="1">
              <a:solidFill>
                <a:srgbClr val="7030A0"/>
              </a:solidFill>
            </a:endParaRPr>
          </a:p>
        </p:txBody>
      </p:sp>
      <p:sp>
        <p:nvSpPr>
          <p:cNvPr id="259" name="Google Shape;259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9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Speculative Execution</a:t>
            </a:r>
            <a:endParaRPr/>
          </a:p>
        </p:txBody>
      </p:sp>
      <p:sp>
        <p:nvSpPr>
          <p:cNvPr id="265" name="Google Shape;265;p49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2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Modern CPUs use </a:t>
            </a:r>
            <a:r>
              <a:rPr lang="en" b="1">
                <a:solidFill>
                  <a:srgbClr val="7030A0"/>
                </a:solidFill>
              </a:rPr>
              <a:t>pipelining</a:t>
            </a:r>
            <a:r>
              <a:rPr lang="en"/>
              <a:t> - execute instructions ahead of time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u="sng"/>
              <a:t>Ex</a:t>
            </a:r>
            <a:r>
              <a:rPr lang="en"/>
              <a:t>: while CPU is computing the result for one instruction, start fetching data for the next one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analogy: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Imagine you have to bake 10 cakes</a:t>
            </a:r>
            <a:endParaRPr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Each one takes 1 hr to make (30 min to make the batter + 30 min to bake)</a:t>
            </a:r>
            <a:endParaRPr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Making each batch separately: 10hrs :(</a:t>
            </a:r>
            <a:endParaRPr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What can you do to speed this up?</a:t>
            </a:r>
            <a:endParaRPr/>
          </a:p>
        </p:txBody>
      </p:sp>
      <p:sp>
        <p:nvSpPr>
          <p:cNvPr id="266" name="Google Shape;266;p49"/>
          <p:cNvSpPr txBox="1"/>
          <p:nvPr/>
        </p:nvSpPr>
        <p:spPr>
          <a:xfrm>
            <a:off x="311700" y="3226020"/>
            <a:ext cx="80634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" sz="1600" dirty="0">
                <a:solidFill>
                  <a:schemeClr val="dk1"/>
                </a:solidFill>
              </a:rPr>
              <a:t>While one batch is baking, make the batter for the next one!</a:t>
            </a:r>
            <a:endParaRPr sz="1600" dirty="0">
              <a:solidFill>
                <a:schemeClr val="dk1"/>
              </a:solidFill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</a:pPr>
            <a:r>
              <a:rPr lang="en" sz="1600" dirty="0">
                <a:solidFill>
                  <a:schemeClr val="dk1"/>
                </a:solidFill>
              </a:rPr>
              <a:t>Total time: 5.5hrs :)</a:t>
            </a:r>
            <a:endParaRPr dirty="0"/>
          </a:p>
        </p:txBody>
      </p:sp>
      <p:pic>
        <p:nvPicPr>
          <p:cNvPr id="267" name="Google Shape;267;p49" descr="A pink cake with a smiling frog made out of frosting sitting on the edge of it. The word &quot;Forg&quot; is written in frosting on the top of the cake&quot;"/>
          <p:cNvPicPr preferRelativeResize="0"/>
          <p:nvPr/>
        </p:nvPicPr>
        <p:blipFill rotWithShape="1">
          <a:blip r:embed="rId3">
            <a:alphaModFix/>
          </a:blip>
          <a:srcRect t="20503" b="15899"/>
          <a:stretch/>
        </p:blipFill>
        <p:spPr>
          <a:xfrm>
            <a:off x="7787850" y="2736100"/>
            <a:ext cx="1318151" cy="149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Administrivia</a:t>
            </a:r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Today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 u="sng">
                <a:solidFill>
                  <a:srgbClr val="C3190B"/>
                </a:solidFill>
              </a:rPr>
              <a:t>Quiz 2 due </a:t>
            </a:r>
            <a:r>
              <a:rPr lang="en" b="1">
                <a:solidFill>
                  <a:srgbClr val="C3190B"/>
                </a:solidFill>
              </a:rPr>
              <a:t>(11:59pm)</a:t>
            </a:r>
            <a:endParaRPr b="1">
              <a:solidFill>
                <a:srgbClr val="C3190B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Lab4 released (due 8/07)</a:t>
            </a:r>
            <a:endParaRPr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b="1" u="sng"/>
              <a:t>Start early!</a:t>
            </a:r>
            <a:r>
              <a:rPr lang="en" b="1"/>
              <a:t> </a:t>
            </a:r>
            <a:r>
              <a:rPr lang="en"/>
              <a:t>Shorter turnaround than labs 2 and 3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Wednesday, 7/31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RD19 due (1pm)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HW17 due (11:59pm)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Friday, 8/2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RD20 due (1pm)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No HW :)</a:t>
            </a:r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0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Branch Prediction</a:t>
            </a:r>
            <a:endParaRPr/>
          </a:p>
        </p:txBody>
      </p:sp>
      <p:sp>
        <p:nvSpPr>
          <p:cNvPr id="274" name="Google Shape;274;p50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Problem: when executing a conditional branch, how does the CPU know which instruction to start working on?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Doesn’t know which instruction will come next until </a:t>
            </a:r>
            <a:r>
              <a:rPr lang="en" i="1"/>
              <a:t>after</a:t>
            </a:r>
            <a:r>
              <a:rPr lang="en"/>
              <a:t> the jump finishes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Solution: </a:t>
            </a:r>
            <a:r>
              <a:rPr lang="en" b="1">
                <a:solidFill>
                  <a:srgbClr val="7030A0"/>
                </a:solidFill>
              </a:rPr>
              <a:t>branch prediction</a:t>
            </a:r>
            <a:endParaRPr b="1">
              <a:solidFill>
                <a:srgbClr val="7030A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CPU learns observes program behavior during branches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Makes an educated guess as to whether a branch will be taken based on previous behavior</a:t>
            </a:r>
            <a:endParaRPr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If the guess is correct: we saved time!</a:t>
            </a:r>
            <a:endParaRPr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If it’s wrong: go back and execute correct branch</a:t>
            </a:r>
            <a:endParaRPr/>
          </a:p>
        </p:txBody>
      </p:sp>
      <p:sp>
        <p:nvSpPr>
          <p:cNvPr id="275" name="Google Shape;275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1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Branch Prediction Example:</a:t>
            </a:r>
            <a:endParaRPr/>
          </a:p>
        </p:txBody>
      </p:sp>
      <p:sp>
        <p:nvSpPr>
          <p:cNvPr id="281" name="Google Shape;281;p51"/>
          <p:cNvSpPr txBox="1"/>
          <p:nvPr/>
        </p:nvSpPr>
        <p:spPr>
          <a:xfrm>
            <a:off x="779550" y="962975"/>
            <a:ext cx="3469800" cy="10164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for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(</a:t>
            </a:r>
            <a:r>
              <a:rPr lang="en" b="1">
                <a:solidFill>
                  <a:srgbClr val="C3190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lang="en">
                <a:solidFill>
                  <a:srgbClr val="C3190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i = 0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 </a:t>
            </a:r>
            <a:r>
              <a:rPr lang="en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 &lt; n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 </a:t>
            </a:r>
            <a:r>
              <a:rPr lang="en">
                <a:solidFill>
                  <a:srgbClr val="8200DA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i++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 {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	&lt;loop body&gt;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 . .</a:t>
            </a:r>
            <a:endParaRPr b="1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82" name="Google Shape;282;p51"/>
          <p:cNvSpPr txBox="1"/>
          <p:nvPr/>
        </p:nvSpPr>
        <p:spPr>
          <a:xfrm>
            <a:off x="4808925" y="739350"/>
            <a:ext cx="3873000" cy="2123628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3190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movl</a:t>
            </a:r>
            <a:r>
              <a:rPr lang="en" dirty="0">
                <a:solidFill>
                  <a:srgbClr val="C3190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	    $0, %eax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</a:t>
            </a:r>
            <a:r>
              <a:rPr lang="en" dirty="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 i=0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</a:t>
            </a:r>
            <a:r>
              <a:rPr lang="en" b="1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mp     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.condition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.loop: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&lt;loop body&gt;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200DA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addl</a:t>
            </a:r>
            <a:r>
              <a:rPr lang="en" dirty="0">
                <a:solidFill>
                  <a:srgbClr val="8200DA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	    $1, %eax	</a:t>
            </a:r>
            <a:r>
              <a:rPr lang="en" dirty="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 i++</a:t>
            </a:r>
            <a:endParaRPr dirty="0">
              <a:solidFill>
                <a:srgbClr val="8200DA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.condition: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cmpl</a:t>
            </a:r>
            <a:r>
              <a:rPr lang="en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	    %edi, %eax	</a:t>
            </a:r>
            <a:r>
              <a:rPr lang="en" dirty="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 i&lt;n</a:t>
            </a:r>
            <a:endParaRPr dirty="0">
              <a:solidFill>
                <a:srgbClr val="0000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</a:t>
            </a:r>
            <a:r>
              <a:rPr lang="en" b="1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      </a:t>
            </a:r>
            <a:r>
              <a:rPr lang="en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.loop</a:t>
            </a:r>
            <a:endParaRPr dirty="0">
              <a:solidFill>
                <a:srgbClr val="0000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 . .</a:t>
            </a:r>
            <a:endParaRPr b="1"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83" name="Google Shape;283;p51"/>
          <p:cNvSpPr txBox="1">
            <a:spLocks noGrp="1"/>
          </p:cNvSpPr>
          <p:nvPr>
            <p:ph type="body" idx="1"/>
          </p:nvPr>
        </p:nvSpPr>
        <p:spPr>
          <a:xfrm>
            <a:off x="311700" y="2888925"/>
            <a:ext cx="8520600" cy="13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executing the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jl</a:t>
            </a:r>
            <a:r>
              <a:rPr lang="en"/>
              <a:t> instruction, is it more likely to take the jump (restart loop), or not?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i="1"/>
              <a:t>Hint: which scenario occurs more often?</a:t>
            </a:r>
            <a:endParaRPr i="1"/>
          </a:p>
        </p:txBody>
      </p:sp>
      <p:sp>
        <p:nvSpPr>
          <p:cNvPr id="284" name="Google Shape;284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2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Spectre Attacks</a:t>
            </a:r>
            <a:endParaRPr/>
          </a:p>
        </p:txBody>
      </p:sp>
      <p:sp>
        <p:nvSpPr>
          <p:cNvPr id="290" name="Google Shape;290;p52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Exploit both cache timing and speculative execution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Train branch predictor to take a particular branch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Make that branch access some memory location you normally wouldn’t have access to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/>
              <a:t>Loads that memory location into the cache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/>
              <a:t>Even after the CPU realizes it’s in the wrong branch, the data will still be in the cache!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Use cache timing to figure out what was accessed</a:t>
            </a:r>
            <a:endParaRPr/>
          </a:p>
        </p:txBody>
      </p:sp>
      <p:sp>
        <p:nvSpPr>
          <p:cNvPr id="291" name="Google Shape;291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3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Specter Attacks Example</a:t>
            </a:r>
            <a:endParaRPr/>
          </a:p>
        </p:txBody>
      </p:sp>
      <p:sp>
        <p:nvSpPr>
          <p:cNvPr id="297" name="Google Shape;297;p53"/>
          <p:cNvSpPr txBox="1"/>
          <p:nvPr/>
        </p:nvSpPr>
        <p:spPr>
          <a:xfrm>
            <a:off x="2665200" y="665350"/>
            <a:ext cx="3813600" cy="11004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// check value of x to prevent </a:t>
            </a:r>
            <a:endParaRPr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// out-of-bounds array access</a:t>
            </a:r>
            <a:endParaRPr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if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(x &lt; array_size)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y = array2[array1[x] * </a:t>
            </a:r>
            <a:r>
              <a:rPr lang="en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4096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];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98" name="Google Shape;298;p53"/>
          <p:cNvSpPr txBox="1">
            <a:spLocks noGrp="1"/>
          </p:cNvSpPr>
          <p:nvPr>
            <p:ph type="body" idx="1"/>
          </p:nvPr>
        </p:nvSpPr>
        <p:spPr>
          <a:xfrm>
            <a:off x="311700" y="1765750"/>
            <a:ext cx="8520600" cy="24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Train branch predictor to go into the if statement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Pass in a value of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x</a:t>
            </a:r>
            <a:r>
              <a:rPr lang="en"/>
              <a:t> that is much larger than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array_size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/>
              <a:t>The CPU will speculatively execute the if statement body while the conditional jump is being computed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/>
              <a:t>Loads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array2[array1[x] * 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4096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]</a:t>
            </a:r>
            <a:r>
              <a:rPr lang="en"/>
              <a:t> into the cache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Use flush + reload to figure out where </a:t>
            </a: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array2[array1[x] * </a:t>
            </a:r>
            <a:r>
              <a:rPr lang="en" sz="160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4096</a:t>
            </a: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]</a:t>
            </a:r>
            <a:r>
              <a:rPr lang="en"/>
              <a:t> is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/>
              <a:t>This will tell you what the value of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array1[x]</a:t>
            </a:r>
            <a:r>
              <a:rPr lang="en"/>
              <a:t> was</a:t>
            </a:r>
            <a:endParaRPr/>
          </a:p>
        </p:txBody>
      </p:sp>
      <p:sp>
        <p:nvSpPr>
          <p:cNvPr id="299" name="Google Shape;299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4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Spectre and Meltdown History</a:t>
            </a:r>
            <a:endParaRPr/>
          </a:p>
        </p:txBody>
      </p:sp>
      <p:sp>
        <p:nvSpPr>
          <p:cNvPr id="305" name="Google Shape;305;p54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2018, two different research groups found that Intel CPUs were vulnerable to attacks using cache side channels and speculative execution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7030A0"/>
                </a:solidFill>
              </a:rPr>
              <a:t>Spectre</a:t>
            </a:r>
            <a:r>
              <a:rPr lang="en"/>
              <a:t> exploits branch prediction to access victim’s data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7030A0"/>
                </a:solidFill>
              </a:rPr>
              <a:t>Meltdown </a:t>
            </a:r>
            <a:r>
              <a:rPr lang="en"/>
              <a:t>exploits a race condition to gain access to OS memory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Affected all Intel CPUs from the previous</a:t>
            </a:r>
            <a:r>
              <a:rPr lang="en" i="1"/>
              <a:t> 20 years</a:t>
            </a:r>
            <a:r>
              <a:rPr lang="en"/>
              <a:t>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Since then, other variants have been found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Vulnerabilities in ARM CPUs too</a:t>
            </a:r>
            <a:endParaRPr/>
          </a:p>
        </p:txBody>
      </p:sp>
      <p:sp>
        <p:nvSpPr>
          <p:cNvPr id="306" name="Google Shape;306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5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Spectre and Meltdown Mitigations</a:t>
            </a:r>
            <a:endParaRPr/>
          </a:p>
        </p:txBody>
      </p:sp>
      <p:sp>
        <p:nvSpPr>
          <p:cNvPr id="312" name="Google Shape;312;p55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Prevent attacker from accessing victim’s data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7030A0"/>
                </a:solidFill>
              </a:rPr>
              <a:t>Virtual Memory</a:t>
            </a:r>
            <a:r>
              <a:rPr lang="en"/>
              <a:t>: future lecture topic!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Other methods not talked about in this class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Prevent speculative execution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Turn off branch prediction when running vulnerable code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Don’t let branch prediction training carry across programs</a:t>
            </a:r>
            <a:endParaRPr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i.e., CPU “forgets” prior training when switching between programs</a:t>
            </a:r>
            <a:endParaRPr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Prevents attacker from mistraining branch predictor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However, these strategies not used that often. Why?</a:t>
            </a:r>
            <a:endParaRPr/>
          </a:p>
        </p:txBody>
      </p:sp>
      <p:sp>
        <p:nvSpPr>
          <p:cNvPr id="313" name="Google Shape;313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6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Spectre and Meltdown Mitigations (pt 2)</a:t>
            </a:r>
            <a:endParaRPr/>
          </a:p>
        </p:txBody>
      </p:sp>
      <p:sp>
        <p:nvSpPr>
          <p:cNvPr id="319" name="Google Shape;319;p56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Many of these mitigation strategies are </a:t>
            </a:r>
            <a:r>
              <a:rPr lang="en" b="1" i="1" dirty="0"/>
              <a:t>not</a:t>
            </a:r>
            <a:r>
              <a:rPr lang="en" dirty="0"/>
              <a:t> commonly used. Why?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High performance cost.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dirty="0"/>
              <a:t>Turning off speculative execution slows down a CPU by ~30%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Attacks are unlikely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dirty="0"/>
              <a:t>Require the attacker to already have access to the victim computer </a:t>
            </a:r>
            <a:r>
              <a:rPr lang="en" i="1" dirty="0"/>
              <a:t>and</a:t>
            </a:r>
            <a:r>
              <a:rPr lang="en" dirty="0"/>
              <a:t> some the victim program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dirty="0"/>
              <a:t>There is no evidence of these attacks actually occurring in the wild (i.e. outside of a research environment)</a:t>
            </a:r>
            <a:endParaRPr dirty="0"/>
          </a:p>
        </p:txBody>
      </p:sp>
      <p:sp>
        <p:nvSpPr>
          <p:cNvPr id="320" name="Google Shape;320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7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26" name="Google Shape;326;p57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Discuss the following in groups of 2-4, then we’ll share out as a class.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Despite the initial panic, little has actually been done to remove the vulnerabilities that allow Spectre and Meltdown to occur. Why do you think this is? Some things to consider: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Would you buy a computer that had was 100% resistant to being hacked, but was 30% slower?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If you were a business executive at a tech company, how much would you be willing to pay to ensure your product was completely secure?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dirty="0"/>
              <a:t>What if it came at the cost of other functionality (speed, features, etc.)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Do you think we should be doing more, or are things fine the way they are?</a:t>
            </a:r>
            <a:endParaRPr dirty="0"/>
          </a:p>
        </p:txBody>
      </p:sp>
      <p:sp>
        <p:nvSpPr>
          <p:cNvPr id="327" name="Google Shape;327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8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33" name="Google Shape;333;p58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Cache side channel vulnerabilities are a result of features we’ve added to improve performance (caches, speculative execution, etc.)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Completely preventing attacks would require us to give up those performance gains, so we just live with it </a:t>
            </a:r>
            <a:r>
              <a:rPr lang="en" dirty="0">
                <a:solidFill>
                  <a:srgbClr val="111111"/>
                </a:solidFill>
                <a:highlight>
                  <a:srgbClr val="FFFFFF"/>
                </a:highlight>
              </a:rPr>
              <a:t>¯\_ (ツ)_/¯</a:t>
            </a:r>
            <a:endParaRPr dirty="0">
              <a:solidFill>
                <a:srgbClr val="111111"/>
              </a:solidFill>
              <a:highlight>
                <a:srgbClr val="FFFFFF"/>
              </a:highlight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Char char="○"/>
            </a:pPr>
            <a:r>
              <a:rPr lang="en" dirty="0">
                <a:solidFill>
                  <a:srgbClr val="111111"/>
                </a:solidFill>
                <a:highlight>
                  <a:srgbClr val="FFFFFF"/>
                </a:highlight>
              </a:rPr>
              <a:t>Tradeoff between security, functionality, and performance</a:t>
            </a:r>
            <a:endParaRPr dirty="0">
              <a:solidFill>
                <a:srgbClr val="11111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Want to learn more? Take these classes: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CSE 484 (Security)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CSE 451 (Operating Systems)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CSE 469 (Computer Architecture)</a:t>
            </a:r>
            <a:endParaRPr dirty="0"/>
          </a:p>
        </p:txBody>
      </p:sp>
      <p:sp>
        <p:nvSpPr>
          <p:cNvPr id="334" name="Google Shape;334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Topics</a:t>
            </a:r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Cache Wrap-up</a:t>
            </a:r>
            <a:endParaRPr b="1">
              <a:solidFill>
                <a:srgbClr val="7030A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7030A0"/>
                </a:solidFill>
              </a:rPr>
              <a:t>More cache images</a:t>
            </a:r>
            <a:endParaRPr b="1">
              <a:solidFill>
                <a:srgbClr val="7030A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Side Channel Attacks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Overview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Cache timing attacks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Spectre and Meltdown</a:t>
            </a:r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4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Recap: Cache Images</a:t>
            </a:r>
            <a:endParaRPr/>
          </a:p>
        </p:txBody>
      </p:sp>
      <p:sp>
        <p:nvSpPr>
          <p:cNvPr id="148" name="Google Shape;148;p34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178238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 contiguous, aligned chunk of memory the same size as the cache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 dirty="0">
                <a:solidFill>
                  <a:srgbClr val="7030A0"/>
                </a:solidFill>
              </a:rPr>
              <a:t>Any two addresses with the same offset within their respective cache images will map to the same location in the cache</a:t>
            </a:r>
            <a:endParaRPr dirty="0"/>
          </a:p>
        </p:txBody>
      </p:sp>
      <p:pic>
        <p:nvPicPr>
          <p:cNvPr id="4" name="Picture 3" descr="On the left is a stack of 9 rectangles labeled &quot;Memory&quot;. Each one is separated into 4 blocks by dotted lines. Rectangles are colored in the following order: red, blue, green, grey (the order repeats every 4 rectangles). To the left of each rectangle is a 4-bit number (0000 - 1000), followed by &quot;XX&quot;. The rectangles are labeled &quot;Block&quot;, and the numbers are labeled &quot;Address&quot;. There is a &quot;...&quot; below the last rectangle. There is a purple box around the first 4 rectangles, another box around the 2nd 4 rectangles, and a box around the last rectangle and the &quot;...&quot;, which is cut off at the end of the image.&#10;&#10;On the right is a stack of 4 rectangles labeled &quot;Cache.&quot; The rectangles are separated into 4 boxes by dotted lines and colored in the same pattern as memory. The rectangles are labeled &quot;Block Data&quot;. To the left of each rectangle is a white box labeled &quot;Tag&quot;, and to the left of that are the binary numbers 00-01, which are labeled &quot;Index&quot;">
            <a:extLst>
              <a:ext uri="{FF2B5EF4-FFF2-40B4-BE49-F238E27FC236}">
                <a16:creationId xmlns:a16="http://schemas.microsoft.com/office/drawing/2014/main" id="{51EB4899-A4C8-2DB3-674F-282B82C5E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957" y="1200287"/>
            <a:ext cx="4290432" cy="2911092"/>
          </a:xfrm>
          <a:prstGeom prst="rect">
            <a:avLst/>
          </a:prstGeom>
        </p:spPr>
      </p:pic>
      <p:sp>
        <p:nvSpPr>
          <p:cNvPr id="149" name="Google Shape;14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5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Cache Image Diagrams from HW17</a:t>
            </a:r>
            <a:endParaRPr/>
          </a:p>
        </p:txBody>
      </p:sp>
      <p:sp>
        <p:nvSpPr>
          <p:cNvPr id="155" name="Google Shape;155;p35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38184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Example</a:t>
            </a:r>
            <a:r>
              <a:rPr lang="en"/>
              <a:t>: we have 16B of data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38761D"/>
                </a:solidFill>
              </a:rPr>
              <a:t>C</a:t>
            </a:r>
            <a:r>
              <a:rPr lang="en"/>
              <a:t> = 8B, </a:t>
            </a:r>
            <a:r>
              <a:rPr lang="en" b="1" i="1">
                <a:solidFill>
                  <a:srgbClr val="980000"/>
                </a:solidFill>
              </a:rPr>
              <a:t>K</a:t>
            </a:r>
            <a:r>
              <a:rPr lang="en"/>
              <a:t> = 2B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Show data in memory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/>
              <a:t>Each row = 4B</a:t>
            </a:r>
            <a:endParaRPr/>
          </a:p>
        </p:txBody>
      </p:sp>
      <p:pic>
        <p:nvPicPr>
          <p:cNvPr id="156" name="Google Shape;156;p35" descr="A 4x4 grid containing various hexadecimal values. Values in the grid are separated by solid black lin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6850" y="973325"/>
            <a:ext cx="4472950" cy="29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Cache Image Diagrams from HW17 (pt 2)</a:t>
            </a:r>
            <a:endParaRPr/>
          </a:p>
        </p:txBody>
      </p:sp>
      <p:sp>
        <p:nvSpPr>
          <p:cNvPr id="163" name="Google Shape;163;p36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38682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/>
              <a:t>Example</a:t>
            </a:r>
            <a:r>
              <a:rPr lang="en"/>
              <a:t>: we have 16B of data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38761D"/>
                </a:solidFill>
              </a:rPr>
              <a:t>C</a:t>
            </a:r>
            <a:r>
              <a:rPr lang="en"/>
              <a:t> = 8B, </a:t>
            </a:r>
            <a:r>
              <a:rPr lang="en" b="1" i="1">
                <a:solidFill>
                  <a:srgbClr val="980000"/>
                </a:solidFill>
              </a:rPr>
              <a:t>K</a:t>
            </a:r>
            <a:r>
              <a:rPr lang="en"/>
              <a:t> = 2B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Show data in the memory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/>
              <a:t>Each row = 4B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Purple lines represent cache blocks</a:t>
            </a:r>
            <a:endParaRPr/>
          </a:p>
        </p:txBody>
      </p:sp>
      <p:pic>
        <p:nvPicPr>
          <p:cNvPr id="164" name="Google Shape;164;p36" descr="A similar grid as the previous slide, containing the same numbers. Every row is split into two groups of two boxes each. There is a purple box around each group, and the black lines in between hex values in the same group are now dotte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2375" y="966225"/>
            <a:ext cx="4503400" cy="30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7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Cache Image Diagrams from HW17 (pt3)</a:t>
            </a:r>
            <a:endParaRPr/>
          </a:p>
        </p:txBody>
      </p:sp>
      <p:sp>
        <p:nvSpPr>
          <p:cNvPr id="171" name="Google Shape;171;p37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38682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/>
              <a:t>Example</a:t>
            </a:r>
            <a:r>
              <a:rPr lang="en"/>
              <a:t>: we have 16B of data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38761D"/>
                </a:solidFill>
              </a:rPr>
              <a:t>C</a:t>
            </a:r>
            <a:r>
              <a:rPr lang="en"/>
              <a:t> = 8B, </a:t>
            </a:r>
            <a:r>
              <a:rPr lang="en" b="1" i="1">
                <a:solidFill>
                  <a:srgbClr val="980000"/>
                </a:solidFill>
              </a:rPr>
              <a:t>K</a:t>
            </a:r>
            <a:r>
              <a:rPr lang="en"/>
              <a:t> = 2B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Show data in the memory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/>
              <a:t>Each row = 4B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Purple lines represent cache blocks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Blue lines represent cache images</a:t>
            </a:r>
            <a:endParaRPr/>
          </a:p>
        </p:txBody>
      </p:sp>
      <p:pic>
        <p:nvPicPr>
          <p:cNvPr id="172" name="Google Shape;172;p37" descr="A similar diagram to the previous slide, but now there is a large blue box around the first two rows, and a second one around the last two rows. The purple boxes and dotted lines from the previous slide are still ther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975" y="895125"/>
            <a:ext cx="4643325" cy="31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8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Polling Question</a:t>
            </a:r>
            <a:endParaRPr/>
          </a:p>
        </p:txBody>
      </p:sp>
      <p:sp>
        <p:nvSpPr>
          <p:cNvPr id="179" name="Google Shape;179;p38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401600" cy="3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(Not on Ed) Based on the diagram, determine the following values: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AutoNum type="alphaUcParenR"/>
            </a:pPr>
            <a:r>
              <a:rPr lang="en" dirty="0"/>
              <a:t>Block size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AutoNum type="alphaUcParenR"/>
            </a:pPr>
            <a:r>
              <a:rPr lang="en" dirty="0"/>
              <a:t>Cache size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Assume the cache is direct-mapped, we start with a cold cache, and that </a:t>
            </a:r>
            <a:r>
              <a:rPr lang="en" dirty="0">
                <a:latin typeface="Source Code Pro"/>
                <a:ea typeface="Source Code Pro"/>
                <a:cs typeface="Source Code Pro"/>
                <a:sym typeface="Source Code Pro"/>
              </a:rPr>
              <a:t>i</a:t>
            </a:r>
            <a:r>
              <a:rPr lang="en" dirty="0"/>
              <a:t>, </a:t>
            </a:r>
            <a:r>
              <a:rPr lang="en" dirty="0">
                <a:latin typeface="Source Code Pro"/>
                <a:ea typeface="Source Code Pro"/>
                <a:cs typeface="Source Code Pro"/>
                <a:sym typeface="Source Code Pro"/>
              </a:rPr>
              <a:t>even_sum</a:t>
            </a:r>
            <a:r>
              <a:rPr lang="en" dirty="0"/>
              <a:t>, and </a:t>
            </a:r>
            <a:r>
              <a:rPr lang="en" dirty="0">
                <a:latin typeface="Source Code Pro"/>
                <a:ea typeface="Source Code Pro"/>
                <a:cs typeface="Source Code Pro"/>
                <a:sym typeface="Source Code Pro"/>
              </a:rPr>
              <a:t>odd_sum</a:t>
            </a:r>
            <a:r>
              <a:rPr lang="en" dirty="0"/>
              <a:t> are stored in registers. How many times will a block be evicted from the cache?</a:t>
            </a:r>
            <a:endParaRPr dirty="0"/>
          </a:p>
        </p:txBody>
      </p:sp>
      <p:pic>
        <p:nvPicPr>
          <p:cNvPr id="180" name="Google Shape;180;p38" descr="A 4x4 grid of hexadecimal values. Each row is surrounded by a purple box, and there are black dotted lines between the hex values within a row. There are two blue boxes: one surrounding the first two rows, and one surrounding the last two. Each row is labeled with a hex address. From top to bottom, the addresses are: 0x100. 0x104. 0x108. 0x10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525" y="35825"/>
            <a:ext cx="3927974" cy="228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8"/>
          <p:cNvSpPr txBox="1"/>
          <p:nvPr/>
        </p:nvSpPr>
        <p:spPr>
          <a:xfrm>
            <a:off x="4746000" y="2348550"/>
            <a:ext cx="4309500" cy="1853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short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ar[</a:t>
            </a:r>
            <a:r>
              <a:rPr lang="en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8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];  </a:t>
            </a:r>
            <a:r>
              <a:rPr lang="en" dirty="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//&amp;ar = 0x100</a:t>
            </a:r>
            <a:endParaRPr dirty="0">
              <a:solidFill>
                <a:srgbClr val="43434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i, even_sum = </a:t>
            </a:r>
            <a:r>
              <a:rPr lang="en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0, 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odd_sum = </a:t>
            </a:r>
            <a:r>
              <a:rPr lang="en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for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(i = </a:t>
            </a:r>
            <a:r>
              <a:rPr lang="en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 i &lt; </a:t>
            </a:r>
            <a:r>
              <a:rPr lang="en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8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 i += </a:t>
            </a:r>
            <a:r>
              <a:rPr lang="en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 {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	even_sum += ar[i];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for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(i = </a:t>
            </a:r>
            <a:r>
              <a:rPr lang="en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 i &lt; </a:t>
            </a:r>
            <a:r>
              <a:rPr lang="en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8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 i += </a:t>
            </a:r>
            <a:r>
              <a:rPr lang="en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 {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	odd_sum += ar[i+</a:t>
            </a:r>
            <a:r>
              <a:rPr lang="en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];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2" name="Google Shape;182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Topics</a:t>
            </a:r>
            <a:endParaRPr/>
          </a:p>
        </p:txBody>
      </p:sp>
      <p:sp>
        <p:nvSpPr>
          <p:cNvPr id="188" name="Google Shape;188;p39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Cache Wrap-up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More cache images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Side Channel Attacks</a:t>
            </a:r>
            <a:endParaRPr b="1">
              <a:solidFill>
                <a:srgbClr val="7030A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7030A0"/>
                </a:solidFill>
              </a:rPr>
              <a:t>Overview</a:t>
            </a:r>
            <a:endParaRPr b="1">
              <a:solidFill>
                <a:srgbClr val="7030A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7030A0"/>
                </a:solidFill>
              </a:rPr>
              <a:t>Cache timing attacks</a:t>
            </a:r>
            <a:endParaRPr b="1">
              <a:solidFill>
                <a:srgbClr val="7030A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Spectre and Meltdown</a:t>
            </a:r>
            <a:endParaRPr/>
          </a:p>
        </p:txBody>
      </p:sp>
      <p:sp>
        <p:nvSpPr>
          <p:cNvPr id="189" name="Google Shape;189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 UW 35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DD110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2024</Words>
  <Application>Microsoft Office PowerPoint</Application>
  <PresentationFormat>On-screen Show (16:9)</PresentationFormat>
  <Paragraphs>284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Play</vt:lpstr>
      <vt:lpstr>Arial</vt:lpstr>
      <vt:lpstr>Calibri</vt:lpstr>
      <vt:lpstr>Source Code Pro</vt:lpstr>
      <vt:lpstr>Simple Light</vt:lpstr>
      <vt:lpstr>Simple Light UW 351</vt:lpstr>
      <vt:lpstr>Caches Wrap-up &amp; Side Channel Attacks</vt:lpstr>
      <vt:lpstr>Administrivia</vt:lpstr>
      <vt:lpstr>Lesson Topics</vt:lpstr>
      <vt:lpstr>Recap: Cache Images</vt:lpstr>
      <vt:lpstr>Cache Image Diagrams from HW17</vt:lpstr>
      <vt:lpstr>Cache Image Diagrams from HW17 (pt 2)</vt:lpstr>
      <vt:lpstr>Cache Image Diagrams from HW17 (pt3)</vt:lpstr>
      <vt:lpstr>Polling Question</vt:lpstr>
      <vt:lpstr>Lesson Topics</vt:lpstr>
      <vt:lpstr>Side Channel Attacks</vt:lpstr>
      <vt:lpstr>Side Channels in Computer Security</vt:lpstr>
      <vt:lpstr>Example: Password Checker</vt:lpstr>
      <vt:lpstr>Cache Timing Attacks</vt:lpstr>
      <vt:lpstr>Attack Time</vt:lpstr>
      <vt:lpstr>Flush + Reload</vt:lpstr>
      <vt:lpstr>Flush + Reload (pt 2)</vt:lpstr>
      <vt:lpstr>Flush + Reload (pt 3)</vt:lpstr>
      <vt:lpstr>Lesson Topics</vt:lpstr>
      <vt:lpstr>Speculative Execution</vt:lpstr>
      <vt:lpstr>Branch Prediction</vt:lpstr>
      <vt:lpstr>Branch Prediction Example:</vt:lpstr>
      <vt:lpstr>Spectre Attacks</vt:lpstr>
      <vt:lpstr>Specter Attacks Example</vt:lpstr>
      <vt:lpstr>Spectre and Meltdown History</vt:lpstr>
      <vt:lpstr>Spectre and Meltdown Mitigations</vt:lpstr>
      <vt:lpstr>Spectre and Meltdown Mitigations (pt 2)</vt:lpstr>
      <vt:lpstr>Discussion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Ellis Haker</cp:lastModifiedBy>
  <cp:revision>5</cp:revision>
  <dcterms:modified xsi:type="dcterms:W3CDTF">2024-08-01T05:59:25Z</dcterms:modified>
</cp:coreProperties>
</file>