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06" r:id="rId24"/>
    <p:sldId id="279" r:id="rId25"/>
    <p:sldId id="307" r:id="rId26"/>
    <p:sldId id="281" r:id="rId27"/>
    <p:sldId id="282" r:id="rId28"/>
    <p:sldId id="283" r:id="rId29"/>
    <p:sldId id="284" r:id="rId30"/>
    <p:sldId id="285" r:id="rId31"/>
    <p:sldId id="30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Cambria Math" panose="02040503050406030204" pitchFamily="18" charset="0"/>
      <p:regular r:id="rId47"/>
    </p:embeddedFont>
    <p:embeddedFont>
      <p:font typeface="Roboto Serif" panose="020B0604020202020204" charset="0"/>
      <p:regular r:id="rId48"/>
      <p:bold r:id="rId49"/>
      <p:italic r:id="rId50"/>
      <p:boldItalic r:id="rId51"/>
    </p:embeddedFont>
    <p:embeddedFont>
      <p:font typeface="Source Code Pro" panose="020B0509030403020204" pitchFamily="49"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644">
          <p15:clr>
            <a:srgbClr val="747775"/>
          </p15:clr>
        </p15:guide>
        <p15:guide id="2" orient="horz" pos="1378">
          <p15:clr>
            <a:srgbClr val="747775"/>
          </p15:clr>
        </p15:guide>
        <p15:guide id="3" pos="460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57FBBA-704C-41F8-93B8-2739CD014A81}">
  <a:tblStyle styleId="{8657FBBA-704C-41F8-93B8-2739CD014A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5D88B8-2096-4532-97C8-E9532548769F}" styleName="Table_1">
    <a:wholeTbl>
      <a:tcTxStyle b="off" i="off">
        <a:font>
          <a:latin typeface="Arial Narrow"/>
          <a:ea typeface="Arial Narrow"/>
          <a:cs typeface="Arial Narrow"/>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snapToGrid="0">
      <p:cViewPr varScale="1">
        <p:scale>
          <a:sx n="88" d="100"/>
          <a:sy n="88" d="100"/>
        </p:scale>
        <p:origin x="648" y="72"/>
      </p:cViewPr>
      <p:guideLst>
        <p:guide pos="5644"/>
        <p:guide orient="horz" pos="1378"/>
        <p:guide pos="46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ee4affb03f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ee4affb03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e4a11c960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e4a11c96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3x Compulsory miss</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e4a11c960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ee4a11c960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Conflict miss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e4a11c960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e4a11c960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e4a11c960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e4a11c960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Access each element in rows, everything else is the same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e4a11c96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ee4a11c96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Compulsory miss</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e4a11c960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ee4a11c96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Compulsory miss</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ee4a11c960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ee4a11c960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ee58637d6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ee58637d6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ee53afd6e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ee53afd6e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e53afd6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ee53afd6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ee4a11c960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ee4a11c960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e4a11c960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e4a11c96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Write-back = hit policy</a:t>
            </a:r>
          </a:p>
          <a:p>
            <a:pPr marL="0" lvl="0" indent="0" algn="l" rtl="0">
              <a:spcBef>
                <a:spcPts val="0"/>
              </a:spcBef>
              <a:spcAft>
                <a:spcPts val="0"/>
              </a:spcAft>
              <a:buNone/>
            </a:pPr>
            <a:r>
              <a:rPr lang="en-US" dirty="0"/>
              <a:t>Write-allocate = miss policy</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ee53afd6e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ee53afd6e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Valid = 0 means cache line is empty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e53afd6e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ee53afd6e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Because of write-allocate policy</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e53afd6e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ee53afd6e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Because of write-back policy.</a:t>
            </a:r>
          </a:p>
          <a:p>
            <a:pPr marL="0" lvl="0" indent="0" algn="l" rtl="0">
              <a:spcBef>
                <a:spcPts val="0"/>
              </a:spcBef>
              <a:spcAft>
                <a:spcPts val="0"/>
              </a:spcAft>
              <a:buNone/>
            </a:pPr>
            <a:r>
              <a:rPr lang="en-US" dirty="0"/>
              <a:t>Memory keeps old value</a:t>
            </a:r>
          </a:p>
        </p:txBody>
      </p:sp>
    </p:spTree>
    <p:extLst>
      <p:ext uri="{BB962C8B-B14F-4D97-AF65-F5344CB8AC3E}">
        <p14:creationId xmlns:p14="http://schemas.microsoft.com/office/powerpoint/2010/main" val="88711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ee53afd6e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ee53afd6e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ee53afd6e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ee53afd6e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Because of write-back</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74822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ee53afd6e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ee53afd6e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ee53afd6e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ee53afd6e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 = 1, so copy value 0xF00D from Data into Memory</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ee53afd6e5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ee53afd6e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ee53afd6e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ee53afd6e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 l2 cache may be write-through so that other cores can access data through shared L3</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e4affb03f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e4affb03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Big S = Big C / Big K / E = 4 sets</a:t>
            </a:r>
          </a:p>
          <a:p>
            <a:pPr marL="0" lvl="0" indent="0" algn="l" rtl="0">
              <a:spcBef>
                <a:spcPts val="0"/>
              </a:spcBef>
              <a:spcAft>
                <a:spcPts val="0"/>
              </a:spcAft>
              <a:buNone/>
            </a:pPr>
            <a:r>
              <a:rPr lang="en-US" dirty="0"/>
              <a:t>8 shorts = 16 B per row</a:t>
            </a:r>
          </a:p>
          <a:p>
            <a:pPr marL="0" lvl="0" indent="0" algn="l" rtl="0">
              <a:spcBef>
                <a:spcPts val="0"/>
              </a:spcBef>
              <a:spcAft>
                <a:spcPts val="0"/>
              </a:spcAft>
              <a:buNone/>
            </a:pPr>
            <a:r>
              <a:rPr lang="en-US" dirty="0"/>
              <a:t>Other relevant addresses: </a:t>
            </a:r>
            <a:r>
              <a:rPr lang="en-US" dirty="0" err="1"/>
              <a:t>ar</a:t>
            </a:r>
            <a:r>
              <a:rPr lang="en-US" dirty="0"/>
              <a:t>[1] = 0x210, </a:t>
            </a:r>
            <a:r>
              <a:rPr lang="en-US" dirty="0" err="1"/>
              <a:t>ar</a:t>
            </a:r>
            <a:r>
              <a:rPr lang="en-US" dirty="0"/>
              <a:t>[2] = 0x220, </a:t>
            </a:r>
            <a:r>
              <a:rPr lang="en-US" dirty="0" err="1"/>
              <a:t>ar</a:t>
            </a:r>
            <a:r>
              <a:rPr lang="en-US" dirty="0"/>
              <a:t>[3] = 0x230, etc.</a:t>
            </a:r>
          </a:p>
          <a:p>
            <a:pPr marL="0" lvl="0" indent="0" algn="l" rtl="0">
              <a:spcBef>
                <a:spcPts val="0"/>
              </a:spcBef>
              <a:spcAft>
                <a:spcPts val="0"/>
              </a:spcAft>
              <a:buNone/>
            </a:pPr>
            <a:r>
              <a:rPr lang="en-US" dirty="0"/>
              <a:t>Code visits each element of array in columns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ee53afd6e5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ee53afd6e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lphaUcParenR"/>
            </a:pPr>
            <a:r>
              <a:rPr lang="en-US" dirty="0"/>
              <a:t>True – definition of write-though</a:t>
            </a:r>
          </a:p>
          <a:p>
            <a:pPr marL="228600" lvl="0" indent="-228600" algn="l" rtl="0">
              <a:spcBef>
                <a:spcPts val="0"/>
              </a:spcBef>
              <a:spcAft>
                <a:spcPts val="0"/>
              </a:spcAft>
              <a:buAutoNum type="alphaUcParenR"/>
            </a:pPr>
            <a:r>
              <a:rPr lang="en-US" dirty="0"/>
              <a:t>False – remember that compulsory misses mean the data hasn’t been loaded into the cache yet. The larger the block size, the more data we load in at once, so decreasing block size actually increases compulsory misses</a:t>
            </a:r>
          </a:p>
          <a:p>
            <a:pPr marL="228600" lvl="0" indent="-228600" algn="l" rtl="0">
              <a:spcBef>
                <a:spcPts val="0"/>
              </a:spcBef>
              <a:spcAft>
                <a:spcPts val="0"/>
              </a:spcAft>
              <a:buAutoNum type="alphaUcParenR"/>
            </a:pPr>
            <a:r>
              <a:rPr lang="en-US" dirty="0"/>
              <a:t>True – good temporal locality = we write to the same location multiple times. If it were write-through, we would need to write to next hierarchy level every time, but with write-back, we only do it once (when the block is evicted)</a:t>
            </a:r>
          </a:p>
          <a:p>
            <a:pPr marL="228600" lvl="0" indent="-228600" algn="l" rtl="0">
              <a:spcBef>
                <a:spcPts val="0"/>
              </a:spcBef>
              <a:spcAft>
                <a:spcPts val="0"/>
              </a:spcAft>
              <a:buAutoNum type="alphaUcParenR"/>
            </a:pPr>
            <a:r>
              <a:rPr lang="en-US" dirty="0"/>
              <a:t>True – higher associativity = more blocks that map to the same set can fit in the cache at once</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ee7a0b6b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ee7a0b6b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Only talking about direct-mapped caches today. This is what you read about for today. We’ll talk about the other kinds later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ee53afd6e5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ee53afd6e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ee7a0b6b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ee7a0b6b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 through row of A and Col of B:</a:t>
            </a:r>
          </a:p>
          <a:p>
            <a:pPr marL="228600" lvl="0" indent="-228600" algn="l" rtl="0">
              <a:spcBef>
                <a:spcPts val="0"/>
              </a:spcBef>
              <a:spcAft>
                <a:spcPts val="0"/>
              </a:spcAft>
              <a:buAutoNum type="arabicPeriod"/>
            </a:pPr>
            <a:r>
              <a:rPr lang="en-US" dirty="0"/>
              <a:t>Multiply values</a:t>
            </a:r>
          </a:p>
          <a:p>
            <a:pPr marL="228600" lvl="0" indent="-228600" algn="l" rtl="0">
              <a:spcBef>
                <a:spcPts val="0"/>
              </a:spcBef>
              <a:spcAft>
                <a:spcPts val="0"/>
              </a:spcAft>
              <a:buAutoNum type="arabicPeriod"/>
            </a:pPr>
            <a:r>
              <a:rPr lang="en-US" dirty="0"/>
              <a:t>Sum of all results = 1 element of resulting matrix</a:t>
            </a:r>
          </a:p>
          <a:p>
            <a:pPr marL="0" lvl="0" indent="0" algn="l" rtl="0">
              <a:spcBef>
                <a:spcPts val="0"/>
              </a:spcBef>
              <a:spcAft>
                <a:spcPts val="0"/>
              </a:spcAft>
              <a:buNone/>
            </a:pPr>
            <a:r>
              <a:rPr lang="en-US" dirty="0"/>
              <a:t>Ex: C[</a:t>
            </a:r>
            <a:r>
              <a:rPr lang="en-US" dirty="0" err="1"/>
              <a:t>i</a:t>
            </a:r>
            <a:r>
              <a:rPr lang="en-US" dirty="0"/>
              <a:t>][j] = A[</a:t>
            </a:r>
            <a:r>
              <a:rPr lang="en-US" dirty="0" err="1"/>
              <a:t>i</a:t>
            </a:r>
            <a:r>
              <a:rPr lang="en-US" dirty="0"/>
              <a:t>][1]*B[1][j] + A[</a:t>
            </a:r>
            <a:r>
              <a:rPr lang="en-US" dirty="0" err="1"/>
              <a:t>i</a:t>
            </a:r>
            <a:r>
              <a:rPr lang="en-US" dirty="0"/>
              <a:t>][2]*B[2][j] + A[</a:t>
            </a:r>
            <a:r>
              <a:rPr lang="en-US" dirty="0" err="1"/>
              <a:t>i</a:t>
            </a:r>
            <a:r>
              <a:rPr lang="en-US" dirty="0"/>
              <a:t>][3]*B[3][j]+…</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ee7a0b6b1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ee7a0b6b1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i.e. moving by columns gets worse cache performance</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ee7a0b6b1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ee7a0b6b1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r>
              <a:rPr lang="en-US" dirty="0" err="1"/>
              <a:t>i</a:t>
            </a:r>
            <a:r>
              <a:rPr lang="en-US" dirty="0"/>
              <a:t>*</a:t>
            </a:r>
            <a:r>
              <a:rPr lang="en-US" dirty="0" err="1"/>
              <a:t>n+j</a:t>
            </a:r>
            <a:r>
              <a:rPr lang="en-US" dirty="0"/>
              <a:t>] = C[</a:t>
            </a:r>
            <a:r>
              <a:rPr lang="en-US" dirty="0" err="1"/>
              <a:t>i</a:t>
            </a:r>
            <a:r>
              <a:rPr lang="en-US" dirty="0"/>
              <a:t>][j]</a:t>
            </a:r>
          </a:p>
          <a:p>
            <a:pPr marL="0" lvl="0" indent="0" algn="l" rtl="0">
              <a:spcBef>
                <a:spcPts val="0"/>
              </a:spcBef>
              <a:spcAft>
                <a:spcPts val="0"/>
              </a:spcAft>
              <a:buNone/>
            </a:pPr>
            <a:r>
              <a:rPr lang="en-US" dirty="0"/>
              <a:t>A[</a:t>
            </a:r>
            <a:r>
              <a:rPr lang="en-US" dirty="0" err="1"/>
              <a:t>i</a:t>
            </a:r>
            <a:r>
              <a:rPr lang="en-US" dirty="0"/>
              <a:t>*</a:t>
            </a:r>
            <a:r>
              <a:rPr lang="en-US" dirty="0" err="1"/>
              <a:t>n+k</a:t>
            </a:r>
            <a:r>
              <a:rPr lang="en-US" dirty="0"/>
              <a:t>] = A[</a:t>
            </a:r>
            <a:r>
              <a:rPr lang="en-US" dirty="0" err="1"/>
              <a:t>i</a:t>
            </a:r>
            <a:r>
              <a:rPr lang="en-US" dirty="0"/>
              <a:t>][k]</a:t>
            </a:r>
          </a:p>
          <a:p>
            <a:pPr marL="0" lvl="0" indent="0" algn="l" rtl="0">
              <a:spcBef>
                <a:spcPts val="0"/>
              </a:spcBef>
              <a:spcAft>
                <a:spcPts val="0"/>
              </a:spcAft>
              <a:buNone/>
            </a:pPr>
            <a:r>
              <a:rPr lang="en-US" dirty="0"/>
              <a:t>B[k*</a:t>
            </a:r>
            <a:r>
              <a:rPr lang="en-US" dirty="0" err="1"/>
              <a:t>n+j</a:t>
            </a:r>
            <a:r>
              <a:rPr lang="en-US" dirty="0"/>
              <a:t>] = B[k][j]</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ee7a0b6b1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ee7a0b6b1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n/8 misses for A </a:t>
            </a:r>
            <a:r>
              <a:rPr lang="en-US" dirty="0" err="1"/>
              <a:t>bc</a:t>
            </a:r>
            <a:r>
              <a:rPr lang="en-US" dirty="0"/>
              <a:t> going by rows gets optimal miss rate</a:t>
            </a:r>
          </a:p>
          <a:p>
            <a:pPr marL="0" lvl="0" indent="0" algn="l" rtl="0">
              <a:spcBef>
                <a:spcPts val="0"/>
              </a:spcBef>
              <a:spcAft>
                <a:spcPts val="0"/>
              </a:spcAft>
              <a:buNone/>
            </a:pPr>
            <a:r>
              <a:rPr lang="en-US" dirty="0"/>
              <a:t>n misses for B </a:t>
            </a:r>
            <a:r>
              <a:rPr lang="en-US" dirty="0" err="1"/>
              <a:t>bc</a:t>
            </a:r>
            <a:r>
              <a:rPr lang="en-US" dirty="0"/>
              <a:t> every access misses</a:t>
            </a:r>
          </a:p>
          <a:p>
            <a:pPr marL="0" lvl="0" indent="0" algn="l" rtl="0">
              <a:spcBef>
                <a:spcPts val="0"/>
              </a:spcBef>
              <a:spcAft>
                <a:spcPts val="0"/>
              </a:spcAft>
              <a:buNone/>
            </a:pPr>
            <a:r>
              <a:rPr lang="en-US" dirty="0"/>
              <a:t>9n/8 = n + n/8</a:t>
            </a:r>
          </a:p>
          <a:p>
            <a:pPr marL="0" lvl="0" indent="0" algn="l" rtl="0">
              <a:spcBef>
                <a:spcPts val="0"/>
              </a:spcBef>
              <a:spcAft>
                <a:spcPts val="0"/>
              </a:spcAft>
              <a:buNone/>
            </a:pPr>
            <a:r>
              <a:rPr lang="en-US" dirty="0"/>
              <a:t>9n^3/8 = 9n/8 * n^2</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ee7a0b6b1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ee7a0b6b1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 Top-left chunk of original matrix (little a_11, little a_12, little a_21, and little a_22) = top-left submatrix (big A_11)</a:t>
            </a:r>
          </a:p>
          <a:p>
            <a:pPr marL="0" lvl="0" indent="0" algn="l" rtl="0">
              <a:spcBef>
                <a:spcPts val="0"/>
              </a:spcBef>
              <a:spcAft>
                <a:spcPts val="0"/>
              </a:spcAft>
              <a:buNone/>
            </a:pPr>
            <a:r>
              <a:rPr lang="en-US" dirty="0"/>
              <a:t>Don’t need to know the details, what’s important is that we can split the matrix into smaller chunks</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ee7a0b6b1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ee7a0b6b1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Similar </a:t>
            </a:r>
            <a:r>
              <a:rPr lang="en-US" dirty="0" err="1"/>
              <a:t>alg</a:t>
            </a:r>
            <a:r>
              <a:rPr lang="en-US" dirty="0"/>
              <a:t> as earlier, but now each of these (A, B, C) is a mini-matrix</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ee7a0b6b1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ee7a0b6b1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Last 3 for loops is the same as before, but because matrices are smaller, better cache performance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e4a11c96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e4a11c96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Little k = 3, little s = 2</a:t>
            </a:r>
          </a:p>
          <a:p>
            <a:pPr marL="0" lvl="0" indent="0" algn="l" rtl="0">
              <a:spcBef>
                <a:spcPts val="0"/>
              </a:spcBef>
              <a:spcAft>
                <a:spcPts val="0"/>
              </a:spcAft>
              <a:buNone/>
            </a:pPr>
            <a:r>
              <a:rPr lang="en-US" dirty="0"/>
              <a:t>Slide shows elements of </a:t>
            </a:r>
            <a:r>
              <a:rPr lang="en-US" dirty="0" err="1"/>
              <a:t>ar</a:t>
            </a:r>
            <a:r>
              <a:rPr lang="en-US" dirty="0"/>
              <a:t> map to cache</a:t>
            </a:r>
          </a:p>
          <a:p>
            <a:pPr marL="0" lvl="0" indent="0" algn="l" rtl="0">
              <a:spcBef>
                <a:spcPts val="0"/>
              </a:spcBef>
              <a:spcAft>
                <a:spcPts val="0"/>
              </a:spcAft>
              <a:buNone/>
            </a:pPr>
            <a:r>
              <a:rPr lang="en-US" dirty="0"/>
              <a:t>Set 0: 00-03 (tag 10), 20-23 (tag 11), 40-43 (tag 12), 60-63 (tag 13)</a:t>
            </a:r>
          </a:p>
          <a:p>
            <a:pPr marL="0" lvl="0" indent="0" algn="l" rtl="0">
              <a:spcBef>
                <a:spcPts val="0"/>
              </a:spcBef>
              <a:spcAft>
                <a:spcPts val="0"/>
              </a:spcAft>
              <a:buNone/>
            </a:pPr>
            <a:r>
              <a:rPr lang="en-US" dirty="0"/>
              <a:t>Set 1: 04-47 (tag 10), 24-27 (tag 11), 44-47 (tag 12), 60-67 (tag 13)</a:t>
            </a:r>
          </a:p>
          <a:p>
            <a:pPr marL="0" lvl="0" indent="0" algn="l" rtl="0">
              <a:spcBef>
                <a:spcPts val="0"/>
              </a:spcBef>
              <a:spcAft>
                <a:spcPts val="0"/>
              </a:spcAft>
              <a:buNone/>
            </a:pPr>
            <a:r>
              <a:rPr lang="en-US" dirty="0"/>
              <a:t>Set 2: 10-13 (tag 10), 30-33 (tag 11), 50-53 (tag 12), 70-73 (tag 13)</a:t>
            </a:r>
          </a:p>
          <a:p>
            <a:pPr marL="0" lvl="0" indent="0" algn="l" rtl="0">
              <a:spcBef>
                <a:spcPts val="0"/>
              </a:spcBef>
              <a:spcAft>
                <a:spcPts val="0"/>
              </a:spcAft>
              <a:buNone/>
            </a:pPr>
            <a:r>
              <a:rPr lang="en-US" dirty="0"/>
              <a:t>Set 4: 14-17 (tag 10), 34-37 (tag 11), 54-57 (tag 12), 74-44 (tag 13)</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ee7a0b6b1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ee7a0b6b1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R^2/8 misses per block – </a:t>
            </a:r>
            <a:r>
              <a:rPr lang="en-US" dirty="0" err="1"/>
              <a:t>opimal</a:t>
            </a:r>
            <a:r>
              <a:rPr lang="en-US" dirty="0"/>
              <a:t> miss rate because it all fits in the cache at once</a:t>
            </a:r>
          </a:p>
          <a:p>
            <a:pPr marL="0" lvl="0" indent="0" algn="l" rtl="0">
              <a:spcBef>
                <a:spcPts val="0"/>
              </a:spcBef>
              <a:spcAft>
                <a:spcPts val="0"/>
              </a:spcAft>
              <a:buNone/>
            </a:pPr>
            <a:r>
              <a:rPr lang="en-US" dirty="0"/>
              <a:t>2n/r blocks accessed – n/r for A + n/r for B</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ee7a0b6b1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ee7a0b6b1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eeb91feaf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eeb91feaf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 1</a:t>
            </a:r>
            <a:r>
              <a:rPr lang="en-US" baseline="30000" dirty="0"/>
              <a:t>st</a:t>
            </a:r>
            <a:r>
              <a:rPr lang="en-US" dirty="0"/>
              <a:t> byte of each image goes to set 0, offset 0</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ee7a0b6b1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ee7a0b6b1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e4a11c96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ee4a11c96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Compulsory miss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e4a11c96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e4a11c96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Compulsory miss</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ee4a11c9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ee4a11c9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Compulsory miss</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e4a11c9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ee4a11c9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Compulsory miss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e4a11c96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e4a11c96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Compulsory miss</a:t>
            </a:r>
          </a:p>
          <a:p>
            <a:pPr marL="0" lvl="0" indent="0" algn="l" rtl="0">
              <a:spcBef>
                <a:spcPts val="0"/>
              </a:spcBef>
              <a:spcAft>
                <a:spcPts val="0"/>
              </a:spcAft>
              <a:buNone/>
            </a:pPr>
            <a:r>
              <a:rPr lang="en-US" dirty="0"/>
              <a:t> least recently used = </a:t>
            </a:r>
            <a:r>
              <a:rPr lang="en-US" dirty="0" err="1"/>
              <a:t>ar</a:t>
            </a:r>
            <a:r>
              <a:rPr lang="en-US" dirty="0"/>
              <a:t>[0][0] = </a:t>
            </a:r>
            <a:r>
              <a:rPr lang="en-US" dirty="0" err="1"/>
              <a:t>ar</a:t>
            </a:r>
            <a:r>
              <a:rPr lang="en-US" dirty="0"/>
              <a:t>[0][3]</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4" name="Google Shape;74;p1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courses.cs.washington.edu/courses/cse351/cachesi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Caches IV</a:t>
            </a:r>
            <a:endParaRPr sz="3000"/>
          </a:p>
        </p:txBody>
      </p:sp>
      <p:sp>
        <p:nvSpPr>
          <p:cNvPr id="80" name="Google Shape;80;p19"/>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81" name="Google Shape;81;p19"/>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82" name="Google Shape;82;p19" descr="A meme titled &quot;the cache when you ask for something that was just evicted:&quot; above an image of the character Loki from the MCU saying &quot;I've never met this man in my life&quot;"/>
          <p:cNvPicPr preferRelativeResize="0"/>
          <p:nvPr/>
        </p:nvPicPr>
        <p:blipFill rotWithShape="1">
          <a:blip r:embed="rId3">
            <a:alphaModFix/>
          </a:blip>
          <a:srcRect/>
          <a:stretch/>
        </p:blipFill>
        <p:spPr>
          <a:xfrm>
            <a:off x="3904100" y="464051"/>
            <a:ext cx="4936200" cy="3648925"/>
          </a:xfrm>
          <a:prstGeom prst="rect">
            <a:avLst/>
          </a:prstGeom>
          <a:noFill/>
          <a:ln w="9525" cap="flat" cmpd="sng">
            <a:solidFill>
              <a:schemeClr val="dk2"/>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DF336D6B-2D6E-3BF0-EDE3-6C69AEE568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6-8</a:t>
            </a:r>
            <a:endParaRPr/>
          </a:p>
        </p:txBody>
      </p:sp>
      <p:sp>
        <p:nvSpPr>
          <p:cNvPr id="159" name="Google Shape;159;p28"/>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Same as step 5</a:t>
            </a:r>
            <a:endParaRPr dirty="0"/>
          </a:p>
          <a:p>
            <a:pPr marL="914400" lvl="1" indent="-330200" algn="l" rtl="0">
              <a:spcBef>
                <a:spcPts val="0"/>
              </a:spcBef>
              <a:spcAft>
                <a:spcPts val="0"/>
              </a:spcAft>
              <a:buSzPts val="1600"/>
              <a:buChar char="○"/>
            </a:pPr>
            <a:r>
              <a:rPr lang="en" dirty="0"/>
              <a:t>Accesses to </a:t>
            </a:r>
            <a:r>
              <a:rPr lang="en" dirty="0">
                <a:latin typeface="Source Code Pro"/>
                <a:ea typeface="Source Code Pro"/>
                <a:cs typeface="Source Code Pro"/>
                <a:sym typeface="Source Code Pro"/>
              </a:rPr>
              <a:t>a[5][0]</a:t>
            </a:r>
            <a:r>
              <a:rPr lang="en" dirty="0"/>
              <a:t>, </a:t>
            </a:r>
            <a:r>
              <a:rPr lang="en" dirty="0">
                <a:latin typeface="Source Code Pro"/>
                <a:ea typeface="Source Code Pro"/>
                <a:cs typeface="Source Code Pro"/>
                <a:sym typeface="Source Code Pro"/>
              </a:rPr>
              <a:t>a[6][0]</a:t>
            </a:r>
            <a:r>
              <a:rPr lang="en" dirty="0"/>
              <a:t>, and </a:t>
            </a:r>
            <a:r>
              <a:rPr lang="en" dirty="0">
                <a:latin typeface="Source Code Pro"/>
                <a:ea typeface="Source Code Pro"/>
                <a:cs typeface="Source Code Pro"/>
                <a:sym typeface="Source Code Pro"/>
              </a:rPr>
              <a:t>a[7][0]</a:t>
            </a:r>
            <a:r>
              <a:rPr lang="en" dirty="0"/>
              <a:t> will kick out the old blocks in the cache</a:t>
            </a:r>
            <a:endParaRPr dirty="0"/>
          </a:p>
          <a:p>
            <a:pPr marL="457200" lvl="0" indent="-342900" algn="l" rtl="0">
              <a:spcBef>
                <a:spcPts val="0"/>
              </a:spcBef>
              <a:spcAft>
                <a:spcPts val="0"/>
              </a:spcAft>
              <a:buSzPts val="1800"/>
              <a:buChar char="●"/>
            </a:pPr>
            <a:r>
              <a:rPr lang="en" dirty="0"/>
              <a:t>So for i = 0:</a:t>
            </a:r>
            <a:endParaRPr dirty="0"/>
          </a:p>
          <a:p>
            <a:pPr marL="914400" lvl="1" indent="-330200" algn="l" rtl="0">
              <a:spcBef>
                <a:spcPts val="0"/>
              </a:spcBef>
              <a:spcAft>
                <a:spcPts val="0"/>
              </a:spcAft>
              <a:buSzPts val="1600"/>
              <a:buChar char="○"/>
            </a:pPr>
            <a:r>
              <a:rPr lang="en" dirty="0"/>
              <a:t>8 accesses total (j = 0…7), 8 misses</a:t>
            </a:r>
            <a:endParaRPr dirty="0"/>
          </a:p>
        </p:txBody>
      </p:sp>
      <p:sp>
        <p:nvSpPr>
          <p:cNvPr id="160" name="Google Shape;160;p28"/>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#define SIZE 8</a:t>
            </a:r>
            <a:endParaRPr dirty="0">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short</a:t>
            </a:r>
            <a:r>
              <a:rPr lang="en" dirty="0">
                <a:latin typeface="Source Code Pro"/>
                <a:ea typeface="Source Code Pro"/>
                <a:cs typeface="Source Code Pro"/>
                <a:sym typeface="Source Code Pro"/>
              </a:rPr>
              <a:t> ar[</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sum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a:t>
            </a:r>
            <a:r>
              <a:rPr lang="en" dirty="0">
                <a:solidFill>
                  <a:srgbClr val="666666"/>
                </a:solidFill>
                <a:latin typeface="Source Code Pro"/>
                <a:ea typeface="Source Code Pro"/>
                <a:cs typeface="Source Code Pro"/>
                <a:sym typeface="Source Code Pro"/>
              </a:rPr>
              <a:t>// &amp;ar=0x200</a:t>
            </a:r>
            <a:endParaRPr dirty="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i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i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i++) {</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j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j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j++)</a:t>
            </a:r>
            <a:endParaRPr dirty="0">
              <a:latin typeface="Source Code Pro"/>
              <a:ea typeface="Source Code Pro"/>
              <a:cs typeface="Source Code Pro"/>
              <a:sym typeface="Source Code Pro"/>
            </a:endParaRPr>
          </a:p>
          <a:p>
            <a:pPr marL="457200" lvl="0" indent="457200" algn="l" rtl="0">
              <a:spcBef>
                <a:spcPts val="0"/>
              </a:spcBef>
              <a:spcAft>
                <a:spcPts val="0"/>
              </a:spcAft>
              <a:buNone/>
            </a:pPr>
            <a:r>
              <a:rPr lang="en" dirty="0">
                <a:latin typeface="Source Code Pro"/>
                <a:ea typeface="Source Code Pro"/>
                <a:cs typeface="Source Code Pro"/>
                <a:sym typeface="Source Code Pro"/>
              </a:rPr>
              <a:t>sum += ar[j][i];</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sp>
        <p:nvSpPr>
          <p:cNvPr id="162" name="Google Shape;162;p28"/>
          <p:cNvSpPr txBox="1"/>
          <p:nvPr/>
        </p:nvSpPr>
        <p:spPr>
          <a:xfrm>
            <a:off x="4759900" y="253225"/>
            <a:ext cx="20115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i = 0, j = 5…</a:t>
            </a:r>
            <a:endParaRPr sz="1800" dirty="0">
              <a:solidFill>
                <a:schemeClr val="dk1"/>
              </a:solidFill>
              <a:latin typeface="Source Code Pro"/>
              <a:ea typeface="Source Code Pro"/>
              <a:cs typeface="Source Code Pro"/>
              <a:sym typeface="Source Code Pro"/>
            </a:endParaRPr>
          </a:p>
        </p:txBody>
      </p:sp>
      <p:graphicFrame>
        <p:nvGraphicFramePr>
          <p:cNvPr id="163" name="Google Shape;163;p28"/>
          <p:cNvGraphicFramePr/>
          <p:nvPr/>
        </p:nvGraphicFramePr>
        <p:xfrm>
          <a:off x="5308825" y="1198550"/>
          <a:ext cx="3624000" cy="284954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a[4][0] …</a:t>
                      </a:r>
                      <a:endParaRPr/>
                    </a:p>
                    <a:p>
                      <a:pPr marL="0" lvl="0" indent="0" algn="l" rtl="0">
                        <a:spcBef>
                          <a:spcPts val="0"/>
                        </a:spcBef>
                        <a:spcAft>
                          <a:spcPts val="0"/>
                        </a:spcAft>
                        <a:buNone/>
                      </a:pPr>
                      <a:r>
                        <a:rPr lang="en"/>
                        <a:t>a[4][3]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13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a[6][0] …</a:t>
                      </a:r>
                      <a:endParaRPr/>
                    </a:p>
                    <a:p>
                      <a:pPr marL="0" lvl="0" indent="0" algn="l" rtl="0">
                        <a:spcBef>
                          <a:spcPts val="0"/>
                        </a:spcBef>
                        <a:spcAft>
                          <a:spcPts val="0"/>
                        </a:spcAft>
                        <a:buNone/>
                      </a:pPr>
                      <a:r>
                        <a:rPr lang="en"/>
                        <a:t>a[6][3]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a[5][0] …</a:t>
                      </a:r>
                      <a:endParaRPr/>
                    </a:p>
                    <a:p>
                      <a:pPr marL="0" lvl="0" indent="0" algn="l" rtl="0">
                        <a:spcBef>
                          <a:spcPts val="0"/>
                        </a:spcBef>
                        <a:spcAft>
                          <a:spcPts val="0"/>
                        </a:spcAft>
                        <a:buNone/>
                      </a:pPr>
                      <a:r>
                        <a:rPr lang="en"/>
                        <a:t>a[5][3]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13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a[7][0] …</a:t>
                      </a:r>
                      <a:endParaRPr/>
                    </a:p>
                    <a:p>
                      <a:pPr marL="0" lvl="0" indent="0" algn="l" rtl="0">
                        <a:spcBef>
                          <a:spcPts val="0"/>
                        </a:spcBef>
                        <a:spcAft>
                          <a:spcPts val="0"/>
                        </a:spcAft>
                        <a:buNone/>
                      </a:pPr>
                      <a:r>
                        <a:rPr lang="en"/>
                        <a:t>a[7][3]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1" name="Google Shape;161;p28"/>
          <p:cNvSpPr txBox="1"/>
          <p:nvPr/>
        </p:nvSpPr>
        <p:spPr>
          <a:xfrm>
            <a:off x="6960925" y="170125"/>
            <a:ext cx="197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Misses: 8</a:t>
            </a:r>
            <a:endParaRPr sz="1800" dirty="0">
              <a:solidFill>
                <a:schemeClr val="dk1"/>
              </a:solidFill>
            </a:endParaRPr>
          </a:p>
          <a:p>
            <a:pPr marL="0" lvl="0" indent="0" algn="l" rtl="0">
              <a:spcBef>
                <a:spcPts val="0"/>
              </a:spcBef>
              <a:spcAft>
                <a:spcPts val="0"/>
              </a:spcAft>
              <a:buNone/>
            </a:pPr>
            <a:r>
              <a:rPr lang="en" sz="1800" dirty="0">
                <a:solidFill>
                  <a:schemeClr val="dk1"/>
                </a:solidFill>
              </a:rPr>
              <a:t>Hits: 0</a:t>
            </a:r>
            <a:endParaRPr sz="1800" dirty="0">
              <a:solidFill>
                <a:schemeClr val="dk1"/>
              </a:solidFill>
            </a:endParaRPr>
          </a:p>
        </p:txBody>
      </p:sp>
      <p:sp>
        <p:nvSpPr>
          <p:cNvPr id="2" name="Slide Number Placeholder 1">
            <a:extLst>
              <a:ext uri="{FF2B5EF4-FFF2-40B4-BE49-F238E27FC236}">
                <a16:creationId xmlns:a16="http://schemas.microsoft.com/office/drawing/2014/main" id="{497F8AED-DE30-F07E-C0B5-6B35420AD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9</a:t>
            </a:r>
            <a:endParaRPr/>
          </a:p>
        </p:txBody>
      </p:sp>
      <p:sp>
        <p:nvSpPr>
          <p:cNvPr id="169" name="Google Shape;169;p29"/>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Access </a:t>
            </a:r>
            <a:r>
              <a:rPr lang="en">
                <a:latin typeface="Source Code Pro"/>
                <a:ea typeface="Source Code Pro"/>
                <a:cs typeface="Source Code Pro"/>
                <a:sym typeface="Source Code Pro"/>
              </a:rPr>
              <a:t>ar[0][1]</a:t>
            </a:r>
            <a:endParaRPr>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0b</a:t>
            </a:r>
            <a:r>
              <a:rPr lang="en">
                <a:solidFill>
                  <a:srgbClr val="B45F06"/>
                </a:solidFill>
                <a:latin typeface="Source Code Pro"/>
                <a:ea typeface="Source Code Pro"/>
                <a:cs typeface="Source Code Pro"/>
                <a:sym typeface="Source Code Pro"/>
              </a:rPr>
              <a:t>10000 </a:t>
            </a:r>
            <a:r>
              <a:rPr lang="en">
                <a:solidFill>
                  <a:srgbClr val="2E66C1"/>
                </a:solidFill>
                <a:latin typeface="Source Code Pro"/>
                <a:ea typeface="Source Code Pro"/>
                <a:cs typeface="Source Code Pro"/>
                <a:sym typeface="Source Code Pro"/>
              </a:rPr>
              <a:t>00 </a:t>
            </a:r>
            <a:r>
              <a:rPr lang="en">
                <a:solidFill>
                  <a:schemeClr val="accent6"/>
                </a:solidFill>
                <a:latin typeface="Source Code Pro"/>
                <a:ea typeface="Source Code Pro"/>
                <a:cs typeface="Source Code Pro"/>
                <a:sym typeface="Source Code Pro"/>
              </a:rPr>
              <a:t>010</a:t>
            </a:r>
            <a:endParaRPr/>
          </a:p>
          <a:p>
            <a:pPr marL="1371600" lvl="2" indent="-330200" algn="l" rtl="0">
              <a:spcBef>
                <a:spcPts val="0"/>
              </a:spcBef>
              <a:spcAft>
                <a:spcPts val="0"/>
              </a:spcAft>
              <a:buSzPts val="1600"/>
              <a:buChar char="■"/>
            </a:pPr>
            <a:r>
              <a:rPr lang="en"/>
              <a:t>Same block that we loaded in in step 1, but it got evicted in step 5!</a:t>
            </a:r>
            <a:endParaRPr/>
          </a:p>
          <a:p>
            <a:pPr marL="1371600" lvl="2" indent="-330200" algn="l" rtl="0">
              <a:spcBef>
                <a:spcPts val="0"/>
              </a:spcBef>
              <a:spcAft>
                <a:spcPts val="0"/>
              </a:spcAft>
              <a:buSzPts val="1600"/>
              <a:buChar char="■"/>
            </a:pPr>
            <a:r>
              <a:rPr lang="en"/>
              <a:t>Miss!</a:t>
            </a:r>
            <a:endParaRPr/>
          </a:p>
          <a:p>
            <a:pPr marL="914400" lvl="1" indent="-330200" algn="l" rtl="0">
              <a:spcBef>
                <a:spcPts val="0"/>
              </a:spcBef>
              <a:spcAft>
                <a:spcPts val="0"/>
              </a:spcAft>
              <a:buSzPts val="1600"/>
              <a:buChar char="○"/>
            </a:pPr>
            <a:r>
              <a:rPr lang="en"/>
              <a:t>Load block back into set 0</a:t>
            </a:r>
            <a:endParaRPr/>
          </a:p>
        </p:txBody>
      </p:sp>
      <p:sp>
        <p:nvSpPr>
          <p:cNvPr id="170" name="Google Shape;170;p29"/>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72" name="Google Shape;172;p29"/>
          <p:cNvSpPr txBox="1"/>
          <p:nvPr/>
        </p:nvSpPr>
        <p:spPr>
          <a:xfrm>
            <a:off x="4759900" y="253225"/>
            <a:ext cx="20115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i = 1, j = 0</a:t>
            </a:r>
            <a:endParaRPr sz="1800">
              <a:solidFill>
                <a:schemeClr val="dk1"/>
              </a:solidFill>
              <a:latin typeface="Source Code Pro"/>
              <a:ea typeface="Source Code Pro"/>
              <a:cs typeface="Source Code Pro"/>
              <a:sym typeface="Source Code Pro"/>
            </a:endParaRPr>
          </a:p>
        </p:txBody>
      </p:sp>
      <p:graphicFrame>
        <p:nvGraphicFramePr>
          <p:cNvPr id="173" name="Google Shape;173;p29"/>
          <p:cNvGraphicFramePr/>
          <p:nvPr/>
        </p:nvGraphicFramePr>
        <p:xfrm>
          <a:off x="5308825" y="1198550"/>
          <a:ext cx="3624000" cy="284954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a[0][0] …</a:t>
                      </a:r>
                      <a:endParaRPr/>
                    </a:p>
                    <a:p>
                      <a:pPr marL="0" lvl="0" indent="0" algn="l" rtl="0">
                        <a:spcBef>
                          <a:spcPts val="0"/>
                        </a:spcBef>
                        <a:spcAft>
                          <a:spcPts val="0"/>
                        </a:spcAft>
                        <a:buNone/>
                      </a:pPr>
                      <a:r>
                        <a:rPr lang="en"/>
                        <a:t>a[0][3]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13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a[6][0] …</a:t>
                      </a:r>
                      <a:endParaRPr/>
                    </a:p>
                    <a:p>
                      <a:pPr marL="0" lvl="0" indent="0" algn="l" rtl="0">
                        <a:spcBef>
                          <a:spcPts val="0"/>
                        </a:spcBef>
                        <a:spcAft>
                          <a:spcPts val="0"/>
                        </a:spcAft>
                        <a:buNone/>
                      </a:pPr>
                      <a:r>
                        <a:rPr lang="en"/>
                        <a:t>a[6][3]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a[5][0] …</a:t>
                      </a:r>
                      <a:endParaRPr/>
                    </a:p>
                    <a:p>
                      <a:pPr marL="0" lvl="0" indent="0" algn="l" rtl="0">
                        <a:spcBef>
                          <a:spcPts val="0"/>
                        </a:spcBef>
                        <a:spcAft>
                          <a:spcPts val="0"/>
                        </a:spcAft>
                        <a:buNone/>
                      </a:pPr>
                      <a:r>
                        <a:rPr lang="en"/>
                        <a:t>a[5][3]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13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a[7][0] …</a:t>
                      </a:r>
                      <a:endParaRPr/>
                    </a:p>
                    <a:p>
                      <a:pPr marL="0" lvl="0" indent="0" algn="l" rtl="0">
                        <a:spcBef>
                          <a:spcPts val="0"/>
                        </a:spcBef>
                        <a:spcAft>
                          <a:spcPts val="0"/>
                        </a:spcAft>
                        <a:buNone/>
                      </a:pPr>
                      <a:r>
                        <a:rPr lang="en"/>
                        <a:t>a[7][3]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1" name="Google Shape;171;p29"/>
          <p:cNvSpPr txBox="1"/>
          <p:nvPr/>
        </p:nvSpPr>
        <p:spPr>
          <a:xfrm>
            <a:off x="6960925" y="170125"/>
            <a:ext cx="197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Misses: 9</a:t>
            </a:r>
            <a:endParaRPr sz="1800" dirty="0">
              <a:solidFill>
                <a:schemeClr val="dk1"/>
              </a:solidFill>
            </a:endParaRPr>
          </a:p>
          <a:p>
            <a:pPr marL="0" lvl="0" indent="0" algn="l" rtl="0">
              <a:spcBef>
                <a:spcPts val="0"/>
              </a:spcBef>
              <a:spcAft>
                <a:spcPts val="0"/>
              </a:spcAft>
              <a:buNone/>
            </a:pPr>
            <a:r>
              <a:rPr lang="en" sz="1800" dirty="0">
                <a:solidFill>
                  <a:schemeClr val="dk1"/>
                </a:solidFill>
              </a:rPr>
              <a:t>Hits: 0</a:t>
            </a:r>
            <a:endParaRPr sz="1800" dirty="0">
              <a:solidFill>
                <a:schemeClr val="dk1"/>
              </a:solidFill>
            </a:endParaRPr>
          </a:p>
        </p:txBody>
      </p:sp>
      <p:sp>
        <p:nvSpPr>
          <p:cNvPr id="2" name="Slide Number Placeholder 1">
            <a:extLst>
              <a:ext uri="{FF2B5EF4-FFF2-40B4-BE49-F238E27FC236}">
                <a16:creationId xmlns:a16="http://schemas.microsoft.com/office/drawing/2014/main" id="{80802751-4C70-4A76-EADC-1B8C6139DB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10+</a:t>
            </a:r>
            <a:endParaRPr/>
          </a:p>
        </p:txBody>
      </p:sp>
      <p:sp>
        <p:nvSpPr>
          <p:cNvPr id="179" name="Google Shape;179;p30"/>
          <p:cNvSpPr txBox="1">
            <a:spLocks noGrp="1"/>
          </p:cNvSpPr>
          <p:nvPr>
            <p:ph type="body" idx="1"/>
          </p:nvPr>
        </p:nvSpPr>
        <p:spPr>
          <a:xfrm>
            <a:off x="311700" y="742825"/>
            <a:ext cx="8385600" cy="198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All future accesses will continue to follow this pattern</a:t>
            </a:r>
            <a:endParaRPr/>
          </a:p>
          <a:p>
            <a:pPr marL="914400" lvl="1" indent="-330200" algn="l" rtl="0">
              <a:spcBef>
                <a:spcPts val="0"/>
              </a:spcBef>
              <a:spcAft>
                <a:spcPts val="0"/>
              </a:spcAft>
              <a:buSzPts val="1600"/>
              <a:buChar char="○"/>
            </a:pPr>
            <a:r>
              <a:rPr lang="en"/>
              <a:t>Each block is loaded in, then kicked out of the cache before it’s accessed again</a:t>
            </a:r>
            <a:endParaRPr/>
          </a:p>
          <a:p>
            <a:pPr marL="457200" lvl="0" indent="-342900" algn="l" rtl="0">
              <a:spcBef>
                <a:spcPts val="0"/>
              </a:spcBef>
              <a:spcAft>
                <a:spcPts val="0"/>
              </a:spcAft>
              <a:buSzPts val="1800"/>
              <a:buChar char="●"/>
            </a:pPr>
            <a:r>
              <a:rPr lang="en" b="1"/>
              <a:t>Miss rate 100%!</a:t>
            </a:r>
            <a:endParaRPr b="1"/>
          </a:p>
          <a:p>
            <a:pPr marL="457200" lvl="0" indent="-342900" algn="l" rtl="0">
              <a:spcBef>
                <a:spcPts val="0"/>
              </a:spcBef>
              <a:spcAft>
                <a:spcPts val="0"/>
              </a:spcAft>
              <a:buSzPts val="1800"/>
              <a:buChar char="●"/>
            </a:pPr>
            <a:r>
              <a:rPr lang="en"/>
              <a:t>How can we fix this?</a:t>
            </a:r>
            <a:endParaRPr/>
          </a:p>
        </p:txBody>
      </p:sp>
      <p:sp>
        <p:nvSpPr>
          <p:cNvPr id="180" name="Google Shape;180;p30"/>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D08E9A55-8C0F-CEF7-A025-B547BD001A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Improving Cache Performance</a:t>
            </a:r>
            <a:endParaRPr/>
          </a:p>
        </p:txBody>
      </p:sp>
      <p:sp>
        <p:nvSpPr>
          <p:cNvPr id="187" name="Google Shape;187;p31"/>
          <p:cNvSpPr txBox="1">
            <a:spLocks noGrp="1"/>
          </p:cNvSpPr>
          <p:nvPr>
            <p:ph type="body" idx="1"/>
          </p:nvPr>
        </p:nvSpPr>
        <p:spPr>
          <a:xfrm>
            <a:off x="311700" y="742825"/>
            <a:ext cx="8520600" cy="1733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Reduce </a:t>
            </a:r>
            <a:r>
              <a:rPr lang="en" b="1">
                <a:solidFill>
                  <a:srgbClr val="7030A0"/>
                </a:solidFill>
              </a:rPr>
              <a:t>stride</a:t>
            </a:r>
            <a:endParaRPr>
              <a:solidFill>
                <a:srgbClr val="7030A0"/>
              </a:solidFill>
            </a:endParaRPr>
          </a:p>
          <a:p>
            <a:pPr marL="914400" lvl="1" indent="-330200" algn="l" rtl="0">
              <a:spcBef>
                <a:spcPts val="0"/>
              </a:spcBef>
              <a:spcAft>
                <a:spcPts val="0"/>
              </a:spcAft>
              <a:buSzPts val="1600"/>
              <a:buChar char="○"/>
            </a:pPr>
            <a:r>
              <a:rPr lang="en"/>
              <a:t>I.e. access data that’s closer together</a:t>
            </a:r>
            <a:endParaRPr/>
          </a:p>
        </p:txBody>
      </p:sp>
      <p:sp>
        <p:nvSpPr>
          <p:cNvPr id="186" name="Google Shape;186;p31"/>
          <p:cNvSpPr txBox="1"/>
          <p:nvPr/>
        </p:nvSpPr>
        <p:spPr>
          <a:xfrm>
            <a:off x="616500" y="16101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a:t>
            </a:r>
            <a:r>
              <a:rPr lang="en" b="1">
                <a:solidFill>
                  <a:schemeClr val="accent6"/>
                </a:solidFill>
                <a:latin typeface="Source Code Pro"/>
                <a:ea typeface="Source Code Pro"/>
                <a:cs typeface="Source Code Pro"/>
                <a:sym typeface="Source Code Pro"/>
              </a:rPr>
              <a:t>i</a:t>
            </a:r>
            <a:r>
              <a:rPr lang="en">
                <a:latin typeface="Source Code Pro"/>
                <a:ea typeface="Source Code Pro"/>
                <a:cs typeface="Source Code Pro"/>
                <a:sym typeface="Source Code Pro"/>
              </a:rPr>
              <a:t>][</a:t>
            </a:r>
            <a:r>
              <a:rPr lang="en" b="1">
                <a:solidFill>
                  <a:schemeClr val="accent6"/>
                </a:solidFill>
                <a:latin typeface="Source Code Pro"/>
                <a:ea typeface="Source Code Pro"/>
                <a:cs typeface="Source Code Pro"/>
                <a:sym typeface="Source Code Pro"/>
              </a:rPr>
              <a:t>j</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E3205F8D-C47B-F33B-80F9-C50E428D14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Improving Cache Performance Example: step 1</a:t>
            </a:r>
            <a:endParaRPr dirty="0"/>
          </a:p>
        </p:txBody>
      </p:sp>
      <p:sp>
        <p:nvSpPr>
          <p:cNvPr id="194" name="Google Shape;194;p32"/>
          <p:cNvSpPr txBox="1">
            <a:spLocks noGrp="1"/>
          </p:cNvSpPr>
          <p:nvPr>
            <p:ph type="body" idx="1"/>
          </p:nvPr>
        </p:nvSpPr>
        <p:spPr>
          <a:xfrm>
            <a:off x="311700" y="742825"/>
            <a:ext cx="5099400" cy="1733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First 4 accesses:</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ar[0][0]</a:t>
            </a:r>
            <a:r>
              <a:rPr lang="en"/>
              <a:t>: miss, load block into the cache</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ar[0][1]</a:t>
            </a:r>
            <a:r>
              <a:rPr lang="en"/>
              <a:t>: hit!</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ar[0][2]</a:t>
            </a:r>
            <a:r>
              <a:rPr lang="en"/>
              <a:t>: hit!</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ar[0][3]</a:t>
            </a:r>
            <a:r>
              <a:rPr lang="en"/>
              <a:t>: hit!</a:t>
            </a:r>
            <a:endParaRPr/>
          </a:p>
        </p:txBody>
      </p:sp>
      <p:sp>
        <p:nvSpPr>
          <p:cNvPr id="193" name="Google Shape;193;p32"/>
          <p:cNvSpPr txBox="1"/>
          <p:nvPr/>
        </p:nvSpPr>
        <p:spPr>
          <a:xfrm>
            <a:off x="311700" y="26769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#define SIZE 8</a:t>
            </a:r>
            <a:endParaRPr dirty="0">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short</a:t>
            </a:r>
            <a:r>
              <a:rPr lang="en" dirty="0">
                <a:latin typeface="Source Code Pro"/>
                <a:ea typeface="Source Code Pro"/>
                <a:cs typeface="Source Code Pro"/>
                <a:sym typeface="Source Code Pro"/>
              </a:rPr>
              <a:t> ar[</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sum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a:t>
            </a:r>
            <a:r>
              <a:rPr lang="en" dirty="0">
                <a:solidFill>
                  <a:srgbClr val="666666"/>
                </a:solidFill>
                <a:latin typeface="Source Code Pro"/>
                <a:ea typeface="Source Code Pro"/>
                <a:cs typeface="Source Code Pro"/>
                <a:sym typeface="Source Code Pro"/>
              </a:rPr>
              <a:t>// &amp;ar=0x200</a:t>
            </a:r>
            <a:endParaRPr dirty="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i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i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i++) {</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j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j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j++)</a:t>
            </a:r>
            <a:endParaRPr dirty="0">
              <a:latin typeface="Source Code Pro"/>
              <a:ea typeface="Source Code Pro"/>
              <a:cs typeface="Source Code Pro"/>
              <a:sym typeface="Source Code Pro"/>
            </a:endParaRPr>
          </a:p>
          <a:p>
            <a:pPr marL="457200" lvl="0" indent="457200" algn="l" rtl="0">
              <a:spcBef>
                <a:spcPts val="0"/>
              </a:spcBef>
              <a:spcAft>
                <a:spcPts val="0"/>
              </a:spcAft>
              <a:buNone/>
            </a:pPr>
            <a:r>
              <a:rPr lang="en" dirty="0">
                <a:latin typeface="Source Code Pro"/>
                <a:ea typeface="Source Code Pro"/>
                <a:cs typeface="Source Code Pro"/>
                <a:sym typeface="Source Code Pro"/>
              </a:rPr>
              <a:t>sum += ar[</a:t>
            </a:r>
            <a:r>
              <a:rPr lang="en" b="1" dirty="0">
                <a:solidFill>
                  <a:schemeClr val="accent6"/>
                </a:solidFill>
                <a:latin typeface="Source Code Pro"/>
                <a:ea typeface="Source Code Pro"/>
                <a:cs typeface="Source Code Pro"/>
                <a:sym typeface="Source Code Pro"/>
              </a:rPr>
              <a:t>i</a:t>
            </a:r>
            <a:r>
              <a:rPr lang="en" dirty="0">
                <a:latin typeface="Source Code Pro"/>
                <a:ea typeface="Source Code Pro"/>
                <a:cs typeface="Source Code Pro"/>
                <a:sym typeface="Source Code Pro"/>
              </a:rPr>
              <a:t>][</a:t>
            </a:r>
            <a:r>
              <a:rPr lang="en" b="1" dirty="0">
                <a:solidFill>
                  <a:schemeClr val="accent6"/>
                </a:solidFill>
                <a:latin typeface="Source Code Pro"/>
                <a:ea typeface="Source Code Pro"/>
                <a:cs typeface="Source Code Pro"/>
                <a:sym typeface="Source Code Pro"/>
              </a:rPr>
              <a:t>j</a:t>
            </a: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graphicFrame>
        <p:nvGraphicFramePr>
          <p:cNvPr id="195" name="Google Shape;195;p32"/>
          <p:cNvGraphicFramePr/>
          <p:nvPr>
            <p:extLst>
              <p:ext uri="{D42A27DB-BD31-4B8C-83A1-F6EECF244321}">
                <p14:modId xmlns:p14="http://schemas.microsoft.com/office/powerpoint/2010/main" val="418075383"/>
              </p:ext>
            </p:extLst>
          </p:nvPr>
        </p:nvGraphicFramePr>
        <p:xfrm>
          <a:off x="5308825" y="1198550"/>
          <a:ext cx="3624000" cy="284712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dirty="0"/>
                        <a:t>ar[0][0] …</a:t>
                      </a:r>
                      <a:endParaRPr dirty="0"/>
                    </a:p>
                    <a:p>
                      <a:pPr marL="0" lvl="0" indent="0" algn="l" rtl="0">
                        <a:spcBef>
                          <a:spcPts val="0"/>
                        </a:spcBef>
                        <a:spcAft>
                          <a:spcPts val="0"/>
                        </a:spcAft>
                        <a:buNone/>
                      </a:pPr>
                      <a:r>
                        <a:rPr lang="en-US" dirty="0"/>
                        <a:t>a</a:t>
                      </a:r>
                      <a:r>
                        <a:rPr lang="en" dirty="0"/>
                        <a:t>r[0][3]</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96" name="Google Shape;196;p32"/>
          <p:cNvSpPr txBox="1"/>
          <p:nvPr/>
        </p:nvSpPr>
        <p:spPr>
          <a:xfrm>
            <a:off x="7642650" y="160500"/>
            <a:ext cx="1284000" cy="8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Misses: 1</a:t>
            </a:r>
            <a:endParaRPr sz="1800">
              <a:solidFill>
                <a:schemeClr val="dk1"/>
              </a:solidFill>
            </a:endParaRPr>
          </a:p>
          <a:p>
            <a:pPr marL="0" lvl="0" indent="0" algn="l" rtl="0">
              <a:spcBef>
                <a:spcPts val="0"/>
              </a:spcBef>
              <a:spcAft>
                <a:spcPts val="0"/>
              </a:spcAft>
              <a:buNone/>
            </a:pPr>
            <a:r>
              <a:rPr lang="en" sz="1800">
                <a:solidFill>
                  <a:schemeClr val="dk1"/>
                </a:solidFill>
              </a:rPr>
              <a:t>Hits: 3</a:t>
            </a:r>
            <a:endParaRPr sz="1800">
              <a:solidFill>
                <a:schemeClr val="dk1"/>
              </a:solidFill>
            </a:endParaRPr>
          </a:p>
        </p:txBody>
      </p:sp>
      <p:sp>
        <p:nvSpPr>
          <p:cNvPr id="2" name="Slide Number Placeholder 1">
            <a:extLst>
              <a:ext uri="{FF2B5EF4-FFF2-40B4-BE49-F238E27FC236}">
                <a16:creationId xmlns:a16="http://schemas.microsoft.com/office/drawing/2014/main" id="{6B12F822-A75D-73A5-3B42-75B7400D60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Improving Cache Performance Example: step 2</a:t>
            </a:r>
            <a:endParaRPr dirty="0"/>
          </a:p>
        </p:txBody>
      </p:sp>
      <p:sp>
        <p:nvSpPr>
          <p:cNvPr id="203" name="Google Shape;203;p33"/>
          <p:cNvSpPr txBox="1">
            <a:spLocks noGrp="1"/>
          </p:cNvSpPr>
          <p:nvPr>
            <p:ph type="body" idx="1"/>
          </p:nvPr>
        </p:nvSpPr>
        <p:spPr>
          <a:xfrm>
            <a:off x="311700" y="742825"/>
            <a:ext cx="5099400" cy="1733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Next 4 accesses:</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ar[0][4]</a:t>
            </a:r>
            <a:r>
              <a:rPr lang="en"/>
              <a:t>: miss, load block into the cache</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ar[0][5]</a:t>
            </a:r>
            <a:r>
              <a:rPr lang="en"/>
              <a:t>: hit!</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ar[0][6]</a:t>
            </a:r>
            <a:r>
              <a:rPr lang="en"/>
              <a:t>: hit!</a:t>
            </a:r>
            <a:endParaRPr/>
          </a:p>
          <a:p>
            <a:pPr marL="914400" lvl="1" indent="-330200" algn="l" rtl="0">
              <a:spcBef>
                <a:spcPts val="0"/>
              </a:spcBef>
              <a:spcAft>
                <a:spcPts val="0"/>
              </a:spcAft>
              <a:buSzPts val="1600"/>
              <a:buChar char="○"/>
            </a:pPr>
            <a:r>
              <a:rPr lang="en">
                <a:latin typeface="Source Code Pro"/>
                <a:ea typeface="Source Code Pro"/>
                <a:cs typeface="Source Code Pro"/>
                <a:sym typeface="Source Code Pro"/>
              </a:rPr>
              <a:t>ar[0][7]</a:t>
            </a:r>
            <a:r>
              <a:rPr lang="en"/>
              <a:t>: hit!</a:t>
            </a:r>
            <a:endParaRPr/>
          </a:p>
        </p:txBody>
      </p:sp>
      <p:sp>
        <p:nvSpPr>
          <p:cNvPr id="202" name="Google Shape;202;p33"/>
          <p:cNvSpPr txBox="1"/>
          <p:nvPr/>
        </p:nvSpPr>
        <p:spPr>
          <a:xfrm>
            <a:off x="311700" y="26769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a:t>
            </a:r>
            <a:r>
              <a:rPr lang="en" b="1">
                <a:solidFill>
                  <a:schemeClr val="accent6"/>
                </a:solidFill>
                <a:latin typeface="Source Code Pro"/>
                <a:ea typeface="Source Code Pro"/>
                <a:cs typeface="Source Code Pro"/>
                <a:sym typeface="Source Code Pro"/>
              </a:rPr>
              <a:t>i</a:t>
            </a:r>
            <a:r>
              <a:rPr lang="en">
                <a:latin typeface="Source Code Pro"/>
                <a:ea typeface="Source Code Pro"/>
                <a:cs typeface="Source Code Pro"/>
                <a:sym typeface="Source Code Pro"/>
              </a:rPr>
              <a:t>][</a:t>
            </a:r>
            <a:r>
              <a:rPr lang="en" b="1">
                <a:solidFill>
                  <a:schemeClr val="accent6"/>
                </a:solidFill>
                <a:latin typeface="Source Code Pro"/>
                <a:ea typeface="Source Code Pro"/>
                <a:cs typeface="Source Code Pro"/>
                <a:sym typeface="Source Code Pro"/>
              </a:rPr>
              <a:t>j</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graphicFrame>
        <p:nvGraphicFramePr>
          <p:cNvPr id="204" name="Google Shape;204;p33"/>
          <p:cNvGraphicFramePr/>
          <p:nvPr/>
        </p:nvGraphicFramePr>
        <p:xfrm>
          <a:off x="5308825" y="1198550"/>
          <a:ext cx="3624000" cy="284954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ar[0][0] …</a:t>
                      </a:r>
                      <a:endParaRPr/>
                    </a:p>
                    <a:p>
                      <a:pPr marL="0" lvl="0" indent="0" algn="l" rtl="0">
                        <a:spcBef>
                          <a:spcPts val="0"/>
                        </a:spcBef>
                        <a:spcAft>
                          <a:spcPts val="0"/>
                        </a:spcAft>
                        <a:buNone/>
                      </a:pPr>
                      <a:r>
                        <a:rPr lang="en"/>
                        <a:t>ar[0][3]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ar[0][4] …</a:t>
                      </a:r>
                      <a:endParaRPr/>
                    </a:p>
                    <a:p>
                      <a:pPr marL="0" lvl="0" indent="0" algn="l" rtl="0">
                        <a:spcBef>
                          <a:spcPts val="0"/>
                        </a:spcBef>
                        <a:spcAft>
                          <a:spcPts val="0"/>
                        </a:spcAft>
                        <a:buNone/>
                      </a:pPr>
                      <a:r>
                        <a:rPr lang="en"/>
                        <a:t>ar[0][7]</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5" name="Google Shape;205;p33"/>
          <p:cNvSpPr txBox="1"/>
          <p:nvPr/>
        </p:nvSpPr>
        <p:spPr>
          <a:xfrm>
            <a:off x="7642650" y="160500"/>
            <a:ext cx="1284000" cy="8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Misses: 2</a:t>
            </a:r>
            <a:endParaRPr sz="1800">
              <a:solidFill>
                <a:schemeClr val="dk1"/>
              </a:solidFill>
            </a:endParaRPr>
          </a:p>
          <a:p>
            <a:pPr marL="0" lvl="0" indent="0" algn="l" rtl="0">
              <a:spcBef>
                <a:spcPts val="0"/>
              </a:spcBef>
              <a:spcAft>
                <a:spcPts val="0"/>
              </a:spcAft>
              <a:buNone/>
            </a:pPr>
            <a:r>
              <a:rPr lang="en" sz="1800">
                <a:solidFill>
                  <a:schemeClr val="dk1"/>
                </a:solidFill>
              </a:rPr>
              <a:t>Hits: 6</a:t>
            </a:r>
            <a:endParaRPr sz="1800">
              <a:solidFill>
                <a:schemeClr val="dk1"/>
              </a:solidFill>
            </a:endParaRPr>
          </a:p>
        </p:txBody>
      </p:sp>
      <p:sp>
        <p:nvSpPr>
          <p:cNvPr id="2" name="Slide Number Placeholder 1">
            <a:extLst>
              <a:ext uri="{FF2B5EF4-FFF2-40B4-BE49-F238E27FC236}">
                <a16:creationId xmlns:a16="http://schemas.microsoft.com/office/drawing/2014/main" id="{1C23D522-E587-CEEA-210F-84F296285C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Improving Cache Performance Example: step 3+</a:t>
            </a:r>
            <a:endParaRPr dirty="0"/>
          </a:p>
        </p:txBody>
      </p:sp>
      <p:sp>
        <p:nvSpPr>
          <p:cNvPr id="212" name="Google Shape;212;p34"/>
          <p:cNvSpPr txBox="1">
            <a:spLocks noGrp="1"/>
          </p:cNvSpPr>
          <p:nvPr>
            <p:ph type="body" idx="1"/>
          </p:nvPr>
        </p:nvSpPr>
        <p:spPr>
          <a:xfrm>
            <a:off x="311700" y="742825"/>
            <a:ext cx="5099400" cy="1733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All accesses follow this pattern</a:t>
            </a:r>
            <a:endParaRPr/>
          </a:p>
          <a:p>
            <a:pPr marL="914400" lvl="1" indent="-330200" algn="l" rtl="0">
              <a:spcBef>
                <a:spcPts val="0"/>
              </a:spcBef>
              <a:spcAft>
                <a:spcPts val="0"/>
              </a:spcAft>
              <a:buSzPts val="1600"/>
              <a:buChar char="○"/>
            </a:pPr>
            <a:r>
              <a:rPr lang="en"/>
              <a:t>Because we use a whole block before moving on, we will miss 1 out of every 4 accesses</a:t>
            </a:r>
            <a:endParaRPr/>
          </a:p>
          <a:p>
            <a:pPr marL="457200" lvl="0" indent="-342900" algn="l" rtl="0">
              <a:spcBef>
                <a:spcPts val="0"/>
              </a:spcBef>
              <a:spcAft>
                <a:spcPts val="0"/>
              </a:spcAft>
              <a:buSzPts val="1800"/>
              <a:buChar char="●"/>
            </a:pPr>
            <a:r>
              <a:rPr lang="en" b="1"/>
              <a:t>Miss rate: 25%</a:t>
            </a:r>
            <a:endParaRPr b="1"/>
          </a:p>
        </p:txBody>
      </p:sp>
      <p:sp>
        <p:nvSpPr>
          <p:cNvPr id="211" name="Google Shape;211;p34"/>
          <p:cNvSpPr txBox="1"/>
          <p:nvPr/>
        </p:nvSpPr>
        <p:spPr>
          <a:xfrm>
            <a:off x="311700" y="26769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a:t>
            </a:r>
            <a:r>
              <a:rPr lang="en" b="1">
                <a:solidFill>
                  <a:schemeClr val="accent6"/>
                </a:solidFill>
                <a:latin typeface="Source Code Pro"/>
                <a:ea typeface="Source Code Pro"/>
                <a:cs typeface="Source Code Pro"/>
                <a:sym typeface="Source Code Pro"/>
              </a:rPr>
              <a:t>i</a:t>
            </a:r>
            <a:r>
              <a:rPr lang="en">
                <a:latin typeface="Source Code Pro"/>
                <a:ea typeface="Source Code Pro"/>
                <a:cs typeface="Source Code Pro"/>
                <a:sym typeface="Source Code Pro"/>
              </a:rPr>
              <a:t>][</a:t>
            </a:r>
            <a:r>
              <a:rPr lang="en" b="1">
                <a:solidFill>
                  <a:schemeClr val="accent6"/>
                </a:solidFill>
                <a:latin typeface="Source Code Pro"/>
                <a:ea typeface="Source Code Pro"/>
                <a:cs typeface="Source Code Pro"/>
                <a:sym typeface="Source Code Pro"/>
              </a:rPr>
              <a:t>j</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05739C43-5656-3AC9-3D1B-D7135E0B58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Caches</a:t>
            </a:r>
            <a:endParaRPr/>
          </a:p>
        </p:txBody>
      </p:sp>
      <p:sp>
        <p:nvSpPr>
          <p:cNvPr id="218" name="Google Shape;218;p3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Cache basics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Principle of locality</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Memory hierarchies</a:t>
            </a:r>
            <a:endParaRPr>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b="1">
                <a:solidFill>
                  <a:srgbClr val="7030A0"/>
                </a:solidFill>
                <a:latin typeface="Calibri"/>
                <a:ea typeface="Calibri"/>
                <a:cs typeface="Calibri"/>
                <a:sym typeface="Calibri"/>
              </a:rPr>
              <a:t>Cache organization</a:t>
            </a:r>
            <a:endParaRPr>
              <a:solidFill>
                <a:srgbClr val="7030A0"/>
              </a:solidFill>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Direct-mapped (sets; index + tag)</a:t>
            </a:r>
            <a:endParaRPr>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Associativity (ways)</a:t>
            </a:r>
            <a:endParaRPr>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a:latin typeface="Calibri"/>
                <a:ea typeface="Calibri"/>
                <a:cs typeface="Calibri"/>
                <a:sym typeface="Calibri"/>
              </a:rPr>
              <a:t>Replacement policy</a:t>
            </a:r>
            <a:endParaRPr>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b="1">
                <a:solidFill>
                  <a:srgbClr val="7030A0"/>
                </a:solidFill>
                <a:latin typeface="Calibri"/>
                <a:ea typeface="Calibri"/>
                <a:cs typeface="Calibri"/>
                <a:sym typeface="Calibri"/>
              </a:rPr>
              <a:t>Handling writes</a:t>
            </a:r>
            <a:endParaRPr b="1">
              <a:solidFill>
                <a:srgbClr val="7030A0"/>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a:latin typeface="Calibri"/>
                <a:ea typeface="Calibri"/>
                <a:cs typeface="Calibri"/>
                <a:sym typeface="Calibri"/>
              </a:rPr>
              <a:t>Program optimizations that consider caches</a:t>
            </a:r>
            <a:endParaRPr>
              <a:latin typeface="Calibri"/>
              <a:ea typeface="Calibri"/>
              <a:cs typeface="Calibri"/>
              <a:sym typeface="Calibri"/>
            </a:endParaRPr>
          </a:p>
          <a:p>
            <a:pPr marL="0" lvl="0" indent="0" algn="l" rtl="0">
              <a:spcBef>
                <a:spcPts val="0"/>
              </a:spcBef>
              <a:spcAft>
                <a:spcPts val="1200"/>
              </a:spcAft>
              <a:buNone/>
            </a:pPr>
            <a:endParaRPr/>
          </a:p>
        </p:txBody>
      </p:sp>
      <p:sp>
        <p:nvSpPr>
          <p:cNvPr id="219" name="Google Shape;21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Write-Hit Policies</a:t>
            </a:r>
            <a:endParaRPr/>
          </a:p>
        </p:txBody>
      </p:sp>
      <p:sp>
        <p:nvSpPr>
          <p:cNvPr id="225" name="Google Shape;225;p36"/>
          <p:cNvSpPr txBox="1">
            <a:spLocks noGrp="1"/>
          </p:cNvSpPr>
          <p:nvPr>
            <p:ph type="body" idx="1"/>
          </p:nvPr>
        </p:nvSpPr>
        <p:spPr>
          <a:xfrm>
            <a:off x="311700" y="742825"/>
            <a:ext cx="8520600" cy="17793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dirty="0"/>
              <a:t>What to do if the data is already in the cache?</a:t>
            </a:r>
            <a:endParaRPr dirty="0"/>
          </a:p>
          <a:p>
            <a:r>
              <a:rPr lang="en-US" b="1" dirty="0">
                <a:solidFill>
                  <a:srgbClr val="7030A0"/>
                </a:solidFill>
              </a:rPr>
              <a:t>Write-through</a:t>
            </a:r>
            <a:r>
              <a:rPr lang="en-US" dirty="0"/>
              <a:t>: immediately write to the next level</a:t>
            </a:r>
            <a:endParaRPr lang="en" b="1" dirty="0">
              <a:solidFill>
                <a:srgbClr val="7030A0"/>
              </a:solidFill>
            </a:endParaRPr>
          </a:p>
          <a:p>
            <a:pPr marL="457200" lvl="0" indent="-342900" algn="l" rtl="0">
              <a:spcBef>
                <a:spcPts val="0"/>
              </a:spcBef>
              <a:spcAft>
                <a:spcPts val="0"/>
              </a:spcAft>
              <a:buSzPts val="1800"/>
              <a:buChar char="●"/>
            </a:pPr>
            <a:r>
              <a:rPr lang="en" b="1" dirty="0">
                <a:solidFill>
                  <a:srgbClr val="7030A0"/>
                </a:solidFill>
              </a:rPr>
              <a:t>Write-back</a:t>
            </a:r>
            <a:r>
              <a:rPr lang="en" dirty="0"/>
              <a:t>: don’t write to next level until we have to</a:t>
            </a:r>
            <a:endParaRPr dirty="0"/>
          </a:p>
          <a:p>
            <a:pPr marL="914400" lvl="1" indent="-330200" algn="l" rtl="0">
              <a:spcBef>
                <a:spcPts val="0"/>
              </a:spcBef>
              <a:spcAft>
                <a:spcPts val="0"/>
              </a:spcAft>
              <a:buSzPts val="1600"/>
              <a:buChar char="○"/>
            </a:pPr>
            <a:r>
              <a:rPr lang="en" dirty="0"/>
              <a:t>Keep track of </a:t>
            </a:r>
            <a:r>
              <a:rPr lang="en" b="1" dirty="0">
                <a:solidFill>
                  <a:srgbClr val="7030A0"/>
                </a:solidFill>
              </a:rPr>
              <a:t>dirty bit</a:t>
            </a:r>
            <a:r>
              <a:rPr lang="en" dirty="0"/>
              <a:t> for each block</a:t>
            </a:r>
            <a:endParaRPr dirty="0"/>
          </a:p>
          <a:p>
            <a:pPr marL="914400" lvl="1" indent="-330200" algn="l" rtl="0">
              <a:spcBef>
                <a:spcPts val="0"/>
              </a:spcBef>
              <a:spcAft>
                <a:spcPts val="0"/>
              </a:spcAft>
              <a:buSzPts val="1600"/>
              <a:buChar char="○"/>
            </a:pPr>
            <a:r>
              <a:rPr lang="en" dirty="0"/>
              <a:t>On eviction, if dirty bit is set, write contents back to memory</a:t>
            </a:r>
            <a:endParaRPr dirty="0"/>
          </a:p>
        </p:txBody>
      </p:sp>
      <p:sp>
        <p:nvSpPr>
          <p:cNvPr id="226" name="Google Shape;226;p36"/>
          <p:cNvSpPr txBox="1"/>
          <p:nvPr/>
        </p:nvSpPr>
        <p:spPr>
          <a:xfrm>
            <a:off x="1907492" y="3921113"/>
            <a:ext cx="12978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rPr>
              <a:t>Write-through</a:t>
            </a:r>
            <a:endParaRPr sz="1200" b="1">
              <a:solidFill>
                <a:schemeClr val="dk1"/>
              </a:solidFill>
            </a:endParaRPr>
          </a:p>
        </p:txBody>
      </p:sp>
      <p:pic>
        <p:nvPicPr>
          <p:cNvPr id="229" name="Google Shape;229;p36" descr="Two green boxes: a smaller one labeled &quot;cache&quot; and a larger one labeled &quot;Memory&quot;. An arrow points from the top of the image to the Cache, labeled &quot;1) Write data&quot;. A second arrow points from the Cache to memory, labeled &quot;2) Write data&quot;."/>
          <p:cNvPicPr preferRelativeResize="0"/>
          <p:nvPr/>
        </p:nvPicPr>
        <p:blipFill>
          <a:blip r:embed="rId3">
            <a:alphaModFix/>
          </a:blip>
          <a:stretch>
            <a:fillRect/>
          </a:stretch>
        </p:blipFill>
        <p:spPr>
          <a:xfrm>
            <a:off x="1858824" y="2362039"/>
            <a:ext cx="1837218" cy="1640925"/>
          </a:xfrm>
          <a:prstGeom prst="rect">
            <a:avLst/>
          </a:prstGeom>
          <a:noFill/>
          <a:ln>
            <a:noFill/>
          </a:ln>
        </p:spPr>
      </p:pic>
      <p:sp>
        <p:nvSpPr>
          <p:cNvPr id="227" name="Google Shape;227;p36"/>
          <p:cNvSpPr txBox="1"/>
          <p:nvPr/>
        </p:nvSpPr>
        <p:spPr>
          <a:xfrm>
            <a:off x="5731232" y="3935982"/>
            <a:ext cx="10707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rPr>
              <a:t>Write-back</a:t>
            </a:r>
            <a:endParaRPr sz="1200" b="1">
              <a:solidFill>
                <a:schemeClr val="dk1"/>
              </a:solidFill>
            </a:endParaRPr>
          </a:p>
        </p:txBody>
      </p:sp>
      <p:pic>
        <p:nvPicPr>
          <p:cNvPr id="228" name="Google Shape;228;p36" descr="Two purple boxes: a smaller one labeled &quot;Cache&quot; and a larger one labeled &quot;Memory. Attached to the Cache is a very small box labeled &quot;D&quot;. An arrow pointing from the top of the image to the Cache is labeled &quot;1) Write data + set dirty bit."/>
          <p:cNvPicPr preferRelativeResize="0"/>
          <p:nvPr/>
        </p:nvPicPr>
        <p:blipFill>
          <a:blip r:embed="rId4">
            <a:alphaModFix/>
          </a:blip>
          <a:stretch>
            <a:fillRect/>
          </a:stretch>
        </p:blipFill>
        <p:spPr>
          <a:xfrm>
            <a:off x="5650132" y="2415070"/>
            <a:ext cx="2053550" cy="1564600"/>
          </a:xfrm>
          <a:prstGeom prst="rect">
            <a:avLst/>
          </a:prstGeom>
          <a:noFill/>
          <a:ln>
            <a:noFill/>
          </a:ln>
        </p:spPr>
      </p:pic>
      <p:sp>
        <p:nvSpPr>
          <p:cNvPr id="2" name="Slide Number Placeholder 1">
            <a:extLst>
              <a:ext uri="{FF2B5EF4-FFF2-40B4-BE49-F238E27FC236}">
                <a16:creationId xmlns:a16="http://schemas.microsoft.com/office/drawing/2014/main" id="{07D8DCF5-A506-11EF-76ED-5C95628727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Write-Miss Policies</a:t>
            </a:r>
            <a:endParaRPr/>
          </a:p>
        </p:txBody>
      </p:sp>
      <p:sp>
        <p:nvSpPr>
          <p:cNvPr id="235" name="Google Shape;235;p37"/>
          <p:cNvSpPr txBox="1">
            <a:spLocks noGrp="1"/>
          </p:cNvSpPr>
          <p:nvPr>
            <p:ph type="body" idx="1"/>
          </p:nvPr>
        </p:nvSpPr>
        <p:spPr>
          <a:xfrm>
            <a:off x="311700" y="742825"/>
            <a:ext cx="8520600" cy="18288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What to do if the block we want to write to is not in the cache?</a:t>
            </a:r>
          </a:p>
          <a:p>
            <a:r>
              <a:rPr lang="en-US" b="1" dirty="0">
                <a:solidFill>
                  <a:srgbClr val="7030A0"/>
                </a:solidFill>
              </a:rPr>
              <a:t>No-write-allocate</a:t>
            </a:r>
            <a:r>
              <a:rPr lang="en-US" dirty="0"/>
              <a:t> (“write around”): don’t load into the cache, just write to the next level</a:t>
            </a:r>
            <a:endParaRPr dirty="0"/>
          </a:p>
          <a:p>
            <a:pPr marL="457200" lvl="0" indent="-342900" algn="l" rtl="0">
              <a:lnSpc>
                <a:spcPct val="115000"/>
              </a:lnSpc>
              <a:spcBef>
                <a:spcPts val="0"/>
              </a:spcBef>
              <a:spcAft>
                <a:spcPts val="0"/>
              </a:spcAft>
              <a:buSzPts val="1800"/>
              <a:buChar char="●"/>
            </a:pPr>
            <a:r>
              <a:rPr lang="en" b="1" dirty="0">
                <a:solidFill>
                  <a:srgbClr val="7030A0"/>
                </a:solidFill>
              </a:rPr>
              <a:t>Write-allocate</a:t>
            </a:r>
            <a:r>
              <a:rPr lang="en" dirty="0"/>
              <a:t> (“fetch on write”) load data into the cache before writing</a:t>
            </a:r>
            <a:endParaRPr dirty="0"/>
          </a:p>
        </p:txBody>
      </p:sp>
      <p:sp>
        <p:nvSpPr>
          <p:cNvPr id="238" name="Google Shape;238;p37"/>
          <p:cNvSpPr txBox="1"/>
          <p:nvPr/>
        </p:nvSpPr>
        <p:spPr>
          <a:xfrm>
            <a:off x="2056175" y="3935982"/>
            <a:ext cx="14415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1"/>
                </a:solidFill>
              </a:rPr>
              <a:t>No-write-allocate</a:t>
            </a:r>
            <a:endParaRPr sz="1200" b="1" dirty="0">
              <a:solidFill>
                <a:schemeClr val="dk1"/>
              </a:solidFill>
            </a:endParaRPr>
          </a:p>
        </p:txBody>
      </p:sp>
      <p:pic>
        <p:nvPicPr>
          <p:cNvPr id="237" name="Google Shape;237;p37" descr="Two green boxes: a smaller one labeled &quot;cache&quot; and a larger one labeled &quot;Memory&quot;. An arrow pointing from the top of the image to Memory is labeled &quot;1) Write data&quot;"/>
          <p:cNvPicPr preferRelativeResize="0"/>
          <p:nvPr/>
        </p:nvPicPr>
        <p:blipFill>
          <a:blip r:embed="rId3">
            <a:alphaModFix/>
          </a:blip>
          <a:stretch>
            <a:fillRect/>
          </a:stretch>
        </p:blipFill>
        <p:spPr>
          <a:xfrm>
            <a:off x="1671605" y="2339432"/>
            <a:ext cx="2170820" cy="1632600"/>
          </a:xfrm>
          <a:prstGeom prst="rect">
            <a:avLst/>
          </a:prstGeom>
          <a:noFill/>
          <a:ln>
            <a:noFill/>
          </a:ln>
        </p:spPr>
      </p:pic>
      <p:sp>
        <p:nvSpPr>
          <p:cNvPr id="239" name="Google Shape;239;p37"/>
          <p:cNvSpPr txBox="1"/>
          <p:nvPr/>
        </p:nvSpPr>
        <p:spPr>
          <a:xfrm>
            <a:off x="5693973" y="3935982"/>
            <a:ext cx="1257600" cy="2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rPr>
              <a:t>Write-allocate</a:t>
            </a:r>
            <a:endParaRPr sz="1200" b="1">
              <a:solidFill>
                <a:schemeClr val="dk1"/>
              </a:solidFill>
            </a:endParaRPr>
          </a:p>
        </p:txBody>
      </p:sp>
      <p:pic>
        <p:nvPicPr>
          <p:cNvPr id="236" name="Google Shape;236;p37" descr="Two purple boxes: a smaller one labeled &quot;cache&quot; and a larger one labeled &quot;Memory&quot;. An arrow pointing from Memory to Cache is labeled &quot;1) Load data from memory&quot;. A second arrow pointing from the top of the image to Cache is labeled &quot;2) Write data&quot;. "/>
          <p:cNvPicPr preferRelativeResize="0"/>
          <p:nvPr/>
        </p:nvPicPr>
        <p:blipFill>
          <a:blip r:embed="rId4">
            <a:alphaModFix/>
          </a:blip>
          <a:stretch>
            <a:fillRect/>
          </a:stretch>
        </p:blipFill>
        <p:spPr>
          <a:xfrm>
            <a:off x="5693973" y="2339432"/>
            <a:ext cx="2132525" cy="1632600"/>
          </a:xfrm>
          <a:prstGeom prst="rect">
            <a:avLst/>
          </a:prstGeom>
          <a:noFill/>
          <a:ln>
            <a:noFill/>
          </a:ln>
        </p:spPr>
      </p:pic>
      <p:sp>
        <p:nvSpPr>
          <p:cNvPr id="2" name="Slide Number Placeholder 1">
            <a:extLst>
              <a:ext uri="{FF2B5EF4-FFF2-40B4-BE49-F238E27FC236}">
                <a16:creationId xmlns:a16="http://schemas.microsoft.com/office/drawing/2014/main" id="{0EE92054-89C0-58CA-8363-EDE49C66B7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88" name="Google Shape;88;p20"/>
          <p:cNvSpPr txBox="1">
            <a:spLocks noGrp="1"/>
          </p:cNvSpPr>
          <p:nvPr>
            <p:ph type="body" idx="1"/>
          </p:nvPr>
        </p:nvSpPr>
        <p:spPr>
          <a:xfrm>
            <a:off x="311700" y="666625"/>
            <a:ext cx="8520600" cy="3666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Nothing due tonight!</a:t>
            </a:r>
            <a:endParaRPr/>
          </a:p>
          <a:p>
            <a:pPr marL="457200" lvl="0" indent="-342900" algn="l" rtl="0">
              <a:spcBef>
                <a:spcPts val="0"/>
              </a:spcBef>
              <a:spcAft>
                <a:spcPts val="0"/>
              </a:spcAft>
              <a:buSzPts val="1800"/>
              <a:buChar char="●"/>
            </a:pPr>
            <a:r>
              <a:rPr lang="en"/>
              <a:t>Sunday, 7/28</a:t>
            </a:r>
            <a:endParaRPr/>
          </a:p>
          <a:p>
            <a:pPr marL="914400" lvl="1" indent="-330200" algn="l" rtl="0">
              <a:spcBef>
                <a:spcPts val="0"/>
              </a:spcBef>
              <a:spcAft>
                <a:spcPts val="0"/>
              </a:spcAft>
              <a:buSzPts val="1600"/>
              <a:buChar char="○"/>
            </a:pPr>
            <a:r>
              <a:rPr lang="en" b="1"/>
              <a:t>Lab3 due (11:59pm)</a:t>
            </a:r>
            <a:endParaRPr b="1"/>
          </a:p>
          <a:p>
            <a:pPr marL="457200" lvl="0" indent="-342900" algn="l" rtl="0">
              <a:spcBef>
                <a:spcPts val="0"/>
              </a:spcBef>
              <a:spcAft>
                <a:spcPts val="0"/>
              </a:spcAft>
              <a:buSzPts val="1800"/>
              <a:buChar char="●"/>
            </a:pPr>
            <a:r>
              <a:rPr lang="en"/>
              <a:t>Monday, 7/29</a:t>
            </a:r>
            <a:endParaRPr/>
          </a:p>
          <a:p>
            <a:pPr marL="914400" lvl="1" indent="-330200" algn="l" rtl="0">
              <a:spcBef>
                <a:spcPts val="0"/>
              </a:spcBef>
              <a:spcAft>
                <a:spcPts val="0"/>
              </a:spcAft>
              <a:buSzPts val="1600"/>
              <a:buChar char="○"/>
            </a:pPr>
            <a:r>
              <a:rPr lang="en"/>
              <a:t>HW15-16 due (11:59pm)</a:t>
            </a:r>
            <a:endParaRPr/>
          </a:p>
          <a:p>
            <a:pPr marL="914400" lvl="1" indent="-330200" algn="l" rtl="0">
              <a:spcBef>
                <a:spcPts val="0"/>
              </a:spcBef>
              <a:spcAft>
                <a:spcPts val="0"/>
              </a:spcAft>
              <a:buSzPts val="1600"/>
              <a:buChar char="○"/>
            </a:pPr>
            <a:r>
              <a:rPr lang="en" b="1">
                <a:solidFill>
                  <a:srgbClr val="C00000"/>
                </a:solidFill>
              </a:rPr>
              <a:t>Quiz 2 due (11:59pm)</a:t>
            </a:r>
            <a:endParaRPr b="1">
              <a:solidFill>
                <a:srgbClr val="C00000"/>
              </a:solidFill>
            </a:endParaRPr>
          </a:p>
          <a:p>
            <a:pPr marL="914400" lvl="0" indent="0" algn="l" rtl="0">
              <a:spcBef>
                <a:spcPts val="1200"/>
              </a:spcBef>
              <a:spcAft>
                <a:spcPts val="0"/>
              </a:spcAft>
              <a:buNone/>
            </a:pPr>
            <a:endParaRPr b="1">
              <a:solidFill>
                <a:srgbClr val="C00000"/>
              </a:solidFill>
            </a:endParaRPr>
          </a:p>
          <a:p>
            <a:pPr marL="0" lvl="0" indent="0" algn="l" rtl="0">
              <a:spcBef>
                <a:spcPts val="1200"/>
              </a:spcBef>
              <a:spcAft>
                <a:spcPts val="0"/>
              </a:spcAft>
              <a:buNone/>
            </a:pPr>
            <a:r>
              <a:rPr lang="en"/>
              <a:t>I made some mistakes in the last lecture (I was… very tired)</a:t>
            </a:r>
            <a:endParaRPr/>
          </a:p>
          <a:p>
            <a:pPr marL="457200" lvl="0" indent="-342900" algn="l" rtl="0">
              <a:spcBef>
                <a:spcPts val="0"/>
              </a:spcBef>
              <a:spcAft>
                <a:spcPts val="0"/>
              </a:spcAft>
              <a:buSzPts val="1800"/>
              <a:buChar char="●"/>
            </a:pPr>
            <a:r>
              <a:rPr lang="en"/>
              <a:t>Ed slides have been fixed, and we’ll go over the last problem again today</a:t>
            </a:r>
            <a:endParaRPr/>
          </a:p>
        </p:txBody>
      </p:sp>
      <p:sp>
        <p:nvSpPr>
          <p:cNvPr id="2" name="Slide Number Placeholder 1">
            <a:extLst>
              <a:ext uri="{FF2B5EF4-FFF2-40B4-BE49-F238E27FC236}">
                <a16:creationId xmlns:a16="http://schemas.microsoft.com/office/drawing/2014/main" id="{0247DA45-01C8-8871-8956-EBA920131F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Write-Back, Write-Allocate</a:t>
            </a:r>
            <a:endParaRPr/>
          </a:p>
        </p:txBody>
      </p:sp>
      <p:sp>
        <p:nvSpPr>
          <p:cNvPr id="246" name="Google Shape;246;p38"/>
          <p:cNvSpPr txBox="1">
            <a:spLocks noGrp="1"/>
          </p:cNvSpPr>
          <p:nvPr>
            <p:ph type="body" idx="1"/>
          </p:nvPr>
        </p:nvSpPr>
        <p:spPr>
          <a:xfrm>
            <a:off x="311700" y="742825"/>
            <a:ext cx="8520600" cy="1105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Single-block mini cache</a:t>
            </a:r>
            <a:endParaRPr/>
          </a:p>
          <a:p>
            <a:pPr marL="914400" lvl="1" indent="-330200" algn="l" rtl="0">
              <a:spcBef>
                <a:spcPts val="0"/>
              </a:spcBef>
              <a:spcAft>
                <a:spcPts val="0"/>
              </a:spcAft>
              <a:buSzPts val="1600"/>
              <a:buChar char="○"/>
            </a:pPr>
            <a:r>
              <a:rPr lang="en"/>
              <a:t>Tag includes the entire block number</a:t>
            </a:r>
            <a:endParaRPr/>
          </a:p>
          <a:p>
            <a:pPr marL="914400" lvl="1" indent="-330200" algn="l" rtl="0">
              <a:spcBef>
                <a:spcPts val="0"/>
              </a:spcBef>
              <a:spcAft>
                <a:spcPts val="0"/>
              </a:spcAft>
              <a:buSzPts val="1600"/>
              <a:buChar char="○"/>
            </a:pPr>
            <a:r>
              <a:rPr lang="en" i="1">
                <a:solidFill>
                  <a:srgbClr val="C00000"/>
                </a:solidFill>
              </a:rPr>
              <a:t>Not a realistic example</a:t>
            </a:r>
            <a:endParaRPr>
              <a:solidFill>
                <a:srgbClr val="C00000"/>
              </a:solidFill>
            </a:endParaRPr>
          </a:p>
        </p:txBody>
      </p:sp>
      <p:sp>
        <p:nvSpPr>
          <p:cNvPr id="245" name="Google Shape;245;p38"/>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pic>
        <p:nvPicPr>
          <p:cNvPr id="247" name="Google Shape;247;p38" descr="On the left is a grey rectangle labeled &quot;Cache&quot; which contains 4 white boxes: labeled &quot;V&quot;, &quot;D&quot;, &quot;Tag&quot;, and &quot;Data&quot;. V contains the value 0, D contains 0, Tag contains &quot;??&quot;, and Data contains &quot;??&quot;. On the right is a purple box labeled &quot;Memory&quot;. Inside are two white boxes labeled &quot;F&quot; and &quot;G&quot; with &quot;...&quot; in between. Above the F and G labels is the text &quot;block num:&quot; The F box contains the value 0xDEAD, and G contains 0xBEEF"/>
          <p:cNvPicPr preferRelativeResize="0"/>
          <p:nvPr/>
        </p:nvPicPr>
        <p:blipFill>
          <a:blip r:embed="rId3">
            <a:alphaModFix/>
          </a:blip>
          <a:stretch>
            <a:fillRect/>
          </a:stretch>
        </p:blipFill>
        <p:spPr>
          <a:xfrm>
            <a:off x="2685925" y="1839350"/>
            <a:ext cx="6336350" cy="2210550"/>
          </a:xfrm>
          <a:prstGeom prst="rect">
            <a:avLst/>
          </a:prstGeom>
          <a:noFill/>
          <a:ln>
            <a:noFill/>
          </a:ln>
        </p:spPr>
      </p:pic>
      <p:sp>
        <p:nvSpPr>
          <p:cNvPr id="2" name="Slide Number Placeholder 1">
            <a:extLst>
              <a:ext uri="{FF2B5EF4-FFF2-40B4-BE49-F238E27FC236}">
                <a16:creationId xmlns:a16="http://schemas.microsoft.com/office/drawing/2014/main" id="{D912486C-5C90-ABD3-23CE-50D0B9A900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Write-Back, Write-Allocate (pt 2)</a:t>
            </a:r>
            <a:endParaRPr/>
          </a:p>
        </p:txBody>
      </p:sp>
      <p:sp>
        <p:nvSpPr>
          <p:cNvPr id="254" name="Google Shape;254;p39"/>
          <p:cNvSpPr txBox="1">
            <a:spLocks noGrp="1"/>
          </p:cNvSpPr>
          <p:nvPr>
            <p:ph type="body" idx="1"/>
          </p:nvPr>
        </p:nvSpPr>
        <p:spPr>
          <a:xfrm>
            <a:off x="311700" y="742825"/>
            <a:ext cx="28803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dirty="0">
                <a:latin typeface="Source Code Pro"/>
                <a:ea typeface="Source Code Pro"/>
                <a:cs typeface="Source Code Pro"/>
                <a:sym typeface="Source Code Pro"/>
              </a:rPr>
              <a:t>1.</a:t>
            </a:r>
            <a:r>
              <a:rPr lang="en" dirty="0">
                <a:latin typeface="Source Code Pro"/>
                <a:ea typeface="Source Code Pro"/>
                <a:cs typeface="Source Code Pro"/>
                <a:sym typeface="Source Code Pro"/>
              </a:rPr>
              <a:t> mov $0xB0BA, (F)</a:t>
            </a:r>
            <a:endParaRPr dirty="0">
              <a:solidFill>
                <a:srgbClr val="C00000"/>
              </a:solidFill>
            </a:endParaRPr>
          </a:p>
        </p:txBody>
      </p:sp>
      <p:sp>
        <p:nvSpPr>
          <p:cNvPr id="256" name="Google Shape;256;p39" descr="Speech bubble pointing to &quot;mov $0xB0BA, (F)&quot;"/>
          <p:cNvSpPr/>
          <p:nvPr/>
        </p:nvSpPr>
        <p:spPr>
          <a:xfrm>
            <a:off x="3891075" y="742825"/>
            <a:ext cx="2148300" cy="840900"/>
          </a:xfrm>
          <a:prstGeom prst="wedgeRoundRectCallout">
            <a:avLst>
              <a:gd name="adj1" fmla="val -84433"/>
              <a:gd name="adj2" fmla="val -24584"/>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Not valid x86. Assume we mean an address within block F.</a:t>
            </a:r>
            <a:endParaRPr dirty="0"/>
          </a:p>
        </p:txBody>
      </p:sp>
      <p:sp>
        <p:nvSpPr>
          <p:cNvPr id="257" name="Google Shape;257;p39"/>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dirty="0">
                <a:solidFill>
                  <a:srgbClr val="C00000"/>
                </a:solidFill>
              </a:rPr>
              <a:t>Write miss</a:t>
            </a:r>
            <a:endParaRPr dirty="0"/>
          </a:p>
        </p:txBody>
      </p:sp>
      <p:sp>
        <p:nvSpPr>
          <p:cNvPr id="253" name="Google Shape;253;p39"/>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pic>
        <p:nvPicPr>
          <p:cNvPr id="255" name="Google Shape;255;p39" descr="The same image as the previous slide"/>
          <p:cNvPicPr preferRelativeResize="0"/>
          <p:nvPr/>
        </p:nvPicPr>
        <p:blipFill>
          <a:blip r:embed="rId3">
            <a:alphaModFix/>
          </a:blip>
          <a:stretch>
            <a:fillRect/>
          </a:stretch>
        </p:blipFill>
        <p:spPr>
          <a:xfrm>
            <a:off x="2686075" y="1840700"/>
            <a:ext cx="6333650" cy="2209625"/>
          </a:xfrm>
          <a:prstGeom prst="rect">
            <a:avLst/>
          </a:prstGeom>
          <a:noFill/>
          <a:ln>
            <a:noFill/>
          </a:ln>
        </p:spPr>
      </p:pic>
      <p:sp>
        <p:nvSpPr>
          <p:cNvPr id="2" name="Slide Number Placeholder 1">
            <a:extLst>
              <a:ext uri="{FF2B5EF4-FFF2-40B4-BE49-F238E27FC236}">
                <a16:creationId xmlns:a16="http://schemas.microsoft.com/office/drawing/2014/main" id="{0C24B5D3-A163-9C99-212C-1BA94A5358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Write-Back, Write-Allocate (pt 3)</a:t>
            </a:r>
            <a:endParaRPr/>
          </a:p>
        </p:txBody>
      </p:sp>
      <p:sp>
        <p:nvSpPr>
          <p:cNvPr id="266" name="Google Shape;266;p40"/>
          <p:cNvSpPr txBox="1">
            <a:spLocks noGrp="1"/>
          </p:cNvSpPr>
          <p:nvPr>
            <p:ph type="body" idx="1"/>
          </p:nvPr>
        </p:nvSpPr>
        <p:spPr>
          <a:xfrm>
            <a:off x="311700" y="742825"/>
            <a:ext cx="29127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latin typeface="Source Code Pro"/>
                <a:ea typeface="Source Code Pro"/>
                <a:cs typeface="Source Code Pro"/>
                <a:sym typeface="Source Code Pro"/>
              </a:rPr>
              <a:t>1.</a:t>
            </a:r>
            <a:r>
              <a:rPr lang="en">
                <a:latin typeface="Source Code Pro"/>
                <a:ea typeface="Source Code Pro"/>
                <a:cs typeface="Source Code Pro"/>
                <a:sym typeface="Source Code Pro"/>
              </a:rPr>
              <a:t> mov $0xB0BA, (F)</a:t>
            </a:r>
            <a:endParaRPr>
              <a:solidFill>
                <a:srgbClr val="C00000"/>
              </a:solidFill>
            </a:endParaRPr>
          </a:p>
        </p:txBody>
      </p:sp>
      <p:sp>
        <p:nvSpPr>
          <p:cNvPr id="267" name="Google Shape;267;p40"/>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solidFill>
                  <a:srgbClr val="C00000"/>
                </a:solidFill>
              </a:rPr>
              <a:t>Write miss</a:t>
            </a:r>
            <a:endParaRPr/>
          </a:p>
        </p:txBody>
      </p:sp>
      <p:sp>
        <p:nvSpPr>
          <p:cNvPr id="263" name="Google Shape;263;p40"/>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sp>
        <p:nvSpPr>
          <p:cNvPr id="264" name="Google Shape;264;p40"/>
          <p:cNvSpPr txBox="1"/>
          <p:nvPr/>
        </p:nvSpPr>
        <p:spPr>
          <a:xfrm>
            <a:off x="296300" y="2050925"/>
            <a:ext cx="2337300" cy="205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AutoNum type="arabicPeriod"/>
            </a:pPr>
            <a:r>
              <a:rPr lang="en" sz="1800">
                <a:solidFill>
                  <a:schemeClr val="dk1"/>
                </a:solidFill>
              </a:rPr>
              <a:t>Bring F into cache</a:t>
            </a:r>
            <a:endParaRPr sz="1800">
              <a:solidFill>
                <a:schemeClr val="dk1"/>
              </a:solidFill>
            </a:endParaRPr>
          </a:p>
        </p:txBody>
      </p:sp>
      <p:pic>
        <p:nvPicPr>
          <p:cNvPr id="265" name="Google Shape;265;p40" descr="A similar image to the previous slide, but now V contains the value 1, Tag contains F, and Data contains 0xDEAD. All three of these boxes are shaded green."/>
          <p:cNvPicPr preferRelativeResize="0"/>
          <p:nvPr/>
        </p:nvPicPr>
        <p:blipFill>
          <a:blip r:embed="rId3">
            <a:alphaModFix/>
          </a:blip>
          <a:stretch>
            <a:fillRect/>
          </a:stretch>
        </p:blipFill>
        <p:spPr>
          <a:xfrm>
            <a:off x="2690750" y="1811072"/>
            <a:ext cx="6330650" cy="2236728"/>
          </a:xfrm>
          <a:prstGeom prst="rect">
            <a:avLst/>
          </a:prstGeom>
          <a:noFill/>
          <a:ln>
            <a:noFill/>
          </a:ln>
        </p:spPr>
      </p:pic>
      <p:sp>
        <p:nvSpPr>
          <p:cNvPr id="2" name="Slide Number Placeholder 1">
            <a:extLst>
              <a:ext uri="{FF2B5EF4-FFF2-40B4-BE49-F238E27FC236}">
                <a16:creationId xmlns:a16="http://schemas.microsoft.com/office/drawing/2014/main" id="{52B89442-E1F8-18F8-8DA2-D9B29970DA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 Write-Back, Write-Allocate (pt 4)</a:t>
            </a:r>
            <a:endParaRPr dirty="0"/>
          </a:p>
        </p:txBody>
      </p:sp>
      <p:sp>
        <p:nvSpPr>
          <p:cNvPr id="266" name="Google Shape;266;p40"/>
          <p:cNvSpPr txBox="1">
            <a:spLocks noGrp="1"/>
          </p:cNvSpPr>
          <p:nvPr>
            <p:ph type="body" idx="1"/>
          </p:nvPr>
        </p:nvSpPr>
        <p:spPr>
          <a:xfrm>
            <a:off x="311700" y="742825"/>
            <a:ext cx="29127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latin typeface="Source Code Pro"/>
                <a:ea typeface="Source Code Pro"/>
                <a:cs typeface="Source Code Pro"/>
                <a:sym typeface="Source Code Pro"/>
              </a:rPr>
              <a:t>1.</a:t>
            </a:r>
            <a:r>
              <a:rPr lang="en">
                <a:latin typeface="Source Code Pro"/>
                <a:ea typeface="Source Code Pro"/>
                <a:cs typeface="Source Code Pro"/>
                <a:sym typeface="Source Code Pro"/>
              </a:rPr>
              <a:t> mov $0xB0BA, (F)</a:t>
            </a:r>
            <a:endParaRPr>
              <a:solidFill>
                <a:srgbClr val="C00000"/>
              </a:solidFill>
            </a:endParaRPr>
          </a:p>
        </p:txBody>
      </p:sp>
      <p:sp>
        <p:nvSpPr>
          <p:cNvPr id="267" name="Google Shape;267;p40"/>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solidFill>
                  <a:srgbClr val="C00000"/>
                </a:solidFill>
              </a:rPr>
              <a:t>Write miss</a:t>
            </a:r>
            <a:endParaRPr/>
          </a:p>
        </p:txBody>
      </p:sp>
      <p:sp>
        <p:nvSpPr>
          <p:cNvPr id="263" name="Google Shape;263;p40"/>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sp>
        <p:nvSpPr>
          <p:cNvPr id="264" name="Google Shape;264;p40"/>
          <p:cNvSpPr txBox="1"/>
          <p:nvPr/>
        </p:nvSpPr>
        <p:spPr>
          <a:xfrm>
            <a:off x="296300" y="2050925"/>
            <a:ext cx="2337300" cy="205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AutoNum type="arabicPeriod"/>
            </a:pPr>
            <a:r>
              <a:rPr lang="en" sz="1800">
                <a:solidFill>
                  <a:schemeClr val="dk1"/>
                </a:solidFill>
              </a:rPr>
              <a:t>Bring F into cache</a:t>
            </a:r>
            <a:endParaRPr sz="1800">
              <a:solidFill>
                <a:schemeClr val="dk1"/>
              </a:solidFill>
            </a:endParaRPr>
          </a:p>
        </p:txBody>
      </p:sp>
      <p:sp>
        <p:nvSpPr>
          <p:cNvPr id="2" name="Slide Number Placeholder 1">
            <a:extLst>
              <a:ext uri="{FF2B5EF4-FFF2-40B4-BE49-F238E27FC236}">
                <a16:creationId xmlns:a16="http://schemas.microsoft.com/office/drawing/2014/main" id="{52B89442-E1F8-18F8-8DA2-D9B29970DA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3" name="Google Shape;275;p41" descr="A similar image to the previous slide, but now D contains the value 1 and Data contains 0xB0BA. These two boxes are shaded green, and the V and Tag are white.">
            <a:extLst>
              <a:ext uri="{FF2B5EF4-FFF2-40B4-BE49-F238E27FC236}">
                <a16:creationId xmlns:a16="http://schemas.microsoft.com/office/drawing/2014/main" id="{B8CE2C92-41FE-E762-7E8E-A7AD043F8973}"/>
              </a:ext>
            </a:extLst>
          </p:cNvPr>
          <p:cNvPicPr preferRelativeResize="0"/>
          <p:nvPr/>
        </p:nvPicPr>
        <p:blipFill>
          <a:blip r:embed="rId3">
            <a:alphaModFix/>
          </a:blip>
          <a:stretch>
            <a:fillRect/>
          </a:stretch>
        </p:blipFill>
        <p:spPr>
          <a:xfrm>
            <a:off x="2663525" y="1825150"/>
            <a:ext cx="6348675" cy="2195025"/>
          </a:xfrm>
          <a:prstGeom prst="rect">
            <a:avLst/>
          </a:prstGeom>
          <a:noFill/>
          <a:ln>
            <a:noFill/>
          </a:ln>
        </p:spPr>
      </p:pic>
    </p:spTree>
    <p:extLst>
      <p:ext uri="{BB962C8B-B14F-4D97-AF65-F5344CB8AC3E}">
        <p14:creationId xmlns:p14="http://schemas.microsoft.com/office/powerpoint/2010/main" val="333408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Write-Back, Write-Allocate (pt 5)</a:t>
            </a:r>
            <a:endParaRPr/>
          </a:p>
        </p:txBody>
      </p:sp>
      <p:sp>
        <p:nvSpPr>
          <p:cNvPr id="284" name="Google Shape;284;p42"/>
          <p:cNvSpPr txBox="1">
            <a:spLocks noGrp="1"/>
          </p:cNvSpPr>
          <p:nvPr>
            <p:ph type="body" idx="1"/>
          </p:nvPr>
        </p:nvSpPr>
        <p:spPr>
          <a:xfrm>
            <a:off x="311700" y="742825"/>
            <a:ext cx="28398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latin typeface="Source Code Pro"/>
                <a:ea typeface="Source Code Pro"/>
                <a:cs typeface="Source Code Pro"/>
                <a:sym typeface="Source Code Pro"/>
              </a:rPr>
              <a:t>2.</a:t>
            </a:r>
            <a:r>
              <a:rPr lang="en">
                <a:latin typeface="Source Code Pro"/>
                <a:ea typeface="Source Code Pro"/>
                <a:cs typeface="Source Code Pro"/>
                <a:sym typeface="Source Code Pro"/>
              </a:rPr>
              <a:t> mov $0xF00D, (F)</a:t>
            </a:r>
            <a:endParaRPr>
              <a:solidFill>
                <a:srgbClr val="C00000"/>
              </a:solidFill>
            </a:endParaRPr>
          </a:p>
        </p:txBody>
      </p:sp>
      <p:sp>
        <p:nvSpPr>
          <p:cNvPr id="285" name="Google Shape;285;p42"/>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dirty="0">
                <a:solidFill>
                  <a:srgbClr val="C00000"/>
                </a:solidFill>
              </a:rPr>
              <a:t>Write hit</a:t>
            </a:r>
            <a:endParaRPr dirty="0"/>
          </a:p>
        </p:txBody>
      </p:sp>
      <p:sp>
        <p:nvSpPr>
          <p:cNvPr id="283" name="Google Shape;283;p42"/>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pic>
        <p:nvPicPr>
          <p:cNvPr id="286" name="Google Shape;286;p42" descr="A similar diagram to the previous slide, but now all the boxes inside the Cache are white again."/>
          <p:cNvPicPr preferRelativeResize="0"/>
          <p:nvPr/>
        </p:nvPicPr>
        <p:blipFill>
          <a:blip r:embed="rId3">
            <a:alphaModFix/>
          </a:blip>
          <a:stretch>
            <a:fillRect/>
          </a:stretch>
        </p:blipFill>
        <p:spPr>
          <a:xfrm>
            <a:off x="2678900" y="1845475"/>
            <a:ext cx="6338825" cy="2194525"/>
          </a:xfrm>
          <a:prstGeom prst="rect">
            <a:avLst/>
          </a:prstGeom>
          <a:noFill/>
          <a:ln>
            <a:noFill/>
          </a:ln>
        </p:spPr>
      </p:pic>
      <p:sp>
        <p:nvSpPr>
          <p:cNvPr id="2" name="Slide Number Placeholder 1">
            <a:extLst>
              <a:ext uri="{FF2B5EF4-FFF2-40B4-BE49-F238E27FC236}">
                <a16:creationId xmlns:a16="http://schemas.microsoft.com/office/drawing/2014/main" id="{29ADFA88-16A8-09D4-CB6E-C5A30B18F6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 Write-Back, Write-Allocate (pt 6)</a:t>
            </a:r>
            <a:endParaRPr dirty="0"/>
          </a:p>
        </p:txBody>
      </p:sp>
      <p:sp>
        <p:nvSpPr>
          <p:cNvPr id="284" name="Google Shape;284;p42"/>
          <p:cNvSpPr txBox="1">
            <a:spLocks noGrp="1"/>
          </p:cNvSpPr>
          <p:nvPr>
            <p:ph type="body" idx="1"/>
          </p:nvPr>
        </p:nvSpPr>
        <p:spPr>
          <a:xfrm>
            <a:off x="311700" y="742825"/>
            <a:ext cx="28398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latin typeface="Source Code Pro"/>
                <a:ea typeface="Source Code Pro"/>
                <a:cs typeface="Source Code Pro"/>
                <a:sym typeface="Source Code Pro"/>
              </a:rPr>
              <a:t>2.</a:t>
            </a:r>
            <a:r>
              <a:rPr lang="en">
                <a:latin typeface="Source Code Pro"/>
                <a:ea typeface="Source Code Pro"/>
                <a:cs typeface="Source Code Pro"/>
                <a:sym typeface="Source Code Pro"/>
              </a:rPr>
              <a:t> mov $0xF00D, (F)</a:t>
            </a:r>
            <a:endParaRPr>
              <a:solidFill>
                <a:srgbClr val="C00000"/>
              </a:solidFill>
            </a:endParaRPr>
          </a:p>
        </p:txBody>
      </p:sp>
      <p:sp>
        <p:nvSpPr>
          <p:cNvPr id="285" name="Google Shape;285;p42"/>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dirty="0">
                <a:solidFill>
                  <a:srgbClr val="C00000"/>
                </a:solidFill>
              </a:rPr>
              <a:t>Write hit</a:t>
            </a:r>
            <a:endParaRPr dirty="0"/>
          </a:p>
        </p:txBody>
      </p:sp>
      <p:sp>
        <p:nvSpPr>
          <p:cNvPr id="283" name="Google Shape;283;p42"/>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sp>
        <p:nvSpPr>
          <p:cNvPr id="3" name="Google Shape;293;p43">
            <a:extLst>
              <a:ext uri="{FF2B5EF4-FFF2-40B4-BE49-F238E27FC236}">
                <a16:creationId xmlns:a16="http://schemas.microsoft.com/office/drawing/2014/main" id="{FCFEC06D-03A1-14C4-957E-127F88D1CB13}"/>
              </a:ext>
            </a:extLst>
          </p:cNvPr>
          <p:cNvSpPr txBox="1"/>
          <p:nvPr/>
        </p:nvSpPr>
        <p:spPr>
          <a:xfrm>
            <a:off x="296300" y="2050925"/>
            <a:ext cx="2337300" cy="205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AutoNum type="arabicPeriod"/>
            </a:pPr>
            <a:r>
              <a:rPr lang="en" sz="1800">
                <a:solidFill>
                  <a:schemeClr val="dk1"/>
                </a:solidFill>
              </a:rPr>
              <a:t>Write </a:t>
            </a:r>
            <a:r>
              <a:rPr lang="en" sz="1800">
                <a:solidFill>
                  <a:schemeClr val="dk1"/>
                </a:solidFill>
                <a:latin typeface="Source Code Pro"/>
                <a:ea typeface="Source Code Pro"/>
                <a:cs typeface="Source Code Pro"/>
                <a:sym typeface="Source Code Pro"/>
              </a:rPr>
              <a:t>0xF00D </a:t>
            </a:r>
            <a:r>
              <a:rPr lang="en" sz="1800">
                <a:solidFill>
                  <a:schemeClr val="dk1"/>
                </a:solidFill>
              </a:rPr>
              <a:t>into cache </a:t>
            </a:r>
            <a:r>
              <a:rPr lang="en" sz="1800" i="1">
                <a:solidFill>
                  <a:schemeClr val="dk1"/>
                </a:solidFill>
              </a:rPr>
              <a:t>only</a:t>
            </a:r>
            <a:endParaRPr sz="1800" i="1">
              <a:solidFill>
                <a:schemeClr val="dk1"/>
              </a:solidFill>
            </a:endParaRPr>
          </a:p>
          <a:p>
            <a:pPr marL="914400" lvl="1" indent="-342900" algn="l" rtl="0">
              <a:lnSpc>
                <a:spcPct val="115000"/>
              </a:lnSpc>
              <a:spcBef>
                <a:spcPts val="0"/>
              </a:spcBef>
              <a:spcAft>
                <a:spcPts val="0"/>
              </a:spcAft>
              <a:buClr>
                <a:schemeClr val="dk1"/>
              </a:buClr>
              <a:buSzPts val="1800"/>
              <a:buAutoNum type="alphaLcPeriod"/>
            </a:pPr>
            <a:r>
              <a:rPr lang="en" sz="1800">
                <a:solidFill>
                  <a:schemeClr val="dk1"/>
                </a:solidFill>
              </a:rPr>
              <a:t>Set dirty bit</a:t>
            </a:r>
            <a:endParaRPr sz="1800">
              <a:solidFill>
                <a:schemeClr val="dk1"/>
              </a:solidFill>
            </a:endParaRPr>
          </a:p>
        </p:txBody>
      </p:sp>
      <p:pic>
        <p:nvPicPr>
          <p:cNvPr id="4" name="Google Shape;294;p43" descr="A similar diagram to the previous slide, but the Data box contains the value 0xF00D. It and the D box are shaded green.">
            <a:extLst>
              <a:ext uri="{FF2B5EF4-FFF2-40B4-BE49-F238E27FC236}">
                <a16:creationId xmlns:a16="http://schemas.microsoft.com/office/drawing/2014/main" id="{070603F6-3486-EBCD-35EA-F21EC8EEDFF5}"/>
              </a:ext>
            </a:extLst>
          </p:cNvPr>
          <p:cNvPicPr preferRelativeResize="0"/>
          <p:nvPr/>
        </p:nvPicPr>
        <p:blipFill>
          <a:blip r:embed="rId3">
            <a:alphaModFix/>
          </a:blip>
          <a:stretch>
            <a:fillRect/>
          </a:stretch>
        </p:blipFill>
        <p:spPr>
          <a:xfrm>
            <a:off x="2678825" y="1834350"/>
            <a:ext cx="6333100" cy="2192525"/>
          </a:xfrm>
          <a:prstGeom prst="rect">
            <a:avLst/>
          </a:prstGeom>
          <a:noFill/>
          <a:ln>
            <a:noFill/>
          </a:ln>
        </p:spPr>
      </p:pic>
      <p:sp>
        <p:nvSpPr>
          <p:cNvPr id="2" name="Slide Number Placeholder 1">
            <a:extLst>
              <a:ext uri="{FF2B5EF4-FFF2-40B4-BE49-F238E27FC236}">
                <a16:creationId xmlns:a16="http://schemas.microsoft.com/office/drawing/2014/main" id="{29ADFA88-16A8-09D4-CB6E-C5A30B18F6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7746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Write-Back, Write-Allocate (pt 7)</a:t>
            </a:r>
            <a:endParaRPr/>
          </a:p>
        </p:txBody>
      </p:sp>
      <p:sp>
        <p:nvSpPr>
          <p:cNvPr id="303" name="Google Shape;303;p44"/>
          <p:cNvSpPr txBox="1">
            <a:spLocks noGrp="1"/>
          </p:cNvSpPr>
          <p:nvPr>
            <p:ph type="body" idx="1"/>
          </p:nvPr>
        </p:nvSpPr>
        <p:spPr>
          <a:xfrm>
            <a:off x="311700" y="742825"/>
            <a:ext cx="28398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latin typeface="Source Code Pro"/>
                <a:ea typeface="Source Code Pro"/>
                <a:cs typeface="Source Code Pro"/>
                <a:sym typeface="Source Code Pro"/>
              </a:rPr>
              <a:t>3.</a:t>
            </a:r>
            <a:r>
              <a:rPr lang="en">
                <a:latin typeface="Source Code Pro"/>
                <a:ea typeface="Source Code Pro"/>
                <a:cs typeface="Source Code Pro"/>
                <a:sym typeface="Source Code Pro"/>
              </a:rPr>
              <a:t> mov (G), %ax</a:t>
            </a:r>
            <a:endParaRPr>
              <a:solidFill>
                <a:srgbClr val="C00000"/>
              </a:solidFill>
            </a:endParaRPr>
          </a:p>
        </p:txBody>
      </p:sp>
      <p:sp>
        <p:nvSpPr>
          <p:cNvPr id="304" name="Google Shape;304;p44"/>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dirty="0">
                <a:solidFill>
                  <a:srgbClr val="C00000"/>
                </a:solidFill>
              </a:rPr>
              <a:t>Read miss</a:t>
            </a:r>
            <a:endParaRPr dirty="0"/>
          </a:p>
        </p:txBody>
      </p:sp>
      <p:sp>
        <p:nvSpPr>
          <p:cNvPr id="302" name="Google Shape;302;p44"/>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pic>
        <p:nvPicPr>
          <p:cNvPr id="305" name="Google Shape;305;p44" descr="A similar diagram to the previous slide, but all the boxes within the cache are white again."/>
          <p:cNvPicPr preferRelativeResize="0"/>
          <p:nvPr/>
        </p:nvPicPr>
        <p:blipFill>
          <a:blip r:embed="rId3">
            <a:alphaModFix/>
          </a:blip>
          <a:stretch>
            <a:fillRect/>
          </a:stretch>
        </p:blipFill>
        <p:spPr>
          <a:xfrm>
            <a:off x="2681125" y="1827875"/>
            <a:ext cx="6319325" cy="2204600"/>
          </a:xfrm>
          <a:prstGeom prst="rect">
            <a:avLst/>
          </a:prstGeom>
          <a:noFill/>
          <a:ln>
            <a:noFill/>
          </a:ln>
        </p:spPr>
      </p:pic>
      <p:sp>
        <p:nvSpPr>
          <p:cNvPr id="2" name="Slide Number Placeholder 1">
            <a:extLst>
              <a:ext uri="{FF2B5EF4-FFF2-40B4-BE49-F238E27FC236}">
                <a16:creationId xmlns:a16="http://schemas.microsoft.com/office/drawing/2014/main" id="{E0DFDC69-CB41-8E91-0E58-0E95840E27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Write-Back, Write-Allocate (pt 8)</a:t>
            </a:r>
            <a:endParaRPr/>
          </a:p>
        </p:txBody>
      </p:sp>
      <p:sp>
        <p:nvSpPr>
          <p:cNvPr id="314" name="Google Shape;314;p45"/>
          <p:cNvSpPr txBox="1">
            <a:spLocks noGrp="1"/>
          </p:cNvSpPr>
          <p:nvPr>
            <p:ph type="body" idx="1"/>
          </p:nvPr>
        </p:nvSpPr>
        <p:spPr>
          <a:xfrm>
            <a:off x="311700" y="742825"/>
            <a:ext cx="28398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dirty="0">
                <a:latin typeface="Source Code Pro"/>
                <a:ea typeface="Source Code Pro"/>
                <a:cs typeface="Source Code Pro"/>
                <a:sym typeface="Source Code Pro"/>
              </a:rPr>
              <a:t>3.</a:t>
            </a:r>
            <a:r>
              <a:rPr lang="en" dirty="0">
                <a:latin typeface="Source Code Pro"/>
                <a:ea typeface="Source Code Pro"/>
                <a:cs typeface="Source Code Pro"/>
                <a:sym typeface="Source Code Pro"/>
              </a:rPr>
              <a:t> mov (G), %ax</a:t>
            </a:r>
            <a:endParaRPr dirty="0">
              <a:solidFill>
                <a:srgbClr val="C00000"/>
              </a:solidFill>
            </a:endParaRPr>
          </a:p>
        </p:txBody>
      </p:sp>
      <p:sp>
        <p:nvSpPr>
          <p:cNvPr id="315" name="Google Shape;315;p45"/>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solidFill>
                  <a:srgbClr val="C00000"/>
                </a:solidFill>
              </a:rPr>
              <a:t>Read miss</a:t>
            </a:r>
            <a:endParaRPr/>
          </a:p>
        </p:txBody>
      </p:sp>
      <p:sp>
        <p:nvSpPr>
          <p:cNvPr id="311" name="Google Shape;311;p45"/>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sp>
        <p:nvSpPr>
          <p:cNvPr id="312" name="Google Shape;312;p45"/>
          <p:cNvSpPr txBox="1"/>
          <p:nvPr/>
        </p:nvSpPr>
        <p:spPr>
          <a:xfrm>
            <a:off x="296300" y="2345725"/>
            <a:ext cx="2337300" cy="1755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AutoNum type="arabicPeriod"/>
            </a:pPr>
            <a:r>
              <a:rPr lang="en" sz="1800">
                <a:solidFill>
                  <a:schemeClr val="dk1"/>
                </a:solidFill>
              </a:rPr>
              <a:t>Write F back to memory since it is dirty</a:t>
            </a:r>
            <a:endParaRPr sz="1800">
              <a:solidFill>
                <a:schemeClr val="dk1"/>
              </a:solidFill>
            </a:endParaRPr>
          </a:p>
        </p:txBody>
      </p:sp>
      <p:pic>
        <p:nvPicPr>
          <p:cNvPr id="313" name="Google Shape;313;p45" descr="A similar diagram to the previous slide, but now the F box in memory contains the value 0xF00D and is shaded green."/>
          <p:cNvPicPr preferRelativeResize="0"/>
          <p:nvPr/>
        </p:nvPicPr>
        <p:blipFill>
          <a:blip r:embed="rId3">
            <a:alphaModFix/>
          </a:blip>
          <a:stretch>
            <a:fillRect/>
          </a:stretch>
        </p:blipFill>
        <p:spPr>
          <a:xfrm>
            <a:off x="2659750" y="1823600"/>
            <a:ext cx="6360726" cy="2198850"/>
          </a:xfrm>
          <a:prstGeom prst="rect">
            <a:avLst/>
          </a:prstGeom>
          <a:noFill/>
          <a:ln>
            <a:noFill/>
          </a:ln>
        </p:spPr>
      </p:pic>
      <p:sp>
        <p:nvSpPr>
          <p:cNvPr id="2" name="Slide Number Placeholder 1">
            <a:extLst>
              <a:ext uri="{FF2B5EF4-FFF2-40B4-BE49-F238E27FC236}">
                <a16:creationId xmlns:a16="http://schemas.microsoft.com/office/drawing/2014/main" id="{84724014-1B8D-06F8-4B1A-E0B8335ABD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 Write-Back, Write-Allocate (pt 9)</a:t>
            </a:r>
            <a:endParaRPr/>
          </a:p>
        </p:txBody>
      </p:sp>
      <p:sp>
        <p:nvSpPr>
          <p:cNvPr id="324" name="Google Shape;324;p46"/>
          <p:cNvSpPr txBox="1">
            <a:spLocks noGrp="1"/>
          </p:cNvSpPr>
          <p:nvPr>
            <p:ph type="body" idx="1"/>
          </p:nvPr>
        </p:nvSpPr>
        <p:spPr>
          <a:xfrm>
            <a:off x="311700" y="742825"/>
            <a:ext cx="2839800" cy="66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dirty="0">
                <a:latin typeface="Source Code Pro"/>
                <a:ea typeface="Source Code Pro"/>
                <a:cs typeface="Source Code Pro"/>
                <a:sym typeface="Source Code Pro"/>
              </a:rPr>
              <a:t>3.</a:t>
            </a:r>
            <a:r>
              <a:rPr lang="en" dirty="0">
                <a:latin typeface="Source Code Pro"/>
                <a:ea typeface="Source Code Pro"/>
                <a:cs typeface="Source Code Pro"/>
                <a:sym typeface="Source Code Pro"/>
              </a:rPr>
              <a:t> mov (G), %ax</a:t>
            </a:r>
            <a:endParaRPr dirty="0">
              <a:solidFill>
                <a:srgbClr val="C00000"/>
              </a:solidFill>
            </a:endParaRPr>
          </a:p>
        </p:txBody>
      </p:sp>
      <p:sp>
        <p:nvSpPr>
          <p:cNvPr id="325" name="Google Shape;325;p46"/>
          <p:cNvSpPr txBox="1"/>
          <p:nvPr/>
        </p:nvSpPr>
        <p:spPr>
          <a:xfrm>
            <a:off x="1013700" y="1152625"/>
            <a:ext cx="122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dirty="0">
                <a:solidFill>
                  <a:srgbClr val="C00000"/>
                </a:solidFill>
              </a:rPr>
              <a:t>Read miss</a:t>
            </a:r>
            <a:endParaRPr dirty="0"/>
          </a:p>
        </p:txBody>
      </p:sp>
      <p:sp>
        <p:nvSpPr>
          <p:cNvPr id="321" name="Google Shape;321;p46"/>
          <p:cNvSpPr/>
          <p:nvPr/>
        </p:nvSpPr>
        <p:spPr>
          <a:xfrm>
            <a:off x="6454700" y="170125"/>
            <a:ext cx="2573400" cy="1197600"/>
          </a:xfrm>
          <a:prstGeom prst="roundRect">
            <a:avLst>
              <a:gd name="adj" fmla="val 16667"/>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Write-back: </a:t>
            </a:r>
            <a:r>
              <a:rPr lang="en">
                <a:solidFill>
                  <a:schemeClr val="dk1"/>
                </a:solidFill>
              </a:rPr>
              <a:t>defer write to next level until line is evicted </a:t>
            </a:r>
            <a:endParaRPr>
              <a:solidFill>
                <a:schemeClr val="dk1"/>
              </a:solidFill>
            </a:endParaRPr>
          </a:p>
          <a:p>
            <a:pPr marL="0" lvl="0" indent="0" algn="ctr" rtl="0">
              <a:spcBef>
                <a:spcPts val="0"/>
              </a:spcBef>
              <a:spcAft>
                <a:spcPts val="0"/>
              </a:spcAft>
              <a:buNone/>
            </a:pPr>
            <a:r>
              <a:rPr lang="en" b="1">
                <a:solidFill>
                  <a:schemeClr val="dk1"/>
                </a:solidFill>
              </a:rPr>
              <a:t>Write-allocate:</a:t>
            </a:r>
            <a:r>
              <a:rPr lang="en">
                <a:solidFill>
                  <a:schemeClr val="dk1"/>
                </a:solidFill>
              </a:rPr>
              <a:t> on a miss, bring the data into cache</a:t>
            </a:r>
            <a:endParaRPr/>
          </a:p>
        </p:txBody>
      </p:sp>
      <p:sp>
        <p:nvSpPr>
          <p:cNvPr id="322" name="Google Shape;322;p46"/>
          <p:cNvSpPr txBox="1"/>
          <p:nvPr/>
        </p:nvSpPr>
        <p:spPr>
          <a:xfrm>
            <a:off x="296300" y="2345725"/>
            <a:ext cx="2337300" cy="1755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AutoNum type="arabicPeriod"/>
            </a:pPr>
            <a:r>
              <a:rPr lang="en" sz="1800">
                <a:solidFill>
                  <a:schemeClr val="dk1"/>
                </a:solidFill>
              </a:rPr>
              <a:t>Write F back to memory since it is dirty</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 sz="1800">
                <a:solidFill>
                  <a:schemeClr val="dk1"/>
                </a:solidFill>
              </a:rPr>
              <a:t>Bring G into cache </a:t>
            </a:r>
            <a:endParaRPr sz="1800">
              <a:solidFill>
                <a:schemeClr val="dk1"/>
              </a:solidFill>
            </a:endParaRPr>
          </a:p>
        </p:txBody>
      </p:sp>
      <p:pic>
        <p:nvPicPr>
          <p:cNvPr id="323" name="Google Shape;323;p46" descr="A similar diagram to the previous slide. The F box in memory is white again. In the cache, box V contains the value 1, D contains 0, Tag contains G, and Data contains 0xBEEF. All four of these are shaded green."/>
          <p:cNvPicPr preferRelativeResize="0"/>
          <p:nvPr/>
        </p:nvPicPr>
        <p:blipFill>
          <a:blip r:embed="rId3">
            <a:alphaModFix/>
          </a:blip>
          <a:stretch>
            <a:fillRect/>
          </a:stretch>
        </p:blipFill>
        <p:spPr>
          <a:xfrm>
            <a:off x="2643125" y="1826625"/>
            <a:ext cx="6378825" cy="2224975"/>
          </a:xfrm>
          <a:prstGeom prst="rect">
            <a:avLst/>
          </a:prstGeom>
          <a:noFill/>
          <a:ln>
            <a:noFill/>
          </a:ln>
        </p:spPr>
      </p:pic>
      <p:sp>
        <p:nvSpPr>
          <p:cNvPr id="2" name="Slide Number Placeholder 1">
            <a:extLst>
              <a:ext uri="{FF2B5EF4-FFF2-40B4-BE49-F238E27FC236}">
                <a16:creationId xmlns:a16="http://schemas.microsoft.com/office/drawing/2014/main" id="{5790A38D-85DC-04C5-24CB-5FF58209C2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Common Policies</a:t>
            </a:r>
            <a:endParaRPr/>
          </a:p>
        </p:txBody>
      </p:sp>
      <p:sp>
        <p:nvSpPr>
          <p:cNvPr id="331" name="Google Shape;331;p47"/>
          <p:cNvSpPr txBox="1">
            <a:spLocks noGrp="1"/>
          </p:cNvSpPr>
          <p:nvPr>
            <p:ph type="body" idx="1"/>
          </p:nvPr>
        </p:nvSpPr>
        <p:spPr>
          <a:xfrm>
            <a:off x="311700" y="742825"/>
            <a:ext cx="4177800" cy="3455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Write-back + Write-allocate</a:t>
            </a:r>
            <a:endParaRPr/>
          </a:p>
          <a:p>
            <a:pPr marL="914400" lvl="1" indent="-330200" algn="l" rtl="0">
              <a:spcBef>
                <a:spcPts val="0"/>
              </a:spcBef>
              <a:spcAft>
                <a:spcPts val="0"/>
              </a:spcAft>
              <a:buSzPts val="1600"/>
              <a:buChar char="○"/>
            </a:pPr>
            <a:r>
              <a:rPr lang="en"/>
              <a:t>(most common)</a:t>
            </a:r>
            <a:endParaRPr/>
          </a:p>
          <a:p>
            <a:pPr marL="457200" lvl="0" indent="-342900" algn="l" rtl="0">
              <a:spcBef>
                <a:spcPts val="0"/>
              </a:spcBef>
              <a:spcAft>
                <a:spcPts val="0"/>
              </a:spcAft>
              <a:buSzPts val="1800"/>
              <a:buChar char="●"/>
            </a:pPr>
            <a:r>
              <a:rPr lang="en"/>
              <a:t>Write-through + No-write-allocate</a:t>
            </a:r>
            <a:endParaRPr/>
          </a:p>
          <a:p>
            <a:pPr marL="914400" lvl="1" indent="-330200" algn="l" rtl="0">
              <a:spcBef>
                <a:spcPts val="0"/>
              </a:spcBef>
              <a:spcAft>
                <a:spcPts val="0"/>
              </a:spcAft>
              <a:buSzPts val="1600"/>
              <a:buChar char="○"/>
            </a:pPr>
            <a:r>
              <a:rPr lang="en"/>
              <a:t>When would this be used?</a:t>
            </a:r>
            <a:endParaRPr/>
          </a:p>
          <a:p>
            <a:pPr marL="0" lvl="0" indent="0" algn="l" rtl="0">
              <a:spcBef>
                <a:spcPts val="1000"/>
              </a:spcBef>
              <a:spcAft>
                <a:spcPts val="1200"/>
              </a:spcAft>
              <a:buNone/>
            </a:pPr>
            <a:endParaRPr b="1">
              <a:solidFill>
                <a:schemeClr val="accent6"/>
              </a:solidFill>
            </a:endParaRPr>
          </a:p>
        </p:txBody>
      </p:sp>
      <p:pic>
        <p:nvPicPr>
          <p:cNvPr id="332" name="Google Shape;332;p47" descr="A large pink box labeled &quot;Processor package&quot;. Inside are two yellow boxes labeled &quot;Core 0&quot; and &quot;Core n&quot; with a &quot;...&quot; in between them. In each yellow box is a white box labeled &quot;Regs&quot; two purple boxes labeled &quot;L1 d-cache&quot; and &quot;L1 i-cache&quot;, and a slightly larger purple box labeled &quot;L2 unified cache&quot;. There are black lines between Regs and the L1 d-cache, and between each of the L1 caches and the L2 cache. Below the yellow boxes, but still within the pink box, is a larger purple box labeled &quot;L3 unified cache (shared by all cores)&quot;. There are black lines between the L2 caches from both cores and the L3 cache. Below the pink box is a green box labeled &quot;Main memory&quot;, with a black line connecting it to the L3 unified cache."/>
          <p:cNvPicPr preferRelativeResize="0"/>
          <p:nvPr/>
        </p:nvPicPr>
        <p:blipFill>
          <a:blip r:embed="rId3">
            <a:alphaModFix/>
          </a:blip>
          <a:stretch>
            <a:fillRect/>
          </a:stretch>
        </p:blipFill>
        <p:spPr>
          <a:xfrm>
            <a:off x="4390225" y="414225"/>
            <a:ext cx="4619000" cy="3631399"/>
          </a:xfrm>
          <a:prstGeom prst="rect">
            <a:avLst/>
          </a:prstGeom>
          <a:noFill/>
          <a:ln>
            <a:noFill/>
          </a:ln>
        </p:spPr>
      </p:pic>
      <p:sp>
        <p:nvSpPr>
          <p:cNvPr id="2" name="Slide Number Placeholder 1">
            <a:extLst>
              <a:ext uri="{FF2B5EF4-FFF2-40B4-BE49-F238E27FC236}">
                <a16:creationId xmlns:a16="http://schemas.microsoft.com/office/drawing/2014/main" id="{B6EDB7A5-EB59-2901-2965-4E37888315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a:t>
            </a:r>
            <a:endParaRPr/>
          </a:p>
        </p:txBody>
      </p:sp>
      <p:sp>
        <p:nvSpPr>
          <p:cNvPr id="94" name="Google Shape;94;p21"/>
          <p:cNvSpPr txBox="1">
            <a:spLocks noGrp="1"/>
          </p:cNvSpPr>
          <p:nvPr>
            <p:ph type="body" idx="1"/>
          </p:nvPr>
        </p:nvSpPr>
        <p:spPr>
          <a:xfrm>
            <a:off x="311700" y="742825"/>
            <a:ext cx="8520600" cy="1070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Assuming cache starts </a:t>
            </a:r>
            <a:r>
              <a:rPr lang="en" b="1" dirty="0"/>
              <a:t>cold</a:t>
            </a:r>
            <a:r>
              <a:rPr lang="en" dirty="0"/>
              <a:t> (i.e. all blocks invalid), and </a:t>
            </a:r>
            <a:r>
              <a:rPr lang="en" dirty="0">
                <a:latin typeface="Source Code Pro"/>
                <a:ea typeface="Source Code Pro"/>
                <a:cs typeface="Source Code Pro"/>
                <a:sym typeface="Source Code Pro"/>
              </a:rPr>
              <a:t>sum</a:t>
            </a:r>
            <a:r>
              <a:rPr lang="en" dirty="0"/>
              <a:t>, </a:t>
            </a:r>
            <a:r>
              <a:rPr lang="en" dirty="0">
                <a:latin typeface="Source Code Pro"/>
                <a:ea typeface="Source Code Pro"/>
                <a:cs typeface="Source Code Pro"/>
                <a:sym typeface="Source Code Pro"/>
              </a:rPr>
              <a:t>i</a:t>
            </a:r>
            <a:r>
              <a:rPr lang="en" dirty="0"/>
              <a:t>, and </a:t>
            </a:r>
            <a:r>
              <a:rPr lang="en" dirty="0">
                <a:latin typeface="Source Code Pro"/>
                <a:ea typeface="Source Code Pro"/>
                <a:cs typeface="Source Code Pro"/>
                <a:sym typeface="Source Code Pro"/>
              </a:rPr>
              <a:t>j</a:t>
            </a:r>
            <a:r>
              <a:rPr lang="en" dirty="0"/>
              <a:t> are all stored in registers, calculate the </a:t>
            </a:r>
            <a:r>
              <a:rPr lang="en" b="1" dirty="0"/>
              <a:t>miss rate</a:t>
            </a:r>
            <a:r>
              <a:rPr lang="en" dirty="0"/>
              <a:t>.</a:t>
            </a:r>
            <a:endParaRPr dirty="0"/>
          </a:p>
          <a:p>
            <a:pPr marL="914400" lvl="1" indent="-330200" algn="l" rtl="0">
              <a:spcBef>
                <a:spcPts val="0"/>
              </a:spcBef>
              <a:spcAft>
                <a:spcPts val="0"/>
              </a:spcAft>
              <a:buSzPts val="1600"/>
              <a:buChar char="○"/>
            </a:pPr>
            <a:r>
              <a:rPr lang="en" b="1" i="1" dirty="0">
                <a:solidFill>
                  <a:srgbClr val="666666"/>
                </a:solidFill>
              </a:rPr>
              <a:t>m</a:t>
            </a:r>
            <a:r>
              <a:rPr lang="en" dirty="0"/>
              <a:t> = 10 bits, </a:t>
            </a:r>
            <a:r>
              <a:rPr lang="en" b="1" i="1" dirty="0">
                <a:solidFill>
                  <a:srgbClr val="38761D"/>
                </a:solidFill>
              </a:rPr>
              <a:t>C</a:t>
            </a:r>
            <a:r>
              <a:rPr lang="en" dirty="0"/>
              <a:t> = 64B, </a:t>
            </a:r>
            <a:r>
              <a:rPr lang="en" b="1" i="1" dirty="0">
                <a:solidFill>
                  <a:srgbClr val="980000"/>
                </a:solidFill>
              </a:rPr>
              <a:t>K</a:t>
            </a:r>
            <a:r>
              <a:rPr lang="en" dirty="0"/>
              <a:t> = 8B, </a:t>
            </a:r>
            <a:r>
              <a:rPr lang="en" b="1" i="1" dirty="0">
                <a:solidFill>
                  <a:srgbClr val="BD0893"/>
                </a:solidFill>
              </a:rPr>
              <a:t>E</a:t>
            </a:r>
            <a:r>
              <a:rPr lang="en" dirty="0"/>
              <a:t> = 2</a:t>
            </a:r>
            <a:endParaRPr dirty="0"/>
          </a:p>
        </p:txBody>
      </p:sp>
      <p:sp>
        <p:nvSpPr>
          <p:cNvPr id="95" name="Google Shape;95;p21"/>
          <p:cNvSpPr txBox="1"/>
          <p:nvPr/>
        </p:nvSpPr>
        <p:spPr>
          <a:xfrm>
            <a:off x="829850" y="1882150"/>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D6336544-4FF4-39C0-BF25-6E20E2CD73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Polling Question</a:t>
            </a:r>
            <a:endParaRPr/>
          </a:p>
        </p:txBody>
      </p:sp>
      <p:sp>
        <p:nvSpPr>
          <p:cNvPr id="338" name="Google Shape;338;p4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Which of the following cache statements is FALSE?</a:t>
            </a:r>
            <a:endParaRPr/>
          </a:p>
          <a:p>
            <a:pPr marL="914400" lvl="1" indent="-330200" algn="l" rtl="0">
              <a:lnSpc>
                <a:spcPct val="115000"/>
              </a:lnSpc>
              <a:spcBef>
                <a:spcPts val="0"/>
              </a:spcBef>
              <a:spcAft>
                <a:spcPts val="0"/>
              </a:spcAft>
              <a:buClr>
                <a:srgbClr val="7030A0"/>
              </a:buClr>
              <a:buSzPts val="1600"/>
              <a:buAutoNum type="alphaUcParenR"/>
            </a:pPr>
            <a:r>
              <a:rPr lang="en"/>
              <a:t>A write-through cache will always match data with the memory hierarchy level below it.</a:t>
            </a:r>
            <a:endParaRPr/>
          </a:p>
          <a:p>
            <a:pPr marL="914400" lvl="1" indent="-330200" algn="l" rtl="0">
              <a:lnSpc>
                <a:spcPct val="115000"/>
              </a:lnSpc>
              <a:spcBef>
                <a:spcPts val="0"/>
              </a:spcBef>
              <a:spcAft>
                <a:spcPts val="0"/>
              </a:spcAft>
              <a:buClr>
                <a:srgbClr val="7030A0"/>
              </a:buClr>
              <a:buSzPts val="1600"/>
              <a:buAutoNum type="alphaUcParenR"/>
            </a:pPr>
            <a:r>
              <a:rPr lang="en"/>
              <a:t>We can reduce compulsory misses by decreasing our block size.</a:t>
            </a:r>
            <a:endParaRPr/>
          </a:p>
          <a:p>
            <a:pPr marL="914400" lvl="1" indent="-330200" algn="l" rtl="0">
              <a:lnSpc>
                <a:spcPct val="115000"/>
              </a:lnSpc>
              <a:spcBef>
                <a:spcPts val="0"/>
              </a:spcBef>
              <a:spcAft>
                <a:spcPts val="0"/>
              </a:spcAft>
              <a:buClr>
                <a:srgbClr val="7030A0"/>
              </a:buClr>
              <a:buSzPts val="1600"/>
              <a:buAutoNum type="alphaUcParenR"/>
            </a:pPr>
            <a:r>
              <a:rPr lang="en"/>
              <a:t>A write-back cache will save time for code with good temporal locality on writes.</a:t>
            </a:r>
            <a:endParaRPr/>
          </a:p>
          <a:p>
            <a:pPr marL="914400" lvl="1" indent="-330200" algn="l" rtl="0">
              <a:lnSpc>
                <a:spcPct val="115000"/>
              </a:lnSpc>
              <a:spcBef>
                <a:spcPts val="0"/>
              </a:spcBef>
              <a:spcAft>
                <a:spcPts val="0"/>
              </a:spcAft>
              <a:buClr>
                <a:srgbClr val="7030A0"/>
              </a:buClr>
              <a:buSzPts val="1600"/>
              <a:buAutoNum type="alphaUcParenR"/>
            </a:pPr>
            <a:r>
              <a:rPr lang="en"/>
              <a:t>We can reduce conflict misses by increasing associativity</a:t>
            </a:r>
            <a:endParaRPr/>
          </a:p>
        </p:txBody>
      </p:sp>
      <p:sp>
        <p:nvSpPr>
          <p:cNvPr id="2" name="Slide Number Placeholder 1">
            <a:extLst>
              <a:ext uri="{FF2B5EF4-FFF2-40B4-BE49-F238E27FC236}">
                <a16:creationId xmlns:a16="http://schemas.microsoft.com/office/drawing/2014/main" id="{59FF3686-5CB2-0E7F-D3A8-7B992D2B9E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B4A7-AC62-D323-C4EC-8DEE2686B386}"/>
              </a:ext>
            </a:extLst>
          </p:cNvPr>
          <p:cNvSpPr>
            <a:spLocks noGrp="1"/>
          </p:cNvSpPr>
          <p:nvPr>
            <p:ph type="title"/>
          </p:nvPr>
        </p:nvSpPr>
        <p:spPr/>
        <p:txBody>
          <a:bodyPr>
            <a:normAutofit fontScale="90000"/>
          </a:bodyPr>
          <a:lstStyle/>
          <a:p>
            <a:r>
              <a:rPr lang="en-US" dirty="0"/>
              <a:t>Cache Simulator</a:t>
            </a:r>
          </a:p>
        </p:txBody>
      </p:sp>
      <p:sp>
        <p:nvSpPr>
          <p:cNvPr id="3" name="Text Placeholder 2">
            <a:extLst>
              <a:ext uri="{FF2B5EF4-FFF2-40B4-BE49-F238E27FC236}">
                <a16:creationId xmlns:a16="http://schemas.microsoft.com/office/drawing/2014/main" id="{349C6376-B8BC-6C1D-C0E1-A7ADE5D41041}"/>
              </a:ext>
            </a:extLst>
          </p:cNvPr>
          <p:cNvSpPr>
            <a:spLocks noGrp="1"/>
          </p:cNvSpPr>
          <p:nvPr>
            <p:ph type="body" idx="1"/>
          </p:nvPr>
        </p:nvSpPr>
        <p:spPr/>
        <p:txBody>
          <a:bodyPr/>
          <a:lstStyle/>
          <a:p>
            <a:r>
              <a:rPr lang="en-US" dirty="0"/>
              <a:t>Want to play around with cache parameters and policies? Check out our cache simulator!</a:t>
            </a:r>
          </a:p>
          <a:p>
            <a:pPr lvl="1"/>
            <a:r>
              <a:rPr lang="en-US" dirty="0">
                <a:hlinkClick r:id="rId2"/>
              </a:rPr>
              <a:t>https://courses.cs.washington.edu/courses/cse351/cachesim/</a:t>
            </a:r>
            <a:endParaRPr lang="en-US" dirty="0"/>
          </a:p>
          <a:p>
            <a:r>
              <a:rPr lang="en-US" dirty="0"/>
              <a:t>Way to use:</a:t>
            </a:r>
          </a:p>
          <a:p>
            <a:pPr lvl="1"/>
            <a:r>
              <a:rPr lang="en-US" dirty="0"/>
              <a:t>Take advantage of “explain mode” and navigable history to test your own hypotheses and answer your own questions</a:t>
            </a:r>
          </a:p>
          <a:p>
            <a:pPr lvl="1"/>
            <a:r>
              <a:rPr lang="en-US" dirty="0"/>
              <a:t>Self-guided Cache Sim Demo in section </a:t>
            </a:r>
          </a:p>
          <a:p>
            <a:pPr lvl="1"/>
            <a:r>
              <a:rPr lang="en-US" dirty="0"/>
              <a:t>Will be used in HW17 – Lab 4 Preparation</a:t>
            </a:r>
          </a:p>
        </p:txBody>
      </p:sp>
      <p:sp>
        <p:nvSpPr>
          <p:cNvPr id="4" name="Slide Number Placeholder 3">
            <a:extLst>
              <a:ext uri="{FF2B5EF4-FFF2-40B4-BE49-F238E27FC236}">
                <a16:creationId xmlns:a16="http://schemas.microsoft.com/office/drawing/2014/main" id="{5DDB261B-6FEE-4A48-D310-350E5A3B32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91832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Caches</a:t>
            </a:r>
            <a:endParaRPr/>
          </a:p>
        </p:txBody>
      </p:sp>
      <p:sp>
        <p:nvSpPr>
          <p:cNvPr id="344" name="Google Shape;344;p4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Calibri"/>
              <a:buChar char="●"/>
            </a:pPr>
            <a:r>
              <a:rPr lang="en" dirty="0">
                <a:latin typeface="Calibri"/>
                <a:ea typeface="Calibri"/>
                <a:cs typeface="Calibri"/>
                <a:sym typeface="Calibri"/>
              </a:rPr>
              <a:t>Cache basics</a:t>
            </a:r>
            <a:endParaRPr dirty="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dirty="0">
                <a:latin typeface="Calibri"/>
                <a:ea typeface="Calibri"/>
                <a:cs typeface="Calibri"/>
                <a:sym typeface="Calibri"/>
              </a:rPr>
              <a:t>Principle of locality</a:t>
            </a:r>
            <a:endParaRPr dirty="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dirty="0">
                <a:latin typeface="Calibri"/>
                <a:ea typeface="Calibri"/>
                <a:cs typeface="Calibri"/>
                <a:sym typeface="Calibri"/>
              </a:rPr>
              <a:t>Memory hierarchies</a:t>
            </a:r>
            <a:endParaRPr dirty="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dirty="0">
                <a:solidFill>
                  <a:schemeClr val="tx1"/>
                </a:solidFill>
                <a:latin typeface="Calibri"/>
                <a:ea typeface="Calibri"/>
                <a:cs typeface="Calibri"/>
                <a:sym typeface="Calibri"/>
              </a:rPr>
              <a:t>Cache organization</a:t>
            </a:r>
            <a:endParaRPr dirty="0">
              <a:solidFill>
                <a:schemeClr val="tx1"/>
              </a:solidFill>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dirty="0">
                <a:latin typeface="Calibri"/>
                <a:ea typeface="Calibri"/>
                <a:cs typeface="Calibri"/>
                <a:sym typeface="Calibri"/>
              </a:rPr>
              <a:t>Direct-mapped (sets; index + tag)</a:t>
            </a:r>
            <a:endParaRPr dirty="0">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dirty="0">
                <a:latin typeface="Calibri"/>
                <a:ea typeface="Calibri"/>
                <a:cs typeface="Calibri"/>
                <a:sym typeface="Calibri"/>
              </a:rPr>
              <a:t>Associativity (ways)</a:t>
            </a:r>
            <a:endParaRPr dirty="0">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dirty="0">
                <a:latin typeface="Calibri"/>
                <a:ea typeface="Calibri"/>
                <a:cs typeface="Calibri"/>
                <a:sym typeface="Calibri"/>
              </a:rPr>
              <a:t>Replacement policy</a:t>
            </a:r>
            <a:endParaRPr dirty="0">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en" dirty="0">
                <a:solidFill>
                  <a:schemeClr val="tx1"/>
                </a:solidFill>
                <a:latin typeface="Calibri"/>
                <a:ea typeface="Calibri"/>
                <a:cs typeface="Calibri"/>
                <a:sym typeface="Calibri"/>
              </a:rPr>
              <a:t>Handling writes</a:t>
            </a:r>
            <a:endParaRPr dirty="0">
              <a:solidFill>
                <a:schemeClr val="tx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b="1" dirty="0">
                <a:solidFill>
                  <a:srgbClr val="7030A0"/>
                </a:solidFill>
                <a:latin typeface="Calibri"/>
                <a:ea typeface="Calibri"/>
                <a:cs typeface="Calibri"/>
                <a:sym typeface="Calibri"/>
              </a:rPr>
              <a:t>Program optimizations that consider caches</a:t>
            </a:r>
            <a:endParaRPr b="1" dirty="0">
              <a:solidFill>
                <a:srgbClr val="7030A0"/>
              </a:solidFill>
              <a:latin typeface="Calibri"/>
              <a:ea typeface="Calibri"/>
              <a:cs typeface="Calibri"/>
              <a:sym typeface="Calibri"/>
            </a:endParaRPr>
          </a:p>
          <a:p>
            <a:pPr marL="0" lvl="0" indent="0" algn="l" rtl="0">
              <a:spcBef>
                <a:spcPts val="0"/>
              </a:spcBef>
              <a:spcAft>
                <a:spcPts val="1200"/>
              </a:spcAft>
              <a:buNone/>
            </a:pPr>
            <a:endParaRPr dirty="0"/>
          </a:p>
        </p:txBody>
      </p:sp>
      <p:sp>
        <p:nvSpPr>
          <p:cNvPr id="345" name="Google Shape;34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Optimizations for the Memory Hierarchy</a:t>
            </a:r>
            <a:endParaRPr/>
          </a:p>
        </p:txBody>
      </p:sp>
      <p:sp>
        <p:nvSpPr>
          <p:cNvPr id="351" name="Google Shape;351;p5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Write code that has locality</a:t>
            </a:r>
            <a:endParaRPr/>
          </a:p>
          <a:p>
            <a:pPr marL="914400" lvl="1" indent="-330200" algn="l" rtl="0">
              <a:spcBef>
                <a:spcPts val="0"/>
              </a:spcBef>
              <a:spcAft>
                <a:spcPts val="0"/>
              </a:spcAft>
              <a:buSzPts val="1600"/>
              <a:buChar char="○"/>
            </a:pPr>
            <a:r>
              <a:rPr lang="en" b="1"/>
              <a:t>Spatial</a:t>
            </a:r>
            <a:r>
              <a:rPr lang="en"/>
              <a:t>: access data contiguously</a:t>
            </a:r>
            <a:endParaRPr/>
          </a:p>
          <a:p>
            <a:pPr marL="914400" lvl="1" indent="-330200" algn="l" rtl="0">
              <a:spcBef>
                <a:spcPts val="0"/>
              </a:spcBef>
              <a:spcAft>
                <a:spcPts val="0"/>
              </a:spcAft>
              <a:buSzPts val="1600"/>
              <a:buChar char="○"/>
            </a:pPr>
            <a:r>
              <a:rPr lang="en" b="1"/>
              <a:t>Temporal</a:t>
            </a:r>
            <a:r>
              <a:rPr lang="en"/>
              <a:t>: make sure access to the same data is not too far apart in time</a:t>
            </a:r>
            <a:endParaRPr/>
          </a:p>
          <a:p>
            <a:pPr marL="457200" lvl="0" indent="-342900" algn="l" rtl="0">
              <a:spcBef>
                <a:spcPts val="0"/>
              </a:spcBef>
              <a:spcAft>
                <a:spcPts val="0"/>
              </a:spcAft>
              <a:buSzPts val="1800"/>
              <a:buChar char="●"/>
            </a:pPr>
            <a:r>
              <a:rPr lang="en"/>
              <a:t>How can you achieve locality?</a:t>
            </a:r>
            <a:endParaRPr/>
          </a:p>
          <a:p>
            <a:pPr marL="914400" lvl="1" indent="-330200" algn="l" rtl="0">
              <a:spcBef>
                <a:spcPts val="0"/>
              </a:spcBef>
              <a:spcAft>
                <a:spcPts val="0"/>
              </a:spcAft>
              <a:buSzPts val="1600"/>
              <a:buChar char="○"/>
            </a:pPr>
            <a:r>
              <a:rPr lang="en"/>
              <a:t>Adjust memory accesses in code to improve miss rate (MR)</a:t>
            </a:r>
            <a:endParaRPr/>
          </a:p>
          <a:p>
            <a:pPr marL="1371600" lvl="2" indent="-330200" algn="l" rtl="0">
              <a:spcBef>
                <a:spcPts val="0"/>
              </a:spcBef>
              <a:spcAft>
                <a:spcPts val="0"/>
              </a:spcAft>
              <a:buSzPts val="1600"/>
              <a:buChar char="■"/>
            </a:pPr>
            <a:r>
              <a:rPr lang="en"/>
              <a:t>Requires knowledge of </a:t>
            </a:r>
            <a:r>
              <a:rPr lang="en" b="1"/>
              <a:t>both</a:t>
            </a:r>
            <a:r>
              <a:rPr lang="en"/>
              <a:t> how caches work as well as your system’s parameters</a:t>
            </a:r>
            <a:endParaRPr/>
          </a:p>
          <a:p>
            <a:pPr marL="914400" lvl="1" indent="-330200" algn="l" rtl="0">
              <a:spcBef>
                <a:spcPts val="0"/>
              </a:spcBef>
              <a:spcAft>
                <a:spcPts val="0"/>
              </a:spcAft>
              <a:buSzPts val="1600"/>
              <a:buChar char="○"/>
            </a:pPr>
            <a:r>
              <a:rPr lang="en"/>
              <a:t>Proper choice of algorithm</a:t>
            </a:r>
            <a:endParaRPr/>
          </a:p>
          <a:p>
            <a:pPr marL="914400" lvl="1" indent="-330200" algn="l" rtl="0">
              <a:spcBef>
                <a:spcPts val="0"/>
              </a:spcBef>
              <a:spcAft>
                <a:spcPts val="0"/>
              </a:spcAft>
              <a:buSzPts val="1600"/>
              <a:buChar char="○"/>
            </a:pPr>
            <a:r>
              <a:rPr lang="en"/>
              <a:t>Loop transformations</a:t>
            </a:r>
            <a:endParaRPr/>
          </a:p>
        </p:txBody>
      </p:sp>
      <p:sp>
        <p:nvSpPr>
          <p:cNvPr id="2" name="Slide Number Placeholder 1">
            <a:extLst>
              <a:ext uri="{FF2B5EF4-FFF2-40B4-BE49-F238E27FC236}">
                <a16:creationId xmlns:a16="http://schemas.microsoft.com/office/drawing/2014/main" id="{B2BB1EFC-80E6-B0F0-DD5C-3DA9A4CDF1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Matrix Multiplication</a:t>
            </a:r>
            <a:endParaRPr/>
          </a:p>
        </p:txBody>
      </p:sp>
      <p:pic>
        <p:nvPicPr>
          <p:cNvPr id="357" name="Google Shape;357;p51" descr="Three grey grids labeled &quot;C&quot;, &quot;A&quot;, and &quot;B&quot;. There is an &quot;=&quot; between grids C and A, and a &quot;x&quot; (multiplication sign) between A and B. The 2nd box in the 2nd row of C is highlighted yellow and labeled &quot;c_(ij)&quot;. The 2nd row of A is yellow and labeled &quot;a_(i*)&quot;, and the 2nd column of B is yellow and labeled &quot;b_(*j)&quot;"/>
          <p:cNvPicPr preferRelativeResize="0"/>
          <p:nvPr/>
        </p:nvPicPr>
        <p:blipFill>
          <a:blip r:embed="rId3">
            <a:alphaModFix/>
          </a:blip>
          <a:stretch>
            <a:fillRect/>
          </a:stretch>
        </p:blipFill>
        <p:spPr>
          <a:xfrm>
            <a:off x="1794113" y="1177325"/>
            <a:ext cx="5010300" cy="2359313"/>
          </a:xfrm>
          <a:prstGeom prst="rect">
            <a:avLst/>
          </a:prstGeom>
          <a:noFill/>
          <a:ln>
            <a:noFill/>
          </a:ln>
        </p:spPr>
      </p:pic>
      <mc:AlternateContent xmlns:mc="http://schemas.openxmlformats.org/markup-compatibility/2006" xmlns:a14="http://schemas.microsoft.com/office/drawing/2010/main">
        <mc:Choice Requires="a14">
          <p:sp>
            <p:nvSpPr>
              <p:cNvPr id="358" name="Google Shape;358;p51"/>
              <p:cNvSpPr txBox="1">
                <a:spLocks noGrp="1"/>
              </p:cNvSpPr>
              <p:nvPr>
                <p:ph type="body" idx="1"/>
              </p:nvPr>
            </p:nvSpPr>
            <p:spPr>
              <a:xfrm>
                <a:off x="1234068" y="3106050"/>
                <a:ext cx="2393095" cy="745200"/>
              </a:xfrm>
              <a:prstGeom prst="rect">
                <a:avLst/>
              </a:prstGeom>
            </p:spPr>
            <p:txBody>
              <a:bodyPr spcFirstLastPara="1" wrap="square" lIns="91425" tIns="91425" rIns="91425" bIns="91425" anchor="t" anchorCtr="0">
                <a:noAutofit/>
              </a:bodyPr>
              <a:lstStyle/>
              <a:p>
                <a:pPr marL="0" lvl="0" indent="0">
                  <a:spcAft>
                    <a:spcPts val="1200"/>
                  </a:spcAft>
                  <a:buNone/>
                </a:pPr>
                <a:r>
                  <a:rPr lang="en" sz="2400" dirty="0">
                    <a:latin typeface="Cambria Math"/>
                    <a:ea typeface="Cambria Math"/>
                    <a:cs typeface="Cambria Math"/>
                    <a:sym typeface="Cambria Math"/>
                  </a:rPr>
                  <a:t>c</a:t>
                </a:r>
                <a:r>
                  <a:rPr lang="en" sz="2400" baseline="-25000" dirty="0">
                    <a:latin typeface="Cambria Math"/>
                    <a:ea typeface="Cambria Math"/>
                    <a:cs typeface="Cambria Math"/>
                    <a:sym typeface="Cambria Math"/>
                  </a:rPr>
                  <a:t>ij</a:t>
                </a:r>
                <a:r>
                  <a:rPr lang="en" sz="2400" dirty="0">
                    <a:latin typeface="Cambria Math"/>
                    <a:ea typeface="Cambria Math"/>
                    <a:cs typeface="Cambria Math"/>
                    <a:sym typeface="Cambria Math"/>
                  </a:rPr>
                  <a:t> = </a:t>
                </a:r>
                <a14:m>
                  <m:oMath xmlns:m="http://schemas.openxmlformats.org/officeDocument/2006/math">
                    <m:nary>
                      <m:naryPr>
                        <m:chr m:val="∑"/>
                        <m:ctrlPr>
                          <a:rPr lang="en" sz="2400" i="1" smtClean="0">
                            <a:latin typeface="Cambria Math" panose="02040503050406030204" pitchFamily="18" charset="0"/>
                            <a:ea typeface="Cambria Math"/>
                            <a:sym typeface="Cambria Math"/>
                          </a:rPr>
                        </m:ctrlPr>
                      </m:naryPr>
                      <m:sub>
                        <m:r>
                          <m:rPr>
                            <m:sty m:val="p"/>
                            <m:brk m:alnAt="23"/>
                          </m:rPr>
                          <a:rPr lang="en-US" sz="2400" b="0" i="0" smtClean="0">
                            <a:latin typeface="Cambria Math" panose="02040503050406030204" pitchFamily="18" charset="0"/>
                            <a:ea typeface="Cambria Math"/>
                            <a:sym typeface="Cambria Math"/>
                          </a:rPr>
                          <m:t>k</m:t>
                        </m:r>
                        <m:r>
                          <m:rPr>
                            <m:brk m:alnAt="23"/>
                          </m:rPr>
                          <a:rPr lang="en-US" sz="2400" b="0" i="1" smtClean="0">
                            <a:latin typeface="Cambria Math" panose="02040503050406030204" pitchFamily="18" charset="0"/>
                            <a:ea typeface="Cambria Math"/>
                            <a:sym typeface="Cambria Math"/>
                          </a:rPr>
                          <m:t>=</m:t>
                        </m:r>
                        <m:r>
                          <a:rPr lang="en-US" sz="2400" b="0" i="1" smtClean="0">
                            <a:latin typeface="Cambria Math" panose="02040503050406030204" pitchFamily="18" charset="0"/>
                            <a:ea typeface="Cambria Math"/>
                            <a:sym typeface="Cambria Math"/>
                          </a:rPr>
                          <m:t>1</m:t>
                        </m:r>
                      </m:sub>
                      <m:sup>
                        <m:r>
                          <a:rPr lang="en-US" sz="2400" b="0" i="1" smtClean="0">
                            <a:latin typeface="Cambria Math" panose="02040503050406030204" pitchFamily="18" charset="0"/>
                            <a:ea typeface="Cambria Math"/>
                            <a:sym typeface="Cambria Math"/>
                          </a:rPr>
                          <m:t>𝑛</m:t>
                        </m:r>
                      </m:sup>
                      <m:e>
                        <m:r>
                          <m:rPr>
                            <m:nor/>
                          </m:rPr>
                          <a:rPr lang="en" sz="2400" dirty="0">
                            <a:latin typeface="Cambria Math"/>
                            <a:ea typeface="Cambria Math"/>
                            <a:cs typeface="Cambria Math"/>
                            <a:sym typeface="Cambria Math"/>
                          </a:rPr>
                          <m:t>a</m:t>
                        </m:r>
                        <m:r>
                          <m:rPr>
                            <m:nor/>
                          </m:rPr>
                          <a:rPr lang="en" sz="2400" baseline="-25000" dirty="0">
                            <a:latin typeface="Cambria Math"/>
                            <a:ea typeface="Cambria Math"/>
                            <a:cs typeface="Cambria Math"/>
                            <a:sym typeface="Cambria Math"/>
                          </a:rPr>
                          <m:t>ik</m:t>
                        </m:r>
                        <m:r>
                          <m:rPr>
                            <m:nor/>
                          </m:rPr>
                          <a:rPr lang="en" sz="2400" baseline="-25000" dirty="0">
                            <a:latin typeface="Cambria Math"/>
                            <a:ea typeface="Cambria Math"/>
                            <a:cs typeface="Cambria Math"/>
                            <a:sym typeface="Cambria Math"/>
                          </a:rPr>
                          <m:t> ∗ </m:t>
                        </m:r>
                        <m:r>
                          <m:rPr>
                            <m:nor/>
                          </m:rPr>
                          <a:rPr lang="en" sz="2400" dirty="0">
                            <a:latin typeface="Cambria Math"/>
                            <a:ea typeface="Cambria Math"/>
                            <a:cs typeface="Cambria Math"/>
                            <a:sym typeface="Cambria Math"/>
                          </a:rPr>
                          <m:t>b</m:t>
                        </m:r>
                        <m:r>
                          <m:rPr>
                            <m:nor/>
                          </m:rPr>
                          <a:rPr lang="en-US" sz="2400" b="0" i="0" baseline="-25000" dirty="0" smtClean="0">
                            <a:latin typeface="Cambria Math"/>
                            <a:ea typeface="Cambria Math"/>
                            <a:cs typeface="Cambria Math"/>
                            <a:sym typeface="Cambria Math"/>
                          </a:rPr>
                          <m:t>kj</m:t>
                        </m:r>
                      </m:e>
                    </m:nary>
                  </m:oMath>
                </a14:m>
                <a:endParaRPr sz="2400" dirty="0">
                  <a:latin typeface="Cambria Math"/>
                  <a:ea typeface="Cambria Math"/>
                  <a:cs typeface="Cambria Math"/>
                  <a:sym typeface="Cambria Math"/>
                </a:endParaRPr>
              </a:p>
            </p:txBody>
          </p:sp>
        </mc:Choice>
        <mc:Fallback xmlns="">
          <p:sp>
            <p:nvSpPr>
              <p:cNvPr id="358" name="Google Shape;358;p51"/>
              <p:cNvSpPr txBox="1">
                <a:spLocks noGrp="1" noRot="1" noChangeAspect="1" noMove="1" noResize="1" noEditPoints="1" noAdjustHandles="1" noChangeArrowheads="1" noChangeShapeType="1" noTextEdit="1"/>
              </p:cNvSpPr>
              <p:nvPr>
                <p:ph type="body" idx="1"/>
              </p:nvPr>
            </p:nvSpPr>
            <p:spPr>
              <a:xfrm>
                <a:off x="1234068" y="3106050"/>
                <a:ext cx="2393095" cy="745200"/>
              </a:xfrm>
              <a:prstGeom prst="rect">
                <a:avLst/>
              </a:prstGeom>
              <a:blipFill>
                <a:blip r:embed="rId4"/>
                <a:stretch>
                  <a:fillRect l="-3817" t="-71311" b="-9344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2CA2249-AE95-71B9-2BDC-238A0DF50B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Matrices in Memory</a:t>
            </a:r>
            <a:endParaRPr/>
          </a:p>
        </p:txBody>
      </p:sp>
      <p:sp>
        <p:nvSpPr>
          <p:cNvPr id="364" name="Google Shape;364;p52"/>
          <p:cNvSpPr txBox="1">
            <a:spLocks noGrp="1"/>
          </p:cNvSpPr>
          <p:nvPr>
            <p:ph type="body" idx="1"/>
          </p:nvPr>
        </p:nvSpPr>
        <p:spPr>
          <a:xfrm>
            <a:off x="311700" y="742825"/>
            <a:ext cx="3919500" cy="327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do cache blocks fit into this scheme?</a:t>
            </a:r>
            <a:endParaRPr/>
          </a:p>
          <a:p>
            <a:pPr marL="914400" lvl="1" indent="-330200" algn="l" rtl="0">
              <a:spcBef>
                <a:spcPts val="0"/>
              </a:spcBef>
              <a:spcAft>
                <a:spcPts val="0"/>
              </a:spcAft>
              <a:buSzPts val="1600"/>
              <a:buChar char="○"/>
            </a:pPr>
            <a:r>
              <a:rPr lang="en"/>
              <a:t>Row-major in memory</a:t>
            </a:r>
            <a:endParaRPr/>
          </a:p>
          <a:p>
            <a:pPr marL="914400" lvl="1" indent="-330200" algn="l" rtl="0">
              <a:spcBef>
                <a:spcPts val="0"/>
              </a:spcBef>
              <a:spcAft>
                <a:spcPts val="0"/>
              </a:spcAft>
              <a:buSzPts val="1600"/>
              <a:buChar char="○"/>
            </a:pPr>
            <a:r>
              <a:rPr lang="en"/>
              <a:t>Column of matrix is spread across multiple cache blocks</a:t>
            </a:r>
            <a:endParaRPr/>
          </a:p>
        </p:txBody>
      </p:sp>
      <p:pic>
        <p:nvPicPr>
          <p:cNvPr id="365" name="Google Shape;365;p52" descr="A box containing several rows of small rectangles. These rectangles are labeled &quot;Cache blocks&quot; Different rows start at different offsets, so the rectangles do not line up. A blue line cuts through the box vertically. The rectangles that intersect with the blue line are red, and the rest are black."/>
          <p:cNvPicPr preferRelativeResize="0"/>
          <p:nvPr/>
        </p:nvPicPr>
        <p:blipFill>
          <a:blip r:embed="rId3">
            <a:alphaModFix/>
          </a:blip>
          <a:stretch>
            <a:fillRect/>
          </a:stretch>
        </p:blipFill>
        <p:spPr>
          <a:xfrm>
            <a:off x="4383688" y="1071025"/>
            <a:ext cx="4491413" cy="2798775"/>
          </a:xfrm>
          <a:prstGeom prst="rect">
            <a:avLst/>
          </a:prstGeom>
          <a:noFill/>
          <a:ln>
            <a:noFill/>
          </a:ln>
        </p:spPr>
      </p:pic>
      <p:sp>
        <p:nvSpPr>
          <p:cNvPr id="2" name="Slide Number Placeholder 1">
            <a:extLst>
              <a:ext uri="{FF2B5EF4-FFF2-40B4-BE49-F238E27FC236}">
                <a16:creationId xmlns:a16="http://schemas.microsoft.com/office/drawing/2014/main" id="{02AE698B-AD79-6707-DE1C-A06D4FCBC2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Naive Matrix Multiply</a:t>
            </a:r>
            <a:endParaRPr/>
          </a:p>
        </p:txBody>
      </p:sp>
      <p:sp>
        <p:nvSpPr>
          <p:cNvPr id="371" name="Google Shape;371;p53"/>
          <p:cNvSpPr txBox="1"/>
          <p:nvPr/>
        </p:nvSpPr>
        <p:spPr>
          <a:xfrm>
            <a:off x="3922375" y="289975"/>
            <a:ext cx="4952400" cy="23397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342900" lvl="0" indent="-342900" algn="l" rtl="0">
              <a:spcBef>
                <a:spcPts val="0"/>
              </a:spcBef>
              <a:spcAft>
                <a:spcPts val="0"/>
              </a:spcAft>
              <a:buNone/>
            </a:pPr>
            <a:r>
              <a:rPr lang="en">
                <a:solidFill>
                  <a:schemeClr val="dk2"/>
                </a:solidFill>
                <a:latin typeface="Source Code Pro"/>
                <a:ea typeface="Source Code Pro"/>
                <a:cs typeface="Source Code Pro"/>
                <a:sym typeface="Source Code Pro"/>
              </a:rPr>
              <a:t>// move along </a:t>
            </a:r>
            <a:r>
              <a:rPr lang="en" b="1">
                <a:solidFill>
                  <a:schemeClr val="dk2"/>
                </a:solidFill>
                <a:latin typeface="Source Code Pro"/>
                <a:ea typeface="Source Code Pro"/>
                <a:cs typeface="Source Code Pro"/>
                <a:sym typeface="Source Code Pro"/>
              </a:rPr>
              <a:t>rows of A</a:t>
            </a:r>
            <a:endParaRPr b="1">
              <a:solidFill>
                <a:schemeClr val="dk2"/>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solidFill>
                  <a:schemeClr val="dk1"/>
                </a:solidFill>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 i &lt; n; i++) {</a:t>
            </a:r>
            <a:endParaRPr>
              <a:solidFill>
                <a:schemeClr val="dk1"/>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rgbClr val="808080"/>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move along </a:t>
            </a:r>
            <a:r>
              <a:rPr lang="en" b="1">
                <a:solidFill>
                  <a:schemeClr val="dk2"/>
                </a:solidFill>
                <a:latin typeface="Source Code Pro"/>
                <a:ea typeface="Source Code Pro"/>
                <a:cs typeface="Source Code Pro"/>
                <a:sym typeface="Source Code Pro"/>
              </a:rPr>
              <a:t>columns of B</a:t>
            </a:r>
            <a:endParaRPr b="1">
              <a:solidFill>
                <a:schemeClr val="dk2"/>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for</a:t>
            </a:r>
            <a:r>
              <a:rPr lang="en">
                <a:solidFill>
                  <a:schemeClr val="dk1"/>
                </a:solidFill>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 j &lt; n; j++) {</a:t>
            </a:r>
            <a:endParaRPr>
              <a:solidFill>
                <a:schemeClr val="dk1"/>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rgbClr val="808080"/>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Reads row of A, col of B</a:t>
            </a:r>
            <a:endParaRPr>
              <a:solidFill>
                <a:schemeClr val="dk2"/>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chemeClr val="dk2"/>
                </a:solidFill>
                <a:latin typeface="Source Code Pro"/>
                <a:ea typeface="Source Code Pro"/>
                <a:cs typeface="Source Code Pro"/>
                <a:sym typeface="Source Code Pro"/>
              </a:rPr>
              <a:t>    // Read &amp; write c(i,j) n times</a:t>
            </a:r>
            <a:endParaRPr>
              <a:solidFill>
                <a:schemeClr val="dk2"/>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for</a:t>
            </a:r>
            <a:r>
              <a:rPr lang="en">
                <a:solidFill>
                  <a:schemeClr val="dk1"/>
                </a:solidFill>
                <a:latin typeface="Source Code Pro"/>
                <a:ea typeface="Source Code Pro"/>
                <a:cs typeface="Source Code Pro"/>
                <a:sym typeface="Source Code Pro"/>
              </a:rPr>
              <a:t> (k = </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 k &lt; n; k++)</a:t>
            </a:r>
            <a:endParaRPr>
              <a:solidFill>
                <a:schemeClr val="dk1"/>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chemeClr val="dk1"/>
                </a:solidFill>
                <a:latin typeface="Source Code Pro"/>
                <a:ea typeface="Source Code Pro"/>
                <a:cs typeface="Source Code Pro"/>
                <a:sym typeface="Source Code Pro"/>
              </a:rPr>
              <a:t>      c[i*n+j] += a[i*n+k] * b[k*n+j];</a:t>
            </a:r>
            <a:endParaRPr>
              <a:solidFill>
                <a:schemeClr val="dk1"/>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chemeClr val="dk1"/>
                </a:solidFill>
                <a:latin typeface="Source Code Pro"/>
                <a:ea typeface="Source Code Pro"/>
                <a:cs typeface="Source Code Pro"/>
                <a:sym typeface="Source Code Pro"/>
              </a:rPr>
              <a:t>  }</a:t>
            </a:r>
            <a:endParaRPr>
              <a:solidFill>
                <a:schemeClr val="dk1"/>
              </a:solidFill>
              <a:latin typeface="Source Code Pro"/>
              <a:ea typeface="Source Code Pro"/>
              <a:cs typeface="Source Code Pro"/>
              <a:sym typeface="Source Code Pro"/>
            </a:endParaRPr>
          </a:p>
          <a:p>
            <a:pPr marL="342900" lvl="0" indent="-342900" algn="l" rtl="0">
              <a:spcBef>
                <a:spcPts val="0"/>
              </a:spcBef>
              <a:spcAft>
                <a:spcPts val="0"/>
              </a:spcAft>
              <a:buNone/>
            </a:pP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p:txBody>
      </p:sp>
      <p:sp>
        <p:nvSpPr>
          <p:cNvPr id="379" name="Google Shape;379;p53"/>
          <p:cNvSpPr/>
          <p:nvPr/>
        </p:nvSpPr>
        <p:spPr>
          <a:xfrm>
            <a:off x="1463125" y="1630050"/>
            <a:ext cx="1826700" cy="913200"/>
          </a:xfrm>
          <a:prstGeom prst="wedgeRoundRectCallout">
            <a:avLst>
              <a:gd name="adj1" fmla="val 123094"/>
              <a:gd name="adj2" fmla="val -11290"/>
              <a:gd name="adj3" fmla="val 0"/>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How many memory accesses are in this line?</a:t>
            </a:r>
            <a:endParaRPr/>
          </a:p>
        </p:txBody>
      </p:sp>
      <p:pic>
        <p:nvPicPr>
          <p:cNvPr id="372" name="Google Shape;372;p53" descr="A yellow box with a small blue square inside of it labeled &quot;C(i, j)&quot;"/>
          <p:cNvPicPr preferRelativeResize="0"/>
          <p:nvPr/>
        </p:nvPicPr>
        <p:blipFill>
          <a:blip r:embed="rId3">
            <a:alphaModFix/>
          </a:blip>
          <a:stretch>
            <a:fillRect/>
          </a:stretch>
        </p:blipFill>
        <p:spPr>
          <a:xfrm>
            <a:off x="1384800" y="2858340"/>
            <a:ext cx="1217075" cy="1231310"/>
          </a:xfrm>
          <a:prstGeom prst="rect">
            <a:avLst/>
          </a:prstGeom>
          <a:noFill/>
          <a:ln>
            <a:noFill/>
          </a:ln>
        </p:spPr>
      </p:pic>
      <p:sp>
        <p:nvSpPr>
          <p:cNvPr id="376" name="Google Shape;376;p53"/>
          <p:cNvSpPr txBox="1"/>
          <p:nvPr/>
        </p:nvSpPr>
        <p:spPr>
          <a:xfrm>
            <a:off x="2601875" y="3187650"/>
            <a:ext cx="687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rPr>
              <a:t>＝</a:t>
            </a:r>
            <a:endParaRPr sz="2000" b="1">
              <a:solidFill>
                <a:schemeClr val="dk1"/>
              </a:solidFill>
            </a:endParaRPr>
          </a:p>
        </p:txBody>
      </p:sp>
      <p:pic>
        <p:nvPicPr>
          <p:cNvPr id="375" name="Google Shape;375;p53" descr="A yellow box with a small blue square inside of it labeled &quot;C(i, j)&quot;"/>
          <p:cNvPicPr preferRelativeResize="0"/>
          <p:nvPr/>
        </p:nvPicPr>
        <p:blipFill>
          <a:blip r:embed="rId3">
            <a:alphaModFix/>
          </a:blip>
          <a:stretch>
            <a:fillRect/>
          </a:stretch>
        </p:blipFill>
        <p:spPr>
          <a:xfrm>
            <a:off x="3289800" y="2858340"/>
            <a:ext cx="1217075" cy="1231310"/>
          </a:xfrm>
          <a:prstGeom prst="rect">
            <a:avLst/>
          </a:prstGeom>
          <a:noFill/>
          <a:ln>
            <a:noFill/>
          </a:ln>
        </p:spPr>
      </p:pic>
      <p:sp>
        <p:nvSpPr>
          <p:cNvPr id="377" name="Google Shape;377;p53"/>
          <p:cNvSpPr txBox="1"/>
          <p:nvPr/>
        </p:nvSpPr>
        <p:spPr>
          <a:xfrm>
            <a:off x="4506875" y="3187650"/>
            <a:ext cx="658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rPr>
              <a:t>＋</a:t>
            </a:r>
            <a:endParaRPr sz="2000" b="1">
              <a:solidFill>
                <a:schemeClr val="dk1"/>
              </a:solidFill>
            </a:endParaRPr>
          </a:p>
        </p:txBody>
      </p:sp>
      <p:pic>
        <p:nvPicPr>
          <p:cNvPr id="373" name="Google Shape;373;p53" descr="A yellow box with a blue horizontal line labeled A(i,:). The line is at the same height as the blue square &quot;C(i, j)&quot; in the previous diagrams"/>
          <p:cNvPicPr preferRelativeResize="0"/>
          <p:nvPr/>
        </p:nvPicPr>
        <p:blipFill>
          <a:blip r:embed="rId4">
            <a:alphaModFix/>
          </a:blip>
          <a:stretch>
            <a:fillRect/>
          </a:stretch>
        </p:blipFill>
        <p:spPr>
          <a:xfrm>
            <a:off x="5165375" y="2852887"/>
            <a:ext cx="1231850" cy="1217600"/>
          </a:xfrm>
          <a:prstGeom prst="rect">
            <a:avLst/>
          </a:prstGeom>
          <a:noFill/>
          <a:ln>
            <a:noFill/>
          </a:ln>
        </p:spPr>
      </p:pic>
      <p:sp>
        <p:nvSpPr>
          <p:cNvPr id="378" name="Google Shape;378;p53"/>
          <p:cNvSpPr txBox="1"/>
          <p:nvPr/>
        </p:nvSpPr>
        <p:spPr>
          <a:xfrm>
            <a:off x="6356100" y="3187650"/>
            <a:ext cx="743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rPr>
              <a:t>✕</a:t>
            </a:r>
            <a:endParaRPr sz="2000" b="1">
              <a:solidFill>
                <a:schemeClr val="dk1"/>
              </a:solidFill>
            </a:endParaRPr>
          </a:p>
        </p:txBody>
      </p:sp>
      <p:pic>
        <p:nvPicPr>
          <p:cNvPr id="374" name="Google Shape;374;p53" descr="A yellow box with a blue vertical line labeled &quot;B(:, j)&quot;. The line is at the same horizontal offset as the blue square &quot;C(i, j)&quot; in the first two diagrams."/>
          <p:cNvPicPr preferRelativeResize="0"/>
          <p:nvPr/>
        </p:nvPicPr>
        <p:blipFill>
          <a:blip r:embed="rId5">
            <a:alphaModFix/>
          </a:blip>
          <a:stretch>
            <a:fillRect/>
          </a:stretch>
        </p:blipFill>
        <p:spPr>
          <a:xfrm>
            <a:off x="7053842" y="2858350"/>
            <a:ext cx="1227957" cy="1206675"/>
          </a:xfrm>
          <a:prstGeom prst="rect">
            <a:avLst/>
          </a:prstGeom>
          <a:noFill/>
          <a:ln>
            <a:noFill/>
          </a:ln>
        </p:spPr>
      </p:pic>
      <p:sp>
        <p:nvSpPr>
          <p:cNvPr id="2" name="Slide Number Placeholder 1">
            <a:extLst>
              <a:ext uri="{FF2B5EF4-FFF2-40B4-BE49-F238E27FC236}">
                <a16:creationId xmlns:a16="http://schemas.microsoft.com/office/drawing/2014/main" id="{C911E75D-CB63-C128-9A77-B0E26F589B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Miss Analysis (Naive)</a:t>
            </a:r>
            <a:endParaRPr>
              <a:solidFill>
                <a:schemeClr val="accent6"/>
              </a:solidFill>
            </a:endParaRPr>
          </a:p>
        </p:txBody>
      </p:sp>
      <p:sp>
        <p:nvSpPr>
          <p:cNvPr id="385" name="Google Shape;385;p54"/>
          <p:cNvSpPr txBox="1">
            <a:spLocks noGrp="1"/>
          </p:cNvSpPr>
          <p:nvPr>
            <p:ph type="body" idx="1"/>
          </p:nvPr>
        </p:nvSpPr>
        <p:spPr>
          <a:xfrm>
            <a:off x="311700" y="742825"/>
            <a:ext cx="54033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Example parameters:</a:t>
            </a:r>
            <a:endParaRPr dirty="0"/>
          </a:p>
          <a:p>
            <a:pPr marL="914400" lvl="1" indent="-330200" algn="l" rtl="0">
              <a:spcBef>
                <a:spcPts val="0"/>
              </a:spcBef>
              <a:spcAft>
                <a:spcPts val="0"/>
              </a:spcAft>
              <a:buSzPts val="1600"/>
              <a:buChar char="○"/>
            </a:pPr>
            <a:r>
              <a:rPr lang="en" i="1" dirty="0">
                <a:latin typeface="Cambria Math"/>
                <a:ea typeface="Cambria Math"/>
                <a:cs typeface="Cambria Math"/>
                <a:sym typeface="Cambria Math"/>
              </a:rPr>
              <a:t>A</a:t>
            </a:r>
            <a:r>
              <a:rPr lang="en" dirty="0"/>
              <a:t> and </a:t>
            </a:r>
            <a:r>
              <a:rPr lang="en" i="1" dirty="0">
                <a:latin typeface="Cambria Math"/>
                <a:ea typeface="Cambria Math"/>
                <a:cs typeface="Cambria Math"/>
                <a:sym typeface="Cambria Math"/>
              </a:rPr>
              <a:t>B</a:t>
            </a:r>
            <a:r>
              <a:rPr lang="en" dirty="0"/>
              <a:t> are square (</a:t>
            </a:r>
            <a:r>
              <a:rPr lang="en" i="1" dirty="0">
                <a:latin typeface="Cambria Math"/>
                <a:ea typeface="Cambria Math"/>
                <a:cs typeface="Cambria Math"/>
                <a:sym typeface="Cambria Math"/>
              </a:rPr>
              <a:t>n</a:t>
            </a:r>
            <a:r>
              <a:rPr lang="en" sz="1400" dirty="0">
                <a:latin typeface="Cambria Math"/>
                <a:ea typeface="Cambria Math"/>
                <a:cs typeface="Cambria Math"/>
                <a:sym typeface="Cambria Math"/>
              </a:rPr>
              <a:t>✕</a:t>
            </a:r>
            <a:r>
              <a:rPr lang="en" i="1" dirty="0">
                <a:latin typeface="Cambria Math"/>
                <a:ea typeface="Cambria Math"/>
                <a:cs typeface="Cambria Math"/>
                <a:sym typeface="Cambria Math"/>
              </a:rPr>
              <a:t>n</a:t>
            </a:r>
            <a:r>
              <a:rPr lang="en" dirty="0"/>
              <a:t>) matrices of </a:t>
            </a:r>
            <a:r>
              <a:rPr lang="en" dirty="0">
                <a:latin typeface="Source Code Pro"/>
                <a:ea typeface="Source Code Pro"/>
                <a:cs typeface="Source Code Pro"/>
                <a:sym typeface="Source Code Pro"/>
              </a:rPr>
              <a:t>doubles</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dirty="0"/>
              <a:t>Cache block size </a:t>
            </a:r>
            <a:r>
              <a:rPr lang="en" b="1" i="1" dirty="0">
                <a:solidFill>
                  <a:srgbClr val="980000"/>
                </a:solidFill>
              </a:rPr>
              <a:t>K</a:t>
            </a:r>
            <a:r>
              <a:rPr lang="en" dirty="0"/>
              <a:t> = 64B</a:t>
            </a:r>
            <a:endParaRPr dirty="0"/>
          </a:p>
          <a:p>
            <a:pPr marL="1371600" lvl="2" indent="-330200" algn="l" rtl="0">
              <a:spcBef>
                <a:spcPts val="0"/>
              </a:spcBef>
              <a:spcAft>
                <a:spcPts val="0"/>
              </a:spcAft>
              <a:buSzPts val="1600"/>
              <a:buChar char="■"/>
            </a:pPr>
            <a:r>
              <a:rPr lang="en" dirty="0"/>
              <a:t>8 elements per block</a:t>
            </a:r>
            <a:endParaRPr dirty="0"/>
          </a:p>
          <a:p>
            <a:pPr marL="914400" lvl="1" indent="-330200" algn="l" rtl="0">
              <a:spcBef>
                <a:spcPts val="0"/>
              </a:spcBef>
              <a:spcAft>
                <a:spcPts val="0"/>
              </a:spcAft>
              <a:buSzPts val="1600"/>
              <a:buChar char="○"/>
            </a:pPr>
            <a:r>
              <a:rPr lang="en" dirty="0"/>
              <a:t>Cache size </a:t>
            </a:r>
            <a:r>
              <a:rPr lang="en" b="1" i="1" dirty="0">
                <a:solidFill>
                  <a:srgbClr val="38761D"/>
                </a:solidFill>
              </a:rPr>
              <a:t>C</a:t>
            </a:r>
            <a:r>
              <a:rPr lang="en" dirty="0"/>
              <a:t> &lt;&lt; </a:t>
            </a:r>
            <a:r>
              <a:rPr lang="en" i="1" dirty="0"/>
              <a:t>n</a:t>
            </a:r>
            <a:r>
              <a:rPr lang="en" dirty="0"/>
              <a:t> (much smaller)</a:t>
            </a:r>
            <a:endParaRPr dirty="0"/>
          </a:p>
          <a:p>
            <a:pPr marL="457200" lvl="0" indent="-342900" algn="l" rtl="0">
              <a:spcBef>
                <a:spcPts val="0"/>
              </a:spcBef>
              <a:spcAft>
                <a:spcPts val="0"/>
              </a:spcAft>
              <a:buSzPts val="1800"/>
              <a:buChar char="●"/>
            </a:pPr>
            <a:r>
              <a:rPr lang="en" dirty="0"/>
              <a:t>For each element of </a:t>
            </a:r>
            <a:r>
              <a:rPr lang="en" i="1" dirty="0">
                <a:latin typeface="Cambria Math"/>
                <a:ea typeface="Cambria Math"/>
                <a:cs typeface="Cambria Math"/>
                <a:sym typeface="Cambria Math"/>
              </a:rPr>
              <a:t>C</a:t>
            </a:r>
            <a:endParaRPr dirty="0"/>
          </a:p>
          <a:p>
            <a:pPr marL="914400" lvl="1" indent="-330200" algn="l" rtl="0">
              <a:spcBef>
                <a:spcPts val="0"/>
              </a:spcBef>
              <a:spcAft>
                <a:spcPts val="0"/>
              </a:spcAft>
              <a:buSzPts val="1600"/>
              <a:buChar char="○"/>
            </a:pPr>
            <a:r>
              <a:rPr lang="en" i="1" dirty="0"/>
              <a:t>n</a:t>
            </a:r>
            <a:r>
              <a:rPr lang="en" dirty="0"/>
              <a:t>/8 misses per row of </a:t>
            </a:r>
            <a:r>
              <a:rPr lang="en" i="1" dirty="0">
                <a:latin typeface="Cambria Math"/>
                <a:ea typeface="Cambria Math"/>
                <a:cs typeface="Cambria Math"/>
                <a:sym typeface="Cambria Math"/>
              </a:rPr>
              <a:t>A</a:t>
            </a:r>
            <a:endParaRPr i="1" dirty="0">
              <a:latin typeface="Cambria Math"/>
              <a:ea typeface="Cambria Math"/>
              <a:cs typeface="Cambria Math"/>
              <a:sym typeface="Cambria Math"/>
            </a:endParaRPr>
          </a:p>
          <a:p>
            <a:pPr marL="914400" lvl="1" indent="-330200" algn="l" rtl="0">
              <a:spcBef>
                <a:spcPts val="0"/>
              </a:spcBef>
              <a:spcAft>
                <a:spcPts val="0"/>
              </a:spcAft>
              <a:buSzPts val="1600"/>
              <a:buChar char="○"/>
            </a:pPr>
            <a:r>
              <a:rPr lang="en" i="1" dirty="0"/>
              <a:t>n</a:t>
            </a:r>
            <a:r>
              <a:rPr lang="en" dirty="0"/>
              <a:t> misses per column </a:t>
            </a:r>
            <a:r>
              <a:rPr lang="en" i="1" dirty="0">
                <a:latin typeface="Cambria Math"/>
                <a:ea typeface="Cambria Math"/>
                <a:cs typeface="Cambria Math"/>
                <a:sym typeface="Cambria Math"/>
              </a:rPr>
              <a:t>B</a:t>
            </a:r>
            <a:endParaRPr i="1" dirty="0">
              <a:latin typeface="Cambria Math"/>
              <a:ea typeface="Cambria Math"/>
              <a:cs typeface="Cambria Math"/>
              <a:sym typeface="Cambria Math"/>
            </a:endParaRPr>
          </a:p>
          <a:p>
            <a:pPr marL="914400" lvl="1" indent="-330200" algn="l" rtl="0">
              <a:spcBef>
                <a:spcPts val="0"/>
              </a:spcBef>
              <a:spcAft>
                <a:spcPts val="0"/>
              </a:spcAft>
              <a:buSzPts val="1600"/>
              <a:buChar char="○"/>
            </a:pPr>
            <a:r>
              <a:rPr lang="en" dirty="0"/>
              <a:t>9</a:t>
            </a:r>
            <a:r>
              <a:rPr lang="en" i="1" dirty="0"/>
              <a:t>n</a:t>
            </a:r>
            <a:r>
              <a:rPr lang="en" dirty="0"/>
              <a:t>/8 misses per iteration</a:t>
            </a:r>
            <a:endParaRPr i="1" baseline="-25000" dirty="0">
              <a:latin typeface="Cambria Math"/>
              <a:ea typeface="Cambria Math"/>
              <a:cs typeface="Cambria Math"/>
              <a:sym typeface="Cambria Math"/>
            </a:endParaRPr>
          </a:p>
          <a:p>
            <a:pPr marL="457200" lvl="0" indent="-342900" algn="l" rtl="0">
              <a:spcBef>
                <a:spcPts val="0"/>
              </a:spcBef>
              <a:spcAft>
                <a:spcPts val="0"/>
              </a:spcAft>
              <a:buSzPts val="1800"/>
              <a:buChar char="●"/>
            </a:pPr>
            <a:r>
              <a:rPr lang="en" i="1" dirty="0"/>
              <a:t>n</a:t>
            </a:r>
            <a:r>
              <a:rPr lang="en" baseline="30000" dirty="0"/>
              <a:t>2</a:t>
            </a:r>
            <a:r>
              <a:rPr lang="en" dirty="0"/>
              <a:t> elements in total</a:t>
            </a:r>
            <a:endParaRPr dirty="0"/>
          </a:p>
          <a:p>
            <a:pPr marL="914400" lvl="1" indent="-330200" algn="l" rtl="0">
              <a:spcBef>
                <a:spcPts val="0"/>
              </a:spcBef>
              <a:spcAft>
                <a:spcPts val="0"/>
              </a:spcAft>
              <a:buSzPts val="1600"/>
              <a:buChar char="○"/>
            </a:pPr>
            <a:r>
              <a:rPr lang="en" b="1" dirty="0">
                <a:solidFill>
                  <a:srgbClr val="C00000"/>
                </a:solidFill>
              </a:rPr>
              <a:t>9n</a:t>
            </a:r>
            <a:r>
              <a:rPr lang="en" b="1" baseline="30000" dirty="0">
                <a:solidFill>
                  <a:srgbClr val="C00000"/>
                </a:solidFill>
              </a:rPr>
              <a:t>3</a:t>
            </a:r>
            <a:r>
              <a:rPr lang="en" b="1" dirty="0">
                <a:solidFill>
                  <a:srgbClr val="C00000"/>
                </a:solidFill>
              </a:rPr>
              <a:t>/8 misses</a:t>
            </a:r>
            <a:endParaRPr b="1" dirty="0">
              <a:solidFill>
                <a:srgbClr val="C00000"/>
              </a:solidFill>
            </a:endParaRPr>
          </a:p>
        </p:txBody>
      </p:sp>
      <p:sp>
        <p:nvSpPr>
          <p:cNvPr id="386" name="Google Shape;386;p54"/>
          <p:cNvSpPr/>
          <p:nvPr/>
        </p:nvSpPr>
        <p:spPr>
          <a:xfrm>
            <a:off x="7171350" y="392600"/>
            <a:ext cx="1608300" cy="7455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Ignoring misses in matrix </a:t>
            </a:r>
            <a:r>
              <a:rPr lang="en" i="1">
                <a:latin typeface="Cambria Math"/>
                <a:ea typeface="Cambria Math"/>
                <a:cs typeface="Cambria Math"/>
                <a:sym typeface="Cambria Math"/>
              </a:rPr>
              <a:t>C</a:t>
            </a:r>
            <a:endParaRPr i="1">
              <a:latin typeface="Cambria Math"/>
              <a:ea typeface="Cambria Math"/>
              <a:cs typeface="Cambria Math"/>
              <a:sym typeface="Cambria Math"/>
            </a:endParaRPr>
          </a:p>
        </p:txBody>
      </p:sp>
      <p:pic>
        <p:nvPicPr>
          <p:cNvPr id="387" name="Google Shape;387;p54" descr="Three yellow boxes. There is an equals sign between the first and second, and a multiplication sign between the second and third. The top-left corner of the first box, the top edge of the second, and the leftmost edge of the third are all blue."/>
          <p:cNvPicPr preferRelativeResize="0"/>
          <p:nvPr/>
        </p:nvPicPr>
        <p:blipFill>
          <a:blip r:embed="rId3">
            <a:alphaModFix/>
          </a:blip>
          <a:stretch>
            <a:fillRect/>
          </a:stretch>
        </p:blipFill>
        <p:spPr>
          <a:xfrm>
            <a:off x="4343877" y="2414527"/>
            <a:ext cx="4274375" cy="1274825"/>
          </a:xfrm>
          <a:prstGeom prst="rect">
            <a:avLst/>
          </a:prstGeom>
          <a:noFill/>
          <a:ln>
            <a:noFill/>
          </a:ln>
        </p:spPr>
      </p:pic>
      <p:sp>
        <p:nvSpPr>
          <p:cNvPr id="2" name="Slide Number Placeholder 1">
            <a:extLst>
              <a:ext uri="{FF2B5EF4-FFF2-40B4-BE49-F238E27FC236}">
                <a16:creationId xmlns:a16="http://schemas.microsoft.com/office/drawing/2014/main" id="{BAFE477F-B3AC-1E99-165B-0A153D556E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Linear Algebra To The Rescue</a:t>
            </a:r>
            <a:endParaRPr/>
          </a:p>
        </p:txBody>
      </p:sp>
      <p:sp>
        <p:nvSpPr>
          <p:cNvPr id="393" name="Google Shape;393;p55"/>
          <p:cNvSpPr txBox="1">
            <a:spLocks noGrp="1"/>
          </p:cNvSpPr>
          <p:nvPr>
            <p:ph type="body" idx="1"/>
          </p:nvPr>
        </p:nvSpPr>
        <p:spPr>
          <a:xfrm>
            <a:off x="311700" y="742825"/>
            <a:ext cx="8520600" cy="1176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Can get the same result of a matrix multiplication by splitting the matrices into smaller submatrices (“blocks”)</a:t>
            </a:r>
            <a:endParaRPr dirty="0"/>
          </a:p>
          <a:p>
            <a:pPr marL="457200" lvl="0" indent="-342900" algn="l" rtl="0">
              <a:spcBef>
                <a:spcPts val="0"/>
              </a:spcBef>
              <a:spcAft>
                <a:spcPts val="0"/>
              </a:spcAft>
              <a:buSzPts val="1800"/>
              <a:buChar char="●"/>
            </a:pPr>
            <a:r>
              <a:rPr lang="en" u="sng" dirty="0"/>
              <a:t>Example</a:t>
            </a:r>
            <a:r>
              <a:rPr lang="en" dirty="0"/>
              <a:t>: multiply 2 4</a:t>
            </a:r>
            <a:r>
              <a:rPr lang="en" sz="1600" dirty="0"/>
              <a:t>✕</a:t>
            </a:r>
            <a:r>
              <a:rPr lang="en" dirty="0"/>
              <a:t>4 matrices</a:t>
            </a:r>
            <a:endParaRPr dirty="0"/>
          </a:p>
        </p:txBody>
      </p:sp>
      <p:sp>
        <p:nvSpPr>
          <p:cNvPr id="399" name="Google Shape;399;p55"/>
          <p:cNvSpPr txBox="1"/>
          <p:nvPr/>
        </p:nvSpPr>
        <p:spPr>
          <a:xfrm>
            <a:off x="1303403" y="2111800"/>
            <a:ext cx="711300" cy="46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Cambria Math"/>
                <a:ea typeface="Cambria Math"/>
                <a:cs typeface="Cambria Math"/>
                <a:sym typeface="Cambria Math"/>
              </a:rPr>
              <a:t>A</a:t>
            </a:r>
            <a:r>
              <a:rPr lang="en" sz="1800" i="1">
                <a:solidFill>
                  <a:schemeClr val="dk1"/>
                </a:solidFill>
                <a:latin typeface="Roboto Serif"/>
                <a:ea typeface="Roboto Serif"/>
                <a:cs typeface="Roboto Serif"/>
                <a:sym typeface="Roboto Serif"/>
              </a:rPr>
              <a:t> </a:t>
            </a:r>
            <a:r>
              <a:rPr lang="en" sz="1800">
                <a:solidFill>
                  <a:schemeClr val="dk1"/>
                </a:solidFill>
              </a:rPr>
              <a:t>＝</a:t>
            </a:r>
            <a:endParaRPr sz="1800">
              <a:solidFill>
                <a:schemeClr val="dk1"/>
              </a:solidFill>
            </a:endParaRPr>
          </a:p>
        </p:txBody>
      </p:sp>
      <p:graphicFrame>
        <p:nvGraphicFramePr>
          <p:cNvPr id="395" name="Google Shape;395;p55"/>
          <p:cNvGraphicFramePr/>
          <p:nvPr>
            <p:extLst>
              <p:ext uri="{D42A27DB-BD31-4B8C-83A1-F6EECF244321}">
                <p14:modId xmlns:p14="http://schemas.microsoft.com/office/powerpoint/2010/main" val="766314032"/>
              </p:ext>
            </p:extLst>
          </p:nvPr>
        </p:nvGraphicFramePr>
        <p:xfrm>
          <a:off x="2057150" y="1806300"/>
          <a:ext cx="1405800" cy="975000"/>
        </p:xfrm>
        <a:graphic>
          <a:graphicData uri="http://schemas.openxmlformats.org/drawingml/2006/table">
            <a:tbl>
              <a:tblPr>
                <a:noFill/>
                <a:tableStyleId>{8657FBBA-704C-41F8-93B8-2739CD014A81}</a:tableStyleId>
              </a:tblPr>
              <a:tblGrid>
                <a:gridCol w="351450">
                  <a:extLst>
                    <a:ext uri="{9D8B030D-6E8A-4147-A177-3AD203B41FA5}">
                      <a16:colId xmlns:a16="http://schemas.microsoft.com/office/drawing/2014/main" val="20000"/>
                    </a:ext>
                  </a:extLst>
                </a:gridCol>
                <a:gridCol w="351450">
                  <a:extLst>
                    <a:ext uri="{9D8B030D-6E8A-4147-A177-3AD203B41FA5}">
                      <a16:colId xmlns:a16="http://schemas.microsoft.com/office/drawing/2014/main" val="20001"/>
                    </a:ext>
                  </a:extLst>
                </a:gridCol>
                <a:gridCol w="351450">
                  <a:extLst>
                    <a:ext uri="{9D8B030D-6E8A-4147-A177-3AD203B41FA5}">
                      <a16:colId xmlns:a16="http://schemas.microsoft.com/office/drawing/2014/main" val="20002"/>
                    </a:ext>
                  </a:extLst>
                </a:gridCol>
                <a:gridCol w="351450">
                  <a:extLst>
                    <a:ext uri="{9D8B030D-6E8A-4147-A177-3AD203B41FA5}">
                      <a16:colId xmlns:a16="http://schemas.microsoft.com/office/drawing/2014/main" val="20003"/>
                    </a:ext>
                  </a:extLst>
                </a:gridCol>
              </a:tblGrid>
              <a:tr h="243750">
                <a:tc>
                  <a:txBody>
                    <a:bodyPr/>
                    <a:lstStyle/>
                    <a:p>
                      <a:pPr marL="0" lvl="0" indent="0" algn="ctr" rtl="0">
                        <a:spcBef>
                          <a:spcPts val="0"/>
                        </a:spcBef>
                        <a:spcAft>
                          <a:spcPts val="0"/>
                        </a:spcAft>
                        <a:buNone/>
                      </a:pPr>
                      <a:r>
                        <a:rPr lang="en" i="1">
                          <a:latin typeface="Cambria Math"/>
                          <a:ea typeface="Cambria Math"/>
                          <a:cs typeface="Cambria Math"/>
                          <a:sym typeface="Cambria Math"/>
                        </a:rPr>
                        <a:t>a</a:t>
                      </a:r>
                      <a:r>
                        <a:rPr lang="en" baseline="-25000">
                          <a:latin typeface="Cambria Math"/>
                          <a:ea typeface="Cambria Math"/>
                          <a:cs typeface="Cambria Math"/>
                          <a:sym typeface="Cambria Math"/>
                        </a:rPr>
                        <a:t>11</a:t>
                      </a:r>
                      <a:endParaRPr baseline="-2500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12</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13</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14</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43750">
                <a:tc>
                  <a:txBody>
                    <a:bodyPr/>
                    <a:lstStyle/>
                    <a:p>
                      <a:pPr marL="0" lvl="0" indent="0" algn="ctr" rtl="0">
                        <a:spcBef>
                          <a:spcPts val="0"/>
                        </a:spcBef>
                        <a:spcAft>
                          <a:spcPts val="0"/>
                        </a:spcAft>
                        <a:buNone/>
                      </a:pPr>
                      <a:r>
                        <a:rPr lang="en" i="1">
                          <a:latin typeface="Cambria Math"/>
                          <a:ea typeface="Cambria Math"/>
                          <a:cs typeface="Cambria Math"/>
                          <a:sym typeface="Cambria Math"/>
                        </a:rPr>
                        <a:t>a</a:t>
                      </a:r>
                      <a:r>
                        <a:rPr lang="en" baseline="-25000">
                          <a:latin typeface="Cambria Math"/>
                          <a:ea typeface="Cambria Math"/>
                          <a:cs typeface="Cambria Math"/>
                          <a:sym typeface="Cambria Math"/>
                        </a:rPr>
                        <a:t>21</a:t>
                      </a:r>
                      <a:endParaRPr baseline="-2500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dirty="0">
                          <a:solidFill>
                            <a:schemeClr val="dk1"/>
                          </a:solidFill>
                          <a:latin typeface="Cambria Math"/>
                          <a:ea typeface="Cambria Math"/>
                          <a:cs typeface="Cambria Math"/>
                          <a:sym typeface="Cambria Math"/>
                        </a:rPr>
                        <a:t>a</a:t>
                      </a:r>
                      <a:r>
                        <a:rPr lang="en" baseline="-25000" dirty="0">
                          <a:solidFill>
                            <a:schemeClr val="dk1"/>
                          </a:solidFill>
                          <a:latin typeface="Cambria Math"/>
                          <a:ea typeface="Cambria Math"/>
                          <a:cs typeface="Cambria Math"/>
                          <a:sym typeface="Cambria Math"/>
                        </a:rPr>
                        <a:t>22</a:t>
                      </a:r>
                      <a:endParaRPr dirty="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23</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24</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43750">
                <a:tc>
                  <a:txBody>
                    <a:bodyPr/>
                    <a:lstStyle/>
                    <a:p>
                      <a:pPr marL="0" lvl="0" indent="0" algn="ctr" rtl="0">
                        <a:spcBef>
                          <a:spcPts val="0"/>
                        </a:spcBef>
                        <a:spcAft>
                          <a:spcPts val="0"/>
                        </a:spcAft>
                        <a:buNone/>
                      </a:pPr>
                      <a:r>
                        <a:rPr lang="en" i="1">
                          <a:latin typeface="Cambria Math"/>
                          <a:ea typeface="Cambria Math"/>
                          <a:cs typeface="Cambria Math"/>
                          <a:sym typeface="Cambria Math"/>
                        </a:rPr>
                        <a:t>a</a:t>
                      </a:r>
                      <a:r>
                        <a:rPr lang="en" baseline="-25000">
                          <a:latin typeface="Cambria Math"/>
                          <a:ea typeface="Cambria Math"/>
                          <a:cs typeface="Cambria Math"/>
                          <a:sym typeface="Cambria Math"/>
                        </a:rPr>
                        <a:t>31</a:t>
                      </a:r>
                      <a:endParaRPr baseline="-2500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32</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33</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34</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243750">
                <a:tc>
                  <a:txBody>
                    <a:bodyPr/>
                    <a:lstStyle/>
                    <a:p>
                      <a:pPr marL="0" lvl="0" indent="0" algn="ctr" rtl="0">
                        <a:spcBef>
                          <a:spcPts val="0"/>
                        </a:spcBef>
                        <a:spcAft>
                          <a:spcPts val="0"/>
                        </a:spcAft>
                        <a:buNone/>
                      </a:pPr>
                      <a:r>
                        <a:rPr lang="en" i="1">
                          <a:latin typeface="Cambria Math"/>
                          <a:ea typeface="Cambria Math"/>
                          <a:cs typeface="Cambria Math"/>
                          <a:sym typeface="Cambria Math"/>
                        </a:rPr>
                        <a:t>a</a:t>
                      </a:r>
                      <a:r>
                        <a:rPr lang="en" baseline="-25000">
                          <a:latin typeface="Cambria Math"/>
                          <a:ea typeface="Cambria Math"/>
                          <a:cs typeface="Cambria Math"/>
                          <a:sym typeface="Cambria Math"/>
                        </a:rPr>
                        <a:t>41</a:t>
                      </a:r>
                      <a:endParaRPr baseline="-2500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42</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43</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dirty="0">
                          <a:solidFill>
                            <a:schemeClr val="dk1"/>
                          </a:solidFill>
                          <a:latin typeface="Cambria Math"/>
                          <a:ea typeface="Cambria Math"/>
                          <a:cs typeface="Cambria Math"/>
                          <a:sym typeface="Cambria Math"/>
                        </a:rPr>
                        <a:t>a</a:t>
                      </a:r>
                      <a:r>
                        <a:rPr lang="en" baseline="-25000" dirty="0">
                          <a:solidFill>
                            <a:schemeClr val="dk1"/>
                          </a:solidFill>
                          <a:latin typeface="Cambria Math"/>
                          <a:ea typeface="Cambria Math"/>
                          <a:cs typeface="Cambria Math"/>
                          <a:sym typeface="Cambria Math"/>
                        </a:rPr>
                        <a:t>44</a:t>
                      </a:r>
                      <a:endParaRPr dirty="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94" name="Google Shape;394;p55" descr="Bracket around the 4 by 4 table"/>
          <p:cNvSpPr/>
          <p:nvPr/>
        </p:nvSpPr>
        <p:spPr>
          <a:xfrm>
            <a:off x="2052209" y="1843175"/>
            <a:ext cx="1433100" cy="975000"/>
          </a:xfrm>
          <a:prstGeom prst="bracketPair">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8" name="Google Shape;398;p55"/>
          <p:cNvSpPr txBox="1"/>
          <p:nvPr/>
        </p:nvSpPr>
        <p:spPr>
          <a:xfrm>
            <a:off x="3505388" y="2111800"/>
            <a:ext cx="564300" cy="46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a:t>
            </a:r>
            <a:endParaRPr sz="1800">
              <a:solidFill>
                <a:schemeClr val="dk1"/>
              </a:solidFill>
            </a:endParaRPr>
          </a:p>
        </p:txBody>
      </p:sp>
      <p:graphicFrame>
        <p:nvGraphicFramePr>
          <p:cNvPr id="397" name="Google Shape;397;p55"/>
          <p:cNvGraphicFramePr/>
          <p:nvPr/>
        </p:nvGraphicFramePr>
        <p:xfrm>
          <a:off x="4091875" y="2083650"/>
          <a:ext cx="744050" cy="572700"/>
        </p:xfrm>
        <a:graphic>
          <a:graphicData uri="http://schemas.openxmlformats.org/drawingml/2006/table">
            <a:tbl>
              <a:tblPr>
                <a:noFill/>
                <a:tableStyleId>{8657FBBA-704C-41F8-93B8-2739CD014A81}</a:tableStyleId>
              </a:tblPr>
              <a:tblGrid>
                <a:gridCol w="372025">
                  <a:extLst>
                    <a:ext uri="{9D8B030D-6E8A-4147-A177-3AD203B41FA5}">
                      <a16:colId xmlns:a16="http://schemas.microsoft.com/office/drawing/2014/main" val="20000"/>
                    </a:ext>
                  </a:extLst>
                </a:gridCol>
                <a:gridCol w="372025">
                  <a:extLst>
                    <a:ext uri="{9D8B030D-6E8A-4147-A177-3AD203B41FA5}">
                      <a16:colId xmlns:a16="http://schemas.microsoft.com/office/drawing/2014/main" val="20001"/>
                    </a:ext>
                  </a:extLst>
                </a:gridCol>
              </a:tblGrid>
              <a:tr h="286350">
                <a:tc>
                  <a:txBody>
                    <a:bodyPr/>
                    <a:lstStyle/>
                    <a:p>
                      <a:pPr marL="0" lvl="0" indent="0" algn="ctr" rtl="0">
                        <a:spcBef>
                          <a:spcPts val="0"/>
                        </a:spcBef>
                        <a:spcAft>
                          <a:spcPts val="0"/>
                        </a:spcAft>
                        <a:buNone/>
                      </a:pPr>
                      <a:r>
                        <a:rPr lang="en" i="1">
                          <a:latin typeface="Cambria Math"/>
                          <a:ea typeface="Cambria Math"/>
                          <a:cs typeface="Cambria Math"/>
                          <a:sym typeface="Cambria Math"/>
                        </a:rPr>
                        <a:t>A</a:t>
                      </a:r>
                      <a:r>
                        <a:rPr lang="en" baseline="-25000">
                          <a:latin typeface="Cambria Math"/>
                          <a:ea typeface="Cambria Math"/>
                          <a:cs typeface="Cambria Math"/>
                          <a:sym typeface="Cambria Math"/>
                        </a:rPr>
                        <a:t>11</a:t>
                      </a:r>
                      <a:endParaRPr baseline="-2500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12</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86350">
                <a:tc>
                  <a:txBody>
                    <a:bodyPr/>
                    <a:lstStyle/>
                    <a:p>
                      <a:pPr marL="0" lvl="0" indent="0" algn="ctr" rtl="0">
                        <a:spcBef>
                          <a:spcPts val="0"/>
                        </a:spcBef>
                        <a:spcAft>
                          <a:spcPts val="0"/>
                        </a:spcAft>
                        <a:buNone/>
                      </a:pPr>
                      <a:r>
                        <a:rPr lang="en" i="1">
                          <a:latin typeface="Cambria Math"/>
                          <a:ea typeface="Cambria Math"/>
                          <a:cs typeface="Cambria Math"/>
                          <a:sym typeface="Cambria Math"/>
                        </a:rPr>
                        <a:t>A</a:t>
                      </a:r>
                      <a:r>
                        <a:rPr lang="en" baseline="-25000">
                          <a:latin typeface="Cambria Math"/>
                          <a:ea typeface="Cambria Math"/>
                          <a:cs typeface="Cambria Math"/>
                          <a:sym typeface="Cambria Math"/>
                        </a:rPr>
                        <a:t>21</a:t>
                      </a:r>
                      <a:endParaRPr baseline="-2500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i="1" dirty="0">
                          <a:solidFill>
                            <a:schemeClr val="dk1"/>
                          </a:solidFill>
                          <a:latin typeface="Cambria Math"/>
                          <a:ea typeface="Cambria Math"/>
                          <a:cs typeface="Cambria Math"/>
                          <a:sym typeface="Cambria Math"/>
                        </a:rPr>
                        <a:t>A</a:t>
                      </a:r>
                      <a:r>
                        <a:rPr lang="en" baseline="-25000" dirty="0">
                          <a:solidFill>
                            <a:schemeClr val="dk1"/>
                          </a:solidFill>
                          <a:latin typeface="Cambria Math"/>
                          <a:ea typeface="Cambria Math"/>
                          <a:cs typeface="Cambria Math"/>
                          <a:sym typeface="Cambria Math"/>
                        </a:rPr>
                        <a:t>22</a:t>
                      </a:r>
                      <a:endParaRPr dirty="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6" name="Google Shape;396;p55" descr="Bracket around the 2 by 2 table"/>
          <p:cNvSpPr/>
          <p:nvPr/>
        </p:nvSpPr>
        <p:spPr>
          <a:xfrm>
            <a:off x="4064150" y="2083650"/>
            <a:ext cx="799500" cy="572700"/>
          </a:xfrm>
          <a:prstGeom prst="bracketPair">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0" name="Google Shape;400;p55"/>
          <p:cNvSpPr txBox="1"/>
          <p:nvPr/>
        </p:nvSpPr>
        <p:spPr>
          <a:xfrm>
            <a:off x="4858100" y="2096525"/>
            <a:ext cx="3122100" cy="46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 with </a:t>
            </a:r>
            <a:r>
              <a:rPr lang="en" sz="1800" i="1">
                <a:solidFill>
                  <a:schemeClr val="dk1"/>
                </a:solidFill>
                <a:latin typeface="Cambria Math"/>
                <a:ea typeface="Cambria Math"/>
                <a:cs typeface="Cambria Math"/>
                <a:sym typeface="Cambria Math"/>
              </a:rPr>
              <a:t>B</a:t>
            </a:r>
            <a:r>
              <a:rPr lang="en" sz="1800">
                <a:solidFill>
                  <a:schemeClr val="dk1"/>
                </a:solidFill>
              </a:rPr>
              <a:t> defined similarly</a:t>
            </a:r>
            <a:endParaRPr sz="1800">
              <a:solidFill>
                <a:schemeClr val="dk1"/>
              </a:solidFill>
            </a:endParaRPr>
          </a:p>
        </p:txBody>
      </p:sp>
      <p:sp>
        <p:nvSpPr>
          <p:cNvPr id="401" name="Google Shape;401;p55"/>
          <p:cNvSpPr txBox="1"/>
          <p:nvPr/>
        </p:nvSpPr>
        <p:spPr>
          <a:xfrm>
            <a:off x="1760600" y="3254800"/>
            <a:ext cx="799500" cy="46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chemeClr val="dk1"/>
                </a:solidFill>
                <a:latin typeface="Cambria Math"/>
                <a:ea typeface="Cambria Math"/>
                <a:cs typeface="Cambria Math"/>
                <a:sym typeface="Cambria Math"/>
              </a:rPr>
              <a:t>AB</a:t>
            </a:r>
            <a:r>
              <a:rPr lang="en" sz="1800" i="1">
                <a:solidFill>
                  <a:schemeClr val="dk1"/>
                </a:solidFill>
                <a:latin typeface="Roboto Serif"/>
                <a:ea typeface="Roboto Serif"/>
                <a:cs typeface="Roboto Serif"/>
                <a:sym typeface="Roboto Serif"/>
              </a:rPr>
              <a:t> </a:t>
            </a:r>
            <a:r>
              <a:rPr lang="en" sz="1800">
                <a:solidFill>
                  <a:schemeClr val="dk1"/>
                </a:solidFill>
              </a:rPr>
              <a:t>＝</a:t>
            </a:r>
            <a:endParaRPr sz="1800">
              <a:solidFill>
                <a:schemeClr val="dk1"/>
              </a:solidFill>
            </a:endParaRPr>
          </a:p>
        </p:txBody>
      </p:sp>
      <p:graphicFrame>
        <p:nvGraphicFramePr>
          <p:cNvPr id="403" name="Google Shape;403;p55"/>
          <p:cNvGraphicFramePr/>
          <p:nvPr>
            <p:extLst>
              <p:ext uri="{D42A27DB-BD31-4B8C-83A1-F6EECF244321}">
                <p14:modId xmlns:p14="http://schemas.microsoft.com/office/powerpoint/2010/main" val="4255692067"/>
              </p:ext>
            </p:extLst>
          </p:nvPr>
        </p:nvGraphicFramePr>
        <p:xfrm>
          <a:off x="2573950" y="3202600"/>
          <a:ext cx="2706200" cy="572700"/>
        </p:xfrm>
        <a:graphic>
          <a:graphicData uri="http://schemas.openxmlformats.org/drawingml/2006/table">
            <a:tbl>
              <a:tblPr>
                <a:noFill/>
                <a:tableStyleId>{8657FBBA-704C-41F8-93B8-2739CD014A81}</a:tableStyleId>
              </a:tblPr>
              <a:tblGrid>
                <a:gridCol w="1353100">
                  <a:extLst>
                    <a:ext uri="{9D8B030D-6E8A-4147-A177-3AD203B41FA5}">
                      <a16:colId xmlns:a16="http://schemas.microsoft.com/office/drawing/2014/main" val="20000"/>
                    </a:ext>
                  </a:extLst>
                </a:gridCol>
                <a:gridCol w="1353100">
                  <a:extLst>
                    <a:ext uri="{9D8B030D-6E8A-4147-A177-3AD203B41FA5}">
                      <a16:colId xmlns:a16="http://schemas.microsoft.com/office/drawing/2014/main" val="20001"/>
                    </a:ext>
                  </a:extLst>
                </a:gridCol>
              </a:tblGrid>
              <a:tr h="286350">
                <a:tc>
                  <a:txBody>
                    <a:bodyPr/>
                    <a:lstStyle/>
                    <a:p>
                      <a:pPr marL="0" lvl="0" indent="0" algn="ctr" rtl="0">
                        <a:spcBef>
                          <a:spcPts val="0"/>
                        </a:spcBef>
                        <a:spcAft>
                          <a:spcPts val="0"/>
                        </a:spcAft>
                        <a:buNone/>
                      </a:pPr>
                      <a:r>
                        <a:rPr lang="en">
                          <a:latin typeface="Cambria Math"/>
                          <a:ea typeface="Cambria Math"/>
                          <a:cs typeface="Cambria Math"/>
                          <a:sym typeface="Cambria Math"/>
                        </a:rPr>
                        <a:t>(</a:t>
                      </a:r>
                      <a:r>
                        <a:rPr lang="en" i="1">
                          <a:latin typeface="Cambria Math"/>
                          <a:ea typeface="Cambria Math"/>
                          <a:cs typeface="Cambria Math"/>
                          <a:sym typeface="Cambria Math"/>
                        </a:rPr>
                        <a:t>A</a:t>
                      </a:r>
                      <a:r>
                        <a:rPr lang="en" baseline="-25000">
                          <a:latin typeface="Cambria Math"/>
                          <a:ea typeface="Cambria Math"/>
                          <a:cs typeface="Cambria Math"/>
                          <a:sym typeface="Cambria Math"/>
                        </a:rPr>
                        <a:t>11</a:t>
                      </a:r>
                      <a:r>
                        <a:rPr lang="en" i="1">
                          <a:solidFill>
                            <a:schemeClr val="dk1"/>
                          </a:solidFill>
                          <a:latin typeface="Cambria Math"/>
                          <a:ea typeface="Cambria Math"/>
                          <a:cs typeface="Cambria Math"/>
                          <a:sym typeface="Cambria Math"/>
                        </a:rPr>
                        <a:t>B</a:t>
                      </a:r>
                      <a:r>
                        <a:rPr lang="en" baseline="-25000">
                          <a:solidFill>
                            <a:schemeClr val="dk1"/>
                          </a:solidFill>
                          <a:latin typeface="Cambria Math"/>
                          <a:ea typeface="Cambria Math"/>
                          <a:cs typeface="Cambria Math"/>
                          <a:sym typeface="Cambria Math"/>
                        </a:rPr>
                        <a:t>11</a:t>
                      </a:r>
                      <a:r>
                        <a:rPr lang="en">
                          <a:solidFill>
                            <a:schemeClr val="dk1"/>
                          </a:solidFill>
                          <a:latin typeface="Cambria Math"/>
                          <a:ea typeface="Cambria Math"/>
                          <a:cs typeface="Cambria Math"/>
                          <a:sym typeface="Cambria Math"/>
                        </a:rPr>
                        <a:t>+ </a:t>
                      </a: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12</a:t>
                      </a:r>
                      <a:r>
                        <a:rPr lang="en" i="1">
                          <a:solidFill>
                            <a:schemeClr val="dk1"/>
                          </a:solidFill>
                          <a:latin typeface="Cambria Math"/>
                          <a:ea typeface="Cambria Math"/>
                          <a:cs typeface="Cambria Math"/>
                          <a:sym typeface="Cambria Math"/>
                        </a:rPr>
                        <a:t>B</a:t>
                      </a:r>
                      <a:r>
                        <a:rPr lang="en" baseline="-25000">
                          <a:solidFill>
                            <a:schemeClr val="dk1"/>
                          </a:solidFill>
                          <a:latin typeface="Cambria Math"/>
                          <a:ea typeface="Cambria Math"/>
                          <a:cs typeface="Cambria Math"/>
                          <a:sym typeface="Cambria Math"/>
                        </a:rPr>
                        <a:t>21</a:t>
                      </a:r>
                      <a:r>
                        <a:rPr lang="en">
                          <a:solidFill>
                            <a:schemeClr val="dk1"/>
                          </a:solidFill>
                          <a:latin typeface="Cambria Math"/>
                          <a:ea typeface="Cambria Math"/>
                          <a:cs typeface="Cambria Math"/>
                          <a:sym typeface="Cambria Math"/>
                        </a:rPr>
                        <a:t>)</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mbria Math"/>
                          <a:ea typeface="Cambria Math"/>
                          <a:cs typeface="Cambria Math"/>
                          <a:sym typeface="Cambria Math"/>
                        </a:rPr>
                        <a:t>(</a:t>
                      </a:r>
                      <a:r>
                        <a:rPr lang="en" i="1">
                          <a:latin typeface="Cambria Math"/>
                          <a:ea typeface="Cambria Math"/>
                          <a:cs typeface="Cambria Math"/>
                          <a:sym typeface="Cambria Math"/>
                        </a:rPr>
                        <a:t>A</a:t>
                      </a:r>
                      <a:r>
                        <a:rPr lang="en" baseline="-25000">
                          <a:latin typeface="Cambria Math"/>
                          <a:ea typeface="Cambria Math"/>
                          <a:cs typeface="Cambria Math"/>
                          <a:sym typeface="Cambria Math"/>
                        </a:rPr>
                        <a:t>11</a:t>
                      </a:r>
                      <a:r>
                        <a:rPr lang="en" i="1">
                          <a:solidFill>
                            <a:schemeClr val="dk1"/>
                          </a:solidFill>
                          <a:latin typeface="Cambria Math"/>
                          <a:ea typeface="Cambria Math"/>
                          <a:cs typeface="Cambria Math"/>
                          <a:sym typeface="Cambria Math"/>
                        </a:rPr>
                        <a:t>B</a:t>
                      </a:r>
                      <a:r>
                        <a:rPr lang="en" baseline="-25000">
                          <a:solidFill>
                            <a:schemeClr val="dk1"/>
                          </a:solidFill>
                          <a:latin typeface="Cambria Math"/>
                          <a:ea typeface="Cambria Math"/>
                          <a:cs typeface="Cambria Math"/>
                          <a:sym typeface="Cambria Math"/>
                        </a:rPr>
                        <a:t>12</a:t>
                      </a:r>
                      <a:r>
                        <a:rPr lang="en">
                          <a:solidFill>
                            <a:schemeClr val="dk1"/>
                          </a:solidFill>
                          <a:latin typeface="Cambria Math"/>
                          <a:ea typeface="Cambria Math"/>
                          <a:cs typeface="Cambria Math"/>
                          <a:sym typeface="Cambria Math"/>
                        </a:rPr>
                        <a:t>+ </a:t>
                      </a: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12</a:t>
                      </a:r>
                      <a:r>
                        <a:rPr lang="en" i="1">
                          <a:solidFill>
                            <a:schemeClr val="dk1"/>
                          </a:solidFill>
                          <a:latin typeface="Cambria Math"/>
                          <a:ea typeface="Cambria Math"/>
                          <a:cs typeface="Cambria Math"/>
                          <a:sym typeface="Cambria Math"/>
                        </a:rPr>
                        <a:t>B</a:t>
                      </a:r>
                      <a:r>
                        <a:rPr lang="en" baseline="-25000">
                          <a:solidFill>
                            <a:schemeClr val="dk1"/>
                          </a:solidFill>
                          <a:latin typeface="Cambria Math"/>
                          <a:ea typeface="Cambria Math"/>
                          <a:cs typeface="Cambria Math"/>
                          <a:sym typeface="Cambria Math"/>
                        </a:rPr>
                        <a:t>22</a:t>
                      </a:r>
                      <a:r>
                        <a:rPr lang="en">
                          <a:solidFill>
                            <a:schemeClr val="dk1"/>
                          </a:solidFill>
                          <a:latin typeface="Cambria Math"/>
                          <a:ea typeface="Cambria Math"/>
                          <a:cs typeface="Cambria Math"/>
                          <a:sym typeface="Cambria Math"/>
                        </a:rPr>
                        <a:t>)</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86350">
                <a:tc>
                  <a:txBody>
                    <a:bodyPr/>
                    <a:lstStyle/>
                    <a:p>
                      <a:pPr marL="0" lvl="0" indent="0" algn="ctr" rtl="0">
                        <a:spcBef>
                          <a:spcPts val="0"/>
                        </a:spcBef>
                        <a:spcAft>
                          <a:spcPts val="0"/>
                        </a:spcAft>
                        <a:buNone/>
                      </a:pPr>
                      <a:r>
                        <a:rPr lang="en">
                          <a:latin typeface="Cambria Math"/>
                          <a:ea typeface="Cambria Math"/>
                          <a:cs typeface="Cambria Math"/>
                          <a:sym typeface="Cambria Math"/>
                        </a:rPr>
                        <a:t>(</a:t>
                      </a:r>
                      <a:r>
                        <a:rPr lang="en" i="1">
                          <a:latin typeface="Cambria Math"/>
                          <a:ea typeface="Cambria Math"/>
                          <a:cs typeface="Cambria Math"/>
                          <a:sym typeface="Cambria Math"/>
                        </a:rPr>
                        <a:t>A</a:t>
                      </a:r>
                      <a:r>
                        <a:rPr lang="en" baseline="-25000">
                          <a:latin typeface="Cambria Math"/>
                          <a:ea typeface="Cambria Math"/>
                          <a:cs typeface="Cambria Math"/>
                          <a:sym typeface="Cambria Math"/>
                        </a:rPr>
                        <a:t>21</a:t>
                      </a:r>
                      <a:r>
                        <a:rPr lang="en" i="1">
                          <a:solidFill>
                            <a:schemeClr val="dk1"/>
                          </a:solidFill>
                          <a:latin typeface="Cambria Math"/>
                          <a:ea typeface="Cambria Math"/>
                          <a:cs typeface="Cambria Math"/>
                          <a:sym typeface="Cambria Math"/>
                        </a:rPr>
                        <a:t>B</a:t>
                      </a:r>
                      <a:r>
                        <a:rPr lang="en" baseline="-25000">
                          <a:solidFill>
                            <a:schemeClr val="dk1"/>
                          </a:solidFill>
                          <a:latin typeface="Cambria Math"/>
                          <a:ea typeface="Cambria Math"/>
                          <a:cs typeface="Cambria Math"/>
                          <a:sym typeface="Cambria Math"/>
                        </a:rPr>
                        <a:t>11</a:t>
                      </a:r>
                      <a:r>
                        <a:rPr lang="en">
                          <a:solidFill>
                            <a:schemeClr val="dk1"/>
                          </a:solidFill>
                          <a:latin typeface="Cambria Math"/>
                          <a:ea typeface="Cambria Math"/>
                          <a:cs typeface="Cambria Math"/>
                          <a:sym typeface="Cambria Math"/>
                        </a:rPr>
                        <a:t>+ </a:t>
                      </a:r>
                      <a:r>
                        <a:rPr lang="en" i="1">
                          <a:solidFill>
                            <a:schemeClr val="dk1"/>
                          </a:solidFill>
                          <a:latin typeface="Cambria Math"/>
                          <a:ea typeface="Cambria Math"/>
                          <a:cs typeface="Cambria Math"/>
                          <a:sym typeface="Cambria Math"/>
                        </a:rPr>
                        <a:t>A</a:t>
                      </a:r>
                      <a:r>
                        <a:rPr lang="en" baseline="-25000">
                          <a:solidFill>
                            <a:schemeClr val="dk1"/>
                          </a:solidFill>
                          <a:latin typeface="Cambria Math"/>
                          <a:ea typeface="Cambria Math"/>
                          <a:cs typeface="Cambria Math"/>
                          <a:sym typeface="Cambria Math"/>
                        </a:rPr>
                        <a:t>22</a:t>
                      </a:r>
                      <a:r>
                        <a:rPr lang="en" i="1">
                          <a:solidFill>
                            <a:schemeClr val="dk1"/>
                          </a:solidFill>
                          <a:latin typeface="Cambria Math"/>
                          <a:ea typeface="Cambria Math"/>
                          <a:cs typeface="Cambria Math"/>
                          <a:sym typeface="Cambria Math"/>
                        </a:rPr>
                        <a:t>B</a:t>
                      </a:r>
                      <a:r>
                        <a:rPr lang="en" baseline="-25000">
                          <a:solidFill>
                            <a:schemeClr val="dk1"/>
                          </a:solidFill>
                          <a:latin typeface="Cambria Math"/>
                          <a:ea typeface="Cambria Math"/>
                          <a:cs typeface="Cambria Math"/>
                          <a:sym typeface="Cambria Math"/>
                        </a:rPr>
                        <a:t>21</a:t>
                      </a:r>
                      <a:r>
                        <a:rPr lang="en">
                          <a:solidFill>
                            <a:schemeClr val="dk1"/>
                          </a:solidFill>
                          <a:latin typeface="Cambria Math"/>
                          <a:ea typeface="Cambria Math"/>
                          <a:cs typeface="Cambria Math"/>
                          <a:sym typeface="Cambria Math"/>
                        </a:rPr>
                        <a:t>)</a:t>
                      </a:r>
                      <a:endParaRPr>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dirty="0">
                          <a:latin typeface="Cambria Math"/>
                          <a:ea typeface="Cambria Math"/>
                          <a:cs typeface="Cambria Math"/>
                          <a:sym typeface="Cambria Math"/>
                        </a:rPr>
                        <a:t>(</a:t>
                      </a:r>
                      <a:r>
                        <a:rPr lang="en" i="1" dirty="0">
                          <a:latin typeface="Cambria Math"/>
                          <a:ea typeface="Cambria Math"/>
                          <a:cs typeface="Cambria Math"/>
                          <a:sym typeface="Cambria Math"/>
                        </a:rPr>
                        <a:t>A</a:t>
                      </a:r>
                      <a:r>
                        <a:rPr lang="en" baseline="-25000" dirty="0">
                          <a:latin typeface="Cambria Math"/>
                          <a:ea typeface="Cambria Math"/>
                          <a:cs typeface="Cambria Math"/>
                          <a:sym typeface="Cambria Math"/>
                        </a:rPr>
                        <a:t>21</a:t>
                      </a:r>
                      <a:r>
                        <a:rPr lang="en" i="1" dirty="0">
                          <a:solidFill>
                            <a:schemeClr val="dk1"/>
                          </a:solidFill>
                          <a:latin typeface="Cambria Math"/>
                          <a:ea typeface="Cambria Math"/>
                          <a:cs typeface="Cambria Math"/>
                          <a:sym typeface="Cambria Math"/>
                        </a:rPr>
                        <a:t>B</a:t>
                      </a:r>
                      <a:r>
                        <a:rPr lang="en" baseline="-25000" dirty="0">
                          <a:solidFill>
                            <a:schemeClr val="dk1"/>
                          </a:solidFill>
                          <a:latin typeface="Cambria Math"/>
                          <a:ea typeface="Cambria Math"/>
                          <a:cs typeface="Cambria Math"/>
                          <a:sym typeface="Cambria Math"/>
                        </a:rPr>
                        <a:t>12</a:t>
                      </a:r>
                      <a:r>
                        <a:rPr lang="en" dirty="0">
                          <a:solidFill>
                            <a:schemeClr val="dk1"/>
                          </a:solidFill>
                          <a:latin typeface="Cambria Math"/>
                          <a:ea typeface="Cambria Math"/>
                          <a:cs typeface="Cambria Math"/>
                          <a:sym typeface="Cambria Math"/>
                        </a:rPr>
                        <a:t>+ </a:t>
                      </a:r>
                      <a:r>
                        <a:rPr lang="en" i="1" dirty="0">
                          <a:solidFill>
                            <a:schemeClr val="dk1"/>
                          </a:solidFill>
                          <a:latin typeface="Cambria Math"/>
                          <a:ea typeface="Cambria Math"/>
                          <a:cs typeface="Cambria Math"/>
                          <a:sym typeface="Cambria Math"/>
                        </a:rPr>
                        <a:t>A</a:t>
                      </a:r>
                      <a:r>
                        <a:rPr lang="en" baseline="-25000" dirty="0">
                          <a:solidFill>
                            <a:schemeClr val="dk1"/>
                          </a:solidFill>
                          <a:latin typeface="Cambria Math"/>
                          <a:ea typeface="Cambria Math"/>
                          <a:cs typeface="Cambria Math"/>
                          <a:sym typeface="Cambria Math"/>
                        </a:rPr>
                        <a:t>22</a:t>
                      </a:r>
                      <a:r>
                        <a:rPr lang="en" i="1" dirty="0">
                          <a:solidFill>
                            <a:schemeClr val="dk1"/>
                          </a:solidFill>
                          <a:latin typeface="Cambria Math"/>
                          <a:ea typeface="Cambria Math"/>
                          <a:cs typeface="Cambria Math"/>
                          <a:sym typeface="Cambria Math"/>
                        </a:rPr>
                        <a:t>B</a:t>
                      </a:r>
                      <a:r>
                        <a:rPr lang="en" baseline="-25000" dirty="0">
                          <a:solidFill>
                            <a:schemeClr val="dk1"/>
                          </a:solidFill>
                          <a:latin typeface="Cambria Math"/>
                          <a:ea typeface="Cambria Math"/>
                          <a:cs typeface="Cambria Math"/>
                          <a:sym typeface="Cambria Math"/>
                        </a:rPr>
                        <a:t>22</a:t>
                      </a:r>
                      <a:r>
                        <a:rPr lang="en" dirty="0">
                          <a:solidFill>
                            <a:schemeClr val="dk1"/>
                          </a:solidFill>
                          <a:latin typeface="Cambria Math"/>
                          <a:ea typeface="Cambria Math"/>
                          <a:cs typeface="Cambria Math"/>
                          <a:sym typeface="Cambria Math"/>
                        </a:rPr>
                        <a:t>)</a:t>
                      </a:r>
                      <a:endParaRPr dirty="0">
                        <a:latin typeface="Cambria Math"/>
                        <a:ea typeface="Cambria Math"/>
                        <a:cs typeface="Cambria Math"/>
                        <a:sym typeface="Cambria Math"/>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02" name="Google Shape;402;p55" descr="Bracket around the AB table"/>
          <p:cNvSpPr/>
          <p:nvPr/>
        </p:nvSpPr>
        <p:spPr>
          <a:xfrm>
            <a:off x="2560100" y="3211308"/>
            <a:ext cx="2733900" cy="572700"/>
          </a:xfrm>
          <a:prstGeom prst="bracketPair">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Slide Number Placeholder 1">
            <a:extLst>
              <a:ext uri="{FF2B5EF4-FFF2-40B4-BE49-F238E27FC236}">
                <a16:creationId xmlns:a16="http://schemas.microsoft.com/office/drawing/2014/main" id="{F73BAD34-33F8-1B62-04CD-B21BECB3A3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Linear Algebra To The Rescue (pt 2)</a:t>
            </a:r>
            <a:endParaRPr/>
          </a:p>
        </p:txBody>
      </p:sp>
      <p:pic>
        <p:nvPicPr>
          <p:cNvPr id="410" name="Google Shape;410;p56" descr="Three large boxes, each broken up into 4x4 tables. The first one is labeled with the values C11 (top-left) through C44 (bottom-right). C22 is shaded yellow.&#10;The second is labeled A11 through A44. The row containing A21-A22 is yellow. The last one is labeled B11 through B44. The column containing B12-B42 is yellow."/>
          <p:cNvPicPr preferRelativeResize="0"/>
          <p:nvPr/>
        </p:nvPicPr>
        <p:blipFill>
          <a:blip r:embed="rId3">
            <a:alphaModFix/>
          </a:blip>
          <a:stretch>
            <a:fillRect/>
          </a:stretch>
        </p:blipFill>
        <p:spPr>
          <a:xfrm>
            <a:off x="1711211" y="655725"/>
            <a:ext cx="5721575" cy="1559875"/>
          </a:xfrm>
          <a:prstGeom prst="rect">
            <a:avLst/>
          </a:prstGeom>
          <a:noFill/>
          <a:ln>
            <a:noFill/>
          </a:ln>
        </p:spPr>
      </p:pic>
      <mc:AlternateContent xmlns:mc="http://schemas.openxmlformats.org/markup-compatibility/2006" xmlns:a14="http://schemas.microsoft.com/office/drawing/2010/main">
        <mc:Choice Requires="a14">
          <p:sp>
            <p:nvSpPr>
              <p:cNvPr id="409" name="Google Shape;409;p56"/>
              <p:cNvSpPr txBox="1">
                <a:spLocks noGrp="1"/>
              </p:cNvSpPr>
              <p:nvPr>
                <p:ph type="body" idx="1"/>
              </p:nvPr>
            </p:nvSpPr>
            <p:spPr>
              <a:xfrm>
                <a:off x="311700" y="2215600"/>
                <a:ext cx="8520600" cy="2045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Split up each matrix into smaller blocks</a:t>
                </a:r>
                <a:endParaRPr dirty="0"/>
              </a:p>
              <a:p>
                <a:pPr marL="914400" lvl="1" indent="-330200" algn="l" rtl="0">
                  <a:spcBef>
                    <a:spcPts val="0"/>
                  </a:spcBef>
                  <a:spcAft>
                    <a:spcPts val="0"/>
                  </a:spcAft>
                  <a:buSzPts val="1600"/>
                  <a:buChar char="○"/>
                </a:pPr>
                <a:r>
                  <a:rPr lang="en" dirty="0"/>
                  <a:t>Choose a block size that will fit in the cache!</a:t>
                </a:r>
                <a:endParaRPr dirty="0"/>
              </a:p>
              <a:p>
                <a:pPr marL="914400" lvl="1" indent="-330200" algn="l" rtl="0">
                  <a:spcBef>
                    <a:spcPts val="0"/>
                  </a:spcBef>
                  <a:spcAft>
                    <a:spcPts val="0"/>
                  </a:spcAft>
                  <a:buSzPts val="1600"/>
                  <a:buChar char="○"/>
                </a:pPr>
                <a:r>
                  <a:rPr lang="en" dirty="0"/>
                  <a:t>This technique is called </a:t>
                </a:r>
                <a:r>
                  <a:rPr lang="en" b="1" dirty="0">
                    <a:solidFill>
                      <a:srgbClr val="7030A0"/>
                    </a:solidFill>
                  </a:rPr>
                  <a:t>cache blocking</a:t>
                </a:r>
                <a:endParaRPr b="1" dirty="0">
                  <a:solidFill>
                    <a:srgbClr val="7030A0"/>
                  </a:solidFill>
                </a:endParaRPr>
              </a:p>
              <a:p>
                <a:pPr marL="457200" lvl="0" indent="-342900" algn="l" rtl="0">
                  <a:spcBef>
                    <a:spcPts val="0"/>
                  </a:spcBef>
                  <a:spcAft>
                    <a:spcPts val="0"/>
                  </a:spcAft>
                  <a:buSzPts val="1800"/>
                  <a:buChar char="●"/>
                </a:pPr>
                <a:r>
                  <a:rPr lang="en" dirty="0"/>
                  <a:t>Perform multiplication block-by-block (rather than row-by-row)</a:t>
                </a:r>
                <a:endParaRPr dirty="0"/>
              </a:p>
              <a:p>
                <a:pPr marL="0" lvl="0" indent="0" algn="ctr">
                  <a:spcBef>
                    <a:spcPts val="1200"/>
                  </a:spcBef>
                  <a:spcAft>
                    <a:spcPts val="1200"/>
                  </a:spcAft>
                  <a:buNone/>
                </a:pPr>
                <a:r>
                  <a:rPr lang="en" sz="2000" dirty="0">
                    <a:latin typeface="Cambria Math"/>
                    <a:ea typeface="Cambria Math"/>
                    <a:cs typeface="Cambria Math"/>
                    <a:sym typeface="Cambria Math"/>
                  </a:rPr>
                  <a:t>C</a:t>
                </a:r>
                <a:r>
                  <a:rPr lang="en" sz="2000" baseline="-25000" dirty="0">
                    <a:latin typeface="Cambria Math"/>
                    <a:ea typeface="Cambria Math"/>
                    <a:cs typeface="Cambria Math"/>
                    <a:sym typeface="Cambria Math"/>
                  </a:rPr>
                  <a:t>22</a:t>
                </a:r>
                <a:r>
                  <a:rPr lang="en" sz="2000" dirty="0">
                    <a:latin typeface="Cambria Math"/>
                    <a:ea typeface="Cambria Math"/>
                    <a:cs typeface="Cambria Math"/>
                    <a:sym typeface="Cambria Math"/>
                  </a:rPr>
                  <a:t> = A</a:t>
                </a:r>
                <a:r>
                  <a:rPr lang="en" sz="2000" baseline="-25000" dirty="0">
                    <a:latin typeface="Cambria Math"/>
                    <a:ea typeface="Cambria Math"/>
                    <a:cs typeface="Cambria Math"/>
                    <a:sym typeface="Cambria Math"/>
                  </a:rPr>
                  <a:t>21</a:t>
                </a:r>
                <a:r>
                  <a:rPr lang="en" sz="2000" dirty="0">
                    <a:latin typeface="Cambria Math"/>
                    <a:ea typeface="Cambria Math"/>
                    <a:cs typeface="Cambria Math"/>
                    <a:sym typeface="Cambria Math"/>
                  </a:rPr>
                  <a:t>B</a:t>
                </a:r>
                <a:r>
                  <a:rPr lang="en" sz="2000" baseline="-25000" dirty="0">
                    <a:latin typeface="Cambria Math"/>
                    <a:ea typeface="Cambria Math"/>
                    <a:cs typeface="Cambria Math"/>
                    <a:sym typeface="Cambria Math"/>
                  </a:rPr>
                  <a:t>12</a:t>
                </a:r>
                <a:r>
                  <a:rPr lang="en" sz="2000" dirty="0">
                    <a:latin typeface="Cambria Math"/>
                    <a:ea typeface="Cambria Math"/>
                    <a:cs typeface="Cambria Math"/>
                    <a:sym typeface="Cambria Math"/>
                  </a:rPr>
                  <a:t> + A</a:t>
                </a:r>
                <a:r>
                  <a:rPr lang="en" sz="2000" baseline="-25000" dirty="0">
                    <a:latin typeface="Cambria Math"/>
                    <a:ea typeface="Cambria Math"/>
                    <a:cs typeface="Cambria Math"/>
                    <a:sym typeface="Cambria Math"/>
                  </a:rPr>
                  <a:t>22</a:t>
                </a:r>
                <a:r>
                  <a:rPr lang="en" sz="2000" dirty="0">
                    <a:latin typeface="Cambria Math"/>
                    <a:ea typeface="Cambria Math"/>
                    <a:cs typeface="Cambria Math"/>
                    <a:sym typeface="Cambria Math"/>
                  </a:rPr>
                  <a:t>B</a:t>
                </a:r>
                <a:r>
                  <a:rPr lang="en" sz="2000" baseline="-25000" dirty="0">
                    <a:latin typeface="Cambria Math"/>
                    <a:ea typeface="Cambria Math"/>
                    <a:cs typeface="Cambria Math"/>
                    <a:sym typeface="Cambria Math"/>
                  </a:rPr>
                  <a:t>22</a:t>
                </a:r>
                <a:r>
                  <a:rPr lang="en" sz="2000" dirty="0">
                    <a:latin typeface="Cambria Math"/>
                    <a:ea typeface="Cambria Math"/>
                    <a:cs typeface="Cambria Math"/>
                    <a:sym typeface="Cambria Math"/>
                  </a:rPr>
                  <a:t> + A</a:t>
                </a:r>
                <a:r>
                  <a:rPr lang="en" sz="2000" baseline="-25000" dirty="0">
                    <a:latin typeface="Cambria Math"/>
                    <a:ea typeface="Cambria Math"/>
                    <a:cs typeface="Cambria Math"/>
                    <a:sym typeface="Cambria Math"/>
                  </a:rPr>
                  <a:t>23</a:t>
                </a:r>
                <a:r>
                  <a:rPr lang="en" sz="2000" dirty="0">
                    <a:latin typeface="Cambria Math"/>
                    <a:ea typeface="Cambria Math"/>
                    <a:cs typeface="Cambria Math"/>
                    <a:sym typeface="Cambria Math"/>
                  </a:rPr>
                  <a:t>B</a:t>
                </a:r>
                <a:r>
                  <a:rPr lang="en" sz="2000" baseline="-25000" dirty="0">
                    <a:latin typeface="Cambria Math"/>
                    <a:ea typeface="Cambria Math"/>
                    <a:cs typeface="Cambria Math"/>
                    <a:sym typeface="Cambria Math"/>
                  </a:rPr>
                  <a:t>32</a:t>
                </a:r>
                <a:r>
                  <a:rPr lang="en" sz="2000" dirty="0">
                    <a:latin typeface="Cambria Math"/>
                    <a:ea typeface="Cambria Math"/>
                    <a:cs typeface="Cambria Math"/>
                    <a:sym typeface="Cambria Math"/>
                  </a:rPr>
                  <a:t> + A</a:t>
                </a:r>
                <a:r>
                  <a:rPr lang="en" sz="2000" baseline="-25000" dirty="0">
                    <a:latin typeface="Cambria Math"/>
                    <a:ea typeface="Cambria Math"/>
                    <a:cs typeface="Cambria Math"/>
                    <a:sym typeface="Cambria Math"/>
                  </a:rPr>
                  <a:t>24</a:t>
                </a:r>
                <a:r>
                  <a:rPr lang="en" sz="2000" dirty="0">
                    <a:latin typeface="Cambria Math"/>
                    <a:ea typeface="Cambria Math"/>
                    <a:cs typeface="Cambria Math"/>
                    <a:sym typeface="Cambria Math"/>
                  </a:rPr>
                  <a:t>B</a:t>
                </a:r>
                <a:r>
                  <a:rPr lang="en" sz="2000" baseline="-25000" dirty="0">
                    <a:latin typeface="Cambria Math"/>
                    <a:ea typeface="Cambria Math"/>
                    <a:cs typeface="Cambria Math"/>
                    <a:sym typeface="Cambria Math"/>
                  </a:rPr>
                  <a:t>42</a:t>
                </a:r>
                <a:r>
                  <a:rPr lang="en" sz="2000" dirty="0">
                    <a:latin typeface="Cambria Math"/>
                    <a:ea typeface="Cambria Math"/>
                    <a:cs typeface="Cambria Math"/>
                    <a:sym typeface="Cambria Math"/>
                  </a:rPr>
                  <a:t> = </a:t>
                </a:r>
                <a14:m>
                  <m:oMath xmlns:m="http://schemas.openxmlformats.org/officeDocument/2006/math">
                    <m:nary>
                      <m:naryPr>
                        <m:chr m:val="∑"/>
                        <m:ctrlPr>
                          <a:rPr lang="en" sz="2000" i="1" smtClean="0">
                            <a:latin typeface="Cambria Math" panose="02040503050406030204" pitchFamily="18" charset="0"/>
                            <a:ea typeface="Cambria Math"/>
                            <a:sym typeface="Cambria Math"/>
                          </a:rPr>
                        </m:ctrlPr>
                      </m:naryPr>
                      <m:sub>
                        <m:r>
                          <m:rPr>
                            <m:sty m:val="p"/>
                            <m:brk m:alnAt="23"/>
                          </m:rPr>
                          <a:rPr lang="en-US" sz="2000" b="0" i="0" smtClean="0">
                            <a:latin typeface="Cambria Math" panose="02040503050406030204" pitchFamily="18" charset="0"/>
                            <a:ea typeface="Cambria Math"/>
                            <a:sym typeface="Cambria Math"/>
                          </a:rPr>
                          <m:t>k</m:t>
                        </m:r>
                        <m:r>
                          <m:rPr>
                            <m:brk m:alnAt="23"/>
                          </m:rPr>
                          <a:rPr lang="en-US" sz="2000" b="0" i="1" smtClean="0">
                            <a:latin typeface="Cambria Math" panose="02040503050406030204" pitchFamily="18" charset="0"/>
                            <a:ea typeface="Cambria Math"/>
                            <a:sym typeface="Cambria Math"/>
                          </a:rPr>
                          <m:t>=</m:t>
                        </m:r>
                        <m:r>
                          <a:rPr lang="en-US" sz="2000" b="0" i="1" smtClean="0">
                            <a:latin typeface="Cambria Math" panose="02040503050406030204" pitchFamily="18" charset="0"/>
                            <a:ea typeface="Cambria Math"/>
                            <a:sym typeface="Cambria Math"/>
                          </a:rPr>
                          <m:t>1</m:t>
                        </m:r>
                      </m:sub>
                      <m:sup>
                        <m:r>
                          <a:rPr lang="en-US" sz="2000" b="0" i="1" smtClean="0">
                            <a:latin typeface="Cambria Math" panose="02040503050406030204" pitchFamily="18" charset="0"/>
                            <a:ea typeface="Cambria Math"/>
                            <a:sym typeface="Cambria Math"/>
                          </a:rPr>
                          <m:t>𝑛</m:t>
                        </m:r>
                      </m:sup>
                      <m:e>
                        <m:r>
                          <m:rPr>
                            <m:nor/>
                          </m:rPr>
                          <a:rPr lang="en" sz="2000" dirty="0">
                            <a:latin typeface="Cambria Math"/>
                            <a:ea typeface="Cambria Math"/>
                            <a:cs typeface="Cambria Math"/>
                            <a:sym typeface="Cambria Math"/>
                          </a:rPr>
                          <m:t>A</m:t>
                        </m:r>
                        <m:r>
                          <m:rPr>
                            <m:nor/>
                          </m:rPr>
                          <a:rPr lang="en" sz="2000" baseline="-25000" dirty="0">
                            <a:latin typeface="Cambria Math"/>
                            <a:ea typeface="Cambria Math"/>
                            <a:cs typeface="Cambria Math"/>
                            <a:sym typeface="Cambria Math"/>
                          </a:rPr>
                          <m:t>2</m:t>
                        </m:r>
                        <m:r>
                          <m:rPr>
                            <m:nor/>
                          </m:rPr>
                          <a:rPr lang="en" sz="2000" baseline="-25000" dirty="0">
                            <a:latin typeface="Cambria Math"/>
                            <a:ea typeface="Cambria Math"/>
                            <a:cs typeface="Cambria Math"/>
                            <a:sym typeface="Cambria Math"/>
                          </a:rPr>
                          <m:t>k</m:t>
                        </m:r>
                        <m:r>
                          <m:rPr>
                            <m:nor/>
                          </m:rPr>
                          <a:rPr lang="en" sz="2000" dirty="0">
                            <a:latin typeface="Cambria Math"/>
                            <a:ea typeface="Cambria Math"/>
                            <a:cs typeface="Cambria Math"/>
                            <a:sym typeface="Cambria Math"/>
                          </a:rPr>
                          <m:t>∗</m:t>
                        </m:r>
                        <m:r>
                          <m:rPr>
                            <m:nor/>
                          </m:rPr>
                          <a:rPr lang="en" sz="2000" dirty="0">
                            <a:latin typeface="Cambria Math"/>
                            <a:ea typeface="Cambria Math"/>
                            <a:cs typeface="Cambria Math"/>
                            <a:sym typeface="Cambria Math"/>
                          </a:rPr>
                          <m:t>Bk</m:t>
                        </m:r>
                        <m:r>
                          <m:rPr>
                            <m:nor/>
                          </m:rPr>
                          <a:rPr lang="en" sz="2000" baseline="-25000" dirty="0">
                            <a:latin typeface="Cambria Math"/>
                            <a:ea typeface="Cambria Math"/>
                            <a:cs typeface="Cambria Math"/>
                            <a:sym typeface="Cambria Math"/>
                          </a:rPr>
                          <m:t>2</m:t>
                        </m:r>
                      </m:e>
                    </m:nary>
                  </m:oMath>
                </a14:m>
                <a:endParaRPr sz="2000" baseline="-25000" dirty="0">
                  <a:latin typeface="Cambria Math"/>
                  <a:ea typeface="Cambria Math"/>
                  <a:cs typeface="Cambria Math"/>
                  <a:sym typeface="Cambria Math"/>
                </a:endParaRPr>
              </a:p>
            </p:txBody>
          </p:sp>
        </mc:Choice>
        <mc:Fallback xmlns="">
          <p:sp>
            <p:nvSpPr>
              <p:cNvPr id="409" name="Google Shape;409;p56"/>
              <p:cNvSpPr txBox="1">
                <a:spLocks noGrp="1" noRot="1" noChangeAspect="1" noMove="1" noResize="1" noEditPoints="1" noAdjustHandles="1" noChangeArrowheads="1" noChangeShapeType="1" noTextEdit="1"/>
              </p:cNvSpPr>
              <p:nvPr>
                <p:ph type="body" idx="1"/>
              </p:nvPr>
            </p:nvSpPr>
            <p:spPr>
              <a:xfrm>
                <a:off x="311700" y="2215600"/>
                <a:ext cx="8520600" cy="2045400"/>
              </a:xfrm>
              <a:prstGeom prst="rect">
                <a:avLst/>
              </a:prstGeom>
              <a:blipFill>
                <a:blip r:embed="rId4"/>
                <a:stretch>
                  <a:fillRect b="-2470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7EC88A9-9321-F731-D800-57A58E8176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relevant values</a:t>
            </a:r>
            <a:endParaRPr/>
          </a:p>
        </p:txBody>
      </p:sp>
      <p:sp>
        <p:nvSpPr>
          <p:cNvPr id="101" name="Google Shape;101;p22"/>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b="1" i="1" dirty="0"/>
              <a:t>m</a:t>
            </a:r>
            <a:r>
              <a:rPr lang="en" dirty="0"/>
              <a:t> = 10 bits, </a:t>
            </a:r>
            <a:r>
              <a:rPr lang="en" b="1" i="1" dirty="0">
                <a:solidFill>
                  <a:srgbClr val="38761D"/>
                </a:solidFill>
              </a:rPr>
              <a:t>C</a:t>
            </a:r>
            <a:r>
              <a:rPr lang="en" dirty="0"/>
              <a:t> = 64B, </a:t>
            </a:r>
            <a:r>
              <a:rPr lang="en" b="1" i="1" dirty="0">
                <a:solidFill>
                  <a:srgbClr val="980000"/>
                </a:solidFill>
              </a:rPr>
              <a:t>K</a:t>
            </a:r>
            <a:r>
              <a:rPr lang="en" dirty="0"/>
              <a:t> = 8B, </a:t>
            </a:r>
            <a:r>
              <a:rPr lang="en" b="1" i="1" dirty="0">
                <a:solidFill>
                  <a:srgbClr val="BD0893"/>
                </a:solidFill>
              </a:rPr>
              <a:t>E</a:t>
            </a:r>
            <a:r>
              <a:rPr lang="en" dirty="0"/>
              <a:t> = 2</a:t>
            </a:r>
            <a:endParaRPr dirty="0"/>
          </a:p>
          <a:p>
            <a:pPr marL="914400" lvl="1" indent="-330200" algn="l" rtl="0">
              <a:lnSpc>
                <a:spcPct val="115000"/>
              </a:lnSpc>
              <a:spcBef>
                <a:spcPts val="0"/>
              </a:spcBef>
              <a:spcAft>
                <a:spcPts val="0"/>
              </a:spcAft>
              <a:buSzPts val="1600"/>
              <a:buChar char="○"/>
            </a:pPr>
            <a:r>
              <a:rPr lang="en" sz="1800" b="1" i="1" dirty="0">
                <a:solidFill>
                  <a:schemeClr val="accent6"/>
                </a:solidFill>
              </a:rPr>
              <a:t>k</a:t>
            </a:r>
            <a:r>
              <a:rPr lang="en" sz="1800" dirty="0"/>
              <a:t> = 3, </a:t>
            </a:r>
            <a:r>
              <a:rPr lang="en" sz="1800" b="1" i="1" dirty="0">
                <a:solidFill>
                  <a:srgbClr val="2E66C1"/>
                </a:solidFill>
              </a:rPr>
              <a:t>s</a:t>
            </a:r>
            <a:r>
              <a:rPr lang="en" sz="1800" dirty="0"/>
              <a:t> = 2</a:t>
            </a:r>
            <a:endParaRPr sz="1800" dirty="0"/>
          </a:p>
          <a:p>
            <a:pPr marL="457200" lvl="0" indent="-342900" algn="l" rtl="0">
              <a:lnSpc>
                <a:spcPct val="115000"/>
              </a:lnSpc>
              <a:spcBef>
                <a:spcPts val="0"/>
              </a:spcBef>
              <a:spcAft>
                <a:spcPts val="0"/>
              </a:spcAft>
              <a:buSzPts val="1800"/>
              <a:buChar char="●"/>
            </a:pPr>
            <a:r>
              <a:rPr lang="en" dirty="0"/>
              <a:t>8B blocks = 4 </a:t>
            </a:r>
            <a:r>
              <a:rPr lang="en" dirty="0">
                <a:latin typeface="Source Code Pro"/>
                <a:ea typeface="Source Code Pro"/>
                <a:cs typeface="Source Code Pro"/>
                <a:sym typeface="Source Code Pro"/>
              </a:rPr>
              <a:t>short</a:t>
            </a:r>
            <a:r>
              <a:rPr lang="en" dirty="0"/>
              <a:t>s per block</a:t>
            </a:r>
            <a:endParaRPr sz="1800" dirty="0"/>
          </a:p>
          <a:p>
            <a:pPr marL="457200" lvl="0" indent="-342900" algn="l" rtl="0">
              <a:lnSpc>
                <a:spcPct val="115000"/>
              </a:lnSpc>
              <a:spcBef>
                <a:spcPts val="0"/>
              </a:spcBef>
              <a:spcAft>
                <a:spcPts val="0"/>
              </a:spcAft>
              <a:buSzPts val="1800"/>
              <a:buChar char="●"/>
            </a:pPr>
            <a:r>
              <a:rPr lang="en" dirty="0"/>
              <a:t>Starting address = </a:t>
            </a:r>
            <a:r>
              <a:rPr lang="en" dirty="0">
                <a:latin typeface="Source Code Pro"/>
                <a:ea typeface="Source Code Pro"/>
                <a:cs typeface="Source Code Pro"/>
                <a:sym typeface="Source Code Pro"/>
              </a:rPr>
              <a:t>0b</a:t>
            </a:r>
            <a:r>
              <a:rPr lang="en" dirty="0">
                <a:solidFill>
                  <a:srgbClr val="B45F06"/>
                </a:solidFill>
                <a:latin typeface="Source Code Pro"/>
                <a:ea typeface="Source Code Pro"/>
                <a:cs typeface="Source Code Pro"/>
                <a:sym typeface="Source Code Pro"/>
              </a:rPr>
              <a:t>10000 </a:t>
            </a:r>
            <a:r>
              <a:rPr lang="en" dirty="0">
                <a:solidFill>
                  <a:srgbClr val="2E66C1"/>
                </a:solidFill>
                <a:latin typeface="Source Code Pro"/>
                <a:ea typeface="Source Code Pro"/>
                <a:cs typeface="Source Code Pro"/>
                <a:sym typeface="Source Code Pro"/>
              </a:rPr>
              <a:t>00 </a:t>
            </a:r>
            <a:r>
              <a:rPr lang="en" dirty="0">
                <a:solidFill>
                  <a:schemeClr val="accent6"/>
                </a:solidFill>
                <a:latin typeface="Source Code Pro"/>
                <a:ea typeface="Source Code Pro"/>
                <a:cs typeface="Source Code Pro"/>
                <a:sym typeface="Source Code Pro"/>
              </a:rPr>
              <a:t>000</a:t>
            </a:r>
            <a:endParaRPr dirty="0">
              <a:solidFill>
                <a:schemeClr val="accent6"/>
              </a:solidFill>
              <a:latin typeface="Source Code Pro"/>
              <a:ea typeface="Source Code Pro"/>
              <a:cs typeface="Source Code Pro"/>
              <a:sym typeface="Source Code Pro"/>
            </a:endParaRPr>
          </a:p>
          <a:p>
            <a:pPr marL="914400" lvl="1" indent="-330200" algn="l" rtl="0">
              <a:lnSpc>
                <a:spcPct val="115000"/>
              </a:lnSpc>
              <a:spcBef>
                <a:spcPts val="0"/>
              </a:spcBef>
              <a:spcAft>
                <a:spcPts val="0"/>
              </a:spcAft>
              <a:buSzPts val="1600"/>
              <a:buChar char="○"/>
            </a:pPr>
            <a:r>
              <a:rPr lang="en" dirty="0"/>
              <a:t>Block stored in set 0, tag = </a:t>
            </a:r>
            <a:r>
              <a:rPr lang="en" dirty="0">
                <a:latin typeface="Source Code Pro"/>
                <a:ea typeface="Source Code Pro"/>
                <a:cs typeface="Source Code Pro"/>
                <a:sym typeface="Source Code Pro"/>
              </a:rPr>
              <a:t>0b10000</a:t>
            </a:r>
            <a:r>
              <a:rPr lang="en" dirty="0"/>
              <a:t> = </a:t>
            </a:r>
            <a:r>
              <a:rPr lang="en" dirty="0">
                <a:latin typeface="Source Code Pro"/>
                <a:ea typeface="Source Code Pro"/>
                <a:cs typeface="Source Code Pro"/>
                <a:sym typeface="Source Code Pro"/>
              </a:rPr>
              <a:t>0x10</a:t>
            </a:r>
            <a:endParaRPr dirty="0">
              <a:latin typeface="Source Code Pro"/>
              <a:ea typeface="Source Code Pro"/>
              <a:cs typeface="Source Code Pro"/>
              <a:sym typeface="Source Code Pro"/>
            </a:endParaRPr>
          </a:p>
        </p:txBody>
      </p:sp>
      <p:sp>
        <p:nvSpPr>
          <p:cNvPr id="3" name="Google Shape;110;p23">
            <a:extLst>
              <a:ext uri="{FF2B5EF4-FFF2-40B4-BE49-F238E27FC236}">
                <a16:creationId xmlns:a16="http://schemas.microsoft.com/office/drawing/2014/main" id="{5A9E8728-AEBA-1AA9-123C-40E6DE496F63}"/>
              </a:ext>
            </a:extLst>
          </p:cNvPr>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#define SIZE 8</a:t>
            </a:r>
            <a:endParaRPr dirty="0">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0000FF"/>
                </a:solidFill>
                <a:latin typeface="Source Code Pro"/>
                <a:ea typeface="Source Code Pro"/>
                <a:cs typeface="Source Code Pro"/>
                <a:sym typeface="Source Code Pro"/>
              </a:rPr>
              <a:t>short</a:t>
            </a:r>
            <a:r>
              <a:rPr lang="en" dirty="0">
                <a:latin typeface="Source Code Pro"/>
                <a:ea typeface="Source Code Pro"/>
                <a:cs typeface="Source Code Pro"/>
                <a:sym typeface="Source Code Pro"/>
              </a:rPr>
              <a:t> ar[</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sum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a:t>
            </a:r>
            <a:r>
              <a:rPr lang="en" dirty="0">
                <a:solidFill>
                  <a:srgbClr val="666666"/>
                </a:solidFill>
                <a:latin typeface="Source Code Pro"/>
                <a:ea typeface="Source Code Pro"/>
                <a:cs typeface="Source Code Pro"/>
                <a:sym typeface="Source Code Pro"/>
              </a:rPr>
              <a:t>// &amp;ar=0x200</a:t>
            </a:r>
            <a:endParaRPr dirty="0">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i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i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i++) {</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a:t>
            </a:r>
            <a:r>
              <a:rPr lang="en" dirty="0">
                <a:solidFill>
                  <a:srgbClr val="0000FF"/>
                </a:solidFill>
                <a:latin typeface="Source Code Pro"/>
                <a:ea typeface="Source Code Pro"/>
                <a:cs typeface="Source Code Pro"/>
                <a:sym typeface="Source Code Pro"/>
              </a:rPr>
              <a:t>int</a:t>
            </a:r>
            <a:r>
              <a:rPr lang="en" dirty="0">
                <a:latin typeface="Source Code Pro"/>
                <a:ea typeface="Source Code Pro"/>
                <a:cs typeface="Source Code Pro"/>
                <a:sym typeface="Source Code Pro"/>
              </a:rPr>
              <a:t> j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j &lt; </a:t>
            </a:r>
            <a:r>
              <a:rPr lang="en" dirty="0">
                <a:solidFill>
                  <a:srgbClr val="7030A0"/>
                </a:solidFill>
                <a:latin typeface="Source Code Pro"/>
                <a:ea typeface="Source Code Pro"/>
                <a:cs typeface="Source Code Pro"/>
                <a:sym typeface="Source Code Pro"/>
              </a:rPr>
              <a:t>SIZE</a:t>
            </a:r>
            <a:r>
              <a:rPr lang="en" dirty="0">
                <a:latin typeface="Source Code Pro"/>
                <a:ea typeface="Source Code Pro"/>
                <a:cs typeface="Source Code Pro"/>
                <a:sym typeface="Source Code Pro"/>
              </a:rPr>
              <a:t>; j++)</a:t>
            </a:r>
            <a:endParaRPr dirty="0">
              <a:latin typeface="Source Code Pro"/>
              <a:ea typeface="Source Code Pro"/>
              <a:cs typeface="Source Code Pro"/>
              <a:sym typeface="Source Code Pro"/>
            </a:endParaRPr>
          </a:p>
          <a:p>
            <a:pPr marL="457200" lvl="0" indent="457200" algn="l" rtl="0">
              <a:spcBef>
                <a:spcPts val="0"/>
              </a:spcBef>
              <a:spcAft>
                <a:spcPts val="0"/>
              </a:spcAft>
              <a:buNone/>
            </a:pPr>
            <a:r>
              <a:rPr lang="en" dirty="0">
                <a:latin typeface="Source Code Pro"/>
                <a:ea typeface="Source Code Pro"/>
                <a:cs typeface="Source Code Pro"/>
                <a:sym typeface="Source Code Pro"/>
              </a:rPr>
              <a:t>sum += ar[j][i];</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a:t>
            </a:r>
            <a:endParaRPr dirty="0">
              <a:latin typeface="Source Code Pro"/>
              <a:ea typeface="Source Code Pro"/>
              <a:cs typeface="Source Code Pro"/>
              <a:sym typeface="Source Code Pro"/>
            </a:endParaRPr>
          </a:p>
        </p:txBody>
      </p:sp>
      <p:graphicFrame>
        <p:nvGraphicFramePr>
          <p:cNvPr id="103" name="Google Shape;103;p22"/>
          <p:cNvGraphicFramePr/>
          <p:nvPr/>
        </p:nvGraphicFramePr>
        <p:xfrm>
          <a:off x="5308825" y="1198550"/>
          <a:ext cx="3624000" cy="284470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dirty="0">
                          <a:solidFill>
                            <a:srgbClr val="0000FF"/>
                          </a:solidFill>
                        </a:rPr>
                        <a:t>Set</a:t>
                      </a:r>
                      <a:endParaRPr b="1" dirty="0">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dirty="0"/>
                        <a:t>Data</a:t>
                      </a:r>
                      <a:endParaRPr b="1" dirty="0"/>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838258A7-A250-9CE5-E599-3D9489457E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Blocked Matrix Multiply</a:t>
            </a:r>
            <a:endParaRPr/>
          </a:p>
        </p:txBody>
      </p:sp>
      <p:sp>
        <p:nvSpPr>
          <p:cNvPr id="416" name="Google Shape;416;p57"/>
          <p:cNvSpPr txBox="1">
            <a:spLocks noGrp="1"/>
          </p:cNvSpPr>
          <p:nvPr>
            <p:ph type="body" idx="1"/>
          </p:nvPr>
        </p:nvSpPr>
        <p:spPr>
          <a:xfrm>
            <a:off x="311700" y="742825"/>
            <a:ext cx="8520600" cy="699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i="1">
                <a:latin typeface="Cambria Math"/>
                <a:ea typeface="Cambria Math"/>
                <a:cs typeface="Cambria Math"/>
                <a:sym typeface="Cambria Math"/>
              </a:rPr>
              <a:t>r</a:t>
            </a:r>
            <a:r>
              <a:rPr lang="en"/>
              <a:t> = length of a block (assume </a:t>
            </a:r>
            <a:r>
              <a:rPr lang="en" i="1">
                <a:latin typeface="Cambria Math"/>
                <a:ea typeface="Cambria Math"/>
                <a:cs typeface="Cambria Math"/>
                <a:sym typeface="Cambria Math"/>
              </a:rPr>
              <a:t>r</a:t>
            </a:r>
            <a:r>
              <a:rPr lang="en"/>
              <a:t> divides </a:t>
            </a:r>
            <a:r>
              <a:rPr lang="en" i="1">
                <a:latin typeface="Cambria Math"/>
                <a:ea typeface="Cambria Math"/>
                <a:cs typeface="Cambria Math"/>
                <a:sym typeface="Cambria Math"/>
              </a:rPr>
              <a:t>n</a:t>
            </a:r>
            <a:r>
              <a:rPr lang="en"/>
              <a:t> evenly)</a:t>
            </a:r>
            <a:endParaRPr/>
          </a:p>
        </p:txBody>
      </p:sp>
      <p:sp>
        <p:nvSpPr>
          <p:cNvPr id="417" name="Google Shape;417;p57"/>
          <p:cNvSpPr txBox="1"/>
          <p:nvPr/>
        </p:nvSpPr>
        <p:spPr>
          <a:xfrm>
            <a:off x="207300" y="1152375"/>
            <a:ext cx="7539080" cy="2339072"/>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2"/>
                </a:solidFill>
                <a:latin typeface="Source Code Pro"/>
                <a:ea typeface="Source Code Pro"/>
                <a:cs typeface="Source Code Pro"/>
                <a:sym typeface="Source Code Pro"/>
              </a:rPr>
              <a:t>// Go through each rxr block of C</a:t>
            </a:r>
            <a:endParaRPr dirty="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(i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i &lt; n; i += r)</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(j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j &lt; n; j += r)</a:t>
            </a:r>
            <a:endParaRPr dirty="0">
              <a:latin typeface="Source Code Pro"/>
              <a:ea typeface="Source Code Pro"/>
              <a:cs typeface="Source Code Pro"/>
              <a:sym typeface="Source Code Pro"/>
            </a:endParaRPr>
          </a:p>
          <a:p>
            <a:pPr marL="0" lvl="0" indent="457200" algn="l" rtl="0">
              <a:spcBef>
                <a:spcPts val="0"/>
              </a:spcBef>
              <a:spcAft>
                <a:spcPts val="0"/>
              </a:spcAft>
              <a:buNone/>
            </a:pPr>
            <a:r>
              <a:rPr lang="en" dirty="0">
                <a:latin typeface="Source Code Pro"/>
                <a:ea typeface="Source Code Pro"/>
                <a:cs typeface="Source Code Pro"/>
                <a:sym typeface="Source Code Pro"/>
              </a:rPr>
              <a:t>	</a:t>
            </a:r>
            <a:r>
              <a:rPr lang="en" dirty="0">
                <a:solidFill>
                  <a:schemeClr val="dk2"/>
                </a:solidFill>
                <a:latin typeface="Source Code Pro"/>
                <a:ea typeface="Source Code Pro"/>
                <a:cs typeface="Source Code Pro"/>
                <a:sym typeface="Source Code Pro"/>
              </a:rPr>
              <a:t>// Go through each block A(i, k) and B(k, j)</a:t>
            </a:r>
            <a:endParaRPr dirty="0">
              <a:latin typeface="Source Code Pro"/>
              <a:ea typeface="Source Code Pro"/>
              <a:cs typeface="Source Code Pro"/>
              <a:sym typeface="Source Code Pro"/>
            </a:endParaRPr>
          </a:p>
          <a:p>
            <a:pPr marL="45720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(k = </a:t>
            </a:r>
            <a:r>
              <a:rPr lang="en" dirty="0">
                <a:solidFill>
                  <a:srgbClr val="38761D"/>
                </a:solidFill>
                <a:latin typeface="Source Code Pro"/>
                <a:ea typeface="Source Code Pro"/>
                <a:cs typeface="Source Code Pro"/>
                <a:sym typeface="Source Code Pro"/>
              </a:rPr>
              <a:t>0</a:t>
            </a:r>
            <a:r>
              <a:rPr lang="en" dirty="0">
                <a:latin typeface="Source Code Pro"/>
                <a:ea typeface="Source Code Pro"/>
                <a:cs typeface="Source Code Pro"/>
                <a:sym typeface="Source Code Pro"/>
              </a:rPr>
              <a:t>; k &lt; n; k += r)</a:t>
            </a:r>
            <a:endParaRPr dirty="0">
              <a:latin typeface="Source Code Pro"/>
              <a:ea typeface="Source Code Pro"/>
              <a:cs typeface="Source Code Pro"/>
              <a:sym typeface="Source Code Pro"/>
            </a:endParaRPr>
          </a:p>
          <a:p>
            <a:pPr marL="457200" lvl="0" indent="457200" algn="l" rtl="0">
              <a:spcBef>
                <a:spcPts val="0"/>
              </a:spcBef>
              <a:spcAft>
                <a:spcPts val="0"/>
              </a:spcAft>
              <a:buNone/>
            </a:pPr>
            <a:r>
              <a:rPr lang="en" dirty="0">
                <a:solidFill>
                  <a:schemeClr val="dk2"/>
                </a:solidFill>
                <a:latin typeface="Source Code Pro"/>
                <a:ea typeface="Source Code Pro"/>
                <a:cs typeface="Source Code Pro"/>
                <a:sym typeface="Source Code Pro"/>
              </a:rPr>
              <a:t>    // Multiply the two blocks (same as naive algorithm)</a:t>
            </a:r>
            <a:endParaRPr dirty="0">
              <a:solidFill>
                <a:schemeClr val="dk2"/>
              </a:solidFill>
              <a:latin typeface="Source Code Pro"/>
              <a:ea typeface="Source Code Pro"/>
              <a:cs typeface="Source Code Pro"/>
              <a:sym typeface="Source Code Pro"/>
            </a:endParaRPr>
          </a:p>
          <a:p>
            <a:pPr marL="91440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(ib = i; ib &lt; i+r; ib++)</a:t>
            </a:r>
            <a:endParaRPr dirty="0">
              <a:latin typeface="Source Code Pro"/>
              <a:ea typeface="Source Code Pro"/>
              <a:cs typeface="Source Code Pro"/>
              <a:sym typeface="Source Code Pro"/>
            </a:endParaRPr>
          </a:p>
          <a:p>
            <a:pPr marL="137160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(jb = j; jb &lt; j+r; jb++)</a:t>
            </a:r>
            <a:endParaRPr dirty="0">
              <a:latin typeface="Source Code Pro"/>
              <a:ea typeface="Source Code Pro"/>
              <a:cs typeface="Source Code Pro"/>
              <a:sym typeface="Source Code Pro"/>
            </a:endParaRPr>
          </a:p>
          <a:p>
            <a:pPr marL="1828800" lvl="0" indent="457200" algn="l" rtl="0">
              <a:spcBef>
                <a:spcPts val="0"/>
              </a:spcBef>
              <a:spcAft>
                <a:spcPts val="0"/>
              </a:spcAft>
              <a:buNone/>
            </a:pPr>
            <a:r>
              <a:rPr lang="en" dirty="0">
                <a:solidFill>
                  <a:srgbClr val="7030A0"/>
                </a:solidFill>
                <a:latin typeface="Source Code Pro"/>
                <a:ea typeface="Source Code Pro"/>
                <a:cs typeface="Source Code Pro"/>
                <a:sym typeface="Source Code Pro"/>
              </a:rPr>
              <a:t>for</a:t>
            </a:r>
            <a:r>
              <a:rPr lang="en" dirty="0">
                <a:latin typeface="Source Code Pro"/>
                <a:ea typeface="Source Code Pro"/>
                <a:cs typeface="Source Code Pro"/>
                <a:sym typeface="Source Code Pro"/>
              </a:rPr>
              <a:t> (kb = k; kb &lt; k+r; kb++)</a:t>
            </a:r>
            <a:endParaRPr dirty="0">
              <a:solidFill>
                <a:schemeClr val="dk2"/>
              </a:solidFill>
              <a:latin typeface="Source Code Pro"/>
              <a:ea typeface="Source Code Pro"/>
              <a:cs typeface="Source Code Pro"/>
              <a:sym typeface="Source Code Pro"/>
            </a:endParaRPr>
          </a:p>
          <a:p>
            <a:pPr marL="2286000" lvl="0" indent="457200" algn="l" rtl="0">
              <a:spcBef>
                <a:spcPts val="0"/>
              </a:spcBef>
              <a:spcAft>
                <a:spcPts val="0"/>
              </a:spcAft>
              <a:buNone/>
            </a:pPr>
            <a:r>
              <a:rPr lang="en" dirty="0">
                <a:latin typeface="Source Code Pro"/>
                <a:ea typeface="Source Code Pro"/>
                <a:cs typeface="Source Code Pro"/>
                <a:sym typeface="Source Code Pro"/>
              </a:rPr>
              <a:t>c[ib*n+jb] += a[ib*n+kb]*b[kb*n+jb];</a:t>
            </a:r>
            <a:endParaRPr dirty="0">
              <a:latin typeface="Source Code Pro"/>
              <a:ea typeface="Source Code Pro"/>
              <a:cs typeface="Source Code Pro"/>
              <a:sym typeface="Source Code Pro"/>
            </a:endParaRPr>
          </a:p>
        </p:txBody>
      </p:sp>
      <p:pic>
        <p:nvPicPr>
          <p:cNvPr id="418" name="Google Shape;418;p57"/>
          <p:cNvPicPr preferRelativeResize="0"/>
          <p:nvPr/>
        </p:nvPicPr>
        <p:blipFill>
          <a:blip r:embed="rId3">
            <a:alphaModFix/>
          </a:blip>
          <a:stretch>
            <a:fillRect/>
          </a:stretch>
        </p:blipFill>
        <p:spPr>
          <a:xfrm>
            <a:off x="6943575" y="276100"/>
            <a:ext cx="2111250" cy="1055625"/>
          </a:xfrm>
          <a:prstGeom prst="rect">
            <a:avLst/>
          </a:prstGeom>
          <a:noFill/>
          <a:ln>
            <a:noFill/>
          </a:ln>
        </p:spPr>
      </p:pic>
      <p:sp>
        <p:nvSpPr>
          <p:cNvPr id="2" name="Slide Number Placeholder 1">
            <a:extLst>
              <a:ext uri="{FF2B5EF4-FFF2-40B4-BE49-F238E27FC236}">
                <a16:creationId xmlns:a16="http://schemas.microsoft.com/office/drawing/2014/main" id="{435994EC-1DAC-F520-F897-03BD4E5C5A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Miss Analysis (Blocked)</a:t>
            </a:r>
            <a:endParaRPr/>
          </a:p>
        </p:txBody>
      </p:sp>
      <p:sp>
        <p:nvSpPr>
          <p:cNvPr id="425" name="Google Shape;425;p58"/>
          <p:cNvSpPr/>
          <p:nvPr/>
        </p:nvSpPr>
        <p:spPr>
          <a:xfrm>
            <a:off x="7171350" y="392600"/>
            <a:ext cx="1608300" cy="745500"/>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Ignoring misses in matrix </a:t>
            </a:r>
            <a:r>
              <a:rPr lang="en" i="1">
                <a:latin typeface="Cambria Math"/>
                <a:ea typeface="Cambria Math"/>
                <a:cs typeface="Cambria Math"/>
                <a:sym typeface="Cambria Math"/>
              </a:rPr>
              <a:t>C</a:t>
            </a:r>
            <a:endParaRPr i="1">
              <a:latin typeface="Cambria Math"/>
              <a:ea typeface="Cambria Math"/>
              <a:cs typeface="Cambria Math"/>
              <a:sym typeface="Cambria Math"/>
            </a:endParaRPr>
          </a:p>
        </p:txBody>
      </p:sp>
      <p:sp>
        <p:nvSpPr>
          <p:cNvPr id="424" name="Google Shape;424;p5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Example parameters:</a:t>
            </a:r>
            <a:endParaRPr dirty="0">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dirty="0"/>
              <a:t>Cache block size </a:t>
            </a:r>
            <a:r>
              <a:rPr lang="en" b="1" i="1" dirty="0">
                <a:solidFill>
                  <a:srgbClr val="980000"/>
                </a:solidFill>
              </a:rPr>
              <a:t>K</a:t>
            </a:r>
            <a:r>
              <a:rPr lang="en" dirty="0"/>
              <a:t> = 64B</a:t>
            </a:r>
            <a:endParaRPr dirty="0"/>
          </a:p>
          <a:p>
            <a:pPr marL="1371600" lvl="2" indent="-330200" algn="l" rtl="0">
              <a:spcBef>
                <a:spcPts val="0"/>
              </a:spcBef>
              <a:spcAft>
                <a:spcPts val="0"/>
              </a:spcAft>
              <a:buSzPts val="1600"/>
              <a:buChar char="■"/>
            </a:pPr>
            <a:r>
              <a:rPr lang="en" dirty="0"/>
              <a:t>8 elements per block</a:t>
            </a:r>
            <a:endParaRPr dirty="0"/>
          </a:p>
          <a:p>
            <a:pPr marL="914400" lvl="1" indent="-330200" algn="l" rtl="0">
              <a:spcBef>
                <a:spcPts val="0"/>
              </a:spcBef>
              <a:spcAft>
                <a:spcPts val="0"/>
              </a:spcAft>
              <a:buSzPts val="1600"/>
              <a:buChar char="○"/>
            </a:pPr>
            <a:r>
              <a:rPr lang="en" dirty="0"/>
              <a:t>Cache size </a:t>
            </a:r>
            <a:r>
              <a:rPr lang="en" b="1" i="1" dirty="0">
                <a:solidFill>
                  <a:srgbClr val="38761D"/>
                </a:solidFill>
              </a:rPr>
              <a:t>C</a:t>
            </a:r>
            <a:r>
              <a:rPr lang="en" dirty="0"/>
              <a:t> &lt;&lt; </a:t>
            </a:r>
            <a:r>
              <a:rPr lang="en" i="1" dirty="0"/>
              <a:t>n</a:t>
            </a:r>
            <a:r>
              <a:rPr lang="en" dirty="0"/>
              <a:t> (much smaller)</a:t>
            </a:r>
            <a:endParaRPr dirty="0"/>
          </a:p>
          <a:p>
            <a:pPr marL="914400" lvl="1" indent="-330200" algn="l" rtl="0">
              <a:spcBef>
                <a:spcPts val="0"/>
              </a:spcBef>
              <a:spcAft>
                <a:spcPts val="0"/>
              </a:spcAft>
              <a:buSzPts val="1600"/>
              <a:buChar char="○"/>
            </a:pPr>
            <a:r>
              <a:rPr lang="en" dirty="0"/>
              <a:t>Cache can hold 3 blocks (</a:t>
            </a:r>
            <a:r>
              <a:rPr lang="en" i="1" dirty="0">
                <a:latin typeface="Cambria Math"/>
                <a:ea typeface="Cambria Math"/>
                <a:cs typeface="Cambria Math"/>
                <a:sym typeface="Cambria Math"/>
              </a:rPr>
              <a:t>r</a:t>
            </a:r>
            <a:r>
              <a:rPr lang="en" sz="1400" dirty="0">
                <a:latin typeface="Cambria Math"/>
                <a:ea typeface="Cambria Math"/>
                <a:cs typeface="Cambria Math"/>
                <a:sym typeface="Cambria Math"/>
              </a:rPr>
              <a:t>✕</a:t>
            </a:r>
            <a:r>
              <a:rPr lang="en" i="1" dirty="0">
                <a:latin typeface="Cambria Math"/>
                <a:ea typeface="Cambria Math"/>
                <a:cs typeface="Cambria Math"/>
                <a:sym typeface="Cambria Math"/>
              </a:rPr>
              <a:t>r</a:t>
            </a:r>
            <a:r>
              <a:rPr lang="en" dirty="0"/>
              <a:t>): 3</a:t>
            </a:r>
            <a:r>
              <a:rPr lang="en" i="1" dirty="0">
                <a:latin typeface="Cambria Math"/>
                <a:ea typeface="Cambria Math"/>
                <a:cs typeface="Cambria Math"/>
                <a:sym typeface="Cambria Math"/>
              </a:rPr>
              <a:t>r</a:t>
            </a:r>
            <a:r>
              <a:rPr lang="en" baseline="30000" dirty="0"/>
              <a:t>2</a:t>
            </a:r>
            <a:r>
              <a:rPr lang="en" dirty="0"/>
              <a:t> &lt; </a:t>
            </a:r>
            <a:r>
              <a:rPr lang="en" b="1" i="1" dirty="0">
                <a:solidFill>
                  <a:srgbClr val="38761D"/>
                </a:solidFill>
              </a:rPr>
              <a:t>C</a:t>
            </a:r>
            <a:endParaRPr b="1" i="1" dirty="0">
              <a:solidFill>
                <a:srgbClr val="38761D"/>
              </a:solidFill>
            </a:endParaRPr>
          </a:p>
          <a:p>
            <a:pPr marL="457200" lvl="0" indent="-342900" algn="l" rtl="0">
              <a:spcBef>
                <a:spcPts val="0"/>
              </a:spcBef>
              <a:spcAft>
                <a:spcPts val="0"/>
              </a:spcAft>
              <a:buSzPts val="1800"/>
              <a:buChar char="●"/>
            </a:pPr>
            <a:r>
              <a:rPr lang="en" dirty="0"/>
              <a:t>For each block of </a:t>
            </a:r>
            <a:r>
              <a:rPr lang="en" i="1" dirty="0">
                <a:latin typeface="Cambria Math"/>
                <a:ea typeface="Cambria Math"/>
                <a:cs typeface="Cambria Math"/>
                <a:sym typeface="Cambria Math"/>
              </a:rPr>
              <a:t>C</a:t>
            </a:r>
            <a:endParaRPr dirty="0"/>
          </a:p>
          <a:p>
            <a:pPr marL="914400" lvl="1" indent="-330200" algn="l" rtl="0">
              <a:spcBef>
                <a:spcPts val="0"/>
              </a:spcBef>
              <a:spcAft>
                <a:spcPts val="0"/>
              </a:spcAft>
              <a:buSzPts val="1600"/>
              <a:buChar char="○"/>
            </a:pPr>
            <a:r>
              <a:rPr lang="en" i="1" dirty="0"/>
              <a:t>r</a:t>
            </a:r>
            <a:r>
              <a:rPr lang="en" baseline="30000" dirty="0"/>
              <a:t>2</a:t>
            </a:r>
            <a:r>
              <a:rPr lang="en" dirty="0"/>
              <a:t>/8 misses per block</a:t>
            </a:r>
            <a:endParaRPr dirty="0"/>
          </a:p>
          <a:p>
            <a:pPr marL="1371600" lvl="2" indent="-330200" algn="l" rtl="0">
              <a:spcBef>
                <a:spcPts val="0"/>
              </a:spcBef>
              <a:spcAft>
                <a:spcPts val="0"/>
              </a:spcAft>
              <a:buSzPts val="1600"/>
              <a:buChar char="■"/>
            </a:pPr>
            <a:r>
              <a:rPr lang="en" dirty="0"/>
              <a:t>8 elements per cache block</a:t>
            </a:r>
            <a:endParaRPr dirty="0"/>
          </a:p>
          <a:p>
            <a:pPr marL="914400" lvl="1" indent="-330200" algn="l" rtl="0">
              <a:spcBef>
                <a:spcPts val="0"/>
              </a:spcBef>
              <a:spcAft>
                <a:spcPts val="0"/>
              </a:spcAft>
              <a:buSzPts val="1600"/>
              <a:buChar char="○"/>
            </a:pPr>
            <a:r>
              <a:rPr lang="en" dirty="0"/>
              <a:t>2</a:t>
            </a:r>
            <a:r>
              <a:rPr lang="en" i="1" dirty="0"/>
              <a:t>n</a:t>
            </a:r>
            <a:r>
              <a:rPr lang="en" dirty="0"/>
              <a:t>/</a:t>
            </a:r>
            <a:r>
              <a:rPr lang="en" i="1" dirty="0"/>
              <a:t>r</a:t>
            </a:r>
            <a:r>
              <a:rPr lang="en" dirty="0"/>
              <a:t> blocks accessed (row and col) -&gt; 2</a:t>
            </a:r>
            <a:r>
              <a:rPr lang="en" i="1" dirty="0"/>
              <a:t>n</a:t>
            </a:r>
            <a:r>
              <a:rPr lang="en" dirty="0"/>
              <a:t>/</a:t>
            </a:r>
            <a:r>
              <a:rPr lang="en" i="1" dirty="0"/>
              <a:t>r</a:t>
            </a:r>
            <a:r>
              <a:rPr lang="en" dirty="0"/>
              <a:t> * </a:t>
            </a:r>
            <a:r>
              <a:rPr lang="en" i="1" dirty="0"/>
              <a:t>r</a:t>
            </a:r>
            <a:r>
              <a:rPr lang="en" baseline="30000" dirty="0"/>
              <a:t>2</a:t>
            </a:r>
            <a:r>
              <a:rPr lang="en" dirty="0"/>
              <a:t>/8 = </a:t>
            </a:r>
            <a:r>
              <a:rPr lang="en" i="1" dirty="0"/>
              <a:t>nr</a:t>
            </a:r>
            <a:r>
              <a:rPr lang="en" dirty="0"/>
              <a:t>/4 misses</a:t>
            </a:r>
            <a:endParaRPr dirty="0"/>
          </a:p>
          <a:p>
            <a:pPr marL="457200" lvl="0" indent="-342900" algn="l" rtl="0">
              <a:spcBef>
                <a:spcPts val="0"/>
              </a:spcBef>
              <a:spcAft>
                <a:spcPts val="0"/>
              </a:spcAft>
              <a:buSzPts val="1800"/>
              <a:buChar char="●"/>
            </a:pPr>
            <a:r>
              <a:rPr lang="en" dirty="0"/>
              <a:t>(</a:t>
            </a:r>
            <a:r>
              <a:rPr lang="en" i="1" dirty="0"/>
              <a:t>n</a:t>
            </a:r>
            <a:r>
              <a:rPr lang="en" dirty="0"/>
              <a:t>/</a:t>
            </a:r>
            <a:r>
              <a:rPr lang="en" i="1" dirty="0"/>
              <a:t>r</a:t>
            </a:r>
            <a:r>
              <a:rPr lang="en" dirty="0"/>
              <a:t>)</a:t>
            </a:r>
            <a:r>
              <a:rPr lang="en" baseline="30000" dirty="0"/>
              <a:t>2</a:t>
            </a:r>
            <a:r>
              <a:rPr lang="en" dirty="0"/>
              <a:t> blocks in total</a:t>
            </a:r>
            <a:endParaRPr dirty="0"/>
          </a:p>
          <a:p>
            <a:pPr marL="914400" lvl="1" indent="-330200" algn="l" rtl="0">
              <a:spcBef>
                <a:spcPts val="0"/>
              </a:spcBef>
              <a:spcAft>
                <a:spcPts val="0"/>
              </a:spcAft>
              <a:buSzPts val="1600"/>
              <a:buChar char="○"/>
            </a:pPr>
            <a:r>
              <a:rPr lang="en" i="1" dirty="0"/>
              <a:t>nr</a:t>
            </a:r>
            <a:r>
              <a:rPr lang="en" dirty="0"/>
              <a:t>/4 * (</a:t>
            </a:r>
            <a:r>
              <a:rPr lang="en" i="1" dirty="0"/>
              <a:t>n</a:t>
            </a:r>
            <a:r>
              <a:rPr lang="en" dirty="0"/>
              <a:t>/</a:t>
            </a:r>
            <a:r>
              <a:rPr lang="en" i="1" dirty="0"/>
              <a:t>r</a:t>
            </a:r>
            <a:r>
              <a:rPr lang="en" dirty="0"/>
              <a:t>)</a:t>
            </a:r>
            <a:r>
              <a:rPr lang="en" baseline="30000" dirty="0"/>
              <a:t>2</a:t>
            </a:r>
            <a:r>
              <a:rPr lang="en" dirty="0"/>
              <a:t> = </a:t>
            </a:r>
            <a:r>
              <a:rPr lang="en" b="1" dirty="0">
                <a:solidFill>
                  <a:srgbClr val="7030A0"/>
                </a:solidFill>
              </a:rPr>
              <a:t>n</a:t>
            </a:r>
            <a:r>
              <a:rPr lang="en" b="1" baseline="30000" dirty="0">
                <a:solidFill>
                  <a:srgbClr val="7030A0"/>
                </a:solidFill>
              </a:rPr>
              <a:t>3</a:t>
            </a:r>
            <a:r>
              <a:rPr lang="en" b="1" dirty="0">
                <a:solidFill>
                  <a:srgbClr val="7030A0"/>
                </a:solidFill>
              </a:rPr>
              <a:t>/4r misses</a:t>
            </a:r>
            <a:endParaRPr b="1" dirty="0">
              <a:solidFill>
                <a:srgbClr val="7030A0"/>
              </a:solidFill>
            </a:endParaRPr>
          </a:p>
        </p:txBody>
      </p:sp>
      <p:sp>
        <p:nvSpPr>
          <p:cNvPr id="427" name="Google Shape;427;p58"/>
          <p:cNvSpPr/>
          <p:nvPr/>
        </p:nvSpPr>
        <p:spPr>
          <a:xfrm>
            <a:off x="4948850" y="3554625"/>
            <a:ext cx="1829100" cy="552300"/>
          </a:xfrm>
          <a:prstGeom prst="wedgeRoundRectCallout">
            <a:avLst>
              <a:gd name="adj1" fmla="val -116037"/>
              <a:gd name="adj2" fmla="val 12484"/>
              <a:gd name="adj3"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Compare to 9n</a:t>
            </a:r>
            <a:r>
              <a:rPr lang="en" baseline="30000">
                <a:solidFill>
                  <a:schemeClr val="dk1"/>
                </a:solidFill>
              </a:rPr>
              <a:t>3</a:t>
            </a:r>
            <a:r>
              <a:rPr lang="en">
                <a:solidFill>
                  <a:schemeClr val="dk1"/>
                </a:solidFill>
              </a:rPr>
              <a:t>/8 from before</a:t>
            </a:r>
            <a:endParaRPr>
              <a:solidFill>
                <a:schemeClr val="dk1"/>
              </a:solidFill>
            </a:endParaRPr>
          </a:p>
        </p:txBody>
      </p:sp>
      <p:pic>
        <p:nvPicPr>
          <p:cNvPr id="426" name="Google Shape;426;p58" descr="3 yellow boxes. There is an equals sign between the first and second, and a multiplication sign between the 2nd and 3rd. There is a blue square in the top-left corner of the first box. There are 4 blue squares along the top edge of the second box, and 4 blue squares along the left edge of the third. A bracket spanning the width of the 3rd box is labeled &quot;n/r blocks&quot;"/>
          <p:cNvPicPr preferRelativeResize="0"/>
          <p:nvPr/>
        </p:nvPicPr>
        <p:blipFill>
          <a:blip r:embed="rId3">
            <a:alphaModFix/>
          </a:blip>
          <a:stretch>
            <a:fillRect/>
          </a:stretch>
        </p:blipFill>
        <p:spPr>
          <a:xfrm>
            <a:off x="5267823" y="1520325"/>
            <a:ext cx="3511825" cy="1361875"/>
          </a:xfrm>
          <a:prstGeom prst="rect">
            <a:avLst/>
          </a:prstGeom>
          <a:noFill/>
          <a:ln>
            <a:noFill/>
          </a:ln>
        </p:spPr>
      </p:pic>
      <p:sp>
        <p:nvSpPr>
          <p:cNvPr id="2" name="Slide Number Placeholder 1">
            <a:extLst>
              <a:ext uri="{FF2B5EF4-FFF2-40B4-BE49-F238E27FC236}">
                <a16:creationId xmlns:a16="http://schemas.microsoft.com/office/drawing/2014/main" id="{D8841011-A2D7-7701-DAFD-DE51A65679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Images</a:t>
            </a:r>
            <a:endParaRPr/>
          </a:p>
        </p:txBody>
      </p:sp>
      <p:sp>
        <p:nvSpPr>
          <p:cNvPr id="433" name="Google Shape;433;p59"/>
          <p:cNvSpPr txBox="1">
            <a:spLocks noGrp="1"/>
          </p:cNvSpPr>
          <p:nvPr>
            <p:ph type="body" idx="1"/>
          </p:nvPr>
        </p:nvSpPr>
        <p:spPr>
          <a:xfrm>
            <a:off x="311700" y="742825"/>
            <a:ext cx="4567800" cy="1701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Recap:</a:t>
            </a:r>
            <a:endParaRPr/>
          </a:p>
          <a:p>
            <a:pPr marL="914400" lvl="1" indent="-330200" algn="l" rtl="0">
              <a:spcBef>
                <a:spcPts val="0"/>
              </a:spcBef>
              <a:spcAft>
                <a:spcPts val="0"/>
              </a:spcAft>
              <a:buSzPts val="1600"/>
              <a:buChar char="○"/>
            </a:pPr>
            <a:r>
              <a:rPr lang="en"/>
              <a:t>Blocks are contiguous chunks of memory</a:t>
            </a:r>
            <a:endParaRPr/>
          </a:p>
          <a:p>
            <a:pPr marL="914400" lvl="1" indent="-330200" algn="l" rtl="0">
              <a:spcBef>
                <a:spcPts val="0"/>
              </a:spcBef>
              <a:spcAft>
                <a:spcPts val="0"/>
              </a:spcAft>
              <a:buSzPts val="1600"/>
              <a:buChar char="○"/>
            </a:pPr>
            <a:r>
              <a:rPr lang="en"/>
              <a:t>Contiguous blocks in memory map to contiguous cache sets</a:t>
            </a:r>
            <a:endParaRPr/>
          </a:p>
        </p:txBody>
      </p:sp>
      <p:sp>
        <p:nvSpPr>
          <p:cNvPr id="436" name="Google Shape;436;p59"/>
          <p:cNvSpPr txBox="1"/>
          <p:nvPr/>
        </p:nvSpPr>
        <p:spPr>
          <a:xfrm>
            <a:off x="311700" y="2187525"/>
            <a:ext cx="3865500" cy="1882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Conclusion:</a:t>
            </a:r>
            <a:endParaRPr sz="18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Let </a:t>
            </a:r>
            <a:r>
              <a:rPr lang="en" sz="1600" b="1" i="1" dirty="0">
                <a:solidFill>
                  <a:srgbClr val="4B2A85"/>
                </a:solidFill>
              </a:rPr>
              <a:t>B </a:t>
            </a:r>
            <a:r>
              <a:rPr lang="en" sz="1600" dirty="0">
                <a:solidFill>
                  <a:schemeClr val="dk1"/>
                </a:solidFill>
              </a:rPr>
              <a:t>= the number of blocks the cache can hold (</a:t>
            </a:r>
            <a:r>
              <a:rPr lang="en" sz="1600" b="1" i="1" dirty="0">
                <a:solidFill>
                  <a:srgbClr val="38761D"/>
                </a:solidFill>
              </a:rPr>
              <a:t>C</a:t>
            </a:r>
            <a:r>
              <a:rPr lang="en" sz="1600" dirty="0">
                <a:solidFill>
                  <a:schemeClr val="dk1"/>
                </a:solidFill>
              </a:rPr>
              <a:t> / </a:t>
            </a:r>
            <a:r>
              <a:rPr lang="en" sz="1600" b="1" i="1" dirty="0">
                <a:solidFill>
                  <a:srgbClr val="980000"/>
                </a:solidFill>
              </a:rPr>
              <a:t>K</a:t>
            </a:r>
            <a:r>
              <a:rPr lang="en" sz="1600" dirty="0">
                <a:solidFill>
                  <a:schemeClr val="dk1"/>
                </a:solidFill>
              </a:rPr>
              <a:t>)</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A contiguous, aligned chunk of </a:t>
            </a:r>
            <a:r>
              <a:rPr lang="en" sz="1600" b="1" i="1" dirty="0">
                <a:solidFill>
                  <a:srgbClr val="4B2A85"/>
                </a:solidFill>
              </a:rPr>
              <a:t>B </a:t>
            </a:r>
            <a:r>
              <a:rPr lang="en" sz="1600" dirty="0">
                <a:solidFill>
                  <a:schemeClr val="dk1"/>
                </a:solidFill>
              </a:rPr>
              <a:t>blocks (</a:t>
            </a:r>
            <a:r>
              <a:rPr lang="en" sz="1600" b="1" i="1" dirty="0">
                <a:solidFill>
                  <a:srgbClr val="38761D"/>
                </a:solidFill>
              </a:rPr>
              <a:t>C</a:t>
            </a:r>
            <a:r>
              <a:rPr lang="en" sz="1600" dirty="0">
                <a:solidFill>
                  <a:schemeClr val="dk1"/>
                </a:solidFill>
              </a:rPr>
              <a:t> bytes) can all fit into the cache at once!</a:t>
            </a:r>
            <a:endParaRPr dirty="0"/>
          </a:p>
        </p:txBody>
      </p:sp>
      <p:pic>
        <p:nvPicPr>
          <p:cNvPr id="434" name="Google Shape;434;p59" descr="On the left is a stack of 9 rectangles labeled &quot;Memory&quot;. Each one is separated into 4 blocks by dotted lines. Rectangles are colored in the following order: red, blue, green, grey (the order repeats every 4 rectangles). To the left of each rectangle is a 4-bit number (0000 - 1000), followed by &quot;XX&quot;. The rectangles are labeled &quot;Block&quot;, and the numbers are labeled &quot;Address&quot;. There is a &quot;...&quot; below the last rectangle.&#10;&#10;On the right is a stack of 4 rectangles labeled &quot;Cache.&quot; The rectangles are separated into 4 boxes by dotted lines and colored in the same pattern as memory. The rectangles are labeled &quot;Block Data&quot;. To the left of each rectangle is a white box labeled &quot;Tag&quot;, and to the left of that are the binary numbers 00-01, which are labeled &quot;Index&quot;"/>
          <p:cNvPicPr preferRelativeResize="0"/>
          <p:nvPr/>
        </p:nvPicPr>
        <p:blipFill>
          <a:blip r:embed="rId3">
            <a:alphaModFix/>
          </a:blip>
          <a:stretch>
            <a:fillRect/>
          </a:stretch>
        </p:blipFill>
        <p:spPr>
          <a:xfrm>
            <a:off x="4736625" y="993750"/>
            <a:ext cx="4259826" cy="2927000"/>
          </a:xfrm>
          <a:prstGeom prst="rect">
            <a:avLst/>
          </a:prstGeom>
          <a:noFill/>
          <a:ln>
            <a:noFill/>
          </a:ln>
        </p:spPr>
      </p:pic>
      <p:sp>
        <p:nvSpPr>
          <p:cNvPr id="435" name="Google Shape;435;p59"/>
          <p:cNvSpPr/>
          <p:nvPr/>
        </p:nvSpPr>
        <p:spPr>
          <a:xfrm>
            <a:off x="5525625" y="1537825"/>
            <a:ext cx="1171800" cy="933600"/>
          </a:xfrm>
          <a:prstGeom prst="rect">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Slide Number Placeholder 1">
            <a:extLst>
              <a:ext uri="{FF2B5EF4-FFF2-40B4-BE49-F238E27FC236}">
                <a16:creationId xmlns:a16="http://schemas.microsoft.com/office/drawing/2014/main" id="{BE5631E4-436A-39B0-F18F-D86A840C86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Cache Images (pt 2)</a:t>
            </a:r>
            <a:endParaRPr/>
          </a:p>
        </p:txBody>
      </p:sp>
      <p:sp>
        <p:nvSpPr>
          <p:cNvPr id="442" name="Google Shape;442;p60"/>
          <p:cNvSpPr txBox="1">
            <a:spLocks noGrp="1"/>
          </p:cNvSpPr>
          <p:nvPr>
            <p:ph type="body" idx="1"/>
          </p:nvPr>
        </p:nvSpPr>
        <p:spPr>
          <a:xfrm>
            <a:off x="311700" y="742825"/>
            <a:ext cx="8520600" cy="987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b="1">
                <a:solidFill>
                  <a:srgbClr val="7030A0"/>
                </a:solidFill>
              </a:rPr>
              <a:t>Cache image</a:t>
            </a:r>
            <a:r>
              <a:rPr lang="en"/>
              <a:t>: an aligned chunk of memory the same size as the cache</a:t>
            </a:r>
            <a:endParaRPr/>
          </a:p>
          <a:p>
            <a:pPr marL="914400" lvl="1" indent="-330200" algn="l" rtl="0">
              <a:spcBef>
                <a:spcPts val="0"/>
              </a:spcBef>
              <a:spcAft>
                <a:spcPts val="0"/>
              </a:spcAft>
              <a:buSzPts val="1600"/>
              <a:buChar char="○"/>
            </a:pPr>
            <a:r>
              <a:rPr lang="en"/>
              <a:t>Guaranteed to all fit in the cache at once</a:t>
            </a:r>
            <a:endParaRPr/>
          </a:p>
          <a:p>
            <a:pPr marL="1371600" lvl="2" indent="-330200" algn="l" rtl="0">
              <a:spcBef>
                <a:spcPts val="0"/>
              </a:spcBef>
              <a:spcAft>
                <a:spcPts val="0"/>
              </a:spcAft>
              <a:buSzPts val="1600"/>
              <a:buChar char="■"/>
            </a:pPr>
            <a:r>
              <a:rPr lang="en"/>
              <a:t>Locality!</a:t>
            </a:r>
            <a:endParaRPr/>
          </a:p>
        </p:txBody>
      </p:sp>
      <p:sp>
        <p:nvSpPr>
          <p:cNvPr id="444" name="Google Shape;444;p60"/>
          <p:cNvSpPr txBox="1"/>
          <p:nvPr/>
        </p:nvSpPr>
        <p:spPr>
          <a:xfrm>
            <a:off x="311700" y="1577800"/>
            <a:ext cx="5865000" cy="1563900"/>
          </a:xfrm>
          <a:prstGeom prst="rect">
            <a:avLst/>
          </a:prstGeom>
          <a:noFill/>
          <a:ln>
            <a:noFill/>
          </a:ln>
        </p:spPr>
        <p:txBody>
          <a:bodyPr spcFirstLastPara="1" wrap="square" lIns="91425" tIns="91425" rIns="91425" bIns="91425" anchor="t" anchorCtr="0">
            <a:spAutoFit/>
          </a:bodyPr>
          <a:lstStyle/>
          <a:p>
            <a:pPr marL="914400" lvl="1" indent="-330200" algn="l" rtl="0">
              <a:lnSpc>
                <a:spcPct val="115000"/>
              </a:lnSpc>
              <a:spcBef>
                <a:spcPts val="0"/>
              </a:spcBef>
              <a:spcAft>
                <a:spcPts val="0"/>
              </a:spcAft>
              <a:buClr>
                <a:schemeClr val="dk1"/>
              </a:buClr>
              <a:buSzPts val="1600"/>
              <a:buChar char="○"/>
            </a:pPr>
            <a:r>
              <a:rPr lang="en" sz="1600">
                <a:solidFill>
                  <a:schemeClr val="dk1"/>
                </a:solidFill>
              </a:rPr>
              <a:t>The offset of an address within its cache image tells you where in the cache it will map to</a:t>
            </a:r>
            <a:endParaRPr sz="1600">
              <a:solidFill>
                <a:schemeClr val="dk1"/>
              </a:solidFill>
            </a:endParaRPr>
          </a:p>
          <a:p>
            <a:pPr marL="1371600" lvl="2" indent="-330200" algn="l" rtl="0">
              <a:lnSpc>
                <a:spcPct val="115000"/>
              </a:lnSpc>
              <a:spcBef>
                <a:spcPts val="0"/>
              </a:spcBef>
              <a:spcAft>
                <a:spcPts val="0"/>
              </a:spcAft>
              <a:buClr>
                <a:schemeClr val="dk1"/>
              </a:buClr>
              <a:buSzPts val="1600"/>
              <a:buChar char="■"/>
            </a:pPr>
            <a:r>
              <a:rPr lang="en" sz="1600">
                <a:solidFill>
                  <a:schemeClr val="dk1"/>
                </a:solidFill>
              </a:rPr>
              <a:t>Two addresses with the same offset in different images will map to the same location in the cache</a:t>
            </a:r>
            <a:endParaRPr sz="1600">
              <a:solidFill>
                <a:schemeClr val="dk1"/>
              </a:solidFill>
            </a:endParaRPr>
          </a:p>
        </p:txBody>
      </p:sp>
      <p:pic>
        <p:nvPicPr>
          <p:cNvPr id="443" name="Google Shape;443;p60" descr="The &quot;Memory&quot; portion of the previous diagram. There is a purple box surrounding every group of 4 rectangles. The first one is labeled &quot;Image 0&quot;, the second is labeled &quot;Image 1&quot; and the third (which consists of a single red box and a &quot;...&quot; is labeled &quot;...&quot;."/>
          <p:cNvPicPr preferRelativeResize="0"/>
          <p:nvPr/>
        </p:nvPicPr>
        <p:blipFill>
          <a:blip r:embed="rId3">
            <a:alphaModFix/>
          </a:blip>
          <a:stretch>
            <a:fillRect/>
          </a:stretch>
        </p:blipFill>
        <p:spPr>
          <a:xfrm>
            <a:off x="6252900" y="1275275"/>
            <a:ext cx="2887475" cy="2924009"/>
          </a:xfrm>
          <a:prstGeom prst="rect">
            <a:avLst/>
          </a:prstGeom>
          <a:noFill/>
          <a:ln>
            <a:noFill/>
          </a:ln>
        </p:spPr>
      </p:pic>
      <p:sp>
        <p:nvSpPr>
          <p:cNvPr id="2" name="Slide Number Placeholder 1">
            <a:extLst>
              <a:ext uri="{FF2B5EF4-FFF2-40B4-BE49-F238E27FC236}">
                <a16:creationId xmlns:a16="http://schemas.microsoft.com/office/drawing/2014/main" id="{E3472E7B-AF21-D68D-7931-490A9845EC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450" name="Google Shape;450;p6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Programmer can optimize for cache performance</a:t>
            </a:r>
            <a:endParaRPr/>
          </a:p>
          <a:p>
            <a:pPr marL="914400" lvl="1" indent="-330200" algn="l" rtl="0">
              <a:spcBef>
                <a:spcPts val="0"/>
              </a:spcBef>
              <a:spcAft>
                <a:spcPts val="0"/>
              </a:spcAft>
              <a:buSzPts val="1600"/>
              <a:buChar char="○"/>
            </a:pPr>
            <a:r>
              <a:rPr lang="en"/>
              <a:t>How data structures are organized</a:t>
            </a:r>
            <a:endParaRPr/>
          </a:p>
          <a:p>
            <a:pPr marL="914400" lvl="1" indent="-330200" algn="l" rtl="0">
              <a:spcBef>
                <a:spcPts val="0"/>
              </a:spcBef>
              <a:spcAft>
                <a:spcPts val="0"/>
              </a:spcAft>
              <a:buSzPts val="1600"/>
              <a:buChar char="○"/>
            </a:pPr>
            <a:r>
              <a:rPr lang="en"/>
              <a:t>How data is accessed</a:t>
            </a:r>
            <a:endParaRPr/>
          </a:p>
          <a:p>
            <a:pPr marL="1371600" lvl="2" indent="-330200" algn="l" rtl="0">
              <a:spcBef>
                <a:spcPts val="0"/>
              </a:spcBef>
              <a:spcAft>
                <a:spcPts val="0"/>
              </a:spcAft>
              <a:buSzPts val="1600"/>
              <a:buChar char="■"/>
            </a:pPr>
            <a:r>
              <a:rPr lang="en" b="1">
                <a:solidFill>
                  <a:srgbClr val="7030A0"/>
                </a:solidFill>
              </a:rPr>
              <a:t>Cache blocking</a:t>
            </a:r>
            <a:r>
              <a:rPr lang="en"/>
              <a:t> for 2D arrays</a:t>
            </a:r>
            <a:endParaRPr/>
          </a:p>
          <a:p>
            <a:pPr marL="457200" lvl="0" indent="-342900" algn="l" rtl="0">
              <a:spcBef>
                <a:spcPts val="0"/>
              </a:spcBef>
              <a:spcAft>
                <a:spcPts val="0"/>
              </a:spcAft>
              <a:buSzPts val="1800"/>
              <a:buChar char="●"/>
            </a:pPr>
            <a:r>
              <a:rPr lang="en"/>
              <a:t>Getting absolute optimum performance is very platform specific</a:t>
            </a:r>
            <a:endParaRPr/>
          </a:p>
          <a:p>
            <a:pPr marL="914400" lvl="1" indent="-330200" algn="l" rtl="0">
              <a:spcBef>
                <a:spcPts val="0"/>
              </a:spcBef>
              <a:spcAft>
                <a:spcPts val="0"/>
              </a:spcAft>
              <a:buSzPts val="1600"/>
              <a:buChar char="○"/>
            </a:pPr>
            <a:r>
              <a:rPr lang="en"/>
              <a:t>Depends on cache size, block size, associativity, etc.</a:t>
            </a:r>
            <a:endParaRPr/>
          </a:p>
          <a:p>
            <a:pPr marL="914400" lvl="1" indent="-330200" algn="l" rtl="0">
              <a:spcBef>
                <a:spcPts val="0"/>
              </a:spcBef>
              <a:spcAft>
                <a:spcPts val="0"/>
              </a:spcAft>
              <a:buSzPts val="1600"/>
              <a:buChar char="○"/>
            </a:pPr>
            <a:r>
              <a:rPr lang="en"/>
              <a:t>Generic guidelines:</a:t>
            </a:r>
            <a:endParaRPr/>
          </a:p>
          <a:p>
            <a:pPr marL="1371600" lvl="2" indent="-330200" algn="l" rtl="0">
              <a:spcBef>
                <a:spcPts val="0"/>
              </a:spcBef>
              <a:spcAft>
                <a:spcPts val="0"/>
              </a:spcAft>
              <a:buSzPts val="1600"/>
              <a:buChar char="■"/>
            </a:pPr>
            <a:r>
              <a:rPr lang="en"/>
              <a:t>Keep </a:t>
            </a:r>
            <a:r>
              <a:rPr lang="en" b="1"/>
              <a:t>working set</a:t>
            </a:r>
            <a:r>
              <a:rPr lang="en"/>
              <a:t> reasonably small (temporal locality)</a:t>
            </a:r>
            <a:endParaRPr/>
          </a:p>
          <a:p>
            <a:pPr marL="1371600" lvl="2" indent="-330200" algn="l" rtl="0">
              <a:spcBef>
                <a:spcPts val="0"/>
              </a:spcBef>
              <a:spcAft>
                <a:spcPts val="0"/>
              </a:spcAft>
              <a:buSzPts val="1600"/>
              <a:buChar char="■"/>
            </a:pPr>
            <a:r>
              <a:rPr lang="en"/>
              <a:t>Use small </a:t>
            </a:r>
            <a:r>
              <a:rPr lang="en" b="1"/>
              <a:t>strides</a:t>
            </a:r>
            <a:r>
              <a:rPr lang="en"/>
              <a:t> (spatial locality)</a:t>
            </a:r>
            <a:endParaRPr/>
          </a:p>
          <a:p>
            <a:pPr marL="1371600" lvl="2" indent="-330200" algn="l" rtl="0">
              <a:spcBef>
                <a:spcPts val="0"/>
              </a:spcBef>
              <a:spcAft>
                <a:spcPts val="0"/>
              </a:spcAft>
              <a:buSzPts val="1600"/>
              <a:buChar char="■"/>
            </a:pPr>
            <a:r>
              <a:rPr lang="en"/>
              <a:t>Focus on inner loop code (for nested loops)</a:t>
            </a:r>
            <a:endParaRPr/>
          </a:p>
          <a:p>
            <a:pPr marL="457200" lvl="0" indent="-342900" algn="l" rtl="0">
              <a:spcBef>
                <a:spcPts val="0"/>
              </a:spcBef>
              <a:spcAft>
                <a:spcPts val="0"/>
              </a:spcAft>
              <a:buSzPts val="1800"/>
              <a:buChar char="●"/>
            </a:pPr>
            <a:r>
              <a:rPr lang="en" b="1">
                <a:solidFill>
                  <a:srgbClr val="7030A0"/>
                </a:solidFill>
              </a:rPr>
              <a:t>Cache images</a:t>
            </a:r>
            <a:r>
              <a:rPr lang="en"/>
              <a:t> can help you quickly figure out where data will go in the cache</a:t>
            </a:r>
            <a:endParaRPr/>
          </a:p>
        </p:txBody>
      </p:sp>
      <p:sp>
        <p:nvSpPr>
          <p:cNvPr id="2" name="Slide Number Placeholder 1">
            <a:extLst>
              <a:ext uri="{FF2B5EF4-FFF2-40B4-BE49-F238E27FC236}">
                <a16:creationId xmlns:a16="http://schemas.microsoft.com/office/drawing/2014/main" id="{93B5503C-15D1-D8D3-0C1F-CC2B744481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1</a:t>
            </a:r>
            <a:endParaRPr/>
          </a:p>
        </p:txBody>
      </p:sp>
      <p:sp>
        <p:nvSpPr>
          <p:cNvPr id="109" name="Google Shape;109;p23"/>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Access </a:t>
            </a:r>
            <a:r>
              <a:rPr lang="en">
                <a:latin typeface="Source Code Pro"/>
                <a:ea typeface="Source Code Pro"/>
                <a:cs typeface="Source Code Pro"/>
                <a:sym typeface="Source Code Pro"/>
              </a:rPr>
              <a:t>ar[0][0]</a:t>
            </a:r>
            <a:endParaRPr>
              <a:latin typeface="Source Code Pro"/>
              <a:ea typeface="Source Code Pro"/>
              <a:cs typeface="Source Code Pro"/>
              <a:sym typeface="Source Code Pro"/>
            </a:endParaRPr>
          </a:p>
          <a:p>
            <a:pPr marL="914400" lvl="1" indent="-330200" algn="l" rtl="0">
              <a:lnSpc>
                <a:spcPct val="115000"/>
              </a:lnSpc>
              <a:spcBef>
                <a:spcPts val="0"/>
              </a:spcBef>
              <a:spcAft>
                <a:spcPts val="0"/>
              </a:spcAft>
              <a:buSzPts val="1600"/>
              <a:buFont typeface="Source Code Pro"/>
              <a:buChar char="○"/>
            </a:pPr>
            <a:r>
              <a:rPr lang="en">
                <a:latin typeface="Source Code Pro"/>
                <a:ea typeface="Source Code Pro"/>
                <a:cs typeface="Source Code Pro"/>
                <a:sym typeface="Source Code Pro"/>
              </a:rPr>
              <a:t>0b</a:t>
            </a:r>
            <a:r>
              <a:rPr lang="en">
                <a:solidFill>
                  <a:srgbClr val="B45F06"/>
                </a:solidFill>
                <a:latin typeface="Source Code Pro"/>
                <a:ea typeface="Source Code Pro"/>
                <a:cs typeface="Source Code Pro"/>
                <a:sym typeface="Source Code Pro"/>
              </a:rPr>
              <a:t>10000 </a:t>
            </a:r>
            <a:r>
              <a:rPr lang="en">
                <a:solidFill>
                  <a:srgbClr val="2E66C1"/>
                </a:solidFill>
                <a:latin typeface="Source Code Pro"/>
                <a:ea typeface="Source Code Pro"/>
                <a:cs typeface="Source Code Pro"/>
                <a:sym typeface="Source Code Pro"/>
              </a:rPr>
              <a:t>00 </a:t>
            </a:r>
            <a:r>
              <a:rPr lang="en">
                <a:solidFill>
                  <a:schemeClr val="accent6"/>
                </a:solidFill>
                <a:latin typeface="Source Code Pro"/>
                <a:ea typeface="Source Code Pro"/>
                <a:cs typeface="Source Code Pro"/>
                <a:sym typeface="Source Code Pro"/>
              </a:rPr>
              <a:t>000</a:t>
            </a:r>
            <a:endParaRPr>
              <a:solidFill>
                <a:schemeClr val="accent6"/>
              </a:solidFill>
              <a:latin typeface="Source Code Pro"/>
              <a:ea typeface="Source Code Pro"/>
              <a:cs typeface="Source Code Pro"/>
              <a:sym typeface="Source Code Pro"/>
            </a:endParaRPr>
          </a:p>
          <a:p>
            <a:pPr marL="1371600" lvl="2" indent="-330200" algn="l" rtl="0">
              <a:lnSpc>
                <a:spcPct val="115000"/>
              </a:lnSpc>
              <a:spcBef>
                <a:spcPts val="0"/>
              </a:spcBef>
              <a:spcAft>
                <a:spcPts val="0"/>
              </a:spcAft>
              <a:buSzPts val="1600"/>
              <a:buChar char="■"/>
            </a:pPr>
            <a:r>
              <a:rPr lang="en"/>
              <a:t>Miss!</a:t>
            </a:r>
            <a:endParaRPr/>
          </a:p>
          <a:p>
            <a:pPr marL="914400" lvl="1" indent="-330200" algn="l" rtl="0">
              <a:lnSpc>
                <a:spcPct val="115000"/>
              </a:lnSpc>
              <a:spcBef>
                <a:spcPts val="0"/>
              </a:spcBef>
              <a:spcAft>
                <a:spcPts val="0"/>
              </a:spcAft>
              <a:buSzPts val="1600"/>
              <a:buChar char="○"/>
            </a:pPr>
            <a:r>
              <a:rPr lang="en"/>
              <a:t>Load block into set 0 with tag 0x10</a:t>
            </a:r>
            <a:endParaRPr/>
          </a:p>
        </p:txBody>
      </p:sp>
      <p:sp>
        <p:nvSpPr>
          <p:cNvPr id="110" name="Google Shape;110;p23"/>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12" name="Google Shape;112;p23"/>
          <p:cNvSpPr txBox="1"/>
          <p:nvPr/>
        </p:nvSpPr>
        <p:spPr>
          <a:xfrm>
            <a:off x="4759900" y="253225"/>
            <a:ext cx="2011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i = 0, j = 0</a:t>
            </a:r>
            <a:endParaRPr sz="1800">
              <a:solidFill>
                <a:schemeClr val="dk1"/>
              </a:solidFill>
              <a:latin typeface="Source Code Pro"/>
              <a:ea typeface="Source Code Pro"/>
              <a:cs typeface="Source Code Pro"/>
              <a:sym typeface="Source Code Pro"/>
            </a:endParaRPr>
          </a:p>
        </p:txBody>
      </p:sp>
      <p:graphicFrame>
        <p:nvGraphicFramePr>
          <p:cNvPr id="111" name="Google Shape;111;p23"/>
          <p:cNvGraphicFramePr/>
          <p:nvPr/>
        </p:nvGraphicFramePr>
        <p:xfrm>
          <a:off x="5308825" y="1198550"/>
          <a:ext cx="3624000" cy="284712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dirty="0"/>
                        <a:t>a[0][0] …</a:t>
                      </a:r>
                      <a:endParaRPr dirty="0"/>
                    </a:p>
                    <a:p>
                      <a:pPr marL="0" lvl="0" indent="0" algn="l" rtl="0">
                        <a:spcBef>
                          <a:spcPts val="0"/>
                        </a:spcBef>
                        <a:spcAft>
                          <a:spcPts val="0"/>
                        </a:spcAft>
                        <a:buNone/>
                      </a:pPr>
                      <a:r>
                        <a:rPr lang="en" dirty="0"/>
                        <a:t>a[0][3]</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3" name="Google Shape;113;p23"/>
          <p:cNvSpPr txBox="1"/>
          <p:nvPr/>
        </p:nvSpPr>
        <p:spPr>
          <a:xfrm>
            <a:off x="6960925" y="170125"/>
            <a:ext cx="197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Misses: 1</a:t>
            </a:r>
            <a:endParaRPr sz="1800">
              <a:solidFill>
                <a:schemeClr val="dk1"/>
              </a:solidFill>
            </a:endParaRPr>
          </a:p>
          <a:p>
            <a:pPr marL="0" lvl="0" indent="0" algn="l" rtl="0">
              <a:spcBef>
                <a:spcPts val="0"/>
              </a:spcBef>
              <a:spcAft>
                <a:spcPts val="0"/>
              </a:spcAft>
              <a:buNone/>
            </a:pPr>
            <a:r>
              <a:rPr lang="en" sz="1800">
                <a:solidFill>
                  <a:schemeClr val="dk1"/>
                </a:solidFill>
              </a:rPr>
              <a:t>Hits: 0</a:t>
            </a:r>
            <a:endParaRPr sz="1800">
              <a:solidFill>
                <a:schemeClr val="dk1"/>
              </a:solidFill>
            </a:endParaRPr>
          </a:p>
        </p:txBody>
      </p:sp>
      <p:sp>
        <p:nvSpPr>
          <p:cNvPr id="2" name="Slide Number Placeholder 1">
            <a:extLst>
              <a:ext uri="{FF2B5EF4-FFF2-40B4-BE49-F238E27FC236}">
                <a16:creationId xmlns:a16="http://schemas.microsoft.com/office/drawing/2014/main" id="{38C2E1C9-A383-9B99-20ED-234062ED6F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2</a:t>
            </a:r>
            <a:endParaRPr/>
          </a:p>
        </p:txBody>
      </p:sp>
      <p:sp>
        <p:nvSpPr>
          <p:cNvPr id="119" name="Google Shape;119;p24"/>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Access </a:t>
            </a:r>
            <a:r>
              <a:rPr lang="en">
                <a:latin typeface="Source Code Pro"/>
                <a:ea typeface="Source Code Pro"/>
                <a:cs typeface="Source Code Pro"/>
                <a:sym typeface="Source Code Pro"/>
              </a:rPr>
              <a:t>ar[1][0]</a:t>
            </a:r>
            <a:endParaRPr>
              <a:latin typeface="Source Code Pro"/>
              <a:ea typeface="Source Code Pro"/>
              <a:cs typeface="Source Code Pro"/>
              <a:sym typeface="Source Code Pro"/>
            </a:endParaRPr>
          </a:p>
          <a:p>
            <a:pPr marL="914400" lvl="1" indent="-330200" algn="l" rtl="0">
              <a:lnSpc>
                <a:spcPct val="115000"/>
              </a:lnSpc>
              <a:spcBef>
                <a:spcPts val="0"/>
              </a:spcBef>
              <a:spcAft>
                <a:spcPts val="0"/>
              </a:spcAft>
              <a:buSzPts val="1600"/>
              <a:buFont typeface="Source Code Pro"/>
              <a:buChar char="○"/>
            </a:pPr>
            <a:r>
              <a:rPr lang="en">
                <a:latin typeface="Source Code Pro"/>
                <a:ea typeface="Source Code Pro"/>
                <a:cs typeface="Source Code Pro"/>
                <a:sym typeface="Source Code Pro"/>
              </a:rPr>
              <a:t>0b</a:t>
            </a:r>
            <a:r>
              <a:rPr lang="en">
                <a:solidFill>
                  <a:srgbClr val="B45F06"/>
                </a:solidFill>
                <a:latin typeface="Source Code Pro"/>
                <a:ea typeface="Source Code Pro"/>
                <a:cs typeface="Source Code Pro"/>
                <a:sym typeface="Source Code Pro"/>
              </a:rPr>
              <a:t>10000 </a:t>
            </a:r>
            <a:r>
              <a:rPr lang="en">
                <a:solidFill>
                  <a:srgbClr val="2E66C1"/>
                </a:solidFill>
                <a:latin typeface="Source Code Pro"/>
                <a:ea typeface="Source Code Pro"/>
                <a:cs typeface="Source Code Pro"/>
                <a:sym typeface="Source Code Pro"/>
              </a:rPr>
              <a:t>10 </a:t>
            </a:r>
            <a:r>
              <a:rPr lang="en">
                <a:solidFill>
                  <a:schemeClr val="accent6"/>
                </a:solidFill>
                <a:latin typeface="Source Code Pro"/>
                <a:ea typeface="Source Code Pro"/>
                <a:cs typeface="Source Code Pro"/>
                <a:sym typeface="Source Code Pro"/>
              </a:rPr>
              <a:t>000</a:t>
            </a:r>
            <a:endParaRPr>
              <a:solidFill>
                <a:schemeClr val="accent6"/>
              </a:solidFill>
              <a:latin typeface="Source Code Pro"/>
              <a:ea typeface="Source Code Pro"/>
              <a:cs typeface="Source Code Pro"/>
              <a:sym typeface="Source Code Pro"/>
            </a:endParaRPr>
          </a:p>
          <a:p>
            <a:pPr marL="1371600" lvl="2" indent="-330200" algn="l" rtl="0">
              <a:spcBef>
                <a:spcPts val="0"/>
              </a:spcBef>
              <a:spcAft>
                <a:spcPts val="0"/>
              </a:spcAft>
              <a:buSzPts val="1600"/>
              <a:buChar char="■"/>
            </a:pPr>
            <a:r>
              <a:rPr lang="en"/>
              <a:t>Miss!</a:t>
            </a:r>
            <a:endParaRPr>
              <a:solidFill>
                <a:schemeClr val="accent6"/>
              </a:solidFill>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Load block into set 2 with tag 0x10</a:t>
            </a:r>
            <a:endParaRPr/>
          </a:p>
        </p:txBody>
      </p:sp>
      <p:sp>
        <p:nvSpPr>
          <p:cNvPr id="120" name="Google Shape;120;p24"/>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23" name="Google Shape;123;p24"/>
          <p:cNvSpPr txBox="1"/>
          <p:nvPr/>
        </p:nvSpPr>
        <p:spPr>
          <a:xfrm>
            <a:off x="4759900" y="253225"/>
            <a:ext cx="2011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i = 0, j = 1</a:t>
            </a:r>
            <a:endParaRPr sz="1800">
              <a:solidFill>
                <a:schemeClr val="dk1"/>
              </a:solidFill>
              <a:latin typeface="Source Code Pro"/>
              <a:ea typeface="Source Code Pro"/>
              <a:cs typeface="Source Code Pro"/>
              <a:sym typeface="Source Code Pro"/>
            </a:endParaRPr>
          </a:p>
        </p:txBody>
      </p:sp>
      <p:graphicFrame>
        <p:nvGraphicFramePr>
          <p:cNvPr id="121" name="Google Shape;121;p24"/>
          <p:cNvGraphicFramePr/>
          <p:nvPr/>
        </p:nvGraphicFramePr>
        <p:xfrm>
          <a:off x="5308825" y="1198550"/>
          <a:ext cx="3624000" cy="284954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a[0][0] …</a:t>
                      </a:r>
                      <a:endParaRPr/>
                    </a:p>
                    <a:p>
                      <a:pPr marL="0" lvl="0" indent="0" algn="l" rtl="0">
                        <a:spcBef>
                          <a:spcPts val="0"/>
                        </a:spcBef>
                        <a:spcAft>
                          <a:spcPts val="0"/>
                        </a:spcAft>
                        <a:buNone/>
                      </a:pPr>
                      <a:r>
                        <a:rPr lang="en"/>
                        <a:t>a[0][3]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dirty="0"/>
                        <a:t>a[1][0] …</a:t>
                      </a:r>
                      <a:endParaRPr dirty="0"/>
                    </a:p>
                    <a:p>
                      <a:pPr marL="0" lvl="0" indent="0" algn="l" rtl="0">
                        <a:spcBef>
                          <a:spcPts val="0"/>
                        </a:spcBef>
                        <a:spcAft>
                          <a:spcPts val="0"/>
                        </a:spcAft>
                        <a:buNone/>
                      </a:pPr>
                      <a:r>
                        <a:rPr lang="en" dirty="0"/>
                        <a:t>a[1][3]</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22" name="Google Shape;122;p24"/>
          <p:cNvSpPr txBox="1"/>
          <p:nvPr/>
        </p:nvSpPr>
        <p:spPr>
          <a:xfrm>
            <a:off x="6960925" y="170125"/>
            <a:ext cx="197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Misses: 2</a:t>
            </a:r>
            <a:endParaRPr sz="1800">
              <a:solidFill>
                <a:schemeClr val="dk1"/>
              </a:solidFill>
            </a:endParaRPr>
          </a:p>
          <a:p>
            <a:pPr marL="0" lvl="0" indent="0" algn="l" rtl="0">
              <a:spcBef>
                <a:spcPts val="0"/>
              </a:spcBef>
              <a:spcAft>
                <a:spcPts val="0"/>
              </a:spcAft>
              <a:buNone/>
            </a:pPr>
            <a:r>
              <a:rPr lang="en" sz="1800">
                <a:solidFill>
                  <a:schemeClr val="dk1"/>
                </a:solidFill>
              </a:rPr>
              <a:t>Hits: 0</a:t>
            </a:r>
            <a:endParaRPr sz="1800">
              <a:solidFill>
                <a:schemeClr val="dk1"/>
              </a:solidFill>
            </a:endParaRPr>
          </a:p>
        </p:txBody>
      </p:sp>
      <p:sp>
        <p:nvSpPr>
          <p:cNvPr id="2" name="Slide Number Placeholder 1">
            <a:extLst>
              <a:ext uri="{FF2B5EF4-FFF2-40B4-BE49-F238E27FC236}">
                <a16:creationId xmlns:a16="http://schemas.microsoft.com/office/drawing/2014/main" id="{CAD35B92-E9F0-EB96-DA41-180AAF05C0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3</a:t>
            </a:r>
            <a:endParaRPr/>
          </a:p>
        </p:txBody>
      </p:sp>
      <p:sp>
        <p:nvSpPr>
          <p:cNvPr id="129" name="Google Shape;129;p25"/>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Access </a:t>
            </a:r>
            <a:r>
              <a:rPr lang="en">
                <a:latin typeface="Source Code Pro"/>
                <a:ea typeface="Source Code Pro"/>
                <a:cs typeface="Source Code Pro"/>
                <a:sym typeface="Source Code Pro"/>
              </a:rPr>
              <a:t>ar[2][0]</a:t>
            </a:r>
            <a:endParaRPr>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0b</a:t>
            </a:r>
            <a:r>
              <a:rPr lang="en">
                <a:solidFill>
                  <a:srgbClr val="B45F06"/>
                </a:solidFill>
                <a:latin typeface="Source Code Pro"/>
                <a:ea typeface="Source Code Pro"/>
                <a:cs typeface="Source Code Pro"/>
                <a:sym typeface="Source Code Pro"/>
              </a:rPr>
              <a:t>10001 </a:t>
            </a:r>
            <a:r>
              <a:rPr lang="en">
                <a:solidFill>
                  <a:srgbClr val="2E66C1"/>
                </a:solidFill>
                <a:latin typeface="Source Code Pro"/>
                <a:ea typeface="Source Code Pro"/>
                <a:cs typeface="Source Code Pro"/>
                <a:sym typeface="Source Code Pro"/>
              </a:rPr>
              <a:t>00 </a:t>
            </a:r>
            <a:r>
              <a:rPr lang="en">
                <a:solidFill>
                  <a:schemeClr val="accent6"/>
                </a:solidFill>
                <a:latin typeface="Source Code Pro"/>
                <a:ea typeface="Source Code Pro"/>
                <a:cs typeface="Source Code Pro"/>
                <a:sym typeface="Source Code Pro"/>
              </a:rPr>
              <a:t>000</a:t>
            </a:r>
            <a:endParaRPr>
              <a:solidFill>
                <a:schemeClr val="accent6"/>
              </a:solidFill>
              <a:latin typeface="Source Code Pro"/>
              <a:ea typeface="Source Code Pro"/>
              <a:cs typeface="Source Code Pro"/>
              <a:sym typeface="Source Code Pro"/>
            </a:endParaRPr>
          </a:p>
          <a:p>
            <a:pPr marL="1371600" lvl="2" indent="-330200" algn="l" rtl="0">
              <a:spcBef>
                <a:spcPts val="0"/>
              </a:spcBef>
              <a:spcAft>
                <a:spcPts val="0"/>
              </a:spcAft>
              <a:buSzPts val="1600"/>
              <a:buChar char="■"/>
            </a:pPr>
            <a:r>
              <a:rPr lang="en"/>
              <a:t>Miss!</a:t>
            </a:r>
            <a:endParaRPr>
              <a:solidFill>
                <a:schemeClr val="accent6"/>
              </a:solidFill>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Load block into set 0 with tag 0x11</a:t>
            </a:r>
            <a:endParaRPr/>
          </a:p>
          <a:p>
            <a:pPr marL="1371600" lvl="2" indent="-330200" algn="l" rtl="0">
              <a:spcBef>
                <a:spcPts val="0"/>
              </a:spcBef>
              <a:spcAft>
                <a:spcPts val="0"/>
              </a:spcAft>
              <a:buSzPts val="1600"/>
              <a:buChar char="■"/>
            </a:pPr>
            <a:r>
              <a:rPr lang="en"/>
              <a:t>Can store both blocks in set 0 because of associativity</a:t>
            </a:r>
            <a:endParaRPr/>
          </a:p>
        </p:txBody>
      </p:sp>
      <p:sp>
        <p:nvSpPr>
          <p:cNvPr id="130" name="Google Shape;130;p25"/>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31" name="Google Shape;131;p25"/>
          <p:cNvSpPr txBox="1"/>
          <p:nvPr/>
        </p:nvSpPr>
        <p:spPr>
          <a:xfrm>
            <a:off x="6960925" y="170125"/>
            <a:ext cx="197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Misses: 3</a:t>
            </a:r>
            <a:endParaRPr sz="1800">
              <a:solidFill>
                <a:schemeClr val="dk1"/>
              </a:solidFill>
            </a:endParaRPr>
          </a:p>
          <a:p>
            <a:pPr marL="0" lvl="0" indent="0" algn="l" rtl="0">
              <a:spcBef>
                <a:spcPts val="0"/>
              </a:spcBef>
              <a:spcAft>
                <a:spcPts val="0"/>
              </a:spcAft>
              <a:buNone/>
            </a:pPr>
            <a:r>
              <a:rPr lang="en" sz="1800">
                <a:solidFill>
                  <a:schemeClr val="dk1"/>
                </a:solidFill>
              </a:rPr>
              <a:t>Hits: 0</a:t>
            </a:r>
            <a:endParaRPr sz="1800">
              <a:solidFill>
                <a:schemeClr val="dk1"/>
              </a:solidFill>
            </a:endParaRPr>
          </a:p>
        </p:txBody>
      </p:sp>
      <p:sp>
        <p:nvSpPr>
          <p:cNvPr id="132" name="Google Shape;132;p25"/>
          <p:cNvSpPr txBox="1"/>
          <p:nvPr/>
        </p:nvSpPr>
        <p:spPr>
          <a:xfrm>
            <a:off x="4759900" y="253225"/>
            <a:ext cx="20115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i = 0, j = 2</a:t>
            </a:r>
            <a:endParaRPr sz="1800">
              <a:solidFill>
                <a:schemeClr val="dk1"/>
              </a:solidFill>
              <a:latin typeface="Source Code Pro"/>
              <a:ea typeface="Source Code Pro"/>
              <a:cs typeface="Source Code Pro"/>
              <a:sym typeface="Source Code Pro"/>
            </a:endParaRPr>
          </a:p>
        </p:txBody>
      </p:sp>
      <p:graphicFrame>
        <p:nvGraphicFramePr>
          <p:cNvPr id="133" name="Google Shape;133;p25"/>
          <p:cNvGraphicFramePr/>
          <p:nvPr/>
        </p:nvGraphicFramePr>
        <p:xfrm>
          <a:off x="5308825" y="1198550"/>
          <a:ext cx="3624000" cy="284954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a[0][0] …</a:t>
                      </a:r>
                      <a:endParaRPr/>
                    </a:p>
                    <a:p>
                      <a:pPr marL="0" lvl="0" indent="0" algn="l" rtl="0">
                        <a:spcBef>
                          <a:spcPts val="0"/>
                        </a:spcBef>
                        <a:spcAft>
                          <a:spcPts val="0"/>
                        </a:spcAft>
                        <a:buNone/>
                      </a:pPr>
                      <a:r>
                        <a:rPr lang="en"/>
                        <a:t>a[0][3]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a[2][0] …</a:t>
                      </a:r>
                      <a:endParaRPr/>
                    </a:p>
                    <a:p>
                      <a:pPr marL="0" lvl="0" indent="0" algn="l" rtl="0">
                        <a:spcBef>
                          <a:spcPts val="0"/>
                        </a:spcBef>
                        <a:spcAft>
                          <a:spcPts val="0"/>
                        </a:spcAft>
                        <a:buNone/>
                      </a:pPr>
                      <a:r>
                        <a:rPr lang="en"/>
                        <a:t>a[2][3]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a[1][0] …</a:t>
                      </a:r>
                      <a:endParaRPr/>
                    </a:p>
                    <a:p>
                      <a:pPr marL="0" lvl="0" indent="0" algn="l" rtl="0">
                        <a:spcBef>
                          <a:spcPts val="0"/>
                        </a:spcBef>
                        <a:spcAft>
                          <a:spcPts val="0"/>
                        </a:spcAft>
                        <a:buNone/>
                      </a:pPr>
                      <a:r>
                        <a:rPr lang="en"/>
                        <a:t>a[1][3]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AC8D4FCC-806D-F82F-2D46-7761C5DF10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4</a:t>
            </a:r>
            <a:endParaRPr/>
          </a:p>
        </p:txBody>
      </p:sp>
      <p:sp>
        <p:nvSpPr>
          <p:cNvPr id="139" name="Google Shape;139;p26"/>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Access </a:t>
            </a:r>
            <a:r>
              <a:rPr lang="en">
                <a:latin typeface="Source Code Pro"/>
                <a:ea typeface="Source Code Pro"/>
                <a:cs typeface="Source Code Pro"/>
                <a:sym typeface="Source Code Pro"/>
              </a:rPr>
              <a:t>ar[3][0]</a:t>
            </a:r>
            <a:endParaRPr>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0b</a:t>
            </a:r>
            <a:r>
              <a:rPr lang="en">
                <a:solidFill>
                  <a:srgbClr val="B45F06"/>
                </a:solidFill>
                <a:latin typeface="Source Code Pro"/>
                <a:ea typeface="Source Code Pro"/>
                <a:cs typeface="Source Code Pro"/>
                <a:sym typeface="Source Code Pro"/>
              </a:rPr>
              <a:t>10001 </a:t>
            </a:r>
            <a:r>
              <a:rPr lang="en">
                <a:solidFill>
                  <a:srgbClr val="2E66C1"/>
                </a:solidFill>
                <a:latin typeface="Source Code Pro"/>
                <a:ea typeface="Source Code Pro"/>
                <a:cs typeface="Source Code Pro"/>
                <a:sym typeface="Source Code Pro"/>
              </a:rPr>
              <a:t>10 </a:t>
            </a:r>
            <a:r>
              <a:rPr lang="en">
                <a:solidFill>
                  <a:schemeClr val="accent6"/>
                </a:solidFill>
                <a:latin typeface="Source Code Pro"/>
                <a:ea typeface="Source Code Pro"/>
                <a:cs typeface="Source Code Pro"/>
                <a:sym typeface="Source Code Pro"/>
              </a:rPr>
              <a:t>000</a:t>
            </a:r>
            <a:endParaRPr>
              <a:solidFill>
                <a:schemeClr val="accent6"/>
              </a:solidFill>
              <a:latin typeface="Source Code Pro"/>
              <a:ea typeface="Source Code Pro"/>
              <a:cs typeface="Source Code Pro"/>
              <a:sym typeface="Source Code Pro"/>
            </a:endParaRPr>
          </a:p>
          <a:p>
            <a:pPr marL="1371600" lvl="2" indent="-330200" algn="l" rtl="0">
              <a:spcBef>
                <a:spcPts val="0"/>
              </a:spcBef>
              <a:spcAft>
                <a:spcPts val="0"/>
              </a:spcAft>
              <a:buSzPts val="1600"/>
              <a:buChar char="■"/>
            </a:pPr>
            <a:r>
              <a:rPr lang="en"/>
              <a:t>Miss!</a:t>
            </a:r>
            <a:endParaRPr>
              <a:solidFill>
                <a:schemeClr val="accent6"/>
              </a:solidFill>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Load block into set 1 with tag 0x11</a:t>
            </a:r>
            <a:endParaRPr/>
          </a:p>
        </p:txBody>
      </p:sp>
      <p:sp>
        <p:nvSpPr>
          <p:cNvPr id="140" name="Google Shape;140;p26"/>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42" name="Google Shape;142;p26"/>
          <p:cNvSpPr txBox="1"/>
          <p:nvPr/>
        </p:nvSpPr>
        <p:spPr>
          <a:xfrm>
            <a:off x="4759900" y="253225"/>
            <a:ext cx="20115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Source Code Pro"/>
                <a:ea typeface="Source Code Pro"/>
                <a:cs typeface="Source Code Pro"/>
                <a:sym typeface="Source Code Pro"/>
              </a:rPr>
              <a:t>i = 0, j = 3</a:t>
            </a:r>
            <a:endParaRPr sz="1800">
              <a:solidFill>
                <a:schemeClr val="dk1"/>
              </a:solidFill>
              <a:latin typeface="Source Code Pro"/>
              <a:ea typeface="Source Code Pro"/>
              <a:cs typeface="Source Code Pro"/>
              <a:sym typeface="Source Code Pro"/>
            </a:endParaRPr>
          </a:p>
        </p:txBody>
      </p:sp>
      <p:graphicFrame>
        <p:nvGraphicFramePr>
          <p:cNvPr id="143" name="Google Shape;143;p26"/>
          <p:cNvGraphicFramePr/>
          <p:nvPr/>
        </p:nvGraphicFramePr>
        <p:xfrm>
          <a:off x="5308825" y="1198550"/>
          <a:ext cx="3624000" cy="284954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a[0][0] …</a:t>
                      </a:r>
                      <a:endParaRPr/>
                    </a:p>
                    <a:p>
                      <a:pPr marL="0" lvl="0" indent="0" algn="l" rtl="0">
                        <a:spcBef>
                          <a:spcPts val="0"/>
                        </a:spcBef>
                        <a:spcAft>
                          <a:spcPts val="0"/>
                        </a:spcAft>
                        <a:buNone/>
                      </a:pPr>
                      <a:r>
                        <a:rPr lang="en"/>
                        <a:t>a[0][3]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a[2][0] …</a:t>
                      </a:r>
                      <a:endParaRPr/>
                    </a:p>
                    <a:p>
                      <a:pPr marL="0" lvl="0" indent="0" algn="l" rtl="0">
                        <a:spcBef>
                          <a:spcPts val="0"/>
                        </a:spcBef>
                        <a:spcAft>
                          <a:spcPts val="0"/>
                        </a:spcAft>
                        <a:buNone/>
                      </a:pPr>
                      <a:r>
                        <a:rPr lang="en"/>
                        <a:t>a[2][3]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a[1][0] …</a:t>
                      </a:r>
                      <a:endParaRPr/>
                    </a:p>
                    <a:p>
                      <a:pPr marL="0" lvl="0" indent="0" algn="l" rtl="0">
                        <a:spcBef>
                          <a:spcPts val="0"/>
                        </a:spcBef>
                        <a:spcAft>
                          <a:spcPts val="0"/>
                        </a:spcAft>
                        <a:buNone/>
                      </a:pPr>
                      <a:r>
                        <a:rPr lang="en"/>
                        <a:t>a[1][3]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a[3][0] …</a:t>
                      </a:r>
                      <a:endParaRPr/>
                    </a:p>
                    <a:p>
                      <a:pPr marL="0" lvl="0" indent="0" algn="l" rtl="0">
                        <a:spcBef>
                          <a:spcPts val="0"/>
                        </a:spcBef>
                        <a:spcAft>
                          <a:spcPts val="0"/>
                        </a:spcAft>
                        <a:buNone/>
                      </a:pPr>
                      <a:r>
                        <a:rPr lang="en"/>
                        <a:t>a[3][3]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41" name="Google Shape;141;p26"/>
          <p:cNvSpPr txBox="1"/>
          <p:nvPr/>
        </p:nvSpPr>
        <p:spPr>
          <a:xfrm>
            <a:off x="6960925" y="170125"/>
            <a:ext cx="197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Misses: 4</a:t>
            </a:r>
            <a:endParaRPr sz="1800">
              <a:solidFill>
                <a:schemeClr val="dk1"/>
              </a:solidFill>
            </a:endParaRPr>
          </a:p>
          <a:p>
            <a:pPr marL="0" lvl="0" indent="0" algn="l" rtl="0">
              <a:spcBef>
                <a:spcPts val="0"/>
              </a:spcBef>
              <a:spcAft>
                <a:spcPts val="0"/>
              </a:spcAft>
              <a:buNone/>
            </a:pPr>
            <a:r>
              <a:rPr lang="en" sz="1800">
                <a:solidFill>
                  <a:schemeClr val="dk1"/>
                </a:solidFill>
              </a:rPr>
              <a:t>Hits: 0</a:t>
            </a:r>
            <a:endParaRPr sz="1800">
              <a:solidFill>
                <a:schemeClr val="dk1"/>
              </a:solidFill>
            </a:endParaRPr>
          </a:p>
        </p:txBody>
      </p:sp>
      <p:sp>
        <p:nvSpPr>
          <p:cNvPr id="2" name="Slide Number Placeholder 1">
            <a:extLst>
              <a:ext uri="{FF2B5EF4-FFF2-40B4-BE49-F238E27FC236}">
                <a16:creationId xmlns:a16="http://schemas.microsoft.com/office/drawing/2014/main" id="{0CEBFF46-E342-ED4D-F5C1-03042F0CDB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 Analysis: step 5</a:t>
            </a:r>
            <a:endParaRPr/>
          </a:p>
        </p:txBody>
      </p:sp>
      <p:sp>
        <p:nvSpPr>
          <p:cNvPr id="149" name="Google Shape;149;p27"/>
          <p:cNvSpPr txBox="1">
            <a:spLocks noGrp="1"/>
          </p:cNvSpPr>
          <p:nvPr>
            <p:ph type="body" idx="1"/>
          </p:nvPr>
        </p:nvSpPr>
        <p:spPr>
          <a:xfrm>
            <a:off x="311700" y="742825"/>
            <a:ext cx="4943700" cy="198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Access </a:t>
            </a:r>
            <a:r>
              <a:rPr lang="en">
                <a:latin typeface="Source Code Pro"/>
                <a:ea typeface="Source Code Pro"/>
                <a:cs typeface="Source Code Pro"/>
                <a:sym typeface="Source Code Pro"/>
              </a:rPr>
              <a:t>ar[4][0]</a:t>
            </a:r>
            <a:endParaRPr>
              <a:latin typeface="Source Code Pro"/>
              <a:ea typeface="Source Code Pro"/>
              <a:cs typeface="Source Code Pro"/>
              <a:sym typeface="Source Code Pro"/>
            </a:endParaRPr>
          </a:p>
          <a:p>
            <a:pPr marL="914400" lvl="1" indent="-330200" algn="l" rtl="0">
              <a:spcBef>
                <a:spcPts val="0"/>
              </a:spcBef>
              <a:spcAft>
                <a:spcPts val="0"/>
              </a:spcAft>
              <a:buSzPts val="1600"/>
              <a:buFont typeface="Source Code Pro"/>
              <a:buChar char="○"/>
            </a:pPr>
            <a:r>
              <a:rPr lang="en">
                <a:latin typeface="Source Code Pro"/>
                <a:ea typeface="Source Code Pro"/>
                <a:cs typeface="Source Code Pro"/>
                <a:sym typeface="Source Code Pro"/>
              </a:rPr>
              <a:t>0b</a:t>
            </a:r>
            <a:r>
              <a:rPr lang="en">
                <a:solidFill>
                  <a:srgbClr val="B45F06"/>
                </a:solidFill>
                <a:latin typeface="Source Code Pro"/>
                <a:ea typeface="Source Code Pro"/>
                <a:cs typeface="Source Code Pro"/>
                <a:sym typeface="Source Code Pro"/>
              </a:rPr>
              <a:t>10010 </a:t>
            </a:r>
            <a:r>
              <a:rPr lang="en">
                <a:solidFill>
                  <a:srgbClr val="2E66C1"/>
                </a:solidFill>
                <a:latin typeface="Source Code Pro"/>
                <a:ea typeface="Source Code Pro"/>
                <a:cs typeface="Source Code Pro"/>
                <a:sym typeface="Source Code Pro"/>
              </a:rPr>
              <a:t>00 </a:t>
            </a:r>
            <a:r>
              <a:rPr lang="en">
                <a:solidFill>
                  <a:schemeClr val="accent6"/>
                </a:solidFill>
                <a:latin typeface="Source Code Pro"/>
                <a:ea typeface="Source Code Pro"/>
                <a:cs typeface="Source Code Pro"/>
                <a:sym typeface="Source Code Pro"/>
              </a:rPr>
              <a:t>000</a:t>
            </a:r>
            <a:endParaRPr>
              <a:solidFill>
                <a:schemeClr val="accent6"/>
              </a:solidFill>
              <a:latin typeface="Source Code Pro"/>
              <a:ea typeface="Source Code Pro"/>
              <a:cs typeface="Source Code Pro"/>
              <a:sym typeface="Source Code Pro"/>
            </a:endParaRPr>
          </a:p>
          <a:p>
            <a:pPr marL="1371600" lvl="2" indent="-330200" algn="l" rtl="0">
              <a:spcBef>
                <a:spcPts val="0"/>
              </a:spcBef>
              <a:spcAft>
                <a:spcPts val="0"/>
              </a:spcAft>
              <a:buSzPts val="1600"/>
              <a:buChar char="■"/>
            </a:pPr>
            <a:r>
              <a:rPr lang="en"/>
              <a:t>Miss!</a:t>
            </a:r>
            <a:endParaRPr>
              <a:solidFill>
                <a:schemeClr val="accent6"/>
              </a:solidFill>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Load block into set 0 with tag 0x12</a:t>
            </a:r>
            <a:endParaRPr/>
          </a:p>
          <a:p>
            <a:pPr marL="1371600" lvl="2" indent="-330200" algn="l" rtl="0">
              <a:spcBef>
                <a:spcPts val="0"/>
              </a:spcBef>
              <a:spcAft>
                <a:spcPts val="0"/>
              </a:spcAft>
              <a:buSzPts val="1600"/>
              <a:buChar char="■"/>
            </a:pPr>
            <a:r>
              <a:rPr lang="en"/>
              <a:t>Evicts least recently used block</a:t>
            </a:r>
            <a:endParaRPr/>
          </a:p>
        </p:txBody>
      </p:sp>
      <p:sp>
        <p:nvSpPr>
          <p:cNvPr id="150" name="Google Shape;150;p27"/>
          <p:cNvSpPr txBox="1"/>
          <p:nvPr/>
        </p:nvSpPr>
        <p:spPr>
          <a:xfrm>
            <a:off x="311700" y="2600775"/>
            <a:ext cx="48006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#define SIZE 8</a:t>
            </a:r>
            <a:endParaRPr>
              <a:solidFill>
                <a:srgbClr val="7030A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short</a:t>
            </a:r>
            <a:r>
              <a:rPr lang="en">
                <a:latin typeface="Source Code Pro"/>
                <a:ea typeface="Source Code Pro"/>
                <a:cs typeface="Source Code Pro"/>
                <a:sym typeface="Source Code Pro"/>
              </a:rPr>
              <a:t> ar[</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sum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a:t>
            </a:r>
            <a:r>
              <a:rPr lang="en">
                <a:solidFill>
                  <a:srgbClr val="666666"/>
                </a:solidFill>
                <a:latin typeface="Source Code Pro"/>
                <a:ea typeface="Source Code Pro"/>
                <a:cs typeface="Source Code Pro"/>
                <a:sym typeface="Source Code Pro"/>
              </a:rPr>
              <a:t>// &amp;ar=0x200</a:t>
            </a:r>
            <a:endParaRPr>
              <a:solidFill>
                <a:srgbClr val="666666"/>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i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i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i++)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for</a:t>
            </a: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j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 j &lt; </a:t>
            </a:r>
            <a:r>
              <a:rPr lang="en">
                <a:solidFill>
                  <a:srgbClr val="7030A0"/>
                </a:solidFill>
                <a:latin typeface="Source Code Pro"/>
                <a:ea typeface="Source Code Pro"/>
                <a:cs typeface="Source Code Pro"/>
                <a:sym typeface="Source Code Pro"/>
              </a:rPr>
              <a:t>SIZE</a:t>
            </a:r>
            <a:r>
              <a:rPr lang="en">
                <a:latin typeface="Source Code Pro"/>
                <a:ea typeface="Source Code Pro"/>
                <a:cs typeface="Source Code Pro"/>
                <a:sym typeface="Source Code Pro"/>
              </a:rPr>
              <a:t>; j++)</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sum += ar[j][i];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52" name="Google Shape;152;p27"/>
          <p:cNvSpPr txBox="1"/>
          <p:nvPr/>
        </p:nvSpPr>
        <p:spPr>
          <a:xfrm>
            <a:off x="4759900" y="253225"/>
            <a:ext cx="20115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Source Code Pro"/>
                <a:ea typeface="Source Code Pro"/>
                <a:cs typeface="Source Code Pro"/>
                <a:sym typeface="Source Code Pro"/>
              </a:rPr>
              <a:t>i = 0, j = 4</a:t>
            </a:r>
            <a:endParaRPr sz="1800" dirty="0">
              <a:solidFill>
                <a:schemeClr val="dk1"/>
              </a:solidFill>
              <a:latin typeface="Source Code Pro"/>
              <a:ea typeface="Source Code Pro"/>
              <a:cs typeface="Source Code Pro"/>
              <a:sym typeface="Source Code Pro"/>
            </a:endParaRPr>
          </a:p>
        </p:txBody>
      </p:sp>
      <p:graphicFrame>
        <p:nvGraphicFramePr>
          <p:cNvPr id="153" name="Google Shape;153;p27"/>
          <p:cNvGraphicFramePr/>
          <p:nvPr/>
        </p:nvGraphicFramePr>
        <p:xfrm>
          <a:off x="5308825" y="1198550"/>
          <a:ext cx="3624000" cy="2849540"/>
        </p:xfrm>
        <a:graphic>
          <a:graphicData uri="http://schemas.openxmlformats.org/drawingml/2006/table">
            <a:tbl>
              <a:tblPr>
                <a:noFill/>
                <a:tableStyleId>{8657FBBA-704C-41F8-93B8-2739CD014A81}</a:tableStyleId>
              </a:tblPr>
              <a:tblGrid>
                <a:gridCol w="522600">
                  <a:extLst>
                    <a:ext uri="{9D8B030D-6E8A-4147-A177-3AD203B41FA5}">
                      <a16:colId xmlns:a16="http://schemas.microsoft.com/office/drawing/2014/main" val="20000"/>
                    </a:ext>
                  </a:extLst>
                </a:gridCol>
                <a:gridCol w="502825">
                  <a:extLst>
                    <a:ext uri="{9D8B030D-6E8A-4147-A177-3AD203B41FA5}">
                      <a16:colId xmlns:a16="http://schemas.microsoft.com/office/drawing/2014/main" val="20001"/>
                    </a:ext>
                  </a:extLst>
                </a:gridCol>
                <a:gridCol w="974125">
                  <a:extLst>
                    <a:ext uri="{9D8B030D-6E8A-4147-A177-3AD203B41FA5}">
                      <a16:colId xmlns:a16="http://schemas.microsoft.com/office/drawing/2014/main" val="20002"/>
                    </a:ext>
                  </a:extLst>
                </a:gridCol>
                <a:gridCol w="504200">
                  <a:extLst>
                    <a:ext uri="{9D8B030D-6E8A-4147-A177-3AD203B41FA5}">
                      <a16:colId xmlns:a16="http://schemas.microsoft.com/office/drawing/2014/main" val="20003"/>
                    </a:ext>
                  </a:extLst>
                </a:gridCol>
                <a:gridCol w="1120250">
                  <a:extLst>
                    <a:ext uri="{9D8B030D-6E8A-4147-A177-3AD203B41FA5}">
                      <a16:colId xmlns:a16="http://schemas.microsoft.com/office/drawing/2014/main" val="20004"/>
                    </a:ext>
                  </a:extLst>
                </a:gridCol>
              </a:tblGrid>
              <a:tr h="416100">
                <a:tc>
                  <a:txBody>
                    <a:bodyPr/>
                    <a:lstStyle/>
                    <a:p>
                      <a:pPr marL="0" lvl="0" indent="0" algn="r" rtl="0">
                        <a:spcBef>
                          <a:spcPts val="0"/>
                        </a:spcBef>
                        <a:spcAft>
                          <a:spcPts val="0"/>
                        </a:spcAft>
                        <a:buNone/>
                      </a:pPr>
                      <a:r>
                        <a:rPr lang="en" b="1">
                          <a:solidFill>
                            <a:srgbClr val="0000FF"/>
                          </a:solidFill>
                        </a:rPr>
                        <a:t>Set</a:t>
                      </a:r>
                      <a:endParaRPr b="1">
                        <a:solidFill>
                          <a:srgbClr val="0000FF"/>
                        </a:solidFill>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B45F06"/>
                          </a:solidFill>
                        </a:rPr>
                        <a:t>Tag</a:t>
                      </a:r>
                      <a:endParaRPr b="1">
                        <a:solidFill>
                          <a:srgbClr val="B45F06"/>
                        </a:solidFill>
                      </a:endParaRPr>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Data</a:t>
                      </a:r>
                      <a:endParaRPr b="1"/>
                    </a:p>
                  </a:txBody>
                  <a:tcPr marL="91425" marR="91425" marT="91425" marB="91425">
                    <a:lnL w="19050" cap="flat" cmpd="sng">
                      <a:solidFill>
                        <a:schemeClr val="dk1">
                          <a:alpha val="0"/>
                        </a:schemeClr>
                      </a:solidFill>
                      <a:prstDash val="solid"/>
                      <a:round/>
                      <a:headEnd type="none" w="sm" len="sm"/>
                      <a:tailEnd type="none" w="sm" len="sm"/>
                    </a:lnL>
                    <a:lnR w="19050"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7150">
                <a:tc>
                  <a:txBody>
                    <a:bodyPr/>
                    <a:lstStyle/>
                    <a:p>
                      <a:pPr marL="0" lvl="0" indent="0" algn="r" rtl="0">
                        <a:spcBef>
                          <a:spcPts val="0"/>
                        </a:spcBef>
                        <a:spcAft>
                          <a:spcPts val="0"/>
                        </a:spcAft>
                        <a:buNone/>
                      </a:pPr>
                      <a:r>
                        <a:rPr lang="en"/>
                        <a:t>0</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a[4][0] …</a:t>
                      </a:r>
                      <a:endParaRPr/>
                    </a:p>
                    <a:p>
                      <a:pPr marL="0" lvl="0" indent="0" algn="l" rtl="0">
                        <a:spcBef>
                          <a:spcPts val="0"/>
                        </a:spcBef>
                        <a:spcAft>
                          <a:spcPts val="0"/>
                        </a:spcAft>
                        <a:buNone/>
                      </a:pPr>
                      <a:r>
                        <a:rPr lang="en"/>
                        <a:t>a[4][3]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11</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a[2][0] …</a:t>
                      </a:r>
                      <a:endParaRPr/>
                    </a:p>
                    <a:p>
                      <a:pPr marL="0" lvl="0" indent="0" algn="l" rtl="0">
                        <a:spcBef>
                          <a:spcPts val="0"/>
                        </a:spcBef>
                        <a:spcAft>
                          <a:spcPts val="0"/>
                        </a:spcAft>
                        <a:buNone/>
                      </a:pPr>
                      <a:r>
                        <a:rPr lang="en"/>
                        <a:t>a[2][3]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7150">
                <a:tc>
                  <a:txBody>
                    <a:bodyPr/>
                    <a:lstStyle/>
                    <a:p>
                      <a:pPr marL="0" lvl="0" indent="0" algn="r" rtl="0">
                        <a:spcBef>
                          <a:spcPts val="0"/>
                        </a:spcBef>
                        <a:spcAft>
                          <a:spcPts val="0"/>
                        </a:spcAft>
                        <a:buNone/>
                      </a:pPr>
                      <a:r>
                        <a:rPr lang="en"/>
                        <a:t>1</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07150">
                <a:tc>
                  <a:txBody>
                    <a:bodyPr/>
                    <a:lstStyle/>
                    <a:p>
                      <a:pPr marL="0" lvl="0" indent="0" algn="r" rtl="0">
                        <a:spcBef>
                          <a:spcPts val="0"/>
                        </a:spcBef>
                        <a:spcAft>
                          <a:spcPts val="0"/>
                        </a:spcAft>
                        <a:buNone/>
                      </a:pPr>
                      <a:r>
                        <a:rPr lang="en"/>
                        <a:t>2</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10</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a[1][0] …</a:t>
                      </a:r>
                      <a:endParaRPr/>
                    </a:p>
                    <a:p>
                      <a:pPr marL="0" lvl="0" indent="0" algn="l" rtl="0">
                        <a:spcBef>
                          <a:spcPts val="0"/>
                        </a:spcBef>
                        <a:spcAft>
                          <a:spcPts val="0"/>
                        </a:spcAft>
                        <a:buNone/>
                      </a:pPr>
                      <a:r>
                        <a:rPr lang="en"/>
                        <a:t>a[1][3]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11</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a[3][0] …</a:t>
                      </a:r>
                      <a:endParaRPr/>
                    </a:p>
                    <a:p>
                      <a:pPr marL="0" lvl="0" indent="0" algn="l" rtl="0">
                        <a:spcBef>
                          <a:spcPts val="0"/>
                        </a:spcBef>
                        <a:spcAft>
                          <a:spcPts val="0"/>
                        </a:spcAft>
                        <a:buNone/>
                      </a:pPr>
                      <a:r>
                        <a:rPr lang="en"/>
                        <a:t>a[3][3]</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07150">
                <a:tc>
                  <a:txBody>
                    <a:bodyPr/>
                    <a:lstStyle/>
                    <a:p>
                      <a:pPr marL="0" lvl="0" indent="0" algn="r" rtl="0">
                        <a:spcBef>
                          <a:spcPts val="0"/>
                        </a:spcBef>
                        <a:spcAft>
                          <a:spcPts val="0"/>
                        </a:spcAft>
                        <a:buNone/>
                      </a:pPr>
                      <a:r>
                        <a:rPr lang="en"/>
                        <a:t>3</a:t>
                      </a:r>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51" name="Google Shape;151;p27"/>
          <p:cNvSpPr txBox="1"/>
          <p:nvPr/>
        </p:nvSpPr>
        <p:spPr>
          <a:xfrm>
            <a:off x="6960925" y="170125"/>
            <a:ext cx="197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Misses: 5</a:t>
            </a:r>
            <a:endParaRPr sz="1800" dirty="0">
              <a:solidFill>
                <a:schemeClr val="dk1"/>
              </a:solidFill>
            </a:endParaRPr>
          </a:p>
          <a:p>
            <a:pPr marL="0" lvl="0" indent="0" algn="l" rtl="0">
              <a:spcBef>
                <a:spcPts val="0"/>
              </a:spcBef>
              <a:spcAft>
                <a:spcPts val="0"/>
              </a:spcAft>
              <a:buNone/>
            </a:pPr>
            <a:r>
              <a:rPr lang="en" sz="1800" dirty="0">
                <a:solidFill>
                  <a:schemeClr val="dk1"/>
                </a:solidFill>
              </a:rPr>
              <a:t>Hits: 0</a:t>
            </a:r>
            <a:endParaRPr sz="1800" dirty="0">
              <a:solidFill>
                <a:schemeClr val="dk1"/>
              </a:solidFill>
            </a:endParaRPr>
          </a:p>
        </p:txBody>
      </p:sp>
      <p:sp>
        <p:nvSpPr>
          <p:cNvPr id="2" name="Slide Number Placeholder 1">
            <a:extLst>
              <a:ext uri="{FF2B5EF4-FFF2-40B4-BE49-F238E27FC236}">
                <a16:creationId xmlns:a16="http://schemas.microsoft.com/office/drawing/2014/main" id="{99C909C8-7065-8EFC-34D5-599EF2ACFA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4357</Words>
  <Application>Microsoft Office PowerPoint</Application>
  <PresentationFormat>On-screen Show (16:9)</PresentationFormat>
  <Paragraphs>701</Paragraphs>
  <Slides>44</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Source Code Pro</vt:lpstr>
      <vt:lpstr>Play</vt:lpstr>
      <vt:lpstr>Arial</vt:lpstr>
      <vt:lpstr>Calibri</vt:lpstr>
      <vt:lpstr>Roboto Serif</vt:lpstr>
      <vt:lpstr>Cambria Math</vt:lpstr>
      <vt:lpstr>Simple Light UW 351</vt:lpstr>
      <vt:lpstr>Caches IV</vt:lpstr>
      <vt:lpstr>Administrivia</vt:lpstr>
      <vt:lpstr>Code Analysis</vt:lpstr>
      <vt:lpstr>Code Analysis: relevant values</vt:lpstr>
      <vt:lpstr>Code Analysis: step 1</vt:lpstr>
      <vt:lpstr>Code Analysis: step 2</vt:lpstr>
      <vt:lpstr>Code Analysis: step 3</vt:lpstr>
      <vt:lpstr>Code Analysis: step 4</vt:lpstr>
      <vt:lpstr>Code Analysis: step 5</vt:lpstr>
      <vt:lpstr>Code Analysis: step 6-8</vt:lpstr>
      <vt:lpstr>Code Analysis: step 9</vt:lpstr>
      <vt:lpstr>Code Analysis: step 10+</vt:lpstr>
      <vt:lpstr>Improving Cache Performance</vt:lpstr>
      <vt:lpstr>Improving Cache Performance Example: step 1</vt:lpstr>
      <vt:lpstr>Improving Cache Performance Example: step 2</vt:lpstr>
      <vt:lpstr>Improving Cache Performance Example: step 3+</vt:lpstr>
      <vt:lpstr>Caches</vt:lpstr>
      <vt:lpstr>Write-Hit Policies</vt:lpstr>
      <vt:lpstr>Write-Miss Policies</vt:lpstr>
      <vt:lpstr>Ex: Write-Back, Write-Allocate</vt:lpstr>
      <vt:lpstr>Ex: Write-Back, Write-Allocate (pt 2)</vt:lpstr>
      <vt:lpstr>Ex: Write-Back, Write-Allocate (pt 3)</vt:lpstr>
      <vt:lpstr>Ex: Write-Back, Write-Allocate (pt 4)</vt:lpstr>
      <vt:lpstr>Ex: Write-Back, Write-Allocate (pt 5)</vt:lpstr>
      <vt:lpstr>Ex: Write-Back, Write-Allocate (pt 6)</vt:lpstr>
      <vt:lpstr>Ex: Write-Back, Write-Allocate (pt 7)</vt:lpstr>
      <vt:lpstr>Ex: Write-Back, Write-Allocate (pt 8)</vt:lpstr>
      <vt:lpstr>Ex: Write-Back, Write-Allocate (pt 9)</vt:lpstr>
      <vt:lpstr>Common Policies</vt:lpstr>
      <vt:lpstr>Polling Question</vt:lpstr>
      <vt:lpstr>Cache Simulator</vt:lpstr>
      <vt:lpstr>Caches</vt:lpstr>
      <vt:lpstr>Optimizations for the Memory Hierarchy</vt:lpstr>
      <vt:lpstr>Example: Matrix Multiplication</vt:lpstr>
      <vt:lpstr>Matrices in Memory</vt:lpstr>
      <vt:lpstr>Naive Matrix Multiply</vt:lpstr>
      <vt:lpstr>Cache Miss Analysis (Naive)</vt:lpstr>
      <vt:lpstr>Linear Algebra To The Rescue</vt:lpstr>
      <vt:lpstr>Linear Algebra To The Rescue (pt 2)</vt:lpstr>
      <vt:lpstr>Blocked Matrix Multiply</vt:lpstr>
      <vt:lpstr>Cache Miss Analysis (Blocked)</vt:lpstr>
      <vt:lpstr>Cache Images</vt:lpstr>
      <vt:lpstr>Cache Images (pt 2)</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5</cp:revision>
  <dcterms:modified xsi:type="dcterms:W3CDTF">2024-08-01T03:20:05Z</dcterms:modified>
</cp:coreProperties>
</file>