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Source Code Pro" panose="020B0509030403020204" pitchFamily="49"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66">
          <p15:clr>
            <a:srgbClr val="747775"/>
          </p15:clr>
        </p15:guide>
        <p15:guide id="2" pos="1380">
          <p15:clr>
            <a:srgbClr val="747775"/>
          </p15:clr>
        </p15:guide>
        <p15:guide id="3" orient="horz" pos="2148" userDrawn="1">
          <p15:clr>
            <a:srgbClr val="747775"/>
          </p15:clr>
        </p15:guide>
        <p15:guide id="4" pos="454">
          <p15:clr>
            <a:srgbClr val="747775"/>
          </p15:clr>
        </p15:guide>
        <p15:guide id="5" orient="horz" pos="2604"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481106-89DB-4FA1-AC8A-1B9B55477471}">
  <a:tblStyle styleId="{CA481106-89DB-4FA1-AC8A-1B9B554774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163B54A-064E-419E-8145-3D1CB9B83C50}" styleName="Table_1">
    <a:wholeTbl>
      <a:tcTxStyle b="off" i="off">
        <a:font>
          <a:latin typeface="Arial Narrow"/>
          <a:ea typeface="Arial Narrow"/>
          <a:cs typeface="Arial Narrow"/>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081" autoAdjust="0"/>
  </p:normalViewPr>
  <p:slideViewPr>
    <p:cSldViewPr snapToGrid="0">
      <p:cViewPr varScale="1">
        <p:scale>
          <a:sx n="108" d="100"/>
          <a:sy n="108" d="100"/>
        </p:scale>
        <p:origin x="96" y="96"/>
      </p:cViewPr>
      <p:guideLst>
        <p:guide orient="horz" pos="766"/>
        <p:guide pos="1380"/>
        <p:guide orient="horz" pos="2148"/>
        <p:guide pos="454"/>
        <p:guide orient="horz" pos="26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edd257ef2f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edd257ef2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e0701b56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ee0701b56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e0701b56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ee0701b56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 KiB = 2*2^10 = 2^11 B. 128 B = 2^7 B</a:t>
            </a:r>
          </a:p>
          <a:p>
            <a:pPr marL="228600" lvl="0" indent="-228600" algn="l" rtl="0">
              <a:spcBef>
                <a:spcPts val="0"/>
              </a:spcBef>
              <a:spcAft>
                <a:spcPts val="0"/>
              </a:spcAft>
              <a:buAutoNum type="arabicPeriod"/>
            </a:pPr>
            <a:r>
              <a:rPr lang="en-US" dirty="0"/>
              <a:t>Associativity (E) = Cache size (C) / block size (K) / number of sets (S) = 2^11 B / 2^7 B / 2 = 2^3 = 8</a:t>
            </a:r>
          </a:p>
          <a:p>
            <a:pPr marL="228600" lvl="0" indent="-228600" algn="l" rtl="0">
              <a:spcBef>
                <a:spcPts val="0"/>
              </a:spcBef>
              <a:spcAft>
                <a:spcPts val="0"/>
              </a:spcAft>
              <a:buAutoNum type="arabicPeriod"/>
            </a:pPr>
            <a:r>
              <a:rPr lang="en-US" dirty="0"/>
              <a:t>Little k = log_2(big K) = 7, little s = log_2(big s) = 3. Tag bits = 16-7-3 =  6 bits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e0701b5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e0701b5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e0701b56a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ee0701b56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Address space = # of bytes/addresses in memory (see Mem &amp; Data slides)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ee0701b56a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ee0701b56a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1KiB = 2^10B = 2^10 addresses = big M, 125 cycles = miss penalty</a:t>
            </a:r>
          </a:p>
          <a:p>
            <a:pPr marL="0" lvl="0" indent="0" algn="l" rtl="0">
              <a:spcBef>
                <a:spcPts val="0"/>
              </a:spcBef>
              <a:spcAft>
                <a:spcPts val="0"/>
              </a:spcAft>
              <a:buNone/>
            </a:pPr>
            <a:r>
              <a:rPr lang="en-US" dirty="0"/>
              <a:t>Address width (little m) = log_2(big M) = 10 bits</a:t>
            </a:r>
          </a:p>
          <a:p>
            <a:pPr marL="0" lvl="0" indent="0" algn="l" rtl="0">
              <a:spcBef>
                <a:spcPts val="0"/>
              </a:spcBef>
              <a:spcAft>
                <a:spcPts val="0"/>
              </a:spcAft>
              <a:buNone/>
            </a:pPr>
            <a:r>
              <a:rPr lang="en-US" dirty="0"/>
              <a:t>Offset bits (little k) = log_2(big K) = 3 bits</a:t>
            </a:r>
          </a:p>
          <a:p>
            <a:pPr marL="0" lvl="0" indent="0" algn="l" rtl="0">
              <a:spcBef>
                <a:spcPts val="0"/>
              </a:spcBef>
              <a:spcAft>
                <a:spcPts val="0"/>
              </a:spcAft>
              <a:buNone/>
            </a:pPr>
            <a:r>
              <a:rPr lang="en-US" dirty="0"/>
              <a:t>Index bits (little s) = log_2(big S). Big S = 2^10 / 2^3 / 2 = 2^6, so little s = 6 bits</a:t>
            </a:r>
          </a:p>
          <a:p>
            <a:pPr marL="0" lvl="0" indent="0" algn="l" rtl="0">
              <a:spcBef>
                <a:spcPts val="0"/>
              </a:spcBef>
              <a:spcAft>
                <a:spcPts val="0"/>
              </a:spcAft>
              <a:buNone/>
            </a:pPr>
            <a:r>
              <a:rPr lang="en-US" dirty="0"/>
              <a:t>Tag bits (t) = 10-3-6 = 1 bit</a:t>
            </a:r>
          </a:p>
          <a:p>
            <a:pPr marL="0" lvl="0" indent="0" algn="l" rtl="0">
              <a:spcBef>
                <a:spcPts val="0"/>
              </a:spcBef>
              <a:spcAft>
                <a:spcPts val="0"/>
              </a:spcAft>
              <a:buNone/>
            </a:pPr>
            <a:r>
              <a:rPr lang="en-US" dirty="0"/>
              <a:t>AMAT = HT + MR*MP = 3 + 0.2*125 = 28 cycles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e0701b56a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e0701b56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New things added this lecture: checking any line in the set (as opposed to only having one line per set), and checking the valid bit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e0701b56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ee0701b56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ee0701b56a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ee0701b5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Match if V==1 and Tag==0xabc</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e0701b56a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e0701b5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 B because we want a short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e0701b56a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ee0701b56a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dd072455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dd072455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Late due date for Lab3 is Tue 7/30</a:t>
            </a:r>
          </a:p>
          <a:p>
            <a:pPr marL="0" lvl="0" indent="0" algn="l" rtl="0">
              <a:spcBef>
                <a:spcPts val="0"/>
              </a:spcBef>
              <a:spcAft>
                <a:spcPts val="0"/>
              </a:spcAft>
              <a:buNone/>
            </a:pPr>
            <a:r>
              <a:rPr lang="en-US" dirty="0"/>
              <a:t>REMEMBER QUIZ 2</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e0701b56a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e0701b56a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one on the left!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ee0701b56a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ee0701b56a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e0701b56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ee0701b56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ee0701b56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ee0701b56a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More detailed explanation in next lecture</a:t>
            </a:r>
          </a:p>
          <a:p>
            <a:pPr marL="0" lvl="0" indent="0" algn="l" rtl="0">
              <a:spcBef>
                <a:spcPts val="0"/>
              </a:spcBef>
              <a:spcAft>
                <a:spcPts val="0"/>
              </a:spcAft>
              <a:buNone/>
            </a:pPr>
            <a:r>
              <a:rPr lang="en-US" dirty="0"/>
              <a:t>Big S = 64/8/2 = 4 sets</a:t>
            </a:r>
          </a:p>
          <a:p>
            <a:pPr marL="0" lvl="0" indent="0" algn="l" rtl="0">
              <a:spcBef>
                <a:spcPts val="0"/>
              </a:spcBef>
              <a:spcAft>
                <a:spcPts val="0"/>
              </a:spcAft>
              <a:buNone/>
            </a:pPr>
            <a:r>
              <a:rPr lang="en-US" dirty="0"/>
              <a:t>Little k = 3 bits, little s = 2 bits</a:t>
            </a:r>
          </a:p>
          <a:p>
            <a:pPr marL="0" lvl="0" indent="0" algn="l" rtl="0">
              <a:spcBef>
                <a:spcPts val="0"/>
              </a:spcBef>
              <a:spcAft>
                <a:spcPts val="0"/>
              </a:spcAft>
              <a:buNone/>
            </a:pPr>
            <a:r>
              <a:rPr lang="en-US" dirty="0"/>
              <a:t>Short is 2 B, 4 per block</a:t>
            </a:r>
          </a:p>
          <a:p>
            <a:pPr marL="0" lvl="0" indent="0" algn="l" rtl="0">
              <a:spcBef>
                <a:spcPts val="0"/>
              </a:spcBef>
              <a:spcAft>
                <a:spcPts val="0"/>
              </a:spcAft>
              <a:buNone/>
            </a:pPr>
            <a:r>
              <a:rPr lang="en-US" dirty="0"/>
              <a:t>Access pattern is a[0][0], a[1][0], a[2][0], a[3][0]…</a:t>
            </a:r>
          </a:p>
          <a:p>
            <a:pPr marL="0" lvl="0" indent="0" algn="l" rtl="0">
              <a:spcBef>
                <a:spcPts val="0"/>
              </a:spcBef>
              <a:spcAft>
                <a:spcPts val="0"/>
              </a:spcAft>
              <a:buNone/>
            </a:pPr>
            <a:r>
              <a:rPr lang="en-US" dirty="0"/>
              <a:t>a[0][0], a[2][0], a[4][0], a[6][0] = Set 0</a:t>
            </a:r>
          </a:p>
          <a:p>
            <a:pPr marL="0" lvl="0" indent="0" algn="l" rtl="0">
              <a:spcBef>
                <a:spcPts val="0"/>
              </a:spcBef>
              <a:spcAft>
                <a:spcPts val="0"/>
              </a:spcAft>
              <a:buNone/>
            </a:pPr>
            <a:r>
              <a:rPr lang="en-US" dirty="0"/>
              <a:t>a[1][0], a[3][0], a[5][0], a[7][0] = Set 2</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a[4] kicks out a[0], a[5] kicks out a[1], a[6] kicks out a[2], a[7] kicks out a[3]</a:t>
            </a:r>
          </a:p>
          <a:p>
            <a:pPr marL="0" lvl="0" indent="0" algn="l" rtl="0">
              <a:spcBef>
                <a:spcPts val="0"/>
              </a:spcBef>
              <a:spcAft>
                <a:spcPts val="0"/>
              </a:spcAft>
              <a:buNone/>
            </a:pPr>
            <a:r>
              <a:rPr lang="en-US" dirty="0"/>
              <a:t>Each block is evicted before it’s used again. MR = 100%</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ee0701b56a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ee0701b56a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dd257ef2f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dd257ef2f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Only talking about direct-mapped caches today. This is what you read about for today. We’ll talk about the other kinds later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dd072455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dd072455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edd072455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edd072455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e0701b56a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ee0701b56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Tag = entire block#</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edd072455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edd072455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ee0701b56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ee0701b56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E increases, S decreases, so fewer index bits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e0701b5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ee0701b5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Little k = 4 bits.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example has 8 sets, so little s = 3, set 0b011 = 3</a:t>
            </a:r>
          </a:p>
          <a:p>
            <a:pPr marL="0" lvl="0" indent="0" algn="l" rtl="0">
              <a:spcBef>
                <a:spcPts val="0"/>
              </a:spcBef>
              <a:spcAft>
                <a:spcPts val="0"/>
              </a:spcAft>
              <a:buNone/>
            </a:pPr>
            <a:r>
              <a:rPr lang="en-US" dirty="0"/>
              <a:t>Second example has 4 sets, to little s = 2, set 0b11 = 3. block can go in either slot in the set</a:t>
            </a:r>
          </a:p>
          <a:p>
            <a:pPr marL="0" lvl="0" indent="0" algn="l" rtl="0">
              <a:spcBef>
                <a:spcPts val="0"/>
              </a:spcBef>
              <a:spcAft>
                <a:spcPts val="0"/>
              </a:spcAft>
              <a:buNone/>
            </a:pPr>
            <a:r>
              <a:rPr lang="en-US" dirty="0"/>
              <a:t>Third example has 2 sets, so little s = 1, set 0b1 = 1. block can go in any of the 4 slots in set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4" name="Google Shape;74;p1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Caches III</a:t>
            </a:r>
            <a:endParaRPr sz="3000"/>
          </a:p>
        </p:txBody>
      </p:sp>
      <p:sp>
        <p:nvSpPr>
          <p:cNvPr id="80" name="Google Shape;80;p19"/>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81" name="Google Shape;81;p19"/>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82" name="Google Shape;82;p19" descr="A tweet from used &quot;Async ( Paris Arc )&quot; (@0xAsync), which reads:&#10;&quot;No mom it's not a 'messy pile of clothes on my char' it's an L1 cache for fast random access to my frequently used clothes in O(1) time. It needs to be big to avoid expensive cache misses (looking in my closet). I NEED to be minimizing latency, this is important to me. Please.&quot;"/>
          <p:cNvPicPr preferRelativeResize="0"/>
          <p:nvPr/>
        </p:nvPicPr>
        <p:blipFill rotWithShape="1">
          <a:blip r:embed="rId3">
            <a:alphaModFix/>
          </a:blip>
          <a:srcRect/>
          <a:stretch/>
        </p:blipFill>
        <p:spPr>
          <a:xfrm>
            <a:off x="3907024" y="289051"/>
            <a:ext cx="4789475" cy="3815151"/>
          </a:xfrm>
          <a:prstGeom prst="rect">
            <a:avLst/>
          </a:prstGeom>
          <a:noFill/>
          <a:ln>
            <a:noFill/>
          </a:ln>
        </p:spPr>
      </p:pic>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Block Placement and Replacement</a:t>
            </a:r>
            <a:endParaRPr/>
          </a:p>
        </p:txBody>
      </p:sp>
      <p:sp>
        <p:nvSpPr>
          <p:cNvPr id="170" name="Google Shape;170;p28"/>
          <p:cNvSpPr txBox="1">
            <a:spLocks noGrp="1"/>
          </p:cNvSpPr>
          <p:nvPr>
            <p:ph type="body" idx="1"/>
          </p:nvPr>
        </p:nvSpPr>
        <p:spPr>
          <a:xfrm>
            <a:off x="311700" y="742825"/>
            <a:ext cx="8520600" cy="204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If there is an empty line in the set, store data there</a:t>
            </a:r>
            <a:endParaRPr/>
          </a:p>
          <a:p>
            <a:pPr marL="914400" lvl="1" indent="-330200" algn="l" rtl="0">
              <a:spcBef>
                <a:spcPts val="0"/>
              </a:spcBef>
              <a:spcAft>
                <a:spcPts val="0"/>
              </a:spcAft>
              <a:buSzPts val="1600"/>
              <a:buChar char="○"/>
            </a:pPr>
            <a:r>
              <a:rPr lang="en"/>
              <a:t>How to tell if the line is empty? </a:t>
            </a:r>
            <a:r>
              <a:rPr lang="en" b="1">
                <a:solidFill>
                  <a:srgbClr val="7030A0"/>
                </a:solidFill>
              </a:rPr>
              <a:t>Valid bit</a:t>
            </a:r>
            <a:r>
              <a:rPr lang="en"/>
              <a:t> (0 = empty, 1 = used)</a:t>
            </a:r>
            <a:endParaRPr/>
          </a:p>
          <a:p>
            <a:pPr marL="1371600" lvl="2" indent="-330200" algn="l" rtl="0">
              <a:spcBef>
                <a:spcPts val="0"/>
              </a:spcBef>
              <a:spcAft>
                <a:spcPts val="0"/>
              </a:spcAft>
              <a:buSzPts val="1600"/>
              <a:buChar char="■"/>
            </a:pPr>
            <a:r>
              <a:rPr lang="en"/>
              <a:t>Stored in cache line</a:t>
            </a:r>
            <a:endParaRPr/>
          </a:p>
          <a:p>
            <a:pPr marL="457200" lvl="0" indent="-342900" algn="l" rtl="0">
              <a:spcBef>
                <a:spcPts val="0"/>
              </a:spcBef>
              <a:spcAft>
                <a:spcPts val="0"/>
              </a:spcAft>
              <a:buSzPts val="1800"/>
              <a:buChar char="●"/>
            </a:pPr>
            <a:r>
              <a:rPr lang="en"/>
              <a:t>If there are no empty lines, which one do we replace?</a:t>
            </a:r>
            <a:endParaRPr/>
          </a:p>
          <a:p>
            <a:pPr marL="914400" lvl="1" indent="-330200" algn="l" rtl="0">
              <a:spcBef>
                <a:spcPts val="0"/>
              </a:spcBef>
              <a:spcAft>
                <a:spcPts val="0"/>
              </a:spcAft>
              <a:buSzPts val="1600"/>
              <a:buChar char="○"/>
            </a:pPr>
            <a:r>
              <a:rPr lang="en"/>
              <a:t>No choice for direct-mapped, easy!</a:t>
            </a:r>
            <a:endParaRPr/>
          </a:p>
          <a:p>
            <a:pPr marL="914400" lvl="1" indent="-330200" algn="l" rtl="0">
              <a:spcBef>
                <a:spcPts val="0"/>
              </a:spcBef>
              <a:spcAft>
                <a:spcPts val="0"/>
              </a:spcAft>
              <a:buSzPts val="1600"/>
              <a:buChar char="○"/>
            </a:pPr>
            <a:r>
              <a:rPr lang="en"/>
              <a:t>For other caches, need a </a:t>
            </a:r>
            <a:r>
              <a:rPr lang="en" b="1">
                <a:solidFill>
                  <a:srgbClr val="7030A0"/>
                </a:solidFill>
              </a:rPr>
              <a:t>replacement policy</a:t>
            </a:r>
            <a:endParaRPr/>
          </a:p>
        </p:txBody>
      </p:sp>
      <p:sp>
        <p:nvSpPr>
          <p:cNvPr id="171" name="Google Shape;171;p28"/>
          <p:cNvSpPr txBox="1"/>
          <p:nvPr/>
        </p:nvSpPr>
        <p:spPr>
          <a:xfrm>
            <a:off x="311700" y="2495650"/>
            <a:ext cx="5377500" cy="714300"/>
          </a:xfrm>
          <a:prstGeom prst="rect">
            <a:avLst/>
          </a:prstGeom>
          <a:noFill/>
          <a:ln>
            <a:noFill/>
          </a:ln>
        </p:spPr>
        <p:txBody>
          <a:bodyPr spcFirstLastPara="1" wrap="square" lIns="91425" tIns="91425" rIns="91425" bIns="91425" anchor="t" anchorCtr="0">
            <a:spAutoFit/>
          </a:bodyPr>
          <a:lstStyle/>
          <a:p>
            <a:pPr marL="1371600" lvl="2" indent="-330200" algn="l" rtl="0">
              <a:lnSpc>
                <a:spcPct val="115000"/>
              </a:lnSpc>
              <a:spcBef>
                <a:spcPts val="0"/>
              </a:spcBef>
              <a:spcAft>
                <a:spcPts val="0"/>
              </a:spcAft>
              <a:buClr>
                <a:schemeClr val="dk1"/>
              </a:buClr>
              <a:buSzPts val="1600"/>
              <a:buChar char="■"/>
            </a:pPr>
            <a:r>
              <a:rPr lang="en" sz="1600">
                <a:solidFill>
                  <a:schemeClr val="dk1"/>
                </a:solidFill>
              </a:rPr>
              <a:t>Ideal is </a:t>
            </a:r>
            <a:r>
              <a:rPr lang="en" sz="1600" b="1">
                <a:solidFill>
                  <a:srgbClr val="7030A0"/>
                </a:solidFill>
              </a:rPr>
              <a:t>least recently used</a:t>
            </a:r>
            <a:r>
              <a:rPr lang="en" sz="1600">
                <a:solidFill>
                  <a:schemeClr val="dk1"/>
                </a:solidFill>
              </a:rPr>
              <a:t> (</a:t>
            </a:r>
            <a:r>
              <a:rPr lang="en" sz="1600" b="1">
                <a:solidFill>
                  <a:srgbClr val="7030A0"/>
                </a:solidFill>
              </a:rPr>
              <a:t>LRU</a:t>
            </a:r>
            <a:r>
              <a:rPr lang="en" sz="1600">
                <a:solidFill>
                  <a:schemeClr val="dk1"/>
                </a:solidFill>
              </a:rPr>
              <a:t>)</a:t>
            </a:r>
            <a:endParaRPr sz="1600">
              <a:solidFill>
                <a:schemeClr val="dk1"/>
              </a:solidFill>
            </a:endParaRPr>
          </a:p>
          <a:p>
            <a:pPr marL="1371600" lvl="2" indent="-330200" algn="l" rtl="0">
              <a:lnSpc>
                <a:spcPct val="115000"/>
              </a:lnSpc>
              <a:spcBef>
                <a:spcPts val="0"/>
              </a:spcBef>
              <a:spcAft>
                <a:spcPts val="0"/>
              </a:spcAft>
              <a:buClr>
                <a:schemeClr val="dk1"/>
              </a:buClr>
              <a:buSzPts val="1600"/>
              <a:buChar char="■"/>
            </a:pPr>
            <a:r>
              <a:rPr lang="en" sz="1600">
                <a:solidFill>
                  <a:schemeClr val="dk1"/>
                </a:solidFill>
              </a:rPr>
              <a:t>Most real caches </a:t>
            </a:r>
            <a:r>
              <a:rPr lang="en" sz="1600" i="1">
                <a:solidFill>
                  <a:schemeClr val="dk1"/>
                </a:solidFill>
              </a:rPr>
              <a:t>approximate</a:t>
            </a:r>
            <a:r>
              <a:rPr lang="en" sz="1600">
                <a:solidFill>
                  <a:schemeClr val="dk1"/>
                </a:solidFill>
              </a:rPr>
              <a:t> LRU</a:t>
            </a:r>
            <a:endParaRPr/>
          </a:p>
        </p:txBody>
      </p:sp>
      <p:sp>
        <p:nvSpPr>
          <p:cNvPr id="172" name="Google Shape;17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Polling Questions</a:t>
            </a:r>
            <a:endParaRPr/>
          </a:p>
        </p:txBody>
      </p:sp>
      <p:sp>
        <p:nvSpPr>
          <p:cNvPr id="178" name="Google Shape;178;p2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We have a cache of size 2 KiB with block size of 128 B. If our cache has 2 sets, what is its associativity?</a:t>
            </a:r>
            <a:endParaRPr/>
          </a:p>
          <a:p>
            <a:pPr marL="914400" lvl="1" indent="-330200" algn="l" rtl="0">
              <a:spcBef>
                <a:spcPts val="0"/>
              </a:spcBef>
              <a:spcAft>
                <a:spcPts val="0"/>
              </a:spcAft>
              <a:buClr>
                <a:srgbClr val="7030A0"/>
              </a:buClr>
              <a:buSzPts val="1600"/>
              <a:buAutoNum type="alphaUcParenR"/>
            </a:pPr>
            <a:r>
              <a:rPr lang="en"/>
              <a:t>2</a:t>
            </a:r>
            <a:endParaRPr/>
          </a:p>
          <a:p>
            <a:pPr marL="914400" lvl="1" indent="-330200" algn="l" rtl="0">
              <a:spcBef>
                <a:spcPts val="0"/>
              </a:spcBef>
              <a:spcAft>
                <a:spcPts val="0"/>
              </a:spcAft>
              <a:buClr>
                <a:srgbClr val="7030A0"/>
              </a:buClr>
              <a:buSzPts val="1600"/>
              <a:buAutoNum type="alphaUcParenR"/>
            </a:pPr>
            <a:r>
              <a:rPr lang="en"/>
              <a:t>4</a:t>
            </a:r>
            <a:endParaRPr/>
          </a:p>
          <a:p>
            <a:pPr marL="914400" lvl="1" indent="-330200" algn="l" rtl="0">
              <a:spcBef>
                <a:spcPts val="0"/>
              </a:spcBef>
              <a:spcAft>
                <a:spcPts val="0"/>
              </a:spcAft>
              <a:buClr>
                <a:srgbClr val="7030A0"/>
              </a:buClr>
              <a:buSzPts val="1600"/>
              <a:buAutoNum type="alphaUcParenR"/>
            </a:pPr>
            <a:r>
              <a:rPr lang="en"/>
              <a:t>8</a:t>
            </a:r>
            <a:endParaRPr/>
          </a:p>
          <a:p>
            <a:pPr marL="914400" lvl="1" indent="-330200" algn="l" rtl="0">
              <a:spcBef>
                <a:spcPts val="0"/>
              </a:spcBef>
              <a:spcAft>
                <a:spcPts val="0"/>
              </a:spcAft>
              <a:buClr>
                <a:srgbClr val="7030A0"/>
              </a:buClr>
              <a:buSzPts val="1600"/>
              <a:buAutoNum type="alphaUcParenR"/>
            </a:pPr>
            <a:r>
              <a:rPr lang="en"/>
              <a:t>16</a:t>
            </a:r>
            <a:endParaRPr/>
          </a:p>
          <a:p>
            <a:pPr marL="457200" lvl="0" indent="-342900" algn="l" rtl="0">
              <a:spcBef>
                <a:spcPts val="0"/>
              </a:spcBef>
              <a:spcAft>
                <a:spcPts val="0"/>
              </a:spcAft>
              <a:buSzPts val="1800"/>
              <a:buAutoNum type="arabicPeriod"/>
            </a:pPr>
            <a:r>
              <a:rPr lang="en"/>
              <a:t>If addresses are 16 bits wide, how wide is the Tag field?</a:t>
            </a:r>
            <a:endParaRPr/>
          </a:p>
        </p:txBody>
      </p:sp>
      <p:sp>
        <p:nvSpPr>
          <p:cNvPr id="179" name="Google Shape;17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General Cache Layout Review</a:t>
            </a:r>
            <a:endParaRPr/>
          </a:p>
        </p:txBody>
      </p:sp>
      <p:pic>
        <p:nvPicPr>
          <p:cNvPr id="185" name="Google Shape;185;p30" descr="A large blue box containing two shaded rows. Each row contains 3 grey boxes with a &quot;...&quot; in between the 2nd and 3rd box. There is also a &quot;...&quot; in between the two rows. On the left, the rows are labeled 0 and S-1, with a &quot;...&quot; in between. A bracket spanning the width of the blue box is labeled &quot;E lines per set&quot;, and another bracket spanning its height is labeled &quot;S sets&quot;.&#10;&#10;One of the grey boxes is expanded so that its contents are visible. Inside is a white box labeled &quot;V&quot;, a larger white box labeled &quot;Tag&quot;, and a row of white boxes labeled &quot;0&quot;, &quot;1&quot;, &quot;...&quot;, &quot;K-1&quot;. A bracket spanning the row of boxes is labeled &quot;K bytes per block&quot;"/>
          <p:cNvPicPr preferRelativeResize="0"/>
          <p:nvPr/>
        </p:nvPicPr>
        <p:blipFill>
          <a:blip r:embed="rId3">
            <a:alphaModFix/>
          </a:blip>
          <a:stretch>
            <a:fillRect/>
          </a:stretch>
        </p:blipFill>
        <p:spPr>
          <a:xfrm>
            <a:off x="2267825" y="649225"/>
            <a:ext cx="4937525" cy="3596450"/>
          </a:xfrm>
          <a:prstGeom prst="rect">
            <a:avLst/>
          </a:prstGeom>
          <a:noFill/>
          <a:ln>
            <a:noFill/>
          </a:ln>
        </p:spPr>
      </p:pic>
      <p:sp>
        <p:nvSpPr>
          <p:cNvPr id="186" name="Google Shape;186;p30"/>
          <p:cNvSpPr txBox="1">
            <a:spLocks noGrp="1"/>
          </p:cNvSpPr>
          <p:nvPr>
            <p:ph type="body" idx="1"/>
          </p:nvPr>
        </p:nvSpPr>
        <p:spPr>
          <a:xfrm>
            <a:off x="5862825" y="3233100"/>
            <a:ext cx="3175200" cy="965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152" b="1" i="1">
                <a:solidFill>
                  <a:srgbClr val="38761D"/>
                </a:solidFill>
              </a:rPr>
              <a:t>C</a:t>
            </a:r>
            <a:r>
              <a:rPr lang="en" sz="2152"/>
              <a:t> = total bytes = </a:t>
            </a:r>
            <a:r>
              <a:rPr lang="en" sz="2152" b="1" i="1">
                <a:solidFill>
                  <a:srgbClr val="980000"/>
                </a:solidFill>
              </a:rPr>
              <a:t>K</a:t>
            </a:r>
            <a:r>
              <a:rPr lang="en" sz="2152"/>
              <a:t>*</a:t>
            </a:r>
            <a:r>
              <a:rPr lang="en" sz="2152" b="1" i="1">
                <a:solidFill>
                  <a:srgbClr val="BD0893"/>
                </a:solidFill>
              </a:rPr>
              <a:t>E</a:t>
            </a:r>
            <a:r>
              <a:rPr lang="en" sz="2152"/>
              <a:t>*</a:t>
            </a:r>
            <a:r>
              <a:rPr lang="en" sz="2152" b="1" i="1">
                <a:solidFill>
                  <a:srgbClr val="0000FF"/>
                </a:solidFill>
              </a:rPr>
              <a:t>S</a:t>
            </a:r>
            <a:endParaRPr sz="2152"/>
          </a:p>
          <a:p>
            <a:pPr marL="0" lvl="0" indent="0" algn="l" rtl="0">
              <a:spcBef>
                <a:spcPts val="1200"/>
              </a:spcBef>
              <a:spcAft>
                <a:spcPts val="1200"/>
              </a:spcAft>
              <a:buNone/>
            </a:pPr>
            <a:r>
              <a:rPr lang="en"/>
              <a:t>(does not include tag or valid bit)</a:t>
            </a:r>
            <a:endParaRPr/>
          </a:p>
        </p:txBody>
      </p:sp>
      <p:sp>
        <p:nvSpPr>
          <p:cNvPr id="187" name="Google Shape;18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Notation Review</a:t>
            </a:r>
            <a:endParaRPr/>
          </a:p>
        </p:txBody>
      </p:sp>
      <p:graphicFrame>
        <p:nvGraphicFramePr>
          <p:cNvPr id="193" name="Google Shape;193;p31"/>
          <p:cNvGraphicFramePr/>
          <p:nvPr>
            <p:extLst>
              <p:ext uri="{D42A27DB-BD31-4B8C-83A1-F6EECF244321}">
                <p14:modId xmlns:p14="http://schemas.microsoft.com/office/powerpoint/2010/main" val="534700617"/>
              </p:ext>
            </p:extLst>
          </p:nvPr>
        </p:nvGraphicFramePr>
        <p:xfrm>
          <a:off x="952500" y="788675"/>
          <a:ext cx="7239000" cy="3154750"/>
        </p:xfrm>
        <a:graphic>
          <a:graphicData uri="http://schemas.openxmlformats.org/drawingml/2006/table">
            <a:tbl>
              <a:tblPr>
                <a:noFill/>
                <a:tableStyleId>{CA481106-89DB-4FA1-AC8A-1B9B55477471}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15475">
                <a:tc>
                  <a:txBody>
                    <a:bodyPr/>
                    <a:lstStyle/>
                    <a:p>
                      <a:pPr marL="0" lvl="0" indent="0" algn="ctr" rtl="0">
                        <a:spcBef>
                          <a:spcPts val="0"/>
                        </a:spcBef>
                        <a:spcAft>
                          <a:spcPts val="0"/>
                        </a:spcAft>
                        <a:buNone/>
                      </a:pPr>
                      <a:r>
                        <a:rPr lang="en" b="1">
                          <a:solidFill>
                            <a:schemeClr val="lt1"/>
                          </a:solidFill>
                        </a:rPr>
                        <a:t>Parameter</a:t>
                      </a:r>
                      <a:endParaRPr b="1">
                        <a:solidFill>
                          <a:schemeClr val="lt1"/>
                        </a:solidFill>
                      </a:endParaRPr>
                    </a:p>
                  </a:txBody>
                  <a:tcPr marL="91425" marR="91425" marT="45700" marB="0">
                    <a:solidFill>
                      <a:srgbClr val="7030A0"/>
                    </a:solidFill>
                  </a:tcPr>
                </a:tc>
                <a:tc>
                  <a:txBody>
                    <a:bodyPr/>
                    <a:lstStyle/>
                    <a:p>
                      <a:pPr marL="0" lvl="0" indent="0" algn="ctr" rtl="0">
                        <a:spcBef>
                          <a:spcPts val="0"/>
                        </a:spcBef>
                        <a:spcAft>
                          <a:spcPts val="0"/>
                        </a:spcAft>
                        <a:buNone/>
                      </a:pPr>
                      <a:r>
                        <a:rPr lang="en" b="1">
                          <a:solidFill>
                            <a:schemeClr val="lt1"/>
                          </a:solidFill>
                        </a:rPr>
                        <a:t>Variable</a:t>
                      </a:r>
                      <a:endParaRPr b="1">
                        <a:solidFill>
                          <a:schemeClr val="lt1"/>
                        </a:solidFill>
                      </a:endParaRPr>
                    </a:p>
                  </a:txBody>
                  <a:tcPr marL="91425" marR="91425" marT="45700" marB="0">
                    <a:solidFill>
                      <a:srgbClr val="7030A0"/>
                    </a:solidFill>
                  </a:tcPr>
                </a:tc>
                <a:tc>
                  <a:txBody>
                    <a:bodyPr/>
                    <a:lstStyle/>
                    <a:p>
                      <a:pPr marL="0" lvl="0" indent="0" algn="ctr" rtl="0">
                        <a:spcBef>
                          <a:spcPts val="0"/>
                        </a:spcBef>
                        <a:spcAft>
                          <a:spcPts val="0"/>
                        </a:spcAft>
                        <a:buNone/>
                      </a:pPr>
                      <a:r>
                        <a:rPr lang="en" b="1">
                          <a:solidFill>
                            <a:schemeClr val="lt1"/>
                          </a:solidFill>
                        </a:rPr>
                        <a:t>Formulas</a:t>
                      </a:r>
                      <a:endParaRPr b="1">
                        <a:solidFill>
                          <a:schemeClr val="lt1"/>
                        </a:solidFill>
                      </a:endParaRPr>
                    </a:p>
                  </a:txBody>
                  <a:tcPr marL="91425" marR="91425" marT="45700" marB="0">
                    <a:solidFill>
                      <a:srgbClr val="7030A0"/>
                    </a:solidFill>
                  </a:tcPr>
                </a:tc>
                <a:extLst>
                  <a:ext uri="{0D108BD9-81ED-4DB2-BD59-A6C34878D82A}">
                    <a16:rowId xmlns:a16="http://schemas.microsoft.com/office/drawing/2014/main" val="10000"/>
                  </a:ext>
                </a:extLst>
              </a:tr>
              <a:tr h="315475">
                <a:tc>
                  <a:txBody>
                    <a:bodyPr/>
                    <a:lstStyle/>
                    <a:p>
                      <a:pPr marL="0" lvl="0" indent="0" algn="ctr" rtl="0">
                        <a:spcBef>
                          <a:spcPts val="0"/>
                        </a:spcBef>
                        <a:spcAft>
                          <a:spcPts val="0"/>
                        </a:spcAft>
                        <a:buNone/>
                      </a:pPr>
                      <a:r>
                        <a:rPr lang="en"/>
                        <a:t>Block size</a:t>
                      </a:r>
                      <a:endParaRPr/>
                    </a:p>
                  </a:txBody>
                  <a:tcPr marL="91425" marR="91425" marT="45700" marB="0"/>
                </a:tc>
                <a:tc>
                  <a:txBody>
                    <a:bodyPr/>
                    <a:lstStyle/>
                    <a:p>
                      <a:pPr marL="0" lvl="0" indent="0" algn="ctr" rtl="0">
                        <a:spcBef>
                          <a:spcPts val="0"/>
                        </a:spcBef>
                        <a:spcAft>
                          <a:spcPts val="0"/>
                        </a:spcAft>
                        <a:buNone/>
                      </a:pPr>
                      <a:r>
                        <a:rPr lang="en" b="1" i="1">
                          <a:solidFill>
                            <a:srgbClr val="980000"/>
                          </a:solidFill>
                        </a:rPr>
                        <a:t>K</a:t>
                      </a:r>
                      <a:r>
                        <a:rPr lang="en"/>
                        <a:t> (</a:t>
                      </a:r>
                      <a:r>
                        <a:rPr lang="en" b="1" i="1">
                          <a:solidFill>
                            <a:srgbClr val="980000"/>
                          </a:solidFill>
                        </a:rPr>
                        <a:t>B</a:t>
                      </a:r>
                      <a:r>
                        <a:rPr lang="en"/>
                        <a:t> in book)</a:t>
                      </a:r>
                      <a:endParaRPr/>
                    </a:p>
                  </a:txBody>
                  <a:tcPr marL="91425" marR="91425" marT="45700" marB="0"/>
                </a:tc>
                <a:tc rowSpan="9">
                  <a:txBody>
                    <a:bodyPr/>
                    <a:lstStyle/>
                    <a:p>
                      <a:pPr marL="0" lvl="0" indent="0" algn="ctr" rtl="0">
                        <a:lnSpc>
                          <a:spcPct val="200000"/>
                        </a:lnSpc>
                        <a:spcBef>
                          <a:spcPts val="0"/>
                        </a:spcBef>
                        <a:spcAft>
                          <a:spcPts val="0"/>
                        </a:spcAft>
                        <a:buNone/>
                      </a:pPr>
                      <a:endParaRPr lang="en-US" b="1" i="1" dirty="0">
                        <a:solidFill>
                          <a:srgbClr val="38761D"/>
                        </a:solidFill>
                      </a:endParaRPr>
                    </a:p>
                    <a:p>
                      <a:pPr marL="0" lvl="0" indent="0" algn="ctr" rtl="0">
                        <a:lnSpc>
                          <a:spcPct val="200000"/>
                        </a:lnSpc>
                        <a:spcBef>
                          <a:spcPts val="0"/>
                        </a:spcBef>
                        <a:spcAft>
                          <a:spcPts val="0"/>
                        </a:spcAft>
                        <a:buNone/>
                      </a:pPr>
                      <a:r>
                        <a:rPr lang="en-US" b="1" i="1" dirty="0">
                          <a:solidFill>
                            <a:srgbClr val="38761D"/>
                          </a:solidFill>
                        </a:rPr>
                        <a:t>C</a:t>
                      </a:r>
                      <a:r>
                        <a:rPr lang="en-US" dirty="0"/>
                        <a:t> = </a:t>
                      </a:r>
                      <a:r>
                        <a:rPr lang="en-US" b="1" i="1" dirty="0">
                          <a:solidFill>
                            <a:srgbClr val="980000"/>
                          </a:solidFill>
                        </a:rPr>
                        <a:t>K</a:t>
                      </a:r>
                      <a:r>
                        <a:rPr lang="en-US" dirty="0"/>
                        <a:t>*</a:t>
                      </a:r>
                      <a:r>
                        <a:rPr lang="en-US" b="1" i="1" dirty="0">
                          <a:solidFill>
                            <a:srgbClr val="BD0893"/>
                          </a:solidFill>
                        </a:rPr>
                        <a:t>E</a:t>
                      </a:r>
                      <a:r>
                        <a:rPr lang="en-US" dirty="0"/>
                        <a:t>*</a:t>
                      </a:r>
                      <a:r>
                        <a:rPr lang="en-US" b="1" i="1" dirty="0">
                          <a:solidFill>
                            <a:srgbClr val="0000FF"/>
                          </a:solidFill>
                        </a:rPr>
                        <a:t>S</a:t>
                      </a:r>
                      <a:r>
                        <a:rPr lang="en-US" dirty="0">
                          <a:solidFill>
                            <a:schemeClr val="dk1"/>
                          </a:solidFill>
                        </a:rPr>
                        <a:t> ↔ </a:t>
                      </a:r>
                      <a:r>
                        <a:rPr lang="en-US" b="1" i="1" dirty="0">
                          <a:solidFill>
                            <a:srgbClr val="0000FF"/>
                          </a:solidFill>
                        </a:rPr>
                        <a:t>S</a:t>
                      </a:r>
                      <a:r>
                        <a:rPr lang="en-US" dirty="0">
                          <a:solidFill>
                            <a:schemeClr val="dk1"/>
                          </a:solidFill>
                        </a:rPr>
                        <a:t>=</a:t>
                      </a:r>
                      <a:r>
                        <a:rPr lang="en-US" b="1" i="1" dirty="0">
                          <a:solidFill>
                            <a:srgbClr val="38761D"/>
                          </a:solidFill>
                        </a:rPr>
                        <a:t>C</a:t>
                      </a:r>
                      <a:r>
                        <a:rPr lang="en-US" dirty="0">
                          <a:solidFill>
                            <a:schemeClr val="dk1"/>
                          </a:solidFill>
                        </a:rPr>
                        <a:t>/</a:t>
                      </a:r>
                      <a:r>
                        <a:rPr lang="en-US" b="1" i="1" dirty="0">
                          <a:solidFill>
                            <a:srgbClr val="980000"/>
                          </a:solidFill>
                        </a:rPr>
                        <a:t>K</a:t>
                      </a:r>
                      <a:r>
                        <a:rPr lang="en-US" dirty="0">
                          <a:solidFill>
                            <a:schemeClr val="dk1"/>
                          </a:solidFill>
                        </a:rPr>
                        <a:t>/</a:t>
                      </a:r>
                      <a:r>
                        <a:rPr lang="en-US" b="1" i="1" dirty="0">
                          <a:solidFill>
                            <a:srgbClr val="BD0893"/>
                          </a:solidFill>
                        </a:rPr>
                        <a:t>E</a:t>
                      </a:r>
                      <a:endParaRPr lang="en-US" dirty="0">
                        <a:solidFill>
                          <a:schemeClr val="dk1"/>
                        </a:solidFill>
                      </a:endParaRPr>
                    </a:p>
                    <a:p>
                      <a:pPr marL="0" lvl="0" indent="0" algn="ctr" rtl="0">
                        <a:lnSpc>
                          <a:spcPct val="200000"/>
                        </a:lnSpc>
                        <a:spcBef>
                          <a:spcPts val="0"/>
                        </a:spcBef>
                        <a:spcAft>
                          <a:spcPts val="0"/>
                        </a:spcAft>
                        <a:buNone/>
                      </a:pPr>
                      <a:r>
                        <a:rPr lang="en-US" b="1" i="1" dirty="0">
                          <a:solidFill>
                            <a:srgbClr val="C00000"/>
                          </a:solidFill>
                        </a:rPr>
                        <a:t>k</a:t>
                      </a:r>
                      <a:r>
                        <a:rPr lang="en-US" dirty="0"/>
                        <a:t> = log</a:t>
                      </a:r>
                      <a:r>
                        <a:rPr lang="en-US" baseline="-25000" dirty="0"/>
                        <a:t>2</a:t>
                      </a:r>
                      <a:r>
                        <a:rPr lang="en-US" dirty="0"/>
                        <a:t>(</a:t>
                      </a:r>
                      <a:r>
                        <a:rPr lang="en-US" b="1" i="1" dirty="0">
                          <a:solidFill>
                            <a:srgbClr val="980000"/>
                          </a:solidFill>
                        </a:rPr>
                        <a:t>K</a:t>
                      </a:r>
                      <a:r>
                        <a:rPr lang="en-US" dirty="0"/>
                        <a:t>) ↔ </a:t>
                      </a:r>
                      <a:r>
                        <a:rPr lang="en-US" b="1" i="1" dirty="0">
                          <a:solidFill>
                            <a:srgbClr val="980000"/>
                          </a:solidFill>
                        </a:rPr>
                        <a:t>K</a:t>
                      </a:r>
                      <a:r>
                        <a:rPr lang="en-US" dirty="0"/>
                        <a:t> = 2</a:t>
                      </a:r>
                      <a:r>
                        <a:rPr lang="en-US" sz="1600" b="1" i="1" baseline="30000" dirty="0">
                          <a:solidFill>
                            <a:srgbClr val="C00000"/>
                          </a:solidFill>
                        </a:rPr>
                        <a:t>k</a:t>
                      </a:r>
                      <a:endParaRPr lang="en-US" sz="1600" baseline="30000" dirty="0"/>
                    </a:p>
                    <a:p>
                      <a:pPr marL="0" lvl="0" indent="0" algn="ctr" rtl="0">
                        <a:lnSpc>
                          <a:spcPct val="200000"/>
                        </a:lnSpc>
                        <a:spcBef>
                          <a:spcPts val="0"/>
                        </a:spcBef>
                        <a:spcAft>
                          <a:spcPts val="0"/>
                        </a:spcAft>
                        <a:buNone/>
                      </a:pPr>
                      <a:r>
                        <a:rPr lang="en-US" b="1" i="1" dirty="0">
                          <a:solidFill>
                            <a:srgbClr val="2E66C1"/>
                          </a:solidFill>
                        </a:rPr>
                        <a:t>s</a:t>
                      </a:r>
                      <a:r>
                        <a:rPr lang="en-US" dirty="0">
                          <a:solidFill>
                            <a:schemeClr val="dk1"/>
                          </a:solidFill>
                        </a:rPr>
                        <a:t> = log</a:t>
                      </a:r>
                      <a:r>
                        <a:rPr lang="en-US" baseline="-25000" dirty="0">
                          <a:solidFill>
                            <a:schemeClr val="dk1"/>
                          </a:solidFill>
                        </a:rPr>
                        <a:t>2</a:t>
                      </a:r>
                      <a:r>
                        <a:rPr lang="en-US" dirty="0">
                          <a:solidFill>
                            <a:schemeClr val="dk1"/>
                          </a:solidFill>
                        </a:rPr>
                        <a:t>(</a:t>
                      </a:r>
                      <a:r>
                        <a:rPr lang="en-US" b="1" i="1" dirty="0">
                          <a:solidFill>
                            <a:srgbClr val="0000FF"/>
                          </a:solidFill>
                        </a:rPr>
                        <a:t>S</a:t>
                      </a:r>
                      <a:r>
                        <a:rPr lang="en-US" dirty="0">
                          <a:solidFill>
                            <a:schemeClr val="dk1"/>
                          </a:solidFill>
                        </a:rPr>
                        <a:t>) ↔ </a:t>
                      </a:r>
                      <a:r>
                        <a:rPr lang="en-US" b="1" i="1" dirty="0">
                          <a:solidFill>
                            <a:srgbClr val="0000FF"/>
                          </a:solidFill>
                        </a:rPr>
                        <a:t>S</a:t>
                      </a:r>
                      <a:r>
                        <a:rPr lang="en-US" dirty="0">
                          <a:solidFill>
                            <a:schemeClr val="dk1"/>
                          </a:solidFill>
                        </a:rPr>
                        <a:t> = 2</a:t>
                      </a:r>
                      <a:r>
                        <a:rPr lang="en-US" b="1" i="1" baseline="30000" dirty="0">
                          <a:solidFill>
                            <a:srgbClr val="2E66C1"/>
                          </a:solidFill>
                        </a:rPr>
                        <a:t>s</a:t>
                      </a:r>
                      <a:endParaRPr lang="en-US" baseline="30000" dirty="0">
                        <a:solidFill>
                          <a:schemeClr val="dk1"/>
                        </a:solidFill>
                      </a:endParaRPr>
                    </a:p>
                    <a:p>
                      <a:pPr marL="0" lvl="0" indent="0" algn="ctr" rtl="0">
                        <a:lnSpc>
                          <a:spcPct val="200000"/>
                        </a:lnSpc>
                        <a:spcBef>
                          <a:spcPts val="0"/>
                        </a:spcBef>
                        <a:spcAft>
                          <a:spcPts val="0"/>
                        </a:spcAft>
                        <a:buClr>
                          <a:schemeClr val="dk1"/>
                        </a:buClr>
                        <a:buSzPts val="1100"/>
                        <a:buFont typeface="Arial"/>
                        <a:buNone/>
                      </a:pPr>
                      <a:r>
                        <a:rPr lang="en-US" b="1" i="1" dirty="0">
                          <a:solidFill>
                            <a:srgbClr val="666666"/>
                          </a:solidFill>
                        </a:rPr>
                        <a:t>m</a:t>
                      </a:r>
                      <a:r>
                        <a:rPr lang="en-US" dirty="0">
                          <a:solidFill>
                            <a:schemeClr val="dk1"/>
                          </a:solidFill>
                        </a:rPr>
                        <a:t> = log</a:t>
                      </a:r>
                      <a:r>
                        <a:rPr lang="en-US" baseline="-25000" dirty="0">
                          <a:solidFill>
                            <a:schemeClr val="dk1"/>
                          </a:solidFill>
                        </a:rPr>
                        <a:t>2</a:t>
                      </a:r>
                      <a:r>
                        <a:rPr lang="en-US" dirty="0">
                          <a:solidFill>
                            <a:schemeClr val="dk1"/>
                          </a:solidFill>
                        </a:rPr>
                        <a:t>(</a:t>
                      </a:r>
                      <a:r>
                        <a:rPr lang="en-US" b="1" i="1" dirty="0">
                          <a:solidFill>
                            <a:schemeClr val="dk1"/>
                          </a:solidFill>
                        </a:rPr>
                        <a:t>M</a:t>
                      </a:r>
                      <a:r>
                        <a:rPr lang="en-US" dirty="0">
                          <a:solidFill>
                            <a:schemeClr val="dk1"/>
                          </a:solidFill>
                        </a:rPr>
                        <a:t>) ↔ </a:t>
                      </a:r>
                      <a:r>
                        <a:rPr lang="en-US" b="1" i="1" dirty="0">
                          <a:solidFill>
                            <a:schemeClr val="dk1"/>
                          </a:solidFill>
                        </a:rPr>
                        <a:t>M</a:t>
                      </a:r>
                      <a:r>
                        <a:rPr lang="en-US" dirty="0">
                          <a:solidFill>
                            <a:schemeClr val="dk1"/>
                          </a:solidFill>
                        </a:rPr>
                        <a:t> = 2</a:t>
                      </a:r>
                      <a:r>
                        <a:rPr lang="en-US" b="1" i="1" baseline="30000" dirty="0">
                          <a:solidFill>
                            <a:srgbClr val="666666"/>
                          </a:solidFill>
                        </a:rPr>
                        <a:t>m</a:t>
                      </a:r>
                      <a:endParaRPr lang="en-US" baseline="30000" dirty="0">
                        <a:solidFill>
                          <a:schemeClr val="dk1"/>
                        </a:solidFill>
                      </a:endParaRPr>
                    </a:p>
                    <a:p>
                      <a:pPr marL="0" lvl="0" indent="0" algn="ctr" rtl="0">
                        <a:lnSpc>
                          <a:spcPct val="200000"/>
                        </a:lnSpc>
                        <a:spcBef>
                          <a:spcPts val="0"/>
                        </a:spcBef>
                        <a:spcAft>
                          <a:spcPts val="0"/>
                        </a:spcAft>
                        <a:buClr>
                          <a:schemeClr val="dk1"/>
                        </a:buClr>
                        <a:buSzPts val="1100"/>
                        <a:buFont typeface="Arial"/>
                        <a:buNone/>
                      </a:pPr>
                      <a:r>
                        <a:rPr lang="en-US" b="1" i="1" dirty="0">
                          <a:solidFill>
                            <a:srgbClr val="666666"/>
                          </a:solidFill>
                        </a:rPr>
                        <a:t>m</a:t>
                      </a:r>
                      <a:r>
                        <a:rPr lang="en-US" dirty="0">
                          <a:solidFill>
                            <a:schemeClr val="dk1"/>
                          </a:solidFill>
                        </a:rPr>
                        <a:t> = </a:t>
                      </a:r>
                      <a:r>
                        <a:rPr lang="en-US" b="1" i="1" dirty="0">
                          <a:solidFill>
                            <a:srgbClr val="B45F06"/>
                          </a:solidFill>
                        </a:rPr>
                        <a:t>t</a:t>
                      </a:r>
                      <a:r>
                        <a:rPr lang="en-US" dirty="0">
                          <a:solidFill>
                            <a:schemeClr val="dk1"/>
                          </a:solidFill>
                        </a:rPr>
                        <a:t> + </a:t>
                      </a:r>
                      <a:r>
                        <a:rPr lang="en-US" b="1" i="1" dirty="0">
                          <a:solidFill>
                            <a:srgbClr val="2E66C1"/>
                          </a:solidFill>
                        </a:rPr>
                        <a:t>s</a:t>
                      </a:r>
                      <a:r>
                        <a:rPr lang="en-US" dirty="0">
                          <a:solidFill>
                            <a:schemeClr val="dk1"/>
                          </a:solidFill>
                        </a:rPr>
                        <a:t> + </a:t>
                      </a:r>
                      <a:r>
                        <a:rPr lang="en-US" b="1" i="1" dirty="0">
                          <a:solidFill>
                            <a:schemeClr val="accent6"/>
                          </a:solidFill>
                        </a:rPr>
                        <a:t>k</a:t>
                      </a:r>
                      <a:endParaRPr lang="en-US" dirty="0">
                        <a:solidFill>
                          <a:schemeClr val="dk1"/>
                        </a:solidFill>
                      </a:endParaRPr>
                    </a:p>
                  </a:txBody>
                  <a:tcPr marL="91425" marR="91425" marT="45700" marB="0"/>
                </a:tc>
                <a:extLst>
                  <a:ext uri="{0D108BD9-81ED-4DB2-BD59-A6C34878D82A}">
                    <a16:rowId xmlns:a16="http://schemas.microsoft.com/office/drawing/2014/main" val="10001"/>
                  </a:ext>
                </a:extLst>
              </a:tr>
              <a:tr h="315475">
                <a:tc>
                  <a:txBody>
                    <a:bodyPr/>
                    <a:lstStyle/>
                    <a:p>
                      <a:pPr marL="0" lvl="0" indent="0" algn="ctr" rtl="0">
                        <a:spcBef>
                          <a:spcPts val="0"/>
                        </a:spcBef>
                        <a:spcAft>
                          <a:spcPts val="0"/>
                        </a:spcAft>
                        <a:buNone/>
                      </a:pPr>
                      <a:r>
                        <a:rPr lang="en"/>
                        <a:t>Cache size</a:t>
                      </a:r>
                      <a:endParaRPr/>
                    </a:p>
                  </a:txBody>
                  <a:tcPr marL="91425" marR="91425" marT="45700" marB="0"/>
                </a:tc>
                <a:tc>
                  <a:txBody>
                    <a:bodyPr/>
                    <a:lstStyle/>
                    <a:p>
                      <a:pPr marL="0" lvl="0" indent="0" algn="ctr" rtl="0">
                        <a:spcBef>
                          <a:spcPts val="0"/>
                        </a:spcBef>
                        <a:spcAft>
                          <a:spcPts val="0"/>
                        </a:spcAft>
                        <a:buNone/>
                      </a:pPr>
                      <a:r>
                        <a:rPr lang="en" b="1" i="1">
                          <a:solidFill>
                            <a:srgbClr val="38761D"/>
                          </a:solidFill>
                        </a:rPr>
                        <a:t>C</a:t>
                      </a:r>
                      <a:endParaRPr b="1" i="1">
                        <a:solidFill>
                          <a:srgbClr val="38761D"/>
                        </a:solidFill>
                      </a:endParaRPr>
                    </a:p>
                  </a:txBody>
                  <a:tcPr marL="91425" marR="91425" marT="45700" marB="0"/>
                </a:tc>
                <a:tc vMerge="1">
                  <a:txBody>
                    <a:bodyPr/>
                    <a:lstStyle/>
                    <a:p>
                      <a:endParaRPr lang="en-US"/>
                    </a:p>
                  </a:txBody>
                  <a:tcPr/>
                </a:tc>
                <a:extLst>
                  <a:ext uri="{0D108BD9-81ED-4DB2-BD59-A6C34878D82A}">
                    <a16:rowId xmlns:a16="http://schemas.microsoft.com/office/drawing/2014/main" val="10002"/>
                  </a:ext>
                </a:extLst>
              </a:tr>
              <a:tr h="315475">
                <a:tc>
                  <a:txBody>
                    <a:bodyPr/>
                    <a:lstStyle/>
                    <a:p>
                      <a:pPr marL="0" lvl="0" indent="0" algn="ctr" rtl="0">
                        <a:spcBef>
                          <a:spcPts val="0"/>
                        </a:spcBef>
                        <a:spcAft>
                          <a:spcPts val="0"/>
                        </a:spcAft>
                        <a:buNone/>
                      </a:pPr>
                      <a:r>
                        <a:rPr lang="en"/>
                        <a:t>Associativity</a:t>
                      </a:r>
                      <a:endParaRPr/>
                    </a:p>
                  </a:txBody>
                  <a:tcPr marL="91425" marR="91425" marT="45700" marB="0"/>
                </a:tc>
                <a:tc>
                  <a:txBody>
                    <a:bodyPr/>
                    <a:lstStyle/>
                    <a:p>
                      <a:pPr marL="0" lvl="0" indent="0" algn="ctr" rtl="0">
                        <a:spcBef>
                          <a:spcPts val="0"/>
                        </a:spcBef>
                        <a:spcAft>
                          <a:spcPts val="0"/>
                        </a:spcAft>
                        <a:buNone/>
                      </a:pPr>
                      <a:r>
                        <a:rPr lang="en" b="1" i="1">
                          <a:solidFill>
                            <a:srgbClr val="BD0893"/>
                          </a:solidFill>
                        </a:rPr>
                        <a:t>E</a:t>
                      </a:r>
                      <a:endParaRPr b="1" i="1">
                        <a:solidFill>
                          <a:srgbClr val="BD0893"/>
                        </a:solidFill>
                      </a:endParaRPr>
                    </a:p>
                  </a:txBody>
                  <a:tcPr marL="91425" marR="91425" marT="45700" marB="0"/>
                </a:tc>
                <a:tc vMerge="1">
                  <a:txBody>
                    <a:bodyPr/>
                    <a:lstStyle/>
                    <a:p>
                      <a:endParaRPr lang="en-US"/>
                    </a:p>
                  </a:txBody>
                  <a:tcPr/>
                </a:tc>
                <a:extLst>
                  <a:ext uri="{0D108BD9-81ED-4DB2-BD59-A6C34878D82A}">
                    <a16:rowId xmlns:a16="http://schemas.microsoft.com/office/drawing/2014/main" val="10003"/>
                  </a:ext>
                </a:extLst>
              </a:tr>
              <a:tr h="315475">
                <a:tc>
                  <a:txBody>
                    <a:bodyPr/>
                    <a:lstStyle/>
                    <a:p>
                      <a:pPr marL="0" lvl="0" indent="0" algn="ctr" rtl="0">
                        <a:spcBef>
                          <a:spcPts val="0"/>
                        </a:spcBef>
                        <a:spcAft>
                          <a:spcPts val="0"/>
                        </a:spcAft>
                        <a:buNone/>
                      </a:pPr>
                      <a:r>
                        <a:rPr lang="en"/>
                        <a:t>Number of sets</a:t>
                      </a:r>
                      <a:endParaRPr/>
                    </a:p>
                  </a:txBody>
                  <a:tcPr marL="91425" marR="91425" marT="45700" marB="0"/>
                </a:tc>
                <a:tc>
                  <a:txBody>
                    <a:bodyPr/>
                    <a:lstStyle/>
                    <a:p>
                      <a:pPr marL="0" lvl="0" indent="0" algn="ctr" rtl="0">
                        <a:spcBef>
                          <a:spcPts val="0"/>
                        </a:spcBef>
                        <a:spcAft>
                          <a:spcPts val="0"/>
                        </a:spcAft>
                        <a:buNone/>
                      </a:pPr>
                      <a:r>
                        <a:rPr lang="en" b="1" i="1">
                          <a:solidFill>
                            <a:srgbClr val="0000FF"/>
                          </a:solidFill>
                        </a:rPr>
                        <a:t>S</a:t>
                      </a:r>
                      <a:endParaRPr b="1" i="1">
                        <a:solidFill>
                          <a:srgbClr val="0000FF"/>
                        </a:solidFill>
                      </a:endParaRPr>
                    </a:p>
                  </a:txBody>
                  <a:tcPr marL="91425" marR="91425" marT="45700" marB="0"/>
                </a:tc>
                <a:tc vMerge="1">
                  <a:txBody>
                    <a:bodyPr/>
                    <a:lstStyle/>
                    <a:p>
                      <a:endParaRPr lang="en-US"/>
                    </a:p>
                  </a:txBody>
                  <a:tcPr/>
                </a:tc>
                <a:extLst>
                  <a:ext uri="{0D108BD9-81ED-4DB2-BD59-A6C34878D82A}">
                    <a16:rowId xmlns:a16="http://schemas.microsoft.com/office/drawing/2014/main" val="10004"/>
                  </a:ext>
                </a:extLst>
              </a:tr>
              <a:tr h="315475">
                <a:tc>
                  <a:txBody>
                    <a:bodyPr/>
                    <a:lstStyle/>
                    <a:p>
                      <a:pPr marL="0" lvl="0" indent="0" algn="ctr" rtl="0">
                        <a:spcBef>
                          <a:spcPts val="0"/>
                        </a:spcBef>
                        <a:spcAft>
                          <a:spcPts val="0"/>
                        </a:spcAft>
                        <a:buNone/>
                      </a:pPr>
                      <a:r>
                        <a:rPr lang="en"/>
                        <a:t>Address space</a:t>
                      </a:r>
                      <a:endParaRPr/>
                    </a:p>
                  </a:txBody>
                  <a:tcPr marL="91425" marR="91425" marT="45700" marB="0"/>
                </a:tc>
                <a:tc>
                  <a:txBody>
                    <a:bodyPr/>
                    <a:lstStyle/>
                    <a:p>
                      <a:pPr marL="0" lvl="0" indent="0" algn="ctr" rtl="0">
                        <a:spcBef>
                          <a:spcPts val="0"/>
                        </a:spcBef>
                        <a:spcAft>
                          <a:spcPts val="0"/>
                        </a:spcAft>
                        <a:buNone/>
                      </a:pPr>
                      <a:r>
                        <a:rPr lang="en" b="1" i="1"/>
                        <a:t>M</a:t>
                      </a:r>
                      <a:endParaRPr b="1" i="1"/>
                    </a:p>
                  </a:txBody>
                  <a:tcPr marL="91425" marR="91425" marT="45700" marB="0"/>
                </a:tc>
                <a:tc vMerge="1">
                  <a:txBody>
                    <a:bodyPr/>
                    <a:lstStyle/>
                    <a:p>
                      <a:endParaRPr lang="en-US"/>
                    </a:p>
                  </a:txBody>
                  <a:tcPr/>
                </a:tc>
                <a:extLst>
                  <a:ext uri="{0D108BD9-81ED-4DB2-BD59-A6C34878D82A}">
                    <a16:rowId xmlns:a16="http://schemas.microsoft.com/office/drawing/2014/main" val="10005"/>
                  </a:ext>
                </a:extLst>
              </a:tr>
              <a:tr h="315475">
                <a:tc>
                  <a:txBody>
                    <a:bodyPr/>
                    <a:lstStyle/>
                    <a:p>
                      <a:pPr marL="0" lvl="0" indent="0" algn="ctr" rtl="0">
                        <a:spcBef>
                          <a:spcPts val="0"/>
                        </a:spcBef>
                        <a:spcAft>
                          <a:spcPts val="0"/>
                        </a:spcAft>
                        <a:buNone/>
                      </a:pPr>
                      <a:r>
                        <a:rPr lang="en"/>
                        <a:t>Address width</a:t>
                      </a:r>
                      <a:endParaRPr/>
                    </a:p>
                  </a:txBody>
                  <a:tcPr marL="91425" marR="91425" marT="45700" marB="0"/>
                </a:tc>
                <a:tc>
                  <a:txBody>
                    <a:bodyPr/>
                    <a:lstStyle/>
                    <a:p>
                      <a:pPr marL="0" lvl="0" indent="0" algn="ctr" rtl="0">
                        <a:spcBef>
                          <a:spcPts val="0"/>
                        </a:spcBef>
                        <a:spcAft>
                          <a:spcPts val="0"/>
                        </a:spcAft>
                        <a:buNone/>
                      </a:pPr>
                      <a:r>
                        <a:rPr lang="en" b="1" i="1">
                          <a:solidFill>
                            <a:srgbClr val="666666"/>
                          </a:solidFill>
                        </a:rPr>
                        <a:t>m</a:t>
                      </a:r>
                      <a:endParaRPr b="1" i="1">
                        <a:solidFill>
                          <a:srgbClr val="666666"/>
                        </a:solidFill>
                      </a:endParaRPr>
                    </a:p>
                  </a:txBody>
                  <a:tcPr marL="91425" marR="91425" marT="45700" marB="0"/>
                </a:tc>
                <a:tc vMerge="1">
                  <a:txBody>
                    <a:bodyPr/>
                    <a:lstStyle/>
                    <a:p>
                      <a:endParaRPr lang="en-US"/>
                    </a:p>
                  </a:txBody>
                  <a:tcPr/>
                </a:tc>
                <a:extLst>
                  <a:ext uri="{0D108BD9-81ED-4DB2-BD59-A6C34878D82A}">
                    <a16:rowId xmlns:a16="http://schemas.microsoft.com/office/drawing/2014/main" val="10006"/>
                  </a:ext>
                </a:extLst>
              </a:tr>
              <a:tr h="315475">
                <a:tc>
                  <a:txBody>
                    <a:bodyPr/>
                    <a:lstStyle/>
                    <a:p>
                      <a:pPr marL="0" lvl="0" indent="0" algn="ctr" rtl="0">
                        <a:spcBef>
                          <a:spcPts val="0"/>
                        </a:spcBef>
                        <a:spcAft>
                          <a:spcPts val="0"/>
                        </a:spcAft>
                        <a:buNone/>
                      </a:pPr>
                      <a:r>
                        <a:rPr lang="en"/>
                        <a:t>Offset field width</a:t>
                      </a:r>
                      <a:endParaRPr/>
                    </a:p>
                  </a:txBody>
                  <a:tcPr marL="91425" marR="91425" marT="45700" marB="0"/>
                </a:tc>
                <a:tc>
                  <a:txBody>
                    <a:bodyPr/>
                    <a:lstStyle/>
                    <a:p>
                      <a:pPr marL="0" lvl="0" indent="0" algn="ctr" rtl="0">
                        <a:spcBef>
                          <a:spcPts val="0"/>
                        </a:spcBef>
                        <a:spcAft>
                          <a:spcPts val="0"/>
                        </a:spcAft>
                        <a:buNone/>
                      </a:pPr>
                      <a:r>
                        <a:rPr lang="en" b="1" i="1">
                          <a:solidFill>
                            <a:srgbClr val="C00000"/>
                          </a:solidFill>
                        </a:rPr>
                        <a:t>k</a:t>
                      </a:r>
                      <a:r>
                        <a:rPr lang="en"/>
                        <a:t> (</a:t>
                      </a:r>
                      <a:r>
                        <a:rPr lang="en" b="1" i="1">
                          <a:solidFill>
                            <a:srgbClr val="C00000"/>
                          </a:solidFill>
                        </a:rPr>
                        <a:t>b</a:t>
                      </a:r>
                      <a:r>
                        <a:rPr lang="en"/>
                        <a:t> in book)</a:t>
                      </a:r>
                      <a:endParaRPr/>
                    </a:p>
                  </a:txBody>
                  <a:tcPr marL="91425" marR="91425" marT="45700" marB="0"/>
                </a:tc>
                <a:tc vMerge="1">
                  <a:txBody>
                    <a:bodyPr/>
                    <a:lstStyle/>
                    <a:p>
                      <a:endParaRPr lang="en-US"/>
                    </a:p>
                  </a:txBody>
                  <a:tcPr/>
                </a:tc>
                <a:extLst>
                  <a:ext uri="{0D108BD9-81ED-4DB2-BD59-A6C34878D82A}">
                    <a16:rowId xmlns:a16="http://schemas.microsoft.com/office/drawing/2014/main" val="10007"/>
                  </a:ext>
                </a:extLst>
              </a:tr>
              <a:tr h="315475">
                <a:tc>
                  <a:txBody>
                    <a:bodyPr/>
                    <a:lstStyle/>
                    <a:p>
                      <a:pPr marL="0" lvl="0" indent="0" algn="ctr" rtl="0">
                        <a:spcBef>
                          <a:spcPts val="0"/>
                        </a:spcBef>
                        <a:spcAft>
                          <a:spcPts val="0"/>
                        </a:spcAft>
                        <a:buNone/>
                      </a:pPr>
                      <a:r>
                        <a:rPr lang="en"/>
                        <a:t>Index field width</a:t>
                      </a:r>
                      <a:endParaRPr/>
                    </a:p>
                  </a:txBody>
                  <a:tcPr marL="91425" marR="91425" marT="45700" marB="0"/>
                </a:tc>
                <a:tc>
                  <a:txBody>
                    <a:bodyPr/>
                    <a:lstStyle/>
                    <a:p>
                      <a:pPr marL="0" lvl="0" indent="0" algn="ctr" rtl="0">
                        <a:spcBef>
                          <a:spcPts val="0"/>
                        </a:spcBef>
                        <a:spcAft>
                          <a:spcPts val="0"/>
                        </a:spcAft>
                        <a:buNone/>
                      </a:pPr>
                      <a:r>
                        <a:rPr lang="en" b="1" i="1">
                          <a:solidFill>
                            <a:srgbClr val="2E66C1"/>
                          </a:solidFill>
                        </a:rPr>
                        <a:t>s</a:t>
                      </a:r>
                      <a:endParaRPr b="1" i="1">
                        <a:solidFill>
                          <a:srgbClr val="2E66C1"/>
                        </a:solidFill>
                      </a:endParaRPr>
                    </a:p>
                  </a:txBody>
                  <a:tcPr marL="91425" marR="91425" marT="45700" marB="0"/>
                </a:tc>
                <a:tc vMerge="1">
                  <a:txBody>
                    <a:bodyPr/>
                    <a:lstStyle/>
                    <a:p>
                      <a:endParaRPr lang="en-US"/>
                    </a:p>
                  </a:txBody>
                  <a:tcPr/>
                </a:tc>
                <a:extLst>
                  <a:ext uri="{0D108BD9-81ED-4DB2-BD59-A6C34878D82A}">
                    <a16:rowId xmlns:a16="http://schemas.microsoft.com/office/drawing/2014/main" val="10008"/>
                  </a:ext>
                </a:extLst>
              </a:tr>
              <a:tr h="315475">
                <a:tc>
                  <a:txBody>
                    <a:bodyPr/>
                    <a:lstStyle/>
                    <a:p>
                      <a:pPr marL="0" lvl="0" indent="0" algn="ctr" rtl="0">
                        <a:spcBef>
                          <a:spcPts val="0"/>
                        </a:spcBef>
                        <a:spcAft>
                          <a:spcPts val="0"/>
                        </a:spcAft>
                        <a:buNone/>
                      </a:pPr>
                      <a:r>
                        <a:rPr lang="en"/>
                        <a:t>Tag field width</a:t>
                      </a:r>
                      <a:endParaRPr/>
                    </a:p>
                  </a:txBody>
                  <a:tcPr marL="91425" marR="91425" marT="45700" marB="0"/>
                </a:tc>
                <a:tc>
                  <a:txBody>
                    <a:bodyPr/>
                    <a:lstStyle/>
                    <a:p>
                      <a:pPr marL="0" lvl="0" indent="0" algn="ctr" rtl="0">
                        <a:spcBef>
                          <a:spcPts val="0"/>
                        </a:spcBef>
                        <a:spcAft>
                          <a:spcPts val="0"/>
                        </a:spcAft>
                        <a:buNone/>
                      </a:pPr>
                      <a:r>
                        <a:rPr lang="en" b="1" i="1" dirty="0">
                          <a:solidFill>
                            <a:srgbClr val="B45F06"/>
                          </a:solidFill>
                        </a:rPr>
                        <a:t>t</a:t>
                      </a:r>
                      <a:endParaRPr b="1" i="1" dirty="0">
                        <a:solidFill>
                          <a:srgbClr val="B45F06"/>
                        </a:solidFill>
                      </a:endParaRPr>
                    </a:p>
                  </a:txBody>
                  <a:tcPr marL="91425" marR="91425" marT="45700" marB="0"/>
                </a:tc>
                <a:tc vMerge="1">
                  <a:txBody>
                    <a:bodyPr/>
                    <a:lstStyle/>
                    <a:p>
                      <a:endParaRPr lang="en-US"/>
                    </a:p>
                  </a:txBody>
                  <a:tcPr/>
                </a:tc>
                <a:extLst>
                  <a:ext uri="{0D108BD9-81ED-4DB2-BD59-A6C34878D82A}">
                    <a16:rowId xmlns:a16="http://schemas.microsoft.com/office/drawing/2014/main" val="10009"/>
                  </a:ext>
                </a:extLst>
              </a:tr>
            </a:tbl>
          </a:graphicData>
        </a:graphic>
      </p:graphicFrame>
      <p:sp>
        <p:nvSpPr>
          <p:cNvPr id="194" name="Google Shape;19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Cache Problem</a:t>
            </a:r>
            <a:endParaRPr/>
          </a:p>
        </p:txBody>
      </p:sp>
      <p:sp>
        <p:nvSpPr>
          <p:cNvPr id="200" name="Google Shape;200;p32"/>
          <p:cNvSpPr txBox="1">
            <a:spLocks noGrp="1"/>
          </p:cNvSpPr>
          <p:nvPr>
            <p:ph type="body" idx="1"/>
          </p:nvPr>
        </p:nvSpPr>
        <p:spPr>
          <a:xfrm>
            <a:off x="311700" y="742825"/>
            <a:ext cx="85206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1KiB address space, 125 cycles to go to memory. Fill in the following table:</a:t>
            </a:r>
            <a:endParaRPr/>
          </a:p>
        </p:txBody>
      </p:sp>
      <p:graphicFrame>
        <p:nvGraphicFramePr>
          <p:cNvPr id="201" name="Google Shape;201;p32"/>
          <p:cNvGraphicFramePr/>
          <p:nvPr/>
        </p:nvGraphicFramePr>
        <p:xfrm>
          <a:off x="2205975" y="1215375"/>
          <a:ext cx="4732050" cy="2998375"/>
        </p:xfrm>
        <a:graphic>
          <a:graphicData uri="http://schemas.openxmlformats.org/drawingml/2006/table">
            <a:tbl>
              <a:tblPr>
                <a:noFill/>
                <a:tableStyleId>{CA481106-89DB-4FA1-AC8A-1B9B55477471}</a:tableStyleId>
              </a:tblPr>
              <a:tblGrid>
                <a:gridCol w="2366025">
                  <a:extLst>
                    <a:ext uri="{9D8B030D-6E8A-4147-A177-3AD203B41FA5}">
                      <a16:colId xmlns:a16="http://schemas.microsoft.com/office/drawing/2014/main" val="20000"/>
                    </a:ext>
                  </a:extLst>
                </a:gridCol>
                <a:gridCol w="2366025">
                  <a:extLst>
                    <a:ext uri="{9D8B030D-6E8A-4147-A177-3AD203B41FA5}">
                      <a16:colId xmlns:a16="http://schemas.microsoft.com/office/drawing/2014/main" val="20001"/>
                    </a:ext>
                  </a:extLst>
                </a:gridCol>
              </a:tblGrid>
              <a:tr h="286175">
                <a:tc>
                  <a:txBody>
                    <a:bodyPr/>
                    <a:lstStyle/>
                    <a:p>
                      <a:pPr marL="0" lvl="0" indent="0" algn="ctr" rtl="0">
                        <a:spcBef>
                          <a:spcPts val="0"/>
                        </a:spcBef>
                        <a:spcAft>
                          <a:spcPts val="0"/>
                        </a:spcAft>
                        <a:buNone/>
                      </a:pPr>
                      <a:r>
                        <a:rPr lang="en" b="1"/>
                        <a:t>Cache size (</a:t>
                      </a:r>
                      <a:r>
                        <a:rPr lang="en" b="1" i="1">
                          <a:solidFill>
                            <a:srgbClr val="38761D"/>
                          </a:solidFill>
                        </a:rPr>
                        <a:t>C</a:t>
                      </a:r>
                      <a:r>
                        <a:rPr lang="en" b="1"/>
                        <a:t>)</a:t>
                      </a:r>
                      <a:endParaRPr b="1"/>
                    </a:p>
                  </a:txBody>
                  <a:tcPr marL="91425" marR="91425" marT="45700" marB="0"/>
                </a:tc>
                <a:tc>
                  <a:txBody>
                    <a:bodyPr/>
                    <a:lstStyle/>
                    <a:p>
                      <a:pPr marL="0" lvl="0" indent="0" algn="ctr" rtl="0">
                        <a:spcBef>
                          <a:spcPts val="0"/>
                        </a:spcBef>
                        <a:spcAft>
                          <a:spcPts val="0"/>
                        </a:spcAft>
                        <a:buNone/>
                      </a:pPr>
                      <a:r>
                        <a:rPr lang="en"/>
                        <a:t>64B</a:t>
                      </a:r>
                      <a:endParaRPr/>
                    </a:p>
                  </a:txBody>
                  <a:tcPr marL="91425" marR="91425" marT="45700" marB="0"/>
                </a:tc>
                <a:extLst>
                  <a:ext uri="{0D108BD9-81ED-4DB2-BD59-A6C34878D82A}">
                    <a16:rowId xmlns:a16="http://schemas.microsoft.com/office/drawing/2014/main" val="10000"/>
                  </a:ext>
                </a:extLst>
              </a:tr>
              <a:tr h="286175">
                <a:tc>
                  <a:txBody>
                    <a:bodyPr/>
                    <a:lstStyle/>
                    <a:p>
                      <a:pPr marL="0" lvl="0" indent="0" algn="ctr" rtl="0">
                        <a:spcBef>
                          <a:spcPts val="0"/>
                        </a:spcBef>
                        <a:spcAft>
                          <a:spcPts val="0"/>
                        </a:spcAft>
                        <a:buNone/>
                      </a:pPr>
                      <a:r>
                        <a:rPr lang="en" b="1"/>
                        <a:t>Block size (</a:t>
                      </a:r>
                      <a:r>
                        <a:rPr lang="en" b="1" i="1">
                          <a:solidFill>
                            <a:srgbClr val="980000"/>
                          </a:solidFill>
                        </a:rPr>
                        <a:t>K</a:t>
                      </a:r>
                      <a:r>
                        <a:rPr lang="en" b="1"/>
                        <a:t>)</a:t>
                      </a:r>
                      <a:endParaRPr b="1"/>
                    </a:p>
                  </a:txBody>
                  <a:tcPr marL="91425" marR="91425" marT="45700" marB="0"/>
                </a:tc>
                <a:tc>
                  <a:txBody>
                    <a:bodyPr/>
                    <a:lstStyle/>
                    <a:p>
                      <a:pPr marL="0" lvl="0" indent="0" algn="ctr" rtl="0">
                        <a:spcBef>
                          <a:spcPts val="0"/>
                        </a:spcBef>
                        <a:spcAft>
                          <a:spcPts val="0"/>
                        </a:spcAft>
                        <a:buNone/>
                      </a:pPr>
                      <a:r>
                        <a:rPr lang="en"/>
                        <a:t>8B</a:t>
                      </a:r>
                      <a:endParaRPr/>
                    </a:p>
                  </a:txBody>
                  <a:tcPr marL="91425" marR="91425" marT="45700" marB="0"/>
                </a:tc>
                <a:extLst>
                  <a:ext uri="{0D108BD9-81ED-4DB2-BD59-A6C34878D82A}">
                    <a16:rowId xmlns:a16="http://schemas.microsoft.com/office/drawing/2014/main" val="10001"/>
                  </a:ext>
                </a:extLst>
              </a:tr>
              <a:tr h="286175">
                <a:tc>
                  <a:txBody>
                    <a:bodyPr/>
                    <a:lstStyle/>
                    <a:p>
                      <a:pPr marL="0" lvl="0" indent="0" algn="ctr" rtl="0">
                        <a:spcBef>
                          <a:spcPts val="0"/>
                        </a:spcBef>
                        <a:spcAft>
                          <a:spcPts val="0"/>
                        </a:spcAft>
                        <a:buNone/>
                      </a:pPr>
                      <a:r>
                        <a:rPr lang="en" b="1"/>
                        <a:t>Associativity (</a:t>
                      </a:r>
                      <a:r>
                        <a:rPr lang="en" b="1" i="1">
                          <a:solidFill>
                            <a:srgbClr val="BD0893"/>
                          </a:solidFill>
                        </a:rPr>
                        <a:t>E</a:t>
                      </a:r>
                      <a:r>
                        <a:rPr lang="en" b="1"/>
                        <a:t>)</a:t>
                      </a:r>
                      <a:endParaRPr b="1"/>
                    </a:p>
                  </a:txBody>
                  <a:tcPr marL="91425" marR="91425" marT="45700" marB="0"/>
                </a:tc>
                <a:tc>
                  <a:txBody>
                    <a:bodyPr/>
                    <a:lstStyle/>
                    <a:p>
                      <a:pPr marL="0" lvl="0" indent="0" algn="ctr" rtl="0">
                        <a:spcBef>
                          <a:spcPts val="0"/>
                        </a:spcBef>
                        <a:spcAft>
                          <a:spcPts val="0"/>
                        </a:spcAft>
                        <a:buNone/>
                      </a:pPr>
                      <a:r>
                        <a:rPr lang="en"/>
                        <a:t>2-way</a:t>
                      </a:r>
                      <a:endParaRPr/>
                    </a:p>
                  </a:txBody>
                  <a:tcPr marL="91425" marR="91425" marT="45700" marB="0"/>
                </a:tc>
                <a:extLst>
                  <a:ext uri="{0D108BD9-81ED-4DB2-BD59-A6C34878D82A}">
                    <a16:rowId xmlns:a16="http://schemas.microsoft.com/office/drawing/2014/main" val="10002"/>
                  </a:ext>
                </a:extLst>
              </a:tr>
              <a:tr h="286175">
                <a:tc>
                  <a:txBody>
                    <a:bodyPr/>
                    <a:lstStyle/>
                    <a:p>
                      <a:pPr marL="0" lvl="0" indent="0" algn="ctr" rtl="0">
                        <a:spcBef>
                          <a:spcPts val="0"/>
                        </a:spcBef>
                        <a:spcAft>
                          <a:spcPts val="0"/>
                        </a:spcAft>
                        <a:buNone/>
                      </a:pPr>
                      <a:r>
                        <a:rPr lang="en" b="1"/>
                        <a:t>Hit Time</a:t>
                      </a:r>
                      <a:endParaRPr b="1"/>
                    </a:p>
                  </a:txBody>
                  <a:tcPr marL="91425" marR="91425" marT="45700" marB="0"/>
                </a:tc>
                <a:tc>
                  <a:txBody>
                    <a:bodyPr/>
                    <a:lstStyle/>
                    <a:p>
                      <a:pPr marL="0" lvl="0" indent="0" algn="ctr" rtl="0">
                        <a:spcBef>
                          <a:spcPts val="0"/>
                        </a:spcBef>
                        <a:spcAft>
                          <a:spcPts val="0"/>
                        </a:spcAft>
                        <a:buNone/>
                      </a:pPr>
                      <a:r>
                        <a:rPr lang="en"/>
                        <a:t>3 cycles</a:t>
                      </a:r>
                      <a:endParaRPr/>
                    </a:p>
                  </a:txBody>
                  <a:tcPr marL="91425" marR="91425" marT="45700" marB="0"/>
                </a:tc>
                <a:extLst>
                  <a:ext uri="{0D108BD9-81ED-4DB2-BD59-A6C34878D82A}">
                    <a16:rowId xmlns:a16="http://schemas.microsoft.com/office/drawing/2014/main" val="10003"/>
                  </a:ext>
                </a:extLst>
              </a:tr>
              <a:tr h="286175">
                <a:tc>
                  <a:txBody>
                    <a:bodyPr/>
                    <a:lstStyle/>
                    <a:p>
                      <a:pPr marL="0" lvl="0" indent="0" algn="ctr" rtl="0">
                        <a:spcBef>
                          <a:spcPts val="0"/>
                        </a:spcBef>
                        <a:spcAft>
                          <a:spcPts val="0"/>
                        </a:spcAft>
                        <a:buNone/>
                      </a:pPr>
                      <a:r>
                        <a:rPr lang="en" b="1"/>
                        <a:t>Miss Rate</a:t>
                      </a:r>
                      <a:endParaRPr b="1"/>
                    </a:p>
                  </a:txBody>
                  <a:tcPr marL="91425" marR="91425" marT="45700" marB="0"/>
                </a:tc>
                <a:tc>
                  <a:txBody>
                    <a:bodyPr/>
                    <a:lstStyle/>
                    <a:p>
                      <a:pPr marL="0" lvl="0" indent="0" algn="ctr" rtl="0">
                        <a:spcBef>
                          <a:spcPts val="0"/>
                        </a:spcBef>
                        <a:spcAft>
                          <a:spcPts val="0"/>
                        </a:spcAft>
                        <a:buNone/>
                      </a:pPr>
                      <a:r>
                        <a:rPr lang="en"/>
                        <a:t>20%</a:t>
                      </a:r>
                      <a:endParaRPr/>
                    </a:p>
                  </a:txBody>
                  <a:tcPr marL="91425" marR="91425" marT="45700" marB="0"/>
                </a:tc>
                <a:extLst>
                  <a:ext uri="{0D108BD9-81ED-4DB2-BD59-A6C34878D82A}">
                    <a16:rowId xmlns:a16="http://schemas.microsoft.com/office/drawing/2014/main" val="10004"/>
                  </a:ext>
                </a:extLst>
              </a:tr>
              <a:tr h="286175">
                <a:tc>
                  <a:txBody>
                    <a:bodyPr/>
                    <a:lstStyle/>
                    <a:p>
                      <a:pPr marL="0" lvl="0" indent="0" algn="ctr" rtl="0">
                        <a:spcBef>
                          <a:spcPts val="0"/>
                        </a:spcBef>
                        <a:spcAft>
                          <a:spcPts val="0"/>
                        </a:spcAft>
                        <a:buNone/>
                      </a:pPr>
                      <a:r>
                        <a:rPr lang="en" b="1"/>
                        <a:t>Address width (</a:t>
                      </a:r>
                      <a:r>
                        <a:rPr lang="en" b="1" i="1">
                          <a:solidFill>
                            <a:srgbClr val="666666"/>
                          </a:solidFill>
                        </a:rPr>
                        <a:t>m</a:t>
                      </a:r>
                      <a:r>
                        <a:rPr lang="en" b="1"/>
                        <a:t>)</a:t>
                      </a:r>
                      <a:endParaRPr b="1"/>
                    </a:p>
                  </a:txBody>
                  <a:tcPr marL="91425" marR="91425" marT="45700" marB="0"/>
                </a:tc>
                <a:tc>
                  <a:txBody>
                    <a:bodyPr/>
                    <a:lstStyle/>
                    <a:p>
                      <a:pPr marL="0" lvl="0" indent="0" algn="ctr" rtl="0">
                        <a:spcBef>
                          <a:spcPts val="0"/>
                        </a:spcBef>
                        <a:spcAft>
                          <a:spcPts val="0"/>
                        </a:spcAft>
                        <a:buNone/>
                      </a:pPr>
                      <a:endParaRPr/>
                    </a:p>
                  </a:txBody>
                  <a:tcPr marL="91425" marR="91425" marT="45700" marB="0"/>
                </a:tc>
                <a:extLst>
                  <a:ext uri="{0D108BD9-81ED-4DB2-BD59-A6C34878D82A}">
                    <a16:rowId xmlns:a16="http://schemas.microsoft.com/office/drawing/2014/main" val="10005"/>
                  </a:ext>
                </a:extLst>
              </a:tr>
              <a:tr h="286175">
                <a:tc>
                  <a:txBody>
                    <a:bodyPr/>
                    <a:lstStyle/>
                    <a:p>
                      <a:pPr marL="0" lvl="0" indent="0" algn="ctr" rtl="0">
                        <a:spcBef>
                          <a:spcPts val="0"/>
                        </a:spcBef>
                        <a:spcAft>
                          <a:spcPts val="0"/>
                        </a:spcAft>
                        <a:buNone/>
                      </a:pPr>
                      <a:r>
                        <a:rPr lang="en" b="1"/>
                        <a:t>Offset bits (</a:t>
                      </a:r>
                      <a:r>
                        <a:rPr lang="en" b="1" i="1">
                          <a:solidFill>
                            <a:srgbClr val="C00000"/>
                          </a:solidFill>
                        </a:rPr>
                        <a:t>k</a:t>
                      </a:r>
                      <a:r>
                        <a:rPr lang="en" b="1"/>
                        <a:t>)</a:t>
                      </a:r>
                      <a:endParaRPr b="1"/>
                    </a:p>
                  </a:txBody>
                  <a:tcPr marL="91425" marR="91425" marT="45700" marB="0"/>
                </a:tc>
                <a:tc>
                  <a:txBody>
                    <a:bodyPr/>
                    <a:lstStyle/>
                    <a:p>
                      <a:pPr marL="0" lvl="0" indent="0" algn="ctr" rtl="0">
                        <a:spcBef>
                          <a:spcPts val="0"/>
                        </a:spcBef>
                        <a:spcAft>
                          <a:spcPts val="0"/>
                        </a:spcAft>
                        <a:buNone/>
                      </a:pPr>
                      <a:endParaRPr/>
                    </a:p>
                  </a:txBody>
                  <a:tcPr marL="91425" marR="91425" marT="45700" marB="0"/>
                </a:tc>
                <a:extLst>
                  <a:ext uri="{0D108BD9-81ED-4DB2-BD59-A6C34878D82A}">
                    <a16:rowId xmlns:a16="http://schemas.microsoft.com/office/drawing/2014/main" val="10006"/>
                  </a:ext>
                </a:extLst>
              </a:tr>
              <a:tr h="286175">
                <a:tc>
                  <a:txBody>
                    <a:bodyPr/>
                    <a:lstStyle/>
                    <a:p>
                      <a:pPr marL="0" lvl="0" indent="0" algn="ctr" rtl="0">
                        <a:spcBef>
                          <a:spcPts val="0"/>
                        </a:spcBef>
                        <a:spcAft>
                          <a:spcPts val="0"/>
                        </a:spcAft>
                        <a:buNone/>
                      </a:pPr>
                      <a:r>
                        <a:rPr lang="en" b="1"/>
                        <a:t>Index bits (</a:t>
                      </a:r>
                      <a:r>
                        <a:rPr lang="en" b="1" i="1">
                          <a:solidFill>
                            <a:srgbClr val="2E66C1"/>
                          </a:solidFill>
                        </a:rPr>
                        <a:t>s</a:t>
                      </a:r>
                      <a:r>
                        <a:rPr lang="en" b="1"/>
                        <a:t>)</a:t>
                      </a:r>
                      <a:endParaRPr b="1"/>
                    </a:p>
                  </a:txBody>
                  <a:tcPr marL="91425" marR="91425" marT="45700" marB="0"/>
                </a:tc>
                <a:tc>
                  <a:txBody>
                    <a:bodyPr/>
                    <a:lstStyle/>
                    <a:p>
                      <a:pPr marL="0" lvl="0" indent="0" algn="ctr" rtl="0">
                        <a:spcBef>
                          <a:spcPts val="0"/>
                        </a:spcBef>
                        <a:spcAft>
                          <a:spcPts val="0"/>
                        </a:spcAft>
                        <a:buNone/>
                      </a:pPr>
                      <a:endParaRPr/>
                    </a:p>
                  </a:txBody>
                  <a:tcPr marL="91425" marR="91425" marT="45700" marB="0"/>
                </a:tc>
                <a:extLst>
                  <a:ext uri="{0D108BD9-81ED-4DB2-BD59-A6C34878D82A}">
                    <a16:rowId xmlns:a16="http://schemas.microsoft.com/office/drawing/2014/main" val="10007"/>
                  </a:ext>
                </a:extLst>
              </a:tr>
              <a:tr h="286175">
                <a:tc>
                  <a:txBody>
                    <a:bodyPr/>
                    <a:lstStyle/>
                    <a:p>
                      <a:pPr marL="0" lvl="0" indent="0" algn="ctr" rtl="0">
                        <a:spcBef>
                          <a:spcPts val="0"/>
                        </a:spcBef>
                        <a:spcAft>
                          <a:spcPts val="0"/>
                        </a:spcAft>
                        <a:buNone/>
                      </a:pPr>
                      <a:r>
                        <a:rPr lang="en" b="1"/>
                        <a:t>Tag bits (</a:t>
                      </a:r>
                      <a:r>
                        <a:rPr lang="en" b="1" i="1">
                          <a:solidFill>
                            <a:srgbClr val="B45F06"/>
                          </a:solidFill>
                        </a:rPr>
                        <a:t>t</a:t>
                      </a:r>
                      <a:r>
                        <a:rPr lang="en" b="1"/>
                        <a:t>)</a:t>
                      </a:r>
                      <a:endParaRPr b="1"/>
                    </a:p>
                  </a:txBody>
                  <a:tcPr marL="91425" marR="91425" marT="45700" marB="0"/>
                </a:tc>
                <a:tc>
                  <a:txBody>
                    <a:bodyPr/>
                    <a:lstStyle/>
                    <a:p>
                      <a:pPr marL="0" lvl="0" indent="0" algn="ctr" rtl="0">
                        <a:spcBef>
                          <a:spcPts val="0"/>
                        </a:spcBef>
                        <a:spcAft>
                          <a:spcPts val="0"/>
                        </a:spcAft>
                        <a:buNone/>
                      </a:pPr>
                      <a:endParaRPr/>
                    </a:p>
                  </a:txBody>
                  <a:tcPr marL="91425" marR="91425" marT="45700" marB="0"/>
                </a:tc>
                <a:extLst>
                  <a:ext uri="{0D108BD9-81ED-4DB2-BD59-A6C34878D82A}">
                    <a16:rowId xmlns:a16="http://schemas.microsoft.com/office/drawing/2014/main" val="10008"/>
                  </a:ext>
                </a:extLst>
              </a:tr>
              <a:tr h="422800">
                <a:tc>
                  <a:txBody>
                    <a:bodyPr/>
                    <a:lstStyle/>
                    <a:p>
                      <a:pPr marL="0" lvl="0" indent="0" algn="ctr" rtl="0">
                        <a:spcBef>
                          <a:spcPts val="0"/>
                        </a:spcBef>
                        <a:spcAft>
                          <a:spcPts val="0"/>
                        </a:spcAft>
                        <a:buNone/>
                      </a:pPr>
                      <a:r>
                        <a:rPr lang="en" b="1"/>
                        <a:t>AMAT</a:t>
                      </a:r>
                      <a:endParaRPr b="1"/>
                    </a:p>
                  </a:txBody>
                  <a:tcPr marL="91425" marR="91425" marT="45700" marB="0"/>
                </a:tc>
                <a:tc>
                  <a:txBody>
                    <a:bodyPr/>
                    <a:lstStyle/>
                    <a:p>
                      <a:pPr marL="0" lvl="0" indent="0" algn="ctr" rtl="0">
                        <a:spcBef>
                          <a:spcPts val="0"/>
                        </a:spcBef>
                        <a:spcAft>
                          <a:spcPts val="0"/>
                        </a:spcAft>
                        <a:buNone/>
                      </a:pPr>
                      <a:endParaRPr dirty="0"/>
                    </a:p>
                  </a:txBody>
                  <a:tcPr marL="91425" marR="91425" marT="45700" marB="0"/>
                </a:tc>
                <a:extLst>
                  <a:ext uri="{0D108BD9-81ED-4DB2-BD59-A6C34878D82A}">
                    <a16:rowId xmlns:a16="http://schemas.microsoft.com/office/drawing/2014/main" val="10009"/>
                  </a:ext>
                </a:extLst>
              </a:tr>
            </a:tbl>
          </a:graphicData>
        </a:graphic>
      </p:graphicFrame>
      <p:sp>
        <p:nvSpPr>
          <p:cNvPr id="202" name="Google Shape;20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General Steps</a:t>
            </a:r>
            <a:endParaRPr/>
          </a:p>
        </p:txBody>
      </p:sp>
      <p:sp>
        <p:nvSpPr>
          <p:cNvPr id="208" name="Google Shape;208;p3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Break up address into </a:t>
            </a:r>
            <a:r>
              <a:rPr lang="en" b="1">
                <a:solidFill>
                  <a:srgbClr val="C00000"/>
                </a:solidFill>
              </a:rPr>
              <a:t>offset</a:t>
            </a:r>
            <a:r>
              <a:rPr lang="en"/>
              <a:t>, </a:t>
            </a:r>
            <a:r>
              <a:rPr lang="en" b="1">
                <a:solidFill>
                  <a:srgbClr val="2E66C1"/>
                </a:solidFill>
              </a:rPr>
              <a:t>index</a:t>
            </a:r>
            <a:r>
              <a:rPr lang="en"/>
              <a:t>, and </a:t>
            </a:r>
            <a:r>
              <a:rPr lang="en" b="1">
                <a:solidFill>
                  <a:srgbClr val="B45F06"/>
                </a:solidFill>
              </a:rPr>
              <a:t>tag</a:t>
            </a:r>
            <a:endParaRPr b="1">
              <a:solidFill>
                <a:srgbClr val="B45F06"/>
              </a:solidFill>
            </a:endParaRPr>
          </a:p>
          <a:p>
            <a:pPr marL="457200" lvl="0" indent="-342900" algn="l" rtl="0">
              <a:spcBef>
                <a:spcPts val="0"/>
              </a:spcBef>
              <a:spcAft>
                <a:spcPts val="0"/>
              </a:spcAft>
              <a:buSzPts val="1800"/>
              <a:buAutoNum type="arabicPeriod"/>
            </a:pPr>
            <a:r>
              <a:rPr lang="en"/>
              <a:t>Locate the set using </a:t>
            </a:r>
            <a:r>
              <a:rPr lang="en" b="1">
                <a:solidFill>
                  <a:srgbClr val="2E66C1"/>
                </a:solidFill>
              </a:rPr>
              <a:t>index</a:t>
            </a:r>
            <a:endParaRPr b="1">
              <a:solidFill>
                <a:srgbClr val="2E66C1"/>
              </a:solidFill>
            </a:endParaRPr>
          </a:p>
          <a:p>
            <a:pPr marL="457200" lvl="0" indent="-342900" algn="l" rtl="0">
              <a:spcBef>
                <a:spcPts val="0"/>
              </a:spcBef>
              <a:spcAft>
                <a:spcPts val="0"/>
              </a:spcAft>
              <a:buSzPts val="1800"/>
              <a:buAutoNum type="arabicPeriod"/>
            </a:pPr>
            <a:r>
              <a:rPr lang="en"/>
              <a:t>Check if </a:t>
            </a:r>
            <a:r>
              <a:rPr lang="en" i="1"/>
              <a:t>any line</a:t>
            </a:r>
            <a:r>
              <a:rPr lang="en"/>
              <a:t> in the set has our data</a:t>
            </a:r>
            <a:endParaRPr/>
          </a:p>
          <a:p>
            <a:pPr marL="914400" lvl="1" indent="-330200" algn="l" rtl="0">
              <a:spcBef>
                <a:spcPts val="0"/>
              </a:spcBef>
              <a:spcAft>
                <a:spcPts val="0"/>
              </a:spcAft>
              <a:buSzPts val="1600"/>
              <a:buAutoNum type="alphaLcPeriod"/>
            </a:pPr>
            <a:r>
              <a:rPr lang="en" b="1"/>
              <a:t>Valid bit</a:t>
            </a:r>
            <a:r>
              <a:rPr lang="en"/>
              <a:t> = 1 </a:t>
            </a:r>
            <a:r>
              <a:rPr lang="en" i="1"/>
              <a:t>and</a:t>
            </a:r>
            <a:r>
              <a:rPr lang="en"/>
              <a:t> </a:t>
            </a:r>
            <a:r>
              <a:rPr lang="en" b="1">
                <a:solidFill>
                  <a:srgbClr val="B45F06"/>
                </a:solidFill>
              </a:rPr>
              <a:t>tag</a:t>
            </a:r>
            <a:r>
              <a:rPr lang="en"/>
              <a:t> matches</a:t>
            </a:r>
            <a:endParaRPr/>
          </a:p>
          <a:p>
            <a:pPr marL="914400" lvl="1" indent="-330200" algn="l" rtl="0">
              <a:spcBef>
                <a:spcPts val="0"/>
              </a:spcBef>
              <a:spcAft>
                <a:spcPts val="0"/>
              </a:spcAft>
              <a:buSzPts val="1600"/>
              <a:buAutoNum type="alphaLcPeriod"/>
            </a:pPr>
            <a:r>
              <a:rPr lang="en"/>
              <a:t>If yes - hit!</a:t>
            </a:r>
            <a:endParaRPr/>
          </a:p>
          <a:p>
            <a:pPr marL="1371600" lvl="2" indent="-330200" algn="l" rtl="0">
              <a:spcBef>
                <a:spcPts val="0"/>
              </a:spcBef>
              <a:spcAft>
                <a:spcPts val="0"/>
              </a:spcAft>
              <a:buSzPts val="1600"/>
              <a:buAutoNum type="romanLcPeriod"/>
            </a:pPr>
            <a:r>
              <a:rPr lang="en"/>
              <a:t>Otherwise, load in from memory</a:t>
            </a:r>
            <a:endParaRPr/>
          </a:p>
          <a:p>
            <a:pPr marL="457200" lvl="0" indent="-342900" algn="l" rtl="0">
              <a:spcBef>
                <a:spcPts val="0"/>
              </a:spcBef>
              <a:spcAft>
                <a:spcPts val="0"/>
              </a:spcAft>
              <a:buSzPts val="1800"/>
              <a:buAutoNum type="arabicPeriod"/>
            </a:pPr>
            <a:r>
              <a:rPr lang="en"/>
              <a:t>Read out data from block starting at </a:t>
            </a:r>
            <a:r>
              <a:rPr lang="en" b="1">
                <a:solidFill>
                  <a:srgbClr val="C00000"/>
                </a:solidFill>
              </a:rPr>
              <a:t>offset</a:t>
            </a:r>
            <a:endParaRPr b="1">
              <a:solidFill>
                <a:srgbClr val="C00000"/>
              </a:solidFill>
            </a:endParaRPr>
          </a:p>
        </p:txBody>
      </p:sp>
      <p:sp>
        <p:nvSpPr>
          <p:cNvPr id="209" name="Google Shape;20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Direct-Mapped Cache</a:t>
            </a:r>
            <a:endParaRPr/>
          </a:p>
        </p:txBody>
      </p:sp>
      <p:sp>
        <p:nvSpPr>
          <p:cNvPr id="215" name="Google Shape;215;p34"/>
          <p:cNvSpPr txBox="1">
            <a:spLocks noGrp="1"/>
          </p:cNvSpPr>
          <p:nvPr>
            <p:ph type="body" idx="1"/>
          </p:nvPr>
        </p:nvSpPr>
        <p:spPr>
          <a:xfrm>
            <a:off x="311700" y="742825"/>
            <a:ext cx="8520600" cy="87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One line per set (</a:t>
            </a:r>
            <a:r>
              <a:rPr lang="en" b="1" i="1">
                <a:solidFill>
                  <a:srgbClr val="BD0893"/>
                </a:solidFill>
              </a:rPr>
              <a:t>E</a:t>
            </a:r>
            <a:r>
              <a:rPr lang="en"/>
              <a:t>=1), </a:t>
            </a:r>
            <a:r>
              <a:rPr lang="en" b="1" i="1">
                <a:solidFill>
                  <a:srgbClr val="980000"/>
                </a:solidFill>
              </a:rPr>
              <a:t>K</a:t>
            </a:r>
            <a:r>
              <a:rPr lang="en"/>
              <a:t>=4B</a:t>
            </a:r>
            <a:endParaRPr/>
          </a:p>
          <a:p>
            <a:pPr marL="457200" lvl="0" indent="-342900" algn="l" rtl="0">
              <a:spcBef>
                <a:spcPts val="0"/>
              </a:spcBef>
              <a:spcAft>
                <a:spcPts val="0"/>
              </a:spcAft>
              <a:buSzPts val="1800"/>
              <a:buAutoNum type="arabicPeriod"/>
            </a:pPr>
            <a:r>
              <a:rPr lang="en"/>
              <a:t>Locate set</a:t>
            </a:r>
            <a:endParaRPr/>
          </a:p>
        </p:txBody>
      </p:sp>
      <p:pic>
        <p:nvPicPr>
          <p:cNvPr id="216" name="Google Shape;216;p34" descr="A large blue box containing several grey rectangles arranged in a column. Within each rectangle is a box labeled &quot;V&quot;, a box labeled &quot;Tag&quot;, and a row of boxes numbered 0-3. To the left of the box is a rectangle labeled &quot;Address of short&quot;. It is split into 3 sections: yellow (containing the value 0xabc), blue (containing 0...01), and red (containing 01). An arrow points from the blue section of the address to the second grey rectangle."/>
          <p:cNvPicPr preferRelativeResize="0"/>
          <p:nvPr/>
        </p:nvPicPr>
        <p:blipFill>
          <a:blip r:embed="rId3">
            <a:alphaModFix/>
          </a:blip>
          <a:stretch>
            <a:fillRect/>
          </a:stretch>
        </p:blipFill>
        <p:spPr>
          <a:xfrm>
            <a:off x="1053425" y="1437925"/>
            <a:ext cx="7037150" cy="2754600"/>
          </a:xfrm>
          <a:prstGeom prst="rect">
            <a:avLst/>
          </a:prstGeom>
          <a:noFill/>
          <a:ln>
            <a:noFill/>
          </a:ln>
        </p:spPr>
      </p:pic>
      <p:sp>
        <p:nvSpPr>
          <p:cNvPr id="217" name="Google Shape;21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Direct-Mapped Cache (pt 2)</a:t>
            </a:r>
            <a:endParaRPr/>
          </a:p>
        </p:txBody>
      </p:sp>
      <p:sp>
        <p:nvSpPr>
          <p:cNvPr id="223" name="Google Shape;223;p35"/>
          <p:cNvSpPr txBox="1">
            <a:spLocks noGrp="1"/>
          </p:cNvSpPr>
          <p:nvPr>
            <p:ph type="body" idx="1"/>
          </p:nvPr>
        </p:nvSpPr>
        <p:spPr>
          <a:xfrm>
            <a:off x="311700" y="742825"/>
            <a:ext cx="8520600" cy="154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One line per set (</a:t>
            </a:r>
            <a:r>
              <a:rPr lang="en" b="1" i="1">
                <a:solidFill>
                  <a:srgbClr val="BD0893"/>
                </a:solidFill>
              </a:rPr>
              <a:t>E</a:t>
            </a:r>
            <a:r>
              <a:rPr lang="en"/>
              <a:t>=1), </a:t>
            </a:r>
            <a:r>
              <a:rPr lang="en" b="1" i="1">
                <a:solidFill>
                  <a:srgbClr val="980000"/>
                </a:solidFill>
              </a:rPr>
              <a:t>K</a:t>
            </a:r>
            <a:r>
              <a:rPr lang="en"/>
              <a:t>=4B</a:t>
            </a:r>
            <a:endParaRPr/>
          </a:p>
          <a:p>
            <a:pPr marL="457200" lvl="0" indent="-342900" algn="l" rtl="0">
              <a:spcBef>
                <a:spcPts val="0"/>
              </a:spcBef>
              <a:spcAft>
                <a:spcPts val="0"/>
              </a:spcAft>
              <a:buSzPts val="1800"/>
              <a:buAutoNum type="arabicPeriod"/>
            </a:pPr>
            <a:r>
              <a:rPr lang="en"/>
              <a:t>Locate set</a:t>
            </a:r>
            <a:endParaRPr/>
          </a:p>
          <a:p>
            <a:pPr marL="457200" lvl="0" indent="-342900" algn="l" rtl="0">
              <a:spcBef>
                <a:spcPts val="0"/>
              </a:spcBef>
              <a:spcAft>
                <a:spcPts val="0"/>
              </a:spcAft>
              <a:buSzPts val="1800"/>
              <a:buAutoNum type="arabicPeriod"/>
            </a:pPr>
            <a:r>
              <a:rPr lang="en"/>
              <a:t>Check if valid and compare tag</a:t>
            </a:r>
            <a:endParaRPr/>
          </a:p>
          <a:p>
            <a:pPr marL="914400" lvl="1" indent="-330200" algn="l" rtl="0">
              <a:spcBef>
                <a:spcPts val="0"/>
              </a:spcBef>
              <a:spcAft>
                <a:spcPts val="0"/>
              </a:spcAft>
              <a:buSzPts val="1600"/>
              <a:buAutoNum type="alphaLcPeriod"/>
            </a:pPr>
            <a:r>
              <a:rPr lang="en"/>
              <a:t>No match? Old block gets evicted, replaced with new one</a:t>
            </a:r>
            <a:endParaRPr/>
          </a:p>
        </p:txBody>
      </p:sp>
      <p:pic>
        <p:nvPicPr>
          <p:cNvPr id="224" name="Google Shape;224;p35" descr="A grey rectangle, like the ones from the previous slide (containing a &quot;V&quot; box, a &quot;Tag&quot; box, and a row of boxes numbered 0-3. Above it is a rectangle representing an address, identical to the one from the previous slide. It contains a yellow section with the text 0xabc, a blue section with 0....01, and a red section with 01. An arrow points from the yellow section to the Tag box. Another arrow labeled &quot;valid?&quot; points to the V box."/>
          <p:cNvPicPr preferRelativeResize="0"/>
          <p:nvPr/>
        </p:nvPicPr>
        <p:blipFill>
          <a:blip r:embed="rId3">
            <a:alphaModFix/>
          </a:blip>
          <a:stretch>
            <a:fillRect/>
          </a:stretch>
        </p:blipFill>
        <p:spPr>
          <a:xfrm>
            <a:off x="2082876" y="2234425"/>
            <a:ext cx="4978250" cy="1959150"/>
          </a:xfrm>
          <a:prstGeom prst="rect">
            <a:avLst/>
          </a:prstGeom>
          <a:noFill/>
          <a:ln>
            <a:noFill/>
          </a:ln>
        </p:spPr>
      </p:pic>
      <p:sp>
        <p:nvSpPr>
          <p:cNvPr id="225" name="Google Shape;22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Direct-Mapped Cache (pt 3)</a:t>
            </a:r>
            <a:endParaRPr/>
          </a:p>
        </p:txBody>
      </p:sp>
      <p:sp>
        <p:nvSpPr>
          <p:cNvPr id="231" name="Google Shape;231;p36"/>
          <p:cNvSpPr txBox="1">
            <a:spLocks noGrp="1"/>
          </p:cNvSpPr>
          <p:nvPr>
            <p:ph type="body" idx="1"/>
          </p:nvPr>
        </p:nvSpPr>
        <p:spPr>
          <a:xfrm>
            <a:off x="311700" y="742825"/>
            <a:ext cx="8520600" cy="141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One line per set (</a:t>
            </a:r>
            <a:r>
              <a:rPr lang="en" b="1" i="1">
                <a:solidFill>
                  <a:srgbClr val="BD0893"/>
                </a:solidFill>
              </a:rPr>
              <a:t>E</a:t>
            </a:r>
            <a:r>
              <a:rPr lang="en"/>
              <a:t>=1), </a:t>
            </a:r>
            <a:r>
              <a:rPr lang="en" b="1" i="1">
                <a:solidFill>
                  <a:srgbClr val="980000"/>
                </a:solidFill>
              </a:rPr>
              <a:t>K</a:t>
            </a:r>
            <a:r>
              <a:rPr lang="en"/>
              <a:t>=4B</a:t>
            </a:r>
            <a:endParaRPr/>
          </a:p>
          <a:p>
            <a:pPr marL="457200" lvl="0" indent="-342900" algn="l" rtl="0">
              <a:spcBef>
                <a:spcPts val="0"/>
              </a:spcBef>
              <a:spcAft>
                <a:spcPts val="0"/>
              </a:spcAft>
              <a:buSzPts val="1800"/>
              <a:buAutoNum type="arabicPeriod"/>
            </a:pPr>
            <a:r>
              <a:rPr lang="en"/>
              <a:t>Locate set</a:t>
            </a:r>
            <a:endParaRPr/>
          </a:p>
          <a:p>
            <a:pPr marL="457200" lvl="0" indent="-342900" algn="l" rtl="0">
              <a:spcBef>
                <a:spcPts val="0"/>
              </a:spcBef>
              <a:spcAft>
                <a:spcPts val="0"/>
              </a:spcAft>
              <a:buSzPts val="1800"/>
              <a:buAutoNum type="arabicPeriod"/>
            </a:pPr>
            <a:r>
              <a:rPr lang="en"/>
              <a:t>Check if valid and compare tag</a:t>
            </a:r>
            <a:endParaRPr/>
          </a:p>
          <a:p>
            <a:pPr marL="457200" lvl="0" indent="-342900" algn="l" rtl="0">
              <a:spcBef>
                <a:spcPts val="0"/>
              </a:spcBef>
              <a:spcAft>
                <a:spcPts val="0"/>
              </a:spcAft>
              <a:buSzPts val="1800"/>
              <a:buAutoNum type="arabicPeriod"/>
            </a:pPr>
            <a:r>
              <a:rPr lang="en"/>
              <a:t>Get data starting at offset</a:t>
            </a:r>
            <a:endParaRPr/>
          </a:p>
        </p:txBody>
      </p:sp>
      <p:pic>
        <p:nvPicPr>
          <p:cNvPr id="1028" name="Picture 4" descr="A similar diagram to the previous slide, but not the V box contains the value 1, the Tag box contains the value 0xabcd, and boxes 1 and 2 within the row are shaded in purple. An arrow points from the red portion of the address to box 1 of the row.">
            <a:extLst>
              <a:ext uri="{FF2B5EF4-FFF2-40B4-BE49-F238E27FC236}">
                <a16:creationId xmlns:a16="http://schemas.microsoft.com/office/drawing/2014/main" id="{F31B1189-82CD-FCD5-9D49-87F3E31CE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342" y="2313486"/>
            <a:ext cx="4488379" cy="1793229"/>
          </a:xfrm>
          <a:prstGeom prst="rect">
            <a:avLst/>
          </a:prstGeom>
          <a:noFill/>
          <a:extLst>
            <a:ext uri="{909E8E84-426E-40DD-AFC4-6F175D3DCCD1}">
              <a14:hiddenFill xmlns:a14="http://schemas.microsoft.com/office/drawing/2010/main">
                <a:solidFill>
                  <a:srgbClr val="FFFFFF"/>
                </a:solidFill>
              </a14:hiddenFill>
            </a:ext>
          </a:extLst>
        </p:spPr>
      </p:pic>
      <p:sp>
        <p:nvSpPr>
          <p:cNvPr id="233" name="Google Shape;23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Set Associative Cache</a:t>
            </a:r>
            <a:endParaRPr/>
          </a:p>
        </p:txBody>
      </p:sp>
      <p:sp>
        <p:nvSpPr>
          <p:cNvPr id="239" name="Google Shape;239;p37"/>
          <p:cNvSpPr txBox="1">
            <a:spLocks noGrp="1"/>
          </p:cNvSpPr>
          <p:nvPr>
            <p:ph type="body" idx="1"/>
          </p:nvPr>
        </p:nvSpPr>
        <p:spPr>
          <a:xfrm>
            <a:off x="311700" y="742825"/>
            <a:ext cx="8520600" cy="89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Two lines per set (</a:t>
            </a:r>
            <a:r>
              <a:rPr lang="en" b="1" i="1">
                <a:solidFill>
                  <a:srgbClr val="BD0893"/>
                </a:solidFill>
              </a:rPr>
              <a:t>E</a:t>
            </a:r>
            <a:r>
              <a:rPr lang="en"/>
              <a:t>=2), </a:t>
            </a:r>
            <a:r>
              <a:rPr lang="en" b="1" i="1">
                <a:solidFill>
                  <a:srgbClr val="980000"/>
                </a:solidFill>
              </a:rPr>
              <a:t>K</a:t>
            </a:r>
            <a:r>
              <a:rPr lang="en"/>
              <a:t>=4B</a:t>
            </a:r>
            <a:endParaRPr/>
          </a:p>
          <a:p>
            <a:pPr marL="457200" lvl="0" indent="-342900" algn="l" rtl="0">
              <a:spcBef>
                <a:spcPts val="0"/>
              </a:spcBef>
              <a:spcAft>
                <a:spcPts val="0"/>
              </a:spcAft>
              <a:buSzPts val="1800"/>
              <a:buAutoNum type="arabicPeriod"/>
            </a:pPr>
            <a:r>
              <a:rPr lang="en"/>
              <a:t>Locate set</a:t>
            </a:r>
            <a:endParaRPr/>
          </a:p>
        </p:txBody>
      </p:sp>
      <p:pic>
        <p:nvPicPr>
          <p:cNvPr id="240" name="Google Shape;240;p37" descr="A similar diagram to slide 16. However, the large blue box now contains two columns of grey rectangles, side-by-side. An arrow points form the blue region of the address to the second row of grey rectangles. "/>
          <p:cNvPicPr preferRelativeResize="0"/>
          <p:nvPr/>
        </p:nvPicPr>
        <p:blipFill>
          <a:blip r:embed="rId3">
            <a:alphaModFix/>
          </a:blip>
          <a:stretch>
            <a:fillRect/>
          </a:stretch>
        </p:blipFill>
        <p:spPr>
          <a:xfrm>
            <a:off x="1151738" y="1517550"/>
            <a:ext cx="6840525" cy="2561850"/>
          </a:xfrm>
          <a:prstGeom prst="rect">
            <a:avLst/>
          </a:prstGeom>
          <a:noFill/>
          <a:ln>
            <a:noFill/>
          </a:ln>
        </p:spPr>
      </p:pic>
      <p:sp>
        <p:nvSpPr>
          <p:cNvPr id="241" name="Google Shape;24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89" name="Google Shape;89;p2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Today</a:t>
            </a:r>
            <a:endParaRPr dirty="0"/>
          </a:p>
          <a:p>
            <a:pPr marL="914400" lvl="1" indent="-330200" algn="l" rtl="0">
              <a:spcBef>
                <a:spcPts val="0"/>
              </a:spcBef>
              <a:spcAft>
                <a:spcPts val="0"/>
              </a:spcAft>
              <a:buSzPts val="1600"/>
              <a:buChar char="○"/>
            </a:pPr>
            <a:r>
              <a:rPr lang="en" dirty="0"/>
              <a:t>HW14 due (11:59pm)</a:t>
            </a:r>
            <a:endParaRPr dirty="0"/>
          </a:p>
          <a:p>
            <a:pPr marL="457200" lvl="0" indent="-342900" algn="l" rtl="0">
              <a:spcBef>
                <a:spcPts val="0"/>
              </a:spcBef>
              <a:spcAft>
                <a:spcPts val="0"/>
              </a:spcAft>
              <a:buSzPts val="1800"/>
              <a:buChar char="●"/>
            </a:pPr>
            <a:r>
              <a:rPr lang="en" dirty="0"/>
              <a:t>Friday, 7/26</a:t>
            </a:r>
            <a:endParaRPr dirty="0"/>
          </a:p>
          <a:p>
            <a:pPr marL="914400" lvl="1" indent="-330200" algn="l" rtl="0">
              <a:spcBef>
                <a:spcPts val="0"/>
              </a:spcBef>
              <a:spcAft>
                <a:spcPts val="0"/>
              </a:spcAft>
              <a:buSzPts val="1600"/>
              <a:buChar char="○"/>
            </a:pPr>
            <a:r>
              <a:rPr lang="en" dirty="0"/>
              <a:t>RD17 (1pm)</a:t>
            </a:r>
            <a:endParaRPr dirty="0"/>
          </a:p>
          <a:p>
            <a:pPr marL="914400" lvl="1" indent="-330200" algn="l" rtl="0">
              <a:spcBef>
                <a:spcPts val="0"/>
              </a:spcBef>
              <a:spcAft>
                <a:spcPts val="0"/>
              </a:spcAft>
              <a:buSzPts val="1600"/>
              <a:buChar char="○"/>
            </a:pPr>
            <a:r>
              <a:rPr lang="en" dirty="0"/>
              <a:t>No HW due!</a:t>
            </a:r>
            <a:endParaRPr dirty="0"/>
          </a:p>
          <a:p>
            <a:pPr marL="457200" lvl="0" indent="-342900" algn="l" rtl="0">
              <a:spcBef>
                <a:spcPts val="0"/>
              </a:spcBef>
              <a:spcAft>
                <a:spcPts val="0"/>
              </a:spcAft>
              <a:buSzPts val="1800"/>
              <a:buChar char="●"/>
            </a:pPr>
            <a:r>
              <a:rPr lang="en" dirty="0"/>
              <a:t>Sunday, 7/28</a:t>
            </a:r>
            <a:endParaRPr dirty="0"/>
          </a:p>
          <a:p>
            <a:pPr marL="914400" lvl="1" indent="-330200" algn="l" rtl="0">
              <a:spcBef>
                <a:spcPts val="0"/>
              </a:spcBef>
              <a:spcAft>
                <a:spcPts val="0"/>
              </a:spcAft>
              <a:buSzPts val="1600"/>
              <a:buChar char="○"/>
            </a:pPr>
            <a:r>
              <a:rPr lang="en" b="1" dirty="0"/>
              <a:t>Lab3 due (11:59pm)</a:t>
            </a:r>
            <a:endParaRPr b="1" dirty="0"/>
          </a:p>
          <a:p>
            <a:pPr marL="457200" lvl="0" indent="-342900" algn="l" rtl="0">
              <a:spcBef>
                <a:spcPts val="0"/>
              </a:spcBef>
              <a:spcAft>
                <a:spcPts val="0"/>
              </a:spcAft>
              <a:buSzPts val="1800"/>
              <a:buChar char="●"/>
            </a:pPr>
            <a:r>
              <a:rPr lang="en" dirty="0"/>
              <a:t>Monday, 7/29</a:t>
            </a:r>
            <a:endParaRPr dirty="0"/>
          </a:p>
          <a:p>
            <a:pPr marL="914400" lvl="1" indent="-330200" algn="l" rtl="0">
              <a:spcBef>
                <a:spcPts val="0"/>
              </a:spcBef>
              <a:spcAft>
                <a:spcPts val="0"/>
              </a:spcAft>
              <a:buSzPts val="1600"/>
              <a:buChar char="○"/>
            </a:pPr>
            <a:r>
              <a:rPr lang="en" dirty="0"/>
              <a:t>No RD due!</a:t>
            </a:r>
            <a:endParaRPr dirty="0"/>
          </a:p>
          <a:p>
            <a:pPr marL="914400" lvl="1" indent="-330200" algn="l" rtl="0">
              <a:spcBef>
                <a:spcPts val="0"/>
              </a:spcBef>
              <a:spcAft>
                <a:spcPts val="0"/>
              </a:spcAft>
              <a:buSzPts val="1600"/>
              <a:buChar char="○"/>
            </a:pPr>
            <a:r>
              <a:rPr lang="en" dirty="0"/>
              <a:t>HW15 + 16 due (11:59pm)</a:t>
            </a:r>
          </a:p>
          <a:p>
            <a:pPr marL="914400" lvl="1" indent="-330200" algn="l" rtl="0">
              <a:spcBef>
                <a:spcPts val="0"/>
              </a:spcBef>
              <a:spcAft>
                <a:spcPts val="0"/>
              </a:spcAft>
              <a:buSzPts val="1600"/>
              <a:buChar char="○"/>
            </a:pPr>
            <a:r>
              <a:rPr lang="en" b="1" dirty="0">
                <a:solidFill>
                  <a:srgbClr val="C00000"/>
                </a:solidFill>
              </a:rPr>
              <a:t>Quiz 2 due (11:59pm)</a:t>
            </a:r>
            <a:endParaRPr b="1" dirty="0">
              <a:solidFill>
                <a:srgbClr val="C00000"/>
              </a:solidFill>
            </a:endParaRPr>
          </a:p>
        </p:txBody>
      </p:sp>
      <p:sp>
        <p:nvSpPr>
          <p:cNvPr id="90" name="Google Shape;9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Set Associative Cache (pt 2)</a:t>
            </a:r>
            <a:endParaRPr/>
          </a:p>
        </p:txBody>
      </p:sp>
      <p:sp>
        <p:nvSpPr>
          <p:cNvPr id="247" name="Google Shape;247;p38"/>
          <p:cNvSpPr txBox="1">
            <a:spLocks noGrp="1"/>
          </p:cNvSpPr>
          <p:nvPr>
            <p:ph type="body" idx="1"/>
          </p:nvPr>
        </p:nvSpPr>
        <p:spPr>
          <a:xfrm>
            <a:off x="311700" y="742825"/>
            <a:ext cx="8520600" cy="149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Two lines per set (</a:t>
            </a:r>
            <a:r>
              <a:rPr lang="en" b="1" i="1">
                <a:solidFill>
                  <a:srgbClr val="BD0893"/>
                </a:solidFill>
              </a:rPr>
              <a:t>E</a:t>
            </a:r>
            <a:r>
              <a:rPr lang="en"/>
              <a:t>=2), </a:t>
            </a:r>
            <a:r>
              <a:rPr lang="en" b="1" i="1">
                <a:solidFill>
                  <a:srgbClr val="980000"/>
                </a:solidFill>
              </a:rPr>
              <a:t>K</a:t>
            </a:r>
            <a:r>
              <a:rPr lang="en"/>
              <a:t>=4B</a:t>
            </a:r>
            <a:endParaRPr/>
          </a:p>
          <a:p>
            <a:pPr marL="457200" lvl="0" indent="-342900" algn="l" rtl="0">
              <a:spcBef>
                <a:spcPts val="0"/>
              </a:spcBef>
              <a:spcAft>
                <a:spcPts val="0"/>
              </a:spcAft>
              <a:buSzPts val="1800"/>
              <a:buAutoNum type="arabicPeriod"/>
            </a:pPr>
            <a:r>
              <a:rPr lang="en"/>
              <a:t>Locate set</a:t>
            </a:r>
            <a:endParaRPr/>
          </a:p>
          <a:p>
            <a:pPr marL="457200" lvl="0" indent="-342900" algn="l" rtl="0">
              <a:spcBef>
                <a:spcPts val="0"/>
              </a:spcBef>
              <a:spcAft>
                <a:spcPts val="0"/>
              </a:spcAft>
              <a:buSzPts val="1800"/>
              <a:buAutoNum type="arabicPeriod"/>
            </a:pPr>
            <a:r>
              <a:rPr lang="en"/>
              <a:t>Check if valid and compare tag for </a:t>
            </a:r>
            <a:r>
              <a:rPr lang="en" b="1"/>
              <a:t>every line</a:t>
            </a:r>
            <a:r>
              <a:rPr lang="en"/>
              <a:t> in the set</a:t>
            </a:r>
            <a:endParaRPr/>
          </a:p>
          <a:p>
            <a:pPr marL="914400" lvl="1" indent="-330200" algn="l" rtl="0">
              <a:spcBef>
                <a:spcPts val="0"/>
              </a:spcBef>
              <a:spcAft>
                <a:spcPts val="0"/>
              </a:spcAft>
              <a:buSzPts val="1600"/>
              <a:buAutoNum type="alphaLcPeriod"/>
            </a:pPr>
            <a:r>
              <a:rPr lang="en"/>
              <a:t>No match? One line is selected to get evicted and replaced by new one</a:t>
            </a:r>
            <a:endParaRPr/>
          </a:p>
        </p:txBody>
      </p:sp>
      <p:sp>
        <p:nvSpPr>
          <p:cNvPr id="249" name="Google Shape;24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2050" name="Picture 2" descr="Two grey rectangles containing a V boxes like the ones in the previous diagrams (each contains a &quot;V&quot; box, a &quot;Tag&quot; box, and a row of four boxes numbered 0-3). Both contain the value 1 in their &quot;V&quot; boxes, and each has an arrow pointing from this box to the text &quot;valid?&quot;. The rectangle on the left contains the value 0xabc in the &quot;Tag&quot; box, while the one on the right contains the value 0x123. The same address diagram from previous slides is shown above the grey rectangles. Two arrows point from the yellow portion of the address to each of these Tag boxes.">
            <a:extLst>
              <a:ext uri="{FF2B5EF4-FFF2-40B4-BE49-F238E27FC236}">
                <a16:creationId xmlns:a16="http://schemas.microsoft.com/office/drawing/2014/main" id="{71297E07-8DFD-6C35-406B-FB650768A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260" y="2239412"/>
            <a:ext cx="6553090" cy="1986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Set Associative Cache (pt 3)</a:t>
            </a:r>
            <a:endParaRPr/>
          </a:p>
        </p:txBody>
      </p:sp>
      <p:sp>
        <p:nvSpPr>
          <p:cNvPr id="255" name="Google Shape;255;p39"/>
          <p:cNvSpPr txBox="1">
            <a:spLocks noGrp="1"/>
          </p:cNvSpPr>
          <p:nvPr>
            <p:ph type="body" idx="1"/>
          </p:nvPr>
        </p:nvSpPr>
        <p:spPr>
          <a:xfrm>
            <a:off x="311700" y="742825"/>
            <a:ext cx="8520600" cy="149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Two lines per set (</a:t>
            </a:r>
            <a:r>
              <a:rPr lang="en" b="1" i="1" dirty="0">
                <a:solidFill>
                  <a:srgbClr val="BD0893"/>
                </a:solidFill>
              </a:rPr>
              <a:t>E</a:t>
            </a:r>
            <a:r>
              <a:rPr lang="en" dirty="0"/>
              <a:t>=2), </a:t>
            </a:r>
            <a:r>
              <a:rPr lang="en" b="1" i="1" dirty="0">
                <a:solidFill>
                  <a:srgbClr val="980000"/>
                </a:solidFill>
              </a:rPr>
              <a:t>K</a:t>
            </a:r>
            <a:r>
              <a:rPr lang="en" dirty="0"/>
              <a:t>=4B</a:t>
            </a:r>
            <a:endParaRPr dirty="0"/>
          </a:p>
          <a:p>
            <a:pPr marL="457200" lvl="0" indent="-342900" algn="l" rtl="0">
              <a:spcBef>
                <a:spcPts val="0"/>
              </a:spcBef>
              <a:spcAft>
                <a:spcPts val="0"/>
              </a:spcAft>
              <a:buSzPts val="1800"/>
              <a:buAutoNum type="arabicPeriod"/>
            </a:pPr>
            <a:r>
              <a:rPr lang="en" dirty="0"/>
              <a:t>Locate set</a:t>
            </a:r>
            <a:endParaRPr dirty="0"/>
          </a:p>
          <a:p>
            <a:pPr marL="457200" lvl="0" indent="-342900" algn="l" rtl="0">
              <a:spcBef>
                <a:spcPts val="0"/>
              </a:spcBef>
              <a:spcAft>
                <a:spcPts val="0"/>
              </a:spcAft>
              <a:buSzPts val="1800"/>
              <a:buAutoNum type="arabicPeriod"/>
            </a:pPr>
            <a:r>
              <a:rPr lang="en" dirty="0"/>
              <a:t>Check if valid and compare tag for </a:t>
            </a:r>
            <a:r>
              <a:rPr lang="en" b="1" dirty="0"/>
              <a:t>every line</a:t>
            </a:r>
            <a:r>
              <a:rPr lang="en" dirty="0"/>
              <a:t> in the set</a:t>
            </a:r>
            <a:endParaRPr dirty="0"/>
          </a:p>
          <a:p>
            <a:pPr marL="457200" lvl="0" indent="-342900" algn="l" rtl="0">
              <a:spcBef>
                <a:spcPts val="0"/>
              </a:spcBef>
              <a:spcAft>
                <a:spcPts val="0"/>
              </a:spcAft>
              <a:buSzPts val="1800"/>
              <a:buAutoNum type="arabicPeriod"/>
            </a:pPr>
            <a:r>
              <a:rPr lang="en" dirty="0"/>
              <a:t>Get data starting at offset</a:t>
            </a:r>
            <a:endParaRPr dirty="0"/>
          </a:p>
        </p:txBody>
      </p:sp>
      <p:sp>
        <p:nvSpPr>
          <p:cNvPr id="257" name="Google Shape;25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3074" name="Picture 2" descr="The same two grey rectangles and address diagram as the previous slide. The &quot;valid?&quot; text and arrows are gone. There is an arrow pointing from the yellow portion of the address to the Tag box of the left rectangle, and another arrow from the red portion of the address to box 1 of the row in the left rectangle. Boxes 2 and 3 of this row are shaded purple.">
            <a:extLst>
              <a:ext uri="{FF2B5EF4-FFF2-40B4-BE49-F238E27FC236}">
                <a16:creationId xmlns:a16="http://schemas.microsoft.com/office/drawing/2014/main" id="{656D927A-7BA2-47B0-F374-C11D0A6F6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643" y="2081933"/>
            <a:ext cx="6838839" cy="2146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Cache Misses: 3 C’s</a:t>
            </a:r>
            <a:endParaRPr/>
          </a:p>
        </p:txBody>
      </p:sp>
      <p:sp>
        <p:nvSpPr>
          <p:cNvPr id="263" name="Google Shape;263;p40"/>
          <p:cNvSpPr txBox="1">
            <a:spLocks noGrp="1"/>
          </p:cNvSpPr>
          <p:nvPr>
            <p:ph type="body" idx="1"/>
          </p:nvPr>
        </p:nvSpPr>
        <p:spPr>
          <a:xfrm>
            <a:off x="311700" y="668483"/>
            <a:ext cx="8520600" cy="3598717"/>
          </a:xfrm>
          <a:prstGeom prst="rect">
            <a:avLst/>
          </a:prstGeom>
        </p:spPr>
        <p:txBody>
          <a:bodyPr spcFirstLastPara="1" wrap="square" lIns="91425" tIns="91425" rIns="91425" bIns="91425" anchor="t" anchorCtr="0">
            <a:normAutofit fontScale="92500"/>
          </a:bodyPr>
          <a:lstStyle/>
          <a:p>
            <a:pPr marL="457200" lvl="0" indent="-342900" algn="l" rtl="0">
              <a:lnSpc>
                <a:spcPct val="124000"/>
              </a:lnSpc>
              <a:spcBef>
                <a:spcPts val="0"/>
              </a:spcBef>
              <a:spcAft>
                <a:spcPts val="0"/>
              </a:spcAft>
              <a:buSzPts val="1800"/>
              <a:buChar char="●"/>
            </a:pPr>
            <a:r>
              <a:rPr lang="en" b="1" dirty="0">
                <a:solidFill>
                  <a:srgbClr val="7030A0"/>
                </a:solidFill>
              </a:rPr>
              <a:t>Compulsory</a:t>
            </a:r>
            <a:r>
              <a:rPr lang="en" dirty="0"/>
              <a:t> (cold-start) miss</a:t>
            </a:r>
            <a:endParaRPr dirty="0"/>
          </a:p>
          <a:p>
            <a:pPr marL="914400" lvl="1" indent="-330200" algn="l" rtl="0">
              <a:lnSpc>
                <a:spcPct val="124000"/>
              </a:lnSpc>
              <a:spcBef>
                <a:spcPts val="0"/>
              </a:spcBef>
              <a:spcAft>
                <a:spcPts val="0"/>
              </a:spcAft>
              <a:buSzPts val="1600"/>
              <a:buChar char="○"/>
            </a:pPr>
            <a:r>
              <a:rPr lang="en" dirty="0"/>
              <a:t>Occurs on the first access to a block</a:t>
            </a:r>
            <a:endParaRPr dirty="0"/>
          </a:p>
          <a:p>
            <a:pPr marL="914400" lvl="1" indent="-330200" algn="l" rtl="0">
              <a:lnSpc>
                <a:spcPct val="124000"/>
              </a:lnSpc>
              <a:spcBef>
                <a:spcPts val="0"/>
              </a:spcBef>
              <a:spcAft>
                <a:spcPts val="0"/>
              </a:spcAft>
              <a:buSzPts val="1600"/>
              <a:buChar char="○"/>
            </a:pPr>
            <a:r>
              <a:rPr lang="en" dirty="0"/>
              <a:t>Smaller block size = more compulsory misses</a:t>
            </a:r>
            <a:endParaRPr dirty="0"/>
          </a:p>
          <a:p>
            <a:pPr marL="457200" lvl="0" indent="-342900" algn="l" rtl="0">
              <a:lnSpc>
                <a:spcPct val="124000"/>
              </a:lnSpc>
              <a:spcBef>
                <a:spcPts val="0"/>
              </a:spcBef>
              <a:spcAft>
                <a:spcPts val="0"/>
              </a:spcAft>
              <a:buSzPts val="1800"/>
              <a:buChar char="●"/>
            </a:pPr>
            <a:r>
              <a:rPr lang="en" b="1" dirty="0">
                <a:solidFill>
                  <a:srgbClr val="7030A0"/>
                </a:solidFill>
              </a:rPr>
              <a:t>Conflict</a:t>
            </a:r>
            <a:r>
              <a:rPr lang="en" dirty="0"/>
              <a:t> miss</a:t>
            </a:r>
            <a:endParaRPr dirty="0"/>
          </a:p>
          <a:p>
            <a:pPr marL="914400" lvl="1" indent="-330200" algn="l" rtl="0">
              <a:lnSpc>
                <a:spcPct val="124000"/>
              </a:lnSpc>
              <a:spcBef>
                <a:spcPts val="0"/>
              </a:spcBef>
              <a:spcAft>
                <a:spcPts val="0"/>
              </a:spcAft>
              <a:buSzPts val="1600"/>
              <a:buChar char="○"/>
            </a:pPr>
            <a:r>
              <a:rPr lang="en" dirty="0"/>
              <a:t>Occurs when cache is large enough to hold multiple data blocks, but they cannot be in the cache at the same time because they conflict</a:t>
            </a:r>
            <a:endParaRPr dirty="0"/>
          </a:p>
          <a:p>
            <a:pPr marL="914400" lvl="1" indent="-330200" algn="l" rtl="0">
              <a:lnSpc>
                <a:spcPct val="124000"/>
              </a:lnSpc>
              <a:spcBef>
                <a:spcPts val="0"/>
              </a:spcBef>
              <a:spcAft>
                <a:spcPts val="0"/>
              </a:spcAft>
              <a:buSzPts val="1600"/>
              <a:buChar char="○"/>
            </a:pPr>
            <a:r>
              <a:rPr lang="en" dirty="0"/>
              <a:t>Lower associativity = more conflict misses</a:t>
            </a:r>
            <a:endParaRPr dirty="0"/>
          </a:p>
          <a:p>
            <a:pPr marL="1371600" lvl="2" indent="-330200" algn="l" rtl="0">
              <a:lnSpc>
                <a:spcPct val="124000"/>
              </a:lnSpc>
              <a:spcBef>
                <a:spcPts val="0"/>
              </a:spcBef>
              <a:spcAft>
                <a:spcPts val="0"/>
              </a:spcAft>
              <a:buSzPts val="1600"/>
              <a:buChar char="■"/>
            </a:pPr>
            <a:r>
              <a:rPr lang="en" i="1" dirty="0"/>
              <a:t>Does not occur in fully associative caches</a:t>
            </a:r>
            <a:endParaRPr i="1" dirty="0"/>
          </a:p>
          <a:p>
            <a:pPr marL="457200" lvl="0" indent="-342900" algn="l" rtl="0">
              <a:lnSpc>
                <a:spcPct val="124000"/>
              </a:lnSpc>
              <a:spcBef>
                <a:spcPts val="0"/>
              </a:spcBef>
              <a:spcAft>
                <a:spcPts val="0"/>
              </a:spcAft>
              <a:buSzPts val="1800"/>
              <a:buChar char="●"/>
            </a:pPr>
            <a:r>
              <a:rPr lang="en" b="1" dirty="0">
                <a:solidFill>
                  <a:srgbClr val="7030A0"/>
                </a:solidFill>
              </a:rPr>
              <a:t>Capacity</a:t>
            </a:r>
            <a:r>
              <a:rPr lang="en" dirty="0"/>
              <a:t> miss</a:t>
            </a:r>
            <a:endParaRPr dirty="0"/>
          </a:p>
          <a:p>
            <a:pPr marL="914400" lvl="1" indent="-330200" algn="l" rtl="0">
              <a:lnSpc>
                <a:spcPct val="124000"/>
              </a:lnSpc>
              <a:spcBef>
                <a:spcPts val="0"/>
              </a:spcBef>
              <a:spcAft>
                <a:spcPts val="0"/>
              </a:spcAft>
              <a:buSzPts val="1600"/>
              <a:buChar char="○"/>
            </a:pPr>
            <a:r>
              <a:rPr lang="en" dirty="0"/>
              <a:t>Occurs when the set of active blocks (the </a:t>
            </a:r>
            <a:r>
              <a:rPr lang="en" b="1" dirty="0"/>
              <a:t>working set</a:t>
            </a:r>
            <a:r>
              <a:rPr lang="en" dirty="0"/>
              <a:t>) is too big to fit in the cache</a:t>
            </a:r>
            <a:endParaRPr dirty="0"/>
          </a:p>
          <a:p>
            <a:pPr marL="914400" lvl="1" indent="-330200" algn="l" rtl="0">
              <a:lnSpc>
                <a:spcPct val="124000"/>
              </a:lnSpc>
              <a:spcBef>
                <a:spcPts val="0"/>
              </a:spcBef>
              <a:spcAft>
                <a:spcPts val="0"/>
              </a:spcAft>
              <a:buSzPts val="1600"/>
              <a:buChar char="○"/>
            </a:pPr>
            <a:r>
              <a:rPr lang="en" dirty="0"/>
              <a:t>Smaller cache size = more capacity misses</a:t>
            </a:r>
            <a:endParaRPr dirty="0"/>
          </a:p>
        </p:txBody>
      </p:sp>
      <p:sp>
        <p:nvSpPr>
          <p:cNvPr id="264" name="Google Shape;264;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a:t>
            </a:r>
            <a:endParaRPr/>
          </a:p>
        </p:txBody>
      </p:sp>
      <p:sp>
        <p:nvSpPr>
          <p:cNvPr id="270" name="Google Shape;270;p41"/>
          <p:cNvSpPr txBox="1">
            <a:spLocks noGrp="1"/>
          </p:cNvSpPr>
          <p:nvPr>
            <p:ph type="body" idx="1"/>
          </p:nvPr>
        </p:nvSpPr>
        <p:spPr>
          <a:xfrm>
            <a:off x="311700" y="742825"/>
            <a:ext cx="8520600" cy="1070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Assuming cache starts </a:t>
            </a:r>
            <a:r>
              <a:rPr lang="en" b="1"/>
              <a:t>cold</a:t>
            </a:r>
            <a:r>
              <a:rPr lang="en"/>
              <a:t> (i.e. all blocks invalid), and </a:t>
            </a:r>
            <a:r>
              <a:rPr lang="en">
                <a:latin typeface="Source Code Pro"/>
                <a:ea typeface="Source Code Pro"/>
                <a:cs typeface="Source Code Pro"/>
                <a:sym typeface="Source Code Pro"/>
              </a:rPr>
              <a:t>sum</a:t>
            </a:r>
            <a:r>
              <a:rPr lang="en"/>
              <a:t>, </a:t>
            </a:r>
            <a:r>
              <a:rPr lang="en">
                <a:latin typeface="Source Code Pro"/>
                <a:ea typeface="Source Code Pro"/>
                <a:cs typeface="Source Code Pro"/>
                <a:sym typeface="Source Code Pro"/>
              </a:rPr>
              <a:t>i</a:t>
            </a:r>
            <a:r>
              <a:rPr lang="en"/>
              <a:t>, and </a:t>
            </a:r>
            <a:r>
              <a:rPr lang="en">
                <a:latin typeface="Source Code Pro"/>
                <a:ea typeface="Source Code Pro"/>
                <a:cs typeface="Source Code Pro"/>
                <a:sym typeface="Source Code Pro"/>
              </a:rPr>
              <a:t>j</a:t>
            </a:r>
            <a:r>
              <a:rPr lang="en"/>
              <a:t> are all stored in registers, calculate the </a:t>
            </a:r>
            <a:r>
              <a:rPr lang="en" b="1"/>
              <a:t>miss rate</a:t>
            </a:r>
            <a:r>
              <a:rPr lang="en"/>
              <a:t>.</a:t>
            </a:r>
            <a:endParaRPr/>
          </a:p>
          <a:p>
            <a:pPr marL="914400" lvl="1" indent="-330200" algn="l" rtl="0">
              <a:spcBef>
                <a:spcPts val="0"/>
              </a:spcBef>
              <a:spcAft>
                <a:spcPts val="0"/>
              </a:spcAft>
              <a:buSzPts val="1600"/>
              <a:buChar char="○"/>
            </a:pPr>
            <a:r>
              <a:rPr lang="en" b="1" i="1">
                <a:solidFill>
                  <a:srgbClr val="666666"/>
                </a:solidFill>
              </a:rPr>
              <a:t>m</a:t>
            </a:r>
            <a:r>
              <a:rPr lang="en"/>
              <a:t> = 10 bits, </a:t>
            </a:r>
            <a:r>
              <a:rPr lang="en" b="1" i="1">
                <a:solidFill>
                  <a:srgbClr val="38761D"/>
                </a:solidFill>
              </a:rPr>
              <a:t>C</a:t>
            </a:r>
            <a:r>
              <a:rPr lang="en"/>
              <a:t> = 64B, </a:t>
            </a:r>
            <a:r>
              <a:rPr lang="en" b="1" i="1">
                <a:solidFill>
                  <a:srgbClr val="980000"/>
                </a:solidFill>
              </a:rPr>
              <a:t>K</a:t>
            </a:r>
            <a:r>
              <a:rPr lang="en"/>
              <a:t> = 8B, </a:t>
            </a:r>
            <a:r>
              <a:rPr lang="en" b="1" i="1">
                <a:solidFill>
                  <a:srgbClr val="BD0893"/>
                </a:solidFill>
              </a:rPr>
              <a:t>E</a:t>
            </a:r>
            <a:r>
              <a:rPr lang="en"/>
              <a:t> = 2</a:t>
            </a:r>
            <a:endParaRPr/>
          </a:p>
        </p:txBody>
      </p:sp>
      <p:sp>
        <p:nvSpPr>
          <p:cNvPr id="271" name="Google Shape;271;p41"/>
          <p:cNvSpPr txBox="1"/>
          <p:nvPr/>
        </p:nvSpPr>
        <p:spPr>
          <a:xfrm>
            <a:off x="406106" y="1882150"/>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#define SIZE 8</a:t>
            </a:r>
            <a:endParaRPr dirty="0">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short</a:t>
            </a:r>
            <a:r>
              <a:rPr lang="en" dirty="0">
                <a:latin typeface="Source Code Pro"/>
                <a:ea typeface="Source Code Pro"/>
                <a:cs typeface="Source Code Pro"/>
                <a:sym typeface="Source Code Pro"/>
              </a:rPr>
              <a:t> ar[</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sum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a:t>
            </a:r>
            <a:r>
              <a:rPr lang="en" dirty="0">
                <a:solidFill>
                  <a:srgbClr val="666666"/>
                </a:solidFill>
                <a:latin typeface="Source Code Pro"/>
                <a:ea typeface="Source Code Pro"/>
                <a:cs typeface="Source Code Pro"/>
                <a:sym typeface="Source Code Pro"/>
              </a:rPr>
              <a:t>// &amp;ar=0x200</a:t>
            </a:r>
            <a:endParaRPr dirty="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i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i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i++) {</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j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j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j++)</a:t>
            </a:r>
            <a:endParaRPr dirty="0">
              <a:latin typeface="Source Code Pro"/>
              <a:ea typeface="Source Code Pro"/>
              <a:cs typeface="Source Code Pro"/>
              <a:sym typeface="Source Code Pro"/>
            </a:endParaRPr>
          </a:p>
          <a:p>
            <a:pPr marL="457200" lvl="0" indent="457200" algn="l" rtl="0">
              <a:spcBef>
                <a:spcPts val="0"/>
              </a:spcBef>
              <a:spcAft>
                <a:spcPts val="0"/>
              </a:spcAft>
              <a:buNone/>
            </a:pPr>
            <a:r>
              <a:rPr lang="en" dirty="0">
                <a:latin typeface="Source Code Pro"/>
                <a:ea typeface="Source Code Pro"/>
                <a:cs typeface="Source Code Pro"/>
                <a:sym typeface="Source Code Pro"/>
              </a:rPr>
              <a:t>sum += ar[j][i];</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sp>
        <p:nvSpPr>
          <p:cNvPr id="272" name="Google Shape;27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278" name="Google Shape;278;p4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Associativity</a:t>
            </a:r>
            <a:r>
              <a:rPr lang="en"/>
              <a:t>: number of cache lines in a set</a:t>
            </a:r>
            <a:endParaRPr/>
          </a:p>
          <a:p>
            <a:pPr marL="914400" lvl="1" indent="-330200" algn="l" rtl="0">
              <a:spcBef>
                <a:spcPts val="0"/>
              </a:spcBef>
              <a:spcAft>
                <a:spcPts val="0"/>
              </a:spcAft>
              <a:buSzPts val="1600"/>
              <a:buChar char="○"/>
            </a:pPr>
            <a:r>
              <a:rPr lang="en"/>
              <a:t>Direct-Mapped caches have associativity 1</a:t>
            </a:r>
            <a:endParaRPr/>
          </a:p>
          <a:p>
            <a:pPr marL="914400" lvl="1" indent="-330200" algn="l" rtl="0">
              <a:spcBef>
                <a:spcPts val="0"/>
              </a:spcBef>
              <a:spcAft>
                <a:spcPts val="0"/>
              </a:spcAft>
              <a:buSzPts val="1600"/>
              <a:buChar char="○"/>
            </a:pPr>
            <a:r>
              <a:rPr lang="en" b="1">
                <a:solidFill>
                  <a:srgbClr val="7030A0"/>
                </a:solidFill>
              </a:rPr>
              <a:t>Fully Associative</a:t>
            </a:r>
            <a:r>
              <a:rPr lang="en"/>
              <a:t> caches have associativity equal to # of blocks (all in one set)</a:t>
            </a:r>
            <a:endParaRPr/>
          </a:p>
          <a:p>
            <a:pPr marL="914400" lvl="1" indent="-330200" algn="l" rtl="0">
              <a:spcBef>
                <a:spcPts val="0"/>
              </a:spcBef>
              <a:spcAft>
                <a:spcPts val="0"/>
              </a:spcAft>
              <a:buSzPts val="1600"/>
              <a:buChar char="○"/>
            </a:pPr>
            <a:r>
              <a:rPr lang="en"/>
              <a:t>Most caches are somewhere in between</a:t>
            </a:r>
            <a:endParaRPr/>
          </a:p>
          <a:p>
            <a:pPr marL="457200" lvl="0" indent="-342900" algn="l" rtl="0">
              <a:spcBef>
                <a:spcPts val="0"/>
              </a:spcBef>
              <a:spcAft>
                <a:spcPts val="0"/>
              </a:spcAft>
              <a:buSzPts val="1800"/>
              <a:buChar char="●"/>
            </a:pPr>
            <a:r>
              <a:rPr lang="en"/>
              <a:t>3 types of misses</a:t>
            </a:r>
            <a:endParaRPr/>
          </a:p>
          <a:p>
            <a:pPr marL="914400" lvl="1" indent="-330200" algn="l" rtl="0">
              <a:spcBef>
                <a:spcPts val="0"/>
              </a:spcBef>
              <a:spcAft>
                <a:spcPts val="0"/>
              </a:spcAft>
              <a:buSzPts val="1600"/>
              <a:buChar char="○"/>
            </a:pPr>
            <a:r>
              <a:rPr lang="en" b="1">
                <a:solidFill>
                  <a:srgbClr val="7030A0"/>
                </a:solidFill>
              </a:rPr>
              <a:t>Compulsory</a:t>
            </a:r>
            <a:r>
              <a:rPr lang="en"/>
              <a:t>: first time accessing block</a:t>
            </a:r>
            <a:endParaRPr/>
          </a:p>
          <a:p>
            <a:pPr marL="914400" lvl="1" indent="-330200" algn="l" rtl="0">
              <a:spcBef>
                <a:spcPts val="0"/>
              </a:spcBef>
              <a:spcAft>
                <a:spcPts val="0"/>
              </a:spcAft>
              <a:buSzPts val="1600"/>
              <a:buChar char="○"/>
            </a:pPr>
            <a:r>
              <a:rPr lang="en" b="1">
                <a:solidFill>
                  <a:srgbClr val="7030A0"/>
                </a:solidFill>
              </a:rPr>
              <a:t>Conflict</a:t>
            </a:r>
            <a:r>
              <a:rPr lang="en"/>
              <a:t>: block was evicted by another when the cache was not full</a:t>
            </a:r>
            <a:endParaRPr/>
          </a:p>
          <a:p>
            <a:pPr marL="914400" lvl="1" indent="-330200" algn="l" rtl="0">
              <a:spcBef>
                <a:spcPts val="0"/>
              </a:spcBef>
              <a:spcAft>
                <a:spcPts val="0"/>
              </a:spcAft>
              <a:buSzPts val="1600"/>
              <a:buChar char="○"/>
            </a:pPr>
            <a:r>
              <a:rPr lang="en" b="1">
                <a:solidFill>
                  <a:srgbClr val="7030A0"/>
                </a:solidFill>
              </a:rPr>
              <a:t>Capacity</a:t>
            </a:r>
            <a:r>
              <a:rPr lang="en"/>
              <a:t>: block was evicted because the cache was full</a:t>
            </a:r>
            <a:endParaRPr/>
          </a:p>
        </p:txBody>
      </p:sp>
      <p:sp>
        <p:nvSpPr>
          <p:cNvPr id="279" name="Google Shape;27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Caches</a:t>
            </a:r>
            <a:endParaRPr/>
          </a:p>
        </p:txBody>
      </p:sp>
      <p:sp>
        <p:nvSpPr>
          <p:cNvPr id="96" name="Google Shape;96;p2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Cache basics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Principle of locality</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Memory hierarchies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b="1">
                <a:solidFill>
                  <a:srgbClr val="7030A0"/>
                </a:solidFill>
                <a:latin typeface="Calibri"/>
                <a:ea typeface="Calibri"/>
                <a:cs typeface="Calibri"/>
                <a:sym typeface="Calibri"/>
              </a:rPr>
              <a:t>Cache organization</a:t>
            </a:r>
            <a:endParaRPr>
              <a:solidFill>
                <a:srgbClr val="7030A0"/>
              </a:solidFill>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Direct-mapped (sets; index + tag)</a:t>
            </a:r>
            <a:endParaRPr>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b="1">
                <a:solidFill>
                  <a:srgbClr val="7030A0"/>
                </a:solidFill>
                <a:latin typeface="Calibri"/>
                <a:ea typeface="Calibri"/>
                <a:cs typeface="Calibri"/>
                <a:sym typeface="Calibri"/>
              </a:rPr>
              <a:t>Associativity (ways)</a:t>
            </a:r>
            <a:endParaRPr b="1">
              <a:solidFill>
                <a:srgbClr val="7030A0"/>
              </a:solidFill>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b="1">
                <a:solidFill>
                  <a:srgbClr val="7030A0"/>
                </a:solidFill>
                <a:latin typeface="Calibri"/>
                <a:ea typeface="Calibri"/>
                <a:cs typeface="Calibri"/>
                <a:sym typeface="Calibri"/>
              </a:rPr>
              <a:t>Replacement policy</a:t>
            </a:r>
            <a:endParaRPr b="1">
              <a:solidFill>
                <a:srgbClr val="7030A0"/>
              </a:solidFill>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Handling writes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Program optimizations that consider caches</a:t>
            </a:r>
            <a:endParaRPr>
              <a:latin typeface="Calibri"/>
              <a:ea typeface="Calibri"/>
              <a:cs typeface="Calibri"/>
              <a:sym typeface="Calibri"/>
            </a:endParaRPr>
          </a:p>
          <a:p>
            <a:pPr marL="0" lvl="0" indent="0" algn="l" rtl="0">
              <a:spcBef>
                <a:spcPts val="0"/>
              </a:spcBef>
              <a:spcAft>
                <a:spcPts val="1200"/>
              </a:spcAft>
              <a:buNone/>
            </a:pPr>
            <a:endParaRPr/>
          </a:p>
        </p:txBody>
      </p:sp>
      <p:sp>
        <p:nvSpPr>
          <p:cNvPr id="97" name="Google Shape;9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a:t>
            </a:r>
            <a:r>
              <a:rPr lang="en">
                <a:solidFill>
                  <a:srgbClr val="7030A0"/>
                </a:solidFill>
              </a:rPr>
              <a:t>Direct-Mapped</a:t>
            </a:r>
            <a:r>
              <a:rPr lang="en"/>
              <a:t> Cache</a:t>
            </a:r>
            <a:endParaRPr/>
          </a:p>
        </p:txBody>
      </p:sp>
      <p:sp>
        <p:nvSpPr>
          <p:cNvPr id="103" name="Google Shape;103;p22"/>
          <p:cNvSpPr txBox="1">
            <a:spLocks noGrp="1"/>
          </p:cNvSpPr>
          <p:nvPr>
            <p:ph type="body" idx="1"/>
          </p:nvPr>
        </p:nvSpPr>
        <p:spPr>
          <a:xfrm>
            <a:off x="5764875" y="1735150"/>
            <a:ext cx="3379200" cy="2450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Each block in memory can only go into one set</a:t>
            </a:r>
            <a:endParaRPr/>
          </a:p>
          <a:p>
            <a:pPr marL="914400" lvl="1" indent="-330200" algn="l" rtl="0">
              <a:spcBef>
                <a:spcPts val="0"/>
              </a:spcBef>
              <a:spcAft>
                <a:spcPts val="0"/>
              </a:spcAft>
              <a:buSzPts val="1600"/>
              <a:buChar char="○"/>
            </a:pPr>
            <a:r>
              <a:rPr lang="en"/>
              <a:t>Fast and simple</a:t>
            </a:r>
            <a:endParaRPr/>
          </a:p>
          <a:p>
            <a:pPr marL="457200" lvl="0" indent="-342900" algn="l" rtl="0">
              <a:spcBef>
                <a:spcPts val="0"/>
              </a:spcBef>
              <a:spcAft>
                <a:spcPts val="0"/>
              </a:spcAft>
              <a:buSzPts val="1800"/>
              <a:buChar char="●"/>
            </a:pPr>
            <a:r>
              <a:rPr lang="en"/>
              <a:t>Hash function</a:t>
            </a:r>
            <a:endParaRPr/>
          </a:p>
          <a:p>
            <a:pPr marL="914400" lvl="1" indent="-330200" algn="l" rtl="0">
              <a:spcBef>
                <a:spcPts val="0"/>
              </a:spcBef>
              <a:spcAft>
                <a:spcPts val="1000"/>
              </a:spcAft>
              <a:buSzPts val="1600"/>
              <a:buChar char="○"/>
            </a:pPr>
            <a:r>
              <a:rPr lang="en" i="1"/>
              <a:t>(Block #)</a:t>
            </a:r>
            <a:r>
              <a:rPr lang="en"/>
              <a:t> mod (</a:t>
            </a:r>
            <a:r>
              <a:rPr lang="en" i="1"/>
              <a:t># of sets)</a:t>
            </a:r>
            <a:endParaRPr/>
          </a:p>
        </p:txBody>
      </p:sp>
      <p:pic>
        <p:nvPicPr>
          <p:cNvPr id="104" name="Google Shape;104;p22" descr="The left side of the diagram is titled &quot;Memory&quot;. It contains a column of 12 rectangles labeled &quot;Block&quot;. Each block is separated into 4 boxes by dotted lines. The blocks are shaded in the following pattern: red, blue, green, grey. To the left, each block is labeled with an address, which takes the form of a 4-bit binary number (from 0000 to 1011), followed by &quot;XX&quot;&#10;The right side of the diagram is titled &quot;Cache&quot; and contains four blocks, similar to the ones in memory, also colored red, blue, green, and grey. These are labeled &quot;Block Data&quot; To the left of each block is a white box labeled &quot;Tag&quot;, and to the left of that are indexes 00, 01, 10, and 11. There are four arrows pointing from memory to the cache. The first points from the first memory block (0000XX, red), to the first cache block (index 00, tag 00, red). The second points from the 7th memory block (0110XX, green), to the 3rd cache block (index 10, tag 01, green). The 3rd arrow points from the 8th memory block (0111XX, grey), to the 4th cache block (index 11, tag 01, grey). The last arrow points from the 10th memory block (1001XX, blue), to the 2nd cache block (index 01, tag 10, blue).&#10;&#10;At the bottom of the diagram is a large rectangle representing an address. It is split into 3 parts: tag (yellow), index (blue), and block offset (red). A bracket surrounding the tag and index is labeled &quot;block number&quot;"/>
          <p:cNvPicPr preferRelativeResize="0"/>
          <p:nvPr/>
        </p:nvPicPr>
        <p:blipFill>
          <a:blip r:embed="rId3">
            <a:alphaModFix/>
          </a:blip>
          <a:stretch>
            <a:fillRect/>
          </a:stretch>
        </p:blipFill>
        <p:spPr>
          <a:xfrm>
            <a:off x="152400" y="662000"/>
            <a:ext cx="5612475" cy="3371850"/>
          </a:xfrm>
          <a:prstGeom prst="rect">
            <a:avLst/>
          </a:prstGeom>
          <a:noFill/>
          <a:ln>
            <a:noFill/>
          </a:ln>
        </p:spPr>
      </p:pic>
      <p:sp>
        <p:nvSpPr>
          <p:cNvPr id="105" name="Google Shape;10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Direct-Mapped: a Problem!</a:t>
            </a:r>
            <a:endParaRPr/>
          </a:p>
        </p:txBody>
      </p:sp>
      <p:sp>
        <p:nvSpPr>
          <p:cNvPr id="111" name="Google Shape;111;p23"/>
          <p:cNvSpPr txBox="1">
            <a:spLocks noGrp="1"/>
          </p:cNvSpPr>
          <p:nvPr>
            <p:ph type="body" idx="1"/>
          </p:nvPr>
        </p:nvSpPr>
        <p:spPr>
          <a:xfrm>
            <a:off x="5649125" y="742825"/>
            <a:ext cx="3183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if we have the following access pattern:</a:t>
            </a:r>
            <a:endParaRPr/>
          </a:p>
          <a:p>
            <a:pPr marL="914400" lvl="1" indent="-330200" algn="l" rtl="0">
              <a:spcBef>
                <a:spcPts val="0"/>
              </a:spcBef>
              <a:spcAft>
                <a:spcPts val="0"/>
              </a:spcAft>
              <a:buSzPts val="1600"/>
              <a:buChar char="○"/>
            </a:pPr>
            <a:r>
              <a:rPr lang="en"/>
              <a:t>0, 16, 0, 16, …</a:t>
            </a:r>
            <a:endParaRPr/>
          </a:p>
        </p:txBody>
      </p:sp>
      <p:sp>
        <p:nvSpPr>
          <p:cNvPr id="112" name="Google Shape;112;p23"/>
          <p:cNvSpPr txBox="1"/>
          <p:nvPr/>
        </p:nvSpPr>
        <p:spPr>
          <a:xfrm>
            <a:off x="5649125" y="1656975"/>
            <a:ext cx="3000000" cy="1563900"/>
          </a:xfrm>
          <a:prstGeom prst="rect">
            <a:avLst/>
          </a:prstGeom>
          <a:noFill/>
          <a:ln>
            <a:noFill/>
          </a:ln>
        </p:spPr>
        <p:txBody>
          <a:bodyPr spcFirstLastPara="1" wrap="square" lIns="91425" tIns="91425" rIns="91425" bIns="91425" anchor="t" anchorCtr="0">
            <a:spAutoFit/>
          </a:bodyPr>
          <a:lstStyle/>
          <a:p>
            <a:pPr marL="914400" lvl="1" indent="-330200" algn="l" rtl="0">
              <a:lnSpc>
                <a:spcPct val="115000"/>
              </a:lnSpc>
              <a:spcBef>
                <a:spcPts val="0"/>
              </a:spcBef>
              <a:spcAft>
                <a:spcPts val="0"/>
              </a:spcAft>
              <a:buClr>
                <a:schemeClr val="dk1"/>
              </a:buClr>
              <a:buSzPts val="1600"/>
              <a:buChar char="○"/>
            </a:pPr>
            <a:r>
              <a:rPr lang="en" sz="1600">
                <a:solidFill>
                  <a:schemeClr val="dk1"/>
                </a:solidFill>
              </a:rPr>
              <a:t>Each access will miss</a:t>
            </a:r>
            <a:endParaRPr sz="1600">
              <a:solidFill>
                <a:schemeClr val="dk1"/>
              </a:solidFill>
            </a:endParaRPr>
          </a:p>
          <a:p>
            <a:pPr marL="1371600" lvl="2" indent="-330200" algn="l" rtl="0">
              <a:lnSpc>
                <a:spcPct val="115000"/>
              </a:lnSpc>
              <a:spcBef>
                <a:spcPts val="0"/>
              </a:spcBef>
              <a:spcAft>
                <a:spcPts val="0"/>
              </a:spcAft>
              <a:buClr>
                <a:schemeClr val="dk1"/>
              </a:buClr>
              <a:buSzPts val="1600"/>
              <a:buChar char="■"/>
            </a:pPr>
            <a:r>
              <a:rPr lang="en" sz="1600" b="1">
                <a:solidFill>
                  <a:srgbClr val="7030A0"/>
                </a:solidFill>
              </a:rPr>
              <a:t>Thrashing!</a:t>
            </a:r>
            <a:endParaRPr sz="1600" b="1">
              <a:solidFill>
                <a:srgbClr val="7030A0"/>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Rest of the cache unused</a:t>
            </a:r>
            <a:endParaRPr/>
          </a:p>
        </p:txBody>
      </p:sp>
      <p:pic>
        <p:nvPicPr>
          <p:cNvPr id="113" name="Google Shape;113;p23" descr="A similar diagram to the previous slide. The shading in the cache is the same, but now the only shaded boxes in memory are the first (0000XX) and fifth (0100XX), which are both red. The tags in the cache have been removed, and there are arrows pointing from each of the shaded blocks in memory to the first block in the cache (index 00, red).&#10;&#10;The yellow, blue, and red rectangle representing an address has been removed."/>
          <p:cNvPicPr preferRelativeResize="0"/>
          <p:nvPr/>
        </p:nvPicPr>
        <p:blipFill>
          <a:blip r:embed="rId3">
            <a:alphaModFix/>
          </a:blip>
          <a:stretch>
            <a:fillRect/>
          </a:stretch>
        </p:blipFill>
        <p:spPr>
          <a:xfrm>
            <a:off x="171975" y="694975"/>
            <a:ext cx="5513749" cy="3343250"/>
          </a:xfrm>
          <a:prstGeom prst="rect">
            <a:avLst/>
          </a:prstGeom>
          <a:noFill/>
          <a:ln>
            <a:noFill/>
          </a:ln>
        </p:spPr>
      </p:pic>
      <p:sp>
        <p:nvSpPr>
          <p:cNvPr id="114" name="Google Shape;11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One Solution: Fully Associative</a:t>
            </a:r>
            <a:endParaRPr/>
          </a:p>
        </p:txBody>
      </p:sp>
      <p:sp>
        <p:nvSpPr>
          <p:cNvPr id="120" name="Google Shape;120;p24"/>
          <p:cNvSpPr txBox="1">
            <a:spLocks noGrp="1"/>
          </p:cNvSpPr>
          <p:nvPr>
            <p:ph type="body" idx="1"/>
          </p:nvPr>
        </p:nvSpPr>
        <p:spPr>
          <a:xfrm>
            <a:off x="311700" y="742825"/>
            <a:ext cx="8520600" cy="1414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Can store any data block anywhere in the cache</a:t>
            </a:r>
            <a:endParaRPr/>
          </a:p>
          <a:p>
            <a:pPr marL="914400" lvl="1" indent="-330200" algn="l" rtl="0">
              <a:spcBef>
                <a:spcPts val="0"/>
              </a:spcBef>
              <a:spcAft>
                <a:spcPts val="0"/>
              </a:spcAft>
              <a:buSzPts val="1600"/>
              <a:buChar char="○"/>
            </a:pPr>
            <a:r>
              <a:rPr lang="en"/>
              <a:t>When loading in a new block, store it in the first unused space</a:t>
            </a:r>
            <a:endParaRPr/>
          </a:p>
          <a:p>
            <a:pPr marL="914400" lvl="1" indent="-330200" algn="l" rtl="0">
              <a:spcBef>
                <a:spcPts val="0"/>
              </a:spcBef>
              <a:spcAft>
                <a:spcPts val="0"/>
              </a:spcAft>
              <a:buSzPts val="1600"/>
              <a:buChar char="○"/>
            </a:pPr>
            <a:r>
              <a:rPr lang="en"/>
              <a:t>Only evict old blocks when the entire cache is full!</a:t>
            </a:r>
            <a:endParaRPr/>
          </a:p>
          <a:p>
            <a:pPr marL="457200" lvl="0" indent="-342900" algn="l" rtl="0">
              <a:spcBef>
                <a:spcPts val="0"/>
              </a:spcBef>
              <a:spcAft>
                <a:spcPts val="0"/>
              </a:spcAft>
              <a:buSzPts val="1800"/>
              <a:buChar char="●"/>
            </a:pPr>
            <a:r>
              <a:rPr lang="en"/>
              <a:t>Problems with this?</a:t>
            </a:r>
            <a:endParaRPr/>
          </a:p>
        </p:txBody>
      </p:sp>
      <p:sp>
        <p:nvSpPr>
          <p:cNvPr id="121" name="Google Shape;121;p24"/>
          <p:cNvSpPr txBox="1"/>
          <p:nvPr/>
        </p:nvSpPr>
        <p:spPr>
          <a:xfrm>
            <a:off x="311700" y="1928525"/>
            <a:ext cx="7304400" cy="693900"/>
          </a:xfrm>
          <a:prstGeom prst="rect">
            <a:avLst/>
          </a:prstGeom>
          <a:noFill/>
          <a:ln>
            <a:noFill/>
          </a:ln>
        </p:spPr>
        <p:txBody>
          <a:bodyPr spcFirstLastPara="1" wrap="square" lIns="91425" tIns="91425" rIns="91425" bIns="91425" anchor="t" anchorCtr="0">
            <a:noAutofit/>
          </a:bodyPr>
          <a:lstStyle/>
          <a:p>
            <a:pPr marL="914400" lvl="0" indent="-330200" algn="l" rtl="0">
              <a:spcBef>
                <a:spcPts val="0"/>
              </a:spcBef>
              <a:spcAft>
                <a:spcPts val="0"/>
              </a:spcAft>
              <a:buClr>
                <a:schemeClr val="dk1"/>
              </a:buClr>
              <a:buSzPts val="1600"/>
              <a:buChar char="○"/>
            </a:pPr>
            <a:r>
              <a:rPr lang="en" sz="1600">
                <a:solidFill>
                  <a:schemeClr val="dk1"/>
                </a:solidFill>
              </a:rPr>
              <a:t>Requires complicated hardware to check each set</a:t>
            </a:r>
            <a:endParaRPr sz="1600">
              <a:solidFill>
                <a:schemeClr val="dk1"/>
              </a:solidFill>
            </a:endParaRPr>
          </a:p>
          <a:p>
            <a:pPr marL="1371600" lvl="1" indent="-330200" algn="l" rtl="0">
              <a:spcBef>
                <a:spcPts val="0"/>
              </a:spcBef>
              <a:spcAft>
                <a:spcPts val="0"/>
              </a:spcAft>
              <a:buClr>
                <a:schemeClr val="dk1"/>
              </a:buClr>
              <a:buSzPts val="1600"/>
              <a:buChar char="■"/>
            </a:pPr>
            <a:r>
              <a:rPr lang="en" sz="1600">
                <a:solidFill>
                  <a:schemeClr val="dk1"/>
                </a:solidFill>
              </a:rPr>
              <a:t>More power consumed, slower</a:t>
            </a:r>
            <a:endParaRPr sz="1600">
              <a:solidFill>
                <a:schemeClr val="dk1"/>
              </a:solidFill>
            </a:endParaRPr>
          </a:p>
        </p:txBody>
      </p:sp>
      <p:pic>
        <p:nvPicPr>
          <p:cNvPr id="122" name="Google Shape;122;p24" descr="A rectangle representing an address. It is split into two parts: tag (yellow, labeled &quot;m-k bits&quot;), and block offset (red, labeled &quot;k bits&quot;). A bracket surrounding the tag is labeled &quot;block number&quot;"/>
          <p:cNvPicPr preferRelativeResize="0"/>
          <p:nvPr/>
        </p:nvPicPr>
        <p:blipFill>
          <a:blip r:embed="rId3">
            <a:alphaModFix/>
          </a:blip>
          <a:stretch>
            <a:fillRect/>
          </a:stretch>
        </p:blipFill>
        <p:spPr>
          <a:xfrm>
            <a:off x="542692" y="2768474"/>
            <a:ext cx="2889579" cy="820062"/>
          </a:xfrm>
          <a:prstGeom prst="rect">
            <a:avLst/>
          </a:prstGeom>
          <a:noFill/>
          <a:ln>
            <a:noFill/>
          </a:ln>
        </p:spPr>
      </p:pic>
      <p:sp>
        <p:nvSpPr>
          <p:cNvPr id="123" name="Google Shape;123;p24" descr="Speech bubble pointing to the address diagram"/>
          <p:cNvSpPr/>
          <p:nvPr/>
        </p:nvSpPr>
        <p:spPr>
          <a:xfrm>
            <a:off x="3168119" y="3309081"/>
            <a:ext cx="1305987" cy="558909"/>
          </a:xfrm>
          <a:prstGeom prst="wedgeRoundRectCallout">
            <a:avLst>
              <a:gd name="adj1" fmla="val -131773"/>
              <a:gd name="adj2" fmla="val -69448"/>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No index field needed!</a:t>
            </a:r>
            <a:endParaRPr dirty="0"/>
          </a:p>
        </p:txBody>
      </p:sp>
      <p:pic>
        <p:nvPicPr>
          <p:cNvPr id="3" name="Picture 2" descr="A similar diagram to the previous slide. The lower part of memory has been cut off, so that only blocks 0000XX through 0101XX are shown. The first and 3rd blocks are still shaded red. The cache no longer contains indexes, and only the top two boxes are shaded (both in red). An arrow points from the first memory block (0000XX) to the first cache block(tag 0000). A second arrow points from the fifth memory block (0100XX) to the 2nd cache block (tag 0100)">
            <a:extLst>
              <a:ext uri="{FF2B5EF4-FFF2-40B4-BE49-F238E27FC236}">
                <a16:creationId xmlns:a16="http://schemas.microsoft.com/office/drawing/2014/main" id="{4AA2CD8E-CB7A-5B2D-919E-D3626B003838}"/>
              </a:ext>
            </a:extLst>
          </p:cNvPr>
          <p:cNvPicPr>
            <a:picLocks noChangeAspect="1"/>
          </p:cNvPicPr>
          <p:nvPr/>
        </p:nvPicPr>
        <p:blipFill>
          <a:blip r:embed="rId4"/>
          <a:stretch>
            <a:fillRect/>
          </a:stretch>
        </p:blipFill>
        <p:spPr>
          <a:xfrm>
            <a:off x="4772722" y="2289717"/>
            <a:ext cx="4259768" cy="1902529"/>
          </a:xfrm>
          <a:prstGeom prst="rect">
            <a:avLst/>
          </a:prstGeom>
        </p:spPr>
      </p:pic>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Solution: Associativity</a:t>
            </a:r>
            <a:endParaRPr/>
          </a:p>
        </p:txBody>
      </p:sp>
      <p:sp>
        <p:nvSpPr>
          <p:cNvPr id="130" name="Google Shape;130;p25"/>
          <p:cNvSpPr txBox="1">
            <a:spLocks noGrp="1"/>
          </p:cNvSpPr>
          <p:nvPr>
            <p:ph type="body" idx="1"/>
          </p:nvPr>
        </p:nvSpPr>
        <p:spPr>
          <a:xfrm>
            <a:off x="311700" y="742825"/>
            <a:ext cx="8520600" cy="1724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Rather than just one block per set, we can have multiple</a:t>
            </a:r>
            <a:endParaRPr/>
          </a:p>
          <a:p>
            <a:pPr marL="914400" lvl="1" indent="-330200" algn="l" rtl="0">
              <a:spcBef>
                <a:spcPts val="0"/>
              </a:spcBef>
              <a:spcAft>
                <a:spcPts val="0"/>
              </a:spcAft>
              <a:buSzPts val="1600"/>
              <a:buChar char="○"/>
            </a:pPr>
            <a:r>
              <a:rPr lang="en" b="1">
                <a:solidFill>
                  <a:srgbClr val="7030A0"/>
                </a:solidFill>
              </a:rPr>
              <a:t>Cache line</a:t>
            </a:r>
            <a:r>
              <a:rPr lang="en"/>
              <a:t> = block + relevant metadata (i.e. tag)</a:t>
            </a:r>
            <a:endParaRPr/>
          </a:p>
          <a:p>
            <a:pPr marL="914400" lvl="1" indent="-330200" algn="l" rtl="0">
              <a:spcBef>
                <a:spcPts val="0"/>
              </a:spcBef>
              <a:spcAft>
                <a:spcPts val="0"/>
              </a:spcAft>
              <a:buSzPts val="1600"/>
              <a:buChar char="○"/>
            </a:pPr>
            <a:r>
              <a:rPr lang="en" b="1">
                <a:solidFill>
                  <a:srgbClr val="7030A0"/>
                </a:solidFill>
              </a:rPr>
              <a:t>Associativity</a:t>
            </a:r>
            <a:r>
              <a:rPr lang="en"/>
              <a:t> (</a:t>
            </a:r>
            <a:r>
              <a:rPr lang="en" b="1" i="1">
                <a:solidFill>
                  <a:srgbClr val="BD0893"/>
                </a:solidFill>
              </a:rPr>
              <a:t>E</a:t>
            </a:r>
            <a:r>
              <a:rPr lang="en"/>
              <a:t>) = number of lines in a set</a:t>
            </a:r>
            <a:endParaRPr/>
          </a:p>
          <a:p>
            <a:pPr marL="1371600" lvl="2" indent="-330200" algn="l" rtl="0">
              <a:spcBef>
                <a:spcPts val="0"/>
              </a:spcBef>
              <a:spcAft>
                <a:spcPts val="0"/>
              </a:spcAft>
              <a:buSzPts val="1600"/>
              <a:buChar char="■"/>
            </a:pPr>
            <a:r>
              <a:rPr lang="en"/>
              <a:t>Cache is “</a:t>
            </a:r>
            <a:r>
              <a:rPr lang="en" b="1" i="1">
                <a:solidFill>
                  <a:srgbClr val="BD0893"/>
                </a:solidFill>
              </a:rPr>
              <a:t>E</a:t>
            </a:r>
            <a:r>
              <a:rPr lang="en"/>
              <a:t>-way set associative”</a:t>
            </a:r>
            <a:endParaRPr/>
          </a:p>
          <a:p>
            <a:pPr marL="457200" lvl="0" indent="-342900" algn="l" rtl="0">
              <a:spcBef>
                <a:spcPts val="0"/>
              </a:spcBef>
              <a:spcAft>
                <a:spcPts val="0"/>
              </a:spcAft>
              <a:buSzPts val="1800"/>
              <a:buChar char="●"/>
            </a:pPr>
            <a:r>
              <a:rPr lang="en"/>
              <a:t>If any block can go in any set, the cache is </a:t>
            </a:r>
            <a:r>
              <a:rPr lang="en" b="1">
                <a:solidFill>
                  <a:srgbClr val="7030A0"/>
                </a:solidFill>
              </a:rPr>
              <a:t>Fully Associative</a:t>
            </a:r>
            <a:endParaRPr b="1">
              <a:solidFill>
                <a:srgbClr val="7030A0"/>
              </a:solidFill>
            </a:endParaRPr>
          </a:p>
        </p:txBody>
      </p:sp>
      <p:pic>
        <p:nvPicPr>
          <p:cNvPr id="131" name="Google Shape;131;p25" descr="4 boxes stacked on top of each other, labeled 0, 1, 2, and 3"/>
          <p:cNvPicPr preferRelativeResize="0"/>
          <p:nvPr/>
        </p:nvPicPr>
        <p:blipFill>
          <a:blip r:embed="rId3">
            <a:alphaModFix/>
          </a:blip>
          <a:stretch>
            <a:fillRect/>
          </a:stretch>
        </p:blipFill>
        <p:spPr>
          <a:xfrm>
            <a:off x="1085798" y="2304125"/>
            <a:ext cx="1410075" cy="1514775"/>
          </a:xfrm>
          <a:prstGeom prst="rect">
            <a:avLst/>
          </a:prstGeom>
          <a:noFill/>
          <a:ln>
            <a:noFill/>
          </a:ln>
        </p:spPr>
      </p:pic>
      <p:sp>
        <p:nvSpPr>
          <p:cNvPr id="132" name="Google Shape;132;p25"/>
          <p:cNvSpPr txBox="1"/>
          <p:nvPr/>
        </p:nvSpPr>
        <p:spPr>
          <a:xfrm>
            <a:off x="692700" y="3725775"/>
            <a:ext cx="2416800" cy="42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C00000"/>
                </a:solidFill>
              </a:rPr>
              <a:t>1-way</a:t>
            </a:r>
            <a:r>
              <a:rPr lang="en" sz="1200">
                <a:solidFill>
                  <a:schemeClr val="dk1"/>
                </a:solidFill>
              </a:rPr>
              <a:t> (1 block per set, 4 sets)</a:t>
            </a:r>
            <a:endParaRPr sz="1200">
              <a:solidFill>
                <a:schemeClr val="dk1"/>
              </a:solidFill>
            </a:endParaRPr>
          </a:p>
          <a:p>
            <a:pPr marL="0" lvl="0" indent="0" algn="ctr" rtl="0">
              <a:spcBef>
                <a:spcPts val="0"/>
              </a:spcBef>
              <a:spcAft>
                <a:spcPts val="0"/>
              </a:spcAft>
              <a:buNone/>
            </a:pPr>
            <a:r>
              <a:rPr lang="en" sz="1200">
                <a:solidFill>
                  <a:srgbClr val="7030A0"/>
                </a:solidFill>
              </a:rPr>
              <a:t>Direct-Mapped</a:t>
            </a:r>
            <a:endParaRPr sz="1200">
              <a:solidFill>
                <a:srgbClr val="7030A0"/>
              </a:solidFill>
            </a:endParaRPr>
          </a:p>
        </p:txBody>
      </p:sp>
      <p:pic>
        <p:nvPicPr>
          <p:cNvPr id="133" name="Google Shape;133;p25" descr="Four boxes stacked on top of each other. The line between the first and second, and the line between the second and third, are both dotted. The first two boxes are labeled 0, and the second two are labeled 1."/>
          <p:cNvPicPr preferRelativeResize="0"/>
          <p:nvPr/>
        </p:nvPicPr>
        <p:blipFill>
          <a:blip r:embed="rId4">
            <a:alphaModFix/>
          </a:blip>
          <a:stretch>
            <a:fillRect/>
          </a:stretch>
        </p:blipFill>
        <p:spPr>
          <a:xfrm>
            <a:off x="3697625" y="2304125"/>
            <a:ext cx="1454000" cy="1532800"/>
          </a:xfrm>
          <a:prstGeom prst="rect">
            <a:avLst/>
          </a:prstGeom>
          <a:noFill/>
          <a:ln>
            <a:noFill/>
          </a:ln>
        </p:spPr>
      </p:pic>
      <p:sp>
        <p:nvSpPr>
          <p:cNvPr id="134" name="Google Shape;134;p25"/>
          <p:cNvSpPr txBox="1"/>
          <p:nvPr/>
        </p:nvSpPr>
        <p:spPr>
          <a:xfrm>
            <a:off x="3283500" y="3725775"/>
            <a:ext cx="2416800" cy="42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C00000"/>
                </a:solidFill>
              </a:rPr>
              <a:t>2-way</a:t>
            </a:r>
            <a:r>
              <a:rPr lang="en" sz="1200">
                <a:solidFill>
                  <a:schemeClr val="dk1"/>
                </a:solidFill>
              </a:rPr>
              <a:t> (2 blocks per set, 2 sets)</a:t>
            </a:r>
            <a:endParaRPr sz="1200">
              <a:solidFill>
                <a:schemeClr val="dk1"/>
              </a:solidFill>
            </a:endParaRPr>
          </a:p>
          <a:p>
            <a:pPr marL="0" lvl="0" indent="0" algn="ctr" rtl="0">
              <a:spcBef>
                <a:spcPts val="0"/>
              </a:spcBef>
              <a:spcAft>
                <a:spcPts val="0"/>
              </a:spcAft>
              <a:buNone/>
            </a:pPr>
            <a:endParaRPr sz="1200">
              <a:solidFill>
                <a:srgbClr val="7030A0"/>
              </a:solidFill>
            </a:endParaRPr>
          </a:p>
        </p:txBody>
      </p:sp>
      <p:pic>
        <p:nvPicPr>
          <p:cNvPr id="135" name="Google Shape;135;p25" descr="Four boxes stacked on top of each other. The lines separating the boxes are dotted, and the whole stack is labeled 0."/>
          <p:cNvPicPr preferRelativeResize="0"/>
          <p:nvPr/>
        </p:nvPicPr>
        <p:blipFill>
          <a:blip r:embed="rId5">
            <a:alphaModFix/>
          </a:blip>
          <a:stretch>
            <a:fillRect/>
          </a:stretch>
        </p:blipFill>
        <p:spPr>
          <a:xfrm>
            <a:off x="6312075" y="2312900"/>
            <a:ext cx="1401625" cy="1494100"/>
          </a:xfrm>
          <a:prstGeom prst="rect">
            <a:avLst/>
          </a:prstGeom>
          <a:noFill/>
          <a:ln>
            <a:noFill/>
          </a:ln>
        </p:spPr>
      </p:pic>
      <p:sp>
        <p:nvSpPr>
          <p:cNvPr id="136" name="Google Shape;136;p25"/>
          <p:cNvSpPr txBox="1"/>
          <p:nvPr/>
        </p:nvSpPr>
        <p:spPr>
          <a:xfrm>
            <a:off x="5950500" y="3725775"/>
            <a:ext cx="2416800" cy="42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C00000"/>
                </a:solidFill>
              </a:rPr>
              <a:t>4-way</a:t>
            </a:r>
            <a:r>
              <a:rPr lang="en" sz="1200">
                <a:solidFill>
                  <a:schemeClr val="dk1"/>
                </a:solidFill>
              </a:rPr>
              <a:t> (4 blocks per set, 1 set)</a:t>
            </a:r>
            <a:endParaRPr sz="1200">
              <a:solidFill>
                <a:schemeClr val="dk1"/>
              </a:solidFill>
            </a:endParaRPr>
          </a:p>
          <a:p>
            <a:pPr marL="0" lvl="0" indent="0" algn="ctr" rtl="0">
              <a:spcBef>
                <a:spcPts val="0"/>
              </a:spcBef>
              <a:spcAft>
                <a:spcPts val="0"/>
              </a:spcAft>
              <a:buNone/>
            </a:pPr>
            <a:r>
              <a:rPr lang="en" sz="1200">
                <a:solidFill>
                  <a:srgbClr val="7030A0"/>
                </a:solidFill>
              </a:rPr>
              <a:t>Fully-Associative</a:t>
            </a:r>
            <a:endParaRPr sz="1200">
              <a:solidFill>
                <a:srgbClr val="7030A0"/>
              </a:solidFill>
            </a:endParaRPr>
          </a:p>
        </p:txBody>
      </p:sp>
      <p:sp>
        <p:nvSpPr>
          <p:cNvPr id="137" name="Google Shape;13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Organization: Associativity</a:t>
            </a:r>
            <a:endParaRPr/>
          </a:p>
        </p:txBody>
      </p:sp>
      <p:sp>
        <p:nvSpPr>
          <p:cNvPr id="143" name="Google Shape;143;p26"/>
          <p:cNvSpPr txBox="1">
            <a:spLocks noGrp="1"/>
          </p:cNvSpPr>
          <p:nvPr>
            <p:ph type="body" idx="1"/>
          </p:nvPr>
        </p:nvSpPr>
        <p:spPr>
          <a:xfrm>
            <a:off x="311700" y="742825"/>
            <a:ext cx="8520600" cy="177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a:solidFill>
                  <a:srgbClr val="980000"/>
                </a:solidFill>
              </a:rPr>
              <a:t>K</a:t>
            </a:r>
            <a:r>
              <a:rPr lang="en"/>
              <a:t> = block size (in bytes), </a:t>
            </a:r>
            <a:r>
              <a:rPr lang="en" b="1" i="1">
                <a:solidFill>
                  <a:srgbClr val="38761D"/>
                </a:solidFill>
              </a:rPr>
              <a:t>C</a:t>
            </a:r>
            <a:r>
              <a:rPr lang="en"/>
              <a:t> = cache size (in bytes), </a:t>
            </a:r>
            <a:r>
              <a:rPr lang="en" b="1" i="1">
                <a:solidFill>
                  <a:srgbClr val="BD0893"/>
                </a:solidFill>
              </a:rPr>
              <a:t>E</a:t>
            </a:r>
            <a:r>
              <a:rPr lang="en"/>
              <a:t> = associativity</a:t>
            </a:r>
            <a:endParaRPr/>
          </a:p>
          <a:p>
            <a:pPr marL="457200" lvl="0" indent="-342900" algn="l" rtl="0">
              <a:spcBef>
                <a:spcPts val="0"/>
              </a:spcBef>
              <a:spcAft>
                <a:spcPts val="0"/>
              </a:spcAft>
              <a:buSzPts val="1800"/>
              <a:buChar char="●"/>
            </a:pPr>
            <a:r>
              <a:rPr lang="en" b="1" i="1">
                <a:solidFill>
                  <a:srgbClr val="0000FF"/>
                </a:solidFill>
              </a:rPr>
              <a:t>S</a:t>
            </a:r>
            <a:r>
              <a:rPr lang="en"/>
              <a:t> = number of sets = </a:t>
            </a:r>
            <a:r>
              <a:rPr lang="en" b="1" i="1">
                <a:solidFill>
                  <a:srgbClr val="38761D"/>
                </a:solidFill>
              </a:rPr>
              <a:t>C</a:t>
            </a:r>
            <a:r>
              <a:rPr lang="en"/>
              <a:t>÷</a:t>
            </a:r>
            <a:r>
              <a:rPr lang="en" b="1" i="1">
                <a:solidFill>
                  <a:srgbClr val="980000"/>
                </a:solidFill>
              </a:rPr>
              <a:t>K</a:t>
            </a:r>
            <a:r>
              <a:rPr lang="en"/>
              <a:t>÷</a:t>
            </a:r>
            <a:r>
              <a:rPr lang="en" b="1" i="1">
                <a:solidFill>
                  <a:srgbClr val="BD0893"/>
                </a:solidFill>
              </a:rPr>
              <a:t>E</a:t>
            </a:r>
            <a:endParaRPr b="1" i="1">
              <a:solidFill>
                <a:srgbClr val="BD0893"/>
              </a:solidFill>
            </a:endParaRPr>
          </a:p>
          <a:p>
            <a:pPr marL="457200" lvl="0" indent="-342900" algn="l" rtl="0">
              <a:spcBef>
                <a:spcPts val="0"/>
              </a:spcBef>
              <a:spcAft>
                <a:spcPts val="0"/>
              </a:spcAft>
              <a:buSzPts val="1800"/>
              <a:buChar char="●"/>
            </a:pPr>
            <a:r>
              <a:rPr lang="en"/>
              <a:t>Use lowest </a:t>
            </a:r>
            <a:r>
              <a:rPr lang="en" b="1" i="1">
                <a:solidFill>
                  <a:srgbClr val="2E66C1"/>
                </a:solidFill>
              </a:rPr>
              <a:t>s</a:t>
            </a:r>
            <a:r>
              <a:rPr lang="en"/>
              <a:t> = log</a:t>
            </a:r>
            <a:r>
              <a:rPr lang="en" baseline="-25000"/>
              <a:t>2</a:t>
            </a:r>
            <a:r>
              <a:rPr lang="en"/>
              <a:t>(</a:t>
            </a:r>
            <a:r>
              <a:rPr lang="en" b="1" i="1">
                <a:solidFill>
                  <a:srgbClr val="0000FF"/>
                </a:solidFill>
              </a:rPr>
              <a:t>S</a:t>
            </a:r>
            <a:r>
              <a:rPr lang="en"/>
              <a:t>) bits of block number to find the set</a:t>
            </a:r>
            <a:endParaRPr/>
          </a:p>
          <a:p>
            <a:pPr marL="914400" lvl="1" indent="-330200" algn="l" rtl="0">
              <a:spcBef>
                <a:spcPts val="0"/>
              </a:spcBef>
              <a:spcAft>
                <a:spcPts val="0"/>
              </a:spcAft>
              <a:buSzPts val="1600"/>
              <a:buChar char="○"/>
            </a:pPr>
            <a:r>
              <a:rPr lang="en"/>
              <a:t>Direct-Mapped: </a:t>
            </a:r>
            <a:r>
              <a:rPr lang="en" b="1" i="1">
                <a:solidFill>
                  <a:srgbClr val="BD0893"/>
                </a:solidFill>
              </a:rPr>
              <a:t>E</a:t>
            </a:r>
            <a:r>
              <a:rPr lang="en"/>
              <a:t> = 1, so </a:t>
            </a:r>
            <a:r>
              <a:rPr lang="en" b="1" i="1">
                <a:solidFill>
                  <a:srgbClr val="2E66C1"/>
                </a:solidFill>
              </a:rPr>
              <a:t>s</a:t>
            </a:r>
            <a:r>
              <a:rPr lang="en"/>
              <a:t> = log</a:t>
            </a:r>
            <a:r>
              <a:rPr lang="en" baseline="-25000"/>
              <a:t>2</a:t>
            </a:r>
            <a:r>
              <a:rPr lang="en"/>
              <a:t>(</a:t>
            </a:r>
            <a:r>
              <a:rPr lang="en" b="1" i="1">
                <a:solidFill>
                  <a:srgbClr val="38761D"/>
                </a:solidFill>
              </a:rPr>
              <a:t>C</a:t>
            </a:r>
            <a:r>
              <a:rPr lang="en"/>
              <a:t>÷</a:t>
            </a:r>
            <a:r>
              <a:rPr lang="en" b="1" i="1">
                <a:solidFill>
                  <a:srgbClr val="980000"/>
                </a:solidFill>
              </a:rPr>
              <a:t>K</a:t>
            </a:r>
            <a:r>
              <a:rPr lang="en"/>
              <a:t>), same as we saw previously</a:t>
            </a:r>
            <a:endParaRPr/>
          </a:p>
          <a:p>
            <a:pPr marL="914400" lvl="1" indent="-330200" algn="l" rtl="0">
              <a:spcBef>
                <a:spcPts val="0"/>
              </a:spcBef>
              <a:spcAft>
                <a:spcPts val="0"/>
              </a:spcAft>
              <a:buSzPts val="1600"/>
              <a:buChar char="○"/>
            </a:pPr>
            <a:r>
              <a:rPr lang="en"/>
              <a:t>Fully Associative: </a:t>
            </a:r>
            <a:r>
              <a:rPr lang="en" b="1" i="1">
                <a:solidFill>
                  <a:srgbClr val="BD0893"/>
                </a:solidFill>
              </a:rPr>
              <a:t>E</a:t>
            </a:r>
            <a:r>
              <a:rPr lang="en"/>
              <a:t> = </a:t>
            </a:r>
            <a:r>
              <a:rPr lang="en" b="1" i="1">
                <a:solidFill>
                  <a:srgbClr val="38761D"/>
                </a:solidFill>
              </a:rPr>
              <a:t>C</a:t>
            </a:r>
            <a:r>
              <a:rPr lang="en"/>
              <a:t>÷</a:t>
            </a:r>
            <a:r>
              <a:rPr lang="en" b="1" i="1">
                <a:solidFill>
                  <a:srgbClr val="980000"/>
                </a:solidFill>
              </a:rPr>
              <a:t>K</a:t>
            </a:r>
            <a:r>
              <a:rPr lang="en"/>
              <a:t>, so log</a:t>
            </a:r>
            <a:r>
              <a:rPr lang="en" baseline="-25000"/>
              <a:t>2</a:t>
            </a:r>
            <a:r>
              <a:rPr lang="en"/>
              <a:t>(1) = 0</a:t>
            </a:r>
            <a:endParaRPr/>
          </a:p>
        </p:txBody>
      </p:sp>
      <p:sp>
        <p:nvSpPr>
          <p:cNvPr id="144" name="Google Shape;144;p26"/>
          <p:cNvSpPr txBox="1"/>
          <p:nvPr/>
        </p:nvSpPr>
        <p:spPr>
          <a:xfrm>
            <a:off x="443413" y="2720300"/>
            <a:ext cx="2525100" cy="3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Direct-Mapped</a:t>
            </a:r>
            <a:endParaRPr sz="1800">
              <a:solidFill>
                <a:schemeClr val="dk1"/>
              </a:solidFill>
            </a:endParaRPr>
          </a:p>
        </p:txBody>
      </p:sp>
      <p:pic>
        <p:nvPicPr>
          <p:cNvPr id="145" name="Google Shape;145;p26" descr="A ectangle representing an address. It is split into 3 parts: tag (yellow), index (blue), and block offset (red). The block offset is labeled &quot;k bits&quot;, the index segment is labeled &quot;s bits&quot;, and the tag segment is labeled &quot;m-k-s bits&quot;. A bracket surrounding the tag and index is labeled &quot;block number&quot;"/>
          <p:cNvPicPr preferRelativeResize="0"/>
          <p:nvPr/>
        </p:nvPicPr>
        <p:blipFill>
          <a:blip r:embed="rId3">
            <a:alphaModFix/>
          </a:blip>
          <a:stretch>
            <a:fillRect/>
          </a:stretch>
        </p:blipFill>
        <p:spPr>
          <a:xfrm>
            <a:off x="443350" y="3113563"/>
            <a:ext cx="2525225" cy="781525"/>
          </a:xfrm>
          <a:prstGeom prst="rect">
            <a:avLst/>
          </a:prstGeom>
          <a:noFill/>
          <a:ln>
            <a:noFill/>
          </a:ln>
        </p:spPr>
      </p:pic>
      <p:sp>
        <p:nvSpPr>
          <p:cNvPr id="146" name="Google Shape;146;p26"/>
          <p:cNvSpPr txBox="1"/>
          <p:nvPr/>
        </p:nvSpPr>
        <p:spPr>
          <a:xfrm>
            <a:off x="3309438" y="2720300"/>
            <a:ext cx="2525100" cy="3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rPr>
              <a:t>n</a:t>
            </a:r>
            <a:r>
              <a:rPr lang="en" sz="1800">
                <a:solidFill>
                  <a:schemeClr val="dk1"/>
                </a:solidFill>
              </a:rPr>
              <a:t>-way Set Associative</a:t>
            </a:r>
            <a:endParaRPr sz="1800">
              <a:solidFill>
                <a:schemeClr val="dk1"/>
              </a:solidFill>
            </a:endParaRPr>
          </a:p>
        </p:txBody>
      </p:sp>
      <p:pic>
        <p:nvPicPr>
          <p:cNvPr id="147" name="Google Shape;147;p26" descr="A similar diagram to the previous one, but the index segment is shorter, and the tag segment is larger"/>
          <p:cNvPicPr preferRelativeResize="0"/>
          <p:nvPr/>
        </p:nvPicPr>
        <p:blipFill>
          <a:blip r:embed="rId4">
            <a:alphaModFix/>
          </a:blip>
          <a:stretch>
            <a:fillRect/>
          </a:stretch>
        </p:blipFill>
        <p:spPr>
          <a:xfrm>
            <a:off x="3285841" y="3118012"/>
            <a:ext cx="2544333" cy="777100"/>
          </a:xfrm>
          <a:prstGeom prst="rect">
            <a:avLst/>
          </a:prstGeom>
          <a:noFill/>
          <a:ln>
            <a:noFill/>
          </a:ln>
        </p:spPr>
      </p:pic>
      <p:sp>
        <p:nvSpPr>
          <p:cNvPr id="148" name="Google Shape;148;p26"/>
          <p:cNvSpPr txBox="1"/>
          <p:nvPr/>
        </p:nvSpPr>
        <p:spPr>
          <a:xfrm>
            <a:off x="6158413" y="2720300"/>
            <a:ext cx="2525100" cy="3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Fully Associative</a:t>
            </a:r>
            <a:endParaRPr sz="1800">
              <a:solidFill>
                <a:schemeClr val="dk1"/>
              </a:solidFill>
            </a:endParaRPr>
          </a:p>
        </p:txBody>
      </p:sp>
      <p:pic>
        <p:nvPicPr>
          <p:cNvPr id="149" name="Google Shape;149;p26" descr="A similar diagram to the previous one, but the index segment has been removed. The tag segment now takes up the entire space previously taken up by the index segment, and it is labeled &quot;m-k bits&quot;"/>
          <p:cNvPicPr preferRelativeResize="0"/>
          <p:nvPr/>
        </p:nvPicPr>
        <p:blipFill>
          <a:blip r:embed="rId5">
            <a:alphaModFix/>
          </a:blip>
          <a:stretch>
            <a:fillRect/>
          </a:stretch>
        </p:blipFill>
        <p:spPr>
          <a:xfrm>
            <a:off x="6127950" y="3113575"/>
            <a:ext cx="2544325" cy="788374"/>
          </a:xfrm>
          <a:prstGeom prst="rect">
            <a:avLst/>
          </a:prstGeom>
          <a:noFill/>
          <a:ln>
            <a:noFill/>
          </a:ln>
        </p:spPr>
      </p:pic>
      <p:sp>
        <p:nvSpPr>
          <p:cNvPr id="150" name="Google Shape;15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Placement #1</a:t>
            </a:r>
            <a:endParaRPr/>
          </a:p>
        </p:txBody>
      </p:sp>
      <p:sp>
        <p:nvSpPr>
          <p:cNvPr id="156" name="Google Shape;156;p27"/>
          <p:cNvSpPr txBox="1">
            <a:spLocks noGrp="1"/>
          </p:cNvSpPr>
          <p:nvPr>
            <p:ph type="body" idx="1"/>
          </p:nvPr>
        </p:nvSpPr>
        <p:spPr>
          <a:xfrm>
            <a:off x="311700" y="742825"/>
            <a:ext cx="8520600" cy="8223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Where would data from address </a:t>
            </a:r>
            <a:r>
              <a:rPr lang="en">
                <a:latin typeface="Source Code Pro"/>
                <a:ea typeface="Source Code Pro"/>
                <a:cs typeface="Source Code Pro"/>
                <a:sym typeface="Source Code Pro"/>
              </a:rPr>
              <a:t>0x1833</a:t>
            </a:r>
            <a:r>
              <a:rPr lang="en"/>
              <a:t> be placed?</a:t>
            </a:r>
            <a:endParaRPr/>
          </a:p>
          <a:p>
            <a:pPr marL="914400" lvl="1" indent="-330200" algn="l" rtl="0">
              <a:spcBef>
                <a:spcPts val="0"/>
              </a:spcBef>
              <a:spcAft>
                <a:spcPts val="1000"/>
              </a:spcAft>
              <a:buSzPts val="1600"/>
              <a:buFont typeface="Source Code Pro"/>
              <a:buChar char="○"/>
            </a:pPr>
            <a:r>
              <a:rPr lang="en">
                <a:latin typeface="Source Code Pro"/>
                <a:ea typeface="Source Code Pro"/>
                <a:cs typeface="Source Code Pro"/>
                <a:sym typeface="Source Code Pro"/>
              </a:rPr>
              <a:t>0b0001 1000 0011 0011</a:t>
            </a:r>
            <a:endParaRPr/>
          </a:p>
        </p:txBody>
      </p:sp>
      <p:sp>
        <p:nvSpPr>
          <p:cNvPr id="157" name="Google Shape;157;p27"/>
          <p:cNvSpPr/>
          <p:nvPr/>
        </p:nvSpPr>
        <p:spPr>
          <a:xfrm>
            <a:off x="6441525" y="170125"/>
            <a:ext cx="2476500" cy="9144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t>Block size </a:t>
            </a:r>
            <a:r>
              <a:rPr lang="en" sz="1600">
                <a:solidFill>
                  <a:srgbClr val="980000"/>
                </a:solidFill>
              </a:rPr>
              <a:t>𝑲</a:t>
            </a:r>
            <a:r>
              <a:rPr lang="en" sz="1600"/>
              <a:t>: 16 B</a:t>
            </a:r>
            <a:endParaRPr sz="1600"/>
          </a:p>
          <a:p>
            <a:pPr marL="0" lvl="0" indent="0" algn="ctr" rtl="0">
              <a:spcBef>
                <a:spcPts val="0"/>
              </a:spcBef>
              <a:spcAft>
                <a:spcPts val="0"/>
              </a:spcAft>
              <a:buClr>
                <a:schemeClr val="dk1"/>
              </a:buClr>
              <a:buSzPts val="1100"/>
              <a:buFont typeface="Arial"/>
              <a:buNone/>
            </a:pPr>
            <a:r>
              <a:rPr lang="en" sz="1600"/>
              <a:t>Capacity </a:t>
            </a:r>
            <a:r>
              <a:rPr lang="en" sz="1600">
                <a:solidFill>
                  <a:srgbClr val="38761D"/>
                </a:solidFill>
              </a:rPr>
              <a:t>𝑪</a:t>
            </a:r>
            <a:r>
              <a:rPr lang="en" sz="1600"/>
              <a:t>/</a:t>
            </a:r>
            <a:r>
              <a:rPr lang="en" sz="1600">
                <a:solidFill>
                  <a:srgbClr val="980000"/>
                </a:solidFill>
              </a:rPr>
              <a:t>𝑲</a:t>
            </a:r>
            <a:r>
              <a:rPr lang="en" sz="1600"/>
              <a:t>: 8 blocks</a:t>
            </a:r>
            <a:endParaRPr sz="1600"/>
          </a:p>
          <a:p>
            <a:pPr marL="0" lvl="0" indent="0" algn="ctr" rtl="0">
              <a:spcBef>
                <a:spcPts val="0"/>
              </a:spcBef>
              <a:spcAft>
                <a:spcPts val="0"/>
              </a:spcAft>
              <a:buNone/>
            </a:pPr>
            <a:r>
              <a:rPr lang="en" sz="1600"/>
              <a:t>Address 𝒎: 16 bits</a:t>
            </a:r>
            <a:endParaRPr sz="1600"/>
          </a:p>
        </p:txBody>
      </p:sp>
      <p:pic>
        <p:nvPicPr>
          <p:cNvPr id="158" name="Google Shape;158;p27" descr="A 2x8 table. The left column is smaller and labeled &quot;Tag&quot;. The right column is larger and labeled &quot;Data&quot;. To the left, each row is numbered 0-7, and these numbers are labeled &quot;Sets&quot;"/>
          <p:cNvPicPr preferRelativeResize="0"/>
          <p:nvPr/>
        </p:nvPicPr>
        <p:blipFill>
          <a:blip r:embed="rId3">
            <a:alphaModFix/>
          </a:blip>
          <a:stretch>
            <a:fillRect/>
          </a:stretch>
        </p:blipFill>
        <p:spPr>
          <a:xfrm>
            <a:off x="562575" y="1830625"/>
            <a:ext cx="2144725" cy="2426550"/>
          </a:xfrm>
          <a:prstGeom prst="rect">
            <a:avLst/>
          </a:prstGeom>
          <a:noFill/>
          <a:ln>
            <a:noFill/>
          </a:ln>
        </p:spPr>
      </p:pic>
      <p:sp>
        <p:nvSpPr>
          <p:cNvPr id="159" name="Google Shape;159;p27"/>
          <p:cNvSpPr txBox="1"/>
          <p:nvPr/>
        </p:nvSpPr>
        <p:spPr>
          <a:xfrm>
            <a:off x="556175" y="1410975"/>
            <a:ext cx="21447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i="1">
                <a:solidFill>
                  <a:srgbClr val="2E66C1"/>
                </a:solidFill>
              </a:rPr>
              <a:t>s</a:t>
            </a:r>
            <a:r>
              <a:rPr lang="en" sz="1600">
                <a:solidFill>
                  <a:schemeClr val="dk1"/>
                </a:solidFill>
              </a:rPr>
              <a:t> = ____</a:t>
            </a:r>
            <a:endParaRPr sz="1600">
              <a:solidFill>
                <a:schemeClr val="dk1"/>
              </a:solidFill>
            </a:endParaRPr>
          </a:p>
        </p:txBody>
      </p:sp>
      <p:pic>
        <p:nvPicPr>
          <p:cNvPr id="160" name="Google Shape;160;p27" descr="A similar diagram to the previous one. Now the 1st and 2nd rows in the table are separated only by a dotted line. The same is true for the 3rd and 4th, the 5th and 6th, and the 7th and 8th rows. Each group of 2 rows is numbered 0-4"/>
          <p:cNvPicPr preferRelativeResize="0"/>
          <p:nvPr/>
        </p:nvPicPr>
        <p:blipFill>
          <a:blip r:embed="rId4">
            <a:alphaModFix/>
          </a:blip>
          <a:stretch>
            <a:fillRect/>
          </a:stretch>
        </p:blipFill>
        <p:spPr>
          <a:xfrm>
            <a:off x="3410525" y="1839862"/>
            <a:ext cx="2107700" cy="2405075"/>
          </a:xfrm>
          <a:prstGeom prst="rect">
            <a:avLst/>
          </a:prstGeom>
          <a:noFill/>
          <a:ln>
            <a:noFill/>
          </a:ln>
        </p:spPr>
      </p:pic>
      <p:sp>
        <p:nvSpPr>
          <p:cNvPr id="161" name="Google Shape;161;p27"/>
          <p:cNvSpPr txBox="1"/>
          <p:nvPr/>
        </p:nvSpPr>
        <p:spPr>
          <a:xfrm>
            <a:off x="3375575" y="1410975"/>
            <a:ext cx="21447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i="1">
                <a:solidFill>
                  <a:srgbClr val="2E66C1"/>
                </a:solidFill>
              </a:rPr>
              <a:t>s</a:t>
            </a:r>
            <a:r>
              <a:rPr lang="en" sz="1600">
                <a:solidFill>
                  <a:schemeClr val="dk1"/>
                </a:solidFill>
              </a:rPr>
              <a:t> = ____</a:t>
            </a:r>
            <a:endParaRPr sz="1600">
              <a:solidFill>
                <a:schemeClr val="dk1"/>
              </a:solidFill>
            </a:endParaRPr>
          </a:p>
        </p:txBody>
      </p:sp>
      <p:pic>
        <p:nvPicPr>
          <p:cNvPr id="162" name="Google Shape;162;p27" descr="A similar diagram to the previous two. The first 4 rows are only separated by dotted lines, and the same is true for the last 4 rows. Each group of 4 rows is numbered 0-1."/>
          <p:cNvPicPr preferRelativeResize="0"/>
          <p:nvPr/>
        </p:nvPicPr>
        <p:blipFill>
          <a:blip r:embed="rId5">
            <a:alphaModFix/>
          </a:blip>
          <a:stretch>
            <a:fillRect/>
          </a:stretch>
        </p:blipFill>
        <p:spPr>
          <a:xfrm>
            <a:off x="6202475" y="1814125"/>
            <a:ext cx="2176824" cy="2443050"/>
          </a:xfrm>
          <a:prstGeom prst="rect">
            <a:avLst/>
          </a:prstGeom>
          <a:noFill/>
          <a:ln>
            <a:noFill/>
          </a:ln>
        </p:spPr>
      </p:pic>
      <p:sp>
        <p:nvSpPr>
          <p:cNvPr id="163" name="Google Shape;163;p27"/>
          <p:cNvSpPr txBox="1"/>
          <p:nvPr/>
        </p:nvSpPr>
        <p:spPr>
          <a:xfrm>
            <a:off x="6271175" y="1410975"/>
            <a:ext cx="21447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i="1">
                <a:solidFill>
                  <a:srgbClr val="2E66C1"/>
                </a:solidFill>
              </a:rPr>
              <a:t>s</a:t>
            </a:r>
            <a:r>
              <a:rPr lang="en" sz="1600">
                <a:solidFill>
                  <a:schemeClr val="dk1"/>
                </a:solidFill>
              </a:rPr>
              <a:t> = ____</a:t>
            </a:r>
            <a:endParaRPr sz="1600">
              <a:solidFill>
                <a:schemeClr val="dk1"/>
              </a:solidFill>
            </a:endParaRPr>
          </a:p>
        </p:txBody>
      </p:sp>
      <p:sp>
        <p:nvSpPr>
          <p:cNvPr id="164" name="Google Shape;16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1860</Words>
  <Application>Microsoft Office PowerPoint</Application>
  <PresentationFormat>On-screen Show (16:9)</PresentationFormat>
  <Paragraphs>266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Source Code Pro</vt:lpstr>
      <vt:lpstr>Play</vt:lpstr>
      <vt:lpstr>Simple Light UW 351</vt:lpstr>
      <vt:lpstr>Caches III</vt:lpstr>
      <vt:lpstr>Administrivia</vt:lpstr>
      <vt:lpstr>Caches</vt:lpstr>
      <vt:lpstr>Recap: Direct-Mapped Cache</vt:lpstr>
      <vt:lpstr>Direct-Mapped: a Problem!</vt:lpstr>
      <vt:lpstr>One Solution: Fully Associative</vt:lpstr>
      <vt:lpstr>Full Solution: Associativity</vt:lpstr>
      <vt:lpstr>Cache Organization: Associativity</vt:lpstr>
      <vt:lpstr>Example Placement #1</vt:lpstr>
      <vt:lpstr>Block Placement and Replacement</vt:lpstr>
      <vt:lpstr>Polling Questions</vt:lpstr>
      <vt:lpstr>General Cache Layout Review</vt:lpstr>
      <vt:lpstr>Notation Review</vt:lpstr>
      <vt:lpstr>Example Cache Problem</vt:lpstr>
      <vt:lpstr>Read: General Steps</vt:lpstr>
      <vt:lpstr>Read: Direct-Mapped Cache</vt:lpstr>
      <vt:lpstr>Read: Direct-Mapped Cache (pt 2)</vt:lpstr>
      <vt:lpstr>Read: Direct-Mapped Cache (pt 3)</vt:lpstr>
      <vt:lpstr>Read: Set Associative Cache</vt:lpstr>
      <vt:lpstr>Read: Set Associative Cache (pt 2)</vt:lpstr>
      <vt:lpstr>Read: Set Associative Cache (pt 3)</vt:lpstr>
      <vt:lpstr>Types of Cache Misses: 3 C’s</vt:lpstr>
      <vt:lpstr>Code Analysis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6</cp:revision>
  <dcterms:modified xsi:type="dcterms:W3CDTF">2024-07-28T20:20:47Z</dcterms:modified>
</cp:coreProperties>
</file>