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Source Code Pro" panose="020B0509030403020204" pitchFamily="49"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4">
          <p15:clr>
            <a:srgbClr val="747775"/>
          </p15:clr>
        </p15:guide>
        <p15:guide id="2" pos="4079">
          <p15:clr>
            <a:srgbClr val="747775"/>
          </p15:clr>
        </p15:guide>
        <p15:guide id="3" pos="155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BFA52-35F5-40E7-9B21-AF85AACD2786}">
  <a:tblStyle styleId="{E80BFA52-35F5-40E7-9B21-AF85AACD2786}" styleName="Table_0">
    <a:wholeTbl>
      <a:tcTxStyle b="off" i="off">
        <a:font>
          <a:latin typeface="Arial Narrow"/>
          <a:ea typeface="Arial Narrow"/>
          <a:cs typeface="Arial Narrow"/>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977214-B225-4027-82EC-FC21478C18E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6" autoAdjust="0"/>
  </p:normalViewPr>
  <p:slideViewPr>
    <p:cSldViewPr snapToGrid="0">
      <p:cViewPr>
        <p:scale>
          <a:sx n="102" d="100"/>
          <a:sy n="102" d="100"/>
        </p:scale>
        <p:origin x="240" y="86"/>
      </p:cViewPr>
      <p:guideLst>
        <p:guide orient="horz" pos="2204"/>
        <p:guide pos="4079"/>
        <p:guide pos="155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ed4945c3a3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2ed4945c3a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edad375c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edad375c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 through quickly - only talk about K, S, and C for now</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ed51abfa0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ed51abfa0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lab1a?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ed51abfa04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ed51abfa04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Remember </a:t>
            </a:r>
            <a:r>
              <a:rPr lang="en-US" dirty="0" err="1"/>
              <a:t>within_same_block</a:t>
            </a:r>
            <a:r>
              <a:rPr lang="en-US" dirty="0"/>
              <a:t> from lab1a!</a:t>
            </a:r>
          </a:p>
          <a:p>
            <a:pPr marL="0" lvl="0" indent="0" algn="l" rtl="0">
              <a:spcBef>
                <a:spcPts val="0"/>
              </a:spcBef>
              <a:spcAft>
                <a:spcPts val="0"/>
              </a:spcAft>
              <a:buNone/>
            </a:pPr>
            <a:r>
              <a:rPr lang="en-US" dirty="0"/>
              <a:t>Example: 0x15 = 0b00010101, remove 2 leading 0s to get 6-bit address. Lowest 2 bits = offset = 0b01 = 1. Remaining bits = block number = 0b0101 = 5</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ed51abfa04_3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ed51abfa04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Hash Table!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ed51abfa04_3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d51abfa04_3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Modulo by number of sets. 5 goes in set 5, 27 in 7, 32 in 4, 102 in 2.</a:t>
            </a:r>
          </a:p>
          <a:p>
            <a:pPr marL="0" lvl="0" indent="0" algn="l" rtl="0">
              <a:spcBef>
                <a:spcPts val="0"/>
              </a:spcBef>
              <a:spcAft>
                <a:spcPts val="0"/>
              </a:spcAft>
              <a:buNone/>
            </a:pPr>
            <a:r>
              <a:rPr lang="en-US" dirty="0"/>
              <a:t>In base 10, % by ten means taking the lowest digit – easy!</a:t>
            </a:r>
          </a:p>
          <a:p>
            <a:pPr marL="0" lvl="0" indent="0" algn="l" rtl="0">
              <a:spcBef>
                <a:spcPts val="0"/>
              </a:spcBef>
              <a:spcAft>
                <a:spcPts val="0"/>
              </a:spcAft>
              <a:buNone/>
            </a:pPr>
            <a:r>
              <a:rPr lang="en-US" dirty="0"/>
              <a:t>In general, for a number in base b, % by </a:t>
            </a:r>
            <a:r>
              <a:rPr lang="en-US" dirty="0" err="1"/>
              <a:t>b^n</a:t>
            </a:r>
            <a:r>
              <a:rPr lang="en-US" dirty="0"/>
              <a:t> means taking the lowest n digits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ed51abfa04_3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ed51abfa04_3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Taking the lowest s bits of the block number is the same as % by 2^s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ed6ca061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ed6ca061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XX in the addresses are offset bits (00, 01, 10, 11). Next two bits are index</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ed6ca0617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ed6ca0617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Block 0 maps to set 0, block 1 to set 1, block 2 to set 2, and block 3 to set 3.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ed51abfa04_3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ed51abfa04_3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0x2A = 0b00101010, remove highest 2 bits to get 6-bit address = 0b101010</a:t>
            </a:r>
          </a:p>
          <a:p>
            <a:pPr marL="0" lvl="0" indent="0" algn="l" rtl="0">
              <a:spcBef>
                <a:spcPts val="0"/>
              </a:spcBef>
              <a:spcAft>
                <a:spcPts val="0"/>
              </a:spcAft>
              <a:buNone/>
            </a:pPr>
            <a:r>
              <a:rPr lang="en-US" dirty="0"/>
              <a:t>Lowest 2 bits = offset = 0b10 = 2</a:t>
            </a:r>
          </a:p>
          <a:p>
            <a:pPr marL="0" lvl="0" indent="0" algn="l" rtl="0">
              <a:spcBef>
                <a:spcPts val="0"/>
              </a:spcBef>
              <a:spcAft>
                <a:spcPts val="0"/>
              </a:spcAft>
              <a:buNone/>
            </a:pPr>
            <a:r>
              <a:rPr lang="en-US" dirty="0"/>
              <a:t>Remaining bits = block number = 0b1010</a:t>
            </a:r>
          </a:p>
          <a:p>
            <a:pPr marL="0" lvl="0" indent="0" algn="l" rtl="0">
              <a:spcBef>
                <a:spcPts val="0"/>
              </a:spcBef>
              <a:spcAft>
                <a:spcPts val="0"/>
              </a:spcAft>
              <a:buNone/>
            </a:pPr>
            <a:r>
              <a:rPr lang="en-US" dirty="0"/>
              <a:t>Lowest 2 bits of block number = index = 0b10 = 2</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find other addresses in the block, try all offset combinations with the same block number</a:t>
            </a:r>
          </a:p>
          <a:p>
            <a:pPr marL="0" lvl="0" indent="0" algn="l" rtl="0">
              <a:spcBef>
                <a:spcPts val="0"/>
              </a:spcBef>
              <a:spcAft>
                <a:spcPts val="0"/>
              </a:spcAft>
              <a:buNone/>
            </a:pPr>
            <a:r>
              <a:rPr lang="en-US" dirty="0"/>
              <a:t>0b101000 = 0x28</a:t>
            </a:r>
          </a:p>
          <a:p>
            <a:pPr marL="0" lvl="0" indent="0" algn="l" rtl="0">
              <a:spcBef>
                <a:spcPts val="0"/>
              </a:spcBef>
              <a:spcAft>
                <a:spcPts val="0"/>
              </a:spcAft>
              <a:buNone/>
            </a:pPr>
            <a:r>
              <a:rPr lang="en-US" dirty="0"/>
              <a:t>0b101001 = 0x29</a:t>
            </a:r>
          </a:p>
          <a:p>
            <a:pPr marL="0" lvl="0" indent="0" algn="l" rtl="0">
              <a:spcBef>
                <a:spcPts val="0"/>
              </a:spcBef>
              <a:spcAft>
                <a:spcPts val="0"/>
              </a:spcAft>
              <a:buNone/>
            </a:pPr>
            <a:r>
              <a:rPr lang="en-US" dirty="0"/>
              <a:t>0b101011 = 0x2B</a:t>
            </a:r>
          </a:p>
          <a:p>
            <a:pPr marL="0" lvl="0" indent="0" algn="l" rtl="0">
              <a:spcBef>
                <a:spcPts val="0"/>
              </a:spcBef>
              <a:spcAft>
                <a:spcPts val="0"/>
              </a:spcAft>
              <a:buNone/>
            </a:pPr>
            <a:r>
              <a:rPr lang="en-US" dirty="0"/>
              <a:t>Along with 0x2A, form a contiguous 4B block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d51abfa04_3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ed51abfa04_3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d4811f761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d4811f76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Probably won’t be able to do the the homework after lecture, but can get started once you do next lecture’s reading</a:t>
            </a:r>
            <a:endParaRPr/>
          </a:p>
          <a:p>
            <a:pPr marL="457200" lvl="0" indent="-298450" algn="l" rtl="0">
              <a:spcBef>
                <a:spcPts val="0"/>
              </a:spcBef>
              <a:spcAft>
                <a:spcPts val="0"/>
              </a:spcAft>
              <a:buSzPts val="1100"/>
              <a:buChar char="-"/>
            </a:pPr>
            <a:r>
              <a:rPr lang="en"/>
              <a:t>It’s kinda long, so start early1</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ed51abfa04_3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ed51abfa04_3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ed6ca0617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ed6ca0617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ed6ca0617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ed6ca0617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ed51abfa04_3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ed51abfa04_3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“data 1” in block 0 and in cache set 0</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ed6ca0617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ed6ca0617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“data1” in block 0 and cache set 0. “data2” in block 4</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ed6ca06173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ed6ca0617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“data1” in block 0 and cache set 0. “data2” in block 4</a:t>
            </a:r>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ed6ca06173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ed6ca0617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“data1” in block 0. “data2” in block 4 and cache set 0</a:t>
            </a:r>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ed6ca0617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ed6ca0617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“data1” in block 0. “data2” in block 4 and cache set 0</a:t>
            </a: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ed6ca0617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ed6ca0617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Repeated evictions between the same two blocks = thrashing</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ed51abfa04_3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ed51abfa04_3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d4811f761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d4811f76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ed6ca06173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ed6ca06173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d4811f761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ed4811f76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Each layer is like a “cache” for the one below it</a:t>
            </a:r>
          </a:p>
          <a:p>
            <a:pPr marL="0" lvl="0" indent="0" algn="l" rtl="0">
              <a:spcBef>
                <a:spcPts val="0"/>
              </a:spcBef>
              <a:spcAft>
                <a:spcPts val="0"/>
              </a:spcAft>
              <a:buNone/>
            </a:pPr>
            <a:r>
              <a:rPr lang="en-US" dirty="0"/>
              <a:t>Disk is usually for files, but also used for program data when RAM runs out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d4811f76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ed4811f76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Registers take 1 cycle</a:t>
            </a:r>
          </a:p>
          <a:p>
            <a:pPr marL="0" lvl="0" indent="0" algn="l" rtl="0">
              <a:spcBef>
                <a:spcPts val="0"/>
              </a:spcBef>
              <a:spcAft>
                <a:spcPts val="0"/>
              </a:spcAft>
              <a:buNone/>
            </a:pPr>
            <a:r>
              <a:rPr lang="en-US" dirty="0">
                <a:solidFill>
                  <a:schemeClr val="dk1"/>
                </a:solidFill>
              </a:rPr>
              <a:t>Can do 100+ other instructions in the time it takes to do 1 memory access!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ed4811f76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ed4811f76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Program requests data at an address, HW checks caches 1</a:t>
            </a:r>
            <a:r>
              <a:rPr lang="en-US" baseline="30000" dirty="0"/>
              <a:t>st</a:t>
            </a:r>
            <a:r>
              <a:rPr lang="en-US" dirty="0"/>
              <a:t>, then memory.</a:t>
            </a:r>
          </a:p>
          <a:p>
            <a:pPr marL="0" lvl="0" indent="0" algn="l" rtl="0">
              <a:spcBef>
                <a:spcPts val="0"/>
              </a:spcBef>
              <a:spcAft>
                <a:spcPts val="0"/>
              </a:spcAft>
              <a:buNone/>
            </a:pPr>
            <a:r>
              <a:rPr lang="en-US" dirty="0"/>
              <a:t>Bottom 2 layers controlled by OS, take 333 and 451</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ed51abfa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ed51abfa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Multicore system</a:t>
            </a:r>
          </a:p>
          <a:p>
            <a:pPr marL="0" lvl="0" indent="0" algn="l" rtl="0">
              <a:spcBef>
                <a:spcPts val="0"/>
              </a:spcBef>
              <a:spcAft>
                <a:spcPts val="0"/>
              </a:spcAft>
              <a:buNone/>
            </a:pPr>
            <a:r>
              <a:rPr lang="en-US" dirty="0"/>
              <a:t>In this example, all blocks are the same, but don’t have to be</a:t>
            </a:r>
          </a:p>
          <a:p>
            <a:pPr marL="0" lvl="0" indent="0" algn="l" rtl="0">
              <a:spcBef>
                <a:spcPts val="0"/>
              </a:spcBef>
              <a:spcAft>
                <a:spcPts val="0"/>
              </a:spcAft>
              <a:buNone/>
            </a:pPr>
            <a:r>
              <a:rPr lang="en-US" dirty="0"/>
              <a:t>These numbers are outdated, trade secrets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ed51abfa04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ed51abfa0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Direct-mapped caches from reading</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ed6ca06173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ed6ca0617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8B = 2^3 B/block, 4 KiB = 4*2^10 = 2^12 B.</a:t>
            </a:r>
            <a:endParaRPr dirty="0"/>
          </a:p>
          <a:p>
            <a:pPr marL="457200" lvl="0" indent="-298450" algn="l" rtl="0">
              <a:spcBef>
                <a:spcPts val="0"/>
              </a:spcBef>
              <a:spcAft>
                <a:spcPts val="0"/>
              </a:spcAft>
              <a:buSzPts val="1100"/>
              <a:buAutoNum type="arabicPeriod"/>
            </a:pPr>
            <a:endParaRPr lang="en" dirty="0"/>
          </a:p>
          <a:p>
            <a:pPr marL="457200" lvl="0" indent="-298450" algn="l" rtl="0">
              <a:spcBef>
                <a:spcPts val="0"/>
              </a:spcBef>
              <a:spcAft>
                <a:spcPts val="0"/>
              </a:spcAft>
              <a:buSzPts val="1100"/>
              <a:buAutoNum type="arabicPeriod"/>
            </a:pPr>
            <a:r>
              <a:rPr lang="en" dirty="0"/>
              <a:t>2^12 B / 2^3 B per block = 2^9 = 512 blocks</a:t>
            </a:r>
          </a:p>
          <a:p>
            <a:pPr marL="457200" lvl="0" indent="-298450" algn="l" rtl="0">
              <a:spcBef>
                <a:spcPts val="0"/>
              </a:spcBef>
              <a:spcAft>
                <a:spcPts val="0"/>
              </a:spcAft>
              <a:buSzPts val="1100"/>
              <a:buAutoNum type="arabicPeriod"/>
            </a:pPr>
            <a:r>
              <a:rPr lang="en" dirty="0"/>
              <a:t>Remember from reading that offset field is log_2 of the block size, so 3 bits</a:t>
            </a:r>
            <a:endParaRPr dirty="0"/>
          </a:p>
          <a:p>
            <a:pPr marL="914400" lvl="1" indent="-298450" algn="l" rtl="0">
              <a:spcBef>
                <a:spcPts val="0"/>
              </a:spcBef>
              <a:spcAft>
                <a:spcPts val="0"/>
              </a:spcAft>
              <a:buSzPts val="1100"/>
              <a:buAutoNum type="alphaLcPeriod"/>
            </a:pPr>
            <a:r>
              <a:rPr lang="en" dirty="0"/>
              <a:t>We’ll talk about why in lecture</a:t>
            </a:r>
          </a:p>
          <a:p>
            <a:pPr marL="457200" lvl="0" indent="-298450" algn="l" rtl="0">
              <a:spcBef>
                <a:spcPts val="0"/>
              </a:spcBef>
              <a:spcAft>
                <a:spcPts val="0"/>
              </a:spcAft>
              <a:buSzPts val="1100"/>
              <a:buAutoNum type="arabicPeriod"/>
            </a:pPr>
            <a:r>
              <a:rPr lang="en" dirty="0"/>
              <a:t>Again, remember from reading that block number is address / block size. Can either convert to decimal and divide by 8, or shift by 3 (x&gt;&gt;3 = x / 8)</a:t>
            </a:r>
            <a:endParaRPr dirty="0"/>
          </a:p>
          <a:p>
            <a:pPr marL="914400" lvl="1" indent="-298450" algn="l" rtl="0">
              <a:spcBef>
                <a:spcPts val="0"/>
              </a:spcBef>
              <a:spcAft>
                <a:spcPts val="0"/>
              </a:spcAft>
              <a:buSzPts val="1100"/>
              <a:buAutoNum type="alphaLcPeriod"/>
            </a:pPr>
            <a:r>
              <a:rPr lang="en" dirty="0"/>
              <a:t>0x3 = block 0</a:t>
            </a:r>
            <a:endParaRPr dirty="0"/>
          </a:p>
          <a:p>
            <a:pPr marL="914400" lvl="1" indent="-298450" algn="l" rtl="0">
              <a:spcBef>
                <a:spcPts val="0"/>
              </a:spcBef>
              <a:spcAft>
                <a:spcPts val="0"/>
              </a:spcAft>
              <a:buSzPts val="1100"/>
              <a:buAutoNum type="alphaLcPeriod"/>
            </a:pPr>
            <a:r>
              <a:rPr lang="en" dirty="0"/>
              <a:t>0x1F = block 3</a:t>
            </a:r>
            <a:endParaRPr dirty="0"/>
          </a:p>
          <a:p>
            <a:pPr marL="914400" lvl="1" indent="-298450" algn="l" rtl="0">
              <a:spcBef>
                <a:spcPts val="0"/>
              </a:spcBef>
              <a:spcAft>
                <a:spcPts val="0"/>
              </a:spcAft>
              <a:buSzPts val="1100"/>
              <a:buAutoNum type="alphaLcPeriod"/>
            </a:pPr>
            <a:r>
              <a:rPr lang="en" dirty="0"/>
              <a:t>0x30 = block 6</a:t>
            </a:r>
            <a:endParaRPr dirty="0"/>
          </a:p>
          <a:p>
            <a:pPr marL="914400" lvl="1" indent="-298450" algn="l" rtl="0">
              <a:spcBef>
                <a:spcPts val="0"/>
              </a:spcBef>
              <a:spcAft>
                <a:spcPts val="0"/>
              </a:spcAft>
              <a:buSzPts val="1100"/>
              <a:buAutoNum type="alphaLcPeriod"/>
            </a:pPr>
            <a:r>
              <a:rPr lang="en" dirty="0"/>
              <a:t>0x38 = block 7</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757575"/>
              </a:buClr>
              <a:buSzPts val="2800"/>
              <a:buNone/>
              <a:defRPr sz="2800">
                <a:solidFill>
                  <a:srgbClr val="75757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0"/>
              </a:spcBef>
              <a:spcAft>
                <a:spcPts val="0"/>
              </a:spcAft>
              <a:buClr>
                <a:schemeClr val="dk1"/>
              </a:buClr>
              <a:buSzPts val="1400"/>
              <a:buChar char="○"/>
              <a:defRPr>
                <a:solidFill>
                  <a:schemeClr val="dk1"/>
                </a:solidFill>
              </a:defRPr>
            </a:lvl2pPr>
            <a:lvl3pPr marL="1371600" lvl="2" indent="-317500" algn="ctr" rtl="0">
              <a:spcBef>
                <a:spcPts val="0"/>
              </a:spcBef>
              <a:spcAft>
                <a:spcPts val="0"/>
              </a:spcAft>
              <a:buClr>
                <a:schemeClr val="dk1"/>
              </a:buClr>
              <a:buSzPts val="1400"/>
              <a:buChar char="■"/>
              <a:defRPr>
                <a:solidFill>
                  <a:schemeClr val="dk1"/>
                </a:solidFill>
              </a:defRPr>
            </a:lvl3pPr>
            <a:lvl4pPr marL="1828800" lvl="3" indent="-317500" algn="ctr" rtl="0">
              <a:spcBef>
                <a:spcPts val="0"/>
              </a:spcBef>
              <a:spcAft>
                <a:spcPts val="0"/>
              </a:spcAft>
              <a:buClr>
                <a:schemeClr val="dk1"/>
              </a:buClr>
              <a:buSzPts val="1400"/>
              <a:buChar char="●"/>
              <a:defRPr>
                <a:solidFill>
                  <a:schemeClr val="dk1"/>
                </a:solidFill>
              </a:defRPr>
            </a:lvl4pPr>
            <a:lvl5pPr marL="2286000" lvl="4" indent="-317500" algn="ctr" rtl="0">
              <a:spcBef>
                <a:spcPts val="0"/>
              </a:spcBef>
              <a:spcAft>
                <a:spcPts val="0"/>
              </a:spcAft>
              <a:buClr>
                <a:schemeClr val="dk1"/>
              </a:buClr>
              <a:buSzPts val="1400"/>
              <a:buChar char="○"/>
              <a:defRPr>
                <a:solidFill>
                  <a:schemeClr val="dk1"/>
                </a:solidFill>
              </a:defRPr>
            </a:lvl5pPr>
            <a:lvl6pPr marL="2743200" lvl="5" indent="-317500" algn="ctr" rtl="0">
              <a:spcBef>
                <a:spcPts val="0"/>
              </a:spcBef>
              <a:spcAft>
                <a:spcPts val="0"/>
              </a:spcAft>
              <a:buClr>
                <a:schemeClr val="dk1"/>
              </a:buClr>
              <a:buSzPts val="1400"/>
              <a:buChar char="■"/>
              <a:defRPr>
                <a:solidFill>
                  <a:schemeClr val="dk1"/>
                </a:solidFill>
              </a:defRPr>
            </a:lvl6pPr>
            <a:lvl7pPr marL="3200400" lvl="6" indent="-317500" algn="ctr" rtl="0">
              <a:spcBef>
                <a:spcPts val="0"/>
              </a:spcBef>
              <a:spcAft>
                <a:spcPts val="0"/>
              </a:spcAft>
              <a:buClr>
                <a:schemeClr val="dk1"/>
              </a:buClr>
              <a:buSzPts val="1400"/>
              <a:buChar char="●"/>
              <a:defRPr>
                <a:solidFill>
                  <a:schemeClr val="dk1"/>
                </a:solidFill>
              </a:defRPr>
            </a:lvl7pPr>
            <a:lvl8pPr marL="3657600" lvl="7" indent="-317500" algn="ctr" rtl="0">
              <a:spcBef>
                <a:spcPts val="0"/>
              </a:spcBef>
              <a:spcAft>
                <a:spcPts val="0"/>
              </a:spcAft>
              <a:buClr>
                <a:schemeClr val="dk1"/>
              </a:buClr>
              <a:buSzPts val="1400"/>
              <a:buChar char="○"/>
              <a:defRPr>
                <a:solidFill>
                  <a:schemeClr val="dk1"/>
                </a:solidFill>
              </a:defRPr>
            </a:lvl8pPr>
            <a:lvl9pPr marL="4114800" lvl="8" indent="-317500" algn="ctr" rtl="0">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2"/>
          </p:nvPr>
        </p:nvSpPr>
        <p:spPr>
          <a:xfrm>
            <a:off x="4572000" y="7127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396876" y="1021556"/>
            <a:ext cx="8366100" cy="37290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2" name="Google Shape;62;p15"/>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6" name="Google Shape;66;p16"/>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0" name="Google Shape;70;p17"/>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73" name="Google Shape;73;p18"/>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4" name="Google Shape;74;p18"/>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2"/>
          </p:nvPr>
        </p:nvSpPr>
        <p:spPr>
          <a:xfrm>
            <a:off x="45720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0"/>
              </a:spcBef>
              <a:spcAft>
                <a:spcPts val="0"/>
              </a:spcAft>
              <a:buClr>
                <a:schemeClr val="dk1"/>
              </a:buClr>
              <a:buSzPts val="1400"/>
              <a:buChar char="○"/>
              <a:defRPr sz="1400">
                <a:solidFill>
                  <a:schemeClr val="dk1"/>
                </a:solidFill>
              </a:defRPr>
            </a:lvl2pPr>
            <a:lvl3pPr marL="1371600" lvl="2" indent="-317500" rtl="0">
              <a:lnSpc>
                <a:spcPct val="115000"/>
              </a:lnSpc>
              <a:spcBef>
                <a:spcPts val="0"/>
              </a:spcBef>
              <a:spcAft>
                <a:spcPts val="0"/>
              </a:spcAft>
              <a:buClr>
                <a:schemeClr val="dk1"/>
              </a:buClr>
              <a:buSzPts val="1400"/>
              <a:buChar char="■"/>
              <a:defRPr sz="1400">
                <a:solidFill>
                  <a:schemeClr val="dk1"/>
                </a:solidFill>
              </a:defRPr>
            </a:lvl3pPr>
            <a:lvl4pPr marL="1828800" lvl="3" indent="-317500" rtl="0">
              <a:lnSpc>
                <a:spcPct val="115000"/>
              </a:lnSpc>
              <a:spcBef>
                <a:spcPts val="0"/>
              </a:spcBef>
              <a:spcAft>
                <a:spcPts val="0"/>
              </a:spcAft>
              <a:buClr>
                <a:schemeClr val="dk1"/>
              </a:buClr>
              <a:buSzPts val="1400"/>
              <a:buChar char="●"/>
              <a:defRPr sz="1400">
                <a:solidFill>
                  <a:schemeClr val="dk1"/>
                </a:solidFill>
              </a:defRPr>
            </a:lvl4pPr>
            <a:lvl5pPr marL="2286000" lvl="4" indent="-317500" rtl="0">
              <a:lnSpc>
                <a:spcPct val="115000"/>
              </a:lnSpc>
              <a:spcBef>
                <a:spcPts val="0"/>
              </a:spcBef>
              <a:spcAft>
                <a:spcPts val="0"/>
              </a:spcAft>
              <a:buClr>
                <a:schemeClr val="dk1"/>
              </a:buClr>
              <a:buSzPts val="1400"/>
              <a:buChar char="○"/>
              <a:defRPr sz="1400">
                <a:solidFill>
                  <a:schemeClr val="dk1"/>
                </a:solidFill>
              </a:defRPr>
            </a:lvl5pPr>
            <a:lvl6pPr marL="2743200" lvl="5" indent="-317500" rtl="0">
              <a:lnSpc>
                <a:spcPct val="115000"/>
              </a:lnSpc>
              <a:spcBef>
                <a:spcPts val="0"/>
              </a:spcBef>
              <a:spcAft>
                <a:spcPts val="0"/>
              </a:spcAft>
              <a:buClr>
                <a:schemeClr val="dk1"/>
              </a:buClr>
              <a:buSzPts val="1400"/>
              <a:buChar char="■"/>
              <a:defRPr sz="1400">
                <a:solidFill>
                  <a:schemeClr val="dk1"/>
                </a:solidFill>
              </a:defRPr>
            </a:lvl6pPr>
            <a:lvl7pPr marL="3200400" lvl="6" indent="-317500" rtl="0">
              <a:lnSpc>
                <a:spcPct val="115000"/>
              </a:lnSpc>
              <a:spcBef>
                <a:spcPts val="0"/>
              </a:spcBef>
              <a:spcAft>
                <a:spcPts val="0"/>
              </a:spcAft>
              <a:buClr>
                <a:schemeClr val="dk1"/>
              </a:buClr>
              <a:buSzPts val="1400"/>
              <a:buChar char="●"/>
              <a:defRPr sz="1400">
                <a:solidFill>
                  <a:schemeClr val="dk1"/>
                </a:solidFill>
              </a:defRPr>
            </a:lvl7pPr>
            <a:lvl8pPr marL="3657600" lvl="7" indent="-317500" rtl="0">
              <a:lnSpc>
                <a:spcPct val="115000"/>
              </a:lnSpc>
              <a:spcBef>
                <a:spcPts val="0"/>
              </a:spcBef>
              <a:spcAft>
                <a:spcPts val="0"/>
              </a:spcAft>
              <a:buClr>
                <a:schemeClr val="dk1"/>
              </a:buClr>
              <a:buSzPts val="1400"/>
              <a:buChar char="○"/>
              <a:defRPr sz="1400">
                <a:solidFill>
                  <a:schemeClr val="dk1"/>
                </a:solidFill>
              </a:defRPr>
            </a:lvl8pPr>
            <a:lvl9pPr marL="4114800" lvl="8" indent="-317500" rtl="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ourses.cs.washington.edu/courses/cse351/24su/videos.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9"/>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Caches II</a:t>
            </a:r>
            <a:endParaRPr sz="3000"/>
          </a:p>
        </p:txBody>
      </p:sp>
      <p:sp>
        <p:nvSpPr>
          <p:cNvPr id="80" name="Google Shape;80;p19"/>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a:solidFill>
                <a:schemeClr val="dk2"/>
              </a:solidFill>
            </a:endParaRPr>
          </a:p>
        </p:txBody>
      </p:sp>
      <p:sp>
        <p:nvSpPr>
          <p:cNvPr id="81" name="Google Shape;81;p19"/>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a:p>
          <a:p>
            <a:pPr marL="0" marR="0" lvl="0" indent="0" algn="l" rtl="0">
              <a:spcBef>
                <a:spcPts val="0"/>
              </a:spcBef>
              <a:spcAft>
                <a:spcPts val="0"/>
              </a:spcAft>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a:p>
        </p:txBody>
      </p:sp>
      <p:pic>
        <p:nvPicPr>
          <p:cNvPr id="82" name="Google Shape;82;p19" descr="A cartoon of a person wearing glasses labeled &quot;351&quot; gesturing towards an avocado. The image is captioned &quot;Is this an analogy for memory?&quot;"/>
          <p:cNvPicPr preferRelativeResize="0"/>
          <p:nvPr/>
        </p:nvPicPr>
        <p:blipFill rotWithShape="1">
          <a:blip r:embed="rId3">
            <a:alphaModFix/>
          </a:blip>
          <a:srcRect/>
          <a:stretch/>
        </p:blipFill>
        <p:spPr>
          <a:xfrm>
            <a:off x="3909700" y="538534"/>
            <a:ext cx="5048324" cy="3483290"/>
          </a:xfrm>
          <a:prstGeom prst="rect">
            <a:avLst/>
          </a:prstGeom>
          <a:noFill/>
          <a:ln>
            <a:noFill/>
          </a:ln>
        </p:spPr>
      </p:pic>
      <p:sp>
        <p:nvSpPr>
          <p:cNvPr id="83" name="Google Shape;8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Reading Terminology Review</a:t>
            </a:r>
            <a:endParaRPr/>
          </a:p>
        </p:txBody>
      </p:sp>
      <p:sp>
        <p:nvSpPr>
          <p:cNvPr id="151" name="Google Shape;151;p28"/>
          <p:cNvSpPr txBox="1">
            <a:spLocks noGrp="1"/>
          </p:cNvSpPr>
          <p:nvPr>
            <p:ph type="body" idx="1"/>
          </p:nvPr>
        </p:nvSpPr>
        <p:spPr>
          <a:xfrm>
            <a:off x="311700" y="742825"/>
            <a:ext cx="42057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Cache Parameters</a:t>
            </a:r>
            <a:endParaRPr/>
          </a:p>
          <a:p>
            <a:pPr marL="914400" lvl="1" indent="-330200" algn="l" rtl="0">
              <a:spcBef>
                <a:spcPts val="0"/>
              </a:spcBef>
              <a:spcAft>
                <a:spcPts val="0"/>
              </a:spcAft>
              <a:buSzPts val="1600"/>
              <a:buChar char="○"/>
            </a:pPr>
            <a:r>
              <a:rPr lang="en"/>
              <a:t>Block size (</a:t>
            </a:r>
            <a:r>
              <a:rPr lang="en" b="1" i="1">
                <a:solidFill>
                  <a:srgbClr val="980000"/>
                </a:solidFill>
              </a:rPr>
              <a:t>K</a:t>
            </a:r>
            <a:r>
              <a:rPr lang="en"/>
              <a:t>)</a:t>
            </a:r>
            <a:endParaRPr/>
          </a:p>
          <a:p>
            <a:pPr marL="914400" lvl="1" indent="-330200" algn="l" rtl="0">
              <a:spcBef>
                <a:spcPts val="0"/>
              </a:spcBef>
              <a:spcAft>
                <a:spcPts val="0"/>
              </a:spcAft>
              <a:buSzPts val="1600"/>
              <a:buChar char="○"/>
            </a:pPr>
            <a:r>
              <a:rPr lang="en"/>
              <a:t>Cache size (</a:t>
            </a:r>
            <a:r>
              <a:rPr lang="en" b="1" i="1">
                <a:solidFill>
                  <a:srgbClr val="38761D"/>
                </a:solidFill>
              </a:rPr>
              <a:t>C</a:t>
            </a:r>
            <a:r>
              <a:rPr lang="en"/>
              <a:t> bytes, or </a:t>
            </a:r>
            <a:r>
              <a:rPr lang="en" b="1" i="1">
                <a:solidFill>
                  <a:srgbClr val="0000FF"/>
                </a:solidFill>
              </a:rPr>
              <a:t>S </a:t>
            </a:r>
            <a:r>
              <a:rPr lang="en"/>
              <a:t>sets)</a:t>
            </a:r>
            <a:endParaRPr/>
          </a:p>
          <a:p>
            <a:pPr marL="457200" lvl="0" indent="-342900" algn="l" rtl="0">
              <a:spcBef>
                <a:spcPts val="0"/>
              </a:spcBef>
              <a:spcAft>
                <a:spcPts val="0"/>
              </a:spcAft>
              <a:buSzPts val="1800"/>
              <a:buChar char="●"/>
            </a:pPr>
            <a:r>
              <a:rPr lang="en"/>
              <a:t>Address fields</a:t>
            </a:r>
            <a:endParaRPr/>
          </a:p>
          <a:p>
            <a:pPr marL="914400" lvl="1" indent="-330200" algn="l" rtl="0">
              <a:spcBef>
                <a:spcPts val="0"/>
              </a:spcBef>
              <a:spcAft>
                <a:spcPts val="0"/>
              </a:spcAft>
              <a:buSzPts val="1600"/>
              <a:buChar char="○"/>
            </a:pPr>
            <a:r>
              <a:rPr lang="en"/>
              <a:t>Block offset (</a:t>
            </a:r>
            <a:r>
              <a:rPr lang="en" b="1" i="1">
                <a:solidFill>
                  <a:srgbClr val="C00000"/>
                </a:solidFill>
              </a:rPr>
              <a:t>k</a:t>
            </a:r>
            <a:r>
              <a:rPr lang="en"/>
              <a:t> bits wide)</a:t>
            </a:r>
            <a:endParaRPr/>
          </a:p>
          <a:p>
            <a:pPr marL="914400" lvl="1" indent="-330200" algn="l" rtl="0">
              <a:spcBef>
                <a:spcPts val="0"/>
              </a:spcBef>
              <a:spcAft>
                <a:spcPts val="0"/>
              </a:spcAft>
              <a:buSzPts val="1600"/>
              <a:buChar char="○"/>
            </a:pPr>
            <a:r>
              <a:rPr lang="en"/>
              <a:t>Block number (also called “block address”)</a:t>
            </a:r>
            <a:endParaRPr/>
          </a:p>
          <a:p>
            <a:pPr marL="1371600" lvl="2" indent="-330200" algn="l" rtl="0">
              <a:spcBef>
                <a:spcPts val="0"/>
              </a:spcBef>
              <a:spcAft>
                <a:spcPts val="0"/>
              </a:spcAft>
              <a:buSzPts val="1600"/>
              <a:buChar char="■"/>
            </a:pPr>
            <a:r>
              <a:rPr lang="en"/>
              <a:t>Index field (</a:t>
            </a:r>
            <a:r>
              <a:rPr lang="en" b="1" i="1">
                <a:solidFill>
                  <a:srgbClr val="2E66C1"/>
                </a:solidFill>
              </a:rPr>
              <a:t>s</a:t>
            </a:r>
            <a:r>
              <a:rPr lang="en"/>
              <a:t> bits wide)</a:t>
            </a:r>
            <a:endParaRPr/>
          </a:p>
          <a:p>
            <a:pPr marL="1371600" lvl="2" indent="-330200" algn="l" rtl="0">
              <a:spcBef>
                <a:spcPts val="0"/>
              </a:spcBef>
              <a:spcAft>
                <a:spcPts val="0"/>
              </a:spcAft>
              <a:buSzPts val="1600"/>
              <a:buChar char="■"/>
            </a:pPr>
            <a:r>
              <a:rPr lang="en"/>
              <a:t>Tag (</a:t>
            </a:r>
            <a:r>
              <a:rPr lang="en" b="1" i="1">
                <a:solidFill>
                  <a:srgbClr val="B45F06"/>
                </a:solidFill>
              </a:rPr>
              <a:t>t</a:t>
            </a:r>
            <a:r>
              <a:rPr lang="en"/>
              <a:t> bits wide)</a:t>
            </a:r>
            <a:endParaRPr/>
          </a:p>
        </p:txBody>
      </p:sp>
      <p:pic>
        <p:nvPicPr>
          <p:cNvPr id="153" name="Google Shape;153;p28" descr="A large blue box containing for rows of 4 white boxes each. Above the top row, each box is labeled &quot;0&quot;, &quot;1&quot;, &quot;...&quot;, &quot;K-1&quot;. A bracket spanning the width of a row is labeled &quot;Block&quot;. To the left of the box, the rows are labeled &quot;0&quot;, &quot;1&quot;, &quot;...&quot;, &quot;S-1&quot;. A bracket spanning the height of the first row is labeled &quot;Set&quot;. "/>
          <p:cNvPicPr preferRelativeResize="0"/>
          <p:nvPr/>
        </p:nvPicPr>
        <p:blipFill>
          <a:blip r:embed="rId3">
            <a:alphaModFix/>
          </a:blip>
          <a:stretch>
            <a:fillRect/>
          </a:stretch>
        </p:blipFill>
        <p:spPr>
          <a:xfrm>
            <a:off x="4624175" y="598700"/>
            <a:ext cx="4321799" cy="3509546"/>
          </a:xfrm>
          <a:prstGeom prst="rect">
            <a:avLst/>
          </a:prstGeom>
          <a:noFill/>
          <a:ln>
            <a:noFill/>
          </a:ln>
        </p:spPr>
      </p:pic>
      <p:sp>
        <p:nvSpPr>
          <p:cNvPr id="152" name="Google Shape;15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 Organization: Block Size</a:t>
            </a:r>
            <a:endParaRPr/>
          </a:p>
        </p:txBody>
      </p:sp>
      <p:sp>
        <p:nvSpPr>
          <p:cNvPr id="159" name="Google Shape;159;p2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Block Size</a:t>
            </a:r>
            <a:r>
              <a:rPr lang="en">
                <a:solidFill>
                  <a:schemeClr val="accent6"/>
                </a:solidFill>
              </a:rPr>
              <a:t> </a:t>
            </a:r>
            <a:r>
              <a:rPr lang="en"/>
              <a:t>(</a:t>
            </a:r>
            <a:r>
              <a:rPr lang="en" b="1" i="1">
                <a:solidFill>
                  <a:srgbClr val="980000"/>
                </a:solidFill>
              </a:rPr>
              <a:t>K</a:t>
            </a:r>
            <a:r>
              <a:rPr lang="en"/>
              <a:t>): unit of transfer between cache and memory</a:t>
            </a:r>
            <a:endParaRPr/>
          </a:p>
          <a:p>
            <a:pPr marL="914400" lvl="1" indent="-330200" algn="l" rtl="0">
              <a:spcBef>
                <a:spcPts val="0"/>
              </a:spcBef>
              <a:spcAft>
                <a:spcPts val="0"/>
              </a:spcAft>
              <a:buSzPts val="1600"/>
              <a:buChar char="○"/>
            </a:pPr>
            <a:r>
              <a:rPr lang="en"/>
              <a:t>Given in bytes and </a:t>
            </a:r>
            <a:r>
              <a:rPr lang="en" u="sng"/>
              <a:t>always</a:t>
            </a:r>
            <a:r>
              <a:rPr lang="en"/>
              <a:t> a power of 2</a:t>
            </a:r>
            <a:endParaRPr/>
          </a:p>
          <a:p>
            <a:pPr marL="914400" lvl="1" indent="-330200" algn="l" rtl="0">
              <a:spcBef>
                <a:spcPts val="0"/>
              </a:spcBef>
              <a:spcAft>
                <a:spcPts val="0"/>
              </a:spcAft>
              <a:buSzPts val="1600"/>
              <a:buChar char="○"/>
            </a:pPr>
            <a:r>
              <a:rPr lang="en"/>
              <a:t>Blocks are aligned and consist of adjacent bytes</a:t>
            </a:r>
            <a:endParaRPr/>
          </a:p>
          <a:p>
            <a:pPr marL="1371600" lvl="2" indent="-330200" algn="l" rtl="0">
              <a:spcBef>
                <a:spcPts val="0"/>
              </a:spcBef>
              <a:spcAft>
                <a:spcPts val="0"/>
              </a:spcAft>
              <a:buSzPts val="1600"/>
              <a:buChar char="■"/>
            </a:pPr>
            <a:r>
              <a:rPr lang="en"/>
              <a:t>Spatial locality!</a:t>
            </a:r>
            <a:endParaRPr/>
          </a:p>
          <a:p>
            <a:pPr marL="0" lvl="0" indent="0" algn="l" rtl="0">
              <a:spcBef>
                <a:spcPts val="1200"/>
              </a:spcBef>
              <a:spcAft>
                <a:spcPts val="0"/>
              </a:spcAft>
              <a:buNone/>
            </a:pPr>
            <a:r>
              <a:rPr lang="en" u="sng"/>
              <a:t>Example</a:t>
            </a:r>
            <a:r>
              <a:rPr lang="en"/>
              <a:t>: </a:t>
            </a:r>
            <a:r>
              <a:rPr lang="en" b="1" i="1">
                <a:solidFill>
                  <a:srgbClr val="85200C"/>
                </a:solidFill>
              </a:rPr>
              <a:t>K</a:t>
            </a:r>
            <a:r>
              <a:rPr lang="en" b="1" i="1">
                <a:solidFill>
                  <a:schemeClr val="accent6"/>
                </a:solidFill>
              </a:rPr>
              <a:t> </a:t>
            </a:r>
            <a:r>
              <a:rPr lang="en"/>
              <a:t>= 4B</a:t>
            </a:r>
            <a:endParaRPr/>
          </a:p>
          <a:p>
            <a:pPr marL="0" lvl="0" indent="0" algn="l" rtl="0">
              <a:spcBef>
                <a:spcPts val="1200"/>
              </a:spcBef>
              <a:spcAft>
                <a:spcPts val="1200"/>
              </a:spcAft>
              <a:buNone/>
            </a:pPr>
            <a:endParaRPr/>
          </a:p>
        </p:txBody>
      </p:sp>
      <p:pic>
        <p:nvPicPr>
          <p:cNvPr id="160" name="Google Shape;160;p29" descr="A row of 12 boxes, labeled with hex numbers 0x0 - 0xB, increasing from left to right. The first 4 boxes are colored red, the next 4 are yellow, and the last 4 are green. A bracket spans the width of each group of 4. These brackets are labeled &quot;Block 0&quot;, &quot;Block 1&quot;, and &quot;Block 2&quot;, from left to right."/>
          <p:cNvPicPr preferRelativeResize="0"/>
          <p:nvPr/>
        </p:nvPicPr>
        <p:blipFill>
          <a:blip r:embed="rId3">
            <a:alphaModFix/>
          </a:blip>
          <a:stretch>
            <a:fillRect/>
          </a:stretch>
        </p:blipFill>
        <p:spPr>
          <a:xfrm>
            <a:off x="801750" y="2540826"/>
            <a:ext cx="7540501" cy="1640775"/>
          </a:xfrm>
          <a:prstGeom prst="rect">
            <a:avLst/>
          </a:prstGeom>
          <a:noFill/>
          <a:ln>
            <a:noFill/>
          </a:ln>
        </p:spPr>
      </p:pic>
      <p:sp>
        <p:nvSpPr>
          <p:cNvPr id="161" name="Google Shape;161;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Cache Organization: Block Size (pt 2)</a:t>
            </a:r>
            <a:endParaRPr dirty="0"/>
          </a:p>
          <a:p>
            <a:pPr marL="0" lvl="0" indent="0" algn="l" rtl="0">
              <a:spcBef>
                <a:spcPts val="0"/>
              </a:spcBef>
              <a:spcAft>
                <a:spcPts val="0"/>
              </a:spcAft>
              <a:buNone/>
            </a:pPr>
            <a:endParaRPr dirty="0"/>
          </a:p>
        </p:txBody>
      </p:sp>
      <p:sp>
        <p:nvSpPr>
          <p:cNvPr id="167" name="Google Shape;167;p30"/>
          <p:cNvSpPr txBox="1">
            <a:spLocks noGrp="1"/>
          </p:cNvSpPr>
          <p:nvPr>
            <p:ph type="body" idx="1"/>
          </p:nvPr>
        </p:nvSpPr>
        <p:spPr>
          <a:xfrm>
            <a:off x="311700" y="742825"/>
            <a:ext cx="8520600" cy="510675"/>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Given block size </a:t>
            </a:r>
            <a:r>
              <a:rPr lang="en" b="1" i="1" dirty="0">
                <a:solidFill>
                  <a:srgbClr val="980000"/>
                </a:solidFill>
              </a:rPr>
              <a:t>K</a:t>
            </a:r>
            <a:r>
              <a:rPr lang="en" dirty="0"/>
              <a:t>:</a:t>
            </a:r>
            <a:endParaRPr dirty="0"/>
          </a:p>
        </p:txBody>
      </p:sp>
      <p:sp>
        <p:nvSpPr>
          <p:cNvPr id="172" name="Google Shape;172;p30"/>
          <p:cNvSpPr txBox="1"/>
          <p:nvPr/>
        </p:nvSpPr>
        <p:spPr>
          <a:xfrm>
            <a:off x="311700" y="1054725"/>
            <a:ext cx="8612700" cy="749700"/>
          </a:xfrm>
          <a:prstGeom prst="rect">
            <a:avLst/>
          </a:prstGeom>
          <a:noFill/>
          <a:ln>
            <a:noFill/>
          </a:ln>
        </p:spPr>
        <p:txBody>
          <a:bodyPr spcFirstLastPara="1" wrap="square" lIns="91425" tIns="91425" rIns="91425" bIns="91425" anchor="t" anchorCtr="0">
            <a:spAutoFit/>
          </a:bodyPr>
          <a:lstStyle/>
          <a:p>
            <a:pPr marL="914400" lvl="1" indent="-330200" algn="l" rtl="0">
              <a:lnSpc>
                <a:spcPct val="115000"/>
              </a:lnSpc>
              <a:spcBef>
                <a:spcPts val="0"/>
              </a:spcBef>
              <a:spcAft>
                <a:spcPts val="0"/>
              </a:spcAft>
              <a:buClr>
                <a:schemeClr val="dk1"/>
              </a:buClr>
              <a:buSzPts val="1600"/>
              <a:buChar char="○"/>
            </a:pPr>
            <a:r>
              <a:rPr lang="en" sz="1600" dirty="0">
                <a:solidFill>
                  <a:schemeClr val="dk1"/>
                </a:solidFill>
              </a:rPr>
              <a:t>Address ÷ </a:t>
            </a:r>
            <a:r>
              <a:rPr lang="en" sz="1800" b="1" i="1" dirty="0">
                <a:solidFill>
                  <a:srgbClr val="980000"/>
                </a:solidFill>
              </a:rPr>
              <a:t>K</a:t>
            </a:r>
            <a:r>
              <a:rPr lang="en" sz="1600" dirty="0">
                <a:solidFill>
                  <a:schemeClr val="dk1"/>
                </a:solidFill>
              </a:rPr>
              <a:t> = </a:t>
            </a:r>
            <a:r>
              <a:rPr lang="en" sz="1600" b="1" dirty="0">
                <a:solidFill>
                  <a:srgbClr val="7030A0"/>
                </a:solidFill>
              </a:rPr>
              <a:t>block number</a:t>
            </a:r>
            <a:r>
              <a:rPr lang="en" sz="1600" dirty="0">
                <a:solidFill>
                  <a:schemeClr val="dk1"/>
                </a:solidFill>
              </a:rPr>
              <a:t> (i.e. which block this address belongs to)</a:t>
            </a:r>
            <a:endParaRPr sz="1600" i="1"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dirty="0">
                <a:solidFill>
                  <a:schemeClr val="dk1"/>
                </a:solidFill>
              </a:rPr>
              <a:t>Address % </a:t>
            </a:r>
            <a:r>
              <a:rPr lang="en" sz="1600" b="1" i="1" dirty="0">
                <a:solidFill>
                  <a:srgbClr val="980000"/>
                </a:solidFill>
              </a:rPr>
              <a:t>K</a:t>
            </a:r>
            <a:r>
              <a:rPr lang="en" sz="1600" dirty="0">
                <a:solidFill>
                  <a:schemeClr val="dk1"/>
                </a:solidFill>
              </a:rPr>
              <a:t> = </a:t>
            </a:r>
            <a:r>
              <a:rPr lang="en" sz="1600" b="1" dirty="0">
                <a:solidFill>
                  <a:srgbClr val="7030A0"/>
                </a:solidFill>
              </a:rPr>
              <a:t>block offset</a:t>
            </a:r>
            <a:r>
              <a:rPr lang="en" sz="1600" dirty="0">
                <a:solidFill>
                  <a:schemeClr val="dk1"/>
                </a:solidFill>
              </a:rPr>
              <a:t> (i.e. where in the block this address is located)</a:t>
            </a:r>
            <a:endParaRPr dirty="0"/>
          </a:p>
        </p:txBody>
      </p:sp>
      <p:sp>
        <p:nvSpPr>
          <p:cNvPr id="169" name="Google Shape;169;p30"/>
          <p:cNvSpPr txBox="1"/>
          <p:nvPr/>
        </p:nvSpPr>
        <p:spPr>
          <a:xfrm>
            <a:off x="311700" y="1733413"/>
            <a:ext cx="8453400" cy="749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Define </a:t>
            </a:r>
            <a:r>
              <a:rPr lang="en" sz="1800" b="1" i="1" dirty="0">
                <a:solidFill>
                  <a:schemeClr val="accent6"/>
                </a:solidFill>
              </a:rPr>
              <a:t>k</a:t>
            </a:r>
            <a:r>
              <a:rPr lang="en" sz="1800" dirty="0">
                <a:solidFill>
                  <a:schemeClr val="dk1"/>
                </a:solidFill>
              </a:rPr>
              <a:t> = log</a:t>
            </a:r>
            <a:r>
              <a:rPr lang="en" sz="1800" baseline="-25000" dirty="0">
                <a:solidFill>
                  <a:schemeClr val="dk1"/>
                </a:solidFill>
              </a:rPr>
              <a:t>2</a:t>
            </a:r>
            <a:r>
              <a:rPr lang="en" sz="1800" dirty="0">
                <a:solidFill>
                  <a:schemeClr val="dk1"/>
                </a:solidFill>
              </a:rPr>
              <a:t>(</a:t>
            </a:r>
            <a:r>
              <a:rPr lang="en" sz="1800" b="1" i="1" dirty="0">
                <a:solidFill>
                  <a:srgbClr val="980000"/>
                </a:solidFill>
              </a:rPr>
              <a:t>K</a:t>
            </a:r>
            <a:r>
              <a:rPr lang="en" sz="1800" dirty="0">
                <a:solidFill>
                  <a:schemeClr val="dk1"/>
                </a:solidFill>
              </a:rPr>
              <a:t>)</a:t>
            </a:r>
            <a:endParaRPr sz="18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dirty="0">
                <a:solidFill>
                  <a:schemeClr val="dk1"/>
                </a:solidFill>
              </a:rPr>
              <a:t>Lowest </a:t>
            </a:r>
            <a:r>
              <a:rPr lang="en" sz="1600" b="1" i="1" dirty="0">
                <a:solidFill>
                  <a:schemeClr val="accent6"/>
                </a:solidFill>
              </a:rPr>
              <a:t>k</a:t>
            </a:r>
            <a:r>
              <a:rPr lang="en" sz="1600" dirty="0">
                <a:solidFill>
                  <a:schemeClr val="dk1"/>
                </a:solidFill>
              </a:rPr>
              <a:t> bits of address tell us the block offset</a:t>
            </a:r>
            <a:endParaRPr dirty="0"/>
          </a:p>
        </p:txBody>
      </p:sp>
      <p:pic>
        <p:nvPicPr>
          <p:cNvPr id="170" name="Google Shape;170;p30" descr="A large rectangle labeled &quot;m-bit address&quot;, broken into two sections. The left section is white and contains the text &quot;block number. The right is red and contains the text &quot;block offset&quot;. Above the rectangle, block number is labeled &quot;m-k bits&quot;, and block offset is labeled &quot;k bits&quot;"/>
          <p:cNvPicPr preferRelativeResize="0"/>
          <p:nvPr/>
        </p:nvPicPr>
        <p:blipFill>
          <a:blip r:embed="rId3">
            <a:alphaModFix/>
          </a:blip>
          <a:stretch>
            <a:fillRect/>
          </a:stretch>
        </p:blipFill>
        <p:spPr>
          <a:xfrm>
            <a:off x="1826176" y="2350475"/>
            <a:ext cx="5424449" cy="834000"/>
          </a:xfrm>
          <a:prstGeom prst="rect">
            <a:avLst/>
          </a:prstGeom>
          <a:noFill/>
          <a:ln>
            <a:noFill/>
          </a:ln>
        </p:spPr>
      </p:pic>
      <p:sp>
        <p:nvSpPr>
          <p:cNvPr id="168" name="Google Shape;168;p30"/>
          <p:cNvSpPr txBox="1"/>
          <p:nvPr/>
        </p:nvSpPr>
        <p:spPr>
          <a:xfrm>
            <a:off x="311700" y="3134000"/>
            <a:ext cx="8520600" cy="75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dirty="0">
                <a:solidFill>
                  <a:schemeClr val="dk1"/>
                </a:solidFill>
              </a:rPr>
              <a:t>Example</a:t>
            </a:r>
            <a:r>
              <a:rPr lang="en" sz="1800" dirty="0">
                <a:solidFill>
                  <a:schemeClr val="dk1"/>
                </a:solidFill>
              </a:rPr>
              <a:t>: If we have 6-bit addresses and </a:t>
            </a:r>
            <a:r>
              <a:rPr lang="en" sz="1800" b="1" i="1" dirty="0">
                <a:solidFill>
                  <a:srgbClr val="980000"/>
                </a:solidFill>
              </a:rPr>
              <a:t>K</a:t>
            </a:r>
            <a:r>
              <a:rPr lang="en" sz="1600" dirty="0">
                <a:solidFill>
                  <a:schemeClr val="dk1"/>
                </a:solidFill>
              </a:rPr>
              <a:t> = 4B, which block does address 0x15 belong to? What is its offset within that block?</a:t>
            </a:r>
            <a:endParaRPr sz="1800" dirty="0">
              <a:solidFill>
                <a:schemeClr val="dk1"/>
              </a:solidFill>
            </a:endParaRPr>
          </a:p>
        </p:txBody>
      </p:sp>
      <p:sp>
        <p:nvSpPr>
          <p:cNvPr id="171" name="Google Shape;17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 Organization: Cache Size</a:t>
            </a:r>
            <a:endParaRPr/>
          </a:p>
        </p:txBody>
      </p:sp>
      <p:sp>
        <p:nvSpPr>
          <p:cNvPr id="178" name="Google Shape;178;p3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Cache size</a:t>
            </a:r>
            <a:r>
              <a:rPr lang="en"/>
              <a:t> (</a:t>
            </a:r>
            <a:r>
              <a:rPr lang="en" b="1" i="1">
                <a:solidFill>
                  <a:srgbClr val="38761D"/>
                </a:solidFill>
              </a:rPr>
              <a:t>C</a:t>
            </a:r>
            <a:r>
              <a:rPr lang="en"/>
              <a:t>) = how much data the cache can hold</a:t>
            </a:r>
            <a:endParaRPr/>
          </a:p>
          <a:p>
            <a:pPr marL="914400" lvl="1" indent="-330200" algn="l" rtl="0">
              <a:spcBef>
                <a:spcPts val="0"/>
              </a:spcBef>
              <a:spcAft>
                <a:spcPts val="0"/>
              </a:spcAft>
              <a:buSzPts val="1600"/>
              <a:buChar char="○"/>
            </a:pPr>
            <a:r>
              <a:rPr lang="en"/>
              <a:t>Does not include any metadata</a:t>
            </a:r>
            <a:endParaRPr/>
          </a:p>
          <a:p>
            <a:pPr marL="914400" lvl="1" indent="-330200" algn="l" rtl="0">
              <a:spcBef>
                <a:spcPts val="0"/>
              </a:spcBef>
              <a:spcAft>
                <a:spcPts val="0"/>
              </a:spcAft>
              <a:buSzPts val="1600"/>
              <a:buChar char="○"/>
            </a:pPr>
            <a:r>
              <a:rPr lang="en"/>
              <a:t>If size is (</a:t>
            </a:r>
            <a:r>
              <a:rPr lang="en" b="1" i="1">
                <a:solidFill>
                  <a:srgbClr val="38761D"/>
                </a:solidFill>
              </a:rPr>
              <a:t>C</a:t>
            </a:r>
            <a:r>
              <a:rPr lang="en"/>
              <a:t>) bytes, then the cache can hold </a:t>
            </a:r>
            <a:r>
              <a:rPr lang="en" b="1" i="1">
                <a:solidFill>
                  <a:srgbClr val="38761D"/>
                </a:solidFill>
              </a:rPr>
              <a:t>C</a:t>
            </a:r>
            <a:r>
              <a:rPr lang="en"/>
              <a:t>/</a:t>
            </a:r>
            <a:r>
              <a:rPr lang="en" b="1" i="1">
                <a:solidFill>
                  <a:srgbClr val="980000"/>
                </a:solidFill>
              </a:rPr>
              <a:t>K</a:t>
            </a:r>
            <a:r>
              <a:rPr lang="en"/>
              <a:t> blocks</a:t>
            </a:r>
            <a:endParaRPr/>
          </a:p>
          <a:p>
            <a:pPr marL="1371600" lvl="2" indent="-330200" algn="l" rtl="0">
              <a:spcBef>
                <a:spcPts val="0"/>
              </a:spcBef>
              <a:spcAft>
                <a:spcPts val="0"/>
              </a:spcAft>
              <a:buSzPts val="1600"/>
              <a:buChar char="■"/>
            </a:pPr>
            <a:r>
              <a:rPr lang="en" u="sng"/>
              <a:t>Ex</a:t>
            </a:r>
            <a:r>
              <a:rPr lang="en"/>
              <a:t>: if </a:t>
            </a:r>
            <a:r>
              <a:rPr lang="en" b="1" i="1">
                <a:solidFill>
                  <a:srgbClr val="38761D"/>
                </a:solidFill>
              </a:rPr>
              <a:t>C </a:t>
            </a:r>
            <a:r>
              <a:rPr lang="en"/>
              <a:t>= 32KiB and </a:t>
            </a:r>
            <a:r>
              <a:rPr lang="en" b="1" i="1">
                <a:solidFill>
                  <a:srgbClr val="980000"/>
                </a:solidFill>
              </a:rPr>
              <a:t>K</a:t>
            </a:r>
            <a:r>
              <a:rPr lang="en"/>
              <a:t> = 64B, then the cache can hold 512 blocks</a:t>
            </a:r>
            <a:endParaRPr/>
          </a:p>
          <a:p>
            <a:pPr marL="457200" lvl="0" indent="-342900" algn="l" rtl="0">
              <a:spcBef>
                <a:spcPts val="0"/>
              </a:spcBef>
              <a:spcAft>
                <a:spcPts val="0"/>
              </a:spcAft>
              <a:buSzPts val="1800"/>
              <a:buChar char="●"/>
            </a:pPr>
            <a:r>
              <a:rPr lang="en"/>
              <a:t>Where should data go in the cache?</a:t>
            </a:r>
            <a:endParaRPr/>
          </a:p>
          <a:p>
            <a:pPr marL="914400" lvl="1" indent="-330200" algn="l" rtl="0">
              <a:spcBef>
                <a:spcPts val="0"/>
              </a:spcBef>
              <a:spcAft>
                <a:spcPts val="0"/>
              </a:spcAft>
              <a:buSzPts val="1600"/>
              <a:buChar char="○"/>
            </a:pPr>
            <a:r>
              <a:rPr lang="en"/>
              <a:t>We need a mapping from memory addresses to specific locations in the cache to make checking the cache for an address </a:t>
            </a:r>
            <a:r>
              <a:rPr lang="en" b="1" i="1"/>
              <a:t>fast</a:t>
            </a:r>
            <a:endParaRPr/>
          </a:p>
          <a:p>
            <a:pPr marL="457200" lvl="0" indent="-342900" algn="l" rtl="0">
              <a:spcBef>
                <a:spcPts val="0"/>
              </a:spcBef>
              <a:spcAft>
                <a:spcPts val="0"/>
              </a:spcAft>
              <a:buSzPts val="1800"/>
              <a:buChar char="●"/>
            </a:pPr>
            <a:r>
              <a:rPr lang="en"/>
              <a:t>What data structure provides fast lookup?</a:t>
            </a:r>
            <a:endParaRPr/>
          </a:p>
        </p:txBody>
      </p:sp>
      <p:sp>
        <p:nvSpPr>
          <p:cNvPr id="179" name="Google Shape;17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Hash Tables for Fast Lookup</a:t>
            </a:r>
            <a:endParaRPr/>
          </a:p>
        </p:txBody>
      </p:sp>
      <p:sp>
        <p:nvSpPr>
          <p:cNvPr id="185" name="Google Shape;185;p32"/>
          <p:cNvSpPr txBox="1">
            <a:spLocks noGrp="1"/>
          </p:cNvSpPr>
          <p:nvPr>
            <p:ph type="body" idx="1"/>
          </p:nvPr>
        </p:nvSpPr>
        <p:spPr>
          <a:xfrm>
            <a:off x="311700" y="742825"/>
            <a:ext cx="6586800" cy="343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Divide cache into “buckets” (</a:t>
            </a:r>
            <a:r>
              <a:rPr lang="en" b="1">
                <a:solidFill>
                  <a:srgbClr val="7030A0"/>
                </a:solidFill>
              </a:rPr>
              <a:t>sets</a:t>
            </a:r>
            <a:r>
              <a:rPr lang="en"/>
              <a:t>)</a:t>
            </a:r>
            <a:endParaRPr/>
          </a:p>
          <a:p>
            <a:pPr marL="914400" lvl="1" indent="-330200" algn="l" rtl="0">
              <a:spcBef>
                <a:spcPts val="0"/>
              </a:spcBef>
              <a:spcAft>
                <a:spcPts val="0"/>
              </a:spcAft>
              <a:buSzPts val="1600"/>
              <a:buChar char="○"/>
            </a:pPr>
            <a:r>
              <a:rPr lang="en"/>
              <a:t>Apply hash function to map each block to a set</a:t>
            </a:r>
            <a:endParaRPr/>
          </a:p>
          <a:p>
            <a:pPr marL="914400" lvl="1" indent="-330200" algn="l" rtl="0">
              <a:spcBef>
                <a:spcPts val="0"/>
              </a:spcBef>
              <a:spcAft>
                <a:spcPts val="0"/>
              </a:spcAft>
              <a:buSzPts val="1600"/>
              <a:buChar char="○"/>
            </a:pPr>
            <a:r>
              <a:rPr lang="en"/>
              <a:t>What’s a simple hash function we can use?</a:t>
            </a:r>
            <a:endParaRPr/>
          </a:p>
          <a:p>
            <a:pPr marL="0" lvl="0" indent="0" algn="l" rtl="0">
              <a:spcBef>
                <a:spcPts val="1200"/>
              </a:spcBef>
              <a:spcAft>
                <a:spcPts val="0"/>
              </a:spcAft>
              <a:buNone/>
            </a:pPr>
            <a:r>
              <a:rPr lang="en" u="sng"/>
              <a:t>Example</a:t>
            </a:r>
            <a:r>
              <a:rPr lang="en"/>
              <a:t>: If we have 10 sets, what indices should each of these blocks go into?</a:t>
            </a:r>
            <a:endParaRPr/>
          </a:p>
          <a:p>
            <a:pPr marL="1371600" lvl="0" indent="-342900" algn="l" rtl="0">
              <a:spcBef>
                <a:spcPts val="0"/>
              </a:spcBef>
              <a:spcAft>
                <a:spcPts val="0"/>
              </a:spcAft>
              <a:buSzPts val="1800"/>
              <a:buChar char="●"/>
            </a:pPr>
            <a:r>
              <a:rPr lang="en">
                <a:latin typeface="Source Code Pro"/>
                <a:ea typeface="Source Code Pro"/>
                <a:cs typeface="Source Code Pro"/>
                <a:sym typeface="Source Code Pro"/>
              </a:rPr>
              <a:t>5</a:t>
            </a:r>
            <a:endParaRPr>
              <a:latin typeface="Source Code Pro"/>
              <a:ea typeface="Source Code Pro"/>
              <a:cs typeface="Source Code Pro"/>
              <a:sym typeface="Source Code Pro"/>
            </a:endParaRPr>
          </a:p>
          <a:p>
            <a:pPr marL="1371600" lvl="0" indent="-342900" algn="l" rtl="0">
              <a:spcBef>
                <a:spcPts val="0"/>
              </a:spcBef>
              <a:spcAft>
                <a:spcPts val="0"/>
              </a:spcAft>
              <a:buSzPts val="1800"/>
              <a:buChar char="●"/>
            </a:pPr>
            <a:r>
              <a:rPr lang="en">
                <a:latin typeface="Source Code Pro"/>
                <a:ea typeface="Source Code Pro"/>
                <a:cs typeface="Source Code Pro"/>
                <a:sym typeface="Source Code Pro"/>
              </a:rPr>
              <a:t>27</a:t>
            </a:r>
            <a:endParaRPr>
              <a:latin typeface="Source Code Pro"/>
              <a:ea typeface="Source Code Pro"/>
              <a:cs typeface="Source Code Pro"/>
              <a:sym typeface="Source Code Pro"/>
            </a:endParaRPr>
          </a:p>
          <a:p>
            <a:pPr marL="1371600" lvl="0" indent="-342900" algn="l" rtl="0">
              <a:spcBef>
                <a:spcPts val="0"/>
              </a:spcBef>
              <a:spcAft>
                <a:spcPts val="0"/>
              </a:spcAft>
              <a:buSzPts val="1800"/>
              <a:buChar char="●"/>
            </a:pPr>
            <a:r>
              <a:rPr lang="en">
                <a:latin typeface="Source Code Pro"/>
                <a:ea typeface="Source Code Pro"/>
                <a:cs typeface="Source Code Pro"/>
                <a:sym typeface="Source Code Pro"/>
              </a:rPr>
              <a:t>34</a:t>
            </a:r>
            <a:endParaRPr>
              <a:latin typeface="Source Code Pro"/>
              <a:ea typeface="Source Code Pro"/>
              <a:cs typeface="Source Code Pro"/>
              <a:sym typeface="Source Code Pro"/>
            </a:endParaRPr>
          </a:p>
          <a:p>
            <a:pPr marL="1371600" lvl="0" indent="-342900" algn="l" rtl="0">
              <a:spcBef>
                <a:spcPts val="0"/>
              </a:spcBef>
              <a:spcAft>
                <a:spcPts val="0"/>
              </a:spcAft>
              <a:buSzPts val="1800"/>
              <a:buChar char="●"/>
            </a:pPr>
            <a:r>
              <a:rPr lang="en">
                <a:latin typeface="Source Code Pro"/>
                <a:ea typeface="Source Code Pro"/>
                <a:cs typeface="Source Code Pro"/>
                <a:sym typeface="Source Code Pro"/>
              </a:rPr>
              <a:t>102</a:t>
            </a:r>
            <a:endParaRPr>
              <a:latin typeface="Source Code Pro"/>
              <a:ea typeface="Source Code Pro"/>
              <a:cs typeface="Source Code Pro"/>
              <a:sym typeface="Source Code Pro"/>
            </a:endParaRPr>
          </a:p>
        </p:txBody>
      </p:sp>
      <p:pic>
        <p:nvPicPr>
          <p:cNvPr id="187" name="Google Shape;187;p32" descr="Ten boxes stacked on top of each other, labeled with the numbers 0-9 from top to bottom"/>
          <p:cNvPicPr preferRelativeResize="0"/>
          <p:nvPr/>
        </p:nvPicPr>
        <p:blipFill>
          <a:blip r:embed="rId3">
            <a:alphaModFix/>
          </a:blip>
          <a:stretch>
            <a:fillRect/>
          </a:stretch>
        </p:blipFill>
        <p:spPr>
          <a:xfrm>
            <a:off x="6966025" y="291650"/>
            <a:ext cx="1923412" cy="3890075"/>
          </a:xfrm>
          <a:prstGeom prst="rect">
            <a:avLst/>
          </a:prstGeom>
          <a:noFill/>
          <a:ln>
            <a:noFill/>
          </a:ln>
        </p:spPr>
      </p:pic>
      <p:sp>
        <p:nvSpPr>
          <p:cNvPr id="186" name="Google Shape;186;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 Organization: Sets</a:t>
            </a:r>
            <a:endParaRPr/>
          </a:p>
        </p:txBody>
      </p:sp>
      <p:sp>
        <p:nvSpPr>
          <p:cNvPr id="193" name="Google Shape;193;p33"/>
          <p:cNvSpPr txBox="1">
            <a:spLocks noGrp="1"/>
          </p:cNvSpPr>
          <p:nvPr>
            <p:ph type="body" idx="1"/>
          </p:nvPr>
        </p:nvSpPr>
        <p:spPr>
          <a:xfrm>
            <a:off x="311700" y="742825"/>
            <a:ext cx="8520600" cy="1834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Number of sets</a:t>
            </a:r>
            <a:r>
              <a:rPr lang="en"/>
              <a:t> (</a:t>
            </a:r>
            <a:r>
              <a:rPr lang="en" b="1" i="1">
                <a:solidFill>
                  <a:srgbClr val="0000FF"/>
                </a:solidFill>
              </a:rPr>
              <a:t>S</a:t>
            </a:r>
            <a:r>
              <a:rPr lang="en"/>
              <a:t>) = cache size (</a:t>
            </a:r>
            <a:r>
              <a:rPr lang="en" b="1" i="1">
                <a:solidFill>
                  <a:srgbClr val="38761D"/>
                </a:solidFill>
              </a:rPr>
              <a:t>C</a:t>
            </a:r>
            <a:r>
              <a:rPr lang="en"/>
              <a:t>) ÷ block size (</a:t>
            </a:r>
            <a:r>
              <a:rPr lang="en" b="1" i="1">
                <a:solidFill>
                  <a:srgbClr val="980000"/>
                </a:solidFill>
              </a:rPr>
              <a:t>K</a:t>
            </a:r>
            <a:r>
              <a:rPr lang="en"/>
              <a:t>)</a:t>
            </a:r>
            <a:endParaRPr/>
          </a:p>
          <a:p>
            <a:pPr marL="914400" lvl="1" indent="-330200" algn="l" rtl="0">
              <a:spcBef>
                <a:spcPts val="0"/>
              </a:spcBef>
              <a:spcAft>
                <a:spcPts val="0"/>
              </a:spcAft>
              <a:buSzPts val="1600"/>
              <a:buChar char="○"/>
            </a:pPr>
            <a:r>
              <a:rPr lang="en" u="sng"/>
              <a:t>Always</a:t>
            </a:r>
            <a:r>
              <a:rPr lang="en"/>
              <a:t> a power of 2</a:t>
            </a:r>
            <a:endParaRPr/>
          </a:p>
          <a:p>
            <a:pPr marL="914400" lvl="1" indent="-330200" algn="l" rtl="0">
              <a:spcBef>
                <a:spcPts val="0"/>
              </a:spcBef>
              <a:spcAft>
                <a:spcPts val="0"/>
              </a:spcAft>
              <a:buSzPts val="1600"/>
              <a:buChar char="○"/>
            </a:pPr>
            <a:r>
              <a:rPr lang="en"/>
              <a:t>Block number % </a:t>
            </a:r>
            <a:r>
              <a:rPr lang="en" b="1" i="1">
                <a:solidFill>
                  <a:srgbClr val="0000FF"/>
                </a:solidFill>
              </a:rPr>
              <a:t>S</a:t>
            </a:r>
            <a:r>
              <a:rPr lang="en">
                <a:solidFill>
                  <a:srgbClr val="0000FF"/>
                </a:solidFill>
              </a:rPr>
              <a:t> </a:t>
            </a:r>
            <a:r>
              <a:rPr lang="en"/>
              <a:t>= </a:t>
            </a:r>
            <a:r>
              <a:rPr lang="en" b="1">
                <a:solidFill>
                  <a:srgbClr val="7030A0"/>
                </a:solidFill>
              </a:rPr>
              <a:t>set index</a:t>
            </a:r>
            <a:r>
              <a:rPr lang="en"/>
              <a:t> (i.e. where in the cache this block goes</a:t>
            </a:r>
            <a:endParaRPr/>
          </a:p>
          <a:p>
            <a:pPr marL="457200" lvl="0" indent="-342900" algn="l" rtl="0">
              <a:spcBef>
                <a:spcPts val="0"/>
              </a:spcBef>
              <a:spcAft>
                <a:spcPts val="0"/>
              </a:spcAft>
              <a:buSzPts val="1800"/>
              <a:buChar char="●"/>
            </a:pPr>
            <a:r>
              <a:rPr lang="en"/>
              <a:t>Define </a:t>
            </a:r>
            <a:r>
              <a:rPr lang="en" b="1" i="1">
                <a:solidFill>
                  <a:srgbClr val="2E66C1"/>
                </a:solidFill>
              </a:rPr>
              <a:t>s</a:t>
            </a:r>
            <a:r>
              <a:rPr lang="en">
                <a:solidFill>
                  <a:srgbClr val="3C78D8"/>
                </a:solidFill>
              </a:rPr>
              <a:t> </a:t>
            </a:r>
            <a:r>
              <a:rPr lang="en"/>
              <a:t>= log</a:t>
            </a:r>
            <a:r>
              <a:rPr lang="en" baseline="-25000"/>
              <a:t>2</a:t>
            </a:r>
            <a:r>
              <a:rPr lang="en"/>
              <a:t>(</a:t>
            </a:r>
            <a:r>
              <a:rPr lang="en" b="1" i="1">
                <a:solidFill>
                  <a:srgbClr val="0000FF"/>
                </a:solidFill>
              </a:rPr>
              <a:t>S</a:t>
            </a:r>
            <a:r>
              <a:rPr lang="en"/>
              <a:t>)</a:t>
            </a:r>
            <a:endParaRPr/>
          </a:p>
          <a:p>
            <a:pPr marL="914400" lvl="1" indent="-330200" algn="l" rtl="0">
              <a:spcBef>
                <a:spcPts val="0"/>
              </a:spcBef>
              <a:spcAft>
                <a:spcPts val="0"/>
              </a:spcAft>
              <a:buSzPts val="1600"/>
              <a:buChar char="○"/>
            </a:pPr>
            <a:r>
              <a:rPr lang="en"/>
              <a:t>Lowest </a:t>
            </a:r>
            <a:r>
              <a:rPr lang="en" sz="1800" b="1" i="1">
                <a:solidFill>
                  <a:srgbClr val="2E66C1"/>
                </a:solidFill>
              </a:rPr>
              <a:t>s</a:t>
            </a:r>
            <a:r>
              <a:rPr lang="en"/>
              <a:t> bits of the </a:t>
            </a:r>
            <a:r>
              <a:rPr lang="en" b="1"/>
              <a:t>block number</a:t>
            </a:r>
            <a:r>
              <a:rPr lang="en"/>
              <a:t> tell us the index</a:t>
            </a:r>
            <a:endParaRPr/>
          </a:p>
        </p:txBody>
      </p:sp>
      <p:pic>
        <p:nvPicPr>
          <p:cNvPr id="195" name="Google Shape;195;p33" descr="A similar diagram to slide 12.&#10;A rectangle labeled &quot;m-bit address&quot;, broken into 3 parts. The left part is white. The middle is blue and contains the text &quot;index&quot;. A bracket spanning the left and middle sections is labeled &quot;block number&quot;. The right section is red and contains the text &quot;block offset&quot;. Above the rectangle the leftmost section is labeled &quot;m-k-s bits&quot;, the middle (index) is labeled &quot;s bits&quot;, and the right (block offset) is labeled &quot;k bits&quot;"/>
          <p:cNvPicPr preferRelativeResize="0"/>
          <p:nvPr/>
        </p:nvPicPr>
        <p:blipFill>
          <a:blip r:embed="rId3">
            <a:alphaModFix/>
          </a:blip>
          <a:stretch>
            <a:fillRect/>
          </a:stretch>
        </p:blipFill>
        <p:spPr>
          <a:xfrm>
            <a:off x="1563750" y="2450425"/>
            <a:ext cx="6016501" cy="1490825"/>
          </a:xfrm>
          <a:prstGeom prst="rect">
            <a:avLst/>
          </a:prstGeom>
          <a:noFill/>
          <a:ln>
            <a:noFill/>
          </a:ln>
        </p:spPr>
      </p:pic>
      <p:sp>
        <p:nvSpPr>
          <p:cNvPr id="194" name="Google Shape;19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Memory and Cache Example</a:t>
            </a:r>
            <a:endParaRPr/>
          </a:p>
        </p:txBody>
      </p:sp>
      <p:sp>
        <p:nvSpPr>
          <p:cNvPr id="201" name="Google Shape;201;p34"/>
          <p:cNvSpPr/>
          <p:nvPr/>
        </p:nvSpPr>
        <p:spPr>
          <a:xfrm>
            <a:off x="6753825" y="232625"/>
            <a:ext cx="1699200" cy="866700"/>
          </a:xfrm>
          <a:prstGeom prst="round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1"/>
                </a:solidFill>
              </a:rPr>
              <a:t>In this example:</a:t>
            </a:r>
            <a:endParaRPr sz="1600">
              <a:solidFill>
                <a:schemeClr val="dk1"/>
              </a:solidFill>
            </a:endParaRPr>
          </a:p>
          <a:p>
            <a:pPr marL="0" lvl="0" indent="0" algn="ctr" rtl="0">
              <a:spcBef>
                <a:spcPts val="0"/>
              </a:spcBef>
              <a:spcAft>
                <a:spcPts val="0"/>
              </a:spcAft>
              <a:buNone/>
            </a:pPr>
            <a:r>
              <a:rPr lang="en" sz="1600" b="1" i="1">
                <a:solidFill>
                  <a:srgbClr val="980000"/>
                </a:solidFill>
              </a:rPr>
              <a:t>K</a:t>
            </a:r>
            <a:r>
              <a:rPr lang="en" sz="1600">
                <a:solidFill>
                  <a:schemeClr val="dk1"/>
                </a:solidFill>
              </a:rPr>
              <a:t> = 4B</a:t>
            </a:r>
            <a:endParaRPr sz="1600">
              <a:solidFill>
                <a:schemeClr val="dk1"/>
              </a:solidFill>
            </a:endParaRPr>
          </a:p>
          <a:p>
            <a:pPr marL="0" lvl="0" indent="0" algn="ctr" rtl="0">
              <a:spcBef>
                <a:spcPts val="0"/>
              </a:spcBef>
              <a:spcAft>
                <a:spcPts val="0"/>
              </a:spcAft>
              <a:buNone/>
            </a:pPr>
            <a:r>
              <a:rPr lang="en" sz="1600" b="1" i="1">
                <a:solidFill>
                  <a:srgbClr val="0000FF"/>
                </a:solidFill>
              </a:rPr>
              <a:t>S</a:t>
            </a:r>
            <a:r>
              <a:rPr lang="en" sz="1600">
                <a:solidFill>
                  <a:srgbClr val="0000FF"/>
                </a:solidFill>
              </a:rPr>
              <a:t> </a:t>
            </a:r>
            <a:r>
              <a:rPr lang="en" sz="1600">
                <a:solidFill>
                  <a:schemeClr val="dk1"/>
                </a:solidFill>
              </a:rPr>
              <a:t>= 4</a:t>
            </a:r>
            <a:endParaRPr sz="1600">
              <a:solidFill>
                <a:schemeClr val="dk1"/>
              </a:solidFill>
            </a:endParaRPr>
          </a:p>
        </p:txBody>
      </p:sp>
      <p:pic>
        <p:nvPicPr>
          <p:cNvPr id="203" name="Google Shape;203;p34" descr="On the left are 12 rectangles stacked on top of each other, labeled &quot;Memory&quot;. Each one is separated into 4 parts by dotted lines, and the first rectangle is labeled &quot;block&quot;. To the left, each rectangle is labeled with a 4-bit binary number followed by &quot;XX&quot;. The binary numbers count up from top to bottom (i.e., 0000XX, 0001XX, 0010XX, ... 1011XX). These numbers are labeled &quot;Address&quot;. The first rectangle (0000XX) is colored red, the 7th (0110XX) is green, the 8th (0111XX) is grey, and the 10th (1001XX) is blue.&#10;&#10;On the right is are four similar rectangles stack on top of each other (also broken into 4 parts by dotted lines). This side of the diagram is labeled &quot;Cache&quot;, and the first rectangle is labeled &quot;Block Data&quot;. To the left of this, each rectangle is labeled with a binary number 00 - 11. These numbers are labeled &quot;Index&quot;. The first block (00) is red, the second (01) is blue, the third (10) is green, and the fourth (11) is grey.&#10;&#10;The four colored rectangles from the Memory portion of the diagram each have an arrow pointing to the rectangle in the cache of the same color: 0000XX points to 00, 0110XX points to 10, 0111XX points to 11, and 1001XX points to 01. "/>
          <p:cNvPicPr preferRelativeResize="0"/>
          <p:nvPr/>
        </p:nvPicPr>
        <p:blipFill>
          <a:blip r:embed="rId3">
            <a:alphaModFix/>
          </a:blip>
          <a:stretch>
            <a:fillRect/>
          </a:stretch>
        </p:blipFill>
        <p:spPr>
          <a:xfrm>
            <a:off x="408750" y="682825"/>
            <a:ext cx="5476350" cy="3498775"/>
          </a:xfrm>
          <a:prstGeom prst="rect">
            <a:avLst/>
          </a:prstGeom>
          <a:noFill/>
          <a:ln>
            <a:noFill/>
          </a:ln>
        </p:spPr>
      </p:pic>
      <p:sp>
        <p:nvSpPr>
          <p:cNvPr id="202" name="Google Shape;202;p34"/>
          <p:cNvSpPr txBox="1"/>
          <p:nvPr/>
        </p:nvSpPr>
        <p:spPr>
          <a:xfrm>
            <a:off x="5878200" y="1190650"/>
            <a:ext cx="3265800" cy="3056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Map blocks to cache sets</a:t>
            </a:r>
            <a:endParaRPr sz="18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Block# mod </a:t>
            </a:r>
            <a:r>
              <a:rPr lang="en" sz="1600" b="1" i="1">
                <a:solidFill>
                  <a:srgbClr val="0000FF"/>
                </a:solidFill>
              </a:rPr>
              <a:t>S</a:t>
            </a:r>
            <a:r>
              <a:rPr lang="en" sz="1600">
                <a:solidFill>
                  <a:srgbClr val="0000FF"/>
                </a:solidFill>
              </a:rPr>
              <a:t> </a:t>
            </a:r>
            <a:r>
              <a:rPr lang="en" sz="1600">
                <a:solidFill>
                  <a:schemeClr val="dk1"/>
                </a:solidFill>
              </a:rPr>
              <a:t>= index</a:t>
            </a:r>
            <a:endParaRPr sz="1600">
              <a:solidFill>
                <a:schemeClr val="dk1"/>
              </a:solidFill>
            </a:endParaRPr>
          </a:p>
        </p:txBody>
      </p:sp>
      <p:sp>
        <p:nvSpPr>
          <p:cNvPr id="204" name="Google Shape;20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Memory and Cache Example (pt 2)</a:t>
            </a:r>
            <a:endParaRPr/>
          </a:p>
        </p:txBody>
      </p:sp>
      <p:sp>
        <p:nvSpPr>
          <p:cNvPr id="210" name="Google Shape;210;p35"/>
          <p:cNvSpPr/>
          <p:nvPr/>
        </p:nvSpPr>
        <p:spPr>
          <a:xfrm>
            <a:off x="6753825" y="232625"/>
            <a:ext cx="1699200" cy="866700"/>
          </a:xfrm>
          <a:prstGeom prst="round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1"/>
                </a:solidFill>
              </a:rPr>
              <a:t>In this example:</a:t>
            </a:r>
            <a:endParaRPr sz="1600">
              <a:solidFill>
                <a:schemeClr val="dk1"/>
              </a:solidFill>
            </a:endParaRPr>
          </a:p>
          <a:p>
            <a:pPr marL="0" lvl="0" indent="0" algn="ctr" rtl="0">
              <a:spcBef>
                <a:spcPts val="0"/>
              </a:spcBef>
              <a:spcAft>
                <a:spcPts val="0"/>
              </a:spcAft>
              <a:buNone/>
            </a:pPr>
            <a:r>
              <a:rPr lang="en" sz="1600" b="1" i="1">
                <a:solidFill>
                  <a:srgbClr val="980000"/>
                </a:solidFill>
              </a:rPr>
              <a:t>K</a:t>
            </a:r>
            <a:r>
              <a:rPr lang="en" sz="1600">
                <a:solidFill>
                  <a:schemeClr val="dk1"/>
                </a:solidFill>
              </a:rPr>
              <a:t> = 4B</a:t>
            </a:r>
            <a:endParaRPr sz="1600">
              <a:solidFill>
                <a:schemeClr val="dk1"/>
              </a:solidFill>
            </a:endParaRPr>
          </a:p>
          <a:p>
            <a:pPr marL="0" lvl="0" indent="0" algn="ctr" rtl="0">
              <a:spcBef>
                <a:spcPts val="0"/>
              </a:spcBef>
              <a:spcAft>
                <a:spcPts val="0"/>
              </a:spcAft>
              <a:buNone/>
            </a:pPr>
            <a:r>
              <a:rPr lang="en" sz="1600" b="1" i="1">
                <a:solidFill>
                  <a:srgbClr val="0000FF"/>
                </a:solidFill>
              </a:rPr>
              <a:t>S</a:t>
            </a:r>
            <a:r>
              <a:rPr lang="en" sz="1600">
                <a:solidFill>
                  <a:srgbClr val="0000FF"/>
                </a:solidFill>
              </a:rPr>
              <a:t> </a:t>
            </a:r>
            <a:r>
              <a:rPr lang="en" sz="1600">
                <a:solidFill>
                  <a:schemeClr val="dk1"/>
                </a:solidFill>
              </a:rPr>
              <a:t>= 4</a:t>
            </a:r>
            <a:endParaRPr sz="1600">
              <a:solidFill>
                <a:schemeClr val="dk1"/>
              </a:solidFill>
            </a:endParaRPr>
          </a:p>
        </p:txBody>
      </p:sp>
      <p:pic>
        <p:nvPicPr>
          <p:cNvPr id="212" name="Google Shape;212;p35" descr="A similar diagram to the previous slide. The Cache portion is unchanged, but the addresses next to the rectangles in Memory now have the lowest 2 bits before the &quot;XX&quot; written in bold. Each rectangle is colored in the same color as the corresponding Cache rectangle whose index is the same as those two bits (00 = red, 01 = blue, 10 = green, 11 = grey). This causes rectangles in memory to be colored in the same pattern as the Cache. The arrows have been removed. A bracket spanning the first four rectangles is labeled &quot;Can all fit in the cache at once&quot;."/>
          <p:cNvPicPr preferRelativeResize="0"/>
          <p:nvPr/>
        </p:nvPicPr>
        <p:blipFill rotWithShape="1">
          <a:blip r:embed="rId3">
            <a:alphaModFix/>
          </a:blip>
          <a:srcRect/>
          <a:stretch/>
        </p:blipFill>
        <p:spPr>
          <a:xfrm>
            <a:off x="425625" y="705725"/>
            <a:ext cx="5463899" cy="3485025"/>
          </a:xfrm>
          <a:prstGeom prst="rect">
            <a:avLst/>
          </a:prstGeom>
          <a:noFill/>
          <a:ln>
            <a:noFill/>
          </a:ln>
        </p:spPr>
      </p:pic>
      <p:sp>
        <p:nvSpPr>
          <p:cNvPr id="211" name="Google Shape;211;p35"/>
          <p:cNvSpPr txBox="1"/>
          <p:nvPr/>
        </p:nvSpPr>
        <p:spPr>
          <a:xfrm>
            <a:off x="5878200" y="1190650"/>
            <a:ext cx="3265800" cy="3056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Map blocks to cache sets</a:t>
            </a:r>
            <a:endParaRPr sz="18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Block# mod </a:t>
            </a:r>
            <a:r>
              <a:rPr lang="en" sz="1600" b="1" i="1">
                <a:solidFill>
                  <a:srgbClr val="0000FF"/>
                </a:solidFill>
              </a:rPr>
              <a:t>S</a:t>
            </a:r>
            <a:r>
              <a:rPr lang="en" sz="1600">
                <a:solidFill>
                  <a:srgbClr val="0000FF"/>
                </a:solidFill>
              </a:rPr>
              <a:t> </a:t>
            </a:r>
            <a:r>
              <a:rPr lang="en" sz="1600">
                <a:solidFill>
                  <a:schemeClr val="dk1"/>
                </a:solidFill>
              </a:rPr>
              <a:t>= index</a:t>
            </a:r>
            <a:endParaRPr sz="1600">
              <a:solidFill>
                <a:schemeClr val="dk1"/>
              </a:solidFill>
            </a:endParaRPr>
          </a:p>
          <a:p>
            <a:pPr marL="457200" lvl="0" indent="-342900" algn="l" rtl="0">
              <a:lnSpc>
                <a:spcPct val="115000"/>
              </a:lnSpc>
              <a:spcBef>
                <a:spcPts val="1000"/>
              </a:spcBef>
              <a:spcAft>
                <a:spcPts val="0"/>
              </a:spcAft>
              <a:buClr>
                <a:schemeClr val="dk1"/>
              </a:buClr>
              <a:buSzPts val="1800"/>
              <a:buChar char="●"/>
            </a:pPr>
            <a:r>
              <a:rPr lang="en" sz="1800" b="1">
                <a:solidFill>
                  <a:srgbClr val="7030A0"/>
                </a:solidFill>
              </a:rPr>
              <a:t>Adjacent blocks can fit into the cache at the same time!</a:t>
            </a:r>
            <a:endParaRPr sz="18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Map to consecutive sets</a:t>
            </a:r>
            <a:endParaRPr sz="1600">
              <a:solidFill>
                <a:schemeClr val="dk1"/>
              </a:solidFill>
            </a:endParaRPr>
          </a:p>
        </p:txBody>
      </p:sp>
      <p:sp>
        <p:nvSpPr>
          <p:cNvPr id="213" name="Google Shape;21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Polling Question</a:t>
            </a:r>
            <a:endParaRPr/>
          </a:p>
        </p:txBody>
      </p:sp>
      <p:sp>
        <p:nvSpPr>
          <p:cNvPr id="219" name="Google Shape;219;p36"/>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6-bit addresses, block size </a:t>
            </a:r>
            <a:r>
              <a:rPr lang="en" b="1" i="1">
                <a:solidFill>
                  <a:srgbClr val="980000"/>
                </a:solidFill>
              </a:rPr>
              <a:t>K</a:t>
            </a:r>
            <a:r>
              <a:rPr lang="en">
                <a:solidFill>
                  <a:srgbClr val="980000"/>
                </a:solidFill>
              </a:rPr>
              <a:t> </a:t>
            </a:r>
            <a:r>
              <a:rPr lang="en"/>
              <a:t>= 4 B, and our cache holds </a:t>
            </a:r>
            <a:r>
              <a:rPr lang="en" b="1" i="1">
                <a:solidFill>
                  <a:srgbClr val="0000FF"/>
                </a:solidFill>
              </a:rPr>
              <a:t>S</a:t>
            </a:r>
            <a:r>
              <a:rPr lang="en">
                <a:solidFill>
                  <a:srgbClr val="0000FF"/>
                </a:solidFill>
              </a:rPr>
              <a:t> </a:t>
            </a:r>
            <a:r>
              <a:rPr lang="en"/>
              <a:t>= 4 blocks</a:t>
            </a:r>
            <a:endParaRPr/>
          </a:p>
          <a:p>
            <a:pPr marL="457200" lvl="0" indent="-342900" algn="l" rtl="0">
              <a:spcBef>
                <a:spcPts val="0"/>
              </a:spcBef>
              <a:spcAft>
                <a:spcPts val="0"/>
              </a:spcAft>
              <a:buSzPts val="1800"/>
              <a:buChar char="●"/>
            </a:pPr>
            <a:r>
              <a:rPr lang="en"/>
              <a:t>The CPU requests data at address </a:t>
            </a:r>
            <a:r>
              <a:rPr lang="en">
                <a:latin typeface="Source Code Pro"/>
                <a:ea typeface="Source Code Pro"/>
                <a:cs typeface="Source Code Pro"/>
                <a:sym typeface="Source Code Pro"/>
              </a:rPr>
              <a:t>0x2A</a:t>
            </a:r>
            <a:r>
              <a:rPr lang="en"/>
              <a:t>.</a:t>
            </a:r>
            <a:endParaRPr/>
          </a:p>
          <a:p>
            <a:pPr marL="914400" lvl="1" indent="-330200" algn="l" rtl="0">
              <a:spcBef>
                <a:spcPts val="0"/>
              </a:spcBef>
              <a:spcAft>
                <a:spcPts val="0"/>
              </a:spcAft>
              <a:buSzPts val="1600"/>
              <a:buChar char="○"/>
            </a:pPr>
            <a:r>
              <a:rPr lang="en"/>
              <a:t>Which index can this address be found in?</a:t>
            </a:r>
            <a:endParaRPr/>
          </a:p>
          <a:p>
            <a:pPr marL="914400" lvl="1" indent="-330200" algn="l" rtl="0">
              <a:spcBef>
                <a:spcPts val="0"/>
              </a:spcBef>
              <a:spcAft>
                <a:spcPts val="0"/>
              </a:spcAft>
              <a:buSzPts val="1600"/>
              <a:buChar char="○"/>
            </a:pPr>
            <a:r>
              <a:rPr lang="en"/>
              <a:t>Which 3 other addresses can be found in the same block? (No Ed poll for this one)</a:t>
            </a:r>
            <a:endParaRPr/>
          </a:p>
        </p:txBody>
      </p:sp>
      <p:sp>
        <p:nvSpPr>
          <p:cNvPr id="220" name="Google Shape;22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 Organization: Sets and Tags</a:t>
            </a:r>
            <a:endParaRPr/>
          </a:p>
        </p:txBody>
      </p:sp>
      <p:sp>
        <p:nvSpPr>
          <p:cNvPr id="226" name="Google Shape;226;p3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Problem</a:t>
            </a:r>
            <a:r>
              <a:rPr lang="en"/>
              <a:t>: multiple blocks in memory will map to the same set</a:t>
            </a:r>
            <a:endParaRPr/>
          </a:p>
          <a:p>
            <a:pPr marL="914400" lvl="1" indent="-330200" algn="l" rtl="0">
              <a:spcBef>
                <a:spcPts val="0"/>
              </a:spcBef>
              <a:spcAft>
                <a:spcPts val="0"/>
              </a:spcAft>
              <a:buSzPts val="1600"/>
              <a:buChar char="○"/>
            </a:pPr>
            <a:r>
              <a:rPr lang="en"/>
              <a:t>There will always be more blocks than sets because cache is smaller than memory</a:t>
            </a:r>
            <a:endParaRPr/>
          </a:p>
          <a:p>
            <a:pPr marL="914400" lvl="1" indent="-330200" algn="l" rtl="0">
              <a:spcBef>
                <a:spcPts val="0"/>
              </a:spcBef>
              <a:spcAft>
                <a:spcPts val="0"/>
              </a:spcAft>
              <a:buSzPts val="1600"/>
              <a:buChar char="○"/>
            </a:pPr>
            <a:r>
              <a:rPr lang="en"/>
              <a:t>If we look in a set in the cache, how can we tell which block in memory it has?</a:t>
            </a:r>
            <a:endParaRPr/>
          </a:p>
          <a:p>
            <a:pPr marL="457200" lvl="0" indent="-342900" algn="l" rtl="0">
              <a:spcBef>
                <a:spcPts val="0"/>
              </a:spcBef>
              <a:spcAft>
                <a:spcPts val="0"/>
              </a:spcAft>
              <a:buSzPts val="1800"/>
              <a:buChar char="●"/>
            </a:pPr>
            <a:r>
              <a:rPr lang="en" b="1"/>
              <a:t>Solution</a:t>
            </a:r>
            <a:r>
              <a:rPr lang="en"/>
              <a:t>: store the remaining bits of the block number as a </a:t>
            </a:r>
            <a:r>
              <a:rPr lang="en" b="1">
                <a:solidFill>
                  <a:srgbClr val="7030A0"/>
                </a:solidFill>
              </a:rPr>
              <a:t>tag</a:t>
            </a:r>
            <a:r>
              <a:rPr lang="en"/>
              <a:t> </a:t>
            </a:r>
            <a:endParaRPr/>
          </a:p>
        </p:txBody>
      </p:sp>
      <p:pic>
        <p:nvPicPr>
          <p:cNvPr id="228" name="Google Shape;228;p37" descr="A similar diagram to slide 15.&#10;A rectangle labeled &quot;m-bit address&quot; broken into 3 parts. The leftmost part is yellow, contains the text &quot;tag&quot;, and is labeled &quot;m-k-s bits&quot;. The middle is blue, contains the text &quot;index&quot;, and is labeled &quot;s bits&quot;. A bracket spanning the tag and index parts is labeled &quot;block number&quot;. The rightmost part is red, contains the text &quot;block offset&quot;, and is labeled &quot;k bits&quot;."/>
          <p:cNvPicPr preferRelativeResize="0"/>
          <p:nvPr/>
        </p:nvPicPr>
        <p:blipFill>
          <a:blip r:embed="rId3">
            <a:alphaModFix/>
          </a:blip>
          <a:stretch>
            <a:fillRect/>
          </a:stretch>
        </p:blipFill>
        <p:spPr>
          <a:xfrm>
            <a:off x="1723825" y="2497074"/>
            <a:ext cx="5696351" cy="1449500"/>
          </a:xfrm>
          <a:prstGeom prst="rect">
            <a:avLst/>
          </a:prstGeom>
          <a:noFill/>
          <a:ln>
            <a:noFill/>
          </a:ln>
        </p:spPr>
      </p:pic>
      <p:sp>
        <p:nvSpPr>
          <p:cNvPr id="227" name="Google Shape;227;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Administrivia</a:t>
            </a:r>
            <a:endParaRPr/>
          </a:p>
        </p:txBody>
      </p:sp>
      <p:sp>
        <p:nvSpPr>
          <p:cNvPr id="89" name="Google Shape;89;p2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Labs 2 and 3 extended </a:t>
            </a:r>
            <a:r>
              <a:rPr lang="en" b="1"/>
              <a:t>🥳 🥳 🥳</a:t>
            </a:r>
            <a:endParaRPr b="1"/>
          </a:p>
          <a:p>
            <a:pPr marL="914400" lvl="1" indent="-330200" algn="l" rtl="0">
              <a:spcBef>
                <a:spcPts val="0"/>
              </a:spcBef>
              <a:spcAft>
                <a:spcPts val="0"/>
              </a:spcAft>
              <a:buSzPts val="1600"/>
              <a:buChar char="○"/>
            </a:pPr>
            <a:r>
              <a:rPr lang="en"/>
              <a:t>Regular Lab 2 date was </a:t>
            </a:r>
            <a:r>
              <a:rPr lang="en" b="1"/>
              <a:t>yesterday (7/21) </a:t>
            </a:r>
            <a:r>
              <a:rPr lang="en"/>
              <a:t>(late due date is </a:t>
            </a:r>
            <a:r>
              <a:rPr lang="en" b="1"/>
              <a:t>tomorrow (7/23)</a:t>
            </a:r>
            <a:r>
              <a:rPr lang="en"/>
              <a:t>)</a:t>
            </a:r>
            <a:endParaRPr/>
          </a:p>
          <a:p>
            <a:pPr marL="914400" lvl="1" indent="-330200" algn="l" rtl="0">
              <a:spcBef>
                <a:spcPts val="0"/>
              </a:spcBef>
              <a:spcAft>
                <a:spcPts val="0"/>
              </a:spcAft>
              <a:buSzPts val="1600"/>
              <a:buChar char="○"/>
            </a:pPr>
            <a:r>
              <a:rPr lang="en"/>
              <a:t>Lab 3 will be due </a:t>
            </a:r>
            <a:r>
              <a:rPr lang="en" b="1"/>
              <a:t>Sunday 7/28 </a:t>
            </a:r>
            <a:r>
              <a:rPr lang="en"/>
              <a:t>(late due date </a:t>
            </a:r>
            <a:r>
              <a:rPr lang="en" b="1"/>
              <a:t>Tuesday 7/30</a:t>
            </a:r>
            <a:r>
              <a:rPr lang="en"/>
              <a:t>)</a:t>
            </a:r>
            <a:endParaRPr/>
          </a:p>
          <a:p>
            <a:pPr marL="457200" lvl="0" indent="-342900" algn="l" rtl="0">
              <a:spcBef>
                <a:spcPts val="0"/>
              </a:spcBef>
              <a:spcAft>
                <a:spcPts val="0"/>
              </a:spcAft>
              <a:buSzPts val="1800"/>
              <a:buChar char="●"/>
            </a:pPr>
            <a:r>
              <a:rPr lang="en"/>
              <a:t>Today:</a:t>
            </a:r>
            <a:endParaRPr/>
          </a:p>
          <a:p>
            <a:pPr marL="914400" lvl="1" indent="-330200" algn="l" rtl="0">
              <a:spcBef>
                <a:spcPts val="0"/>
              </a:spcBef>
              <a:spcAft>
                <a:spcPts val="0"/>
              </a:spcAft>
              <a:buSzPts val="1600"/>
              <a:buChar char="○"/>
            </a:pPr>
            <a:r>
              <a:rPr lang="en"/>
              <a:t>HW13 Due (11:59pm)</a:t>
            </a:r>
            <a:endParaRPr/>
          </a:p>
          <a:p>
            <a:pPr marL="914400" lvl="1" indent="-330200" algn="l" rtl="0">
              <a:spcBef>
                <a:spcPts val="0"/>
              </a:spcBef>
              <a:spcAft>
                <a:spcPts val="0"/>
              </a:spcAft>
              <a:buSzPts val="1600"/>
              <a:buChar char="○"/>
            </a:pPr>
            <a:r>
              <a:rPr lang="en"/>
              <a:t>HW15 and 16 released</a:t>
            </a:r>
            <a:endParaRPr/>
          </a:p>
          <a:p>
            <a:pPr marL="1371600" lvl="2" indent="-330200" algn="l" rtl="0">
              <a:spcBef>
                <a:spcPts val="0"/>
              </a:spcBef>
              <a:spcAft>
                <a:spcPts val="0"/>
              </a:spcAft>
              <a:buSzPts val="1600"/>
              <a:buChar char="■"/>
            </a:pPr>
            <a:r>
              <a:rPr lang="en"/>
              <a:t>Combined, due Monday 7/29</a:t>
            </a:r>
            <a:endParaRPr/>
          </a:p>
          <a:p>
            <a:pPr marL="914400" lvl="1" indent="-330200" algn="l" rtl="0">
              <a:spcBef>
                <a:spcPts val="0"/>
              </a:spcBef>
              <a:spcAft>
                <a:spcPts val="0"/>
              </a:spcAft>
              <a:buSzPts val="1600"/>
              <a:buChar char="○"/>
            </a:pPr>
            <a:r>
              <a:rPr lang="en" b="1">
                <a:solidFill>
                  <a:schemeClr val="accent6"/>
                </a:solidFill>
              </a:rPr>
              <a:t>Quiz 2 Released (11:59pm)</a:t>
            </a:r>
            <a:endParaRPr b="1">
              <a:solidFill>
                <a:schemeClr val="accent6"/>
              </a:solidFill>
            </a:endParaRPr>
          </a:p>
          <a:p>
            <a:pPr marL="457200" lvl="0" indent="-342900" algn="l" rtl="0">
              <a:spcBef>
                <a:spcPts val="0"/>
              </a:spcBef>
              <a:spcAft>
                <a:spcPts val="0"/>
              </a:spcAft>
              <a:buSzPts val="1800"/>
              <a:buChar char="●"/>
            </a:pPr>
            <a:r>
              <a:rPr lang="en"/>
              <a:t>Wednesday 7/24</a:t>
            </a:r>
            <a:endParaRPr/>
          </a:p>
          <a:p>
            <a:pPr marL="914400" lvl="1" indent="-330200" algn="l" rtl="0">
              <a:spcBef>
                <a:spcPts val="0"/>
              </a:spcBef>
              <a:spcAft>
                <a:spcPts val="0"/>
              </a:spcAft>
              <a:buSzPts val="1600"/>
              <a:buChar char="○"/>
            </a:pPr>
            <a:r>
              <a:rPr lang="en"/>
              <a:t>RD16 Due (1pm)</a:t>
            </a:r>
            <a:endParaRPr/>
          </a:p>
          <a:p>
            <a:pPr marL="914400" lvl="1" indent="-330200" algn="l" rtl="0">
              <a:spcBef>
                <a:spcPts val="0"/>
              </a:spcBef>
              <a:spcAft>
                <a:spcPts val="0"/>
              </a:spcAft>
              <a:buSzPts val="1600"/>
              <a:buChar char="○"/>
            </a:pPr>
            <a:r>
              <a:rPr lang="en"/>
              <a:t>HW14 Due (11:59pm)</a:t>
            </a:r>
            <a:endParaRPr/>
          </a:p>
        </p:txBody>
      </p:sp>
      <p:sp>
        <p:nvSpPr>
          <p:cNvPr id="90" name="Google Shape;9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Memory and Cache Example (pt 3)</a:t>
            </a:r>
            <a:endParaRPr/>
          </a:p>
        </p:txBody>
      </p:sp>
      <p:sp>
        <p:nvSpPr>
          <p:cNvPr id="236" name="Google Shape;236;p38"/>
          <p:cNvSpPr/>
          <p:nvPr/>
        </p:nvSpPr>
        <p:spPr>
          <a:xfrm>
            <a:off x="6753825" y="232625"/>
            <a:ext cx="1699200" cy="866700"/>
          </a:xfrm>
          <a:prstGeom prst="round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1"/>
                </a:solidFill>
              </a:rPr>
              <a:t>In this example:</a:t>
            </a:r>
            <a:endParaRPr sz="1600" dirty="0">
              <a:solidFill>
                <a:schemeClr val="dk1"/>
              </a:solidFill>
            </a:endParaRPr>
          </a:p>
          <a:p>
            <a:pPr marL="0" lvl="0" indent="0" algn="ctr" rtl="0">
              <a:spcBef>
                <a:spcPts val="0"/>
              </a:spcBef>
              <a:spcAft>
                <a:spcPts val="0"/>
              </a:spcAft>
              <a:buNone/>
            </a:pPr>
            <a:r>
              <a:rPr lang="en" sz="1600" b="1" i="1" dirty="0">
                <a:solidFill>
                  <a:srgbClr val="980000"/>
                </a:solidFill>
              </a:rPr>
              <a:t>K</a:t>
            </a:r>
            <a:r>
              <a:rPr lang="en" sz="1600" dirty="0">
                <a:solidFill>
                  <a:schemeClr val="dk1"/>
                </a:solidFill>
              </a:rPr>
              <a:t> = 4B</a:t>
            </a:r>
            <a:endParaRPr sz="1600" dirty="0">
              <a:solidFill>
                <a:schemeClr val="dk1"/>
              </a:solidFill>
            </a:endParaRPr>
          </a:p>
          <a:p>
            <a:pPr marL="0" lvl="0" indent="0" algn="ctr" rtl="0">
              <a:spcBef>
                <a:spcPts val="0"/>
              </a:spcBef>
              <a:spcAft>
                <a:spcPts val="0"/>
              </a:spcAft>
              <a:buNone/>
            </a:pPr>
            <a:r>
              <a:rPr lang="en" sz="1600" b="1" i="1" dirty="0">
                <a:solidFill>
                  <a:srgbClr val="0000FF"/>
                </a:solidFill>
              </a:rPr>
              <a:t>S</a:t>
            </a:r>
            <a:r>
              <a:rPr lang="en" sz="1600" dirty="0">
                <a:solidFill>
                  <a:srgbClr val="0000FF"/>
                </a:solidFill>
              </a:rPr>
              <a:t> </a:t>
            </a:r>
            <a:r>
              <a:rPr lang="en" sz="1600" dirty="0">
                <a:solidFill>
                  <a:schemeClr val="dk1"/>
                </a:solidFill>
              </a:rPr>
              <a:t>= 4</a:t>
            </a:r>
            <a:endParaRPr sz="1600" dirty="0">
              <a:solidFill>
                <a:schemeClr val="dk1"/>
              </a:solidFill>
            </a:endParaRPr>
          </a:p>
        </p:txBody>
      </p:sp>
      <p:pic>
        <p:nvPicPr>
          <p:cNvPr id="235" name="Google Shape;235;p38" descr="A similar diagram to slide 16. Memory and Cache are represented as stacks of rectangles. The rows of the cache are colored red, blue, green, and grey. In memory, only rows labeled 0000XX (red), 0110XX (green), 0111XX (grey), and 1001XX (blue). Each of these has an arrow pointing to the row in the cache of the same color.&#10;The only difference between this and the diagram on slide 16 is that in addition to the Index, each row in the Cache contains an additional column, labeled &quot;Tag&quot;. The highest 2 bits of the addressees for each of the colored memory blocks are underlined, and the corresponding row in the cache contains those bits in the &quot;tag&quot; portion"/>
          <p:cNvPicPr preferRelativeResize="0"/>
          <p:nvPr/>
        </p:nvPicPr>
        <p:blipFill>
          <a:blip r:embed="rId3">
            <a:alphaModFix/>
          </a:blip>
          <a:stretch>
            <a:fillRect/>
          </a:stretch>
        </p:blipFill>
        <p:spPr>
          <a:xfrm>
            <a:off x="424425" y="709700"/>
            <a:ext cx="5708499" cy="3458924"/>
          </a:xfrm>
          <a:prstGeom prst="rect">
            <a:avLst/>
          </a:prstGeom>
          <a:noFill/>
          <a:ln>
            <a:noFill/>
          </a:ln>
        </p:spPr>
      </p:pic>
      <p:sp>
        <p:nvSpPr>
          <p:cNvPr id="234" name="Google Shape;234;p38"/>
          <p:cNvSpPr txBox="1"/>
          <p:nvPr/>
        </p:nvSpPr>
        <p:spPr>
          <a:xfrm>
            <a:off x="6049750" y="1242875"/>
            <a:ext cx="3094200" cy="2938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Save the tag in the cache along with the data block</a:t>
            </a:r>
            <a:endParaRPr sz="18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dirty="0">
                <a:solidFill>
                  <a:schemeClr val="dk1"/>
                </a:solidFill>
              </a:rPr>
              <a:t>All bits of the block# not used for the index</a:t>
            </a:r>
            <a:endParaRPr sz="1600" dirty="0">
              <a:solidFill>
                <a:schemeClr val="dk1"/>
              </a:solidFill>
            </a:endParaRPr>
          </a:p>
        </p:txBody>
      </p:sp>
      <p:sp>
        <p:nvSpPr>
          <p:cNvPr id="237" name="Google Shape;237;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Memory and Cache Example (pt 4)</a:t>
            </a:r>
            <a:endParaRPr/>
          </a:p>
        </p:txBody>
      </p:sp>
      <p:sp>
        <p:nvSpPr>
          <p:cNvPr id="245" name="Google Shape;245;p39"/>
          <p:cNvSpPr/>
          <p:nvPr/>
        </p:nvSpPr>
        <p:spPr>
          <a:xfrm>
            <a:off x="6753825" y="232625"/>
            <a:ext cx="1699200" cy="866700"/>
          </a:xfrm>
          <a:prstGeom prst="round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1"/>
                </a:solidFill>
              </a:rPr>
              <a:t>In this example:</a:t>
            </a:r>
            <a:endParaRPr sz="1600">
              <a:solidFill>
                <a:schemeClr val="dk1"/>
              </a:solidFill>
            </a:endParaRPr>
          </a:p>
          <a:p>
            <a:pPr marL="0" lvl="0" indent="0" algn="ctr" rtl="0">
              <a:spcBef>
                <a:spcPts val="0"/>
              </a:spcBef>
              <a:spcAft>
                <a:spcPts val="0"/>
              </a:spcAft>
              <a:buNone/>
            </a:pPr>
            <a:r>
              <a:rPr lang="en" sz="1600" b="1" i="1">
                <a:solidFill>
                  <a:srgbClr val="980000"/>
                </a:solidFill>
              </a:rPr>
              <a:t>K</a:t>
            </a:r>
            <a:r>
              <a:rPr lang="en" sz="1600">
                <a:solidFill>
                  <a:schemeClr val="dk1"/>
                </a:solidFill>
              </a:rPr>
              <a:t> = 4B</a:t>
            </a:r>
            <a:endParaRPr sz="1600">
              <a:solidFill>
                <a:schemeClr val="dk1"/>
              </a:solidFill>
            </a:endParaRPr>
          </a:p>
          <a:p>
            <a:pPr marL="0" lvl="0" indent="0" algn="ctr" rtl="0">
              <a:spcBef>
                <a:spcPts val="0"/>
              </a:spcBef>
              <a:spcAft>
                <a:spcPts val="0"/>
              </a:spcAft>
              <a:buNone/>
            </a:pPr>
            <a:r>
              <a:rPr lang="en" sz="1600" b="1" i="1">
                <a:solidFill>
                  <a:srgbClr val="0000FF"/>
                </a:solidFill>
              </a:rPr>
              <a:t>S</a:t>
            </a:r>
            <a:r>
              <a:rPr lang="en" sz="1600">
                <a:solidFill>
                  <a:srgbClr val="0000FF"/>
                </a:solidFill>
              </a:rPr>
              <a:t> </a:t>
            </a:r>
            <a:r>
              <a:rPr lang="en" sz="1600">
                <a:solidFill>
                  <a:schemeClr val="dk1"/>
                </a:solidFill>
              </a:rPr>
              <a:t>= 4</a:t>
            </a:r>
            <a:endParaRPr sz="1600">
              <a:solidFill>
                <a:schemeClr val="dk1"/>
              </a:solidFill>
            </a:endParaRPr>
          </a:p>
        </p:txBody>
      </p:sp>
      <p:pic>
        <p:nvPicPr>
          <p:cNvPr id="244" name="Google Shape;244;p39" descr="The same diagram as the previous slide"/>
          <p:cNvPicPr preferRelativeResize="0"/>
          <p:nvPr/>
        </p:nvPicPr>
        <p:blipFill>
          <a:blip r:embed="rId3">
            <a:alphaModFix/>
          </a:blip>
          <a:stretch>
            <a:fillRect/>
          </a:stretch>
        </p:blipFill>
        <p:spPr>
          <a:xfrm>
            <a:off x="429450" y="709950"/>
            <a:ext cx="5697074" cy="3451975"/>
          </a:xfrm>
          <a:prstGeom prst="rect">
            <a:avLst/>
          </a:prstGeom>
          <a:noFill/>
          <a:ln>
            <a:noFill/>
          </a:ln>
        </p:spPr>
      </p:pic>
      <p:sp>
        <p:nvSpPr>
          <p:cNvPr id="243" name="Google Shape;243;p39"/>
          <p:cNvSpPr txBox="1"/>
          <p:nvPr/>
        </p:nvSpPr>
        <p:spPr>
          <a:xfrm>
            <a:off x="6049750" y="1242875"/>
            <a:ext cx="3094200" cy="2938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Save the tag in the cache along with the data block</a:t>
            </a:r>
            <a:endParaRPr sz="18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All bits of the block# not used for the index</a:t>
            </a:r>
            <a:endParaRPr sz="1600">
              <a:solidFill>
                <a:schemeClr val="dk1"/>
              </a:solidFill>
            </a:endParaRPr>
          </a:p>
          <a:p>
            <a:pPr marL="0" lvl="0" indent="0" algn="l" rtl="0">
              <a:lnSpc>
                <a:spcPct val="115000"/>
              </a:lnSpc>
              <a:spcBef>
                <a:spcPts val="0"/>
              </a:spcBef>
              <a:spcAft>
                <a:spcPts val="0"/>
              </a:spcAft>
              <a:buNone/>
            </a:pP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On lookup, check the tag to make sure we have the right block</a:t>
            </a:r>
            <a:endParaRPr sz="1600">
              <a:solidFill>
                <a:schemeClr val="dk1"/>
              </a:solidFill>
            </a:endParaRPr>
          </a:p>
        </p:txBody>
      </p:sp>
      <p:sp>
        <p:nvSpPr>
          <p:cNvPr id="246" name="Google Shape;246;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Accessing Data</a:t>
            </a:r>
            <a:endParaRPr/>
          </a:p>
        </p:txBody>
      </p:sp>
      <p:sp>
        <p:nvSpPr>
          <p:cNvPr id="252" name="Google Shape;252;p4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CPU requests a chunk of data at some address</a:t>
            </a:r>
            <a:endParaRPr/>
          </a:p>
          <a:p>
            <a:pPr marL="457200" lvl="0" indent="-342900" algn="l" rtl="0">
              <a:spcBef>
                <a:spcPts val="0"/>
              </a:spcBef>
              <a:spcAft>
                <a:spcPts val="0"/>
              </a:spcAft>
              <a:buSzPts val="1800"/>
              <a:buAutoNum type="arabicPeriod"/>
            </a:pPr>
            <a:r>
              <a:rPr lang="en"/>
              <a:t>Break address up into </a:t>
            </a:r>
            <a:r>
              <a:rPr lang="en" b="1">
                <a:solidFill>
                  <a:srgbClr val="B45F06"/>
                </a:solidFill>
              </a:rPr>
              <a:t>Tag</a:t>
            </a:r>
            <a:r>
              <a:rPr lang="en"/>
              <a:t>, </a:t>
            </a:r>
            <a:r>
              <a:rPr lang="en" b="1">
                <a:solidFill>
                  <a:srgbClr val="2E66C1"/>
                </a:solidFill>
              </a:rPr>
              <a:t>Index</a:t>
            </a:r>
            <a:r>
              <a:rPr lang="en"/>
              <a:t>, and </a:t>
            </a:r>
            <a:r>
              <a:rPr lang="en" b="1">
                <a:solidFill>
                  <a:srgbClr val="C00000"/>
                </a:solidFill>
              </a:rPr>
              <a:t>Offset</a:t>
            </a:r>
            <a:endParaRPr b="1">
              <a:solidFill>
                <a:srgbClr val="C00000"/>
              </a:solidFill>
            </a:endParaRPr>
          </a:p>
          <a:p>
            <a:pPr marL="914400" lvl="1" indent="-330200" algn="l" rtl="0">
              <a:spcBef>
                <a:spcPts val="0"/>
              </a:spcBef>
              <a:spcAft>
                <a:spcPts val="0"/>
              </a:spcAft>
              <a:buSzPts val="1600"/>
              <a:buAutoNum type="alphaLcPeriod"/>
            </a:pPr>
            <a:r>
              <a:rPr lang="en" b="1">
                <a:solidFill>
                  <a:srgbClr val="C00000"/>
                </a:solidFill>
              </a:rPr>
              <a:t>O </a:t>
            </a:r>
            <a:r>
              <a:rPr lang="en"/>
              <a:t>= lowest </a:t>
            </a:r>
            <a:r>
              <a:rPr lang="en" b="1" i="1">
                <a:solidFill>
                  <a:srgbClr val="C00000"/>
                </a:solidFill>
              </a:rPr>
              <a:t>k </a:t>
            </a:r>
            <a:r>
              <a:rPr lang="en"/>
              <a:t>bits, </a:t>
            </a:r>
            <a:r>
              <a:rPr lang="en" b="1">
                <a:solidFill>
                  <a:srgbClr val="2E66C1"/>
                </a:solidFill>
              </a:rPr>
              <a:t>I </a:t>
            </a:r>
            <a:r>
              <a:rPr lang="en"/>
              <a:t>= next </a:t>
            </a:r>
            <a:r>
              <a:rPr lang="en" b="1" i="1">
                <a:solidFill>
                  <a:srgbClr val="2E66C1"/>
                </a:solidFill>
              </a:rPr>
              <a:t>s </a:t>
            </a:r>
            <a:r>
              <a:rPr lang="en"/>
              <a:t>bits, </a:t>
            </a:r>
            <a:r>
              <a:rPr lang="en" b="1">
                <a:solidFill>
                  <a:srgbClr val="B45F06"/>
                </a:solidFill>
              </a:rPr>
              <a:t>T </a:t>
            </a:r>
            <a:r>
              <a:rPr lang="en"/>
              <a:t>= remaining bits</a:t>
            </a:r>
            <a:endParaRPr/>
          </a:p>
          <a:p>
            <a:pPr marL="914400" lvl="1" indent="-330200" algn="l" rtl="0">
              <a:spcBef>
                <a:spcPts val="1000"/>
              </a:spcBef>
              <a:spcAft>
                <a:spcPts val="0"/>
              </a:spcAft>
              <a:buSzPts val="1600"/>
              <a:buAutoNum type="alphaLcPeriod"/>
            </a:pPr>
            <a:r>
              <a:rPr lang="en"/>
              <a:t>Check set </a:t>
            </a:r>
            <a:r>
              <a:rPr lang="en" b="1">
                <a:solidFill>
                  <a:srgbClr val="2E66C1"/>
                </a:solidFill>
              </a:rPr>
              <a:t>I </a:t>
            </a:r>
            <a:r>
              <a:rPr lang="en"/>
              <a:t>in the cache</a:t>
            </a:r>
            <a:endParaRPr/>
          </a:p>
          <a:p>
            <a:pPr marL="914400" lvl="1" indent="-330200" algn="l" rtl="0">
              <a:spcBef>
                <a:spcPts val="0"/>
              </a:spcBef>
              <a:spcAft>
                <a:spcPts val="0"/>
              </a:spcAft>
              <a:buSzPts val="1600"/>
              <a:buAutoNum type="alphaLcPeriod"/>
            </a:pPr>
            <a:r>
              <a:rPr lang="en"/>
              <a:t>If the tag matches </a:t>
            </a:r>
            <a:r>
              <a:rPr lang="en" b="1">
                <a:solidFill>
                  <a:srgbClr val="B45F06"/>
                </a:solidFill>
              </a:rPr>
              <a:t>T</a:t>
            </a:r>
            <a:r>
              <a:rPr lang="en"/>
              <a:t>, return the data starting at offset </a:t>
            </a:r>
            <a:r>
              <a:rPr lang="en" b="1">
                <a:solidFill>
                  <a:srgbClr val="C00000"/>
                </a:solidFill>
              </a:rPr>
              <a:t>O</a:t>
            </a:r>
            <a:endParaRPr b="1">
              <a:solidFill>
                <a:srgbClr val="C00000"/>
              </a:solidFill>
            </a:endParaRPr>
          </a:p>
          <a:p>
            <a:pPr marL="914400" lvl="1" indent="-330200" algn="l" rtl="0">
              <a:spcBef>
                <a:spcPts val="0"/>
              </a:spcBef>
              <a:spcAft>
                <a:spcPts val="0"/>
              </a:spcAft>
              <a:buSzPts val="1600"/>
              <a:buAutoNum type="alphaLcPeriod"/>
            </a:pPr>
            <a:r>
              <a:rPr lang="en"/>
              <a:t>Otherwise, load block from memory</a:t>
            </a:r>
            <a:endParaRPr/>
          </a:p>
          <a:p>
            <a:pPr marL="1371600" lvl="2" indent="-330200" algn="l" rtl="0">
              <a:spcBef>
                <a:spcPts val="0"/>
              </a:spcBef>
              <a:spcAft>
                <a:spcPts val="0"/>
              </a:spcAft>
              <a:buSzPts val="1600"/>
              <a:buAutoNum type="romanLcPeriod"/>
            </a:pPr>
            <a:r>
              <a:rPr lang="en"/>
              <a:t>Goes into set</a:t>
            </a:r>
            <a:r>
              <a:rPr lang="en">
                <a:solidFill>
                  <a:srgbClr val="2E66C1"/>
                </a:solidFill>
              </a:rPr>
              <a:t> </a:t>
            </a:r>
            <a:r>
              <a:rPr lang="en" b="1">
                <a:solidFill>
                  <a:srgbClr val="2E66C1"/>
                </a:solidFill>
              </a:rPr>
              <a:t>I</a:t>
            </a:r>
            <a:r>
              <a:rPr lang="en"/>
              <a:t>, update tag to match</a:t>
            </a:r>
            <a:endParaRPr/>
          </a:p>
          <a:p>
            <a:pPr marL="1371600" lvl="2" indent="-330200" algn="l" rtl="0">
              <a:spcBef>
                <a:spcPts val="0"/>
              </a:spcBef>
              <a:spcAft>
                <a:spcPts val="0"/>
              </a:spcAft>
              <a:buSzPts val="1600"/>
              <a:buAutoNum type="romanLcPeriod"/>
            </a:pPr>
            <a:r>
              <a:rPr lang="en"/>
              <a:t>Then return the data at offset </a:t>
            </a:r>
            <a:r>
              <a:rPr lang="en" b="1">
                <a:solidFill>
                  <a:srgbClr val="C00000"/>
                </a:solidFill>
              </a:rPr>
              <a:t>O</a:t>
            </a:r>
            <a:r>
              <a:rPr lang="en"/>
              <a:t> </a:t>
            </a:r>
            <a:endParaRPr/>
          </a:p>
        </p:txBody>
      </p:sp>
      <p:sp>
        <p:nvSpPr>
          <p:cNvPr id="253" name="Google Shape;25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pic>
        <p:nvPicPr>
          <p:cNvPr id="254" name="Google Shape;254;p40" descr="The same diagram as slide 19. An m-bit address broken into tag (yellow, m-k-s bits), index (blue, s bits) and offset (red, k bits). A bracket spanning the tag and index fields is labeled &quot;block number&quot;"/>
          <p:cNvPicPr preferRelativeResize="0"/>
          <p:nvPr/>
        </p:nvPicPr>
        <p:blipFill>
          <a:blip r:embed="rId3">
            <a:alphaModFix/>
          </a:blip>
          <a:stretch>
            <a:fillRect/>
          </a:stretch>
        </p:blipFill>
        <p:spPr>
          <a:xfrm>
            <a:off x="4673325" y="3039700"/>
            <a:ext cx="4347825" cy="1106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Accessing Data Example: Before</a:t>
            </a:r>
            <a:endParaRPr/>
          </a:p>
        </p:txBody>
      </p:sp>
      <p:sp>
        <p:nvSpPr>
          <p:cNvPr id="260" name="Google Shape;260;p41"/>
          <p:cNvSpPr txBox="1"/>
          <p:nvPr/>
        </p:nvSpPr>
        <p:spPr>
          <a:xfrm>
            <a:off x="223800" y="742825"/>
            <a:ext cx="3033300" cy="3479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Block 0 already loaded into the cache</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CPU requests 2B of data at address </a:t>
            </a:r>
            <a:r>
              <a:rPr lang="en" sz="1800">
                <a:solidFill>
                  <a:schemeClr val="dk1"/>
                </a:solidFill>
                <a:latin typeface="Source Code Pro"/>
                <a:ea typeface="Source Code Pro"/>
                <a:cs typeface="Source Code Pro"/>
                <a:sym typeface="Source Code Pro"/>
              </a:rPr>
              <a:t>0b010001</a:t>
            </a:r>
            <a:endParaRPr sz="1800">
              <a:solidFill>
                <a:schemeClr val="dk1"/>
              </a:solidFill>
              <a:latin typeface="Source Code Pro"/>
              <a:ea typeface="Source Code Pro"/>
              <a:cs typeface="Source Code Pro"/>
              <a:sym typeface="Source Code Pro"/>
            </a:endParaRPr>
          </a:p>
        </p:txBody>
      </p:sp>
      <p:pic>
        <p:nvPicPr>
          <p:cNvPr id="261" name="Google Shape;261;p41" descr="A similar diagram to slide 21 (the Memory and Cache diagram which includes tags). In this diagram, only the first row in Memory (0000XX) is colored (red). The binary portion of its address is in bold, and the top two bits of it is underlined. An arrow points from this row in Memory to the first row of the cache (index 00, also red). This row contains the value 00 in its tag."/>
          <p:cNvPicPr preferRelativeResize="0"/>
          <p:nvPr/>
        </p:nvPicPr>
        <p:blipFill>
          <a:blip r:embed="rId3">
            <a:alphaModFix/>
          </a:blip>
          <a:stretch>
            <a:fillRect/>
          </a:stretch>
        </p:blipFill>
        <p:spPr>
          <a:xfrm>
            <a:off x="3316632" y="666625"/>
            <a:ext cx="5746093" cy="3479100"/>
          </a:xfrm>
          <a:prstGeom prst="rect">
            <a:avLst/>
          </a:prstGeom>
          <a:noFill/>
          <a:ln>
            <a:noFill/>
          </a:ln>
        </p:spPr>
      </p:pic>
      <p:sp>
        <p:nvSpPr>
          <p:cNvPr id="262" name="Google Shape;262;p41"/>
          <p:cNvSpPr/>
          <p:nvPr/>
        </p:nvSpPr>
        <p:spPr>
          <a:xfrm>
            <a:off x="7263550" y="2831200"/>
            <a:ext cx="1699200" cy="866700"/>
          </a:xfrm>
          <a:prstGeom prst="round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1"/>
                </a:solidFill>
              </a:rPr>
              <a:t>In this example:</a:t>
            </a:r>
            <a:endParaRPr sz="1600">
              <a:solidFill>
                <a:schemeClr val="dk1"/>
              </a:solidFill>
            </a:endParaRPr>
          </a:p>
          <a:p>
            <a:pPr marL="0" lvl="0" indent="0" algn="ctr" rtl="0">
              <a:spcBef>
                <a:spcPts val="0"/>
              </a:spcBef>
              <a:spcAft>
                <a:spcPts val="0"/>
              </a:spcAft>
              <a:buNone/>
            </a:pPr>
            <a:r>
              <a:rPr lang="en" sz="1600" b="1" i="1">
                <a:solidFill>
                  <a:srgbClr val="980000"/>
                </a:solidFill>
              </a:rPr>
              <a:t>K</a:t>
            </a:r>
            <a:r>
              <a:rPr lang="en" sz="1600">
                <a:solidFill>
                  <a:schemeClr val="dk1"/>
                </a:solidFill>
              </a:rPr>
              <a:t> = 4B</a:t>
            </a:r>
            <a:endParaRPr sz="1600">
              <a:solidFill>
                <a:schemeClr val="dk1"/>
              </a:solidFill>
            </a:endParaRPr>
          </a:p>
          <a:p>
            <a:pPr marL="0" lvl="0" indent="0" algn="ctr" rtl="0">
              <a:spcBef>
                <a:spcPts val="0"/>
              </a:spcBef>
              <a:spcAft>
                <a:spcPts val="0"/>
              </a:spcAft>
              <a:buNone/>
            </a:pPr>
            <a:r>
              <a:rPr lang="en" sz="1600" b="1" i="1">
                <a:solidFill>
                  <a:srgbClr val="0000FF"/>
                </a:solidFill>
              </a:rPr>
              <a:t>S</a:t>
            </a:r>
            <a:r>
              <a:rPr lang="en" sz="1600">
                <a:solidFill>
                  <a:srgbClr val="0000FF"/>
                </a:solidFill>
              </a:rPr>
              <a:t> </a:t>
            </a:r>
            <a:r>
              <a:rPr lang="en" sz="1600">
                <a:solidFill>
                  <a:schemeClr val="dk1"/>
                </a:solidFill>
              </a:rPr>
              <a:t>= 4</a:t>
            </a:r>
            <a:endParaRPr sz="1600">
              <a:solidFill>
                <a:schemeClr val="dk1"/>
              </a:solidFill>
            </a:endParaRPr>
          </a:p>
        </p:txBody>
      </p:sp>
      <p:sp>
        <p:nvSpPr>
          <p:cNvPr id="263" name="Google Shape;263;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Accessing Data Example: </a:t>
            </a:r>
            <a:r>
              <a:rPr lang="en">
                <a:solidFill>
                  <a:srgbClr val="B45F06"/>
                </a:solidFill>
              </a:rPr>
              <a:t>T</a:t>
            </a:r>
            <a:r>
              <a:rPr lang="en"/>
              <a:t>/</a:t>
            </a:r>
            <a:r>
              <a:rPr lang="en">
                <a:solidFill>
                  <a:srgbClr val="38761D"/>
                </a:solidFill>
              </a:rPr>
              <a:t>I</a:t>
            </a:r>
            <a:r>
              <a:rPr lang="en"/>
              <a:t>/</a:t>
            </a:r>
            <a:r>
              <a:rPr lang="en">
                <a:solidFill>
                  <a:srgbClr val="C00000"/>
                </a:solidFill>
              </a:rPr>
              <a:t>O</a:t>
            </a:r>
            <a:r>
              <a:rPr lang="en"/>
              <a:t> breakdown</a:t>
            </a:r>
            <a:endParaRPr/>
          </a:p>
        </p:txBody>
      </p:sp>
      <p:sp>
        <p:nvSpPr>
          <p:cNvPr id="270" name="Google Shape;270;p42"/>
          <p:cNvSpPr txBox="1"/>
          <p:nvPr/>
        </p:nvSpPr>
        <p:spPr>
          <a:xfrm>
            <a:off x="223800" y="742825"/>
            <a:ext cx="3007500" cy="3479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b="1" i="1">
                <a:solidFill>
                  <a:srgbClr val="C00000"/>
                </a:solidFill>
              </a:rPr>
              <a:t>k </a:t>
            </a:r>
            <a:r>
              <a:rPr lang="en" sz="1800">
                <a:solidFill>
                  <a:schemeClr val="dk1"/>
                </a:solidFill>
              </a:rPr>
              <a:t>= 2, </a:t>
            </a:r>
            <a:r>
              <a:rPr lang="en" sz="1800" b="1" i="1">
                <a:solidFill>
                  <a:srgbClr val="2E66C1"/>
                </a:solidFill>
              </a:rPr>
              <a:t>s </a:t>
            </a:r>
            <a:r>
              <a:rPr lang="en" sz="1800">
                <a:solidFill>
                  <a:schemeClr val="dk1"/>
                </a:solidFill>
              </a:rPr>
              <a:t>= 2</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CPU requests data at address </a:t>
            </a:r>
            <a:r>
              <a:rPr lang="en" sz="1800">
                <a:latin typeface="Source Code Pro"/>
                <a:ea typeface="Source Code Pro"/>
                <a:cs typeface="Source Code Pro"/>
                <a:sym typeface="Source Code Pro"/>
              </a:rPr>
              <a:t>0b</a:t>
            </a:r>
            <a:r>
              <a:rPr lang="en" sz="1800">
                <a:solidFill>
                  <a:srgbClr val="B45F06"/>
                </a:solidFill>
                <a:latin typeface="Source Code Pro"/>
                <a:ea typeface="Source Code Pro"/>
                <a:cs typeface="Source Code Pro"/>
                <a:sym typeface="Source Code Pro"/>
              </a:rPr>
              <a:t>01</a:t>
            </a:r>
            <a:r>
              <a:rPr lang="en" sz="1800">
                <a:solidFill>
                  <a:srgbClr val="2E66C1"/>
                </a:solidFill>
                <a:latin typeface="Source Code Pro"/>
                <a:ea typeface="Source Code Pro"/>
                <a:cs typeface="Source Code Pro"/>
                <a:sym typeface="Source Code Pro"/>
              </a:rPr>
              <a:t>00</a:t>
            </a:r>
            <a:r>
              <a:rPr lang="en" sz="1800">
                <a:solidFill>
                  <a:srgbClr val="C00000"/>
                </a:solidFill>
                <a:latin typeface="Source Code Pro"/>
                <a:ea typeface="Source Code Pro"/>
                <a:cs typeface="Source Code Pro"/>
                <a:sym typeface="Source Code Pro"/>
              </a:rPr>
              <a:t>01</a:t>
            </a:r>
            <a:endParaRPr sz="1800">
              <a:solidFill>
                <a:srgbClr val="C00000"/>
              </a:solidFill>
              <a:latin typeface="Source Code Pro"/>
              <a:ea typeface="Source Code Pro"/>
              <a:cs typeface="Source Code Pro"/>
              <a:sym typeface="Source Code Pro"/>
            </a:endParaRPr>
          </a:p>
          <a:p>
            <a:pPr marL="914400" lvl="1" indent="-342900" algn="l" rtl="0">
              <a:lnSpc>
                <a:spcPct val="115000"/>
              </a:lnSpc>
              <a:spcBef>
                <a:spcPts val="0"/>
              </a:spcBef>
              <a:spcAft>
                <a:spcPts val="0"/>
              </a:spcAft>
              <a:buClr>
                <a:schemeClr val="dk1"/>
              </a:buClr>
              <a:buSzPts val="1800"/>
              <a:buChar char="○"/>
            </a:pPr>
            <a:r>
              <a:rPr lang="en" sz="1800" b="1">
                <a:solidFill>
                  <a:srgbClr val="B45F06"/>
                </a:solidFill>
              </a:rPr>
              <a:t>T </a:t>
            </a:r>
            <a:r>
              <a:rPr lang="en" sz="1800">
                <a:solidFill>
                  <a:schemeClr val="dk1"/>
                </a:solidFill>
              </a:rPr>
              <a:t>= </a:t>
            </a:r>
            <a:r>
              <a:rPr lang="en" sz="1800">
                <a:solidFill>
                  <a:schemeClr val="dk1"/>
                </a:solidFill>
                <a:latin typeface="Source Code Pro"/>
                <a:ea typeface="Source Code Pro"/>
                <a:cs typeface="Source Code Pro"/>
                <a:sym typeface="Source Code Pro"/>
              </a:rPr>
              <a:t>0b01</a:t>
            </a:r>
            <a:endParaRPr sz="1800">
              <a:solidFill>
                <a:schemeClr val="dk1"/>
              </a:solidFill>
              <a:latin typeface="Source Code Pro"/>
              <a:ea typeface="Source Code Pro"/>
              <a:cs typeface="Source Code Pro"/>
              <a:sym typeface="Source Code Pro"/>
            </a:endParaRPr>
          </a:p>
          <a:p>
            <a:pPr marL="914400" lvl="1" indent="-342900" algn="l" rtl="0">
              <a:lnSpc>
                <a:spcPct val="115000"/>
              </a:lnSpc>
              <a:spcBef>
                <a:spcPts val="0"/>
              </a:spcBef>
              <a:spcAft>
                <a:spcPts val="0"/>
              </a:spcAft>
              <a:buClr>
                <a:schemeClr val="dk1"/>
              </a:buClr>
              <a:buSzPts val="1800"/>
              <a:buChar char="○"/>
            </a:pPr>
            <a:r>
              <a:rPr lang="en" sz="1800" b="1">
                <a:solidFill>
                  <a:srgbClr val="2E66C1"/>
                </a:solidFill>
              </a:rPr>
              <a:t>I </a:t>
            </a:r>
            <a:r>
              <a:rPr lang="en" sz="1800">
                <a:solidFill>
                  <a:schemeClr val="dk1"/>
                </a:solidFill>
              </a:rPr>
              <a:t>= </a:t>
            </a:r>
            <a:r>
              <a:rPr lang="en" sz="1800">
                <a:solidFill>
                  <a:schemeClr val="dk1"/>
                </a:solidFill>
                <a:latin typeface="Source Code Pro"/>
                <a:ea typeface="Source Code Pro"/>
                <a:cs typeface="Source Code Pro"/>
                <a:sym typeface="Source Code Pro"/>
              </a:rPr>
              <a:t>0b00</a:t>
            </a:r>
            <a:endParaRPr sz="1800">
              <a:solidFill>
                <a:schemeClr val="dk1"/>
              </a:solidFill>
              <a:latin typeface="Source Code Pro"/>
              <a:ea typeface="Source Code Pro"/>
              <a:cs typeface="Source Code Pro"/>
              <a:sym typeface="Source Code Pro"/>
            </a:endParaRPr>
          </a:p>
          <a:p>
            <a:pPr marL="914400" lvl="1" indent="-342900" algn="l" rtl="0">
              <a:lnSpc>
                <a:spcPct val="115000"/>
              </a:lnSpc>
              <a:spcBef>
                <a:spcPts val="0"/>
              </a:spcBef>
              <a:spcAft>
                <a:spcPts val="0"/>
              </a:spcAft>
              <a:buClr>
                <a:schemeClr val="dk1"/>
              </a:buClr>
              <a:buSzPts val="1800"/>
              <a:buChar char="○"/>
            </a:pPr>
            <a:r>
              <a:rPr lang="en" sz="1800" b="1">
                <a:solidFill>
                  <a:srgbClr val="C00000"/>
                </a:solidFill>
              </a:rPr>
              <a:t>O </a:t>
            </a:r>
            <a:r>
              <a:rPr lang="en" sz="1800">
                <a:solidFill>
                  <a:schemeClr val="dk1"/>
                </a:solidFill>
              </a:rPr>
              <a:t>= </a:t>
            </a:r>
            <a:r>
              <a:rPr lang="en" sz="1800">
                <a:solidFill>
                  <a:schemeClr val="dk1"/>
                </a:solidFill>
                <a:latin typeface="Source Code Pro"/>
                <a:ea typeface="Source Code Pro"/>
                <a:cs typeface="Source Code Pro"/>
                <a:sym typeface="Source Code Pro"/>
              </a:rPr>
              <a:t>0b01</a:t>
            </a:r>
            <a:endParaRPr sz="1800">
              <a:solidFill>
                <a:schemeClr val="dk1"/>
              </a:solidFill>
              <a:latin typeface="Source Code Pro"/>
              <a:ea typeface="Source Code Pro"/>
              <a:cs typeface="Source Code Pro"/>
              <a:sym typeface="Source Code Pro"/>
            </a:endParaRPr>
          </a:p>
        </p:txBody>
      </p:sp>
      <p:pic>
        <p:nvPicPr>
          <p:cNvPr id="269" name="Google Shape;269;p42" descr="A similar diagram to the previous slide, except row 5 (0100XX) in Memory is also red. The binary portion of its address is also bolded, and the top two bits are also underlined"/>
          <p:cNvPicPr preferRelativeResize="0"/>
          <p:nvPr/>
        </p:nvPicPr>
        <p:blipFill>
          <a:blip r:embed="rId3">
            <a:alphaModFix/>
          </a:blip>
          <a:stretch>
            <a:fillRect/>
          </a:stretch>
        </p:blipFill>
        <p:spPr>
          <a:xfrm>
            <a:off x="3309450" y="659762"/>
            <a:ext cx="5771476" cy="3489125"/>
          </a:xfrm>
          <a:prstGeom prst="rect">
            <a:avLst/>
          </a:prstGeom>
          <a:noFill/>
          <a:ln>
            <a:noFill/>
          </a:ln>
        </p:spPr>
      </p:pic>
      <p:sp>
        <p:nvSpPr>
          <p:cNvPr id="272" name="Google Shape;272;p42"/>
          <p:cNvSpPr/>
          <p:nvPr/>
        </p:nvSpPr>
        <p:spPr>
          <a:xfrm>
            <a:off x="7263550" y="2831200"/>
            <a:ext cx="1699200" cy="866700"/>
          </a:xfrm>
          <a:prstGeom prst="round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1"/>
                </a:solidFill>
              </a:rPr>
              <a:t>In this example:</a:t>
            </a:r>
            <a:endParaRPr sz="1600">
              <a:solidFill>
                <a:schemeClr val="dk1"/>
              </a:solidFill>
            </a:endParaRPr>
          </a:p>
          <a:p>
            <a:pPr marL="0" lvl="0" indent="0" algn="ctr" rtl="0">
              <a:spcBef>
                <a:spcPts val="0"/>
              </a:spcBef>
              <a:spcAft>
                <a:spcPts val="0"/>
              </a:spcAft>
              <a:buNone/>
            </a:pPr>
            <a:r>
              <a:rPr lang="en" sz="1600" b="1" i="1">
                <a:solidFill>
                  <a:srgbClr val="980000"/>
                </a:solidFill>
              </a:rPr>
              <a:t>K</a:t>
            </a:r>
            <a:r>
              <a:rPr lang="en" sz="1600">
                <a:solidFill>
                  <a:schemeClr val="dk1"/>
                </a:solidFill>
              </a:rPr>
              <a:t> = 4B</a:t>
            </a:r>
            <a:endParaRPr sz="1600">
              <a:solidFill>
                <a:schemeClr val="dk1"/>
              </a:solidFill>
            </a:endParaRPr>
          </a:p>
          <a:p>
            <a:pPr marL="0" lvl="0" indent="0" algn="ctr" rtl="0">
              <a:spcBef>
                <a:spcPts val="0"/>
              </a:spcBef>
              <a:spcAft>
                <a:spcPts val="0"/>
              </a:spcAft>
              <a:buNone/>
            </a:pPr>
            <a:r>
              <a:rPr lang="en" sz="1600" b="1" i="1">
                <a:solidFill>
                  <a:srgbClr val="0000FF"/>
                </a:solidFill>
              </a:rPr>
              <a:t>S</a:t>
            </a:r>
            <a:r>
              <a:rPr lang="en" sz="1600">
                <a:solidFill>
                  <a:srgbClr val="0000FF"/>
                </a:solidFill>
              </a:rPr>
              <a:t> </a:t>
            </a:r>
            <a:r>
              <a:rPr lang="en" sz="1600">
                <a:solidFill>
                  <a:schemeClr val="dk1"/>
                </a:solidFill>
              </a:rPr>
              <a:t>= 4</a:t>
            </a:r>
            <a:endParaRPr sz="1600">
              <a:solidFill>
                <a:schemeClr val="dk1"/>
              </a:solidFill>
            </a:endParaRPr>
          </a:p>
        </p:txBody>
      </p:sp>
      <p:sp>
        <p:nvSpPr>
          <p:cNvPr id="271" name="Google Shape;271;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Accessing Data Example: Checking Set</a:t>
            </a:r>
            <a:endParaRPr/>
          </a:p>
        </p:txBody>
      </p:sp>
      <p:sp>
        <p:nvSpPr>
          <p:cNvPr id="278" name="Google Shape;278;p43"/>
          <p:cNvSpPr txBox="1"/>
          <p:nvPr/>
        </p:nvSpPr>
        <p:spPr>
          <a:xfrm>
            <a:off x="223800" y="742825"/>
            <a:ext cx="3033300" cy="3479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b="1">
                <a:solidFill>
                  <a:srgbClr val="B45F06"/>
                </a:solidFill>
              </a:rPr>
              <a:t>T </a:t>
            </a:r>
            <a:r>
              <a:rPr lang="en" sz="1800">
                <a:solidFill>
                  <a:schemeClr val="dk1"/>
                </a:solidFill>
              </a:rPr>
              <a:t>= </a:t>
            </a:r>
            <a:r>
              <a:rPr lang="en" sz="1800">
                <a:solidFill>
                  <a:schemeClr val="dk1"/>
                </a:solidFill>
                <a:latin typeface="Source Code Pro"/>
                <a:ea typeface="Source Code Pro"/>
                <a:cs typeface="Source Code Pro"/>
                <a:sym typeface="Source Code Pro"/>
              </a:rPr>
              <a:t>0b01, </a:t>
            </a:r>
            <a:r>
              <a:rPr lang="en" sz="1800" b="1">
                <a:solidFill>
                  <a:srgbClr val="2E66C1"/>
                </a:solidFill>
              </a:rPr>
              <a:t>I </a:t>
            </a:r>
            <a:r>
              <a:rPr lang="en" sz="1800">
                <a:solidFill>
                  <a:schemeClr val="dk1"/>
                </a:solidFill>
              </a:rPr>
              <a:t>= </a:t>
            </a:r>
            <a:r>
              <a:rPr lang="en" sz="1800">
                <a:solidFill>
                  <a:schemeClr val="dk1"/>
                </a:solidFill>
                <a:latin typeface="Source Code Pro"/>
                <a:ea typeface="Source Code Pro"/>
                <a:cs typeface="Source Code Pro"/>
                <a:sym typeface="Source Code Pro"/>
              </a:rPr>
              <a:t>0b00, </a:t>
            </a:r>
            <a:r>
              <a:rPr lang="en" sz="1800" b="1">
                <a:solidFill>
                  <a:srgbClr val="C00000"/>
                </a:solidFill>
              </a:rPr>
              <a:t>O </a:t>
            </a:r>
            <a:r>
              <a:rPr lang="en" sz="1800">
                <a:solidFill>
                  <a:schemeClr val="dk1"/>
                </a:solidFill>
              </a:rPr>
              <a:t>= </a:t>
            </a:r>
            <a:r>
              <a:rPr lang="en" sz="1800">
                <a:solidFill>
                  <a:schemeClr val="dk1"/>
                </a:solidFill>
                <a:latin typeface="Source Code Pro"/>
                <a:ea typeface="Source Code Pro"/>
                <a:cs typeface="Source Code Pro"/>
                <a:sym typeface="Source Code Pro"/>
              </a:rPr>
              <a:t>0b01</a:t>
            </a:r>
            <a:endParaRPr sz="1800">
              <a:solidFill>
                <a:schemeClr val="dk1"/>
              </a:solidFill>
              <a:latin typeface="Source Code Pro"/>
              <a:ea typeface="Source Code Pro"/>
              <a:cs typeface="Source Code Pro"/>
              <a:sym typeface="Source Code Pro"/>
            </a:endParaRPr>
          </a:p>
          <a:p>
            <a:pPr marL="457200" lvl="0" indent="-342900" algn="l" rtl="0">
              <a:lnSpc>
                <a:spcPct val="115000"/>
              </a:lnSpc>
              <a:spcBef>
                <a:spcPts val="1000"/>
              </a:spcBef>
              <a:spcAft>
                <a:spcPts val="0"/>
              </a:spcAft>
              <a:buClr>
                <a:schemeClr val="dk1"/>
              </a:buClr>
              <a:buSzPts val="1800"/>
              <a:buChar char="●"/>
            </a:pPr>
            <a:r>
              <a:rPr lang="en" sz="1800">
                <a:solidFill>
                  <a:schemeClr val="dk1"/>
                </a:solidFill>
              </a:rPr>
              <a:t>Set 0 has tag 00, doesn’t match</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i="1">
                <a:solidFill>
                  <a:schemeClr val="dk1"/>
                </a:solidFill>
              </a:rPr>
              <a:t>Cache miss!</a:t>
            </a:r>
            <a:endParaRPr sz="1800" i="1">
              <a:solidFill>
                <a:schemeClr val="dk1"/>
              </a:solidFill>
            </a:endParaRPr>
          </a:p>
        </p:txBody>
      </p:sp>
      <p:pic>
        <p:nvPicPr>
          <p:cNvPr id="279" name="Google Shape;279;p43" descr="The same diagram as the previous slide"/>
          <p:cNvPicPr preferRelativeResize="0"/>
          <p:nvPr/>
        </p:nvPicPr>
        <p:blipFill>
          <a:blip r:embed="rId3">
            <a:alphaModFix/>
          </a:blip>
          <a:stretch>
            <a:fillRect/>
          </a:stretch>
        </p:blipFill>
        <p:spPr>
          <a:xfrm>
            <a:off x="3309450" y="659762"/>
            <a:ext cx="5771476" cy="3489125"/>
          </a:xfrm>
          <a:prstGeom prst="rect">
            <a:avLst/>
          </a:prstGeom>
          <a:noFill/>
          <a:ln>
            <a:noFill/>
          </a:ln>
        </p:spPr>
      </p:pic>
      <p:sp>
        <p:nvSpPr>
          <p:cNvPr id="281" name="Google Shape;281;p43"/>
          <p:cNvSpPr/>
          <p:nvPr/>
        </p:nvSpPr>
        <p:spPr>
          <a:xfrm>
            <a:off x="7263550" y="2831200"/>
            <a:ext cx="1699200" cy="866700"/>
          </a:xfrm>
          <a:prstGeom prst="round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1"/>
                </a:solidFill>
              </a:rPr>
              <a:t>In this example:</a:t>
            </a:r>
            <a:endParaRPr sz="1600">
              <a:solidFill>
                <a:schemeClr val="dk1"/>
              </a:solidFill>
            </a:endParaRPr>
          </a:p>
          <a:p>
            <a:pPr marL="0" lvl="0" indent="0" algn="ctr" rtl="0">
              <a:spcBef>
                <a:spcPts val="0"/>
              </a:spcBef>
              <a:spcAft>
                <a:spcPts val="0"/>
              </a:spcAft>
              <a:buNone/>
            </a:pPr>
            <a:r>
              <a:rPr lang="en" sz="1600" b="1" i="1">
                <a:solidFill>
                  <a:srgbClr val="980000"/>
                </a:solidFill>
              </a:rPr>
              <a:t>K</a:t>
            </a:r>
            <a:r>
              <a:rPr lang="en" sz="1600">
                <a:solidFill>
                  <a:schemeClr val="dk1"/>
                </a:solidFill>
              </a:rPr>
              <a:t> = 4B</a:t>
            </a:r>
            <a:endParaRPr sz="1600">
              <a:solidFill>
                <a:schemeClr val="dk1"/>
              </a:solidFill>
            </a:endParaRPr>
          </a:p>
          <a:p>
            <a:pPr marL="0" lvl="0" indent="0" algn="ctr" rtl="0">
              <a:spcBef>
                <a:spcPts val="0"/>
              </a:spcBef>
              <a:spcAft>
                <a:spcPts val="0"/>
              </a:spcAft>
              <a:buNone/>
            </a:pPr>
            <a:r>
              <a:rPr lang="en" sz="1600" b="1" i="1">
                <a:solidFill>
                  <a:srgbClr val="0000FF"/>
                </a:solidFill>
              </a:rPr>
              <a:t>S</a:t>
            </a:r>
            <a:r>
              <a:rPr lang="en" sz="1600">
                <a:solidFill>
                  <a:srgbClr val="0000FF"/>
                </a:solidFill>
              </a:rPr>
              <a:t> </a:t>
            </a:r>
            <a:r>
              <a:rPr lang="en" sz="1600">
                <a:solidFill>
                  <a:schemeClr val="dk1"/>
                </a:solidFill>
              </a:rPr>
              <a:t>= 4</a:t>
            </a:r>
            <a:endParaRPr sz="1600">
              <a:solidFill>
                <a:schemeClr val="dk1"/>
              </a:solidFill>
            </a:endParaRPr>
          </a:p>
        </p:txBody>
      </p:sp>
      <p:sp>
        <p:nvSpPr>
          <p:cNvPr id="280" name="Google Shape;280;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Accessing Data Example: Loading from Memory</a:t>
            </a:r>
            <a:endParaRPr/>
          </a:p>
        </p:txBody>
      </p:sp>
      <p:sp>
        <p:nvSpPr>
          <p:cNvPr id="287" name="Google Shape;287;p44"/>
          <p:cNvSpPr txBox="1"/>
          <p:nvPr/>
        </p:nvSpPr>
        <p:spPr>
          <a:xfrm>
            <a:off x="223800" y="742825"/>
            <a:ext cx="3033300" cy="3479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b="1">
                <a:solidFill>
                  <a:srgbClr val="B45F06"/>
                </a:solidFill>
              </a:rPr>
              <a:t>T </a:t>
            </a:r>
            <a:r>
              <a:rPr lang="en" sz="1800">
                <a:solidFill>
                  <a:schemeClr val="dk1"/>
                </a:solidFill>
              </a:rPr>
              <a:t>= </a:t>
            </a:r>
            <a:r>
              <a:rPr lang="en" sz="1800">
                <a:solidFill>
                  <a:schemeClr val="dk1"/>
                </a:solidFill>
                <a:latin typeface="Source Code Pro"/>
                <a:ea typeface="Source Code Pro"/>
                <a:cs typeface="Source Code Pro"/>
                <a:sym typeface="Source Code Pro"/>
              </a:rPr>
              <a:t>0b01, </a:t>
            </a:r>
            <a:r>
              <a:rPr lang="en" sz="1800" b="1">
                <a:solidFill>
                  <a:srgbClr val="2E66C1"/>
                </a:solidFill>
              </a:rPr>
              <a:t>I </a:t>
            </a:r>
            <a:r>
              <a:rPr lang="en" sz="1800">
                <a:solidFill>
                  <a:schemeClr val="dk1"/>
                </a:solidFill>
              </a:rPr>
              <a:t>= </a:t>
            </a:r>
            <a:r>
              <a:rPr lang="en" sz="1800">
                <a:solidFill>
                  <a:schemeClr val="dk1"/>
                </a:solidFill>
                <a:latin typeface="Source Code Pro"/>
                <a:ea typeface="Source Code Pro"/>
                <a:cs typeface="Source Code Pro"/>
                <a:sym typeface="Source Code Pro"/>
              </a:rPr>
              <a:t>0b00, </a:t>
            </a:r>
            <a:r>
              <a:rPr lang="en" sz="1800" b="1">
                <a:solidFill>
                  <a:srgbClr val="C00000"/>
                </a:solidFill>
              </a:rPr>
              <a:t>O </a:t>
            </a:r>
            <a:r>
              <a:rPr lang="en" sz="1800">
                <a:solidFill>
                  <a:schemeClr val="dk1"/>
                </a:solidFill>
              </a:rPr>
              <a:t>= </a:t>
            </a:r>
            <a:r>
              <a:rPr lang="en" sz="1800">
                <a:solidFill>
                  <a:schemeClr val="dk1"/>
                </a:solidFill>
                <a:latin typeface="Source Code Pro"/>
                <a:ea typeface="Source Code Pro"/>
                <a:cs typeface="Source Code Pro"/>
                <a:sym typeface="Source Code Pro"/>
              </a:rPr>
              <a:t>0b01</a:t>
            </a:r>
            <a:endParaRPr sz="1800">
              <a:solidFill>
                <a:schemeClr val="dk1"/>
              </a:solidFill>
              <a:latin typeface="Source Code Pro"/>
              <a:ea typeface="Source Code Pro"/>
              <a:cs typeface="Source Code Pro"/>
              <a:sym typeface="Source Code Pro"/>
            </a:endParaRPr>
          </a:p>
          <a:p>
            <a:pPr marL="457200" lvl="0" indent="-342900" algn="l" rtl="0">
              <a:lnSpc>
                <a:spcPct val="115000"/>
              </a:lnSpc>
              <a:spcBef>
                <a:spcPts val="1000"/>
              </a:spcBef>
              <a:spcAft>
                <a:spcPts val="0"/>
              </a:spcAft>
              <a:buClr>
                <a:schemeClr val="dk1"/>
              </a:buClr>
              <a:buSzPts val="1800"/>
              <a:buChar char="●"/>
            </a:pPr>
            <a:r>
              <a:rPr lang="en" sz="1800">
                <a:solidFill>
                  <a:schemeClr val="dk1"/>
                </a:solidFill>
              </a:rPr>
              <a:t>Store block 4 (0b0100) into the cache in set 0</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Update Tag</a:t>
            </a:r>
            <a:endParaRPr sz="1800">
              <a:solidFill>
                <a:schemeClr val="dk1"/>
              </a:solidFill>
            </a:endParaRPr>
          </a:p>
        </p:txBody>
      </p:sp>
      <p:pic>
        <p:nvPicPr>
          <p:cNvPr id="288" name="Google Shape;288;p44" descr="An similar diagram to the previous slide, but the arrow starting at row 0 in memory has been removed, and replaced with one that points from row 5 in memory to row 0 in the cache. This row in the cache now contains the value 01 in its tag"/>
          <p:cNvPicPr preferRelativeResize="0"/>
          <p:nvPr/>
        </p:nvPicPr>
        <p:blipFill>
          <a:blip r:embed="rId3">
            <a:alphaModFix/>
          </a:blip>
          <a:stretch>
            <a:fillRect/>
          </a:stretch>
        </p:blipFill>
        <p:spPr>
          <a:xfrm>
            <a:off x="3315175" y="659025"/>
            <a:ext cx="5767851" cy="3523726"/>
          </a:xfrm>
          <a:prstGeom prst="rect">
            <a:avLst/>
          </a:prstGeom>
          <a:noFill/>
          <a:ln>
            <a:noFill/>
          </a:ln>
        </p:spPr>
      </p:pic>
      <p:sp>
        <p:nvSpPr>
          <p:cNvPr id="290" name="Google Shape;290;p44"/>
          <p:cNvSpPr/>
          <p:nvPr/>
        </p:nvSpPr>
        <p:spPr>
          <a:xfrm>
            <a:off x="7263550" y="2831200"/>
            <a:ext cx="1699200" cy="866700"/>
          </a:xfrm>
          <a:prstGeom prst="round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1"/>
                </a:solidFill>
              </a:rPr>
              <a:t>In this example:</a:t>
            </a:r>
            <a:endParaRPr sz="1600">
              <a:solidFill>
                <a:schemeClr val="dk1"/>
              </a:solidFill>
            </a:endParaRPr>
          </a:p>
          <a:p>
            <a:pPr marL="0" lvl="0" indent="0" algn="ctr" rtl="0">
              <a:spcBef>
                <a:spcPts val="0"/>
              </a:spcBef>
              <a:spcAft>
                <a:spcPts val="0"/>
              </a:spcAft>
              <a:buNone/>
            </a:pPr>
            <a:r>
              <a:rPr lang="en" sz="1600" b="1" i="1">
                <a:solidFill>
                  <a:srgbClr val="980000"/>
                </a:solidFill>
              </a:rPr>
              <a:t>K</a:t>
            </a:r>
            <a:r>
              <a:rPr lang="en" sz="1600">
                <a:solidFill>
                  <a:schemeClr val="dk1"/>
                </a:solidFill>
              </a:rPr>
              <a:t> = 4B</a:t>
            </a:r>
            <a:endParaRPr sz="1600">
              <a:solidFill>
                <a:schemeClr val="dk1"/>
              </a:solidFill>
            </a:endParaRPr>
          </a:p>
          <a:p>
            <a:pPr marL="0" lvl="0" indent="0" algn="ctr" rtl="0">
              <a:spcBef>
                <a:spcPts val="0"/>
              </a:spcBef>
              <a:spcAft>
                <a:spcPts val="0"/>
              </a:spcAft>
              <a:buNone/>
            </a:pPr>
            <a:r>
              <a:rPr lang="en" sz="1600" b="1" i="1">
                <a:solidFill>
                  <a:srgbClr val="0000FF"/>
                </a:solidFill>
              </a:rPr>
              <a:t>S</a:t>
            </a:r>
            <a:r>
              <a:rPr lang="en" sz="1600">
                <a:solidFill>
                  <a:srgbClr val="0000FF"/>
                </a:solidFill>
              </a:rPr>
              <a:t> </a:t>
            </a:r>
            <a:r>
              <a:rPr lang="en" sz="1600">
                <a:solidFill>
                  <a:schemeClr val="dk1"/>
                </a:solidFill>
              </a:rPr>
              <a:t>= 4</a:t>
            </a:r>
            <a:endParaRPr sz="1600">
              <a:solidFill>
                <a:schemeClr val="dk1"/>
              </a:solidFill>
            </a:endParaRPr>
          </a:p>
        </p:txBody>
      </p:sp>
      <p:sp>
        <p:nvSpPr>
          <p:cNvPr id="289" name="Google Shape;289;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Accessing Data Example: Returning Data</a:t>
            </a:r>
            <a:endParaRPr/>
          </a:p>
        </p:txBody>
      </p:sp>
      <p:sp>
        <p:nvSpPr>
          <p:cNvPr id="296" name="Google Shape;296;p45"/>
          <p:cNvSpPr txBox="1"/>
          <p:nvPr/>
        </p:nvSpPr>
        <p:spPr>
          <a:xfrm>
            <a:off x="223800" y="742825"/>
            <a:ext cx="3033300" cy="3479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b="1">
                <a:solidFill>
                  <a:srgbClr val="B45F06"/>
                </a:solidFill>
              </a:rPr>
              <a:t>T </a:t>
            </a:r>
            <a:r>
              <a:rPr lang="en" sz="1800">
                <a:solidFill>
                  <a:schemeClr val="dk1"/>
                </a:solidFill>
              </a:rPr>
              <a:t>= </a:t>
            </a:r>
            <a:r>
              <a:rPr lang="en" sz="1800">
                <a:solidFill>
                  <a:schemeClr val="dk1"/>
                </a:solidFill>
                <a:latin typeface="Source Code Pro"/>
                <a:ea typeface="Source Code Pro"/>
                <a:cs typeface="Source Code Pro"/>
                <a:sym typeface="Source Code Pro"/>
              </a:rPr>
              <a:t>0b01, </a:t>
            </a:r>
            <a:r>
              <a:rPr lang="en" sz="1800" b="1">
                <a:solidFill>
                  <a:srgbClr val="2E66C1"/>
                </a:solidFill>
              </a:rPr>
              <a:t>I </a:t>
            </a:r>
            <a:r>
              <a:rPr lang="en" sz="1800">
                <a:solidFill>
                  <a:schemeClr val="dk1"/>
                </a:solidFill>
              </a:rPr>
              <a:t>= </a:t>
            </a:r>
            <a:r>
              <a:rPr lang="en" sz="1800">
                <a:solidFill>
                  <a:schemeClr val="dk1"/>
                </a:solidFill>
                <a:latin typeface="Source Code Pro"/>
                <a:ea typeface="Source Code Pro"/>
                <a:cs typeface="Source Code Pro"/>
                <a:sym typeface="Source Code Pro"/>
              </a:rPr>
              <a:t>0b00, </a:t>
            </a:r>
            <a:r>
              <a:rPr lang="en" sz="1800" b="1">
                <a:solidFill>
                  <a:srgbClr val="C00000"/>
                </a:solidFill>
              </a:rPr>
              <a:t>O </a:t>
            </a:r>
            <a:r>
              <a:rPr lang="en" sz="1800">
                <a:solidFill>
                  <a:schemeClr val="dk1"/>
                </a:solidFill>
              </a:rPr>
              <a:t>= </a:t>
            </a:r>
            <a:r>
              <a:rPr lang="en" sz="1800">
                <a:solidFill>
                  <a:schemeClr val="dk1"/>
                </a:solidFill>
                <a:latin typeface="Source Code Pro"/>
                <a:ea typeface="Source Code Pro"/>
                <a:cs typeface="Source Code Pro"/>
                <a:sym typeface="Source Code Pro"/>
              </a:rPr>
              <a:t>0b01</a:t>
            </a:r>
            <a:endParaRPr sz="1800">
              <a:solidFill>
                <a:schemeClr val="dk1"/>
              </a:solidFill>
              <a:latin typeface="Source Code Pro"/>
              <a:ea typeface="Source Code Pro"/>
              <a:cs typeface="Source Code Pro"/>
              <a:sym typeface="Source Code Pro"/>
            </a:endParaRPr>
          </a:p>
          <a:p>
            <a:pPr marL="457200" lvl="0" indent="-342900" algn="l" rtl="0">
              <a:lnSpc>
                <a:spcPct val="115000"/>
              </a:lnSpc>
              <a:spcBef>
                <a:spcPts val="1000"/>
              </a:spcBef>
              <a:spcAft>
                <a:spcPts val="0"/>
              </a:spcAft>
              <a:buClr>
                <a:schemeClr val="dk1"/>
              </a:buClr>
              <a:buSzPts val="1800"/>
              <a:buChar char="●"/>
            </a:pPr>
            <a:r>
              <a:rPr lang="en" sz="1800">
                <a:solidFill>
                  <a:schemeClr val="dk1"/>
                </a:solidFill>
              </a:rPr>
              <a:t>Return data starting at offset 1</a:t>
            </a:r>
            <a:endParaRPr sz="1800">
              <a:solidFill>
                <a:schemeClr val="dk1"/>
              </a:solidFill>
            </a:endParaRPr>
          </a:p>
        </p:txBody>
      </p:sp>
      <p:pic>
        <p:nvPicPr>
          <p:cNvPr id="297" name="Google Shape;297;p45" descr="A similar diagram to the previous slide, but the 2nd and 3rd portions of row 0 in the cache (out of 4 total) are highlighted."/>
          <p:cNvPicPr preferRelativeResize="0"/>
          <p:nvPr/>
        </p:nvPicPr>
        <p:blipFill>
          <a:blip r:embed="rId3">
            <a:alphaModFix/>
          </a:blip>
          <a:stretch>
            <a:fillRect/>
          </a:stretch>
        </p:blipFill>
        <p:spPr>
          <a:xfrm>
            <a:off x="3321225" y="639450"/>
            <a:ext cx="5765225" cy="3532651"/>
          </a:xfrm>
          <a:prstGeom prst="rect">
            <a:avLst/>
          </a:prstGeom>
          <a:noFill/>
          <a:ln>
            <a:noFill/>
          </a:ln>
        </p:spPr>
      </p:pic>
      <p:sp>
        <p:nvSpPr>
          <p:cNvPr id="299" name="Google Shape;299;p45"/>
          <p:cNvSpPr/>
          <p:nvPr/>
        </p:nvSpPr>
        <p:spPr>
          <a:xfrm>
            <a:off x="7263550" y="2831200"/>
            <a:ext cx="1699200" cy="866700"/>
          </a:xfrm>
          <a:prstGeom prst="round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1"/>
                </a:solidFill>
              </a:rPr>
              <a:t>In this example:</a:t>
            </a:r>
            <a:endParaRPr sz="1600">
              <a:solidFill>
                <a:schemeClr val="dk1"/>
              </a:solidFill>
            </a:endParaRPr>
          </a:p>
          <a:p>
            <a:pPr marL="0" lvl="0" indent="0" algn="ctr" rtl="0">
              <a:spcBef>
                <a:spcPts val="0"/>
              </a:spcBef>
              <a:spcAft>
                <a:spcPts val="0"/>
              </a:spcAft>
              <a:buNone/>
            </a:pPr>
            <a:r>
              <a:rPr lang="en" sz="1600" b="1" i="1">
                <a:solidFill>
                  <a:srgbClr val="980000"/>
                </a:solidFill>
              </a:rPr>
              <a:t>K</a:t>
            </a:r>
            <a:r>
              <a:rPr lang="en" sz="1600">
                <a:solidFill>
                  <a:schemeClr val="dk1"/>
                </a:solidFill>
              </a:rPr>
              <a:t> = 4B</a:t>
            </a:r>
            <a:endParaRPr sz="1600">
              <a:solidFill>
                <a:schemeClr val="dk1"/>
              </a:solidFill>
            </a:endParaRPr>
          </a:p>
          <a:p>
            <a:pPr marL="0" lvl="0" indent="0" algn="ctr" rtl="0">
              <a:spcBef>
                <a:spcPts val="0"/>
              </a:spcBef>
              <a:spcAft>
                <a:spcPts val="0"/>
              </a:spcAft>
              <a:buNone/>
            </a:pPr>
            <a:r>
              <a:rPr lang="en" sz="1600" b="1" i="1">
                <a:solidFill>
                  <a:srgbClr val="0000FF"/>
                </a:solidFill>
              </a:rPr>
              <a:t>S</a:t>
            </a:r>
            <a:r>
              <a:rPr lang="en" sz="1600">
                <a:solidFill>
                  <a:srgbClr val="0000FF"/>
                </a:solidFill>
              </a:rPr>
              <a:t> </a:t>
            </a:r>
            <a:r>
              <a:rPr lang="en" sz="1600">
                <a:solidFill>
                  <a:schemeClr val="dk1"/>
                </a:solidFill>
              </a:rPr>
              <a:t>= 4</a:t>
            </a:r>
            <a:endParaRPr sz="1600">
              <a:solidFill>
                <a:schemeClr val="dk1"/>
              </a:solidFill>
            </a:endParaRPr>
          </a:p>
        </p:txBody>
      </p:sp>
      <p:sp>
        <p:nvSpPr>
          <p:cNvPr id="298" name="Google Shape;298;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Collisions</a:t>
            </a:r>
            <a:endParaRPr/>
          </a:p>
        </p:txBody>
      </p:sp>
      <p:sp>
        <p:nvSpPr>
          <p:cNvPr id="305" name="Google Shape;305;p46"/>
          <p:cNvSpPr txBox="1">
            <a:spLocks noGrp="1"/>
          </p:cNvSpPr>
          <p:nvPr>
            <p:ph type="body" idx="1"/>
          </p:nvPr>
        </p:nvSpPr>
        <p:spPr>
          <a:xfrm>
            <a:off x="311700" y="742825"/>
            <a:ext cx="3404100" cy="3518100"/>
          </a:xfrm>
          <a:prstGeom prst="rect">
            <a:avLst/>
          </a:prstGeom>
        </p:spPr>
        <p:txBody>
          <a:bodyPr spcFirstLastPara="1" wrap="square" lIns="91425" tIns="91425" rIns="52925" bIns="91425" anchor="t" anchorCtr="0">
            <a:normAutofit/>
          </a:bodyPr>
          <a:lstStyle/>
          <a:p>
            <a:pPr marL="457200" lvl="0" indent="-342900" algn="l" rtl="0">
              <a:spcBef>
                <a:spcPts val="0"/>
              </a:spcBef>
              <a:spcAft>
                <a:spcPts val="0"/>
              </a:spcAft>
              <a:buSzPts val="1800"/>
              <a:buChar char="●"/>
            </a:pPr>
            <a:r>
              <a:rPr lang="en" b="1"/>
              <a:t>Problem</a:t>
            </a:r>
            <a:r>
              <a:rPr lang="en"/>
              <a:t>: multiple blocks map to the same set</a:t>
            </a:r>
            <a:endParaRPr/>
          </a:p>
          <a:p>
            <a:pPr marL="914400" lvl="1" indent="-330200" algn="l" rtl="0">
              <a:spcBef>
                <a:spcPts val="0"/>
              </a:spcBef>
              <a:spcAft>
                <a:spcPts val="0"/>
              </a:spcAft>
              <a:buSzPts val="1600"/>
              <a:buChar char="○"/>
            </a:pPr>
            <a:r>
              <a:rPr lang="en" b="1">
                <a:solidFill>
                  <a:srgbClr val="7030A0"/>
                </a:solidFill>
              </a:rPr>
              <a:t>Collision</a:t>
            </a:r>
            <a:r>
              <a:rPr lang="en"/>
              <a:t> occurs when we try to load a block into a set that already has data</a:t>
            </a:r>
            <a:endParaRPr/>
          </a:p>
          <a:p>
            <a:pPr marL="1371600" lvl="2" indent="-330200" algn="l" rtl="0">
              <a:spcBef>
                <a:spcPts val="0"/>
              </a:spcBef>
              <a:spcAft>
                <a:spcPts val="0"/>
              </a:spcAft>
              <a:buSzPts val="1600"/>
              <a:buChar char="■"/>
            </a:pPr>
            <a:r>
              <a:rPr lang="en" b="1">
                <a:solidFill>
                  <a:srgbClr val="7030A0"/>
                </a:solidFill>
              </a:rPr>
              <a:t>Evict </a:t>
            </a:r>
            <a:r>
              <a:rPr lang="en"/>
              <a:t>the old block to make room</a:t>
            </a:r>
            <a:endParaRPr/>
          </a:p>
          <a:p>
            <a:pPr marL="914400" lvl="1" indent="-330200" algn="l" rtl="0">
              <a:spcBef>
                <a:spcPts val="0"/>
              </a:spcBef>
              <a:spcAft>
                <a:spcPts val="0"/>
              </a:spcAft>
              <a:buSzPts val="1600"/>
              <a:buChar char="○"/>
            </a:pPr>
            <a:r>
              <a:rPr lang="en"/>
              <a:t>How can we fix this?</a:t>
            </a:r>
            <a:endParaRPr/>
          </a:p>
          <a:p>
            <a:pPr marL="1371600" lvl="2" indent="-330200" algn="l" rtl="0">
              <a:spcBef>
                <a:spcPts val="0"/>
              </a:spcBef>
              <a:spcAft>
                <a:spcPts val="0"/>
              </a:spcAft>
              <a:buSzPts val="1600"/>
              <a:buChar char="■"/>
            </a:pPr>
            <a:r>
              <a:rPr lang="en" i="1"/>
              <a:t>Next lecture!</a:t>
            </a:r>
            <a:endParaRPr i="1"/>
          </a:p>
        </p:txBody>
      </p:sp>
      <p:pic>
        <p:nvPicPr>
          <p:cNvPr id="306" name="Google Shape;306;p46" descr="A similar diagram to the previous slide, but without the highlighting in the cache, and there are now two arrows pointing to row 0 in the cache: one starting at the first row in memory, and one starting at the 5th."/>
          <p:cNvPicPr preferRelativeResize="0"/>
          <p:nvPr/>
        </p:nvPicPr>
        <p:blipFill>
          <a:blip r:embed="rId3">
            <a:alphaModFix/>
          </a:blip>
          <a:stretch>
            <a:fillRect/>
          </a:stretch>
        </p:blipFill>
        <p:spPr>
          <a:xfrm>
            <a:off x="3857675" y="540575"/>
            <a:ext cx="5123400" cy="3148891"/>
          </a:xfrm>
          <a:prstGeom prst="rect">
            <a:avLst/>
          </a:prstGeom>
          <a:noFill/>
          <a:ln>
            <a:noFill/>
          </a:ln>
        </p:spPr>
      </p:pic>
      <p:sp>
        <p:nvSpPr>
          <p:cNvPr id="307" name="Google Shape;307;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Cache Terminology</a:t>
            </a:r>
            <a:endParaRPr/>
          </a:p>
        </p:txBody>
      </p:sp>
      <p:sp>
        <p:nvSpPr>
          <p:cNvPr id="313" name="Google Shape;313;p47"/>
          <p:cNvSpPr txBox="1">
            <a:spLocks noGrp="1"/>
          </p:cNvSpPr>
          <p:nvPr>
            <p:ph type="body" idx="1"/>
          </p:nvPr>
        </p:nvSpPr>
        <p:spPr>
          <a:xfrm>
            <a:off x="311700" y="742825"/>
            <a:ext cx="42411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Memory is broken up into aligned </a:t>
            </a:r>
            <a:r>
              <a:rPr lang="en" b="1">
                <a:solidFill>
                  <a:srgbClr val="7030A0"/>
                </a:solidFill>
              </a:rPr>
              <a:t>blocks</a:t>
            </a:r>
            <a:endParaRPr/>
          </a:p>
          <a:p>
            <a:pPr marL="457200" lvl="0" indent="-342900" algn="l" rtl="0">
              <a:spcBef>
                <a:spcPts val="0"/>
              </a:spcBef>
              <a:spcAft>
                <a:spcPts val="0"/>
              </a:spcAft>
              <a:buSzPts val="1800"/>
              <a:buChar char="●"/>
            </a:pPr>
            <a:r>
              <a:rPr lang="en"/>
              <a:t>Cache is broken up into </a:t>
            </a:r>
            <a:r>
              <a:rPr lang="en" b="1">
                <a:solidFill>
                  <a:srgbClr val="7030A0"/>
                </a:solidFill>
              </a:rPr>
              <a:t>sets</a:t>
            </a:r>
            <a:endParaRPr b="1">
              <a:solidFill>
                <a:srgbClr val="7030A0"/>
              </a:solidFill>
            </a:endParaRPr>
          </a:p>
          <a:p>
            <a:pPr marL="914400" lvl="1" indent="-330200" algn="l" rtl="0">
              <a:spcBef>
                <a:spcPts val="0"/>
              </a:spcBef>
              <a:spcAft>
                <a:spcPts val="0"/>
              </a:spcAft>
              <a:buSzPts val="1600"/>
              <a:buChar char="○"/>
            </a:pPr>
            <a:r>
              <a:rPr lang="en"/>
              <a:t>Each set holds one block (</a:t>
            </a:r>
            <a:r>
              <a:rPr lang="en" i="1"/>
              <a:t>for now</a:t>
            </a:r>
            <a:r>
              <a:rPr lang="en"/>
              <a:t>)</a:t>
            </a:r>
            <a:endParaRPr/>
          </a:p>
          <a:p>
            <a:pPr marL="914400" lvl="1" indent="-330200" algn="l" rtl="0">
              <a:spcBef>
                <a:spcPts val="0"/>
              </a:spcBef>
              <a:spcAft>
                <a:spcPts val="0"/>
              </a:spcAft>
              <a:buSzPts val="1600"/>
              <a:buChar char="○"/>
            </a:pPr>
            <a:r>
              <a:rPr lang="en"/>
              <a:t>Store </a:t>
            </a:r>
            <a:r>
              <a:rPr lang="en" b="1">
                <a:solidFill>
                  <a:srgbClr val="7030A0"/>
                </a:solidFill>
              </a:rPr>
              <a:t>tag </a:t>
            </a:r>
            <a:r>
              <a:rPr lang="en"/>
              <a:t>along with data block</a:t>
            </a:r>
            <a:endParaRPr/>
          </a:p>
          <a:p>
            <a:pPr marL="914400" lvl="1" indent="-330200" algn="l" rtl="0">
              <a:spcBef>
                <a:spcPts val="0"/>
              </a:spcBef>
              <a:spcAft>
                <a:spcPts val="0"/>
              </a:spcAft>
              <a:buSzPts val="1600"/>
              <a:buChar char="○"/>
            </a:pPr>
            <a:r>
              <a:rPr lang="en"/>
              <a:t>Sets referenced by their </a:t>
            </a:r>
            <a:r>
              <a:rPr lang="en" b="1">
                <a:solidFill>
                  <a:srgbClr val="7030A0"/>
                </a:solidFill>
              </a:rPr>
              <a:t>index</a:t>
            </a:r>
            <a:endParaRPr>
              <a:solidFill>
                <a:srgbClr val="7030A0"/>
              </a:solidFill>
            </a:endParaRPr>
          </a:p>
          <a:p>
            <a:pPr marL="457200" lvl="0" indent="-342900" algn="l" rtl="0">
              <a:spcBef>
                <a:spcPts val="0"/>
              </a:spcBef>
              <a:spcAft>
                <a:spcPts val="0"/>
              </a:spcAft>
              <a:buSzPts val="1800"/>
              <a:buChar char="●"/>
            </a:pPr>
            <a:r>
              <a:rPr lang="en" b="1">
                <a:solidFill>
                  <a:srgbClr val="7030A0"/>
                </a:solidFill>
              </a:rPr>
              <a:t>Cache size</a:t>
            </a:r>
            <a:r>
              <a:rPr lang="en"/>
              <a:t> = number of bytes of data the cache can hold</a:t>
            </a:r>
            <a:endParaRPr/>
          </a:p>
          <a:p>
            <a:pPr marL="914400" lvl="1" indent="-330200" algn="l" rtl="0">
              <a:spcBef>
                <a:spcPts val="0"/>
              </a:spcBef>
              <a:spcAft>
                <a:spcPts val="0"/>
              </a:spcAft>
              <a:buSzPts val="1600"/>
              <a:buChar char="○"/>
            </a:pPr>
            <a:r>
              <a:rPr lang="en"/>
              <a:t>Number of sets * block size</a:t>
            </a:r>
            <a:endParaRPr/>
          </a:p>
        </p:txBody>
      </p:sp>
      <p:pic>
        <p:nvPicPr>
          <p:cNvPr id="315" name="Google Shape;315;p47" descr="A similar diagram to slide 10.&#10;A large blue square. Inside are 4 rows of 4 white boxes each. Above the boxes in the first row are the labels &quot;0&quot;, &quot;1&quot;, &quot;...&quot;, and &quot;K-1&quot;, from left to right. A bracket spanning the width of a row is labeled &quot;Block&quot;. To the left of each row, still within the blue box, is another white box labeled &quot;Tag&quot;. To the left of the blue box, the rows are labeled &quot;0&quot;, &quot;1&quot;, &quot;...&quot;, and &quot;S-1&quot;, from top to bottom. A bracket spanning the height of the first row is labeled &quot;Set&quot;"/>
          <p:cNvPicPr preferRelativeResize="0"/>
          <p:nvPr/>
        </p:nvPicPr>
        <p:blipFill>
          <a:blip r:embed="rId3">
            <a:alphaModFix/>
          </a:blip>
          <a:stretch>
            <a:fillRect/>
          </a:stretch>
        </p:blipFill>
        <p:spPr>
          <a:xfrm>
            <a:off x="4495850" y="859925"/>
            <a:ext cx="4582326" cy="3138850"/>
          </a:xfrm>
          <a:prstGeom prst="rect">
            <a:avLst/>
          </a:prstGeom>
          <a:noFill/>
          <a:ln>
            <a:noFill/>
          </a:ln>
        </p:spPr>
      </p:pic>
      <p:sp>
        <p:nvSpPr>
          <p:cNvPr id="314" name="Google Shape;314;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Mid-Quarter Updates</a:t>
            </a:r>
            <a:endParaRPr/>
          </a:p>
        </p:txBody>
      </p:sp>
      <p:sp>
        <p:nvSpPr>
          <p:cNvPr id="96" name="Google Shape;96;p2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Extra office hour on Zoom (link on the course calendar)</a:t>
            </a:r>
            <a:endParaRPr/>
          </a:p>
          <a:p>
            <a:pPr marL="914400" lvl="1" indent="-330200" algn="l" rtl="0">
              <a:spcBef>
                <a:spcPts val="0"/>
              </a:spcBef>
              <a:spcAft>
                <a:spcPts val="0"/>
              </a:spcAft>
              <a:buSzPts val="1600"/>
              <a:buChar char="○"/>
            </a:pPr>
            <a:r>
              <a:rPr lang="en"/>
              <a:t>Wednesdays 6pm-7pm</a:t>
            </a:r>
            <a:endParaRPr/>
          </a:p>
          <a:p>
            <a:pPr marL="914400" lvl="1" indent="-330200" algn="l" rtl="0">
              <a:spcBef>
                <a:spcPts val="0"/>
              </a:spcBef>
              <a:spcAft>
                <a:spcPts val="0"/>
              </a:spcAft>
              <a:buSzPts val="1600"/>
              <a:buChar char="○"/>
            </a:pPr>
            <a:r>
              <a:rPr lang="en"/>
              <a:t>Ellis this week, Shananda after that</a:t>
            </a:r>
            <a:endParaRPr/>
          </a:p>
          <a:p>
            <a:pPr marL="457200" lvl="0" indent="-342900" algn="l" rtl="0">
              <a:spcBef>
                <a:spcPts val="0"/>
              </a:spcBef>
              <a:spcAft>
                <a:spcPts val="0"/>
              </a:spcAft>
              <a:buSzPts val="1800"/>
              <a:buChar char="●"/>
            </a:pPr>
            <a:r>
              <a:rPr lang="en"/>
              <a:t>Additional resources</a:t>
            </a:r>
            <a:endParaRPr/>
          </a:p>
          <a:p>
            <a:pPr marL="914400" lvl="1" indent="-330200" algn="l" rtl="0">
              <a:spcBef>
                <a:spcPts val="0"/>
              </a:spcBef>
              <a:spcAft>
                <a:spcPts val="0"/>
              </a:spcAft>
              <a:buSzPts val="1600"/>
              <a:buChar char="○"/>
            </a:pPr>
            <a:r>
              <a:rPr lang="en"/>
              <a:t>Videos on the course website </a:t>
            </a:r>
            <a:r>
              <a:rPr lang="en" u="sng">
                <a:solidFill>
                  <a:schemeClr val="hlink"/>
                </a:solidFill>
                <a:hlinkClick r:id="rId3"/>
              </a:rPr>
              <a:t>Topic Videos page</a:t>
            </a:r>
            <a:endParaRPr/>
          </a:p>
          <a:p>
            <a:pPr marL="914400" lvl="1" indent="-330200" algn="l" rtl="0">
              <a:spcBef>
                <a:spcPts val="0"/>
              </a:spcBef>
              <a:spcAft>
                <a:spcPts val="0"/>
              </a:spcAft>
              <a:buSzPts val="1600"/>
              <a:buChar char="○"/>
            </a:pPr>
            <a:r>
              <a:rPr lang="en"/>
              <a:t>Optional textbook - </a:t>
            </a:r>
            <a:r>
              <a:rPr lang="en" i="1"/>
              <a:t>Computer Systems: a Programmer’s Perspective</a:t>
            </a:r>
            <a:endParaRPr i="1"/>
          </a:p>
          <a:p>
            <a:pPr marL="1371600" lvl="2" indent="-330200" algn="l" rtl="0">
              <a:spcBef>
                <a:spcPts val="0"/>
              </a:spcBef>
              <a:spcAft>
                <a:spcPts val="0"/>
              </a:spcAft>
              <a:buSzPts val="1600"/>
              <a:buChar char="■"/>
            </a:pPr>
            <a:r>
              <a:rPr lang="en"/>
              <a:t>Readings on the course website Schedule</a:t>
            </a:r>
            <a:endParaRPr/>
          </a:p>
          <a:p>
            <a:pPr marL="1371600" lvl="2" indent="-330200" algn="l" rtl="0">
              <a:spcBef>
                <a:spcPts val="0"/>
              </a:spcBef>
              <a:spcAft>
                <a:spcPts val="0"/>
              </a:spcAft>
              <a:buSzPts val="1600"/>
              <a:buChar char="■"/>
            </a:pPr>
            <a:r>
              <a:rPr lang="en"/>
              <a:t>Copies in the Allen School study center and my office</a:t>
            </a:r>
            <a:endParaRPr/>
          </a:p>
          <a:p>
            <a:pPr marL="457200" lvl="0" indent="-342900" algn="l" rtl="0">
              <a:spcBef>
                <a:spcPts val="0"/>
              </a:spcBef>
              <a:spcAft>
                <a:spcPts val="0"/>
              </a:spcAft>
              <a:buSzPts val="1800"/>
              <a:buChar char="●"/>
            </a:pPr>
            <a:r>
              <a:rPr lang="en"/>
              <a:t>I’m trying to slow down in lecture</a:t>
            </a:r>
            <a:endParaRPr/>
          </a:p>
          <a:p>
            <a:pPr marL="914400" lvl="1" indent="-330200" algn="l" rtl="0">
              <a:spcBef>
                <a:spcPts val="0"/>
              </a:spcBef>
              <a:spcAft>
                <a:spcPts val="0"/>
              </a:spcAft>
              <a:buSzPts val="1600"/>
              <a:buChar char="○"/>
            </a:pPr>
            <a:r>
              <a:rPr lang="en"/>
              <a:t>Please stop me if I’m going too fast :)</a:t>
            </a:r>
            <a:endParaRPr/>
          </a:p>
        </p:txBody>
      </p:sp>
      <p:sp>
        <p:nvSpPr>
          <p:cNvPr id="97" name="Google Shape;9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Address Translation</a:t>
            </a:r>
            <a:endParaRPr/>
          </a:p>
        </p:txBody>
      </p:sp>
      <p:sp>
        <p:nvSpPr>
          <p:cNvPr id="321" name="Google Shape;321;p48"/>
          <p:cNvSpPr txBox="1">
            <a:spLocks noGrp="1"/>
          </p:cNvSpPr>
          <p:nvPr>
            <p:ph type="body" idx="2"/>
          </p:nvPr>
        </p:nvSpPr>
        <p:spPr>
          <a:xfrm>
            <a:off x="311700" y="742825"/>
            <a:ext cx="42603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Block size = </a:t>
            </a:r>
            <a:r>
              <a:rPr lang="en" b="1" i="1">
                <a:solidFill>
                  <a:srgbClr val="980000"/>
                </a:solidFill>
              </a:rPr>
              <a:t>K</a:t>
            </a:r>
            <a:endParaRPr b="1" i="1">
              <a:solidFill>
                <a:srgbClr val="980000"/>
              </a:solidFill>
            </a:endParaRPr>
          </a:p>
          <a:p>
            <a:pPr marL="914400" lvl="1" indent="-330200" algn="l" rtl="0">
              <a:spcBef>
                <a:spcPts val="0"/>
              </a:spcBef>
              <a:spcAft>
                <a:spcPts val="0"/>
              </a:spcAft>
              <a:buSzPts val="1600"/>
              <a:buChar char="○"/>
            </a:pPr>
            <a:r>
              <a:rPr lang="en" b="1" i="1">
                <a:solidFill>
                  <a:srgbClr val="C00000"/>
                </a:solidFill>
              </a:rPr>
              <a:t>k </a:t>
            </a:r>
            <a:r>
              <a:rPr lang="en"/>
              <a:t>= log</a:t>
            </a:r>
            <a:r>
              <a:rPr lang="en" baseline="-25000"/>
              <a:t>2</a:t>
            </a:r>
            <a:r>
              <a:rPr lang="en"/>
              <a:t>(</a:t>
            </a:r>
            <a:r>
              <a:rPr lang="en" b="1" i="1">
                <a:solidFill>
                  <a:srgbClr val="980000"/>
                </a:solidFill>
              </a:rPr>
              <a:t>K</a:t>
            </a:r>
            <a:r>
              <a:rPr lang="en"/>
              <a:t>)</a:t>
            </a:r>
            <a:endParaRPr/>
          </a:p>
          <a:p>
            <a:pPr marL="457200" lvl="0" indent="-342900" algn="l" rtl="0">
              <a:spcBef>
                <a:spcPts val="0"/>
              </a:spcBef>
              <a:spcAft>
                <a:spcPts val="0"/>
              </a:spcAft>
              <a:buSzPts val="1800"/>
              <a:buChar char="●"/>
            </a:pPr>
            <a:r>
              <a:rPr lang="en"/>
              <a:t>Cache size = </a:t>
            </a:r>
            <a:r>
              <a:rPr lang="en" b="1" i="1">
                <a:solidFill>
                  <a:srgbClr val="38761D"/>
                </a:solidFill>
              </a:rPr>
              <a:t>C</a:t>
            </a:r>
            <a:endParaRPr b="1" i="1">
              <a:solidFill>
                <a:srgbClr val="38761D"/>
              </a:solidFill>
            </a:endParaRPr>
          </a:p>
          <a:p>
            <a:pPr marL="457200" lvl="0" indent="-342900" algn="l" rtl="0">
              <a:spcBef>
                <a:spcPts val="0"/>
              </a:spcBef>
              <a:spcAft>
                <a:spcPts val="0"/>
              </a:spcAft>
              <a:buSzPts val="1800"/>
              <a:buChar char="●"/>
            </a:pPr>
            <a:r>
              <a:rPr lang="en"/>
              <a:t>Number of sets = </a:t>
            </a:r>
            <a:r>
              <a:rPr lang="en" b="1" i="1">
                <a:solidFill>
                  <a:srgbClr val="0000FF"/>
                </a:solidFill>
              </a:rPr>
              <a:t>S </a:t>
            </a:r>
            <a:r>
              <a:rPr lang="en"/>
              <a:t>= </a:t>
            </a:r>
            <a:r>
              <a:rPr lang="en" b="1" i="1">
                <a:solidFill>
                  <a:srgbClr val="38761D"/>
                </a:solidFill>
              </a:rPr>
              <a:t>C</a:t>
            </a:r>
            <a:r>
              <a:rPr lang="en"/>
              <a:t>÷</a:t>
            </a:r>
            <a:r>
              <a:rPr lang="en" b="1" i="1">
                <a:solidFill>
                  <a:srgbClr val="980000"/>
                </a:solidFill>
              </a:rPr>
              <a:t>K</a:t>
            </a:r>
            <a:endParaRPr b="1" i="1">
              <a:solidFill>
                <a:srgbClr val="980000"/>
              </a:solidFill>
            </a:endParaRPr>
          </a:p>
          <a:p>
            <a:pPr marL="914400" lvl="1" indent="-330200" algn="l" rtl="0">
              <a:spcBef>
                <a:spcPts val="0"/>
              </a:spcBef>
              <a:spcAft>
                <a:spcPts val="0"/>
              </a:spcAft>
              <a:buSzPts val="1600"/>
              <a:buChar char="○"/>
            </a:pPr>
            <a:r>
              <a:rPr lang="en" b="1" i="1">
                <a:solidFill>
                  <a:srgbClr val="2E66C1"/>
                </a:solidFill>
              </a:rPr>
              <a:t>s </a:t>
            </a:r>
            <a:r>
              <a:rPr lang="en"/>
              <a:t>= log</a:t>
            </a:r>
            <a:r>
              <a:rPr lang="en" baseline="-25000"/>
              <a:t>2</a:t>
            </a:r>
            <a:r>
              <a:rPr lang="en"/>
              <a:t>(</a:t>
            </a:r>
            <a:r>
              <a:rPr lang="en" b="1" i="1">
                <a:solidFill>
                  <a:srgbClr val="0000FF"/>
                </a:solidFill>
              </a:rPr>
              <a:t>S</a:t>
            </a:r>
            <a:r>
              <a:rPr lang="en"/>
              <a:t>)</a:t>
            </a:r>
            <a:endParaRPr/>
          </a:p>
          <a:p>
            <a:pPr marL="0" lvl="0" indent="0" algn="l" rtl="0">
              <a:spcBef>
                <a:spcPts val="1200"/>
              </a:spcBef>
              <a:spcAft>
                <a:spcPts val="1200"/>
              </a:spcAft>
              <a:buNone/>
            </a:pPr>
            <a:endParaRPr/>
          </a:p>
        </p:txBody>
      </p:sp>
      <p:sp>
        <p:nvSpPr>
          <p:cNvPr id="322" name="Google Shape;322;p48"/>
          <p:cNvSpPr txBox="1">
            <a:spLocks noGrp="1"/>
          </p:cNvSpPr>
          <p:nvPr>
            <p:ph type="body" idx="1"/>
          </p:nvPr>
        </p:nvSpPr>
        <p:spPr>
          <a:xfrm>
            <a:off x="4572000" y="742825"/>
            <a:ext cx="42603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Divide addresses (</a:t>
            </a:r>
            <a:r>
              <a:rPr lang="en" i="1">
                <a:solidFill>
                  <a:srgbClr val="7030A0"/>
                </a:solidFill>
              </a:rPr>
              <a:t>a</a:t>
            </a:r>
            <a:r>
              <a:rPr lang="en"/>
              <a:t>)</a:t>
            </a:r>
            <a:r>
              <a:rPr lang="en" i="1">
                <a:solidFill>
                  <a:srgbClr val="7030A0"/>
                </a:solidFill>
              </a:rPr>
              <a:t> </a:t>
            </a:r>
            <a:r>
              <a:rPr lang="en"/>
              <a:t>into fields</a:t>
            </a:r>
            <a:endParaRPr/>
          </a:p>
          <a:p>
            <a:pPr marL="914400" lvl="1" indent="-330200" algn="l" rtl="0">
              <a:spcBef>
                <a:spcPts val="0"/>
              </a:spcBef>
              <a:spcAft>
                <a:spcPts val="0"/>
              </a:spcAft>
              <a:buSzPts val="1600"/>
              <a:buChar char="○"/>
            </a:pPr>
            <a:r>
              <a:rPr lang="en" b="1">
                <a:solidFill>
                  <a:srgbClr val="7030A0"/>
                </a:solidFill>
              </a:rPr>
              <a:t>Offset</a:t>
            </a:r>
            <a:r>
              <a:rPr lang="en"/>
              <a:t> = lowest </a:t>
            </a:r>
            <a:r>
              <a:rPr lang="en" b="1" i="1">
                <a:solidFill>
                  <a:srgbClr val="C00000"/>
                </a:solidFill>
              </a:rPr>
              <a:t>k </a:t>
            </a:r>
            <a:r>
              <a:rPr lang="en"/>
              <a:t>bits = </a:t>
            </a:r>
            <a:r>
              <a:rPr lang="en" i="1">
                <a:solidFill>
                  <a:srgbClr val="7030A0"/>
                </a:solidFill>
              </a:rPr>
              <a:t>a </a:t>
            </a:r>
            <a:r>
              <a:rPr lang="en"/>
              <a:t>% </a:t>
            </a:r>
            <a:r>
              <a:rPr lang="en" b="1" i="1">
                <a:solidFill>
                  <a:srgbClr val="980000"/>
                </a:solidFill>
              </a:rPr>
              <a:t>K</a:t>
            </a:r>
            <a:endParaRPr/>
          </a:p>
          <a:p>
            <a:pPr marL="1371600" lvl="2" indent="-330200" algn="l" rtl="0">
              <a:spcBef>
                <a:spcPts val="0"/>
              </a:spcBef>
              <a:spcAft>
                <a:spcPts val="0"/>
              </a:spcAft>
              <a:buSzPts val="1600"/>
              <a:buChar char="■"/>
            </a:pPr>
            <a:r>
              <a:rPr lang="en"/>
              <a:t>Starting location within a block</a:t>
            </a:r>
            <a:endParaRPr/>
          </a:p>
          <a:p>
            <a:pPr marL="914400" lvl="1" indent="-330200" algn="l" rtl="0">
              <a:spcBef>
                <a:spcPts val="0"/>
              </a:spcBef>
              <a:spcAft>
                <a:spcPts val="0"/>
              </a:spcAft>
              <a:buSzPts val="1600"/>
              <a:buChar char="○"/>
            </a:pPr>
            <a:r>
              <a:rPr lang="en" b="1">
                <a:solidFill>
                  <a:srgbClr val="7030A0"/>
                </a:solidFill>
              </a:rPr>
              <a:t>Index </a:t>
            </a:r>
            <a:r>
              <a:rPr lang="en"/>
              <a:t>= next </a:t>
            </a:r>
            <a:r>
              <a:rPr lang="en" b="1" i="1">
                <a:solidFill>
                  <a:srgbClr val="2E66C1"/>
                </a:solidFill>
              </a:rPr>
              <a:t>s </a:t>
            </a:r>
            <a:r>
              <a:rPr lang="en"/>
              <a:t>bits = (</a:t>
            </a:r>
            <a:r>
              <a:rPr lang="en" i="1">
                <a:solidFill>
                  <a:srgbClr val="7030A0"/>
                </a:solidFill>
              </a:rPr>
              <a:t>a</a:t>
            </a:r>
            <a:r>
              <a:rPr lang="en" sz="1800"/>
              <a:t>÷</a:t>
            </a:r>
            <a:r>
              <a:rPr lang="en" b="1" i="1">
                <a:solidFill>
                  <a:srgbClr val="980000"/>
                </a:solidFill>
              </a:rPr>
              <a:t>K</a:t>
            </a:r>
            <a:r>
              <a:rPr lang="en"/>
              <a:t>) % </a:t>
            </a:r>
            <a:r>
              <a:rPr lang="en" b="1" i="1">
                <a:solidFill>
                  <a:srgbClr val="0000FF"/>
                </a:solidFill>
              </a:rPr>
              <a:t>S</a:t>
            </a:r>
            <a:endParaRPr b="1" i="1">
              <a:solidFill>
                <a:srgbClr val="0000FF"/>
              </a:solidFill>
            </a:endParaRPr>
          </a:p>
          <a:p>
            <a:pPr marL="1371600" lvl="2" indent="-330200" algn="l" rtl="0">
              <a:spcBef>
                <a:spcPts val="0"/>
              </a:spcBef>
              <a:spcAft>
                <a:spcPts val="0"/>
              </a:spcAft>
              <a:buSzPts val="1600"/>
              <a:buChar char="■"/>
            </a:pPr>
            <a:r>
              <a:rPr lang="en"/>
              <a:t>Which set the block is in</a:t>
            </a:r>
            <a:endParaRPr/>
          </a:p>
          <a:p>
            <a:pPr marL="914400" lvl="1" indent="-330200" algn="l" rtl="0">
              <a:spcBef>
                <a:spcPts val="0"/>
              </a:spcBef>
              <a:spcAft>
                <a:spcPts val="0"/>
              </a:spcAft>
              <a:buSzPts val="1600"/>
              <a:buChar char="○"/>
            </a:pPr>
            <a:r>
              <a:rPr lang="en" b="1">
                <a:solidFill>
                  <a:srgbClr val="7030A0"/>
                </a:solidFill>
              </a:rPr>
              <a:t>Tag </a:t>
            </a:r>
            <a:r>
              <a:rPr lang="en"/>
              <a:t>= Remaining bits = (</a:t>
            </a:r>
            <a:r>
              <a:rPr lang="en" i="1">
                <a:solidFill>
                  <a:srgbClr val="7030A0"/>
                </a:solidFill>
              </a:rPr>
              <a:t>a</a:t>
            </a:r>
            <a:r>
              <a:rPr lang="en" sz="1800"/>
              <a:t>÷</a:t>
            </a:r>
            <a:r>
              <a:rPr lang="en" b="1" i="1">
                <a:solidFill>
                  <a:srgbClr val="980000"/>
                </a:solidFill>
              </a:rPr>
              <a:t>K</a:t>
            </a:r>
            <a:r>
              <a:rPr lang="en"/>
              <a:t>)</a:t>
            </a:r>
            <a:r>
              <a:rPr lang="en" sz="1800"/>
              <a:t>÷</a:t>
            </a:r>
            <a:r>
              <a:rPr lang="en" b="1" i="1">
                <a:solidFill>
                  <a:srgbClr val="0000FF"/>
                </a:solidFill>
              </a:rPr>
              <a:t>S</a:t>
            </a:r>
            <a:endParaRPr b="1">
              <a:solidFill>
                <a:srgbClr val="7030A0"/>
              </a:solidFill>
            </a:endParaRPr>
          </a:p>
          <a:p>
            <a:pPr marL="1371600" lvl="2" indent="-330200" algn="l" rtl="0">
              <a:spcBef>
                <a:spcPts val="0"/>
              </a:spcBef>
              <a:spcAft>
                <a:spcPts val="0"/>
              </a:spcAft>
              <a:buSzPts val="1600"/>
              <a:buChar char="■"/>
            </a:pPr>
            <a:r>
              <a:rPr lang="en"/>
              <a:t>Used to distinguish different blocks with the same index</a:t>
            </a:r>
            <a:endParaRPr/>
          </a:p>
        </p:txBody>
      </p:sp>
      <p:sp>
        <p:nvSpPr>
          <p:cNvPr id="323" name="Google Shape;323;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pic>
        <p:nvPicPr>
          <p:cNvPr id="324" name="Google Shape;324;p48"/>
          <p:cNvPicPr preferRelativeResize="0"/>
          <p:nvPr/>
        </p:nvPicPr>
        <p:blipFill>
          <a:blip r:embed="rId3">
            <a:alphaModFix/>
          </a:blip>
          <a:stretch>
            <a:fillRect/>
          </a:stretch>
        </p:blipFill>
        <p:spPr>
          <a:xfrm>
            <a:off x="238801" y="2648725"/>
            <a:ext cx="4827050" cy="1228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Memory Hierarchy Review</a:t>
            </a:r>
            <a:endParaRPr/>
          </a:p>
        </p:txBody>
      </p:sp>
      <p:pic>
        <p:nvPicPr>
          <p:cNvPr id="103" name="Google Shape;103;p22" descr="A green pyramid separated into 6 sections. From top to bottom, they are labeled: registers, on-chip L1 cache (SRAM), off-chip L2 cache (SRAM), main memory (DRAM), local secondary storage (local disks), and remote secondary storage (distributed file systems, web servers). On the left are two vertical arrows pointing in opposite directions form the center. The top arrow is labeled &quot;smaller, faster, costlier per byte&quot;. The bottom is labeled &quot;Larger, slower, cheaper per byte&quot;"/>
          <p:cNvPicPr preferRelativeResize="0"/>
          <p:nvPr/>
        </p:nvPicPr>
        <p:blipFill>
          <a:blip r:embed="rId3">
            <a:alphaModFix/>
          </a:blip>
          <a:stretch>
            <a:fillRect/>
          </a:stretch>
        </p:blipFill>
        <p:spPr>
          <a:xfrm>
            <a:off x="1849850" y="674675"/>
            <a:ext cx="5057875" cy="3535150"/>
          </a:xfrm>
          <a:prstGeom prst="rect">
            <a:avLst/>
          </a:prstGeom>
          <a:noFill/>
          <a:ln>
            <a:noFill/>
          </a:ln>
        </p:spPr>
      </p:pic>
      <p:sp>
        <p:nvSpPr>
          <p:cNvPr id="104" name="Google Shape;104;p22"/>
          <p:cNvSpPr txBox="1"/>
          <p:nvPr/>
        </p:nvSpPr>
        <p:spPr>
          <a:xfrm>
            <a:off x="4854700" y="798275"/>
            <a:ext cx="3266400"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rPr>
              <a:t>CPU registers hold words retrieved from L1 cache</a:t>
            </a:r>
            <a:endParaRPr sz="1000" b="1">
              <a:solidFill>
                <a:schemeClr val="dk1"/>
              </a:solidFill>
            </a:endParaRPr>
          </a:p>
        </p:txBody>
      </p:sp>
      <p:sp>
        <p:nvSpPr>
          <p:cNvPr id="105" name="Google Shape;105;p22"/>
          <p:cNvSpPr txBox="1"/>
          <p:nvPr/>
        </p:nvSpPr>
        <p:spPr>
          <a:xfrm>
            <a:off x="5151100" y="1323275"/>
            <a:ext cx="3681300"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rPr>
              <a:t>L1 cache holds lines (i.e. blocks) retrieved from L2 cache</a:t>
            </a:r>
            <a:endParaRPr sz="1000" b="1">
              <a:solidFill>
                <a:schemeClr val="dk1"/>
              </a:solidFill>
            </a:endParaRPr>
          </a:p>
        </p:txBody>
      </p:sp>
      <p:sp>
        <p:nvSpPr>
          <p:cNvPr id="106" name="Google Shape;106;p22"/>
          <p:cNvSpPr txBox="1"/>
          <p:nvPr/>
        </p:nvSpPr>
        <p:spPr>
          <a:xfrm>
            <a:off x="5459400" y="1909800"/>
            <a:ext cx="3455400"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rPr>
              <a:t>L2 cache holds lines retrieved from main memory</a:t>
            </a:r>
            <a:endParaRPr sz="1000" b="1">
              <a:solidFill>
                <a:schemeClr val="dk1"/>
              </a:solidFill>
            </a:endParaRPr>
          </a:p>
        </p:txBody>
      </p:sp>
      <p:sp>
        <p:nvSpPr>
          <p:cNvPr id="107" name="Google Shape;107;p22"/>
          <p:cNvSpPr txBox="1"/>
          <p:nvPr/>
        </p:nvSpPr>
        <p:spPr>
          <a:xfrm>
            <a:off x="5748975" y="2380575"/>
            <a:ext cx="2780400"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rPr>
              <a:t>Main memory holds disk blocks retrieved from local disks</a:t>
            </a:r>
            <a:endParaRPr sz="1000" b="1">
              <a:solidFill>
                <a:schemeClr val="dk1"/>
              </a:solidFill>
            </a:endParaRPr>
          </a:p>
        </p:txBody>
      </p:sp>
      <p:sp>
        <p:nvSpPr>
          <p:cNvPr id="108" name="Google Shape;108;p22"/>
          <p:cNvSpPr txBox="1"/>
          <p:nvPr/>
        </p:nvSpPr>
        <p:spPr>
          <a:xfrm>
            <a:off x="5976000" y="2946350"/>
            <a:ext cx="2938800"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rPr>
              <a:t>Local disks hold files retrieved from disks on remote network servers</a:t>
            </a:r>
            <a:endParaRPr sz="1000" b="1">
              <a:solidFill>
                <a:schemeClr val="dk1"/>
              </a:solidFill>
            </a:endParaRPr>
          </a:p>
        </p:txBody>
      </p:sp>
      <p:sp>
        <p:nvSpPr>
          <p:cNvPr id="109" name="Google Shape;10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Memory Hierarchy Review (pt 2)</a:t>
            </a:r>
            <a:endParaRPr/>
          </a:p>
        </p:txBody>
      </p:sp>
      <p:pic>
        <p:nvPicPr>
          <p:cNvPr id="115" name="Google Shape;115;p23" descr="The same pyramid as the previous slide, but there are additional labels on each side. On the left form top to bottom are the following: &lt;1ns for registers, 1ns ofr L1 cache, 5-10ns for L2 cache, 100ns for main memory, 150,000ns ssd and 10,000,000 ns (10ms) disk for local disks, and 1-150ms for remote storage.&#10;&#10;On the right side of the pyramid, next to registers is a picture of tacos with avocado, captioned &quot;5-10s&quot;. Next to the L1 and L2 cache is a picture o fan avocado captioned &quot;1-2min&quot;. Next to memory is a picture of a display of avocados at a store captioned &quot;15-30 min&quot;. Next to local secondary storage are the captions &quot;31 days&quot; and &quot;66 months = 5.5 years&quot;. Next to remote storage is a picture of some trees captioned &quot;1-15 years&quot;"/>
          <p:cNvPicPr preferRelativeResize="0"/>
          <p:nvPr/>
        </p:nvPicPr>
        <p:blipFill>
          <a:blip r:embed="rId3">
            <a:alphaModFix/>
          </a:blip>
          <a:stretch>
            <a:fillRect/>
          </a:stretch>
        </p:blipFill>
        <p:spPr>
          <a:xfrm>
            <a:off x="1922150" y="635900"/>
            <a:ext cx="5589950" cy="3585375"/>
          </a:xfrm>
          <a:prstGeom prst="rect">
            <a:avLst/>
          </a:prstGeom>
          <a:noFill/>
          <a:ln>
            <a:noFill/>
          </a:ln>
        </p:spPr>
      </p:pic>
      <p:sp>
        <p:nvSpPr>
          <p:cNvPr id="116" name="Google Shape;11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Memory Hierarchy Review (pt 3)</a:t>
            </a:r>
            <a:endParaRPr/>
          </a:p>
        </p:txBody>
      </p:sp>
      <p:pic>
        <p:nvPicPr>
          <p:cNvPr id="122" name="Google Shape;122;p24" descr="The same pyramid as slide 4. The registers section (the top of the pyramid) is labeled &quot;explicitly program-controlled (e.g., refer to exactly %rax, %rbx). There is a green box around the L1 cache, L2 cache, and main memory portions. Next to the box is green text that reads &quot;a program only sees 'memory'; the hardware manages caching - but always good to be aware!&quot;"/>
          <p:cNvPicPr preferRelativeResize="0"/>
          <p:nvPr/>
        </p:nvPicPr>
        <p:blipFill>
          <a:blip r:embed="rId3">
            <a:alphaModFix/>
          </a:blip>
          <a:stretch>
            <a:fillRect/>
          </a:stretch>
        </p:blipFill>
        <p:spPr>
          <a:xfrm>
            <a:off x="1931650" y="675950"/>
            <a:ext cx="6387601" cy="3576275"/>
          </a:xfrm>
          <a:prstGeom prst="rect">
            <a:avLst/>
          </a:prstGeom>
          <a:noFill/>
          <a:ln>
            <a:noFill/>
          </a:ln>
        </p:spPr>
      </p:pic>
      <p:sp>
        <p:nvSpPr>
          <p:cNvPr id="123" name="Google Shape;12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Microarchitecture: Intel Core i7</a:t>
            </a:r>
            <a:endParaRPr/>
          </a:p>
        </p:txBody>
      </p:sp>
      <p:pic>
        <p:nvPicPr>
          <p:cNvPr id="130" name="Google Shape;130;p25" descr="A large pink box labeled &quot;Processor package&quot;. Inside are two yellow boxes labeled &quot;Core 0&quot; and &quot;Core n&quot; with a &quot;...&quot; in between them. In each yellow box is a white box labeled &quot;Regs&quot; two purple boxes labeled &quot;L1 d-cache&quot; and &quot;L1 i-cache&quot;, and a slightly larger purple box labeled &quot;L2 unified cache&quot;. There are black lines between Regs and the L1 d-cache, and between each of the L1 caches and the L2 cache. Below the yellow boxes, but still within the pink box, is a larger purple box labeled &quot;L3 unified cache (shared by all cores)&quot;. There are black lines between the L2 caches from both cores and the L3 cache. Below the pink box is a green box labeled &quot;Main memory&quot;, with a black line connecting it to the L3 unified cache."/>
          <p:cNvPicPr preferRelativeResize="0"/>
          <p:nvPr/>
        </p:nvPicPr>
        <p:blipFill>
          <a:blip r:embed="rId3">
            <a:alphaModFix/>
          </a:blip>
          <a:stretch>
            <a:fillRect/>
          </a:stretch>
        </p:blipFill>
        <p:spPr>
          <a:xfrm>
            <a:off x="692700" y="742825"/>
            <a:ext cx="4474910" cy="3518100"/>
          </a:xfrm>
          <a:prstGeom prst="rect">
            <a:avLst/>
          </a:prstGeom>
          <a:noFill/>
          <a:ln>
            <a:noFill/>
          </a:ln>
        </p:spPr>
      </p:pic>
      <p:sp>
        <p:nvSpPr>
          <p:cNvPr id="129" name="Google Shape;129;p25"/>
          <p:cNvSpPr txBox="1">
            <a:spLocks noGrp="1"/>
          </p:cNvSpPr>
          <p:nvPr>
            <p:ph type="body" idx="1"/>
          </p:nvPr>
        </p:nvSpPr>
        <p:spPr>
          <a:xfrm>
            <a:off x="5367850" y="742825"/>
            <a:ext cx="3464400" cy="35181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Font typeface="Calibri"/>
              <a:buChar char="●"/>
            </a:pPr>
            <a:r>
              <a:rPr lang="en" b="1" dirty="0">
                <a:latin typeface="Calibri"/>
                <a:ea typeface="Calibri"/>
                <a:cs typeface="Calibri"/>
                <a:sym typeface="Calibri"/>
              </a:rPr>
              <a:t>Block size</a:t>
            </a:r>
            <a:r>
              <a:rPr lang="en" dirty="0">
                <a:latin typeface="Calibri"/>
                <a:ea typeface="Calibri"/>
                <a:cs typeface="Calibri"/>
                <a:sym typeface="Calibri"/>
              </a:rPr>
              <a:t>: </a:t>
            </a:r>
            <a:br>
              <a:rPr lang="en" dirty="0">
                <a:latin typeface="Calibri"/>
                <a:ea typeface="Calibri"/>
                <a:cs typeface="Calibri"/>
                <a:sym typeface="Calibri"/>
              </a:rPr>
            </a:br>
            <a:r>
              <a:rPr lang="en" dirty="0">
                <a:latin typeface="Calibri"/>
                <a:ea typeface="Calibri"/>
                <a:cs typeface="Calibri"/>
                <a:sym typeface="Calibri"/>
              </a:rPr>
              <a:t>	64 bytes for all caches</a:t>
            </a:r>
            <a:endParaRPr dirty="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 b="1" dirty="0">
                <a:latin typeface="Calibri"/>
                <a:ea typeface="Calibri"/>
                <a:cs typeface="Calibri"/>
                <a:sym typeface="Calibri"/>
              </a:rPr>
              <a:t>L1 i-cache and d-cache:</a:t>
            </a:r>
            <a:endParaRPr dirty="0"/>
          </a:p>
          <a:p>
            <a:pPr marL="914400" lvl="1" indent="-342900" algn="l" rtl="0">
              <a:lnSpc>
                <a:spcPct val="100000"/>
              </a:lnSpc>
              <a:spcBef>
                <a:spcPts val="0"/>
              </a:spcBef>
              <a:spcAft>
                <a:spcPts val="0"/>
              </a:spcAft>
              <a:buSzPts val="1800"/>
              <a:buFont typeface="Calibri"/>
              <a:buChar char="○"/>
            </a:pPr>
            <a:r>
              <a:rPr lang="en" sz="1800" dirty="0">
                <a:latin typeface="Calibri"/>
                <a:ea typeface="Calibri"/>
                <a:cs typeface="Calibri"/>
                <a:sym typeface="Calibri"/>
              </a:rPr>
              <a:t>32 KiB,  8-way, </a:t>
            </a:r>
            <a:endParaRPr sz="1800" dirty="0"/>
          </a:p>
          <a:p>
            <a:pPr marL="914400" lvl="1" indent="-342900" algn="l" rtl="0">
              <a:lnSpc>
                <a:spcPct val="100000"/>
              </a:lnSpc>
              <a:spcBef>
                <a:spcPts val="0"/>
              </a:spcBef>
              <a:spcAft>
                <a:spcPts val="0"/>
              </a:spcAft>
              <a:buSzPts val="1800"/>
              <a:buFont typeface="Calibri"/>
              <a:buChar char="○"/>
            </a:pPr>
            <a:r>
              <a:rPr lang="en" sz="1800" dirty="0">
                <a:latin typeface="Calibri"/>
                <a:ea typeface="Calibri"/>
                <a:cs typeface="Calibri"/>
                <a:sym typeface="Calibri"/>
              </a:rPr>
              <a:t>Access: 4 cycles</a:t>
            </a:r>
            <a:endParaRPr sz="1800" dirty="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 b="1" dirty="0">
                <a:latin typeface="Calibri"/>
                <a:ea typeface="Calibri"/>
                <a:cs typeface="Calibri"/>
                <a:sym typeface="Calibri"/>
              </a:rPr>
              <a:t>L2 unified cache:</a:t>
            </a:r>
            <a:endParaRPr dirty="0"/>
          </a:p>
          <a:p>
            <a:pPr marL="914400" lvl="1" indent="-342900" algn="l" rtl="0">
              <a:lnSpc>
                <a:spcPct val="100000"/>
              </a:lnSpc>
              <a:spcBef>
                <a:spcPts val="0"/>
              </a:spcBef>
              <a:spcAft>
                <a:spcPts val="0"/>
              </a:spcAft>
              <a:buSzPts val="1800"/>
              <a:buFont typeface="Calibri"/>
              <a:buChar char="○"/>
            </a:pPr>
            <a:r>
              <a:rPr lang="en" sz="1800" dirty="0">
                <a:latin typeface="Calibri"/>
                <a:ea typeface="Calibri"/>
                <a:cs typeface="Calibri"/>
                <a:sym typeface="Calibri"/>
              </a:rPr>
              <a:t>256 KiB, 8-way, </a:t>
            </a:r>
            <a:endParaRPr sz="1800" dirty="0"/>
          </a:p>
          <a:p>
            <a:pPr marL="914400" lvl="1" indent="-342900" algn="l" rtl="0">
              <a:lnSpc>
                <a:spcPct val="100000"/>
              </a:lnSpc>
              <a:spcBef>
                <a:spcPts val="0"/>
              </a:spcBef>
              <a:spcAft>
                <a:spcPts val="0"/>
              </a:spcAft>
              <a:buSzPts val="1800"/>
              <a:buFont typeface="Calibri"/>
              <a:buChar char="○"/>
            </a:pPr>
            <a:r>
              <a:rPr lang="en" sz="1800" dirty="0">
                <a:latin typeface="Calibri"/>
                <a:ea typeface="Calibri"/>
                <a:cs typeface="Calibri"/>
                <a:sym typeface="Calibri"/>
              </a:rPr>
              <a:t>Access: 11 cycles</a:t>
            </a:r>
            <a:endParaRPr sz="1800" dirty="0"/>
          </a:p>
          <a:p>
            <a:pPr marL="457200" lvl="0" indent="-342900" algn="l" rtl="0">
              <a:lnSpc>
                <a:spcPct val="100000"/>
              </a:lnSpc>
              <a:spcBef>
                <a:spcPts val="0"/>
              </a:spcBef>
              <a:spcAft>
                <a:spcPts val="0"/>
              </a:spcAft>
              <a:buSzPts val="1800"/>
              <a:buFont typeface="Calibri"/>
              <a:buChar char="●"/>
            </a:pPr>
            <a:r>
              <a:rPr lang="en" b="1" dirty="0">
                <a:latin typeface="Calibri"/>
                <a:ea typeface="Calibri"/>
                <a:cs typeface="Calibri"/>
                <a:sym typeface="Calibri"/>
              </a:rPr>
              <a:t>L3 unified cache:</a:t>
            </a:r>
            <a:endParaRPr dirty="0"/>
          </a:p>
          <a:p>
            <a:pPr marL="914400" lvl="1" indent="-342900" algn="l" rtl="0">
              <a:lnSpc>
                <a:spcPct val="100000"/>
              </a:lnSpc>
              <a:spcBef>
                <a:spcPts val="0"/>
              </a:spcBef>
              <a:spcAft>
                <a:spcPts val="0"/>
              </a:spcAft>
              <a:buSzPts val="1800"/>
              <a:buFont typeface="Calibri"/>
              <a:buChar char="○"/>
            </a:pPr>
            <a:r>
              <a:rPr lang="en" sz="1800" dirty="0">
                <a:latin typeface="Calibri"/>
                <a:ea typeface="Calibri"/>
                <a:cs typeface="Calibri"/>
                <a:sym typeface="Calibri"/>
              </a:rPr>
              <a:t>8 MiB, 16-way,</a:t>
            </a:r>
            <a:endParaRPr sz="1800" dirty="0"/>
          </a:p>
          <a:p>
            <a:pPr marL="914400" lvl="1" indent="-342900" algn="l" rtl="0">
              <a:lnSpc>
                <a:spcPct val="100000"/>
              </a:lnSpc>
              <a:spcBef>
                <a:spcPts val="0"/>
              </a:spcBef>
              <a:spcAft>
                <a:spcPts val="0"/>
              </a:spcAft>
              <a:buSzPts val="1800"/>
              <a:buFont typeface="Calibri"/>
              <a:buChar char="○"/>
            </a:pPr>
            <a:r>
              <a:rPr lang="en" sz="1800" dirty="0">
                <a:latin typeface="Calibri"/>
                <a:ea typeface="Calibri"/>
                <a:cs typeface="Calibri"/>
                <a:sym typeface="Calibri"/>
              </a:rPr>
              <a:t>Access: 30-40 cycles</a:t>
            </a:r>
            <a:endParaRPr sz="1800" dirty="0">
              <a:latin typeface="Calibri"/>
              <a:ea typeface="Calibri"/>
              <a:cs typeface="Calibri"/>
              <a:sym typeface="Calibri"/>
            </a:endParaRPr>
          </a:p>
        </p:txBody>
      </p:sp>
      <p:sp>
        <p:nvSpPr>
          <p:cNvPr id="131" name="Google Shape;13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Caches</a:t>
            </a:r>
            <a:endParaRPr/>
          </a:p>
        </p:txBody>
      </p:sp>
      <p:sp>
        <p:nvSpPr>
          <p:cNvPr id="137" name="Google Shape;137;p26"/>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Cache basics</a:t>
            </a:r>
            <a:endParaRPr>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Principle of locality</a:t>
            </a:r>
            <a:endParaRPr>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Memory hierarchies</a:t>
            </a:r>
            <a:endParaRPr>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b="1">
                <a:solidFill>
                  <a:srgbClr val="7030A0"/>
                </a:solidFill>
                <a:latin typeface="Calibri"/>
                <a:ea typeface="Calibri"/>
                <a:cs typeface="Calibri"/>
                <a:sym typeface="Calibri"/>
              </a:rPr>
              <a:t>Cache organization</a:t>
            </a:r>
            <a:endParaRPr>
              <a:solidFill>
                <a:srgbClr val="7030A0"/>
              </a:solidFill>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b="1">
                <a:solidFill>
                  <a:srgbClr val="7030A0"/>
                </a:solidFill>
                <a:latin typeface="Calibri"/>
                <a:ea typeface="Calibri"/>
                <a:cs typeface="Calibri"/>
                <a:sym typeface="Calibri"/>
              </a:rPr>
              <a:t>Direct-mapped (sets; index + tag)</a:t>
            </a:r>
            <a:endParaRPr>
              <a:solidFill>
                <a:srgbClr val="7030A0"/>
              </a:solidFill>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a:latin typeface="Calibri"/>
                <a:ea typeface="Calibri"/>
                <a:cs typeface="Calibri"/>
                <a:sym typeface="Calibri"/>
              </a:rPr>
              <a:t>Associativity (ways)</a:t>
            </a:r>
            <a:endParaRPr>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a:latin typeface="Calibri"/>
                <a:ea typeface="Calibri"/>
                <a:cs typeface="Calibri"/>
                <a:sym typeface="Calibri"/>
              </a:rPr>
              <a:t>Replacement policy</a:t>
            </a:r>
            <a:endParaRPr>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a:latin typeface="Calibri"/>
                <a:ea typeface="Calibri"/>
                <a:cs typeface="Calibri"/>
                <a:sym typeface="Calibri"/>
              </a:rPr>
              <a:t>Handling writes</a:t>
            </a:r>
            <a:endParaRPr>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Program optimizations that consider caches</a:t>
            </a:r>
            <a:endParaRPr>
              <a:latin typeface="Calibri"/>
              <a:ea typeface="Calibri"/>
              <a:cs typeface="Calibri"/>
              <a:sym typeface="Calibri"/>
            </a:endParaRPr>
          </a:p>
          <a:p>
            <a:pPr marL="0" lvl="0" indent="0" algn="l" rtl="0">
              <a:spcBef>
                <a:spcPts val="0"/>
              </a:spcBef>
              <a:spcAft>
                <a:spcPts val="1200"/>
              </a:spcAft>
              <a:buNone/>
            </a:pPr>
            <a:endParaRPr/>
          </a:p>
        </p:txBody>
      </p:sp>
      <p:sp>
        <p:nvSpPr>
          <p:cNvPr id="138" name="Google Shape;138;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Review Question</a:t>
            </a:r>
            <a:endParaRPr/>
          </a:p>
        </p:txBody>
      </p:sp>
      <p:sp>
        <p:nvSpPr>
          <p:cNvPr id="144" name="Google Shape;144;p2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a:t>We have a </a:t>
            </a:r>
            <a:r>
              <a:rPr lang="en" b="1"/>
              <a:t>direct-mapped cache</a:t>
            </a:r>
            <a:r>
              <a:rPr lang="en"/>
              <a:t> with the following parameters:</a:t>
            </a:r>
            <a:endParaRPr/>
          </a:p>
          <a:p>
            <a:pPr marL="457200" lvl="0" indent="-342900" algn="l" rtl="0">
              <a:lnSpc>
                <a:spcPct val="115000"/>
              </a:lnSpc>
              <a:spcBef>
                <a:spcPts val="480"/>
              </a:spcBef>
              <a:spcAft>
                <a:spcPts val="0"/>
              </a:spcAft>
              <a:buSzPts val="1800"/>
              <a:buChar char="●"/>
            </a:pPr>
            <a:r>
              <a:rPr lang="en"/>
              <a:t>Block size of 8 bytes</a:t>
            </a:r>
            <a:endParaRPr/>
          </a:p>
          <a:p>
            <a:pPr marL="457200" lvl="0" indent="-342900" algn="l" rtl="0">
              <a:lnSpc>
                <a:spcPct val="115000"/>
              </a:lnSpc>
              <a:spcBef>
                <a:spcPts val="0"/>
              </a:spcBef>
              <a:spcAft>
                <a:spcPts val="0"/>
              </a:spcAft>
              <a:buSzPts val="1800"/>
              <a:buChar char="●"/>
            </a:pPr>
            <a:r>
              <a:rPr lang="en"/>
              <a:t>Cache size of 4 KiB</a:t>
            </a:r>
            <a:endParaRPr/>
          </a:p>
          <a:p>
            <a:pPr marL="457200" lvl="0" indent="-342900" algn="l" rtl="0">
              <a:lnSpc>
                <a:spcPct val="115000"/>
              </a:lnSpc>
              <a:spcBef>
                <a:spcPts val="1000"/>
              </a:spcBef>
              <a:spcAft>
                <a:spcPts val="0"/>
              </a:spcAft>
              <a:buSzPts val="1800"/>
              <a:buAutoNum type="arabicPeriod"/>
            </a:pPr>
            <a:r>
              <a:rPr lang="en"/>
              <a:t>How many blocks can the cache hold?</a:t>
            </a:r>
            <a:endParaRPr/>
          </a:p>
          <a:p>
            <a:pPr marL="457200" lvl="0" indent="-342900" algn="l" rtl="0">
              <a:lnSpc>
                <a:spcPct val="115000"/>
              </a:lnSpc>
              <a:spcBef>
                <a:spcPts val="0"/>
              </a:spcBef>
              <a:spcAft>
                <a:spcPts val="0"/>
              </a:spcAft>
              <a:buSzPts val="1800"/>
              <a:buAutoNum type="arabicPeriod"/>
            </a:pPr>
            <a:r>
              <a:rPr lang="en"/>
              <a:t>How many bits wide is the block offset field?</a:t>
            </a:r>
            <a:endParaRPr/>
          </a:p>
          <a:p>
            <a:pPr marL="457200" lvl="0" indent="-342900" algn="l" rtl="0">
              <a:lnSpc>
                <a:spcPct val="115000"/>
              </a:lnSpc>
              <a:spcBef>
                <a:spcPts val="0"/>
              </a:spcBef>
              <a:spcAft>
                <a:spcPts val="0"/>
              </a:spcAft>
              <a:buSzPts val="1800"/>
              <a:buAutoNum type="arabicPeriod"/>
            </a:pPr>
            <a:r>
              <a:rPr lang="en"/>
              <a:t>Which of the following addresses (could be multiple) would fall under block 3?</a:t>
            </a:r>
            <a:endParaRPr/>
          </a:p>
          <a:p>
            <a:pPr marL="914400" lvl="1" indent="-330200" algn="l" rtl="0">
              <a:lnSpc>
                <a:spcPct val="115000"/>
              </a:lnSpc>
              <a:spcBef>
                <a:spcPts val="0"/>
              </a:spcBef>
              <a:spcAft>
                <a:spcPts val="0"/>
              </a:spcAft>
              <a:buClr>
                <a:srgbClr val="7030A0"/>
              </a:buClr>
              <a:buSzPts val="1600"/>
              <a:buAutoNum type="alphaUcParenR"/>
            </a:pPr>
            <a:r>
              <a:rPr lang="en"/>
              <a:t>0x3</a:t>
            </a:r>
            <a:endParaRPr/>
          </a:p>
          <a:p>
            <a:pPr marL="914400" lvl="1" indent="-330200" algn="l" rtl="0">
              <a:lnSpc>
                <a:spcPct val="115000"/>
              </a:lnSpc>
              <a:spcBef>
                <a:spcPts val="0"/>
              </a:spcBef>
              <a:spcAft>
                <a:spcPts val="0"/>
              </a:spcAft>
              <a:buClr>
                <a:srgbClr val="7030A0"/>
              </a:buClr>
              <a:buSzPts val="1600"/>
              <a:buAutoNum type="alphaUcParenR"/>
            </a:pPr>
            <a:r>
              <a:rPr lang="en"/>
              <a:t>0x1F</a:t>
            </a:r>
            <a:endParaRPr/>
          </a:p>
          <a:p>
            <a:pPr marL="914400" lvl="1" indent="-330200" algn="l" rtl="0">
              <a:lnSpc>
                <a:spcPct val="115000"/>
              </a:lnSpc>
              <a:spcBef>
                <a:spcPts val="0"/>
              </a:spcBef>
              <a:spcAft>
                <a:spcPts val="0"/>
              </a:spcAft>
              <a:buClr>
                <a:srgbClr val="7030A0"/>
              </a:buClr>
              <a:buSzPts val="1600"/>
              <a:buAutoNum type="alphaUcParenR"/>
            </a:pPr>
            <a:r>
              <a:rPr lang="en"/>
              <a:t>0x30</a:t>
            </a:r>
            <a:endParaRPr/>
          </a:p>
          <a:p>
            <a:pPr marL="914400" lvl="1" indent="-330200" algn="l" rtl="0">
              <a:lnSpc>
                <a:spcPct val="115000"/>
              </a:lnSpc>
              <a:spcBef>
                <a:spcPts val="0"/>
              </a:spcBef>
              <a:spcAft>
                <a:spcPts val="0"/>
              </a:spcAft>
              <a:buClr>
                <a:srgbClr val="7030A0"/>
              </a:buClr>
              <a:buSzPts val="1600"/>
              <a:buAutoNum type="alphaUcParenR"/>
            </a:pPr>
            <a:r>
              <a:rPr lang="en"/>
              <a:t>0x38</a:t>
            </a:r>
            <a:endParaRPr/>
          </a:p>
        </p:txBody>
      </p:sp>
      <p:sp>
        <p:nvSpPr>
          <p:cNvPr id="145" name="Google Shape;14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DD11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2153</Words>
  <Application>Microsoft Office PowerPoint</Application>
  <PresentationFormat>On-screen Show (16:9)</PresentationFormat>
  <Paragraphs>307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Source Code Pro</vt:lpstr>
      <vt:lpstr>Play</vt:lpstr>
      <vt:lpstr>Simple Light UW 351</vt:lpstr>
      <vt:lpstr>Caches II</vt:lpstr>
      <vt:lpstr>Administrivia</vt:lpstr>
      <vt:lpstr>Mid-Quarter Updates</vt:lpstr>
      <vt:lpstr>Memory Hierarchy Review</vt:lpstr>
      <vt:lpstr>Memory Hierarchy Review (pt 2)</vt:lpstr>
      <vt:lpstr>Memory Hierarchy Review (pt 3)</vt:lpstr>
      <vt:lpstr>Example Microarchitecture: Intel Core i7</vt:lpstr>
      <vt:lpstr>Caches</vt:lpstr>
      <vt:lpstr>Review Question</vt:lpstr>
      <vt:lpstr>Reading Terminology Review</vt:lpstr>
      <vt:lpstr>Cache Organization: Block Size</vt:lpstr>
      <vt:lpstr>Cache Organization: Block Size (pt 2) </vt:lpstr>
      <vt:lpstr>Cache Organization: Cache Size</vt:lpstr>
      <vt:lpstr>Hash Tables for Fast Lookup</vt:lpstr>
      <vt:lpstr>Cache Organization: Sets</vt:lpstr>
      <vt:lpstr>Memory and Cache Example</vt:lpstr>
      <vt:lpstr>Memory and Cache Example (pt 2)</vt:lpstr>
      <vt:lpstr>Polling Question</vt:lpstr>
      <vt:lpstr>Cache Organization: Sets and Tags</vt:lpstr>
      <vt:lpstr>Memory and Cache Example (pt 3)</vt:lpstr>
      <vt:lpstr>Memory and Cache Example (pt 4)</vt:lpstr>
      <vt:lpstr>Accessing Data</vt:lpstr>
      <vt:lpstr>Accessing Data Example: Before</vt:lpstr>
      <vt:lpstr>Accessing Data Example: T/I/O breakdown</vt:lpstr>
      <vt:lpstr>Accessing Data Example: Checking Set</vt:lpstr>
      <vt:lpstr>Accessing Data Example: Loading from Memory</vt:lpstr>
      <vt:lpstr>Accessing Data Example: Returning Data</vt:lpstr>
      <vt:lpstr>Collisions</vt:lpstr>
      <vt:lpstr>Summary: Cache Terminology</vt:lpstr>
      <vt:lpstr>Summary: Address Translation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3</cp:revision>
  <dcterms:modified xsi:type="dcterms:W3CDTF">2024-07-23T06:09:11Z</dcterms:modified>
</cp:coreProperties>
</file>