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REM" panose="020B0604020202020204" charset="0"/>
      <p:regular r:id="rId36"/>
      <p:bold r:id="rId37"/>
      <p:italic r:id="rId38"/>
      <p:boldItalic r:id="rId39"/>
    </p:embeddedFont>
    <p:embeddedFont>
      <p:font typeface="Source Code Pro" panose="020B0509030403020204" pitchFamily="49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8">
          <p15:clr>
            <a:srgbClr val="747775"/>
          </p15:clr>
        </p15:guide>
        <p15:guide id="2" pos="5291">
          <p15:clr>
            <a:srgbClr val="747775"/>
          </p15:clr>
        </p15:guide>
        <p15:guide id="3" pos="44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EE0EAF-C0D9-4464-86DF-EBBFFF321D6D}">
  <a:tblStyle styleId="{5EEE0EAF-C0D9-4464-86DF-EBBFFF321D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744" autoAdjust="0"/>
  </p:normalViewPr>
  <p:slideViewPr>
    <p:cSldViewPr snapToGrid="0">
      <p:cViewPr>
        <p:scale>
          <a:sx n="60" d="100"/>
          <a:sy n="60" d="100"/>
        </p:scale>
        <p:origin x="2098" y="53"/>
      </p:cViewPr>
      <p:guideLst>
        <p:guide orient="horz" pos="458"/>
        <p:guide pos="5291"/>
        <p:guide pos="4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cf474de4f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not really related to class content, but to recent tech news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Crowdstrike is a major cybersecurity company used by a lot of other businesses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Recent patch for Crowdstrike on windows introduced a bug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Windows servers had an outage, causing bug to occur during reboot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HUGE amounts of stuff shut down - including air traffic control towers, hospitals, etc.</a:t>
            </a:r>
            <a:endParaRPr/>
          </a:p>
        </p:txBody>
      </p:sp>
      <p:sp>
        <p:nvSpPr>
          <p:cNvPr id="77" name="Google Shape;77;g2ecf474de4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cf85ebb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cf85ebb9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cf85ebb9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cf85ebb9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cf474de4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cf474de4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Moore’s law died around 2002-2005, which is why we started doing multicore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cf85ebb9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cf85ebb9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cf85ebb9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cf85ebb9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cf85ebb9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ecf85ebb9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cf85ebb9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cf85ebb9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Other technologies exist too, but these are the most common right now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cf85ebb9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ecf85ebb9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box in this diagram represents a block, not a single byte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cf85ebb9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cf85ebb9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cf85ebb9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ecf85ebb9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Rather than just reading from memory, we want to put it in the cache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Again, don’t just buy the one avocado, buy a bunch and store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cf474de4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cf474de4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cf85ebb9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cf85ebb9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Kicked out block 9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cf85ebb9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cf85ebb9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cf85ebb9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ecf85ebb9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cf85ebb9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ecf85ebb9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Accesses adjacent elements in memory. Stride =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Good cache performance, Use entire block before moving on to the next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cf85ebb9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ecf85ebb93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the beginning of each row, then the next block of each row, etc. Stride = 4. Bad cache performance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cf85ebb93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ecf85ebb93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a[0][0][0], a[1][0][0], etc. Really bad cache performance!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ecf85ebb9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ecf85ebb93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cf85ebb9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ecf85ebb93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Each access has 100% chance of incurring HT and MR chance of incurring MP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ecf85ebb9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ecf85ebb9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Clock cycle = amount of time for CPU to do 1 task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HT + MR*MP = 1 + 0.02*50 = 1+1 = 2 cycles. 2 cycles * 200 </a:t>
            </a:r>
            <a:r>
              <a:rPr lang="en-US" dirty="0" err="1"/>
              <a:t>ps</a:t>
            </a:r>
            <a:r>
              <a:rPr lang="en-US" dirty="0"/>
              <a:t>/cycle = 400 </a:t>
            </a:r>
            <a:r>
              <a:rPr lang="en-US" dirty="0" err="1"/>
              <a:t>ps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A) same number of cycles -&gt; 2 cycles * 190 </a:t>
            </a:r>
            <a:r>
              <a:rPr lang="en-US" dirty="0" err="1"/>
              <a:t>ps</a:t>
            </a:r>
            <a:r>
              <a:rPr lang="en-US" dirty="0"/>
              <a:t>/cycle = 380 </a:t>
            </a:r>
            <a:r>
              <a:rPr lang="en-US" dirty="0" err="1"/>
              <a:t>ps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B) 1 + 0.02*40 = 1.8 cycles * 200 </a:t>
            </a:r>
            <a:r>
              <a:rPr lang="en-US" dirty="0" err="1"/>
              <a:t>ps</a:t>
            </a:r>
            <a:r>
              <a:rPr lang="en-US" dirty="0"/>
              <a:t>/cycle = 360 </a:t>
            </a:r>
            <a:r>
              <a:rPr lang="en-US" dirty="0" err="1"/>
              <a:t>ps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C) 1 + 0.015*50 = 1.75 cycles * 200 </a:t>
            </a:r>
            <a:r>
              <a:rPr lang="en-US" dirty="0" err="1"/>
              <a:t>ps</a:t>
            </a:r>
            <a:r>
              <a:rPr lang="en-US" dirty="0"/>
              <a:t>/cycle = 350 </a:t>
            </a:r>
            <a:r>
              <a:rPr lang="en-US" dirty="0" err="1"/>
              <a:t>ps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ecf85ebb9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ecf85ebb9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MR = 1-HR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HR=99%, MR=1%=0.01, 1 + 0.01*100 = 2 cycles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HR=97%, MR=3%=0.03, 1 + 0.03*100 = 4 cycles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cf474de4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cf474de4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cf85ebb9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ecf85ebb9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numbers are outdated! Trade secrets</a:t>
            </a: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ecf85ebb9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ecf85ebb9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d03f9ed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ed03f9ed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cf85ebb9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ecf85ebb9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cf474de4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cf474de4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cf474de4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cf474de4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 kilo = 10^3 = 1000, kibi = 2^10 = 1024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often say “kilo” when they mean”kibi”!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cf474de4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cf474de4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cf474de4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cf474de4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a. Mi = 2^10, 512 = 2^9, so total is 2^9*2^20 = 2^29 students.  B. 2^33 = 2^3 * 2^30 = 2^3 Gi-students = 8 Gi-students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AMAT = HT + MR*MP = 2ns + 0.01*300ns = 2ns + 3ns = 5ns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cf474de4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ecf474de4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Expected is a straight line, but actual data is not!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cf474de4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cf474de4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Inflection point of the graph </a:t>
            </a:r>
            <a:r>
              <a:rPr lang="en-US" dirty="0" err="1"/>
              <a:t>si</a:t>
            </a:r>
            <a:r>
              <a:rPr lang="en-US" dirty="0"/>
              <a:t> where we exceed cache size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800"/>
              <a:buNone/>
              <a:defRPr sz="2800">
                <a:solidFill>
                  <a:srgbClr val="75757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03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20960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572000" y="7127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 b="0"/>
            </a:lvl1pPr>
            <a:lvl2pPr marL="914400" lvl="1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 b="0"/>
            </a:lvl1pPr>
            <a:lvl2pPr marL="914400" lvl="1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100" b="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OBJECT_4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100" b="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5720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05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3002175"/>
            <a:ext cx="9144000" cy="2141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533925" y="1391063"/>
            <a:ext cx="80763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549363" y="2428990"/>
            <a:ext cx="4045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256175"/>
            <a:ext cx="9144000" cy="887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176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-cpu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9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127363" y="0"/>
            <a:ext cx="8001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3000" b="1"/>
              <a:t>Caches I</a:t>
            </a:r>
            <a:endParaRPr sz="3000"/>
          </a:p>
        </p:txBody>
      </p:sp>
      <p:sp>
        <p:nvSpPr>
          <p:cNvPr id="80" name="Google Shape;80;p19"/>
          <p:cNvSpPr txBox="1">
            <a:spLocks noGrp="1"/>
          </p:cNvSpPr>
          <p:nvPr>
            <p:ph type="subTitle" idx="1"/>
          </p:nvPr>
        </p:nvSpPr>
        <p:spPr>
          <a:xfrm>
            <a:off x="127372" y="724950"/>
            <a:ext cx="3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>
                <a:solidFill>
                  <a:schemeClr val="dk2"/>
                </a:solidFill>
              </a:rPr>
              <a:t>CSE 351 Summer 2024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548346" y="1180819"/>
            <a:ext cx="37617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Ellis Haker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Assistants: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Naama Amiel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Micah Chang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Shananda Dokka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Nikolas McNamee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Jiawe</a:t>
            </a:r>
            <a:r>
              <a:rPr lang="en" sz="2100">
                <a:solidFill>
                  <a:schemeClr val="dk1"/>
                </a:solidFill>
              </a:rPr>
              <a:t>i Huang</a:t>
            </a:r>
            <a:endParaRPr sz="1100"/>
          </a:p>
        </p:txBody>
      </p:sp>
      <p:pic>
        <p:nvPicPr>
          <p:cNvPr id="82" name="Google Shape;82;p19" descr="A pile of boxes of various sizes stacked on top of each other, with some boxes being off balance, balancing on multiple other boxes, etc. At the top is the caption &quot;All modern infrastructure&quot;. Near the bottom of a pile is a very small box, which is supporting several larger boxes above it. An arrow pointing to this box is labeled &quot;a project some random person in Nebraska has been thanklessly maintaining since 2003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371" y="95425"/>
            <a:ext cx="3238960" cy="41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Analogy</a:t>
            </a:r>
            <a:endParaRPr/>
          </a:p>
        </p:txBody>
      </p:sp>
      <p:pic>
        <p:nvPicPr>
          <p:cNvPr id="149" name="Google Shape;149;p28" descr="A UHaul truck"/>
          <p:cNvPicPr preferRelativeResize="0"/>
          <p:nvPr/>
        </p:nvPicPr>
        <p:blipFill rotWithShape="1">
          <a:blip r:embed="rId3">
            <a:alphaModFix/>
          </a:blip>
          <a:srcRect l="15351" t="12976" r="17701" b="11925"/>
          <a:stretch/>
        </p:blipFill>
        <p:spPr>
          <a:xfrm>
            <a:off x="668310" y="1114125"/>
            <a:ext cx="4061939" cy="25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 descr="A map showing the route from Portland to Seatt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8596" y="316429"/>
            <a:ext cx="2543050" cy="38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Caches</a:t>
            </a:r>
            <a:endParaRPr/>
          </a:p>
        </p:txBody>
      </p:sp>
      <p:sp>
        <p:nvSpPr>
          <p:cNvPr id="157" name="Google Shape;157;p29" descr="The first 3 bullet points are written in purple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Cache basics</a:t>
            </a:r>
            <a:endParaRPr b="1">
              <a:solidFill>
                <a:srgbClr val="7030A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Principle of locality</a:t>
            </a:r>
            <a:endParaRPr b="1">
              <a:solidFill>
                <a:srgbClr val="7030A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Memory hierarchies</a:t>
            </a:r>
            <a:endParaRPr b="1">
              <a:solidFill>
                <a:srgbClr val="7030A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 organization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 optimizations that consider caches</a:t>
            </a: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Processor-Memory Bottleneck</a:t>
            </a:r>
            <a:endParaRPr/>
          </a:p>
        </p:txBody>
      </p:sp>
      <p:pic>
        <p:nvPicPr>
          <p:cNvPr id="164" name="Google Shape;164;p30" descr="A graph with Year on the x axis (every 5 years is labeled from 1980-2010), and Performance on the right. There are two lines, labeled Processor and Memory.&#10;The Processor line increases at a constant slope until around year=2004, at which point it levels off. &#10;The Memory line also increases at a constant slope, but much more slowly than Processor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87150" y="742825"/>
            <a:ext cx="6569700" cy="3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3538950" y="742825"/>
            <a:ext cx="2385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“Moore’s Law”</a:t>
            </a:r>
            <a:endParaRPr sz="180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CPU Performance</a:t>
            </a:r>
            <a:endParaRPr sz="180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55CC"/>
                </a:solidFill>
              </a:rPr>
              <a:t>55%/year</a:t>
            </a:r>
            <a:endParaRPr sz="1600">
              <a:solidFill>
                <a:srgbClr val="1155CC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rgbClr val="1155CC"/>
                </a:solidFill>
              </a:rPr>
              <a:t>(2X/1.5yr)</a:t>
            </a:r>
            <a:endParaRPr sz="160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cxnSp>
        <p:nvCxnSpPr>
          <p:cNvPr id="166" name="Google Shape;166;p30" descr="Arrow pointing from &quot;Moore's Law...&quot; to the Processor line in the graph"/>
          <p:cNvCxnSpPr>
            <a:stCxn id="165" idx="2"/>
          </p:cNvCxnSpPr>
          <p:nvPr/>
        </p:nvCxnSpPr>
        <p:spPr>
          <a:xfrm>
            <a:off x="4731750" y="1758625"/>
            <a:ext cx="429300" cy="5331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30"/>
          <p:cNvSpPr txBox="1"/>
          <p:nvPr/>
        </p:nvSpPr>
        <p:spPr>
          <a:xfrm>
            <a:off x="7856850" y="3356725"/>
            <a:ext cx="125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DRAM</a:t>
            </a:r>
            <a:endParaRPr sz="180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</a:rPr>
              <a:t>7%/year</a:t>
            </a:r>
            <a:endParaRPr sz="1600">
              <a:solidFill>
                <a:srgbClr val="38761D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</a:rPr>
              <a:t>(2X/10yr)</a:t>
            </a:r>
            <a:endParaRPr sz="1600">
              <a:solidFill>
                <a:srgbClr val="38761D"/>
              </a:solidFill>
            </a:endParaRPr>
          </a:p>
        </p:txBody>
      </p:sp>
      <p:cxnSp>
        <p:nvCxnSpPr>
          <p:cNvPr id="168" name="Google Shape;168;p30" descr="Arrow pointing from &quot;DRAM...&quot; to the Memory line in the graph"/>
          <p:cNvCxnSpPr/>
          <p:nvPr/>
        </p:nvCxnSpPr>
        <p:spPr>
          <a:xfrm rot="10800000">
            <a:off x="6916025" y="3373675"/>
            <a:ext cx="1133400" cy="352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30" descr="Double-pointed arrow between the two lines in the graph"/>
          <p:cNvCxnSpPr/>
          <p:nvPr/>
        </p:nvCxnSpPr>
        <p:spPr>
          <a:xfrm>
            <a:off x="5868200" y="2011375"/>
            <a:ext cx="9600" cy="1266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0" name="Google Shape;170;p30"/>
          <p:cNvSpPr txBox="1"/>
          <p:nvPr/>
        </p:nvSpPr>
        <p:spPr>
          <a:xfrm>
            <a:off x="5924550" y="2136925"/>
            <a:ext cx="231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Processor-Memory</a:t>
            </a:r>
            <a:endParaRPr sz="18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Performance Gap</a:t>
            </a:r>
            <a:br>
              <a:rPr lang="en" sz="1800" b="1">
                <a:solidFill>
                  <a:schemeClr val="accent6"/>
                </a:solidFill>
              </a:rPr>
            </a:br>
            <a:r>
              <a:rPr lang="en" sz="1800" b="1">
                <a:solidFill>
                  <a:schemeClr val="accent6"/>
                </a:solidFill>
              </a:rPr>
              <a:t>(grows 50%/year)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Very Silly Analogy</a:t>
            </a:r>
            <a:endParaRPr/>
          </a:p>
        </p:txBody>
      </p:sp>
      <p:pic>
        <p:nvPicPr>
          <p:cNvPr id="177" name="Google Shape;177;p31" descr="On the left is a box split into two parts: a red part labeled &quot;CPU&quot; and a blue part labeled &quot;Reg&quot;. Above it the text &quot;Processor performance, very fast&quot;. Below it is the text &quot;Core 2 Duo: Can process at least 256 Bytes/cycle&quot; and a photo of some avocado toast. On the right is a larger blue box labeled &quot;Main Memory&quot;. Below it is a picture of avocados on display at the grocery store. Between the CPU/Reg and Main Memory is a grey double-pointer arrow. Above it is the text &quot;Bus latency/bandwidth much slower&quot;. Below it is te text &quot;Core 2 Duo: Bandwidth 2 Bytes/cycle, Latency 100-200cycles (30-60n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50" y="683200"/>
            <a:ext cx="8726699" cy="35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2571750" y="3754725"/>
            <a:ext cx="41529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030A0"/>
                </a:solidFill>
              </a:rPr>
              <a:t>Problem: memory is slow</a:t>
            </a:r>
            <a:endParaRPr sz="18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Very Silly Analogy (pt 2)</a:t>
            </a:r>
            <a:endParaRPr/>
          </a:p>
        </p:txBody>
      </p:sp>
      <p:pic>
        <p:nvPicPr>
          <p:cNvPr id="185" name="Google Shape;185;p32" descr="The same diagram as the previous slide, but another blue box has been added in the middle of the gray arrow. This box is blue and labeled &quot;Cache&quot;. Below it is a picture of some avocado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50" y="675100"/>
            <a:ext cx="8738000" cy="35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/>
        </p:nvSpPr>
        <p:spPr>
          <a:xfrm>
            <a:off x="2571750" y="3754725"/>
            <a:ext cx="41529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030A0"/>
                </a:solidFill>
              </a:rPr>
              <a:t>Solution: caches!</a:t>
            </a:r>
            <a:endParaRPr sz="1800" b="1">
              <a:solidFill>
                <a:srgbClr val="7030A0"/>
              </a:solidFill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9062" lvl="0" indent="-1190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Cache </a:t>
            </a:r>
            <a:r>
              <a:rPr lang="en" sz="3600">
                <a:latin typeface="REM"/>
                <a:ea typeface="REM"/>
                <a:cs typeface="REM"/>
                <a:sym typeface="REM"/>
              </a:rPr>
              <a:t>💰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Pronounced “cash”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Often abbreviated to ‘$”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English</a:t>
            </a:r>
            <a:r>
              <a:rPr lang="en"/>
              <a:t>: hidden storage space for provisions, weapons, or treasures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Computer: </a:t>
            </a:r>
            <a:r>
              <a:rPr lang="en"/>
              <a:t>Memory with short access time used for the storage of frequently or recently used instructions or data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I-cache for instructions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d-cache for data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i="1"/>
              <a:t>More generally</a:t>
            </a:r>
            <a:r>
              <a:rPr lang="en"/>
              <a:t>: Used to optimize data transfers between any system elements with different characteristics (network interface cache, I/O cache, etc.)</a:t>
            </a: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If caches are so much faster, why do we need memory?</a:t>
            </a:r>
            <a:endParaRPr sz="2420"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common memory technologies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DRAM</a:t>
            </a:r>
            <a:r>
              <a:rPr lang="en"/>
              <a:t>: high-capacity, cheap, energy efficient, but </a:t>
            </a:r>
            <a:r>
              <a:rPr lang="en" i="1">
                <a:solidFill>
                  <a:srgbClr val="7030A0"/>
                </a:solidFill>
              </a:rPr>
              <a:t>slow</a:t>
            </a:r>
            <a:endParaRPr i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SRAM</a:t>
            </a:r>
            <a:r>
              <a:rPr lang="en"/>
              <a:t>: much faster, but less energy efficient and </a:t>
            </a:r>
            <a:r>
              <a:rPr lang="en" b="1" i="1">
                <a:solidFill>
                  <a:srgbClr val="7030A0"/>
                </a:solidFill>
              </a:rPr>
              <a:t>expensive</a:t>
            </a:r>
            <a:endParaRPr b="1" i="1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can’t afford to have all our computer’s memory be SRAM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Use DRAM to provide large amounts of memory for cheap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Have a small SRAM cache for speed</a:t>
            </a:r>
            <a:endParaRPr/>
          </a:p>
        </p:txBody>
      </p:sp>
      <p:pic>
        <p:nvPicPr>
          <p:cNvPr id="201" name="Google Shape;201;p34" descr="A small black computer chip attached to a mother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525" y="2786825"/>
            <a:ext cx="1985225" cy="11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/>
        </p:nvSpPr>
        <p:spPr>
          <a:xfrm>
            <a:off x="859588" y="3943600"/>
            <a:ext cx="19851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SRAM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3" name="Google Shape;203;p34" descr="A large green chip containing multiple smaller parts"/>
          <p:cNvPicPr preferRelativeResize="0"/>
          <p:nvPr/>
        </p:nvPicPr>
        <p:blipFill rotWithShape="1">
          <a:blip r:embed="rId4">
            <a:alphaModFix/>
          </a:blip>
          <a:srcRect l="16962" t="7164" r="5192" b="14704"/>
          <a:stretch/>
        </p:blipFill>
        <p:spPr>
          <a:xfrm>
            <a:off x="5764633" y="2466475"/>
            <a:ext cx="2772265" cy="16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/>
        </p:nvSpPr>
        <p:spPr>
          <a:xfrm>
            <a:off x="6014963" y="3865675"/>
            <a:ext cx="19851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311700" y="184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Cache Mechanics</a:t>
            </a:r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311700" y="702900"/>
            <a:ext cx="4149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Memory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Slower, larger, cheaper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Partition into “</a:t>
            </a:r>
            <a:r>
              <a:rPr lang="en" b="1">
                <a:solidFill>
                  <a:srgbClr val="7030A0"/>
                </a:solidFill>
              </a:rPr>
              <a:t>blocks</a:t>
            </a:r>
            <a:r>
              <a:rPr lang="en"/>
              <a:t>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Smaller, faster, more expensive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Stores a subset of </a:t>
            </a:r>
            <a:r>
              <a:rPr lang="en" b="1">
                <a:solidFill>
                  <a:srgbClr val="7030A0"/>
                </a:solidFill>
              </a:rPr>
              <a:t>blocks</a:t>
            </a:r>
            <a:r>
              <a:rPr lang="en"/>
              <a:t> from memory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Data is copied in </a:t>
            </a:r>
            <a:r>
              <a:rPr lang="en" i="1"/>
              <a:t>block-sized chunks</a:t>
            </a:r>
            <a:endParaRPr i="1"/>
          </a:p>
        </p:txBody>
      </p:sp>
      <p:pic>
        <p:nvPicPr>
          <p:cNvPr id="212" name="Google Shape;212;p35" descr="At the top is a blue box labeled cache, which contains 4 small white box within it, containing the numbers 7, 9, 14, and 3. At the bottom is a larger purple box labeled &quot;Memory&quot;, which contains 16 smaller white boxes containing the numbers 0-15. Inside the Memory box, but below the smaller white boxes is a row of dots, indicating that there may be more data in memory. Between Memory and Cache isa grey double-pointed arro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125" y="756750"/>
            <a:ext cx="4149175" cy="34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Mechanics: </a:t>
            </a:r>
            <a:r>
              <a:rPr lang="en">
                <a:solidFill>
                  <a:srgbClr val="38761D"/>
                </a:solidFill>
              </a:rPr>
              <a:t>Hit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we need is in block </a:t>
            </a:r>
            <a:r>
              <a:rPr lang="en" i="1"/>
              <a:t>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 </a:t>
            </a:r>
            <a:r>
              <a:rPr lang="en" i="1"/>
              <a:t>b</a:t>
            </a:r>
            <a:r>
              <a:rPr lang="en"/>
              <a:t> is in the cache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i="1">
                <a:solidFill>
                  <a:srgbClr val="38761D"/>
                </a:solidFill>
              </a:rPr>
              <a:t>Hit!</a:t>
            </a:r>
            <a:endParaRPr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is returned to the CPU</a:t>
            </a:r>
            <a:endParaRPr/>
          </a:p>
        </p:txBody>
      </p:sp>
      <p:pic>
        <p:nvPicPr>
          <p:cNvPr id="219" name="Google Shape;219;p36" descr="A similar diagram to the previous slide, but there is another double-pointed gray arrow above the cache labeled &quot;request 14&quot;, and the box containing 14 in the cache is shaded in red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150" y="23000"/>
            <a:ext cx="4059200" cy="41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Mechanics: </a:t>
            </a:r>
            <a:r>
              <a:rPr lang="en">
                <a:solidFill>
                  <a:srgbClr val="C00000"/>
                </a:solidFill>
              </a:rPr>
              <a:t>Miss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we need is in block </a:t>
            </a:r>
            <a:r>
              <a:rPr lang="en" i="1"/>
              <a:t>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 </a:t>
            </a:r>
            <a:r>
              <a:rPr lang="en" i="1"/>
              <a:t>b</a:t>
            </a:r>
            <a:r>
              <a:rPr lang="en"/>
              <a:t> is not in the cache already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i="1">
                <a:solidFill>
                  <a:srgbClr val="C00000"/>
                </a:solidFill>
              </a:rPr>
              <a:t>Miss!</a:t>
            </a:r>
            <a:endParaRPr b="1" i="1">
              <a:solidFill>
                <a:srgbClr val="C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 </a:t>
            </a:r>
            <a:r>
              <a:rPr lang="en" i="1"/>
              <a:t>b</a:t>
            </a:r>
            <a:r>
              <a:rPr lang="en"/>
              <a:t> is fetched from memory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Block </a:t>
            </a:r>
            <a:r>
              <a:rPr lang="en" i="1"/>
              <a:t>b</a:t>
            </a:r>
            <a:r>
              <a:rPr lang="en"/>
              <a:t> is written into the cache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8" name="Google Shape;228;p37" descr="A similar diagram to the General Cache Mechanics slide, but there is an additional double-pointed grey arrow above Cache labeled &quot;Request: 12&quot;. The arrow between Cache and Memory also has the same label, and there is a small red box containing the number 12 next to the arrow. The 12 box in Memory is also shaded in r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400" y="22825"/>
            <a:ext cx="4066675" cy="413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Administrivia</a:t>
            </a:r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Today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HW12 due (11:59pm)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Lab2 due (11:59pm)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Monday, 7/22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RD15 due (1pm)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HW13 due (11:59pm)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</a:pPr>
            <a:r>
              <a:rPr lang="en" b="1">
                <a:solidFill>
                  <a:schemeClr val="accent6"/>
                </a:solidFill>
              </a:rPr>
              <a:t>Quiz 2 released (11:59pm)</a:t>
            </a:r>
            <a:endParaRPr b="1">
              <a:solidFill>
                <a:schemeClr val="accent6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Same rules apply as Quiz 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Wednesday, 7/24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RD16 due (1pm)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HW14 due (11:59pm)</a:t>
            </a:r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Mechanics: </a:t>
            </a:r>
            <a:r>
              <a:rPr lang="en">
                <a:solidFill>
                  <a:srgbClr val="C00000"/>
                </a:solidFill>
              </a:rPr>
              <a:t>Miss </a:t>
            </a:r>
            <a:r>
              <a:rPr lang="en"/>
              <a:t>(pt 2)</a:t>
            </a:r>
            <a:endParaRPr/>
          </a:p>
        </p:txBody>
      </p:sp>
      <p:sp>
        <p:nvSpPr>
          <p:cNvPr id="236" name="Google Shape;236;p3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Data we need is in block </a:t>
            </a:r>
            <a:r>
              <a:rPr lang="en" i="1" dirty="0"/>
              <a:t>b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Block </a:t>
            </a:r>
            <a:r>
              <a:rPr lang="en" i="1" dirty="0"/>
              <a:t>b</a:t>
            </a:r>
            <a:r>
              <a:rPr lang="en" dirty="0"/>
              <a:t> is not in the cache already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i="1" dirty="0">
                <a:solidFill>
                  <a:srgbClr val="C00000"/>
                </a:solidFill>
              </a:rPr>
              <a:t>Miss!</a:t>
            </a:r>
            <a:endParaRPr b="1" i="1" dirty="0">
              <a:solidFill>
                <a:srgbClr val="C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Block </a:t>
            </a:r>
            <a:r>
              <a:rPr lang="en" i="1" dirty="0"/>
              <a:t>b</a:t>
            </a:r>
            <a:r>
              <a:rPr lang="en" dirty="0"/>
              <a:t> is fetched from memory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Block </a:t>
            </a:r>
            <a:r>
              <a:rPr lang="en" i="1" dirty="0"/>
              <a:t>b</a:t>
            </a:r>
            <a:r>
              <a:rPr lang="en" dirty="0"/>
              <a:t> is written into the cache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dirty="0">
                <a:solidFill>
                  <a:srgbClr val="7030A0"/>
                </a:solidFill>
              </a:rPr>
              <a:t>Placement policy</a:t>
            </a:r>
            <a:r>
              <a:rPr lang="en" dirty="0"/>
              <a:t> decides where it goes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dirty="0">
                <a:solidFill>
                  <a:srgbClr val="7030A0"/>
                </a:solidFill>
              </a:rPr>
              <a:t>Replacement policy</a:t>
            </a:r>
            <a:r>
              <a:rPr lang="en" dirty="0"/>
              <a:t> decides what we kick out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Data is returned to the CPU</a:t>
            </a:r>
            <a:endParaRPr dirty="0"/>
          </a:p>
        </p:txBody>
      </p:sp>
      <p:pic>
        <p:nvPicPr>
          <p:cNvPr id="235" name="Google Shape;235;p38" descr="A similar diagram to the previous slide, but the box that used to contain the number 9 in the cache now contains 12 and is shaded in r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125" y="30725"/>
            <a:ext cx="4068500" cy="412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Caches Work</a:t>
            </a:r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6028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Takes advantage of </a:t>
            </a:r>
            <a:r>
              <a:rPr lang="en" b="1">
                <a:solidFill>
                  <a:srgbClr val="7030A0"/>
                </a:solidFill>
              </a:rPr>
              <a:t>locality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Common patterns in how programs access 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Temporal locality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If a program accesses data once, it’s likely to access it again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Spatial locality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If a program accesses some data, it’s likely to access other data that’s </a:t>
            </a:r>
            <a:r>
              <a:rPr lang="en" i="1"/>
              <a:t>nearby</a:t>
            </a:r>
            <a:r>
              <a:rPr lang="en"/>
              <a:t> in memory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do caches take advantage of this?</a:t>
            </a:r>
            <a:endParaRPr/>
          </a:p>
        </p:txBody>
      </p:sp>
      <p:pic>
        <p:nvPicPr>
          <p:cNvPr id="244" name="Google Shape;244;p39" descr="A white rectangle labeled &quot;block&quot;, with a red box in the middle of it. A red line starts at the red box, then loops around so that the other side also points to the same bo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900" y="1404475"/>
            <a:ext cx="24003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9" descr="A white rectangle labeled &quot;block&quot; with two red boxes next to each other in the middle of it. A line points between the two box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888" y="2423475"/>
            <a:ext cx="242887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 Example</a:t>
            </a:r>
            <a:endParaRPr/>
          </a:p>
        </p:txBody>
      </p:sp>
      <p:sp>
        <p:nvSpPr>
          <p:cNvPr id="252" name="Google Shape;252;p40"/>
          <p:cNvSpPr txBox="1"/>
          <p:nvPr/>
        </p:nvSpPr>
        <p:spPr>
          <a:xfrm>
            <a:off x="1370225" y="931450"/>
            <a:ext cx="3649800" cy="1342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sum = </a:t>
            </a:r>
            <a:r>
              <a:rPr lang="en" sz="16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 = </a:t>
            </a:r>
            <a:r>
              <a:rPr lang="en" sz="16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 &lt; n; i++) {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  sum += a[i];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sum;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3" name="Google Shape;253;p40"/>
          <p:cNvSpPr txBox="1">
            <a:spLocks noGrp="1"/>
          </p:cNvSpPr>
          <p:nvPr>
            <p:ph type="body" idx="1"/>
          </p:nvPr>
        </p:nvSpPr>
        <p:spPr>
          <a:xfrm>
            <a:off x="311700" y="2547850"/>
            <a:ext cx="4245300" cy="17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Temporal</a:t>
            </a:r>
            <a:r>
              <a:rPr lang="en"/>
              <a:t>: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sum</a:t>
            </a:r>
            <a:r>
              <a:rPr lang="en"/>
              <a:t>,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en"/>
              <a:t>, and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r>
              <a:rPr lang="en"/>
              <a:t> are accessed every loop iteration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Spacial</a:t>
            </a:r>
            <a:r>
              <a:rPr lang="en"/>
              <a:t>: consecutive elements of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>
            <a:off x="4557000" y="2547850"/>
            <a:ext cx="4375500" cy="17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Instructions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Temporal</a:t>
            </a:r>
            <a:r>
              <a:rPr lang="en"/>
              <a:t>: loop body code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Instructions</a:t>
            </a:r>
            <a:r>
              <a:rPr lang="en"/>
              <a:t>: instructions executed in sequence</a:t>
            </a:r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 Example 1</a:t>
            </a:r>
            <a:endParaRPr/>
          </a:p>
        </p:txBody>
      </p:sp>
      <p:sp>
        <p:nvSpPr>
          <p:cNvPr id="261" name="Google Shape;261;p41"/>
          <p:cNvSpPr txBox="1"/>
          <p:nvPr/>
        </p:nvSpPr>
        <p:spPr>
          <a:xfrm>
            <a:off x="311700" y="667375"/>
            <a:ext cx="3732900" cy="2210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sum_array_rows(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a[</a:t>
            </a:r>
            <a:r>
              <a:rPr lang="en" b="1">
                <a:solidFill>
                  <a:srgbClr val="C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][</a:t>
            </a:r>
            <a:r>
              <a:rPr lang="en" b="1">
                <a:solidFill>
                  <a:srgbClr val="1155C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])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i, j, sum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 &lt; </a:t>
            </a:r>
            <a:r>
              <a:rPr lang="en" b="1">
                <a:solidFill>
                  <a:srgbClr val="C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i++)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(j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j &lt; </a:t>
            </a:r>
            <a:r>
              <a:rPr lang="en" b="1">
                <a:solidFill>
                  <a:srgbClr val="1155C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j++)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sum += a[i][j];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sum;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62" name="Google Shape;262;p41" descr="A row of boxes labeled &quot;layout in memory&quot;. The first four boxes are red and contain the values &quot;a[0][0]&quot; through &quot;a[0][3]&quot;. The next four are yellow and contain &quot;a[1][0]&quot; through &quot;a[1][3]&quot;. The final four are purple and contain &quot;a[2][0]&quot; through &quot;a[2][3]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96350"/>
            <a:ext cx="4727300" cy="11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5257750" y="850325"/>
            <a:ext cx="196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Access pattern: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64" name="Google Shape;264;p41" descr="A numbered list of array elements (a[0][0] through a[2][3]), ordered a[0][0], a[0][1], ..., a[1][0], a[1][1], ..., etc. The first four accesses (a[0][0]-a[0][3]) are highlighted in red, the next for (a[1][0]-a[1][3]) are yellow, and the last four (a[2][0]-a[2][3]) are purp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7159" y="742813"/>
            <a:ext cx="1589565" cy="3399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1"/>
          <p:cNvSpPr txBox="1"/>
          <p:nvPr/>
        </p:nvSpPr>
        <p:spPr>
          <a:xfrm>
            <a:off x="5331275" y="1840550"/>
            <a:ext cx="13674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Stride?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 Example 2</a:t>
            </a:r>
            <a:endParaRPr/>
          </a:p>
        </p:txBody>
      </p:sp>
      <p:sp>
        <p:nvSpPr>
          <p:cNvPr id="272" name="Google Shape;272;p42"/>
          <p:cNvSpPr txBox="1"/>
          <p:nvPr/>
        </p:nvSpPr>
        <p:spPr>
          <a:xfrm>
            <a:off x="311700" y="667375"/>
            <a:ext cx="3732900" cy="2210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sum_array_rows(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a[</a:t>
            </a:r>
            <a:r>
              <a:rPr lang="en" b="1">
                <a:solidFill>
                  <a:srgbClr val="C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][</a:t>
            </a:r>
            <a:r>
              <a:rPr lang="en" b="1">
                <a:solidFill>
                  <a:srgbClr val="1155C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])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i, j, sum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(j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j &lt; </a:t>
            </a:r>
            <a:r>
              <a:rPr lang="en" b="1">
                <a:solidFill>
                  <a:srgbClr val="1155CC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j++)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 &lt; </a:t>
            </a:r>
            <a:r>
              <a:rPr lang="en" b="1">
                <a:solidFill>
                  <a:srgbClr val="C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 i++)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sum += a[i][j];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sum;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73" name="Google Shape;273;p42" descr="The same &quot;Layout in Memory&quot; diagram as the previous slid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96350"/>
            <a:ext cx="4727300" cy="11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2"/>
          <p:cNvSpPr txBox="1"/>
          <p:nvPr/>
        </p:nvSpPr>
        <p:spPr>
          <a:xfrm>
            <a:off x="5257750" y="850325"/>
            <a:ext cx="196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Access pattern: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76" name="Google Shape;276;p42" descr="A numbered list of array accesses (a[0][0] through a[2][3]). They are ordered a[0][0], a[1][0], a[2][0], a[3][0], a[0][1], a[2][1], etc. Each element starting with a[0] is highlighted in red, each one starting with a[1] is in yellow, and each one starting with a[2], is in purpl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791" y="735300"/>
            <a:ext cx="1555483" cy="34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2"/>
          <p:cNvSpPr txBox="1"/>
          <p:nvPr/>
        </p:nvSpPr>
        <p:spPr>
          <a:xfrm>
            <a:off x="5331275" y="1840550"/>
            <a:ext cx="13674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Stride?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 Example 3</a:t>
            </a:r>
            <a:endParaRPr/>
          </a:p>
        </p:txBody>
      </p:sp>
      <p:sp>
        <p:nvSpPr>
          <p:cNvPr id="283" name="Google Shape;283;p43"/>
          <p:cNvSpPr txBox="1"/>
          <p:nvPr/>
        </p:nvSpPr>
        <p:spPr>
          <a:xfrm>
            <a:off x="311700" y="667375"/>
            <a:ext cx="3929400" cy="2412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sum_array_3D(</a:t>
            </a: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a[X][Y][Z])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i, j, k, sum = </a:t>
            </a:r>
            <a:r>
              <a:rPr lang="en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(i = 0; i &lt; Y; i++)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(j = 0; j &lt; Z; j++)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</a:t>
            </a:r>
            <a:r>
              <a:rPr lang="en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(k = 0; k &lt; X; k++)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sum += a[k][i][j];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</a:t>
            </a:r>
            <a:r>
              <a:rPr lang="en" b="1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sum;</a:t>
            </a:r>
            <a:endParaRPr dirty="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dirty="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5" name="Google Shape;285;p43"/>
          <p:cNvSpPr txBox="1"/>
          <p:nvPr/>
        </p:nvSpPr>
        <p:spPr>
          <a:xfrm>
            <a:off x="4565300" y="720350"/>
            <a:ext cx="20424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Access pattern:</a:t>
            </a:r>
            <a:endParaRPr sz="1800" b="1" dirty="0">
              <a:solidFill>
                <a:schemeClr val="dk1"/>
              </a:solidFill>
            </a:endParaRPr>
          </a:p>
        </p:txBody>
      </p:sp>
      <p:pic>
        <p:nvPicPr>
          <p:cNvPr id="284" name="Google Shape;284;p43" descr="In front is a 4x3 grid of boxes, each labeled with an array element. The top row is red and contains a[0][0][0]-a[0][0][3]. The middle row is yellow and contains a[0][1][0]-a[0][1][3]. The bottom row is purple and contains a[0][2][0]-a[0][2][3]. This grid is labeled &quot;x=0&quot;. Behind it is a nearly identical grid, but it contains array elements a[1][0][0]-a[1][2][3] (each row in the same colors as before), and it is labeled &quot;x=1&quot;. Behind that is a similar grid labeled &quot;x=2&quot;, which contains values a[2][0][0]-a[2][2][3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500" y="1350850"/>
            <a:ext cx="4763800" cy="16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3" descr="A row of boxes labeled &quot;Layout in Memory&quot;. The first 3 are red and contain the values &quot;a[0][0][0] ... a[0][0][3]&quot;. The next 3 are yellow and contain &quot;a[0][1][0] ... a[0][1][3]&quot;. The next 3 are purple and contain &quot;a[0][2][0] ... a[0][2][3]&quot;. The next 3 are red again and contain &quot;a[1][0][0] ... a[1][0][3]&quot;. The final box is white and contains &quot;...&quot;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02577"/>
            <a:ext cx="4590725" cy="11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Performance Metrics</a:t>
            </a:r>
            <a:endParaRPr/>
          </a:p>
        </p:txBody>
      </p:sp>
      <p:sp>
        <p:nvSpPr>
          <p:cNvPr id="293" name="Google Shape;293;p4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Miss Rate (MR)</a:t>
            </a:r>
            <a:endParaRPr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Fraction of memory references not found in cache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(misses / accesses) = 1 - Hit Rate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Hit Time (HT)</a:t>
            </a:r>
            <a:endParaRPr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Time to deliver a block in the cache to the processor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Includes time to determine whether the block is in the cache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Miss Penalty (MP)</a:t>
            </a:r>
            <a:endParaRPr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Additional time required because of a miss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Total miss time = Hit Time + Miss Penalty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Performance</a:t>
            </a:r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Average Memory Access Time (AMAT)</a:t>
            </a:r>
            <a:r>
              <a:rPr lang="en"/>
              <a:t>: average time to access data, considering both cache hits and misses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AMAT = Hit time + Miss Rate × Miss Penalty</a:t>
            </a:r>
            <a:endParaRPr b="1">
              <a:solidFill>
                <a:srgbClr val="7030A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(abbreviated </a:t>
            </a:r>
            <a:r>
              <a:rPr lang="en" b="1">
                <a:solidFill>
                  <a:srgbClr val="7030A0"/>
                </a:solidFill>
              </a:rPr>
              <a:t>AMAT = HT + MR×MP</a:t>
            </a:r>
            <a:r>
              <a:rPr lang="en"/>
              <a:t>)</a:t>
            </a:r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Questions</a:t>
            </a:r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Processor specs: 200 ps clock, MP of 50 clock cycles, MR of 0.02 misses/instruction, and HT of 1 clock cycle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dirty="0"/>
              <a:t>What is the AMAT (in clock cycles)?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Which of these improvements would result in the lowest AMAT?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dirty="0"/>
              <a:t>190 ps clock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dirty="0"/>
              <a:t>Miss penalty of 40 clock cycles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dirty="0"/>
              <a:t>Miss rate of 0.015 misses/instruction</a:t>
            </a:r>
            <a:endParaRPr dirty="0"/>
          </a:p>
        </p:txBody>
      </p:sp>
      <p:sp>
        <p:nvSpPr>
          <p:cNvPr id="308" name="Google Shape;30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Performance (pt 2)</a:t>
            </a:r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26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Misses have a </a:t>
            </a:r>
            <a:r>
              <a:rPr lang="en" i="1"/>
              <a:t>much</a:t>
            </a:r>
            <a:r>
              <a:rPr lang="en"/>
              <a:t> larger effect on AMAT than hits!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Going to memory could be 100x slower than accessing the cache (measured in </a:t>
            </a:r>
            <a:r>
              <a:rPr lang="en" i="1"/>
              <a:t>clock cycles</a:t>
            </a:r>
            <a:r>
              <a:rPr lang="en"/>
              <a:t>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miss rate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miss penalt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y hurt AMAT the most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u="sng"/>
              <a:t>Ex</a:t>
            </a:r>
            <a:r>
              <a:rPr lang="en"/>
              <a:t>: Assume HT of 1 clock cycle and MP of 100 clock cycles</a:t>
            </a:r>
            <a:endParaRPr/>
          </a:p>
          <a:p>
            <a:pPr marL="0" lvl="0" indent="4572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If HR = 99%, AMAT = _____</a:t>
            </a:r>
            <a:endParaRPr/>
          </a:p>
          <a:p>
            <a:pPr marL="0" lvl="0" indent="4572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If HR = 97%, AMAT = _____</a:t>
            </a:r>
            <a:endParaRPr/>
          </a:p>
        </p:txBody>
      </p:sp>
      <p:sp>
        <p:nvSpPr>
          <p:cNvPr id="315" name="Google Shape;315;p47"/>
          <p:cNvSpPr txBox="1"/>
          <p:nvPr/>
        </p:nvSpPr>
        <p:spPr>
          <a:xfrm>
            <a:off x="311700" y="3245650"/>
            <a:ext cx="633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Increasing hit rate by only 2% cut acces time in </a:t>
            </a:r>
            <a:r>
              <a:rPr lang="en" sz="1800" b="1" i="1">
                <a:solidFill>
                  <a:schemeClr val="dk1"/>
                </a:solidFill>
              </a:rPr>
              <a:t>half</a:t>
            </a:r>
            <a:r>
              <a:rPr lang="en" sz="1800">
                <a:solidFill>
                  <a:schemeClr val="dk1"/>
                </a:solidFill>
              </a:rPr>
              <a:t>!</a:t>
            </a:r>
            <a:endParaRPr sz="1800"/>
          </a:p>
        </p:txBody>
      </p:sp>
      <p:sp>
        <p:nvSpPr>
          <p:cNvPr id="316" name="Google Shape;31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1 Grades Released!</a:t>
            </a: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Regrade requests will open tonight at 11:59pm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received a message about possible academic misconduct, </a:t>
            </a:r>
            <a:r>
              <a:rPr lang="en" b="1"/>
              <a:t>please email 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even though it’s cheesy…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Your success in life is not defined by grades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 i="1"/>
              <a:t>You</a:t>
            </a:r>
            <a:r>
              <a:rPr lang="en"/>
              <a:t> are not defined by grades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We know it seems critically important right now, but we promise, the numbers on a transcript will fade with time.</a:t>
            </a:r>
            <a:endParaRPr sz="1400"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have more than one cache? Yes!</a:t>
            </a:r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1"/>
          </p:nvPr>
        </p:nvSpPr>
        <p:spPr>
          <a:xfrm>
            <a:off x="311700" y="641400"/>
            <a:ext cx="85206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would we want to do that?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Avoid going to memory at all costs!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 performance numbers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Miss Rate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L1: 3-10%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L2: very small (likely &lt;1%)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Hit Time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L1: 4 clock cycles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L2: 10 clock cycles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Miss Penalty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50-200 cycles for missing in L2 going to main memory)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Trend: increasing!</a:t>
            </a:r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Memory Hierarchy</a:t>
            </a:r>
            <a:endParaRPr/>
          </a:p>
        </p:txBody>
      </p:sp>
      <p:pic>
        <p:nvPicPr>
          <p:cNvPr id="329" name="Google Shape;329;p49" descr="A pyramid diagram. From top to bottom, it reads &quot;registers&quot;, &quot;on-chip L1 cache (SRAM)&quot;, &quot;on-chip L2 cache (SRAM)&quot;, &quot;min memory (DRAM)&quot;, &quot;local secondary storage (local disks)&quot;, &quot;remote secondary storage (distributed file systems, web servers). An double-pointed vertical arrow on the left is abeled &quot;Larger, slower, cheaper per byte&quot; at the bottom, and &quot;Smaller, faster, costlier per byte&quot; at the top. On the left of the diagram, each section is labeled &lt;1ns (registers), 1ns (L1 cache), 5-10ns (L2 cache), 100ns (main memory), 150,000ns (local secondary storage, SSD), 10,000,000ns (local secondary storage, Disk), 1-150ns (remote secondary storage). On the right are more labels and some photos: 5-10ns and a picture of some tacos with avocados (registers), 1-2min and some avocados (L1 and L2 cache), 15-30 min and a display of avocados at a store (main memory), 31 days (local secondary storage, SSD), 66 months = 5.5 years (local secondary storage, Disk), and 1-15 years and a picture of a tree (remote secondary storage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525" y="665375"/>
            <a:ext cx="6201474" cy="36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>
            <a:spLocks noGrp="1"/>
          </p:cNvSpPr>
          <p:nvPr>
            <p:ph type="sldNum" idx="12"/>
          </p:nvPr>
        </p:nvSpPr>
        <p:spPr>
          <a:xfrm>
            <a:off x="8472458" y="4650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About Your Machine</a:t>
            </a:r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Linux</a:t>
            </a:r>
            <a:r>
              <a:rPr lang="en"/>
              <a:t>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○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lscpu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○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ls /sys/devices/system/cpu/cpu0/cache/index0/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Example: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cat /sys/devices/system/cpu/cpu0/cache/index*/size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Windows</a:t>
            </a:r>
            <a:r>
              <a:rPr lang="en"/>
              <a:t>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wmic memcache get &lt;query&gt;</a:t>
            </a:r>
            <a:r>
              <a:rPr lang="en"/>
              <a:t> (all values in KB)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Example: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wmic memcache get MaxCacheSize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Modern processor specs: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http://www.7-cpu.com/</a:t>
            </a:r>
            <a:r>
              <a:rPr lang="en"/>
              <a:t> </a:t>
            </a:r>
            <a:endParaRPr/>
          </a:p>
        </p:txBody>
      </p:sp>
      <p:sp>
        <p:nvSpPr>
          <p:cNvPr id="337" name="Google Shape;337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Memory Hierarchy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Higher levels are faster, smaller, and more expensive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Contain the most used data from lower levels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Exploits </a:t>
            </a:r>
            <a:r>
              <a:rPr lang="en" b="1">
                <a:solidFill>
                  <a:srgbClr val="7030A0"/>
                </a:solidFill>
              </a:rPr>
              <a:t>temporal and spatial locality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Caches</a:t>
            </a:r>
            <a:r>
              <a:rPr lang="en"/>
              <a:t> are intermediate levels between memory and the CPU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 Performance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Ideal case: data found in cache (</a:t>
            </a:r>
            <a:r>
              <a:rPr lang="en">
                <a:solidFill>
                  <a:srgbClr val="7030A0"/>
                </a:solidFill>
              </a:rPr>
              <a:t>hit</a:t>
            </a:r>
            <a:r>
              <a:rPr lang="en"/>
              <a:t>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Bad case: not found in cache (</a:t>
            </a:r>
            <a:r>
              <a:rPr lang="en">
                <a:solidFill>
                  <a:srgbClr val="7030A0"/>
                </a:solidFill>
              </a:rPr>
              <a:t>miss</a:t>
            </a:r>
            <a:r>
              <a:rPr lang="en"/>
              <a:t>), go to next level in hierarchy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Average Memory Access Time (AMAT) = HT + MR × MP</a:t>
            </a:r>
            <a:endParaRPr b="1">
              <a:solidFill>
                <a:srgbClr val="7030A0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Hurt my high </a:t>
            </a:r>
            <a:r>
              <a:rPr lang="en" b="1">
                <a:solidFill>
                  <a:srgbClr val="7030A0"/>
                </a:solidFill>
              </a:rPr>
              <a:t>miss rate</a:t>
            </a:r>
            <a:r>
              <a:rPr lang="en"/>
              <a:t> and </a:t>
            </a:r>
            <a:r>
              <a:rPr lang="en" b="1">
                <a:solidFill>
                  <a:srgbClr val="7030A0"/>
                </a:solidFill>
              </a:rPr>
              <a:t>miss penalty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344" name="Google Shape;344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Group 3: Scale &amp; Coherence</a:t>
            </a: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How do we make memory accesses faster?</a:t>
            </a:r>
            <a:endParaRPr b="1">
              <a:solidFill>
                <a:srgbClr val="7030A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programs manage large amounts of memory?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 your computer run multiple programs at once?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Starting with caches, which are implemented in hardware.</a:t>
            </a:r>
            <a:endParaRPr/>
          </a:p>
        </p:txBody>
      </p:sp>
      <p:pic>
        <p:nvPicPr>
          <p:cNvPr id="104" name="Google Shape;104;p22" descr="Four boxes stack on top of each other. From top to bottom, they are labeled:&#10;1. &quot;Software Applications (written in Java, Python, C, etc.)&quot; &#10;2. &quot;Programming Languages &amp; Libraries (e.g. Java Runtime Env, C Standard Lib)&quot;&#10;3. &quot;Operating System (e.g. MacOS, Windows, Linux)&quot;&#10;4. &quot;Hardware (e.g. CPU, memory, disk, network, peripherals)&quot;.&#10;There is a dotted line between boxes 2 and 3, and another between boxes 3 and 4.&#10;There is a dark purple box around the &quot;Hardware&quot; portion of the 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925" y="846388"/>
            <a:ext cx="4271100" cy="331098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Aside: Units and Prefixes</a:t>
            </a:r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311700" y="666625"/>
            <a:ext cx="8520600" cy="1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Traditional prefixes represent powers of 10, we define new ones for base 2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Ex: 1 </a:t>
            </a:r>
            <a:r>
              <a:rPr lang="en" b="1" u="sng"/>
              <a:t>Kibi</a:t>
            </a:r>
            <a:r>
              <a:rPr lang="en"/>
              <a:t>byte = 2</a:t>
            </a:r>
            <a:r>
              <a:rPr lang="en" baseline="30000"/>
              <a:t>10</a:t>
            </a:r>
            <a:r>
              <a:rPr lang="en"/>
              <a:t> bytes ≈ 10</a:t>
            </a:r>
            <a:r>
              <a:rPr lang="en" baseline="30000"/>
              <a:t>3</a:t>
            </a:r>
            <a:r>
              <a:rPr lang="en"/>
              <a:t> bytes = 1 </a:t>
            </a:r>
            <a:r>
              <a:rPr lang="en" b="1" u="sng"/>
              <a:t>Kilo</a:t>
            </a:r>
            <a:r>
              <a:rPr lang="en"/>
              <a:t>byte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 prefixes are </a:t>
            </a:r>
            <a:r>
              <a:rPr lang="en" i="1"/>
              <a:t>ambiguous</a:t>
            </a:r>
            <a:r>
              <a:rPr lang="en"/>
              <a:t> if base 10 or base 2 (does ‘k’ stand for kilo or kibi?)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IEC prefixes are </a:t>
            </a:r>
            <a:r>
              <a:rPr lang="en" i="1"/>
              <a:t>unambiguously</a:t>
            </a:r>
            <a:r>
              <a:rPr lang="en"/>
              <a:t> base 2</a:t>
            </a:r>
            <a:endParaRPr/>
          </a:p>
        </p:txBody>
      </p:sp>
      <p:graphicFrame>
        <p:nvGraphicFramePr>
          <p:cNvPr id="112" name="Google Shape;112;p23"/>
          <p:cNvGraphicFramePr/>
          <p:nvPr/>
        </p:nvGraphicFramePr>
        <p:xfrm>
          <a:off x="1562100" y="1992700"/>
          <a:ext cx="7239000" cy="2175975"/>
        </p:xfrm>
        <a:graphic>
          <a:graphicData uri="http://schemas.openxmlformats.org/drawingml/2006/table">
            <a:tbl>
              <a:tblPr>
                <a:noFill/>
                <a:tableStyleId>{5EEE0EAF-C0D9-4464-86DF-EBBFFF321D6D}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SI Symbol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SI Prefix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SI size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IEC symbol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IEC Prefix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IEC Size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Kilo-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</a:t>
                      </a:r>
                      <a:r>
                        <a:rPr lang="en" sz="1200" baseline="30000"/>
                        <a:t>3</a:t>
                      </a:r>
                      <a:endParaRPr sz="1200" baseline="300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Ki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Kibi-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r>
                        <a:rPr lang="en" sz="1200" baseline="30000"/>
                        <a:t>10</a:t>
                      </a:r>
                      <a:endParaRPr sz="1200" baseline="30000"/>
                    </a:p>
                  </a:txBody>
                  <a:tcPr marL="91425" marR="91425" marT="45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Mega-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6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Mebi-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20</a:t>
                      </a:r>
                      <a:endParaRPr sz="1200"/>
                    </a:p>
                  </a:txBody>
                  <a:tcPr marL="91425" marR="91425" marT="457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Giga-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Gi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Gibi-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30</a:t>
                      </a:r>
                      <a:endParaRPr sz="1200"/>
                    </a:p>
                  </a:txBody>
                  <a:tcPr marL="91425" marR="91425" marT="45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Tera-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12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Ti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Tebi-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40</a:t>
                      </a:r>
                      <a:endParaRPr sz="1200"/>
                    </a:p>
                  </a:txBody>
                  <a:tcPr marL="91425" marR="91425" marT="457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Peta-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15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Pi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Pebi-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50</a:t>
                      </a:r>
                      <a:endParaRPr sz="1200"/>
                    </a:p>
                  </a:txBody>
                  <a:tcPr marL="91425" marR="91425" marT="457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Exa-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18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Ei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Exbi-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60</a:t>
                      </a:r>
                      <a:endParaRPr sz="1200"/>
                    </a:p>
                  </a:txBody>
                  <a:tcPr marL="91425" marR="91425" marT="457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Z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Zetta-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21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Zi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Zebi-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70</a:t>
                      </a:r>
                      <a:endParaRPr sz="1200"/>
                    </a:p>
                  </a:txBody>
                  <a:tcPr marL="91425" marR="91425" marT="457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Yotta-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24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Yi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Yobi-</a:t>
                      </a:r>
                      <a:endParaRPr sz="1200"/>
                    </a:p>
                  </a:txBody>
                  <a:tcPr marL="91425" marR="91425" marT="4570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" sz="1200" baseline="30000">
                          <a:solidFill>
                            <a:schemeClr val="dk1"/>
                          </a:solidFill>
                        </a:rPr>
                        <a:t>80</a:t>
                      </a:r>
                      <a:endParaRPr sz="1200"/>
                    </a:p>
                  </a:txBody>
                  <a:tcPr marL="91425" marR="91425" marT="457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3" name="Google Shape;113;p23" descr="A headshot of a man with a confused look on his face. Screenshot taken from this video:&#10;https://www.youtube.com/watch?v=-fC2oke5MF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75" y="2495550"/>
            <a:ext cx="1163075" cy="16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Remember?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always look it up :)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It’s on the midterm reference sheet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Mnemonics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K</a:t>
            </a:r>
            <a:r>
              <a:rPr lang="en"/>
              <a:t>iller </a:t>
            </a:r>
            <a:r>
              <a:rPr lang="en" b="1"/>
              <a:t>M</a:t>
            </a:r>
            <a:r>
              <a:rPr lang="en"/>
              <a:t>echanical </a:t>
            </a:r>
            <a:r>
              <a:rPr lang="en" b="1"/>
              <a:t>G</a:t>
            </a:r>
            <a:r>
              <a:rPr lang="en"/>
              <a:t>iraffe </a:t>
            </a:r>
            <a:r>
              <a:rPr lang="en" b="1"/>
              <a:t>T</a:t>
            </a:r>
            <a:r>
              <a:rPr lang="en"/>
              <a:t>eaches </a:t>
            </a:r>
            <a:r>
              <a:rPr lang="en" b="1"/>
              <a:t>P</a:t>
            </a:r>
            <a:r>
              <a:rPr lang="en"/>
              <a:t>et </a:t>
            </a:r>
            <a:r>
              <a:rPr lang="en" b="1"/>
              <a:t>E</a:t>
            </a:r>
            <a:r>
              <a:rPr lang="en"/>
              <a:t>xtinct </a:t>
            </a:r>
            <a:r>
              <a:rPr lang="en" b="1"/>
              <a:t>Z</a:t>
            </a:r>
            <a:r>
              <a:rPr lang="en"/>
              <a:t>ebra to </a:t>
            </a:r>
            <a:r>
              <a:rPr lang="en" b="1"/>
              <a:t>Y</a:t>
            </a:r>
            <a:r>
              <a:rPr lang="en"/>
              <a:t>odel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K</a:t>
            </a:r>
            <a:r>
              <a:rPr lang="en"/>
              <a:t>irby </a:t>
            </a:r>
            <a:r>
              <a:rPr lang="en" b="1"/>
              <a:t>M</a:t>
            </a:r>
            <a:r>
              <a:rPr lang="en"/>
              <a:t>issed </a:t>
            </a:r>
            <a:r>
              <a:rPr lang="en" b="1"/>
              <a:t>G</a:t>
            </a:r>
            <a:r>
              <a:rPr lang="en"/>
              <a:t>anondorf </a:t>
            </a:r>
            <a:r>
              <a:rPr lang="en" b="1"/>
              <a:t>T</a:t>
            </a:r>
            <a:r>
              <a:rPr lang="en"/>
              <a:t>erribly, </a:t>
            </a:r>
            <a:r>
              <a:rPr lang="en" b="1"/>
              <a:t>P</a:t>
            </a:r>
            <a:r>
              <a:rPr lang="en"/>
              <a:t>otentially </a:t>
            </a:r>
            <a:r>
              <a:rPr lang="en" b="1"/>
              <a:t>E</a:t>
            </a:r>
            <a:r>
              <a:rPr lang="en"/>
              <a:t>xterminating </a:t>
            </a:r>
            <a:r>
              <a:rPr lang="en" b="1"/>
              <a:t>Z</a:t>
            </a:r>
            <a:r>
              <a:rPr lang="en"/>
              <a:t>elda and </a:t>
            </a:r>
            <a:r>
              <a:rPr lang="en" b="1"/>
              <a:t>Y</a:t>
            </a:r>
            <a:r>
              <a:rPr lang="en"/>
              <a:t>oshi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From xkcd: </a:t>
            </a:r>
            <a:r>
              <a:rPr lang="en" b="1"/>
              <a:t>K</a:t>
            </a:r>
            <a:r>
              <a:rPr lang="en"/>
              <a:t>arl </a:t>
            </a:r>
            <a:r>
              <a:rPr lang="en" b="1"/>
              <a:t>M</a:t>
            </a:r>
            <a:r>
              <a:rPr lang="en"/>
              <a:t>arx </a:t>
            </a:r>
            <a:r>
              <a:rPr lang="en" b="1"/>
              <a:t>G</a:t>
            </a:r>
            <a:r>
              <a:rPr lang="en"/>
              <a:t>ave </a:t>
            </a:r>
            <a:r>
              <a:rPr lang="en" b="1"/>
              <a:t>T</a:t>
            </a:r>
            <a:r>
              <a:rPr lang="en"/>
              <a:t>he </a:t>
            </a:r>
            <a:r>
              <a:rPr lang="en" b="1"/>
              <a:t>P</a:t>
            </a:r>
            <a:r>
              <a:rPr lang="en"/>
              <a:t>roletariat </a:t>
            </a:r>
            <a:r>
              <a:rPr lang="en" b="1"/>
              <a:t>E</a:t>
            </a:r>
            <a:r>
              <a:rPr lang="en"/>
              <a:t>leven </a:t>
            </a:r>
            <a:r>
              <a:rPr lang="en" b="1"/>
              <a:t>Z</a:t>
            </a:r>
            <a:r>
              <a:rPr lang="en"/>
              <a:t>eppelins, </a:t>
            </a:r>
            <a:r>
              <a:rPr lang="en" b="1"/>
              <a:t>Y</a:t>
            </a:r>
            <a:r>
              <a:rPr lang="en"/>
              <a:t>o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https://xkcd.com/992/</a:t>
            </a:r>
            <a:r>
              <a:rPr lang="en"/>
              <a:t> 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Questions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Convert the following to or from IEC: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512 Mi-students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2</a:t>
            </a:r>
            <a:r>
              <a:rPr lang="en" baseline="30000"/>
              <a:t>33</a:t>
            </a:r>
            <a:r>
              <a:rPr lang="en"/>
              <a:t> cats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Compute the average memory access time (AMAT) for a system with the following properties: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Hit time of 2 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Miss rate of 1%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Miss penalty of 300 ns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execution time grow with SIZE?</a:t>
            </a:r>
            <a:endParaRPr/>
          </a:p>
        </p:txBody>
      </p:sp>
      <p:sp>
        <p:nvSpPr>
          <p:cNvPr id="134" name="Google Shape;134;p26"/>
          <p:cNvSpPr txBox="1"/>
          <p:nvPr/>
        </p:nvSpPr>
        <p:spPr>
          <a:xfrm>
            <a:off x="412725" y="1410825"/>
            <a:ext cx="4146600" cy="1693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array[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SIZE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];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sum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(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i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; i &lt;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200000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; i++)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(</a:t>
            </a: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j 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; j &lt; 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SIZE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; j++)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sum += array[j];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5" name="Google Shape;135;p26" descr="A graph with SIZE on the x axis and Execution Time on the right. The graph itself is empty (i.e. no line is drawn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048" y="1172862"/>
            <a:ext cx="3783250" cy="27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Actual Data</a:t>
            </a:r>
            <a:endParaRPr/>
          </a:p>
        </p:txBody>
      </p:sp>
      <p:pic>
        <p:nvPicPr>
          <p:cNvPr id="142" name="Google Shape;142;p27" descr="A graph with SIZE on the x axis and TIME on the right. The line starts at (0, 0), and increases in a straight line up until around SIZE=1000, at which point the slop suddenly gets much steep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663" y="428625"/>
            <a:ext cx="4808675" cy="3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 UW 35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DD11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2172</Words>
  <Application>Microsoft Office PowerPoint</Application>
  <PresentationFormat>On-screen Show (16:9)</PresentationFormat>
  <Paragraphs>373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Source Code Pro</vt:lpstr>
      <vt:lpstr>Wingdings</vt:lpstr>
      <vt:lpstr>Calibri</vt:lpstr>
      <vt:lpstr>Play</vt:lpstr>
      <vt:lpstr>REM</vt:lpstr>
      <vt:lpstr>Simple Light UW 351</vt:lpstr>
      <vt:lpstr>Caches I</vt:lpstr>
      <vt:lpstr>Administrivia</vt:lpstr>
      <vt:lpstr>Quiz 1 Grades Released!</vt:lpstr>
      <vt:lpstr>Topic Group 3: Scale &amp; Coherence</vt:lpstr>
      <vt:lpstr>Aside: Units and Prefixes</vt:lpstr>
      <vt:lpstr>How to Remember?</vt:lpstr>
      <vt:lpstr>Review Questions</vt:lpstr>
      <vt:lpstr>How does execution time grow with SIZE?</vt:lpstr>
      <vt:lpstr>Actual Data</vt:lpstr>
      <vt:lpstr>An Analogy</vt:lpstr>
      <vt:lpstr>Caches</vt:lpstr>
      <vt:lpstr>Problem: Processor-Memory Bottleneck</vt:lpstr>
      <vt:lpstr>A Very Silly Analogy</vt:lpstr>
      <vt:lpstr>A Very Silly Analogy (pt 2)</vt:lpstr>
      <vt:lpstr>Cache 💰</vt:lpstr>
      <vt:lpstr>If caches are so much faster, why do we need memory?</vt:lpstr>
      <vt:lpstr>General Cache Mechanics</vt:lpstr>
      <vt:lpstr>Cache Mechanics: Hit</vt:lpstr>
      <vt:lpstr>Cache Mechanics: Miss</vt:lpstr>
      <vt:lpstr>Cache Mechanics: Miss (pt 2)</vt:lpstr>
      <vt:lpstr>Why Caches Work</vt:lpstr>
      <vt:lpstr>Locality Example</vt:lpstr>
      <vt:lpstr>Locality Example 1</vt:lpstr>
      <vt:lpstr>Locality Example 2</vt:lpstr>
      <vt:lpstr>Locality Example 3</vt:lpstr>
      <vt:lpstr>Cache Performance Metrics</vt:lpstr>
      <vt:lpstr>Cache Performance</vt:lpstr>
      <vt:lpstr>Practice Questions</vt:lpstr>
      <vt:lpstr>Cache Performance (pt 2)</vt:lpstr>
      <vt:lpstr>Can we have more than one cache? Yes!</vt:lpstr>
      <vt:lpstr>An Example Memory Hierarchy</vt:lpstr>
      <vt:lpstr>Learning About Your Machine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Ellis Haker</cp:lastModifiedBy>
  <cp:revision>5</cp:revision>
  <dcterms:modified xsi:type="dcterms:W3CDTF">2024-07-23T00:04:18Z</dcterms:modified>
</cp:coreProperties>
</file>