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9144000" cy="5143500" type="screen16x9"/>
  <p:notesSz cx="6858000" cy="9144000"/>
  <p:embeddedFontLst>
    <p:embeddedFont>
      <p:font typeface="Open Sans" panose="020B0606030504020204" pitchFamily="34" charset="0"/>
      <p:regular r:id="rId52"/>
      <p:bold r:id="rId53"/>
      <p:italic r:id="rId54"/>
      <p:boldItalic r:id="rId55"/>
    </p:embeddedFont>
    <p:embeddedFont>
      <p:font typeface="Open Sans Medium" panose="020B0604020202020204" charset="0"/>
      <p:regular r:id="rId56"/>
      <p:bold r:id="rId57"/>
      <p:italic r:id="rId58"/>
      <p:boldItalic r:id="rId59"/>
    </p:embeddedFont>
    <p:embeddedFont>
      <p:font typeface="Source Code Pro" panose="020B0509030403020204" pitchFamily="49" charset="0"/>
      <p:regular r:id="rId60"/>
      <p:bold r:id="rId61"/>
      <p:italic r:id="rId62"/>
      <p:boldItalic r:id="rId63"/>
    </p:embeddedFont>
    <p:embeddedFont>
      <p:font typeface="Source Code Pro SemiBold" panose="020B0609030403020204" pitchFamily="49"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6">
          <p15:clr>
            <a:srgbClr val="747775"/>
          </p15:clr>
        </p15:guide>
        <p15:guide id="2" pos="4320">
          <p15:clr>
            <a:srgbClr val="747775"/>
          </p15:clr>
        </p15:guide>
        <p15:guide id="3" pos="49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11C0A3-403E-4D8C-8C86-8A4341CF16D7}">
  <a:tblStyle styleId="{FC11C0A3-403E-4D8C-8C86-8A4341CF16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02" autoAdjust="0"/>
  </p:normalViewPr>
  <p:slideViewPr>
    <p:cSldViewPr snapToGrid="0">
      <p:cViewPr varScale="1">
        <p:scale>
          <a:sx n="78" d="100"/>
          <a:sy n="78" d="100"/>
        </p:scale>
        <p:origin x="936" y="62"/>
      </p:cViewPr>
      <p:guideLst>
        <p:guide orient="horz" pos="326"/>
        <p:guide pos="4320"/>
        <p:guide pos="49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81bde9eab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g2781bde9eab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81bde9ea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81bde9ea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781bde9ea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781bde9ea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81bde9eab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81bde9eab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81bde9eab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81bde9ea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81bde9eab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81bde9eab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Similar to Java’s </a:t>
            </a:r>
            <a:r>
              <a:rPr lang="en-US" dirty="0" err="1"/>
              <a:t>System.in.next</a:t>
            </a:r>
            <a:r>
              <a:rPr lang="en-US" dirty="0"/>
              <a:t>()</a:t>
            </a:r>
          </a:p>
          <a:p>
            <a:pPr marL="0" lvl="0" indent="0" algn="l" rtl="0">
              <a:spcBef>
                <a:spcPts val="0"/>
              </a:spcBef>
              <a:spcAft>
                <a:spcPts val="0"/>
              </a:spcAft>
              <a:buNone/>
            </a:pPr>
            <a:r>
              <a:rPr lang="en-US" dirty="0"/>
              <a:t>Gets input from user, stores at </a:t>
            </a:r>
            <a:r>
              <a:rPr lang="en-US" dirty="0" err="1"/>
              <a:t>dest</a:t>
            </a:r>
            <a:r>
              <a:rPr lang="en-US" dirty="0"/>
              <a:t>. Expects </a:t>
            </a:r>
            <a:r>
              <a:rPr lang="en-US" dirty="0" err="1"/>
              <a:t>dest</a:t>
            </a:r>
            <a:r>
              <a:rPr lang="en-US" dirty="0"/>
              <a:t> to point to an allocated array of char.</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81bde9ea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781bde9ea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Remember from arrays lecture – need to pass in size as an argument.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81bde9eab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81bde9ea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Undefined behavior!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81bde9ea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781bde9ea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0x18 = 24. First instruction subtracts from rsp = makes 24B of space on the stack</a:t>
            </a:r>
          </a:p>
          <a:p>
            <a:pPr marL="0" lvl="0" indent="0" algn="l" rtl="0">
              <a:spcBef>
                <a:spcPts val="0"/>
              </a:spcBef>
              <a:spcAft>
                <a:spcPts val="0"/>
              </a:spcAft>
              <a:buNone/>
            </a:pPr>
            <a:r>
              <a:rPr lang="en-US" dirty="0"/>
              <a:t>L</a:t>
            </a:r>
            <a:r>
              <a:rPr lang="en" dirty="0"/>
              <a:t>ea sets arg for gets (%rdi) at address %rsp+8</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c37617ff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ec37617ff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8 bytes right after the stack frame for </a:t>
            </a:r>
            <a:r>
              <a:rPr lang="en-US" dirty="0" err="1"/>
              <a:t>call_echo</a:t>
            </a:r>
            <a:r>
              <a:rPr lang="en-US" dirty="0"/>
              <a:t> = return address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dirty="0" err="1"/>
              <a:t>Litte</a:t>
            </a:r>
            <a:r>
              <a:rPr lang="en-US" dirty="0"/>
              <a:t> endian machine because LSB of return address is at lowest address in that block of data</a:t>
            </a:r>
          </a:p>
          <a:p>
            <a:pPr marL="0" lvl="0" indent="0" algn="l" rtl="0">
              <a:spcBef>
                <a:spcPts val="0"/>
              </a:spcBef>
              <a:spcAft>
                <a:spcPts val="0"/>
              </a:spcAft>
              <a:buNone/>
            </a:pPr>
            <a:r>
              <a:rPr lang="en-US" dirty="0"/>
              <a:t>24B allocated after that</a:t>
            </a:r>
          </a:p>
          <a:p>
            <a:pPr marL="0" lvl="0" indent="0" algn="l" rtl="0">
              <a:spcBef>
                <a:spcPts val="0"/>
              </a:spcBef>
              <a:spcAft>
                <a:spcPts val="0"/>
              </a:spcAft>
              <a:buNone/>
            </a:pPr>
            <a:r>
              <a:rPr lang="en-US" dirty="0" err="1"/>
              <a:t>Buf</a:t>
            </a:r>
            <a:r>
              <a:rPr lang="en-US" dirty="0"/>
              <a:t> = %</a:t>
            </a:r>
            <a:r>
              <a:rPr lang="en-US" dirty="0" err="1"/>
              <a:t>rdi</a:t>
            </a:r>
            <a:r>
              <a:rPr lang="en-US" dirty="0"/>
              <a:t>, starts 8B into the stack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c37617ffc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ec37617ff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0x31 = ‘1’, 0x32 = ‘2’, etc.</a:t>
            </a:r>
          </a:p>
          <a:p>
            <a:pPr marL="0" lvl="0" indent="0" algn="l" rtl="0">
              <a:spcBef>
                <a:spcPts val="0"/>
              </a:spcBef>
              <a:spcAft>
                <a:spcPts val="0"/>
              </a:spcAft>
              <a:buNone/>
            </a:pPr>
            <a:r>
              <a:rPr lang="en-US" dirty="0"/>
              <a:t>0x00 is the null terminator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81bde9ea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781bde9ea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c37617ff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c37617ff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After addq, %rsp points to return address.</a:t>
            </a:r>
          </a:p>
          <a:p>
            <a:pPr marL="0" lvl="0" indent="0" algn="l" rtl="0">
              <a:spcBef>
                <a:spcPts val="0"/>
              </a:spcBef>
              <a:spcAft>
                <a:spcPts val="0"/>
              </a:spcAft>
              <a:buNone/>
            </a:pPr>
            <a:r>
              <a:rPr lang="en" dirty="0"/>
              <a:t>On return, CPU tries to find next isntruction at address 0x401100!</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ec839b84fd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ec839b84f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c37617ff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ec37617ff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Lab2 phase 0</a:t>
            </a:r>
          </a:p>
          <a:p>
            <a:pPr marL="0" lvl="0" indent="0" algn="l" rtl="0">
              <a:spcBef>
                <a:spcPts val="0"/>
              </a:spcBef>
              <a:spcAft>
                <a:spcPts val="0"/>
              </a:spcAft>
              <a:buNone/>
            </a:pPr>
            <a:r>
              <a:rPr lang="en-US" dirty="0"/>
              <a:t>E</a:t>
            </a:r>
            <a:r>
              <a:rPr lang="en" dirty="0"/>
              <a:t>x: say there’s some other function in this program, called foo, that we want to execute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ec37617ff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ec37617ff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 return, executes foo</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ec37617ffc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ec37617ffc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Lab3 phase 2</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ec37617ffc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ec37617ff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common thing to do is to execute a root shell. From there, you can do whatever you want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ec839b84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ec839b84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Overwrite d1 to 0d, 05 to f0, etc. </a:t>
            </a:r>
          </a:p>
          <a:p>
            <a:pPr marL="0" lvl="0" indent="0" algn="l" rtl="0">
              <a:spcBef>
                <a:spcPts val="0"/>
              </a:spcBef>
              <a:spcAft>
                <a:spcPts val="0"/>
              </a:spcAft>
              <a:buNone/>
            </a:pPr>
            <a:r>
              <a:rPr lang="en-US" dirty="0" err="1"/>
              <a:t>Subq</a:t>
            </a:r>
            <a:r>
              <a:rPr lang="en-US" dirty="0"/>
              <a:t> makes 64B of stack space</a:t>
            </a:r>
          </a:p>
          <a:p>
            <a:pPr marL="0" lvl="0" indent="0" algn="l" rtl="0">
              <a:spcBef>
                <a:spcPts val="0"/>
              </a:spcBef>
              <a:spcAft>
                <a:spcPts val="0"/>
              </a:spcAft>
              <a:buNone/>
            </a:pPr>
            <a:r>
              <a:rPr lang="en-US" dirty="0" err="1"/>
              <a:t>Leaq</a:t>
            </a:r>
            <a:r>
              <a:rPr lang="en-US" dirty="0"/>
              <a:t> means that buffer starts 16B into stack</a:t>
            </a:r>
          </a:p>
          <a:p>
            <a:pPr marL="0" lvl="0" indent="0" algn="l" rtl="0">
              <a:spcBef>
                <a:spcPts val="0"/>
              </a:spcBef>
              <a:spcAft>
                <a:spcPts val="0"/>
              </a:spcAft>
              <a:buNone/>
            </a:pPr>
            <a:r>
              <a:rPr lang="en-US" dirty="0"/>
              <a:t>Don’t need to write in the leading 0s of the address </a:t>
            </a:r>
            <a:r>
              <a:rPr lang="en-US" dirty="0" err="1"/>
              <a:t>bc</a:t>
            </a:r>
            <a:r>
              <a:rPr lang="en-US" dirty="0"/>
              <a:t> they’re already 0 in memory – write 6B of ret </a:t>
            </a:r>
            <a:r>
              <a:rPr lang="en-US" dirty="0" err="1"/>
              <a:t>addr</a:t>
            </a:r>
            <a:endParaRPr lang="en-US" dirty="0"/>
          </a:p>
          <a:p>
            <a:pPr marL="0" lvl="0" indent="0" algn="l" rtl="0">
              <a:spcBef>
                <a:spcPts val="0"/>
              </a:spcBef>
              <a:spcAft>
                <a:spcPts val="0"/>
              </a:spcAft>
              <a:buNone/>
            </a:pPr>
            <a:r>
              <a:rPr lang="en-US" dirty="0"/>
              <a:t>Total = 64-16+6=54B</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ec839b84f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ec839b84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ec839b84f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ec839b84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ec839b84f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ec839b84f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84fd9ee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784fd9ee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ec839b84f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ec839b84f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ec839b84f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ec839b84f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ec839b84f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ec839b84f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ec839b84f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ec839b84f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ec839b84f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ec839b84f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ec839b84f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ec839b84f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Canary goes in between buffer and return address. Has to overwrite canary to get to ret </a:t>
            </a:r>
            <a:r>
              <a:rPr lang="en-US" dirty="0" err="1"/>
              <a:t>addr</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ec839b84f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ec839b84f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ec839b84f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ec839b84f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big reason why C is not used as much as it used to be!</a:t>
            </a:r>
            <a:endParaRPr/>
          </a:p>
          <a:p>
            <a:pPr marL="457200" lvl="0" indent="-298450" algn="l" rtl="0">
              <a:spcBef>
                <a:spcPts val="0"/>
              </a:spcBef>
              <a:spcAft>
                <a:spcPts val="0"/>
              </a:spcAft>
              <a:buSzPts val="1100"/>
              <a:buChar char="-"/>
            </a:pPr>
            <a:r>
              <a:rPr lang="en"/>
              <a:t>Primarily used for systems, but Rust is starting to become a real thing in that space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ec839b84f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ec839b84f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ec839b84f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ec839b84f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81bde9ea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81bde9ea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ec839b84f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ec839b84f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Unsafe is necessary if writing </a:t>
            </a:r>
            <a:r>
              <a:rPr lang="en-US" dirty="0" err="1"/>
              <a:t>os</a:t>
            </a:r>
            <a:r>
              <a:rPr lang="en-US" dirty="0"/>
              <a:t> code</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ec839b84f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ec839b84f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ec839b84f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ec839b84f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Notice “you are not expected to understand this”</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ec839b84fd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ec839b84fd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ec839b84fd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ec839b84f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ec839b84f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ec839b84f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ec839b84f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ec839b84f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Please watch the </a:t>
            </a:r>
            <a:r>
              <a:rPr lang="en-US"/>
              <a:t>video </a:t>
            </a: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ec839b84f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ec839b84f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ec839b84fd_0_167:notes"/>
          <p:cNvSpPr>
            <a:spLocks noGrp="1" noRot="1" noChangeAspect="1"/>
          </p:cNvSpPr>
          <p:nvPr>
            <p:ph type="sldImg" idx="2"/>
          </p:nvPr>
        </p:nvSpPr>
        <p:spPr>
          <a:xfrm>
            <a:off x="334963" y="65405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0" name="Google Shape;490;g2ec839b84fd_0_167:notes"/>
          <p:cNvSpPr txBox="1">
            <a:spLocks noGrp="1"/>
          </p:cNvSpPr>
          <p:nvPr>
            <p:ph type="body" idx="1"/>
          </p:nvPr>
        </p:nvSpPr>
        <p:spPr>
          <a:xfrm>
            <a:off x="930303" y="4360777"/>
            <a:ext cx="5009400" cy="4069800"/>
          </a:xfrm>
          <a:prstGeom prst="rect">
            <a:avLst/>
          </a:prstGeom>
          <a:noFill/>
          <a:ln>
            <a:noFill/>
          </a:ln>
        </p:spPr>
        <p:txBody>
          <a:bodyPr spcFirstLastPara="1" wrap="square" lIns="88125" tIns="44050" rIns="88125" bIns="44050" anchor="t" anchorCtr="0">
            <a:noAutofit/>
          </a:bodyPr>
          <a:lstStyle/>
          <a:p>
            <a:pPr marL="137160" lvl="0" indent="-60960" algn="l" rtl="0">
              <a:spcBef>
                <a:spcPts val="0"/>
              </a:spcBef>
              <a:spcAft>
                <a:spcPts val="0"/>
              </a:spcAft>
              <a:buClr>
                <a:schemeClr val="dk1"/>
              </a:buClr>
              <a:buSzPts val="1200"/>
              <a:buNone/>
            </a:pPr>
            <a:endParaRPr/>
          </a:p>
        </p:txBody>
      </p:sp>
      <p:sp>
        <p:nvSpPr>
          <p:cNvPr id="491" name="Google Shape;491;g2ec839b84fd_0_167:notes"/>
          <p:cNvSpPr txBox="1">
            <a:spLocks noGrp="1"/>
          </p:cNvSpPr>
          <p:nvPr>
            <p:ph type="sldNum" idx="12"/>
          </p:nvPr>
        </p:nvSpPr>
        <p:spPr>
          <a:xfrm>
            <a:off x="3864335" y="8721549"/>
            <a:ext cx="3005400" cy="435900"/>
          </a:xfrm>
          <a:prstGeom prst="rect">
            <a:avLst/>
          </a:prstGeom>
          <a:noFill/>
          <a:ln>
            <a:noFill/>
          </a:ln>
        </p:spPr>
        <p:txBody>
          <a:bodyPr spcFirstLastPara="1" wrap="square" lIns="88125" tIns="44050" rIns="88125" bIns="44050" anchor="b"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ec839b84fd_0_175:notes"/>
          <p:cNvSpPr txBox="1">
            <a:spLocks noGrp="1"/>
          </p:cNvSpPr>
          <p:nvPr>
            <p:ph type="body" idx="1"/>
          </p:nvPr>
        </p:nvSpPr>
        <p:spPr>
          <a:xfrm>
            <a:off x="930303" y="4360777"/>
            <a:ext cx="5009400" cy="40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2ec839b84fd_0_175:notes"/>
          <p:cNvSpPr>
            <a:spLocks noGrp="1" noRot="1" noChangeAspect="1"/>
          </p:cNvSpPr>
          <p:nvPr>
            <p:ph type="sldImg" idx="2"/>
          </p:nvPr>
        </p:nvSpPr>
        <p:spPr>
          <a:xfrm>
            <a:off x="334963" y="654050"/>
            <a:ext cx="62007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81bde9ea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781bde9ea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Static data = global vars, etc.</a:t>
            </a:r>
          </a:p>
          <a:p>
            <a:pPr marL="0" lvl="0" indent="0" algn="l" rtl="0">
              <a:spcBef>
                <a:spcPts val="0"/>
              </a:spcBef>
              <a:spcAft>
                <a:spcPts val="0"/>
              </a:spcAft>
              <a:buNone/>
            </a:pPr>
            <a:r>
              <a:rPr lang="en-US" dirty="0"/>
              <a:t>Literals = string literals, etc.</a:t>
            </a:r>
          </a:p>
          <a:p>
            <a:pPr marL="0" lvl="0" indent="0" algn="l" rtl="0">
              <a:spcBef>
                <a:spcPts val="0"/>
              </a:spcBef>
              <a:spcAft>
                <a:spcPts val="0"/>
              </a:spcAft>
              <a:buNone/>
            </a:pPr>
            <a:r>
              <a:rPr lang="en-US" dirty="0"/>
              <a:t>Focusing on stack and instructions today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781bde9ea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781bde9ea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Malloc(n) allocates n bytes on the heap, returns a pointer to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
            </a:r>
            <a:r>
              <a:rPr lang="en" dirty="0"/>
              <a:t>1 and local go on stack</a:t>
            </a:r>
          </a:p>
          <a:p>
            <a:pPr marL="0" lvl="0" indent="0" algn="l" rtl="0">
              <a:spcBef>
                <a:spcPts val="0"/>
              </a:spcBef>
              <a:spcAft>
                <a:spcPts val="0"/>
              </a:spcAft>
              <a:buNone/>
            </a:pPr>
            <a:r>
              <a:rPr lang="en-US" dirty="0"/>
              <a:t>M</a:t>
            </a:r>
            <a:r>
              <a:rPr lang="en" dirty="0"/>
              <a:t>alloc makes data on heap, p1 in the stack points to it</a:t>
            </a:r>
          </a:p>
          <a:p>
            <a:pPr marL="0" lvl="0" indent="0" algn="l" rtl="0">
              <a:spcBef>
                <a:spcPts val="0"/>
              </a:spcBef>
              <a:spcAft>
                <a:spcPts val="0"/>
              </a:spcAft>
              <a:buNone/>
            </a:pPr>
            <a:r>
              <a:rPr lang="en-US" dirty="0"/>
              <a:t>S</a:t>
            </a:r>
            <a:r>
              <a:rPr lang="en" dirty="0"/>
              <a:t>tr goes in static data</a:t>
            </a:r>
          </a:p>
          <a:p>
            <a:pPr marL="0" lvl="0" indent="0" algn="l" rtl="0">
              <a:spcBef>
                <a:spcPts val="0"/>
              </a:spcBef>
              <a:spcAft>
                <a:spcPts val="0"/>
              </a:spcAft>
              <a:buNone/>
            </a:pPr>
            <a:r>
              <a:rPr lang="en-US" dirty="0"/>
              <a:t>S</a:t>
            </a:r>
            <a:r>
              <a:rPr lang="en" dirty="0"/>
              <a:t>tring “hello!” goes in literals, str in static data points to it</a:t>
            </a:r>
          </a:p>
          <a:p>
            <a:pPr marL="0" lvl="0" indent="0" algn="l" rtl="0">
              <a:spcBef>
                <a:spcPts val="0"/>
              </a:spcBef>
              <a:spcAft>
                <a:spcPts val="0"/>
              </a:spcAft>
              <a:buNone/>
            </a:pPr>
            <a:r>
              <a:rPr lang="en-US" dirty="0"/>
              <a:t>C</a:t>
            </a:r>
            <a:r>
              <a:rPr lang="en" dirty="0"/>
              <a:t>ode for main goes in instructions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81bde9ea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81bde9ea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Old %</a:t>
            </a:r>
            <a:r>
              <a:rPr lang="en-US" dirty="0" err="1"/>
              <a:t>rbp</a:t>
            </a:r>
            <a:r>
              <a:rPr lang="en-US" dirty="0"/>
              <a:t> used in labs</a:t>
            </a:r>
          </a:p>
          <a:p>
            <a:pPr marL="0" lvl="0" indent="0" algn="l" rtl="0">
              <a:spcBef>
                <a:spcPts val="0"/>
              </a:spcBef>
              <a:spcAft>
                <a:spcPts val="0"/>
              </a:spcAft>
              <a:buNone/>
            </a:pPr>
            <a:r>
              <a:rPr lang="en-US" dirty="0"/>
              <a:t>Local arrays go in local variables section, a[0] at lowest address (closer to the argument build), and a[n-1] at highest (closer to return </a:t>
            </a:r>
            <a:r>
              <a:rPr lang="en-US" dirty="0" err="1"/>
              <a:t>addr</a:t>
            </a:r>
            <a:r>
              <a:rPr lang="en-US" dirty="0"/>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81bde9ea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81bde9ea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81bde9ea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81bde9ea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4" name="Google Shape;74;p1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s.washington.edu/students/t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hB6eY73sLV0"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www.autosec.org/pubs/cars-oakland2010.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49.xml.rels><?xml version="1.0" encoding="UTF-8" standalone="yes"?>
<Relationships xmlns="http://schemas.openxmlformats.org/package/2006/relationships"><Relationship Id="rId3" Type="http://schemas.openxmlformats.org/officeDocument/2006/relationships/hyperlink" Target="https://dnasec.cs.washington.edu/"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Buffer Overflow</a:t>
            </a:r>
            <a:endParaRPr sz="3000"/>
          </a:p>
        </p:txBody>
      </p:sp>
      <p:sp>
        <p:nvSpPr>
          <p:cNvPr id="80" name="Google Shape;80;p19"/>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81" name="Google Shape;81;p19"/>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82" name="Google Shape;82;p19" descr="At the top is the caption &quot;nobody:&#10;hackers on shutterstock&quot;, followed by four stock photos of people wearing black hoods sitting in front of laptops: one using a hammer and chisel on the laptop, one looking at it with a magnifying glass, one pointing a gun at it, and one using a crowbar on the keyboard."/>
          <p:cNvPicPr preferRelativeResize="0"/>
          <p:nvPr/>
        </p:nvPicPr>
        <p:blipFill>
          <a:blip r:embed="rId3">
            <a:alphaModFix/>
          </a:blip>
          <a:stretch>
            <a:fillRect/>
          </a:stretch>
        </p:blipFill>
        <p:spPr>
          <a:xfrm>
            <a:off x="4376446" y="384925"/>
            <a:ext cx="4529153" cy="3774294"/>
          </a:xfrm>
          <a:prstGeom prst="rect">
            <a:avLst/>
          </a:prstGeom>
          <a:noFill/>
          <a:ln w="9525" cap="flat" cmpd="sng">
            <a:solidFill>
              <a:schemeClr val="dk2"/>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EB5A8892-BE19-2F30-9205-A085F04F08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Buffer Overflow in a Nutshell</a:t>
            </a:r>
            <a:endParaRPr/>
          </a:p>
        </p:txBody>
      </p:sp>
      <p:sp>
        <p:nvSpPr>
          <p:cNvPr id="153" name="Google Shape;153;p2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 does not check array bounds</a:t>
            </a:r>
            <a:endParaRPr/>
          </a:p>
          <a:p>
            <a:pPr marL="914400" lvl="1" indent="-330200" algn="l" rtl="0">
              <a:spcBef>
                <a:spcPts val="0"/>
              </a:spcBef>
              <a:spcAft>
                <a:spcPts val="0"/>
              </a:spcAft>
              <a:buSzPts val="1600"/>
              <a:buChar char="○"/>
            </a:pPr>
            <a:r>
              <a:rPr lang="en" b="1">
                <a:solidFill>
                  <a:srgbClr val="7030A0"/>
                </a:solidFill>
              </a:rPr>
              <a:t>Buffer Overflow</a:t>
            </a:r>
            <a:r>
              <a:rPr lang="en"/>
              <a:t> = writing past the end of an array</a:t>
            </a:r>
            <a:endParaRPr/>
          </a:p>
          <a:p>
            <a:pPr marL="457200" lvl="0" indent="-342900" algn="l" rtl="0">
              <a:spcBef>
                <a:spcPts val="0"/>
              </a:spcBef>
              <a:spcAft>
                <a:spcPts val="0"/>
              </a:spcAft>
              <a:buSzPts val="1800"/>
              <a:buChar char="●"/>
            </a:pPr>
            <a:r>
              <a:rPr lang="en"/>
              <a:t>Characteristics of the Linux memory layout provide opportunities for malicious programs</a:t>
            </a:r>
            <a:endParaRPr/>
          </a:p>
          <a:p>
            <a:pPr marL="914400" lvl="1" indent="-330200" algn="l" rtl="0">
              <a:spcBef>
                <a:spcPts val="0"/>
              </a:spcBef>
              <a:spcAft>
                <a:spcPts val="0"/>
              </a:spcAft>
              <a:buSzPts val="1600"/>
              <a:buChar char="○"/>
            </a:pPr>
            <a:r>
              <a:rPr lang="en"/>
              <a:t>Stack grows “backwards” in memory</a:t>
            </a:r>
            <a:endParaRPr/>
          </a:p>
          <a:p>
            <a:pPr marL="914400" lvl="1" indent="-330200" algn="l" rtl="0">
              <a:spcBef>
                <a:spcPts val="0"/>
              </a:spcBef>
              <a:spcAft>
                <a:spcPts val="0"/>
              </a:spcAft>
              <a:buSzPts val="1600"/>
              <a:buChar char="○"/>
            </a:pPr>
            <a:r>
              <a:rPr lang="en"/>
              <a:t>Stack used for both data and control flow (return addresses)</a:t>
            </a:r>
            <a:endParaRPr/>
          </a:p>
          <a:p>
            <a:pPr marL="914400" lvl="1" indent="-330200" algn="l" rtl="0">
              <a:spcBef>
                <a:spcPts val="0"/>
              </a:spcBef>
              <a:spcAft>
                <a:spcPts val="0"/>
              </a:spcAft>
              <a:buSzPts val="1600"/>
              <a:buChar char="○"/>
            </a:pPr>
            <a:r>
              <a:rPr lang="en"/>
              <a:t>Data and instructions both stored in memory</a:t>
            </a:r>
            <a:endParaRPr/>
          </a:p>
        </p:txBody>
      </p:sp>
      <p:sp>
        <p:nvSpPr>
          <p:cNvPr id="2" name="Slide Number Placeholder 1">
            <a:extLst>
              <a:ext uri="{FF2B5EF4-FFF2-40B4-BE49-F238E27FC236}">
                <a16:creationId xmlns:a16="http://schemas.microsoft.com/office/drawing/2014/main" id="{4685CA78-21E9-E821-02DC-ABD7957B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Buffer Overflow in a Nutshell (pt 2)</a:t>
            </a:r>
            <a:endParaRPr/>
          </a:p>
        </p:txBody>
      </p:sp>
      <p:sp>
        <p:nvSpPr>
          <p:cNvPr id="159" name="Google Shape;159;p29"/>
          <p:cNvSpPr txBox="1">
            <a:spLocks noGrp="1"/>
          </p:cNvSpPr>
          <p:nvPr>
            <p:ph type="body" idx="1"/>
          </p:nvPr>
        </p:nvSpPr>
        <p:spPr>
          <a:xfrm>
            <a:off x="311700" y="742825"/>
            <a:ext cx="5314200" cy="2526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Stack grows </a:t>
            </a:r>
            <a:r>
              <a:rPr lang="en" i="1"/>
              <a:t>down</a:t>
            </a:r>
            <a:r>
              <a:rPr lang="en"/>
              <a:t> towards lower addresses</a:t>
            </a:r>
            <a:endParaRPr/>
          </a:p>
          <a:p>
            <a:pPr marL="457200" lvl="0" indent="-342900" algn="l" rtl="0">
              <a:spcBef>
                <a:spcPts val="0"/>
              </a:spcBef>
              <a:spcAft>
                <a:spcPts val="0"/>
              </a:spcAft>
              <a:buSzPts val="1800"/>
              <a:buChar char="●"/>
            </a:pPr>
            <a:r>
              <a:rPr lang="en"/>
              <a:t>Buffer grows </a:t>
            </a:r>
            <a:r>
              <a:rPr lang="en" i="1"/>
              <a:t>up</a:t>
            </a:r>
            <a:r>
              <a:rPr lang="en"/>
              <a:t> towards higher addresses</a:t>
            </a:r>
            <a:endParaRPr/>
          </a:p>
          <a:p>
            <a:pPr marL="457200" lvl="0" indent="-342900" algn="l" rtl="0">
              <a:spcBef>
                <a:spcPts val="1000"/>
              </a:spcBef>
              <a:spcAft>
                <a:spcPts val="0"/>
              </a:spcAft>
              <a:buSzPts val="1800"/>
              <a:buChar char="●"/>
            </a:pPr>
            <a:r>
              <a:rPr lang="en" b="1"/>
              <a:t>Result</a:t>
            </a:r>
            <a:r>
              <a:rPr lang="en"/>
              <a:t>: if we overflow a buffer on the stack, we will overwrite other data!</a:t>
            </a:r>
            <a:endParaRPr/>
          </a:p>
          <a:p>
            <a:pPr marL="0" lvl="0" indent="0" algn="l" rtl="0">
              <a:spcBef>
                <a:spcPts val="1200"/>
              </a:spcBef>
              <a:spcAft>
                <a:spcPts val="0"/>
              </a:spcAft>
              <a:buNone/>
            </a:pPr>
            <a:endParaRPr/>
          </a:p>
          <a:p>
            <a:pPr marL="0" lvl="0" indent="0" algn="l" rtl="0">
              <a:spcBef>
                <a:spcPts val="1200"/>
              </a:spcBef>
              <a:spcAft>
                <a:spcPts val="1200"/>
              </a:spcAft>
              <a:buNone/>
            </a:pPr>
            <a:r>
              <a:rPr lang="en" u="sng"/>
              <a:t>Example</a:t>
            </a:r>
            <a:r>
              <a:rPr lang="en"/>
              <a:t>:</a:t>
            </a:r>
            <a:endParaRPr/>
          </a:p>
        </p:txBody>
      </p:sp>
      <p:sp>
        <p:nvSpPr>
          <p:cNvPr id="160" name="Google Shape;160;p29"/>
          <p:cNvSpPr txBox="1"/>
          <p:nvPr/>
        </p:nvSpPr>
        <p:spPr>
          <a:xfrm>
            <a:off x="319650" y="3158075"/>
            <a:ext cx="5314200" cy="4560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FF00"/>
                </a:solidFill>
                <a:latin typeface="Source Code Pro SemiBold"/>
                <a:ea typeface="Source Code Pro SemiBold"/>
                <a:cs typeface="Source Code Pro SemiBold"/>
                <a:sym typeface="Source Code Pro SemiBold"/>
              </a:rPr>
              <a:t>Enter input: hello</a:t>
            </a:r>
            <a:endParaRPr sz="1800">
              <a:solidFill>
                <a:srgbClr val="00FF00"/>
              </a:solidFill>
              <a:latin typeface="Source Code Pro SemiBold"/>
              <a:ea typeface="Source Code Pro SemiBold"/>
              <a:cs typeface="Source Code Pro SemiBold"/>
              <a:sym typeface="Source Code Pro SemiBold"/>
            </a:endParaRPr>
          </a:p>
        </p:txBody>
      </p:sp>
      <p:sp>
        <p:nvSpPr>
          <p:cNvPr id="161" name="Google Shape;161;p29"/>
          <p:cNvSpPr txBox="1"/>
          <p:nvPr/>
        </p:nvSpPr>
        <p:spPr>
          <a:xfrm>
            <a:off x="318950" y="3691325"/>
            <a:ext cx="5314200" cy="4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No overflow :)</a:t>
            </a:r>
            <a:endParaRPr sz="1800">
              <a:solidFill>
                <a:schemeClr val="dk1"/>
              </a:solidFill>
            </a:endParaRPr>
          </a:p>
        </p:txBody>
      </p:sp>
      <p:pic>
        <p:nvPicPr>
          <p:cNvPr id="162" name="Google Shape;162;p29" descr="A stack of 16 boxes. The top of the diagram is labeled &quot;Higher addresses&quot;, and the bottom is labeled &quot;Lower addresses&quot;. The top 8 boxes are shaded light purple, and contain the values 00, 00, 00, 00, 00, 40, dd, bf (read top to bottom). The side of these boxes is labeled &quot;Return Address&quot;. The 9th and 10th boxes from are shaded darker purple and both contain the value 00. The remaining boxes are yellow and contain the values '\0', 'o', 'l', 'l', 'e', 'h' (read top to bottom). There is a label &quot;buf[0]&quot; next to the 16th (bottom) box and &quot;buf[7]&quot; next to the 9th box , with an arrow pointing upward between them. "/>
          <p:cNvPicPr preferRelativeResize="0"/>
          <p:nvPr/>
        </p:nvPicPr>
        <p:blipFill>
          <a:blip r:embed="rId3">
            <a:alphaModFix/>
          </a:blip>
          <a:stretch>
            <a:fillRect/>
          </a:stretch>
        </p:blipFill>
        <p:spPr>
          <a:xfrm>
            <a:off x="5814025" y="490675"/>
            <a:ext cx="3213475" cy="3673550"/>
          </a:xfrm>
          <a:prstGeom prst="rect">
            <a:avLst/>
          </a:prstGeom>
          <a:noFill/>
          <a:ln>
            <a:noFill/>
          </a:ln>
        </p:spPr>
      </p:pic>
      <p:sp>
        <p:nvSpPr>
          <p:cNvPr id="2" name="Slide Number Placeholder 1">
            <a:extLst>
              <a:ext uri="{FF2B5EF4-FFF2-40B4-BE49-F238E27FC236}">
                <a16:creationId xmlns:a16="http://schemas.microsoft.com/office/drawing/2014/main" id="{EBF4B467-FF53-051C-3356-189E2D5151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Buffer Overflow in a Nutshell (pt 3)</a:t>
            </a:r>
            <a:endParaRPr/>
          </a:p>
        </p:txBody>
      </p:sp>
      <p:sp>
        <p:nvSpPr>
          <p:cNvPr id="168" name="Google Shape;168;p30"/>
          <p:cNvSpPr txBox="1">
            <a:spLocks noGrp="1"/>
          </p:cNvSpPr>
          <p:nvPr>
            <p:ph type="body" idx="1"/>
          </p:nvPr>
        </p:nvSpPr>
        <p:spPr>
          <a:xfrm>
            <a:off x="311700" y="742825"/>
            <a:ext cx="5314200" cy="2526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Stack grows </a:t>
            </a:r>
            <a:r>
              <a:rPr lang="en" i="1"/>
              <a:t>down</a:t>
            </a:r>
            <a:r>
              <a:rPr lang="en"/>
              <a:t> towards lower addresses</a:t>
            </a:r>
            <a:endParaRPr/>
          </a:p>
          <a:p>
            <a:pPr marL="457200" lvl="0" indent="-342900" algn="l" rtl="0">
              <a:spcBef>
                <a:spcPts val="0"/>
              </a:spcBef>
              <a:spcAft>
                <a:spcPts val="0"/>
              </a:spcAft>
              <a:buSzPts val="1800"/>
              <a:buChar char="●"/>
            </a:pPr>
            <a:r>
              <a:rPr lang="en"/>
              <a:t>Buffer grows </a:t>
            </a:r>
            <a:r>
              <a:rPr lang="en" i="1"/>
              <a:t>up</a:t>
            </a:r>
            <a:r>
              <a:rPr lang="en"/>
              <a:t> towards higher addresses</a:t>
            </a:r>
            <a:endParaRPr/>
          </a:p>
          <a:p>
            <a:pPr marL="457200" lvl="0" indent="-342900" algn="l" rtl="0">
              <a:spcBef>
                <a:spcPts val="1000"/>
              </a:spcBef>
              <a:spcAft>
                <a:spcPts val="0"/>
              </a:spcAft>
              <a:buSzPts val="1800"/>
              <a:buChar char="●"/>
            </a:pPr>
            <a:r>
              <a:rPr lang="en" b="1"/>
              <a:t>Result</a:t>
            </a:r>
            <a:r>
              <a:rPr lang="en"/>
              <a:t>: if we overflow a buffer on the stack, we will overwrite other data!</a:t>
            </a:r>
            <a:endParaRPr/>
          </a:p>
          <a:p>
            <a:pPr marL="0" lvl="0" indent="0" algn="l" rtl="0">
              <a:spcBef>
                <a:spcPts val="1200"/>
              </a:spcBef>
              <a:spcAft>
                <a:spcPts val="0"/>
              </a:spcAft>
              <a:buNone/>
            </a:pPr>
            <a:endParaRPr/>
          </a:p>
          <a:p>
            <a:pPr marL="0" lvl="0" indent="0" algn="l" rtl="0">
              <a:spcBef>
                <a:spcPts val="1200"/>
              </a:spcBef>
              <a:spcAft>
                <a:spcPts val="1200"/>
              </a:spcAft>
              <a:buNone/>
            </a:pPr>
            <a:r>
              <a:rPr lang="en" u="sng"/>
              <a:t>Example</a:t>
            </a:r>
            <a:r>
              <a:rPr lang="en"/>
              <a:t>:</a:t>
            </a:r>
            <a:endParaRPr/>
          </a:p>
        </p:txBody>
      </p:sp>
      <p:sp>
        <p:nvSpPr>
          <p:cNvPr id="169" name="Google Shape;169;p30"/>
          <p:cNvSpPr txBox="1"/>
          <p:nvPr/>
        </p:nvSpPr>
        <p:spPr>
          <a:xfrm>
            <a:off x="319650" y="3158075"/>
            <a:ext cx="5314200" cy="4560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FF00"/>
                </a:solidFill>
                <a:latin typeface="Source Code Pro SemiBold"/>
                <a:ea typeface="Source Code Pro SemiBold"/>
                <a:cs typeface="Source Code Pro SemiBold"/>
                <a:sym typeface="Source Code Pro SemiBold"/>
              </a:rPr>
              <a:t>Enter input: helloabcdef</a:t>
            </a:r>
            <a:endParaRPr sz="1800">
              <a:solidFill>
                <a:srgbClr val="00FF00"/>
              </a:solidFill>
              <a:latin typeface="Source Code Pro SemiBold"/>
              <a:ea typeface="Source Code Pro SemiBold"/>
              <a:cs typeface="Source Code Pro SemiBold"/>
              <a:sym typeface="Source Code Pro SemiBold"/>
            </a:endParaRPr>
          </a:p>
        </p:txBody>
      </p:sp>
      <p:sp>
        <p:nvSpPr>
          <p:cNvPr id="170" name="Google Shape;170;p30"/>
          <p:cNvSpPr txBox="1"/>
          <p:nvPr/>
        </p:nvSpPr>
        <p:spPr>
          <a:xfrm>
            <a:off x="318950" y="3691325"/>
            <a:ext cx="5314200" cy="4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rPr>
              <a:t>Buffer overflow :(</a:t>
            </a:r>
            <a:endParaRPr sz="1800">
              <a:solidFill>
                <a:schemeClr val="dk1"/>
              </a:solidFill>
            </a:endParaRPr>
          </a:p>
        </p:txBody>
      </p:sp>
      <p:pic>
        <p:nvPicPr>
          <p:cNvPr id="171" name="Google Shape;171;p30" descr="A similar diagram as before, but now the bottom 12 boxes (5-16) are all yellow. The bottom 5 boxes (12-16) are the same, but boxes 5-11 now contain the values '\0', 'f', 'e', 'd', 'c', 'b', 'a'. boxes 5-8 are written in bold font"/>
          <p:cNvPicPr preferRelativeResize="0"/>
          <p:nvPr/>
        </p:nvPicPr>
        <p:blipFill>
          <a:blip r:embed="rId3">
            <a:alphaModFix/>
          </a:blip>
          <a:stretch>
            <a:fillRect/>
          </a:stretch>
        </p:blipFill>
        <p:spPr>
          <a:xfrm>
            <a:off x="5820650" y="482175"/>
            <a:ext cx="3205350" cy="3708150"/>
          </a:xfrm>
          <a:prstGeom prst="rect">
            <a:avLst/>
          </a:prstGeom>
          <a:noFill/>
          <a:ln>
            <a:noFill/>
          </a:ln>
        </p:spPr>
      </p:pic>
      <p:sp>
        <p:nvSpPr>
          <p:cNvPr id="2" name="Slide Number Placeholder 1">
            <a:extLst>
              <a:ext uri="{FF2B5EF4-FFF2-40B4-BE49-F238E27FC236}">
                <a16:creationId xmlns:a16="http://schemas.microsoft.com/office/drawing/2014/main" id="{EBCAA37B-EE58-9420-E6B2-3196EDB9DC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Buffer Overflow in a Nutshell (pt 4)</a:t>
            </a:r>
            <a:endParaRPr/>
          </a:p>
        </p:txBody>
      </p:sp>
      <p:sp>
        <p:nvSpPr>
          <p:cNvPr id="189" name="Google Shape;189;p3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Buffer overflows on the stack can overwrite important data</a:t>
            </a:r>
            <a:endParaRPr/>
          </a:p>
          <a:p>
            <a:pPr marL="914400" lvl="1" indent="-330200" algn="l" rtl="0">
              <a:spcBef>
                <a:spcPts val="0"/>
              </a:spcBef>
              <a:spcAft>
                <a:spcPts val="0"/>
              </a:spcAft>
              <a:buSzPts val="1600"/>
              <a:buChar char="○"/>
            </a:pPr>
            <a:r>
              <a:rPr lang="en" i="1">
                <a:solidFill>
                  <a:schemeClr val="accent6"/>
                </a:solidFill>
              </a:rPr>
              <a:t>e.g.,</a:t>
            </a:r>
            <a:r>
              <a:rPr lang="en">
                <a:solidFill>
                  <a:schemeClr val="accent6"/>
                </a:solidFill>
              </a:rPr>
              <a:t> the return address</a:t>
            </a:r>
            <a:endParaRPr/>
          </a:p>
          <a:p>
            <a:pPr marL="914400" lvl="1" indent="-330200" algn="l" rtl="0">
              <a:spcBef>
                <a:spcPts val="0"/>
              </a:spcBef>
              <a:spcAft>
                <a:spcPts val="0"/>
              </a:spcAft>
              <a:buSzPts val="1600"/>
              <a:buChar char="○"/>
            </a:pPr>
            <a:r>
              <a:rPr lang="en"/>
              <a:t>A clever attacker can use this to their advantage</a:t>
            </a:r>
            <a:endParaRPr/>
          </a:p>
          <a:p>
            <a:pPr marL="457200" lvl="0" indent="-342900" algn="l" rtl="0">
              <a:spcBef>
                <a:spcPts val="0"/>
              </a:spcBef>
              <a:spcAft>
                <a:spcPts val="0"/>
              </a:spcAft>
              <a:buSzPts val="1800"/>
              <a:buChar char="●"/>
            </a:pPr>
            <a:r>
              <a:rPr lang="en"/>
              <a:t>Simplest form is </a:t>
            </a:r>
            <a:r>
              <a:rPr lang="en" b="1">
                <a:solidFill>
                  <a:srgbClr val="7030A0"/>
                </a:solidFill>
              </a:rPr>
              <a:t>stack smashing</a:t>
            </a:r>
            <a:endParaRPr/>
          </a:p>
          <a:p>
            <a:pPr marL="914400" lvl="1" indent="-330200" algn="l" rtl="0">
              <a:spcBef>
                <a:spcPts val="0"/>
              </a:spcBef>
              <a:spcAft>
                <a:spcPts val="0"/>
              </a:spcAft>
              <a:buSzPts val="1600"/>
              <a:buChar char="○"/>
            </a:pPr>
            <a:r>
              <a:rPr lang="en"/>
              <a:t>Overwrite return address to change how a program runs</a:t>
            </a:r>
            <a:endParaRPr/>
          </a:p>
          <a:p>
            <a:pPr marL="457200" lvl="0" indent="-342900" algn="l" rtl="0">
              <a:spcBef>
                <a:spcPts val="0"/>
              </a:spcBef>
              <a:spcAft>
                <a:spcPts val="0"/>
              </a:spcAft>
              <a:buSzPts val="1800"/>
              <a:buChar char="●"/>
            </a:pPr>
            <a:r>
              <a:rPr lang="en"/>
              <a:t>More complex forms include </a:t>
            </a:r>
            <a:r>
              <a:rPr lang="en" b="1">
                <a:solidFill>
                  <a:srgbClr val="7030A0"/>
                </a:solidFill>
              </a:rPr>
              <a:t>code injection</a:t>
            </a:r>
            <a:endParaRPr/>
          </a:p>
          <a:p>
            <a:pPr marL="914400" lvl="1" indent="-330200" algn="l" rtl="0">
              <a:spcBef>
                <a:spcPts val="0"/>
              </a:spcBef>
              <a:spcAft>
                <a:spcPts val="0"/>
              </a:spcAft>
              <a:buSzPts val="1600"/>
              <a:buChar char="○"/>
            </a:pPr>
            <a:r>
              <a:rPr lang="en"/>
              <a:t>Attacker can cause a program to </a:t>
            </a:r>
            <a:r>
              <a:rPr lang="en">
                <a:solidFill>
                  <a:schemeClr val="accent6"/>
                </a:solidFill>
              </a:rPr>
              <a:t>run their own code</a:t>
            </a:r>
            <a:r>
              <a:rPr lang="en"/>
              <a:t>!</a:t>
            </a:r>
            <a:endParaRPr/>
          </a:p>
          <a:p>
            <a:pPr marL="457200" lvl="0" indent="-342900" algn="l" rtl="0">
              <a:spcBef>
                <a:spcPts val="0"/>
              </a:spcBef>
              <a:spcAft>
                <a:spcPts val="0"/>
              </a:spcAft>
              <a:buSzPts val="1800"/>
              <a:buChar char="●"/>
            </a:pPr>
            <a:r>
              <a:rPr lang="en"/>
              <a:t>Why is this a big deal?</a:t>
            </a:r>
            <a:endParaRPr/>
          </a:p>
          <a:p>
            <a:pPr marL="914400" lvl="1" indent="-330200" algn="l" rtl="0">
              <a:spcBef>
                <a:spcPts val="0"/>
              </a:spcBef>
              <a:spcAft>
                <a:spcPts val="0"/>
              </a:spcAft>
              <a:buSzPts val="1600"/>
              <a:buChar char="○"/>
            </a:pPr>
            <a:r>
              <a:rPr lang="en"/>
              <a:t>One of the most common </a:t>
            </a:r>
            <a:r>
              <a:rPr lang="en" i="1"/>
              <a:t>technical</a:t>
            </a:r>
            <a:r>
              <a:rPr lang="en"/>
              <a:t> causes of security vulnerabilities</a:t>
            </a:r>
            <a:endParaRPr/>
          </a:p>
          <a:p>
            <a:pPr marL="1371600" lvl="2" indent="-330200" algn="l" rtl="0">
              <a:spcBef>
                <a:spcPts val="0"/>
              </a:spcBef>
              <a:spcAft>
                <a:spcPts val="0"/>
              </a:spcAft>
              <a:buSzPts val="1600"/>
              <a:buChar char="■"/>
            </a:pPr>
            <a:r>
              <a:rPr lang="en"/>
              <a:t>Social engineering is more common than any technical cause</a:t>
            </a:r>
            <a:endParaRPr/>
          </a:p>
        </p:txBody>
      </p:sp>
      <p:sp>
        <p:nvSpPr>
          <p:cNvPr id="2" name="Slide Number Placeholder 1">
            <a:extLst>
              <a:ext uri="{FF2B5EF4-FFF2-40B4-BE49-F238E27FC236}">
                <a16:creationId xmlns:a16="http://schemas.microsoft.com/office/drawing/2014/main" id="{1DEF920F-D868-F651-46A5-2E8EBF596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String Library Code</a:t>
            </a:r>
            <a:endParaRPr/>
          </a:p>
        </p:txBody>
      </p:sp>
      <p:sp>
        <p:nvSpPr>
          <p:cNvPr id="195" name="Google Shape;195;p33"/>
          <p:cNvSpPr txBox="1">
            <a:spLocks noGrp="1"/>
          </p:cNvSpPr>
          <p:nvPr>
            <p:ph type="body" idx="1"/>
          </p:nvPr>
        </p:nvSpPr>
        <p:spPr>
          <a:xfrm>
            <a:off x="311700" y="742825"/>
            <a:ext cx="85206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Implementation of Unix function </a:t>
            </a:r>
            <a:r>
              <a:rPr lang="en">
                <a:latin typeface="Source Code Pro"/>
                <a:ea typeface="Source Code Pro"/>
                <a:cs typeface="Source Code Pro"/>
                <a:sym typeface="Source Code Pro"/>
              </a:rPr>
              <a:t>gets()</a:t>
            </a:r>
            <a:endParaRPr>
              <a:latin typeface="Source Code Pro"/>
              <a:ea typeface="Source Code Pro"/>
              <a:cs typeface="Source Code Pro"/>
              <a:sym typeface="Source Code Pro"/>
            </a:endParaRPr>
          </a:p>
        </p:txBody>
      </p:sp>
      <p:sp>
        <p:nvSpPr>
          <p:cNvPr id="196" name="Google Shape;196;p33"/>
          <p:cNvSpPr txBox="1"/>
          <p:nvPr/>
        </p:nvSpPr>
        <p:spPr>
          <a:xfrm>
            <a:off x="609600" y="1152525"/>
            <a:ext cx="4152000" cy="2555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Get string from stdin */</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gets(</a:t>
            </a: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dest)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c = getchar();</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p = dest;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while</a:t>
            </a:r>
            <a:r>
              <a:rPr lang="en">
                <a:latin typeface="Source Code Pro"/>
                <a:ea typeface="Source Code Pro"/>
                <a:cs typeface="Source Code Pro"/>
                <a:sym typeface="Source Code Pro"/>
              </a:rPr>
              <a:t> (c != </a:t>
            </a:r>
            <a:r>
              <a:rPr lang="en">
                <a:solidFill>
                  <a:srgbClr val="7030A0"/>
                </a:solidFill>
                <a:latin typeface="Source Code Pro"/>
                <a:ea typeface="Source Code Pro"/>
                <a:cs typeface="Source Code Pro"/>
                <a:sym typeface="Source Code Pro"/>
              </a:rPr>
              <a:t>EOF</a:t>
            </a:r>
            <a:r>
              <a:rPr lang="en">
                <a:latin typeface="Source Code Pro"/>
                <a:ea typeface="Source Code Pro"/>
                <a:cs typeface="Source Code Pro"/>
                <a:sym typeface="Source Code Pro"/>
              </a:rPr>
              <a:t> &amp;&amp; c != </a:t>
            </a:r>
            <a:r>
              <a:rPr lang="en">
                <a:solidFill>
                  <a:srgbClr val="7030A0"/>
                </a:solidFill>
                <a:latin typeface="Source Code Pro"/>
                <a:ea typeface="Source Code Pro"/>
                <a:cs typeface="Source Code Pro"/>
                <a:sym typeface="Source Code Pro"/>
              </a:rPr>
              <a:t>'\n'</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*p++ = c;</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c = getchar();</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*p = </a:t>
            </a:r>
            <a:r>
              <a:rPr lang="en">
                <a:solidFill>
                  <a:srgbClr val="7030A0"/>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dest;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197" name="Google Shape;197;p33"/>
          <p:cNvSpPr txBox="1">
            <a:spLocks noGrp="1"/>
          </p:cNvSpPr>
          <p:nvPr>
            <p:ph type="body" idx="1"/>
          </p:nvPr>
        </p:nvSpPr>
        <p:spPr>
          <a:xfrm>
            <a:off x="311700" y="3707625"/>
            <a:ext cx="85206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b="1">
                <a:solidFill>
                  <a:srgbClr val="7030A0"/>
                </a:solidFill>
              </a:rPr>
              <a:t>What could go wrong with this code?</a:t>
            </a:r>
            <a:endParaRPr b="1">
              <a:solidFill>
                <a:srgbClr val="7030A0"/>
              </a:solidFill>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354C81CD-1323-993D-5A6D-8F2D92E8A0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String Library Code (pt 2)</a:t>
            </a:r>
            <a:endParaRPr/>
          </a:p>
        </p:txBody>
      </p:sp>
      <p:sp>
        <p:nvSpPr>
          <p:cNvPr id="203" name="Google Shape;203;p34"/>
          <p:cNvSpPr txBox="1">
            <a:spLocks noGrp="1"/>
          </p:cNvSpPr>
          <p:nvPr>
            <p:ph type="body" idx="1"/>
          </p:nvPr>
        </p:nvSpPr>
        <p:spPr>
          <a:xfrm>
            <a:off x="311700" y="742825"/>
            <a:ext cx="85206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Implementation of Unix function </a:t>
            </a:r>
            <a:r>
              <a:rPr lang="en">
                <a:latin typeface="Source Code Pro"/>
                <a:ea typeface="Source Code Pro"/>
                <a:cs typeface="Source Code Pro"/>
                <a:sym typeface="Source Code Pro"/>
              </a:rPr>
              <a:t>gets()</a:t>
            </a:r>
            <a:endParaRPr>
              <a:latin typeface="Source Code Pro"/>
              <a:ea typeface="Source Code Pro"/>
              <a:cs typeface="Source Code Pro"/>
              <a:sym typeface="Source Code Pro"/>
            </a:endParaRPr>
          </a:p>
        </p:txBody>
      </p:sp>
      <p:sp>
        <p:nvSpPr>
          <p:cNvPr id="204" name="Google Shape;204;p34"/>
          <p:cNvSpPr txBox="1"/>
          <p:nvPr/>
        </p:nvSpPr>
        <p:spPr>
          <a:xfrm>
            <a:off x="609600" y="1152525"/>
            <a:ext cx="4152000" cy="2555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Get string from stdin */</a:t>
            </a: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gets(</a:t>
            </a: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dest)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c = getchar();</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p = dest;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while</a:t>
            </a:r>
            <a:r>
              <a:rPr lang="en">
                <a:latin typeface="Source Code Pro"/>
                <a:ea typeface="Source Code Pro"/>
                <a:cs typeface="Source Code Pro"/>
                <a:sym typeface="Source Code Pro"/>
              </a:rPr>
              <a:t> (c != </a:t>
            </a:r>
            <a:r>
              <a:rPr lang="en">
                <a:solidFill>
                  <a:srgbClr val="7030A0"/>
                </a:solidFill>
                <a:latin typeface="Source Code Pro"/>
                <a:ea typeface="Source Code Pro"/>
                <a:cs typeface="Source Code Pro"/>
                <a:sym typeface="Source Code Pro"/>
              </a:rPr>
              <a:t>EOF</a:t>
            </a:r>
            <a:r>
              <a:rPr lang="en">
                <a:latin typeface="Source Code Pro"/>
                <a:ea typeface="Source Code Pro"/>
                <a:cs typeface="Source Code Pro"/>
                <a:sym typeface="Source Code Pro"/>
              </a:rPr>
              <a:t> &amp;&amp; c != </a:t>
            </a:r>
            <a:r>
              <a:rPr lang="en">
                <a:solidFill>
                  <a:srgbClr val="7030A0"/>
                </a:solidFill>
                <a:latin typeface="Source Code Pro"/>
                <a:ea typeface="Source Code Pro"/>
                <a:cs typeface="Source Code Pro"/>
                <a:sym typeface="Source Code Pro"/>
              </a:rPr>
              <a:t>'\n'</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*p++ = c;</a:t>
            </a:r>
            <a:endParaRPr>
              <a:latin typeface="Source Code Pro"/>
              <a:ea typeface="Source Code Pro"/>
              <a:cs typeface="Source Code Pro"/>
              <a:sym typeface="Source Code Pro"/>
            </a:endParaRPr>
          </a:p>
          <a:p>
            <a:pPr marL="457200" lvl="0" indent="457200" algn="l" rtl="0">
              <a:spcBef>
                <a:spcPts val="0"/>
              </a:spcBef>
              <a:spcAft>
                <a:spcPts val="0"/>
              </a:spcAft>
              <a:buNone/>
            </a:pPr>
            <a:r>
              <a:rPr lang="en">
                <a:latin typeface="Source Code Pro"/>
                <a:ea typeface="Source Code Pro"/>
                <a:cs typeface="Source Code Pro"/>
                <a:sym typeface="Source Code Pro"/>
              </a:rPr>
              <a:t>c = getchar();</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*p = </a:t>
            </a:r>
            <a:r>
              <a:rPr lang="en">
                <a:solidFill>
                  <a:srgbClr val="7030A0"/>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dest;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05" name="Google Shape;205;p34"/>
          <p:cNvSpPr txBox="1"/>
          <p:nvPr/>
        </p:nvSpPr>
        <p:spPr>
          <a:xfrm>
            <a:off x="4876000" y="801700"/>
            <a:ext cx="4057800" cy="3295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What if the function reads in more data than we have space for in </a:t>
            </a:r>
            <a:r>
              <a:rPr lang="en" sz="1800">
                <a:solidFill>
                  <a:schemeClr val="dk1"/>
                </a:solidFill>
                <a:latin typeface="Source Code Pro"/>
                <a:ea typeface="Source Code Pro"/>
                <a:cs typeface="Source Code Pro"/>
                <a:sym typeface="Source Code Pro"/>
              </a:rPr>
              <a:t>dest</a:t>
            </a:r>
            <a:r>
              <a:rPr lang="en" sz="1800">
                <a:solidFill>
                  <a:schemeClr val="dk1"/>
                </a:solidFill>
              </a:rPr>
              <a:t>?</a:t>
            </a:r>
            <a:endParaRPr sz="1800">
              <a:solidFill>
                <a:schemeClr val="dk1"/>
              </a:solidFill>
            </a:endParaRPr>
          </a:p>
          <a:p>
            <a:pPr marL="457200" lvl="0" indent="-342900" algn="l" rtl="0">
              <a:lnSpc>
                <a:spcPct val="115000"/>
              </a:lnSpc>
              <a:spcBef>
                <a:spcPts val="1000"/>
              </a:spcBef>
              <a:spcAft>
                <a:spcPts val="0"/>
              </a:spcAft>
              <a:buClr>
                <a:schemeClr val="dk1"/>
              </a:buClr>
              <a:buSzPts val="1800"/>
              <a:buChar char="●"/>
            </a:pPr>
            <a:r>
              <a:rPr lang="en" sz="1800">
                <a:solidFill>
                  <a:schemeClr val="dk1"/>
                </a:solidFill>
              </a:rPr>
              <a:t>Similar problem in other standard library functions</a:t>
            </a:r>
            <a:endParaRPr sz="1800">
              <a:solidFill>
                <a:schemeClr val="dk1"/>
              </a:solidFill>
            </a:endParaRPr>
          </a:p>
          <a:p>
            <a:pPr marL="914400" lvl="1" indent="-330200" algn="l" rtl="0">
              <a:lnSpc>
                <a:spcPct val="115000"/>
              </a:lnSpc>
              <a:spcBef>
                <a:spcPts val="0"/>
              </a:spcBef>
              <a:spcAft>
                <a:spcPts val="0"/>
              </a:spcAft>
              <a:buClr>
                <a:schemeClr val="dk1"/>
              </a:buClr>
              <a:buSzPts val="1600"/>
              <a:buFont typeface="Source Code Pro"/>
              <a:buChar char="○"/>
            </a:pPr>
            <a:r>
              <a:rPr lang="en" sz="1600">
                <a:solidFill>
                  <a:schemeClr val="dk1"/>
                </a:solidFill>
                <a:latin typeface="Source Code Pro"/>
                <a:ea typeface="Source Code Pro"/>
                <a:cs typeface="Source Code Pro"/>
                <a:sym typeface="Source Code Pro"/>
              </a:rPr>
              <a:t>strcpy()</a:t>
            </a:r>
            <a:endParaRPr sz="1600">
              <a:solidFill>
                <a:schemeClr val="dk1"/>
              </a:solidFill>
              <a:latin typeface="Source Code Pro"/>
              <a:ea typeface="Source Code Pro"/>
              <a:cs typeface="Source Code Pro"/>
              <a:sym typeface="Source Code Pro"/>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latin typeface="Source Code Pro"/>
                <a:ea typeface="Source Code Pro"/>
                <a:cs typeface="Source Code Pro"/>
                <a:sym typeface="Source Code Pro"/>
              </a:rPr>
              <a:t>scanf()</a:t>
            </a:r>
            <a:r>
              <a:rPr lang="en" sz="1600">
                <a:solidFill>
                  <a:schemeClr val="dk1"/>
                </a:solidFill>
              </a:rPr>
              <a:t>, if given a </a:t>
            </a:r>
            <a:r>
              <a:rPr lang="en" sz="1600">
                <a:solidFill>
                  <a:schemeClr val="dk1"/>
                </a:solidFill>
                <a:latin typeface="Source Code Pro"/>
                <a:ea typeface="Source Code Pro"/>
                <a:cs typeface="Source Code Pro"/>
                <a:sym typeface="Source Code Pro"/>
              </a:rPr>
              <a:t>%s</a:t>
            </a:r>
            <a:r>
              <a:rPr lang="en" sz="1600">
                <a:solidFill>
                  <a:schemeClr val="dk1"/>
                </a:solidFill>
              </a:rPr>
              <a:t> specifier</a:t>
            </a:r>
            <a:endParaRPr sz="1600">
              <a:solidFill>
                <a:schemeClr val="dk1"/>
              </a:solidFill>
            </a:endParaRPr>
          </a:p>
        </p:txBody>
      </p:sp>
      <p:sp>
        <p:nvSpPr>
          <p:cNvPr id="2" name="Slide Number Placeholder 1">
            <a:extLst>
              <a:ext uri="{FF2B5EF4-FFF2-40B4-BE49-F238E27FC236}">
                <a16:creationId xmlns:a16="http://schemas.microsoft.com/office/drawing/2014/main" id="{346047FA-9C8A-B891-C5B3-F8D5A91AE1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Vulnerable Buffer Code</a:t>
            </a:r>
            <a:endParaRPr/>
          </a:p>
        </p:txBody>
      </p:sp>
      <p:sp>
        <p:nvSpPr>
          <p:cNvPr id="211" name="Google Shape;211;p35"/>
          <p:cNvSpPr txBox="1"/>
          <p:nvPr/>
        </p:nvSpPr>
        <p:spPr>
          <a:xfrm>
            <a:off x="498900" y="742825"/>
            <a:ext cx="3931500" cy="16932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Source Code Pro"/>
                <a:ea typeface="Source Code Pro"/>
                <a:cs typeface="Source Code Pro"/>
                <a:sym typeface="Source Code Pro"/>
              </a:rPr>
              <a:t>/* Echo Line */</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echo()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buf[</a:t>
            </a:r>
            <a:r>
              <a:rPr lang="en">
                <a:solidFill>
                  <a:srgbClr val="38761D"/>
                </a:solidFill>
                <a:latin typeface="Source Code Pro"/>
                <a:ea typeface="Source Code Pro"/>
                <a:cs typeface="Source Code Pro"/>
                <a:sym typeface="Source Code Pro"/>
              </a:rPr>
              <a:t>8</a:t>
            </a:r>
            <a:r>
              <a:rPr lang="en">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Way too small!</a:t>
            </a:r>
            <a:endParaRPr>
              <a:solidFill>
                <a:schemeClr val="dk2"/>
              </a:solidFill>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printf(</a:t>
            </a:r>
            <a:r>
              <a:rPr lang="en">
                <a:solidFill>
                  <a:srgbClr val="7030A0"/>
                </a:solidFill>
                <a:latin typeface="Source Code Pro"/>
                <a:ea typeface="Source Code Pro"/>
                <a:cs typeface="Source Code Pro"/>
                <a:sym typeface="Source Code Pro"/>
              </a:rPr>
              <a:t>“Enter string: ”</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gets(buf);</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puts(buf);</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12" name="Google Shape;212;p35"/>
          <p:cNvSpPr txBox="1"/>
          <p:nvPr/>
        </p:nvSpPr>
        <p:spPr>
          <a:xfrm>
            <a:off x="498900" y="2540500"/>
            <a:ext cx="3000000" cy="8313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call_echo()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echo();</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13" name="Google Shape;213;p35"/>
          <p:cNvSpPr txBox="1"/>
          <p:nvPr/>
        </p:nvSpPr>
        <p:spPr>
          <a:xfrm>
            <a:off x="4593750" y="698125"/>
            <a:ext cx="4238700" cy="1737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latin typeface="Source Code Pro"/>
                <a:ea typeface="Source Code Pro"/>
                <a:cs typeface="Source Code Pro"/>
                <a:sym typeface="Source Code Pro"/>
              </a:rPr>
              <a:t>gets()</a:t>
            </a:r>
            <a:r>
              <a:rPr lang="en" sz="1800">
                <a:solidFill>
                  <a:schemeClr val="dk1"/>
                </a:solidFill>
              </a:rPr>
              <a:t> writes from stdin to </a:t>
            </a:r>
            <a:r>
              <a:rPr lang="en" sz="1800">
                <a:solidFill>
                  <a:schemeClr val="dk1"/>
                </a:solidFill>
                <a:latin typeface="Source Code Pro"/>
                <a:ea typeface="Source Code Pro"/>
                <a:cs typeface="Source Code Pro"/>
                <a:sym typeface="Source Code Pro"/>
              </a:rPr>
              <a:t>buf</a:t>
            </a:r>
            <a:endParaRPr sz="1800">
              <a:solidFill>
                <a:schemeClr val="dk1"/>
              </a:solidFill>
              <a:latin typeface="Source Code Pro"/>
              <a:ea typeface="Source Code Pro"/>
              <a:cs typeface="Source Code Pro"/>
              <a:sym typeface="Source Code Pro"/>
            </a:endParaRPr>
          </a:p>
          <a:p>
            <a:pPr marL="457200" lvl="0" indent="-342900" algn="l" rtl="0">
              <a:spcBef>
                <a:spcPts val="0"/>
              </a:spcBef>
              <a:spcAft>
                <a:spcPts val="0"/>
              </a:spcAft>
              <a:buClr>
                <a:schemeClr val="dk1"/>
              </a:buClr>
              <a:buSzPts val="1800"/>
              <a:buChar char="●"/>
            </a:pPr>
            <a:r>
              <a:rPr lang="en" sz="1800">
                <a:solidFill>
                  <a:schemeClr val="dk1"/>
                </a:solidFill>
                <a:latin typeface="Source Code Pro"/>
                <a:ea typeface="Source Code Pro"/>
                <a:cs typeface="Source Code Pro"/>
                <a:sym typeface="Source Code Pro"/>
              </a:rPr>
              <a:t>puts()</a:t>
            </a:r>
            <a:r>
              <a:rPr lang="en" sz="1800">
                <a:solidFill>
                  <a:schemeClr val="dk1"/>
                </a:solidFill>
              </a:rPr>
              <a:t> writes from </a:t>
            </a:r>
            <a:r>
              <a:rPr lang="en" sz="1800">
                <a:solidFill>
                  <a:schemeClr val="dk1"/>
                </a:solidFill>
                <a:latin typeface="Source Code Pro"/>
                <a:ea typeface="Source Code Pro"/>
                <a:cs typeface="Source Code Pro"/>
                <a:sym typeface="Source Code Pro"/>
              </a:rPr>
              <a:t>buf</a:t>
            </a:r>
            <a:r>
              <a:rPr lang="en" sz="1800">
                <a:solidFill>
                  <a:schemeClr val="dk1"/>
                </a:solidFill>
              </a:rPr>
              <a:t> to stdout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What happens if </a:t>
            </a:r>
            <a:r>
              <a:rPr lang="en" sz="1800">
                <a:solidFill>
                  <a:schemeClr val="dk1"/>
                </a:solidFill>
                <a:latin typeface="Source Code Pro"/>
                <a:ea typeface="Source Code Pro"/>
                <a:cs typeface="Source Code Pro"/>
                <a:sym typeface="Source Code Pro"/>
              </a:rPr>
              <a:t>gets()</a:t>
            </a:r>
            <a:r>
              <a:rPr lang="en" sz="1800">
                <a:solidFill>
                  <a:schemeClr val="dk1"/>
                </a:solidFill>
              </a:rPr>
              <a:t> writes past the end of </a:t>
            </a:r>
            <a:r>
              <a:rPr lang="en" sz="1800">
                <a:solidFill>
                  <a:schemeClr val="dk1"/>
                </a:solidFill>
                <a:latin typeface="Source Code Pro"/>
                <a:ea typeface="Source Code Pro"/>
                <a:cs typeface="Source Code Pro"/>
                <a:sym typeface="Source Code Pro"/>
              </a:rPr>
              <a:t>buf</a:t>
            </a:r>
            <a:r>
              <a:rPr lang="en" sz="1800">
                <a:solidFill>
                  <a:schemeClr val="dk1"/>
                </a:solidFill>
              </a:rPr>
              <a:t>?</a:t>
            </a:r>
            <a:endParaRPr sz="1800">
              <a:solidFill>
                <a:schemeClr val="dk1"/>
              </a:solidFill>
            </a:endParaRPr>
          </a:p>
        </p:txBody>
      </p:sp>
      <p:sp>
        <p:nvSpPr>
          <p:cNvPr id="214" name="Google Shape;214;p35"/>
          <p:cNvSpPr txBox="1"/>
          <p:nvPr/>
        </p:nvSpPr>
        <p:spPr>
          <a:xfrm>
            <a:off x="4983675" y="2297875"/>
            <a:ext cx="3663600" cy="8313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unix:~$ ./run_echo</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123456789012345</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123456789012345</a:t>
            </a:r>
            <a:endParaRPr>
              <a:solidFill>
                <a:srgbClr val="00FF00"/>
              </a:solidFill>
              <a:latin typeface="Source Code Pro SemiBold"/>
              <a:ea typeface="Source Code Pro SemiBold"/>
              <a:cs typeface="Source Code Pro SemiBold"/>
              <a:sym typeface="Source Code Pro SemiBold"/>
            </a:endParaRPr>
          </a:p>
        </p:txBody>
      </p:sp>
      <p:sp>
        <p:nvSpPr>
          <p:cNvPr id="215" name="Google Shape;215;p35"/>
          <p:cNvSpPr txBox="1"/>
          <p:nvPr/>
        </p:nvSpPr>
        <p:spPr>
          <a:xfrm>
            <a:off x="4983675" y="3295600"/>
            <a:ext cx="3663600" cy="8313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unix:~$ ./run_echo</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123456789012345</a:t>
            </a:r>
            <a:r>
              <a:rPr lang="en" b="1" u="sng">
                <a:solidFill>
                  <a:srgbClr val="FF0000"/>
                </a:solidFill>
                <a:latin typeface="Source Code Pro"/>
                <a:ea typeface="Source Code Pro"/>
                <a:cs typeface="Source Code Pro"/>
                <a:sym typeface="Source Code Pro"/>
              </a:rPr>
              <a:t>6</a:t>
            </a:r>
            <a:endParaRPr b="1" u="sng">
              <a:solidFill>
                <a:srgbClr val="FF000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Segmentation fault (core dumped)</a:t>
            </a:r>
            <a:endParaRPr>
              <a:solidFill>
                <a:srgbClr val="00FF00"/>
              </a:solidFill>
              <a:latin typeface="Source Code Pro SemiBold"/>
              <a:ea typeface="Source Code Pro SemiBold"/>
              <a:cs typeface="Source Code Pro SemiBold"/>
              <a:sym typeface="Source Code Pro SemiBold"/>
            </a:endParaRPr>
          </a:p>
        </p:txBody>
      </p:sp>
      <p:sp>
        <p:nvSpPr>
          <p:cNvPr id="2" name="Slide Number Placeholder 1">
            <a:extLst>
              <a:ext uri="{FF2B5EF4-FFF2-40B4-BE49-F238E27FC236}">
                <a16:creationId xmlns:a16="http://schemas.microsoft.com/office/drawing/2014/main" id="{D2885EB2-3AB6-1ECD-BE72-DF5C919A8C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Vulnerable Buffer Code Disassembly</a:t>
            </a:r>
            <a:endParaRPr/>
          </a:p>
        </p:txBody>
      </p:sp>
      <p:sp>
        <p:nvSpPr>
          <p:cNvPr id="221" name="Google Shape;221;p36"/>
          <p:cNvSpPr txBox="1"/>
          <p:nvPr/>
        </p:nvSpPr>
        <p:spPr>
          <a:xfrm>
            <a:off x="311700" y="662275"/>
            <a:ext cx="5660400" cy="23397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Code Pro"/>
                <a:ea typeface="Source Code Pro"/>
                <a:cs typeface="Source Code Pro"/>
                <a:sym typeface="Source Code Pro"/>
              </a:rPr>
              <a:t>0000000000401146 &lt;echo&gt;:</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401146: 48 83 ec 18     </a:t>
            </a:r>
            <a:r>
              <a:rPr lang="en" b="1" dirty="0">
                <a:latin typeface="Source Code Pro"/>
                <a:ea typeface="Source Code Pro"/>
                <a:cs typeface="Source Code Pro"/>
                <a:sym typeface="Source Code Pro"/>
              </a:rPr>
              <a:t>sub</a:t>
            </a:r>
            <a:r>
              <a:rPr lang="en" dirty="0">
                <a:latin typeface="Source Code Pro"/>
                <a:ea typeface="Source Code Pro"/>
                <a:cs typeface="Source Code Pro"/>
                <a:sym typeface="Source Code Pro"/>
              </a:rPr>
              <a:t> $0x18,%rsp</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                     ...	</a:t>
            </a:r>
            <a:r>
              <a:rPr lang="en" dirty="0">
                <a:solidFill>
                  <a:schemeClr val="dk2"/>
                </a:solidFill>
                <a:latin typeface="Source Code Pro"/>
                <a:ea typeface="Source Code Pro"/>
                <a:cs typeface="Source Code Pro"/>
                <a:sym typeface="Source Code Pro"/>
              </a:rPr>
              <a:t># calls printf</a:t>
            </a:r>
            <a:endParaRPr dirty="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401159: 48 8d 7c 24 08  </a:t>
            </a:r>
            <a:r>
              <a:rPr lang="en" b="1" dirty="0">
                <a:latin typeface="Source Code Pro"/>
                <a:ea typeface="Source Code Pro"/>
                <a:cs typeface="Source Code Pro"/>
                <a:sym typeface="Source Code Pro"/>
              </a:rPr>
              <a:t>lea</a:t>
            </a:r>
            <a:r>
              <a:rPr lang="en" dirty="0">
                <a:latin typeface="Source Code Pro"/>
                <a:ea typeface="Source Code Pro"/>
                <a:cs typeface="Source Code Pro"/>
                <a:sym typeface="Source Code Pro"/>
              </a:rPr>
              <a:t> 0x8(%rsp),%rdi</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40115e: b8 00 00 00 00  </a:t>
            </a:r>
            <a:r>
              <a:rPr lang="en" b="1" dirty="0">
                <a:latin typeface="Source Code Pro"/>
                <a:ea typeface="Source Code Pro"/>
                <a:cs typeface="Source Code Pro"/>
                <a:sym typeface="Source Code Pro"/>
              </a:rPr>
              <a:t>mov</a:t>
            </a:r>
            <a:r>
              <a:rPr lang="en" dirty="0">
                <a:latin typeface="Source Code Pro"/>
                <a:ea typeface="Source Code Pro"/>
                <a:cs typeface="Source Code Pro"/>
                <a:sym typeface="Source Code Pro"/>
              </a:rPr>
              <a:t> $0x0,%eax</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401163: e8 e8 fe ff ff  </a:t>
            </a:r>
            <a:r>
              <a:rPr lang="en" b="1" dirty="0">
                <a:latin typeface="Source Code Pro"/>
                <a:ea typeface="Source Code Pro"/>
                <a:cs typeface="Source Code Pro"/>
                <a:sym typeface="Source Code Pro"/>
              </a:rPr>
              <a:t>callq</a:t>
            </a:r>
            <a:r>
              <a:rPr lang="en" dirty="0">
                <a:latin typeface="Source Code Pro"/>
                <a:ea typeface="Source Code Pro"/>
                <a:cs typeface="Source Code Pro"/>
                <a:sym typeface="Source Code Pro"/>
              </a:rPr>
              <a:t> 401050 &lt;gets@plt&gt;</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401168: 48 8d 7c 24 08  </a:t>
            </a:r>
            <a:r>
              <a:rPr lang="en" b="1" dirty="0">
                <a:latin typeface="Source Code Pro"/>
                <a:ea typeface="Source Code Pro"/>
                <a:cs typeface="Source Code Pro"/>
                <a:sym typeface="Source Code Pro"/>
              </a:rPr>
              <a:t>lea</a:t>
            </a:r>
            <a:r>
              <a:rPr lang="en" dirty="0">
                <a:latin typeface="Source Code Pro"/>
                <a:ea typeface="Source Code Pro"/>
                <a:cs typeface="Source Code Pro"/>
                <a:sym typeface="Source Code Pro"/>
              </a:rPr>
              <a:t> 0x8(%rsp),%rdi</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40116d: e8 be fe ff ff  </a:t>
            </a:r>
            <a:r>
              <a:rPr lang="en" b="1" dirty="0">
                <a:latin typeface="Source Code Pro"/>
                <a:ea typeface="Source Code Pro"/>
                <a:cs typeface="Source Code Pro"/>
                <a:sym typeface="Source Code Pro"/>
              </a:rPr>
              <a:t>callq</a:t>
            </a:r>
            <a:r>
              <a:rPr lang="en" dirty="0">
                <a:latin typeface="Source Code Pro"/>
                <a:ea typeface="Source Code Pro"/>
                <a:cs typeface="Source Code Pro"/>
                <a:sym typeface="Source Code Pro"/>
              </a:rPr>
              <a:t> 401030 &lt;puts@plt&gt;</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401172: 48 83 c4 18     </a:t>
            </a:r>
            <a:r>
              <a:rPr lang="en" b="1" dirty="0">
                <a:latin typeface="Source Code Pro"/>
                <a:ea typeface="Source Code Pro"/>
                <a:cs typeface="Source Code Pro"/>
                <a:sym typeface="Source Code Pro"/>
              </a:rPr>
              <a:t>add</a:t>
            </a:r>
            <a:r>
              <a:rPr lang="en" dirty="0">
                <a:latin typeface="Source Code Pro"/>
                <a:ea typeface="Source Code Pro"/>
                <a:cs typeface="Source Code Pro"/>
                <a:sym typeface="Source Code Pro"/>
              </a:rPr>
              <a:t> $0x18,%rsp</a:t>
            </a:r>
            <a:endParaRPr dirty="0">
              <a:latin typeface="Source Code Pro"/>
              <a:ea typeface="Source Code Pro"/>
              <a:cs typeface="Source Code Pro"/>
              <a:sym typeface="Source Code Pro"/>
            </a:endParaRPr>
          </a:p>
          <a:p>
            <a:pPr marL="0" lvl="0" indent="0" algn="l" rtl="0">
              <a:spcBef>
                <a:spcPts val="0"/>
              </a:spcBef>
              <a:spcAft>
                <a:spcPts val="0"/>
              </a:spcAft>
              <a:buNone/>
            </a:pPr>
            <a:r>
              <a:rPr lang="en" dirty="0">
                <a:latin typeface="Source Code Pro"/>
                <a:ea typeface="Source Code Pro"/>
                <a:cs typeface="Source Code Pro"/>
                <a:sym typeface="Source Code Pro"/>
              </a:rPr>
              <a:t>  401176: c3              </a:t>
            </a:r>
            <a:r>
              <a:rPr lang="en" b="1" dirty="0">
                <a:latin typeface="Source Code Pro"/>
                <a:ea typeface="Source Code Pro"/>
                <a:cs typeface="Source Code Pro"/>
                <a:sym typeface="Source Code Pro"/>
              </a:rPr>
              <a:t>retq</a:t>
            </a:r>
            <a:endParaRPr b="1" dirty="0">
              <a:latin typeface="Source Code Pro"/>
              <a:ea typeface="Source Code Pro"/>
              <a:cs typeface="Source Code Pro"/>
              <a:sym typeface="Source Code Pro"/>
            </a:endParaRPr>
          </a:p>
        </p:txBody>
      </p:sp>
      <p:sp>
        <p:nvSpPr>
          <p:cNvPr id="222" name="Google Shape;222;p36"/>
          <p:cNvSpPr txBox="1"/>
          <p:nvPr/>
        </p:nvSpPr>
        <p:spPr>
          <a:xfrm>
            <a:off x="3966225" y="2700925"/>
            <a:ext cx="5082900" cy="14775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0000000000401177 &lt;call_echo&gt;: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401177: 48 83 ec 08     </a:t>
            </a:r>
            <a:r>
              <a:rPr lang="en" b="1">
                <a:latin typeface="Source Code Pro"/>
                <a:ea typeface="Source Code Pro"/>
                <a:cs typeface="Source Code Pro"/>
                <a:sym typeface="Source Code Pro"/>
              </a:rPr>
              <a:t>sub</a:t>
            </a:r>
            <a:r>
              <a:rPr lang="en">
                <a:latin typeface="Source Code Pro"/>
                <a:ea typeface="Source Code Pro"/>
                <a:cs typeface="Source Code Pro"/>
                <a:sym typeface="Source Code Pro"/>
              </a:rPr>
              <a:t> $0x8,%rsp</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40117b: b8 00 00 00 00  </a:t>
            </a:r>
            <a:r>
              <a:rPr lang="en" b="1">
                <a:latin typeface="Source Code Pro"/>
                <a:ea typeface="Source Code Pro"/>
                <a:cs typeface="Source Code Pro"/>
                <a:sym typeface="Source Code Pro"/>
              </a:rPr>
              <a:t>mov</a:t>
            </a:r>
            <a:r>
              <a:rPr lang="en">
                <a:latin typeface="Source Code Pro"/>
                <a:ea typeface="Source Code Pro"/>
                <a:cs typeface="Source Code Pro"/>
                <a:sym typeface="Source Code Pro"/>
              </a:rPr>
              <a:t> $0x0,%eax</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401180: e8 c1 ff ff ff  </a:t>
            </a:r>
            <a:r>
              <a:rPr lang="en" b="1">
                <a:latin typeface="Source Code Pro"/>
                <a:ea typeface="Source Code Pro"/>
                <a:cs typeface="Source Code Pro"/>
                <a:sym typeface="Source Code Pro"/>
              </a:rPr>
              <a:t>callq</a:t>
            </a:r>
            <a:r>
              <a:rPr lang="en">
                <a:latin typeface="Source Code Pro"/>
                <a:ea typeface="Source Code Pro"/>
                <a:cs typeface="Source Code Pro"/>
                <a:sym typeface="Source Code Pro"/>
              </a:rPr>
              <a:t> 401146 &lt;echo&gt;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401185: 48 83 c4 08     </a:t>
            </a:r>
            <a:r>
              <a:rPr lang="en" b="1">
                <a:latin typeface="Source Code Pro"/>
                <a:ea typeface="Source Code Pro"/>
                <a:cs typeface="Source Code Pro"/>
                <a:sym typeface="Source Code Pro"/>
              </a:rPr>
              <a:t>add</a:t>
            </a:r>
            <a:r>
              <a:rPr lang="en">
                <a:latin typeface="Source Code Pro"/>
                <a:ea typeface="Source Code Pro"/>
                <a:cs typeface="Source Code Pro"/>
                <a:sym typeface="Source Code Pro"/>
              </a:rPr>
              <a:t> $0x8,%rsp</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401189: c3              </a:t>
            </a:r>
            <a:r>
              <a:rPr lang="en" b="1">
                <a:latin typeface="Source Code Pro"/>
                <a:ea typeface="Source Code Pro"/>
                <a:cs typeface="Source Code Pro"/>
                <a:sym typeface="Source Code Pro"/>
              </a:rPr>
              <a:t>retq</a:t>
            </a:r>
            <a:endParaRPr b="1">
              <a:latin typeface="Source Code Pro"/>
              <a:ea typeface="Source Code Pro"/>
              <a:cs typeface="Source Code Pro"/>
              <a:sym typeface="Source Code Pro"/>
            </a:endParaRPr>
          </a:p>
        </p:txBody>
      </p:sp>
      <p:sp>
        <p:nvSpPr>
          <p:cNvPr id="223" name="Google Shape;223;p36" descr="Speech bubble pointing to the number 401185 in the call_echo code snippet"/>
          <p:cNvSpPr/>
          <p:nvPr/>
        </p:nvSpPr>
        <p:spPr>
          <a:xfrm>
            <a:off x="1488725" y="3278475"/>
            <a:ext cx="1900800" cy="481800"/>
          </a:xfrm>
          <a:prstGeom prst="wedgeRoundRectCallout">
            <a:avLst>
              <a:gd name="adj1" fmla="val 95253"/>
              <a:gd name="adj2" fmla="val 49974"/>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Return address</a:t>
            </a:r>
            <a:endParaRPr/>
          </a:p>
        </p:txBody>
      </p:sp>
      <p:sp>
        <p:nvSpPr>
          <p:cNvPr id="2" name="Slide Number Placeholder 1">
            <a:extLst>
              <a:ext uri="{FF2B5EF4-FFF2-40B4-BE49-F238E27FC236}">
                <a16:creationId xmlns:a16="http://schemas.microsoft.com/office/drawing/2014/main" id="{3442CEE9-729B-16C0-7558-08864E971A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Vulnerable Code Stack (before </a:t>
            </a:r>
            <a:r>
              <a:rPr lang="en">
                <a:latin typeface="Source Code Pro"/>
                <a:ea typeface="Source Code Pro"/>
                <a:cs typeface="Source Code Pro"/>
                <a:sym typeface="Source Code Pro"/>
              </a:rPr>
              <a:t>gets()</a:t>
            </a:r>
            <a:r>
              <a:rPr lang="en"/>
              <a:t>)</a:t>
            </a:r>
            <a:endParaRPr/>
          </a:p>
        </p:txBody>
      </p:sp>
      <p:sp>
        <p:nvSpPr>
          <p:cNvPr id="229" name="Google Shape;229;p37"/>
          <p:cNvSpPr txBox="1"/>
          <p:nvPr/>
        </p:nvSpPr>
        <p:spPr>
          <a:xfrm>
            <a:off x="3707175" y="850675"/>
            <a:ext cx="20220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echo()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buf[</a:t>
            </a:r>
            <a:r>
              <a:rPr lang="en">
                <a:solidFill>
                  <a:srgbClr val="38761D"/>
                </a:solidFill>
                <a:latin typeface="Source Code Pro"/>
                <a:ea typeface="Source Code Pro"/>
                <a:cs typeface="Source Code Pro"/>
                <a:sym typeface="Source Code Pro"/>
              </a:rPr>
              <a:t>8</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gets(buf);</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30" name="Google Shape;230;p37"/>
          <p:cNvSpPr txBox="1"/>
          <p:nvPr/>
        </p:nvSpPr>
        <p:spPr>
          <a:xfrm>
            <a:off x="6444875" y="563900"/>
            <a:ext cx="2561700" cy="21240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echo:</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subq</a:t>
            </a:r>
            <a:r>
              <a:rPr lang="en">
                <a:latin typeface="Source Code Pro"/>
                <a:ea typeface="Source Code Pro"/>
                <a:cs typeface="Source Code Pro"/>
                <a:sym typeface="Source Code Pro"/>
              </a:rPr>
              <a:t> $0x18,%rsp</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leaq</a:t>
            </a:r>
            <a:r>
              <a:rPr lang="en">
                <a:latin typeface="Source Code Pro"/>
                <a:ea typeface="Source Code Pro"/>
                <a:cs typeface="Source Code Pro"/>
                <a:sym typeface="Source Code Pro"/>
              </a:rPr>
              <a:t> 0x8(%rsp),%rdi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call </a:t>
            </a:r>
            <a:r>
              <a:rPr lang="en">
                <a:latin typeface="Source Code Pro"/>
                <a:ea typeface="Source Code Pro"/>
                <a:cs typeface="Source Code Pro"/>
                <a:sym typeface="Source Code Pro"/>
              </a:rPr>
              <a:t>gets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b="1">
                <a:solidFill>
                  <a:schemeClr val="dk1"/>
                </a:solidFill>
                <a:latin typeface="Source Code Pro"/>
                <a:ea typeface="Source Code Pro"/>
                <a:cs typeface="Source Code Pro"/>
                <a:sym typeface="Source Code Pro"/>
              </a:rPr>
              <a:t>addq</a:t>
            </a:r>
            <a:r>
              <a:rPr lang="en">
                <a:solidFill>
                  <a:schemeClr val="dk1"/>
                </a:solidFill>
                <a:latin typeface="Source Code Pro"/>
                <a:ea typeface="Source Code Pro"/>
                <a:cs typeface="Source Code Pro"/>
                <a:sym typeface="Source Code Pro"/>
              </a:rPr>
              <a:t> $0x18,%rsp</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b="1">
                <a:solidFill>
                  <a:schemeClr val="dk1"/>
                </a:solidFill>
                <a:latin typeface="Source Code Pro"/>
                <a:ea typeface="Source Code Pro"/>
                <a:cs typeface="Source Code Pro"/>
                <a:sym typeface="Source Code Pro"/>
              </a:rPr>
              <a:t>retq</a:t>
            </a:r>
            <a:endParaRPr b="1">
              <a:solidFill>
                <a:schemeClr val="dk1"/>
              </a:solidFill>
              <a:latin typeface="Source Code Pro"/>
              <a:ea typeface="Source Code Pro"/>
              <a:cs typeface="Source Code Pro"/>
              <a:sym typeface="Source Code Pro"/>
            </a:endParaRPr>
          </a:p>
        </p:txBody>
      </p:sp>
      <p:cxnSp>
        <p:nvCxnSpPr>
          <p:cNvPr id="231" name="Google Shape;231;p37"/>
          <p:cNvCxnSpPr>
            <a:endCxn id="230" idx="1"/>
          </p:cNvCxnSpPr>
          <p:nvPr/>
        </p:nvCxnSpPr>
        <p:spPr>
          <a:xfrm>
            <a:off x="5735675" y="1625900"/>
            <a:ext cx="709200" cy="0"/>
          </a:xfrm>
          <a:prstGeom prst="straightConnector1">
            <a:avLst/>
          </a:prstGeom>
          <a:noFill/>
          <a:ln w="28575" cap="flat" cmpd="sng">
            <a:solidFill>
              <a:srgbClr val="7030A0"/>
            </a:solidFill>
            <a:prstDash val="solid"/>
            <a:round/>
            <a:headEnd type="none" w="med" len="med"/>
            <a:tailEnd type="triangle" w="med" len="med"/>
          </a:ln>
        </p:spPr>
      </p:cxnSp>
      <p:sp>
        <p:nvSpPr>
          <p:cNvPr id="232" name="Google Shape;232;p37"/>
          <p:cNvSpPr txBox="1"/>
          <p:nvPr/>
        </p:nvSpPr>
        <p:spPr>
          <a:xfrm>
            <a:off x="4362575" y="2740650"/>
            <a:ext cx="3442200" cy="12621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call_echo:</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401180: </a:t>
            </a:r>
            <a:r>
              <a:rPr lang="en" b="1">
                <a:solidFill>
                  <a:schemeClr val="dk1"/>
                </a:solidFill>
                <a:latin typeface="Source Code Pro"/>
                <a:ea typeface="Source Code Pro"/>
                <a:cs typeface="Source Code Pro"/>
                <a:sym typeface="Source Code Pro"/>
              </a:rPr>
              <a:t>call</a:t>
            </a:r>
            <a:r>
              <a:rPr lang="en">
                <a:solidFill>
                  <a:schemeClr val="dk1"/>
                </a:solidFill>
                <a:latin typeface="Source Code Pro"/>
                <a:ea typeface="Source Code Pro"/>
                <a:cs typeface="Source Code Pro"/>
                <a:sym typeface="Source Code Pro"/>
              </a:rPr>
              <a:t> echo</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u="sng">
                <a:solidFill>
                  <a:schemeClr val="accent6"/>
                </a:solidFill>
                <a:latin typeface="Source Code Pro"/>
                <a:ea typeface="Source Code Pro"/>
                <a:cs typeface="Source Code Pro"/>
                <a:sym typeface="Source Code Pro"/>
              </a:rPr>
              <a:t>401185</a:t>
            </a:r>
            <a:r>
              <a:rPr lang="en">
                <a:solidFill>
                  <a:schemeClr val="dk1"/>
                </a:solidFill>
                <a:latin typeface="Source Code Pro"/>
                <a:ea typeface="Source Code Pro"/>
                <a:cs typeface="Source Code Pro"/>
                <a:sym typeface="Source Code Pro"/>
              </a:rPr>
              <a:t>: </a:t>
            </a:r>
            <a:r>
              <a:rPr lang="en" b="1">
                <a:solidFill>
                  <a:schemeClr val="dk1"/>
                </a:solidFill>
                <a:latin typeface="Source Code Pro"/>
                <a:ea typeface="Source Code Pro"/>
                <a:cs typeface="Source Code Pro"/>
                <a:sym typeface="Source Code Pro"/>
              </a:rPr>
              <a:t>addq</a:t>
            </a:r>
            <a:r>
              <a:rPr lang="en">
                <a:solidFill>
                  <a:schemeClr val="dk1"/>
                </a:solidFill>
                <a:latin typeface="Source Code Pro"/>
                <a:ea typeface="Source Code Pro"/>
                <a:cs typeface="Source Code Pro"/>
                <a:sym typeface="Source Code Pro"/>
              </a:rPr>
              <a:t> $0x8,%rsp</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endParaRPr>
              <a:solidFill>
                <a:schemeClr val="dk1"/>
              </a:solidFill>
              <a:latin typeface="Source Code Pro"/>
              <a:ea typeface="Source Code Pro"/>
              <a:cs typeface="Source Code Pro"/>
              <a:sym typeface="Source Code Pro"/>
            </a:endParaRPr>
          </a:p>
        </p:txBody>
      </p:sp>
      <p:pic>
        <p:nvPicPr>
          <p:cNvPr id="233" name="Google Shape;233;p37" descr="A diagram consisting of boxes stacked on top of each other. At the top is a large grey box with &quot;Stack frame for call_echo&quot; written inside it. After this are 2 rows 4 dark purple boxes each, where each row is the same width as the grey box. Each box in the first row contains the value 00, and the second row contains 00, 40, 11, 85. Next is a light purple box the same height and width as the previous two rows combines, which says &quot;8 bytes unused&quot;. After this is another 2 rows of 4 dark purple boxes. The first contains the values [7], [6], [5], [4], and the second contains [3], [2], [1], [0]. To the right of the last box is the label &quot;buf&quot;. Below these is another &quot;8 bytes unused&quot; box. An arrow pointing to the bottom of this box is labeled &quot;%rsp. On the left is an arrow pointing up, labeled &quot;Low&quot; at the bottom and &quot;High&quot; at the top. At the top of the diagram is an arrow pointing left, labeled &quot;Low&quot; on the right and &quot;High&quot; on the left.&#10;"/>
          <p:cNvPicPr preferRelativeResize="0"/>
          <p:nvPr/>
        </p:nvPicPr>
        <p:blipFill>
          <a:blip r:embed="rId3">
            <a:alphaModFix/>
          </a:blip>
          <a:stretch>
            <a:fillRect/>
          </a:stretch>
        </p:blipFill>
        <p:spPr>
          <a:xfrm>
            <a:off x="223325" y="621750"/>
            <a:ext cx="2768153" cy="3539974"/>
          </a:xfrm>
          <a:prstGeom prst="rect">
            <a:avLst/>
          </a:prstGeom>
          <a:noFill/>
          <a:ln>
            <a:noFill/>
          </a:ln>
        </p:spPr>
      </p:pic>
      <p:cxnSp>
        <p:nvCxnSpPr>
          <p:cNvPr id="234" name="Google Shape;234;p37" descr="Arrow pointing from the 00 40 11 85 row of boxes in the diagram to the number 401185 in the call_echo code snippet"/>
          <p:cNvCxnSpPr/>
          <p:nvPr/>
        </p:nvCxnSpPr>
        <p:spPr>
          <a:xfrm rot="10800000">
            <a:off x="2153375" y="2097250"/>
            <a:ext cx="2448000" cy="1504800"/>
          </a:xfrm>
          <a:prstGeom prst="straightConnector1">
            <a:avLst/>
          </a:prstGeom>
          <a:noFill/>
          <a:ln w="28575" cap="flat" cmpd="sng">
            <a:solidFill>
              <a:schemeClr val="accent6"/>
            </a:solidFill>
            <a:prstDash val="solid"/>
            <a:round/>
            <a:headEnd type="triangle" w="med" len="med"/>
            <a:tailEnd type="triangle" w="med" len="med"/>
          </a:ln>
        </p:spPr>
      </p:cxnSp>
      <p:sp>
        <p:nvSpPr>
          <p:cNvPr id="2" name="Slide Number Placeholder 1">
            <a:extLst>
              <a:ext uri="{FF2B5EF4-FFF2-40B4-BE49-F238E27FC236}">
                <a16:creationId xmlns:a16="http://schemas.microsoft.com/office/drawing/2014/main" id="{B22397EF-A869-3EF1-5CAF-EC58B15F69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#1 (after </a:t>
            </a:r>
            <a:r>
              <a:rPr lang="en">
                <a:latin typeface="Source Code Pro"/>
                <a:ea typeface="Source Code Pro"/>
                <a:cs typeface="Source Code Pro"/>
                <a:sym typeface="Source Code Pro"/>
              </a:rPr>
              <a:t>gets()</a:t>
            </a:r>
            <a:r>
              <a:rPr lang="en"/>
              <a:t>)</a:t>
            </a:r>
            <a:endParaRPr>
              <a:solidFill>
                <a:srgbClr val="7030A0"/>
              </a:solidFill>
            </a:endParaRPr>
          </a:p>
        </p:txBody>
      </p:sp>
      <p:sp>
        <p:nvSpPr>
          <p:cNvPr id="240" name="Google Shape;240;p38"/>
          <p:cNvSpPr txBox="1"/>
          <p:nvPr/>
        </p:nvSpPr>
        <p:spPr>
          <a:xfrm>
            <a:off x="3707175" y="850675"/>
            <a:ext cx="20220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echo()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buf[</a:t>
            </a:r>
            <a:r>
              <a:rPr lang="en">
                <a:solidFill>
                  <a:srgbClr val="38761D"/>
                </a:solidFill>
                <a:latin typeface="Source Code Pro"/>
                <a:ea typeface="Source Code Pro"/>
                <a:cs typeface="Source Code Pro"/>
                <a:sym typeface="Source Code Pro"/>
              </a:rPr>
              <a:t>8</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gets(buf);</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41" name="Google Shape;241;p38"/>
          <p:cNvSpPr txBox="1"/>
          <p:nvPr/>
        </p:nvSpPr>
        <p:spPr>
          <a:xfrm>
            <a:off x="6444875" y="563900"/>
            <a:ext cx="2561700" cy="21240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echo:</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subq</a:t>
            </a:r>
            <a:r>
              <a:rPr lang="en">
                <a:latin typeface="Source Code Pro"/>
                <a:ea typeface="Source Code Pro"/>
                <a:cs typeface="Source Code Pro"/>
                <a:sym typeface="Source Code Pro"/>
              </a:rPr>
              <a:t> $0x18,%rsp</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leaq</a:t>
            </a:r>
            <a:r>
              <a:rPr lang="en">
                <a:latin typeface="Source Code Pro"/>
                <a:ea typeface="Source Code Pro"/>
                <a:cs typeface="Source Code Pro"/>
                <a:sym typeface="Source Code Pro"/>
              </a:rPr>
              <a:t> 0x8(%rsp),%rdi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call </a:t>
            </a:r>
            <a:r>
              <a:rPr lang="en">
                <a:latin typeface="Source Code Pro"/>
                <a:ea typeface="Source Code Pro"/>
                <a:cs typeface="Source Code Pro"/>
                <a:sym typeface="Source Code Pro"/>
              </a:rPr>
              <a:t>gets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b="1">
                <a:solidFill>
                  <a:schemeClr val="dk1"/>
                </a:solidFill>
                <a:latin typeface="Source Code Pro"/>
                <a:ea typeface="Source Code Pro"/>
                <a:cs typeface="Source Code Pro"/>
                <a:sym typeface="Source Code Pro"/>
              </a:rPr>
              <a:t>addq</a:t>
            </a:r>
            <a:r>
              <a:rPr lang="en">
                <a:solidFill>
                  <a:schemeClr val="dk1"/>
                </a:solidFill>
                <a:latin typeface="Source Code Pro"/>
                <a:ea typeface="Source Code Pro"/>
                <a:cs typeface="Source Code Pro"/>
                <a:sym typeface="Source Code Pro"/>
              </a:rPr>
              <a:t> $0x18,%rsp</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b="1">
                <a:solidFill>
                  <a:schemeClr val="dk1"/>
                </a:solidFill>
                <a:latin typeface="Source Code Pro"/>
                <a:ea typeface="Source Code Pro"/>
                <a:cs typeface="Source Code Pro"/>
                <a:sym typeface="Source Code Pro"/>
              </a:rPr>
              <a:t>retq</a:t>
            </a:r>
            <a:endParaRPr b="1">
              <a:solidFill>
                <a:schemeClr val="dk1"/>
              </a:solidFill>
              <a:latin typeface="Source Code Pro"/>
              <a:ea typeface="Source Code Pro"/>
              <a:cs typeface="Source Code Pro"/>
              <a:sym typeface="Source Code Pro"/>
            </a:endParaRPr>
          </a:p>
        </p:txBody>
      </p:sp>
      <p:cxnSp>
        <p:nvCxnSpPr>
          <p:cNvPr id="242" name="Google Shape;242;p38"/>
          <p:cNvCxnSpPr/>
          <p:nvPr/>
        </p:nvCxnSpPr>
        <p:spPr>
          <a:xfrm>
            <a:off x="5729175" y="1589425"/>
            <a:ext cx="709200" cy="0"/>
          </a:xfrm>
          <a:prstGeom prst="straightConnector1">
            <a:avLst/>
          </a:prstGeom>
          <a:noFill/>
          <a:ln w="28575" cap="flat" cmpd="sng">
            <a:solidFill>
              <a:srgbClr val="7030A0"/>
            </a:solidFill>
            <a:prstDash val="solid"/>
            <a:round/>
            <a:headEnd type="none" w="med" len="med"/>
            <a:tailEnd type="triangle" w="med" len="med"/>
          </a:ln>
        </p:spPr>
      </p:cxnSp>
      <p:sp>
        <p:nvSpPr>
          <p:cNvPr id="243" name="Google Shape;243;p38"/>
          <p:cNvSpPr txBox="1"/>
          <p:nvPr/>
        </p:nvSpPr>
        <p:spPr>
          <a:xfrm>
            <a:off x="5031300" y="2745550"/>
            <a:ext cx="3663600" cy="8313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unix:~$ ./run_echo</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123456789012345</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123456789012345</a:t>
            </a:r>
            <a:endParaRPr>
              <a:solidFill>
                <a:srgbClr val="00FF00"/>
              </a:solidFill>
              <a:latin typeface="Source Code Pro SemiBold"/>
              <a:ea typeface="Source Code Pro SemiBold"/>
              <a:cs typeface="Source Code Pro SemiBold"/>
              <a:sym typeface="Source Code Pro SemiBold"/>
            </a:endParaRPr>
          </a:p>
        </p:txBody>
      </p:sp>
      <p:sp>
        <p:nvSpPr>
          <p:cNvPr id="244" name="Google Shape;244;p38"/>
          <p:cNvSpPr txBox="1"/>
          <p:nvPr/>
        </p:nvSpPr>
        <p:spPr>
          <a:xfrm>
            <a:off x="5020475" y="3592525"/>
            <a:ext cx="3648000" cy="6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rPr>
              <a:t>Overflowed buffer, but didn’t corrupt important data</a:t>
            </a:r>
            <a:endParaRPr sz="1600">
              <a:solidFill>
                <a:schemeClr val="dk1"/>
              </a:solidFill>
            </a:endParaRPr>
          </a:p>
        </p:txBody>
      </p:sp>
      <p:pic>
        <p:nvPicPr>
          <p:cNvPr id="245" name="Google Shape;245;p38" descr="A similar diagram to the previous slide, but the first &quot;8 bytes unused&quot; box (in between the two darker purple sections) has been replaced by 2 rows of light purple boxes. The values of this and the two rows below it have been altered. Reading from the bottom-right (buf[0]) up to the top left of the new boxes, they contain the values 31, 32, 33, 34, 35, 36, 37, 38, 39, 30, 31, 32, 33, 34, 35, 00. 00 is written in red."/>
          <p:cNvPicPr preferRelativeResize="0"/>
          <p:nvPr/>
        </p:nvPicPr>
        <p:blipFill>
          <a:blip r:embed="rId3">
            <a:alphaModFix/>
          </a:blip>
          <a:stretch>
            <a:fillRect/>
          </a:stretch>
        </p:blipFill>
        <p:spPr>
          <a:xfrm>
            <a:off x="188526" y="624650"/>
            <a:ext cx="2789700" cy="3522650"/>
          </a:xfrm>
          <a:prstGeom prst="rect">
            <a:avLst/>
          </a:prstGeom>
          <a:noFill/>
          <a:ln>
            <a:noFill/>
          </a:ln>
        </p:spPr>
      </p:pic>
      <p:sp>
        <p:nvSpPr>
          <p:cNvPr id="246" name="Google Shape;246;p38" descr="Speech bubble pointing to the newly-added numbers in the stack diagram"/>
          <p:cNvSpPr/>
          <p:nvPr/>
        </p:nvSpPr>
        <p:spPr>
          <a:xfrm>
            <a:off x="2801150" y="2697175"/>
            <a:ext cx="1771800" cy="914400"/>
          </a:xfrm>
          <a:prstGeom prst="wedgeRoundRectCallout">
            <a:avLst>
              <a:gd name="adj1" fmla="val -82793"/>
              <a:gd name="adj2" fmla="val -5208"/>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Every digit </a:t>
            </a:r>
            <a:r>
              <a:rPr lang="en" i="1"/>
              <a:t>N</a:t>
            </a:r>
            <a:r>
              <a:rPr lang="en"/>
              <a:t> has the ASCII </a:t>
            </a:r>
            <a:r>
              <a:rPr lang="en">
                <a:latin typeface="Source Code Pro"/>
                <a:ea typeface="Source Code Pro"/>
                <a:cs typeface="Source Code Pro"/>
                <a:sym typeface="Source Code Pro"/>
              </a:rPr>
              <a:t>0x3</a:t>
            </a:r>
            <a:r>
              <a:rPr lang="en" i="1"/>
              <a:t>N</a:t>
            </a:r>
            <a:endParaRPr i="1"/>
          </a:p>
        </p:txBody>
      </p:sp>
      <p:sp>
        <p:nvSpPr>
          <p:cNvPr id="2" name="Slide Number Placeholder 1">
            <a:extLst>
              <a:ext uri="{FF2B5EF4-FFF2-40B4-BE49-F238E27FC236}">
                <a16:creationId xmlns:a16="http://schemas.microsoft.com/office/drawing/2014/main" id="{7B3C9A17-9BFB-1E79-DCC5-E2A3A716AF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88" name="Google Shape;88;p2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Today:</a:t>
            </a:r>
            <a:endParaRPr dirty="0"/>
          </a:p>
          <a:p>
            <a:pPr marL="914400" lvl="1" indent="-330200" algn="l" rtl="0">
              <a:spcBef>
                <a:spcPts val="0"/>
              </a:spcBef>
              <a:spcAft>
                <a:spcPts val="0"/>
              </a:spcAft>
              <a:buSzPts val="1600"/>
              <a:buChar char="○"/>
            </a:pPr>
            <a:r>
              <a:rPr lang="en" dirty="0"/>
              <a:t>HW11 due (11:59pm)</a:t>
            </a:r>
            <a:endParaRPr dirty="0"/>
          </a:p>
          <a:p>
            <a:pPr marL="914400" lvl="1" indent="-330200" algn="l" rtl="0">
              <a:spcBef>
                <a:spcPts val="0"/>
              </a:spcBef>
              <a:spcAft>
                <a:spcPts val="0"/>
              </a:spcAft>
              <a:buSzPts val="1600"/>
              <a:buChar char="○"/>
            </a:pPr>
            <a:r>
              <a:rPr lang="en" b="1" dirty="0"/>
              <a:t>Mid-Quarter Survey due</a:t>
            </a:r>
            <a:r>
              <a:rPr lang="en" dirty="0"/>
              <a:t> (11:59pm)</a:t>
            </a:r>
            <a:endParaRPr dirty="0"/>
          </a:p>
          <a:p>
            <a:pPr marL="914400" lvl="1" indent="-330200" algn="l" rtl="0">
              <a:spcBef>
                <a:spcPts val="0"/>
              </a:spcBef>
              <a:spcAft>
                <a:spcPts val="0"/>
              </a:spcAft>
              <a:buSzPts val="1600"/>
              <a:buChar char="○"/>
            </a:pPr>
            <a:r>
              <a:rPr lang="en" dirty="0"/>
              <a:t>Lab3 released! (due next Friday, 7/26)</a:t>
            </a:r>
            <a:endParaRPr dirty="0"/>
          </a:p>
          <a:p>
            <a:pPr marL="457200" lvl="0" indent="-342900" algn="l" rtl="0">
              <a:spcBef>
                <a:spcPts val="0"/>
              </a:spcBef>
              <a:spcAft>
                <a:spcPts val="0"/>
              </a:spcAft>
              <a:buSzPts val="1800"/>
              <a:buChar char="●"/>
            </a:pPr>
            <a:r>
              <a:rPr lang="en" dirty="0"/>
              <a:t>Friday, 7/19</a:t>
            </a:r>
            <a:endParaRPr dirty="0"/>
          </a:p>
          <a:p>
            <a:pPr marL="914400" lvl="1" indent="-330200" algn="l" rtl="0">
              <a:spcBef>
                <a:spcPts val="0"/>
              </a:spcBef>
              <a:spcAft>
                <a:spcPts val="0"/>
              </a:spcAft>
              <a:buSzPts val="1600"/>
              <a:buChar char="○"/>
            </a:pPr>
            <a:r>
              <a:rPr lang="en" dirty="0"/>
              <a:t>RD14 due (1pm)</a:t>
            </a:r>
            <a:endParaRPr dirty="0"/>
          </a:p>
          <a:p>
            <a:pPr marL="914400" lvl="1" indent="-330200" algn="l" rtl="0">
              <a:spcBef>
                <a:spcPts val="0"/>
              </a:spcBef>
              <a:spcAft>
                <a:spcPts val="0"/>
              </a:spcAft>
              <a:buSzPts val="1600"/>
              <a:buChar char="○"/>
            </a:pPr>
            <a:r>
              <a:rPr lang="en" dirty="0"/>
              <a:t>HW12 due (11:59pm)</a:t>
            </a:r>
            <a:endParaRPr dirty="0"/>
          </a:p>
          <a:p>
            <a:pPr marL="914400" lvl="1" indent="-330200" algn="l" rtl="0">
              <a:spcBef>
                <a:spcPts val="0"/>
              </a:spcBef>
              <a:spcAft>
                <a:spcPts val="0"/>
              </a:spcAft>
              <a:buSzPts val="1600"/>
              <a:buChar char="○"/>
            </a:pPr>
            <a:r>
              <a:rPr lang="en" b="1" dirty="0"/>
              <a:t>Lab2 due</a:t>
            </a:r>
            <a:r>
              <a:rPr lang="en" dirty="0"/>
              <a:t> (11:59pm)</a:t>
            </a:r>
            <a:endParaRPr dirty="0"/>
          </a:p>
          <a:p>
            <a:pPr marL="1371600" lvl="2" indent="-330200" algn="l" rtl="0">
              <a:spcBef>
                <a:spcPts val="0"/>
              </a:spcBef>
              <a:spcAft>
                <a:spcPts val="0"/>
              </a:spcAft>
              <a:buSzPts val="1600"/>
              <a:buChar char="■"/>
            </a:pPr>
            <a:r>
              <a:rPr lang="en" dirty="0"/>
              <a:t>Reminder: weekend counts as 1 late day</a:t>
            </a:r>
            <a:endParaRPr dirty="0"/>
          </a:p>
          <a:p>
            <a:pPr marL="457200" lvl="0" indent="-342900" algn="l" rtl="0">
              <a:spcBef>
                <a:spcPts val="0"/>
              </a:spcBef>
              <a:spcAft>
                <a:spcPts val="0"/>
              </a:spcAft>
              <a:buSzPts val="1800"/>
              <a:buChar char="●"/>
            </a:pPr>
            <a:r>
              <a:rPr lang="en" b="1" dirty="0">
                <a:solidFill>
                  <a:schemeClr val="accent6"/>
                </a:solidFill>
              </a:rPr>
              <a:t>Quiz 2 released on Monday</a:t>
            </a:r>
            <a:endParaRPr b="1" dirty="0">
              <a:solidFill>
                <a:schemeClr val="accent6"/>
              </a:solidFill>
            </a:endParaRPr>
          </a:p>
        </p:txBody>
      </p:sp>
      <p:sp>
        <p:nvSpPr>
          <p:cNvPr id="2" name="Slide Number Placeholder 1">
            <a:extLst>
              <a:ext uri="{FF2B5EF4-FFF2-40B4-BE49-F238E27FC236}">
                <a16:creationId xmlns:a16="http://schemas.microsoft.com/office/drawing/2014/main" id="{A58B3FE1-C9BA-5753-113F-965BA02A40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#2 (after </a:t>
            </a:r>
            <a:r>
              <a:rPr lang="en">
                <a:latin typeface="Source Code Pro"/>
                <a:ea typeface="Source Code Pro"/>
                <a:cs typeface="Source Code Pro"/>
                <a:sym typeface="Source Code Pro"/>
              </a:rPr>
              <a:t>gets()</a:t>
            </a:r>
            <a:r>
              <a:rPr lang="en"/>
              <a:t>)</a:t>
            </a:r>
            <a:endParaRPr>
              <a:solidFill>
                <a:srgbClr val="7030A0"/>
              </a:solidFill>
            </a:endParaRPr>
          </a:p>
        </p:txBody>
      </p:sp>
      <p:sp>
        <p:nvSpPr>
          <p:cNvPr id="252" name="Google Shape;252;p39"/>
          <p:cNvSpPr txBox="1"/>
          <p:nvPr/>
        </p:nvSpPr>
        <p:spPr>
          <a:xfrm>
            <a:off x="3707175" y="850675"/>
            <a:ext cx="2022000" cy="14775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echo()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latin typeface="Source Code Pro"/>
                <a:ea typeface="Source Code Pro"/>
                <a:cs typeface="Source Code Pro"/>
                <a:sym typeface="Source Code Pro"/>
              </a:rPr>
              <a:t> buf[</a:t>
            </a:r>
            <a:r>
              <a:rPr lang="en">
                <a:solidFill>
                  <a:srgbClr val="38761D"/>
                </a:solidFill>
                <a:latin typeface="Source Code Pro"/>
                <a:ea typeface="Source Code Pro"/>
                <a:cs typeface="Source Code Pro"/>
                <a:sym typeface="Source Code Pro"/>
              </a:rPr>
              <a:t>8</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gets(buf);</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 .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253" name="Google Shape;253;p39"/>
          <p:cNvSpPr txBox="1"/>
          <p:nvPr/>
        </p:nvSpPr>
        <p:spPr>
          <a:xfrm>
            <a:off x="6444875" y="563900"/>
            <a:ext cx="2561700" cy="21240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echo:</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subq</a:t>
            </a:r>
            <a:r>
              <a:rPr lang="en">
                <a:latin typeface="Source Code Pro"/>
                <a:ea typeface="Source Code Pro"/>
                <a:cs typeface="Source Code Pro"/>
                <a:sym typeface="Source Code Pro"/>
              </a:rPr>
              <a:t> $0x18,%rsp</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leaq</a:t>
            </a:r>
            <a:r>
              <a:rPr lang="en">
                <a:latin typeface="Source Code Pro"/>
                <a:ea typeface="Source Code Pro"/>
                <a:cs typeface="Source Code Pro"/>
                <a:sym typeface="Source Code Pro"/>
              </a:rPr>
              <a:t> 0x8(%rsp),%rdi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call </a:t>
            </a:r>
            <a:r>
              <a:rPr lang="en">
                <a:latin typeface="Source Code Pro"/>
                <a:ea typeface="Source Code Pro"/>
                <a:cs typeface="Source Code Pro"/>
                <a:sym typeface="Source Code Pro"/>
              </a:rPr>
              <a:t>gets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b="1">
                <a:solidFill>
                  <a:schemeClr val="dk1"/>
                </a:solidFill>
                <a:latin typeface="Source Code Pro"/>
                <a:ea typeface="Source Code Pro"/>
                <a:cs typeface="Source Code Pro"/>
                <a:sym typeface="Source Code Pro"/>
              </a:rPr>
              <a:t>addq</a:t>
            </a:r>
            <a:r>
              <a:rPr lang="en">
                <a:solidFill>
                  <a:schemeClr val="dk1"/>
                </a:solidFill>
                <a:latin typeface="Source Code Pro"/>
                <a:ea typeface="Source Code Pro"/>
                <a:cs typeface="Source Code Pro"/>
                <a:sym typeface="Source Code Pro"/>
              </a:rPr>
              <a:t> $0x18,%rsp</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chemeClr val="dk1"/>
                </a:solidFill>
                <a:latin typeface="Source Code Pro"/>
                <a:ea typeface="Source Code Pro"/>
                <a:cs typeface="Source Code Pro"/>
                <a:sym typeface="Source Code Pro"/>
              </a:rPr>
              <a:t>  </a:t>
            </a:r>
            <a:r>
              <a:rPr lang="en" b="1">
                <a:solidFill>
                  <a:schemeClr val="dk1"/>
                </a:solidFill>
                <a:latin typeface="Source Code Pro"/>
                <a:ea typeface="Source Code Pro"/>
                <a:cs typeface="Source Code Pro"/>
                <a:sym typeface="Source Code Pro"/>
              </a:rPr>
              <a:t>retq</a:t>
            </a:r>
            <a:endParaRPr b="1">
              <a:solidFill>
                <a:schemeClr val="dk1"/>
              </a:solidFill>
              <a:latin typeface="Source Code Pro"/>
              <a:ea typeface="Source Code Pro"/>
              <a:cs typeface="Source Code Pro"/>
              <a:sym typeface="Source Code Pro"/>
            </a:endParaRPr>
          </a:p>
        </p:txBody>
      </p:sp>
      <p:cxnSp>
        <p:nvCxnSpPr>
          <p:cNvPr id="254" name="Google Shape;254;p39"/>
          <p:cNvCxnSpPr>
            <a:endCxn id="255" idx="1"/>
          </p:cNvCxnSpPr>
          <p:nvPr/>
        </p:nvCxnSpPr>
        <p:spPr>
          <a:xfrm>
            <a:off x="5729075" y="1589425"/>
            <a:ext cx="709200" cy="0"/>
          </a:xfrm>
          <a:prstGeom prst="straightConnector1">
            <a:avLst/>
          </a:prstGeom>
          <a:noFill/>
          <a:ln w="28575" cap="flat" cmpd="sng">
            <a:solidFill>
              <a:srgbClr val="7030A0"/>
            </a:solidFill>
            <a:prstDash val="solid"/>
            <a:round/>
            <a:headEnd type="none" w="med" len="med"/>
            <a:tailEnd type="triangle" w="med" len="med"/>
          </a:ln>
        </p:spPr>
      </p:cxnSp>
      <p:sp>
        <p:nvSpPr>
          <p:cNvPr id="256" name="Google Shape;256;p39"/>
          <p:cNvSpPr txBox="1"/>
          <p:nvPr/>
        </p:nvSpPr>
        <p:spPr>
          <a:xfrm>
            <a:off x="5031300" y="2745550"/>
            <a:ext cx="3663600" cy="8313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unix:~$ ./run_echo</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123456789012345</a:t>
            </a:r>
            <a:r>
              <a:rPr lang="en" b="1" u="sng">
                <a:solidFill>
                  <a:srgbClr val="FF0000"/>
                </a:solidFill>
                <a:latin typeface="Source Code Pro"/>
                <a:ea typeface="Source Code Pro"/>
                <a:cs typeface="Source Code Pro"/>
                <a:sym typeface="Source Code Pro"/>
              </a:rPr>
              <a:t>6</a:t>
            </a:r>
            <a:endParaRPr b="1" u="sng">
              <a:solidFill>
                <a:srgbClr val="FF000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Segmentation fault (core dumped)</a:t>
            </a:r>
            <a:endParaRPr>
              <a:solidFill>
                <a:srgbClr val="00FF00"/>
              </a:solidFill>
              <a:latin typeface="Source Code Pro SemiBold"/>
              <a:ea typeface="Source Code Pro SemiBold"/>
              <a:cs typeface="Source Code Pro SemiBold"/>
              <a:sym typeface="Source Code Pro SemiBold"/>
            </a:endParaRPr>
          </a:p>
        </p:txBody>
      </p:sp>
      <p:sp>
        <p:nvSpPr>
          <p:cNvPr id="257" name="Google Shape;257;p39"/>
          <p:cNvSpPr txBox="1"/>
          <p:nvPr/>
        </p:nvSpPr>
        <p:spPr>
          <a:xfrm>
            <a:off x="5020475" y="3592525"/>
            <a:ext cx="3648000" cy="6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6"/>
                </a:solidFill>
              </a:rPr>
              <a:t>Overwrote the return address!</a:t>
            </a:r>
            <a:endParaRPr sz="1600">
              <a:solidFill>
                <a:schemeClr val="dk1"/>
              </a:solidFill>
            </a:endParaRPr>
          </a:p>
        </p:txBody>
      </p:sp>
      <p:pic>
        <p:nvPicPr>
          <p:cNvPr id="258" name="Google Shape;258;p39" descr="A similar diagram to the previous slide, but not the box that used to contain the value 00 now contains 36. The rightmost box in the row above it (dark purple), now contains the value 00, written in red"/>
          <p:cNvPicPr preferRelativeResize="0"/>
          <p:nvPr/>
        </p:nvPicPr>
        <p:blipFill>
          <a:blip r:embed="rId3">
            <a:alphaModFix/>
          </a:blip>
          <a:stretch>
            <a:fillRect/>
          </a:stretch>
        </p:blipFill>
        <p:spPr>
          <a:xfrm>
            <a:off x="377000" y="639500"/>
            <a:ext cx="2606750" cy="3488125"/>
          </a:xfrm>
          <a:prstGeom prst="rect">
            <a:avLst/>
          </a:prstGeom>
          <a:noFill/>
          <a:ln>
            <a:noFill/>
          </a:ln>
        </p:spPr>
      </p:pic>
      <p:sp>
        <p:nvSpPr>
          <p:cNvPr id="2" name="Slide Number Placeholder 1">
            <a:extLst>
              <a:ext uri="{FF2B5EF4-FFF2-40B4-BE49-F238E27FC236}">
                <a16:creationId xmlns:a16="http://schemas.microsoft.com/office/drawing/2014/main" id="{9492741E-8409-FB01-F205-04DA1E1A98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Attack Time</a:t>
            </a:r>
            <a:endParaRPr/>
          </a:p>
        </p:txBody>
      </p:sp>
      <p:pic>
        <p:nvPicPr>
          <p:cNvPr id="302" name="Google Shape;302;p41" descr="An image of a person wearing pink sunglasses typing on a plastic toy computer, with green text on a black background behind them."/>
          <p:cNvPicPr preferRelativeResize="0"/>
          <p:nvPr/>
        </p:nvPicPr>
        <p:blipFill>
          <a:blip r:embed="rId3">
            <a:alphaModFix/>
          </a:blip>
          <a:stretch>
            <a:fillRect/>
          </a:stretch>
        </p:blipFill>
        <p:spPr>
          <a:xfrm>
            <a:off x="1923849" y="586400"/>
            <a:ext cx="5296325" cy="3856400"/>
          </a:xfrm>
          <a:prstGeom prst="rect">
            <a:avLst/>
          </a:prstGeom>
          <a:noFill/>
          <a:ln>
            <a:noFill/>
          </a:ln>
        </p:spPr>
      </p:pic>
      <p:sp>
        <p:nvSpPr>
          <p:cNvPr id="2" name="Slide Number Placeholder 1">
            <a:extLst>
              <a:ext uri="{FF2B5EF4-FFF2-40B4-BE49-F238E27FC236}">
                <a16:creationId xmlns:a16="http://schemas.microsoft.com/office/drawing/2014/main" id="{FDC4F586-700B-C725-671B-562455C03F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Buffer Overflow Attacks: Stack Smashing</a:t>
            </a:r>
            <a:endParaRPr/>
          </a:p>
        </p:txBody>
      </p:sp>
      <p:sp>
        <p:nvSpPr>
          <p:cNvPr id="308" name="Google Shape;308;p42"/>
          <p:cNvSpPr txBox="1">
            <a:spLocks noGrp="1"/>
          </p:cNvSpPr>
          <p:nvPr>
            <p:ph type="body" idx="1"/>
          </p:nvPr>
        </p:nvSpPr>
        <p:spPr>
          <a:xfrm>
            <a:off x="311700" y="742825"/>
            <a:ext cx="42705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Simpler attack</a:t>
            </a:r>
            <a:endParaRPr/>
          </a:p>
          <a:p>
            <a:pPr marL="914400" lvl="1" indent="-330200" algn="l" rtl="0">
              <a:spcBef>
                <a:spcPts val="0"/>
              </a:spcBef>
              <a:spcAft>
                <a:spcPts val="0"/>
              </a:spcAft>
              <a:buSzPts val="1600"/>
              <a:buChar char="○"/>
            </a:pPr>
            <a:r>
              <a:rPr lang="en"/>
              <a:t>Overwrite the return address</a:t>
            </a:r>
            <a:endParaRPr/>
          </a:p>
          <a:p>
            <a:pPr marL="457200" lvl="0" indent="-342900" algn="l" rtl="0">
              <a:spcBef>
                <a:spcPts val="0"/>
              </a:spcBef>
              <a:spcAft>
                <a:spcPts val="0"/>
              </a:spcAft>
              <a:buSzPts val="1800"/>
              <a:buChar char="●"/>
            </a:pPr>
            <a:r>
              <a:rPr lang="en"/>
              <a:t>Usually execute another function in instruction memory</a:t>
            </a:r>
            <a:endParaRPr/>
          </a:p>
        </p:txBody>
      </p:sp>
      <p:pic>
        <p:nvPicPr>
          <p:cNvPr id="309" name="Google Shape;309;p42" descr="3 boxes stacked on top of each other. At the top is a purple box labeled &quot;Return address&quot; and containing the text &quot;&lt;main + 8&gt;. Below it is a blue box. At the bottom is a green box labeled &quot;buf&quot;"/>
          <p:cNvPicPr preferRelativeResize="0"/>
          <p:nvPr/>
        </p:nvPicPr>
        <p:blipFill>
          <a:blip r:embed="rId3">
            <a:alphaModFix/>
          </a:blip>
          <a:stretch>
            <a:fillRect/>
          </a:stretch>
        </p:blipFill>
        <p:spPr>
          <a:xfrm>
            <a:off x="4753650" y="1217138"/>
            <a:ext cx="4257000" cy="2569464"/>
          </a:xfrm>
          <a:prstGeom prst="rect">
            <a:avLst/>
          </a:prstGeom>
          <a:noFill/>
          <a:ln>
            <a:noFill/>
          </a:ln>
        </p:spPr>
      </p:pic>
      <p:sp>
        <p:nvSpPr>
          <p:cNvPr id="2" name="Slide Number Placeholder 1">
            <a:extLst>
              <a:ext uri="{FF2B5EF4-FFF2-40B4-BE49-F238E27FC236}">
                <a16:creationId xmlns:a16="http://schemas.microsoft.com/office/drawing/2014/main" id="{B7D93EEF-80EA-F2C9-688B-B9B437C73D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Buffer Overflow Attacks: Stack Smashing (pt 2)</a:t>
            </a:r>
            <a:endParaRPr/>
          </a:p>
        </p:txBody>
      </p:sp>
      <p:sp>
        <p:nvSpPr>
          <p:cNvPr id="315" name="Google Shape;315;p43"/>
          <p:cNvSpPr txBox="1">
            <a:spLocks noGrp="1"/>
          </p:cNvSpPr>
          <p:nvPr>
            <p:ph type="body" idx="1"/>
          </p:nvPr>
        </p:nvSpPr>
        <p:spPr>
          <a:xfrm>
            <a:off x="311700" y="742825"/>
            <a:ext cx="42705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Simplest common attack</a:t>
            </a:r>
            <a:endParaRPr/>
          </a:p>
          <a:p>
            <a:pPr marL="914400" lvl="1" indent="-330200" algn="l" rtl="0">
              <a:spcBef>
                <a:spcPts val="0"/>
              </a:spcBef>
              <a:spcAft>
                <a:spcPts val="0"/>
              </a:spcAft>
              <a:buSzPts val="1600"/>
              <a:buChar char="○"/>
            </a:pPr>
            <a:r>
              <a:rPr lang="en"/>
              <a:t>Overwrite the return address</a:t>
            </a:r>
            <a:endParaRPr/>
          </a:p>
          <a:p>
            <a:pPr marL="457200" lvl="0" indent="-342900" algn="l" rtl="0">
              <a:spcBef>
                <a:spcPts val="0"/>
              </a:spcBef>
              <a:spcAft>
                <a:spcPts val="0"/>
              </a:spcAft>
              <a:buSzPts val="1800"/>
              <a:buChar char="●"/>
            </a:pPr>
            <a:r>
              <a:rPr lang="en"/>
              <a:t>Usually execute another function in instruction memory</a:t>
            </a:r>
            <a:endParaRPr/>
          </a:p>
        </p:txBody>
      </p:sp>
      <p:pic>
        <p:nvPicPr>
          <p:cNvPr id="316" name="Google Shape;316;p43" descr="A similar diagram to the previous slide. The top box (return address) is now green and contains the text &quot;&lt;foo&gt;&quot; written in red. The blue box is gone, and the green box (buf) now covers where the blue box used to be."/>
          <p:cNvPicPr preferRelativeResize="0"/>
          <p:nvPr/>
        </p:nvPicPr>
        <p:blipFill>
          <a:blip r:embed="rId3">
            <a:alphaModFix/>
          </a:blip>
          <a:stretch>
            <a:fillRect/>
          </a:stretch>
        </p:blipFill>
        <p:spPr>
          <a:xfrm>
            <a:off x="4770225" y="1190750"/>
            <a:ext cx="4277350" cy="2563025"/>
          </a:xfrm>
          <a:prstGeom prst="rect">
            <a:avLst/>
          </a:prstGeom>
          <a:noFill/>
          <a:ln>
            <a:noFill/>
          </a:ln>
        </p:spPr>
      </p:pic>
      <p:sp>
        <p:nvSpPr>
          <p:cNvPr id="317" name="Google Shape;317;p43"/>
          <p:cNvSpPr txBox="1"/>
          <p:nvPr/>
        </p:nvSpPr>
        <p:spPr>
          <a:xfrm>
            <a:off x="477500" y="2901650"/>
            <a:ext cx="3663600" cy="4002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&lt;padding&gt;&lt;foo&gt;</a:t>
            </a:r>
            <a:endParaRPr>
              <a:solidFill>
                <a:srgbClr val="00FF00"/>
              </a:solidFill>
              <a:latin typeface="Source Code Pro SemiBold"/>
              <a:ea typeface="Source Code Pro SemiBold"/>
              <a:cs typeface="Source Code Pro SemiBold"/>
              <a:sym typeface="Source Code Pro SemiBold"/>
            </a:endParaRPr>
          </a:p>
        </p:txBody>
      </p:sp>
      <p:sp>
        <p:nvSpPr>
          <p:cNvPr id="2" name="Slide Number Placeholder 1">
            <a:extLst>
              <a:ext uri="{FF2B5EF4-FFF2-40B4-BE49-F238E27FC236}">
                <a16:creationId xmlns:a16="http://schemas.microsoft.com/office/drawing/2014/main" id="{3D6A41E1-63E1-DB51-CF78-7EBA6E7D65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Buffer Overflow Attacks: Code Injection</a:t>
            </a:r>
            <a:endParaRPr/>
          </a:p>
        </p:txBody>
      </p:sp>
      <p:sp>
        <p:nvSpPr>
          <p:cNvPr id="323" name="Google Shape;323;p44"/>
          <p:cNvSpPr txBox="1">
            <a:spLocks noGrp="1"/>
          </p:cNvSpPr>
          <p:nvPr>
            <p:ph type="body" idx="1"/>
          </p:nvPr>
        </p:nvSpPr>
        <p:spPr>
          <a:xfrm>
            <a:off x="311700" y="742825"/>
            <a:ext cx="42705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Allows attacker to execute </a:t>
            </a:r>
            <a:r>
              <a:rPr lang="en" b="1">
                <a:solidFill>
                  <a:schemeClr val="accent6"/>
                </a:solidFill>
              </a:rPr>
              <a:t>arbitrary code</a:t>
            </a:r>
            <a:r>
              <a:rPr lang="en"/>
              <a:t> on victim machine!</a:t>
            </a:r>
            <a:endParaRPr/>
          </a:p>
          <a:p>
            <a:pPr marL="457200" lvl="0" indent="-342900" algn="l" rtl="0">
              <a:spcBef>
                <a:spcPts val="0"/>
              </a:spcBef>
              <a:spcAft>
                <a:spcPts val="0"/>
              </a:spcAft>
              <a:buSzPts val="1800"/>
              <a:buChar char="●"/>
            </a:pPr>
            <a:r>
              <a:rPr lang="en"/>
              <a:t>Write byte code into the buffer, then overwrite the return address to point to that code</a:t>
            </a:r>
            <a:endParaRPr/>
          </a:p>
        </p:txBody>
      </p:sp>
      <p:pic>
        <p:nvPicPr>
          <p:cNvPr id="324" name="Google Shape;324;p44" descr="The same diagram as the slide before last."/>
          <p:cNvPicPr preferRelativeResize="0"/>
          <p:nvPr/>
        </p:nvPicPr>
        <p:blipFill>
          <a:blip r:embed="rId3">
            <a:alphaModFix/>
          </a:blip>
          <a:stretch>
            <a:fillRect/>
          </a:stretch>
        </p:blipFill>
        <p:spPr>
          <a:xfrm>
            <a:off x="4753650" y="1217138"/>
            <a:ext cx="4257000" cy="2569464"/>
          </a:xfrm>
          <a:prstGeom prst="rect">
            <a:avLst/>
          </a:prstGeom>
          <a:noFill/>
          <a:ln>
            <a:noFill/>
          </a:ln>
        </p:spPr>
      </p:pic>
      <p:sp>
        <p:nvSpPr>
          <p:cNvPr id="2" name="Slide Number Placeholder 1">
            <a:extLst>
              <a:ext uri="{FF2B5EF4-FFF2-40B4-BE49-F238E27FC236}">
                <a16:creationId xmlns:a16="http://schemas.microsoft.com/office/drawing/2014/main" id="{8BCF7A32-1529-0E34-6683-7738356496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Buffer Overflow Attacks: Code Injection (pt 2)</a:t>
            </a:r>
            <a:endParaRPr/>
          </a:p>
        </p:txBody>
      </p:sp>
      <p:sp>
        <p:nvSpPr>
          <p:cNvPr id="330" name="Google Shape;330;p45"/>
          <p:cNvSpPr txBox="1">
            <a:spLocks noGrp="1"/>
          </p:cNvSpPr>
          <p:nvPr>
            <p:ph type="body" idx="1"/>
          </p:nvPr>
        </p:nvSpPr>
        <p:spPr>
          <a:xfrm>
            <a:off x="311700" y="742825"/>
            <a:ext cx="42705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Allows attacker to execute </a:t>
            </a:r>
            <a:r>
              <a:rPr lang="en" b="1">
                <a:solidFill>
                  <a:schemeClr val="accent6"/>
                </a:solidFill>
              </a:rPr>
              <a:t>arbitrary code</a:t>
            </a:r>
            <a:r>
              <a:rPr lang="en"/>
              <a:t> on victim machine!</a:t>
            </a:r>
            <a:endParaRPr/>
          </a:p>
          <a:p>
            <a:pPr marL="457200" lvl="0" indent="-342900" algn="l" rtl="0">
              <a:spcBef>
                <a:spcPts val="0"/>
              </a:spcBef>
              <a:spcAft>
                <a:spcPts val="0"/>
              </a:spcAft>
              <a:buSzPts val="1800"/>
              <a:buChar char="●"/>
            </a:pPr>
            <a:r>
              <a:rPr lang="en"/>
              <a:t>Write byte code into the buffer, then overwrite the return address to point to that code</a:t>
            </a:r>
            <a:endParaRPr/>
          </a:p>
          <a:p>
            <a:pPr marL="914400" lvl="1" indent="-330200" algn="l" rtl="0">
              <a:spcBef>
                <a:spcPts val="0"/>
              </a:spcBef>
              <a:spcAft>
                <a:spcPts val="0"/>
              </a:spcAft>
              <a:buSzPts val="1600"/>
              <a:buChar char="○"/>
            </a:pPr>
            <a:r>
              <a:rPr lang="en"/>
              <a:t>When current function returns, it will execute the code you put in the buffer!</a:t>
            </a:r>
            <a:endParaRPr/>
          </a:p>
        </p:txBody>
      </p:sp>
      <p:pic>
        <p:nvPicPr>
          <p:cNvPr id="331" name="Google Shape;331;p45" descr="A similar diagram to the previous slide. The top box (return address) is now green and contains the text &quot;&lt;address of buf&gt;&quot; written in red. The middle box is larger than it used to be, is green, and contains the text &quot;padding&quot;. The lowest box (still labeled buf) is smaller than before, and says &quot;my_evil_code &gt;:]&quot;"/>
          <p:cNvPicPr preferRelativeResize="0"/>
          <p:nvPr/>
        </p:nvPicPr>
        <p:blipFill>
          <a:blip r:embed="rId3">
            <a:alphaModFix/>
          </a:blip>
          <a:stretch>
            <a:fillRect/>
          </a:stretch>
        </p:blipFill>
        <p:spPr>
          <a:xfrm>
            <a:off x="4751250" y="1223800"/>
            <a:ext cx="4280425" cy="2539375"/>
          </a:xfrm>
          <a:prstGeom prst="rect">
            <a:avLst/>
          </a:prstGeom>
          <a:noFill/>
          <a:ln>
            <a:noFill/>
          </a:ln>
        </p:spPr>
      </p:pic>
      <p:sp>
        <p:nvSpPr>
          <p:cNvPr id="332" name="Google Shape;332;p45"/>
          <p:cNvSpPr txBox="1"/>
          <p:nvPr/>
        </p:nvSpPr>
        <p:spPr>
          <a:xfrm>
            <a:off x="365675" y="3362975"/>
            <a:ext cx="4216500" cy="6156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&lt;evil_code&gt;&lt;padding&gt;</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&lt;address of buf&gt;</a:t>
            </a:r>
            <a:endParaRPr>
              <a:solidFill>
                <a:srgbClr val="00FF00"/>
              </a:solidFill>
              <a:latin typeface="Source Code Pro SemiBold"/>
              <a:ea typeface="Source Code Pro SemiBold"/>
              <a:cs typeface="Source Code Pro SemiBold"/>
              <a:sym typeface="Source Code Pro SemiBold"/>
            </a:endParaRPr>
          </a:p>
        </p:txBody>
      </p:sp>
      <p:sp>
        <p:nvSpPr>
          <p:cNvPr id="2" name="Slide Number Placeholder 1">
            <a:extLst>
              <a:ext uri="{FF2B5EF4-FFF2-40B4-BE49-F238E27FC236}">
                <a16:creationId xmlns:a16="http://schemas.microsoft.com/office/drawing/2014/main" id="{6762AE26-0C00-3E34-0BFE-7538F69045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Practice Question</a:t>
            </a:r>
            <a:endParaRPr/>
          </a:p>
        </p:txBody>
      </p:sp>
      <p:sp>
        <p:nvSpPr>
          <p:cNvPr id="347" name="Google Shape;347;p47"/>
          <p:cNvSpPr txBox="1">
            <a:spLocks noGrp="1"/>
          </p:cNvSpPr>
          <p:nvPr>
            <p:ph type="body" idx="1"/>
          </p:nvPr>
        </p:nvSpPr>
        <p:spPr>
          <a:xfrm>
            <a:off x="311700" y="742825"/>
            <a:ext cx="5520600" cy="336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Source Code Pro"/>
                <a:ea typeface="Source Code Pro"/>
                <a:cs typeface="Source Code Pro"/>
                <a:sym typeface="Source Code Pro"/>
              </a:rPr>
              <a:t>buggy</a:t>
            </a:r>
            <a:r>
              <a:rPr lang="en"/>
              <a:t> is vulnerable to stack smashing!</a:t>
            </a:r>
            <a:endParaRPr/>
          </a:p>
          <a:p>
            <a:pPr marL="0" lvl="0" indent="0" algn="l" rtl="0">
              <a:spcBef>
                <a:spcPts val="1200"/>
              </a:spcBef>
              <a:spcAft>
                <a:spcPts val="0"/>
              </a:spcAft>
              <a:buNone/>
            </a:pPr>
            <a:r>
              <a:rPr lang="en"/>
              <a:t>What is the minimum number of characters that </a:t>
            </a:r>
            <a:r>
              <a:rPr lang="en">
                <a:latin typeface="Source Code Pro"/>
                <a:ea typeface="Source Code Pro"/>
                <a:cs typeface="Source Code Pro"/>
                <a:sym typeface="Source Code Pro"/>
              </a:rPr>
              <a:t>gets</a:t>
            </a:r>
            <a:r>
              <a:rPr lang="en"/>
              <a:t> must read in order for us to change the return address to a stack address?</a:t>
            </a:r>
            <a:endParaRPr/>
          </a:p>
          <a:p>
            <a:pPr marL="0" lvl="0" indent="0" algn="l" rtl="0">
              <a:spcBef>
                <a:spcPts val="0"/>
              </a:spcBef>
              <a:spcAft>
                <a:spcPts val="0"/>
              </a:spcAft>
              <a:buNone/>
            </a:pPr>
            <a:r>
              <a:rPr lang="en"/>
              <a:t>	(for example: 0x00 00 7f ff ca fe f0 0d)</a:t>
            </a:r>
            <a:endParaRPr/>
          </a:p>
          <a:p>
            <a:pPr marL="457200" lvl="0" indent="-342900" algn="l" rtl="0">
              <a:spcBef>
                <a:spcPts val="1200"/>
              </a:spcBef>
              <a:spcAft>
                <a:spcPts val="0"/>
              </a:spcAft>
              <a:buClr>
                <a:srgbClr val="7030A0"/>
              </a:buClr>
              <a:buSzPts val="1800"/>
              <a:buAutoNum type="alphaUcParenR"/>
            </a:pPr>
            <a:r>
              <a:rPr lang="en"/>
              <a:t>27</a:t>
            </a:r>
            <a:endParaRPr/>
          </a:p>
          <a:p>
            <a:pPr marL="457200" lvl="0" indent="-342900" algn="l" rtl="0">
              <a:spcBef>
                <a:spcPts val="0"/>
              </a:spcBef>
              <a:spcAft>
                <a:spcPts val="0"/>
              </a:spcAft>
              <a:buClr>
                <a:srgbClr val="7030A0"/>
              </a:buClr>
              <a:buSzPts val="1800"/>
              <a:buAutoNum type="alphaUcParenR"/>
            </a:pPr>
            <a:r>
              <a:rPr lang="en"/>
              <a:t>20</a:t>
            </a:r>
            <a:endParaRPr/>
          </a:p>
          <a:p>
            <a:pPr marL="457200" lvl="0" indent="-342900" algn="l" rtl="0">
              <a:spcBef>
                <a:spcPts val="0"/>
              </a:spcBef>
              <a:spcAft>
                <a:spcPts val="0"/>
              </a:spcAft>
              <a:buClr>
                <a:srgbClr val="7030A0"/>
              </a:buClr>
              <a:buSzPts val="1800"/>
              <a:buAutoNum type="alphaUcParenR"/>
            </a:pPr>
            <a:r>
              <a:rPr lang="en"/>
              <a:t>51</a:t>
            </a:r>
            <a:endParaRPr/>
          </a:p>
          <a:p>
            <a:pPr marL="457200" lvl="0" indent="-342900" algn="l" rtl="0">
              <a:spcBef>
                <a:spcPts val="0"/>
              </a:spcBef>
              <a:spcAft>
                <a:spcPts val="0"/>
              </a:spcAft>
              <a:buClr>
                <a:srgbClr val="7030A0"/>
              </a:buClr>
              <a:buSzPts val="1800"/>
              <a:buAutoNum type="alphaUcParenR"/>
            </a:pPr>
            <a:r>
              <a:rPr lang="en"/>
              <a:t>54</a:t>
            </a:r>
            <a:endParaRPr/>
          </a:p>
        </p:txBody>
      </p:sp>
      <p:sp>
        <p:nvSpPr>
          <p:cNvPr id="348" name="Google Shape;348;p47"/>
          <p:cNvSpPr txBox="1"/>
          <p:nvPr/>
        </p:nvSpPr>
        <p:spPr>
          <a:xfrm>
            <a:off x="3813000" y="2634925"/>
            <a:ext cx="3000000" cy="14775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buggy:</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subq</a:t>
            </a:r>
            <a:r>
              <a:rPr lang="en">
                <a:latin typeface="Source Code Pro"/>
                <a:ea typeface="Source Code Pro"/>
                <a:cs typeface="Source Code Pro"/>
                <a:sym typeface="Source Code Pro"/>
              </a:rPr>
              <a:t>  $0x40, %rsp</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leaq</a:t>
            </a:r>
            <a:r>
              <a:rPr lang="en">
                <a:latin typeface="Source Code Pro"/>
                <a:ea typeface="Source Code Pro"/>
                <a:cs typeface="Source Code Pro"/>
                <a:sym typeface="Source Code Pro"/>
              </a:rPr>
              <a:t>  16(%rsp), %rdi</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b="1">
                <a:latin typeface="Source Code Pro"/>
                <a:ea typeface="Source Code Pro"/>
                <a:cs typeface="Source Code Pro"/>
                <a:sym typeface="Source Code Pro"/>
              </a:rPr>
              <a:t>call</a:t>
            </a:r>
            <a:r>
              <a:rPr lang="en">
                <a:latin typeface="Source Code Pro"/>
                <a:ea typeface="Source Code Pro"/>
                <a:cs typeface="Source Code Pro"/>
                <a:sym typeface="Source Code Pro"/>
              </a:rPr>
              <a:t>  gets</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pic>
        <p:nvPicPr>
          <p:cNvPr id="349" name="Google Shape;349;p47" descr="A similar diagram to the &quot;buffer overflow example&quot; slides. At the top is a grey box which says &quot;previous stack frame&quot;. Below it are two rows of 4 purple boxes, where each row is the same width as the grey box. The top row contains all 0s, and the bottom contains the values 00, 40, 05, d1, read from left to right. Below that is a lighter purple box which says &quot;...&quot;. At the bottom is another row of 4 boxes. The rightmost box says &quot;[0]&quot;, while the rest are empty"/>
          <p:cNvPicPr preferRelativeResize="0"/>
          <p:nvPr/>
        </p:nvPicPr>
        <p:blipFill>
          <a:blip r:embed="rId3">
            <a:alphaModFix/>
          </a:blip>
          <a:stretch>
            <a:fillRect/>
          </a:stretch>
        </p:blipFill>
        <p:spPr>
          <a:xfrm>
            <a:off x="6923075" y="512025"/>
            <a:ext cx="2162775" cy="3095575"/>
          </a:xfrm>
          <a:prstGeom prst="rect">
            <a:avLst/>
          </a:prstGeom>
          <a:noFill/>
          <a:ln>
            <a:noFill/>
          </a:ln>
        </p:spPr>
      </p:pic>
      <p:sp>
        <p:nvSpPr>
          <p:cNvPr id="2" name="Slide Number Placeholder 1">
            <a:extLst>
              <a:ext uri="{FF2B5EF4-FFF2-40B4-BE49-F238E27FC236}">
                <a16:creationId xmlns:a16="http://schemas.microsoft.com/office/drawing/2014/main" id="{FAE00BBD-EDFA-B72A-96AB-9509F7EB48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355" name="Google Shape;355;p4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Memory Layout Review</a:t>
            </a:r>
            <a:endParaRPr/>
          </a:p>
          <a:p>
            <a:pPr marL="457200" lvl="0" indent="-342900" algn="l" rtl="0">
              <a:spcBef>
                <a:spcPts val="0"/>
              </a:spcBef>
              <a:spcAft>
                <a:spcPts val="0"/>
              </a:spcAft>
              <a:buSzPts val="1800"/>
              <a:buChar char="●"/>
            </a:pPr>
            <a:r>
              <a:rPr lang="en"/>
              <a:t>Buffer overflow</a:t>
            </a:r>
            <a:endParaRPr/>
          </a:p>
          <a:p>
            <a:pPr marL="914400" lvl="1" indent="-330200" algn="l" rtl="0">
              <a:spcBef>
                <a:spcPts val="0"/>
              </a:spcBef>
              <a:spcAft>
                <a:spcPts val="0"/>
              </a:spcAft>
              <a:buSzPts val="1600"/>
              <a:buChar char="○"/>
            </a:pPr>
            <a:r>
              <a:rPr lang="en"/>
              <a:t>Input buffers on the stack</a:t>
            </a:r>
            <a:endParaRPr/>
          </a:p>
          <a:p>
            <a:pPr marL="914400" lvl="1" indent="-330200" algn="l" rtl="0">
              <a:spcBef>
                <a:spcPts val="0"/>
              </a:spcBef>
              <a:spcAft>
                <a:spcPts val="0"/>
              </a:spcAft>
              <a:buSzPts val="1600"/>
              <a:buChar char="○"/>
            </a:pPr>
            <a:r>
              <a:rPr lang="en"/>
              <a:t>Overflow attacks and code injection</a:t>
            </a:r>
            <a:endParaRPr/>
          </a:p>
          <a:p>
            <a:pPr marL="457200" lvl="0" indent="-342900" algn="l" rtl="0">
              <a:spcBef>
                <a:spcPts val="0"/>
              </a:spcBef>
              <a:spcAft>
                <a:spcPts val="0"/>
              </a:spcAft>
              <a:buSzPts val="1800"/>
              <a:buChar char="●"/>
            </a:pPr>
            <a:r>
              <a:rPr lang="en" b="1">
                <a:solidFill>
                  <a:srgbClr val="7030A0"/>
                </a:solidFill>
              </a:rPr>
              <a:t>Exploits Based on Buffer Overflows</a:t>
            </a:r>
            <a:endParaRPr b="1">
              <a:solidFill>
                <a:srgbClr val="7030A0"/>
              </a:solidFill>
            </a:endParaRPr>
          </a:p>
          <a:p>
            <a:pPr marL="457200" lvl="0" indent="-342900" algn="l" rtl="0">
              <a:spcBef>
                <a:spcPts val="0"/>
              </a:spcBef>
              <a:spcAft>
                <a:spcPts val="0"/>
              </a:spcAft>
              <a:buSzPts val="1800"/>
              <a:buChar char="●"/>
            </a:pPr>
            <a:r>
              <a:rPr lang="en"/>
              <a:t>Defenses against buffer overflow</a:t>
            </a:r>
            <a:endParaRPr/>
          </a:p>
          <a:p>
            <a:pPr marL="457200" lvl="0" indent="-342900" algn="l" rtl="0">
              <a:spcBef>
                <a:spcPts val="0"/>
              </a:spcBef>
              <a:spcAft>
                <a:spcPts val="0"/>
              </a:spcAft>
              <a:buSzPts val="1800"/>
              <a:buChar char="●"/>
            </a:pPr>
            <a:r>
              <a:rPr lang="en"/>
              <a:t>Societal Impact</a:t>
            </a:r>
            <a:endParaRPr/>
          </a:p>
        </p:txBody>
      </p:sp>
      <p:sp>
        <p:nvSpPr>
          <p:cNvPr id="2" name="Slide Number Placeholder 1">
            <a:extLst>
              <a:ext uri="{FF2B5EF4-FFF2-40B4-BE49-F238E27FC236}">
                <a16:creationId xmlns:a16="http://schemas.microsoft.com/office/drawing/2014/main" id="{924BDE6B-DB58-823B-218D-63051ED06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Morris Worm (1988)</a:t>
            </a:r>
            <a:endParaRPr/>
          </a:p>
        </p:txBody>
      </p:sp>
      <p:sp>
        <p:nvSpPr>
          <p:cNvPr id="361" name="Google Shape;361;p49"/>
          <p:cNvSpPr txBox="1">
            <a:spLocks noGrp="1"/>
          </p:cNvSpPr>
          <p:nvPr>
            <p:ph type="body" idx="1"/>
          </p:nvPr>
        </p:nvSpPr>
        <p:spPr>
          <a:xfrm>
            <a:off x="311700" y="742825"/>
            <a:ext cx="8520600" cy="2043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First ever internet worm</a:t>
            </a:r>
            <a:endParaRPr/>
          </a:p>
          <a:p>
            <a:pPr marL="457200" lvl="0" indent="-342900" algn="l" rtl="0">
              <a:spcBef>
                <a:spcPts val="0"/>
              </a:spcBef>
              <a:spcAft>
                <a:spcPts val="0"/>
              </a:spcAft>
              <a:buSzPts val="1800"/>
              <a:buChar char="●"/>
            </a:pPr>
            <a:r>
              <a:rPr lang="en"/>
              <a:t>Exploited finger server (</a:t>
            </a:r>
            <a:r>
              <a:rPr lang="en">
                <a:latin typeface="Source Code Pro"/>
                <a:ea typeface="Source Code Pro"/>
                <a:cs typeface="Source Code Pro"/>
                <a:sym typeface="Source Code Pro"/>
              </a:rPr>
              <a:t>fingerd</a:t>
            </a:r>
            <a:r>
              <a:rPr lang="en"/>
              <a:t>), used gets to read the argument sent by the client</a:t>
            </a:r>
            <a:endParaRPr/>
          </a:p>
          <a:p>
            <a:pPr marL="914400" lvl="1" indent="-330200" algn="l" rtl="0">
              <a:spcBef>
                <a:spcPts val="0"/>
              </a:spcBef>
              <a:spcAft>
                <a:spcPts val="0"/>
              </a:spcAft>
              <a:buSzPts val="1600"/>
              <a:buChar char="○"/>
            </a:pPr>
            <a:r>
              <a:rPr lang="en"/>
              <a:t>Attacked </a:t>
            </a:r>
            <a:r>
              <a:rPr lang="en">
                <a:latin typeface="Source Code Pro"/>
                <a:ea typeface="Source Code Pro"/>
                <a:cs typeface="Source Code Pro"/>
                <a:sym typeface="Source Code Pro"/>
              </a:rPr>
              <a:t>fingerd</a:t>
            </a:r>
            <a:r>
              <a:rPr lang="en"/>
              <a:t> server with phony argument:</a:t>
            </a:r>
            <a:endParaRPr/>
          </a:p>
          <a:p>
            <a:pPr marL="1371600" lvl="2" indent="-330200" algn="l" rtl="0">
              <a:spcBef>
                <a:spcPts val="0"/>
              </a:spcBef>
              <a:spcAft>
                <a:spcPts val="0"/>
              </a:spcAft>
              <a:buSzPts val="1600"/>
              <a:buChar char="■"/>
            </a:pPr>
            <a:r>
              <a:rPr lang="en" u="sng"/>
              <a:t>Ex</a:t>
            </a:r>
            <a:r>
              <a:rPr lang="en"/>
              <a:t>: </a:t>
            </a:r>
            <a:r>
              <a:rPr lang="en">
                <a:latin typeface="Source Code Pro"/>
                <a:ea typeface="Source Code Pro"/>
                <a:cs typeface="Source Code Pro"/>
                <a:sym typeface="Source Code Pro"/>
              </a:rPr>
              <a:t>finger "exploit-code padding new-return-addr"</a:t>
            </a:r>
            <a:endParaRPr>
              <a:latin typeface="Source Code Pro"/>
              <a:ea typeface="Source Code Pro"/>
              <a:cs typeface="Source Code Pro"/>
              <a:sym typeface="Source Code Pro"/>
            </a:endParaRPr>
          </a:p>
          <a:p>
            <a:pPr marL="457200" lvl="0" indent="-342900" algn="l" rtl="0">
              <a:spcBef>
                <a:spcPts val="0"/>
              </a:spcBef>
              <a:spcAft>
                <a:spcPts val="0"/>
              </a:spcAft>
              <a:buSzPts val="1800"/>
              <a:buChar char="●"/>
            </a:pPr>
            <a:r>
              <a:rPr lang="en"/>
              <a:t>Invaded ~6000 computers in hours (10% of the internet)</a:t>
            </a:r>
            <a:endParaRPr/>
          </a:p>
        </p:txBody>
      </p:sp>
      <p:sp>
        <p:nvSpPr>
          <p:cNvPr id="362" name="Google Shape;362;p49"/>
          <p:cNvSpPr txBox="1"/>
          <p:nvPr/>
        </p:nvSpPr>
        <p:spPr>
          <a:xfrm>
            <a:off x="311700" y="2609850"/>
            <a:ext cx="6151500" cy="131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The author, Robert Morris, was prosecuted</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First conviction under 1986 Computer Fraud and Abuse Act</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Now an MIT professor…</a:t>
            </a:r>
            <a:endParaRPr/>
          </a:p>
        </p:txBody>
      </p:sp>
      <p:pic>
        <p:nvPicPr>
          <p:cNvPr id="363" name="Google Shape;363;p49" descr="On the right is a floppy disk with a handwritten paper label below it. To the left is a plaque which reads &quot;The Morris Interned Worm source code&quot;, followed by two paragraphs of illegible text, and the logo for the Computer History Museum"/>
          <p:cNvPicPr preferRelativeResize="0"/>
          <p:nvPr/>
        </p:nvPicPr>
        <p:blipFill>
          <a:blip r:embed="rId3">
            <a:alphaModFix/>
          </a:blip>
          <a:stretch>
            <a:fillRect/>
          </a:stretch>
        </p:blipFill>
        <p:spPr>
          <a:xfrm>
            <a:off x="6344225" y="2686050"/>
            <a:ext cx="2799773" cy="1574875"/>
          </a:xfrm>
          <a:prstGeom prst="rect">
            <a:avLst/>
          </a:prstGeom>
          <a:noFill/>
          <a:ln>
            <a:noFill/>
          </a:ln>
        </p:spPr>
      </p:pic>
      <p:sp>
        <p:nvSpPr>
          <p:cNvPr id="2" name="Slide Number Placeholder 1">
            <a:extLst>
              <a:ext uri="{FF2B5EF4-FFF2-40B4-BE49-F238E27FC236}">
                <a16:creationId xmlns:a16="http://schemas.microsoft.com/office/drawing/2014/main" id="{7005EE7D-E6D1-EE09-12E5-5A5239253F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Heardbleed (2014)</a:t>
            </a:r>
            <a:endParaRPr/>
          </a:p>
        </p:txBody>
      </p:sp>
      <p:pic>
        <p:nvPicPr>
          <p:cNvPr id="369" name="Google Shape;369;p50" descr="A comic titles &quot;How the Heartbleed Bug Works.&#10;&#10;Panel 1: there is a a stick figure with long hair on the left and a computer on the right. The figure says &quot;Server, are you still There? If So, reply 'potato' (6 letters)&quot;. A cloud bubble coming from the computer says &quot;User Meg wants these 6 letters: POTATO&quot;, with greyed-out text surrounding it.&#10;&#10;Panel 2: The same as before, but the figure is not saying anything, the word &quot;POTATO&quot; in the bubble above the computer is highlighted, and there is a speech bubble coming from the computer that says &quot;POTATO&quot;."/>
          <p:cNvPicPr preferRelativeResize="0"/>
          <p:nvPr/>
        </p:nvPicPr>
        <p:blipFill rotWithShape="1">
          <a:blip r:embed="rId3">
            <a:alphaModFix/>
          </a:blip>
          <a:srcRect b="65126"/>
          <a:stretch/>
        </p:blipFill>
        <p:spPr>
          <a:xfrm>
            <a:off x="2140825" y="640825"/>
            <a:ext cx="4862349" cy="3612525"/>
          </a:xfrm>
          <a:prstGeom prst="rect">
            <a:avLst/>
          </a:prstGeom>
          <a:noFill/>
          <a:ln>
            <a:noFill/>
          </a:ln>
        </p:spPr>
      </p:pic>
      <p:sp>
        <p:nvSpPr>
          <p:cNvPr id="2" name="Slide Number Placeholder 1">
            <a:extLst>
              <a:ext uri="{FF2B5EF4-FFF2-40B4-BE49-F238E27FC236}">
                <a16:creationId xmlns:a16="http://schemas.microsoft.com/office/drawing/2014/main" id="{E625A533-11C2-4B5E-7E85-71763E417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 Applications are Open!</a:t>
            </a:r>
            <a:endParaRPr/>
          </a:p>
        </p:txBody>
      </p:sp>
      <p:sp>
        <p:nvSpPr>
          <p:cNvPr id="94" name="Google Shape;94;p2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Apply by Monday, 7/22 to TA for Fall</a:t>
            </a:r>
            <a:endParaRPr/>
          </a:p>
          <a:p>
            <a:pPr marL="914400" lvl="1" indent="-330200" algn="l" rtl="0">
              <a:spcBef>
                <a:spcPts val="0"/>
              </a:spcBef>
              <a:spcAft>
                <a:spcPts val="0"/>
              </a:spcAft>
              <a:buSzPts val="1600"/>
              <a:buChar char="○"/>
            </a:pPr>
            <a:r>
              <a:rPr lang="en" u="sng">
                <a:solidFill>
                  <a:schemeClr val="hlink"/>
                </a:solidFill>
                <a:hlinkClick r:id="rId3"/>
              </a:rPr>
              <a:t>https://www.cs.washington.edu/students/ta</a:t>
            </a:r>
            <a:endParaRPr/>
          </a:p>
          <a:p>
            <a:pPr marL="914400" lvl="1" indent="-330200" algn="l" rtl="0">
              <a:spcBef>
                <a:spcPts val="0"/>
              </a:spcBef>
              <a:spcAft>
                <a:spcPts val="0"/>
              </a:spcAft>
              <a:buSzPts val="1600"/>
              <a:buChar char="○"/>
            </a:pPr>
            <a:r>
              <a:rPr lang="en"/>
              <a:t>Same application for all CSE classes (besides intro)</a:t>
            </a:r>
            <a:endParaRPr/>
          </a:p>
          <a:p>
            <a:pPr marL="457200" lvl="0" indent="-342900" algn="l" rtl="0">
              <a:spcBef>
                <a:spcPts val="0"/>
              </a:spcBef>
              <a:spcAft>
                <a:spcPts val="0"/>
              </a:spcAft>
              <a:buSzPts val="1800"/>
              <a:buChar char="●"/>
            </a:pPr>
            <a:r>
              <a:rPr lang="en"/>
              <a:t>You are eligible to TA for 351 next quarter!</a:t>
            </a:r>
            <a:endParaRPr/>
          </a:p>
          <a:p>
            <a:pPr marL="914400" lvl="1" indent="-330200" algn="l" rtl="0">
              <a:spcBef>
                <a:spcPts val="0"/>
              </a:spcBef>
              <a:spcAft>
                <a:spcPts val="0"/>
              </a:spcAft>
              <a:buSzPts val="1600"/>
              <a:buChar char="○"/>
            </a:pPr>
            <a:r>
              <a:rPr lang="en"/>
              <a:t>If interested, please also contact Ruth Anderson to let her know you’re interested</a:t>
            </a:r>
            <a:endParaRPr/>
          </a:p>
        </p:txBody>
      </p:sp>
      <p:sp>
        <p:nvSpPr>
          <p:cNvPr id="2" name="Slide Number Placeholder 1">
            <a:extLst>
              <a:ext uri="{FF2B5EF4-FFF2-40B4-BE49-F238E27FC236}">
                <a16:creationId xmlns:a16="http://schemas.microsoft.com/office/drawing/2014/main" id="{B158509D-6A61-DCAC-26FC-AD4C8451CF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Heardbleed (2014) (pt 2)</a:t>
            </a:r>
            <a:endParaRPr/>
          </a:p>
        </p:txBody>
      </p:sp>
      <p:pic>
        <p:nvPicPr>
          <p:cNvPr id="375" name="Google Shape;375;p51" descr="A continuation of the comic form the previous slide.&#10;&#10;Panel 3: The stick figure says &quot;Server, are you still there? If so, reply 'bird' (4 letters). The computer's cloud bubble now says &quot;User Meg wants these 4 letters: BIRD&quot;, surrounded by other greyed-out text. The speech bubble that said &quot;POTATO&quot; is gone.&#10;&#10;Panel 4: The stick figure puts her hand to her chin and says &quot;Hmm..&quot;. The word &quot;BIRD&quot; in the computer's bubble is highlighted, and another speech bubble coming from the computer says &quot;BIRD&quot;"/>
          <p:cNvPicPr preferRelativeResize="0"/>
          <p:nvPr/>
        </p:nvPicPr>
        <p:blipFill rotWithShape="1">
          <a:blip r:embed="rId3">
            <a:alphaModFix/>
          </a:blip>
          <a:srcRect l="-280" t="34813" r="-10" b="32674"/>
          <a:stretch/>
        </p:blipFill>
        <p:spPr>
          <a:xfrm>
            <a:off x="2129150" y="854813"/>
            <a:ext cx="4885699" cy="3370872"/>
          </a:xfrm>
          <a:prstGeom prst="rect">
            <a:avLst/>
          </a:prstGeom>
          <a:noFill/>
          <a:ln>
            <a:noFill/>
          </a:ln>
        </p:spPr>
      </p:pic>
      <p:sp>
        <p:nvSpPr>
          <p:cNvPr id="2" name="Slide Number Placeholder 1">
            <a:extLst>
              <a:ext uri="{FF2B5EF4-FFF2-40B4-BE49-F238E27FC236}">
                <a16:creationId xmlns:a16="http://schemas.microsoft.com/office/drawing/2014/main" id="{6F1DDA95-2C9B-AAE7-E40A-8411F6F415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Heardbleed (2014) (pt 3)</a:t>
            </a:r>
            <a:endParaRPr/>
          </a:p>
        </p:txBody>
      </p:sp>
      <p:pic>
        <p:nvPicPr>
          <p:cNvPr id="381" name="Google Shape;381;p52" descr="A continuation of the comic in the previous two slides&#10;&#10;Panel 5: The figure says &quot;Server, are you still there? If so, reply 'hat'(500 letters&quot;. The cloud bubble above the computer says &quot;User Meg wants these 500 letters: HAT&quot;, surrounded by other greyed-out text. The speech bubble that said &quot;BIRD&quot; is gone.&#10;&#10;Panel 6: The figure is writing on a notepad. The the word &quot;HAT&quot; in the computer's bubble is highlighted, as well as all the greyed-out text after it, which includes &quot;Lucas requests the 'missed connections' page. Eve (administrator) wants to set server's master key to...&quot;, etc. The same text is replicated in a speech bubble coming from the computer."/>
          <p:cNvPicPr preferRelativeResize="0"/>
          <p:nvPr/>
        </p:nvPicPr>
        <p:blipFill rotWithShape="1">
          <a:blip r:embed="rId3">
            <a:alphaModFix/>
          </a:blip>
          <a:srcRect t="67829" b="-51"/>
          <a:stretch/>
        </p:blipFill>
        <p:spPr>
          <a:xfrm>
            <a:off x="2140824" y="876517"/>
            <a:ext cx="4862349" cy="3337766"/>
          </a:xfrm>
          <a:prstGeom prst="rect">
            <a:avLst/>
          </a:prstGeom>
          <a:noFill/>
          <a:ln>
            <a:noFill/>
          </a:ln>
        </p:spPr>
      </p:pic>
      <p:sp>
        <p:nvSpPr>
          <p:cNvPr id="2" name="Slide Number Placeholder 1">
            <a:extLst>
              <a:ext uri="{FF2B5EF4-FFF2-40B4-BE49-F238E27FC236}">
                <a16:creationId xmlns:a16="http://schemas.microsoft.com/office/drawing/2014/main" id="{C7B6F106-F19B-B1D2-DDDF-545E73B8E3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Heartbleed Explained</a:t>
            </a:r>
            <a:endParaRPr/>
          </a:p>
        </p:txBody>
      </p:sp>
      <p:sp>
        <p:nvSpPr>
          <p:cNvPr id="387" name="Google Shape;387;p53"/>
          <p:cNvSpPr txBox="1">
            <a:spLocks noGrp="1"/>
          </p:cNvSpPr>
          <p:nvPr>
            <p:ph type="body" idx="1"/>
          </p:nvPr>
        </p:nvSpPr>
        <p:spPr>
          <a:xfrm>
            <a:off x="311700" y="742825"/>
            <a:ext cx="50469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Exploited vulnerability in OpenSSL</a:t>
            </a:r>
            <a:endParaRPr/>
          </a:p>
          <a:p>
            <a:pPr marL="914400" lvl="1" indent="-330200" algn="l" rtl="0">
              <a:spcBef>
                <a:spcPts val="0"/>
              </a:spcBef>
              <a:spcAft>
                <a:spcPts val="0"/>
              </a:spcAft>
              <a:buSzPts val="1600"/>
              <a:buChar char="○"/>
            </a:pPr>
            <a:r>
              <a:rPr lang="en"/>
              <a:t>Open-source security library</a:t>
            </a:r>
            <a:endParaRPr/>
          </a:p>
          <a:p>
            <a:pPr marL="457200" lvl="0" indent="-342900" algn="l" rtl="0">
              <a:spcBef>
                <a:spcPts val="0"/>
              </a:spcBef>
              <a:spcAft>
                <a:spcPts val="0"/>
              </a:spcAft>
              <a:buSzPts val="1800"/>
              <a:buChar char="●"/>
            </a:pPr>
            <a:r>
              <a:rPr lang="en"/>
              <a:t>“Heartbeat” packet: message and length</a:t>
            </a:r>
            <a:endParaRPr/>
          </a:p>
          <a:p>
            <a:pPr marL="914400" lvl="1" indent="-330200" algn="l" rtl="0">
              <a:spcBef>
                <a:spcPts val="0"/>
              </a:spcBef>
              <a:spcAft>
                <a:spcPts val="0"/>
              </a:spcAft>
              <a:buSzPts val="1600"/>
              <a:buChar char="○"/>
            </a:pPr>
            <a:r>
              <a:rPr lang="en"/>
              <a:t>Server echos message back</a:t>
            </a:r>
            <a:endParaRPr/>
          </a:p>
          <a:p>
            <a:pPr marL="914400" lvl="1" indent="-330200" algn="l" rtl="0">
              <a:spcBef>
                <a:spcPts val="0"/>
              </a:spcBef>
              <a:spcAft>
                <a:spcPts val="0"/>
              </a:spcAft>
              <a:buSzPts val="1600"/>
              <a:buChar char="○"/>
            </a:pPr>
            <a:r>
              <a:rPr lang="en"/>
              <a:t>Trusted the given length!</a:t>
            </a:r>
            <a:endParaRPr/>
          </a:p>
          <a:p>
            <a:pPr marL="1371600" lvl="2" indent="-330200" algn="l" rtl="0">
              <a:spcBef>
                <a:spcPts val="0"/>
              </a:spcBef>
              <a:spcAft>
                <a:spcPts val="0"/>
              </a:spcAft>
              <a:buSzPts val="1600"/>
              <a:buChar char="■"/>
            </a:pPr>
            <a:r>
              <a:rPr lang="en"/>
              <a:t>Allowed attackers to read contents of memory</a:t>
            </a:r>
            <a:endParaRPr/>
          </a:p>
          <a:p>
            <a:pPr marL="457200" lvl="0" indent="-342900" algn="l" rtl="0">
              <a:spcBef>
                <a:spcPts val="0"/>
              </a:spcBef>
              <a:spcAft>
                <a:spcPts val="0"/>
              </a:spcAft>
              <a:buSzPts val="1800"/>
              <a:buChar char="●"/>
            </a:pPr>
            <a:r>
              <a:rPr lang="en"/>
              <a:t>~17% of the internet affected</a:t>
            </a:r>
            <a:endParaRPr/>
          </a:p>
          <a:p>
            <a:pPr marL="914400" lvl="1" indent="-330200" algn="l" rtl="0">
              <a:spcBef>
                <a:spcPts val="0"/>
              </a:spcBef>
              <a:spcAft>
                <a:spcPts val="0"/>
              </a:spcAft>
              <a:buSzPts val="1600"/>
              <a:buChar char="○"/>
            </a:pPr>
            <a:r>
              <a:rPr lang="en"/>
              <a:t>GitHub, Yahoo, Amazon Web Services, etc.</a:t>
            </a:r>
            <a:endParaRPr/>
          </a:p>
        </p:txBody>
      </p:sp>
      <p:pic>
        <p:nvPicPr>
          <p:cNvPr id="388" name="Google Shape;388;p53" descr="A comic.&#10;&#10;Panel 1 (Heardbeat - Normal Usage). On the left is a blue circle labeled &quot;client&quot;, which has a speech bubble that says &quot;Server, send me this 4 letter word if you are there: 'bird'&quot;. On the right is a grey box labeled &quot;server&quot;, which contains the text &quot;User Alice wants 4 letters: bird&quot;, followed by some illegible grey text, and a speech bubble that says &quot;bird&quot;.&#10;&#10;Panel 2: The client is now red, and its speech bubble says &quot;Server, send me this 500 letter word if you are there: 'bird'&quot;. The size of the word has also been changed to 500 inside the server, and the grey text after the word &quot;bird&quot; is now in red. The server's speech bubble says &quot;bird. Server master key is...&quot;, etc."/>
          <p:cNvPicPr preferRelativeResize="0"/>
          <p:nvPr/>
        </p:nvPicPr>
        <p:blipFill>
          <a:blip r:embed="rId3">
            <a:alphaModFix/>
          </a:blip>
          <a:stretch>
            <a:fillRect/>
          </a:stretch>
        </p:blipFill>
        <p:spPr>
          <a:xfrm>
            <a:off x="5511000" y="228475"/>
            <a:ext cx="3480600" cy="3480600"/>
          </a:xfrm>
          <a:prstGeom prst="rect">
            <a:avLst/>
          </a:prstGeom>
          <a:noFill/>
          <a:ln>
            <a:noFill/>
          </a:ln>
        </p:spPr>
      </p:pic>
      <p:sp>
        <p:nvSpPr>
          <p:cNvPr id="389" name="Google Shape;389;p53"/>
          <p:cNvSpPr txBox="1"/>
          <p:nvPr/>
        </p:nvSpPr>
        <p:spPr>
          <a:xfrm>
            <a:off x="5722950" y="3613825"/>
            <a:ext cx="30567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rPr>
              <a:t>By FenixFeather - Own work, CC BY-SA 3.0,</a:t>
            </a:r>
            <a:endParaRPr sz="800">
              <a:solidFill>
                <a:schemeClr val="dk1"/>
              </a:solidFill>
            </a:endParaRPr>
          </a:p>
          <a:p>
            <a:pPr marL="0" lvl="0" indent="0" algn="l" rtl="0">
              <a:spcBef>
                <a:spcPts val="0"/>
              </a:spcBef>
              <a:spcAft>
                <a:spcPts val="0"/>
              </a:spcAft>
              <a:buNone/>
            </a:pPr>
            <a:r>
              <a:rPr lang="en" sz="800">
                <a:solidFill>
                  <a:schemeClr val="dk1"/>
                </a:solidFill>
              </a:rPr>
              <a:t>https://commons.wikimedia.org/w/index.php?curid=32276981</a:t>
            </a:r>
            <a:endParaRPr sz="800">
              <a:solidFill>
                <a:schemeClr val="dk1"/>
              </a:solidFill>
            </a:endParaRPr>
          </a:p>
        </p:txBody>
      </p:sp>
      <p:sp>
        <p:nvSpPr>
          <p:cNvPr id="2" name="Slide Number Placeholder 1">
            <a:extLst>
              <a:ext uri="{FF2B5EF4-FFF2-40B4-BE49-F238E27FC236}">
                <a16:creationId xmlns:a16="http://schemas.microsoft.com/office/drawing/2014/main" id="{AF5F1383-45CA-1707-449C-4EB33A31A6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395" name="Google Shape;395;p5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Memory Layout Review</a:t>
            </a:r>
            <a:endParaRPr/>
          </a:p>
          <a:p>
            <a:pPr marL="457200" lvl="0" indent="-342900" algn="l" rtl="0">
              <a:spcBef>
                <a:spcPts val="0"/>
              </a:spcBef>
              <a:spcAft>
                <a:spcPts val="0"/>
              </a:spcAft>
              <a:buSzPts val="1800"/>
              <a:buChar char="●"/>
            </a:pPr>
            <a:r>
              <a:rPr lang="en"/>
              <a:t>Buffer overflow</a:t>
            </a:r>
            <a:endParaRPr/>
          </a:p>
          <a:p>
            <a:pPr marL="914400" lvl="1" indent="-330200" algn="l" rtl="0">
              <a:spcBef>
                <a:spcPts val="0"/>
              </a:spcBef>
              <a:spcAft>
                <a:spcPts val="0"/>
              </a:spcAft>
              <a:buSzPts val="1600"/>
              <a:buChar char="○"/>
            </a:pPr>
            <a:r>
              <a:rPr lang="en"/>
              <a:t>Input buffers on the stack</a:t>
            </a:r>
            <a:endParaRPr/>
          </a:p>
          <a:p>
            <a:pPr marL="914400" lvl="1" indent="-330200" algn="l" rtl="0">
              <a:spcBef>
                <a:spcPts val="0"/>
              </a:spcBef>
              <a:spcAft>
                <a:spcPts val="0"/>
              </a:spcAft>
              <a:buSzPts val="1600"/>
              <a:buChar char="○"/>
            </a:pPr>
            <a:r>
              <a:rPr lang="en"/>
              <a:t>Overflow attacks and code injection</a:t>
            </a:r>
            <a:endParaRPr/>
          </a:p>
          <a:p>
            <a:pPr marL="457200" lvl="0" indent="-342900" algn="l" rtl="0">
              <a:spcBef>
                <a:spcPts val="0"/>
              </a:spcBef>
              <a:spcAft>
                <a:spcPts val="0"/>
              </a:spcAft>
              <a:buSzPts val="1800"/>
              <a:buChar char="●"/>
            </a:pPr>
            <a:r>
              <a:rPr lang="en"/>
              <a:t>Exploits Based on Buffer Overflows</a:t>
            </a:r>
            <a:endParaRPr/>
          </a:p>
          <a:p>
            <a:pPr marL="457200" lvl="0" indent="-342900" algn="l" rtl="0">
              <a:spcBef>
                <a:spcPts val="0"/>
              </a:spcBef>
              <a:spcAft>
                <a:spcPts val="0"/>
              </a:spcAft>
              <a:buSzPts val="1800"/>
              <a:buChar char="●"/>
            </a:pPr>
            <a:r>
              <a:rPr lang="en" b="1">
                <a:solidFill>
                  <a:srgbClr val="7030A0"/>
                </a:solidFill>
              </a:rPr>
              <a:t>Defenses against buffer overflow</a:t>
            </a:r>
            <a:endParaRPr b="1">
              <a:solidFill>
                <a:srgbClr val="7030A0"/>
              </a:solidFill>
            </a:endParaRPr>
          </a:p>
          <a:p>
            <a:pPr marL="457200" lvl="0" indent="-342900" algn="l" rtl="0">
              <a:spcBef>
                <a:spcPts val="0"/>
              </a:spcBef>
              <a:spcAft>
                <a:spcPts val="0"/>
              </a:spcAft>
              <a:buSzPts val="1800"/>
              <a:buChar char="●"/>
            </a:pPr>
            <a:r>
              <a:rPr lang="en"/>
              <a:t>Societal Impact</a:t>
            </a:r>
            <a:endParaRPr b="1">
              <a:solidFill>
                <a:srgbClr val="7030A0"/>
              </a:solidFill>
            </a:endParaRPr>
          </a:p>
        </p:txBody>
      </p:sp>
      <p:sp>
        <p:nvSpPr>
          <p:cNvPr id="2" name="Slide Number Placeholder 1">
            <a:extLst>
              <a:ext uri="{FF2B5EF4-FFF2-40B4-BE49-F238E27FC236}">
                <a16:creationId xmlns:a16="http://schemas.microsoft.com/office/drawing/2014/main" id="{4A507CD0-4217-B707-4A6E-6446DE8311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System-Level Protections</a:t>
            </a:r>
            <a:endParaRPr/>
          </a:p>
        </p:txBody>
      </p:sp>
      <p:sp>
        <p:nvSpPr>
          <p:cNvPr id="401" name="Google Shape;401;p5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Non-executable memory segments</a:t>
            </a:r>
            <a:endParaRPr b="1">
              <a:solidFill>
                <a:srgbClr val="7030A0"/>
              </a:solidFill>
            </a:endParaRPr>
          </a:p>
          <a:p>
            <a:pPr marL="914400" lvl="1" indent="-330200" algn="l" rtl="0">
              <a:spcBef>
                <a:spcPts val="0"/>
              </a:spcBef>
              <a:spcAft>
                <a:spcPts val="0"/>
              </a:spcAft>
              <a:buSzPts val="1600"/>
              <a:buChar char="○"/>
            </a:pPr>
            <a:r>
              <a:rPr lang="en"/>
              <a:t>In traditional x86, only “read” and “write” permissions, could execute anything</a:t>
            </a:r>
            <a:endParaRPr/>
          </a:p>
          <a:p>
            <a:pPr marL="914400" lvl="1" indent="-330200" algn="l" rtl="0">
              <a:spcBef>
                <a:spcPts val="0"/>
              </a:spcBef>
              <a:spcAft>
                <a:spcPts val="0"/>
              </a:spcAft>
              <a:buSzPts val="1600"/>
              <a:buChar char="○"/>
            </a:pPr>
            <a:r>
              <a:rPr lang="en"/>
              <a:t>x86-64 added “execute” permissions</a:t>
            </a:r>
            <a:endParaRPr/>
          </a:p>
          <a:p>
            <a:pPr marL="1371600" lvl="2" indent="-330200" algn="l" rtl="0">
              <a:spcBef>
                <a:spcPts val="0"/>
              </a:spcBef>
              <a:spcAft>
                <a:spcPts val="0"/>
              </a:spcAft>
              <a:buSzPts val="1600"/>
              <a:buChar char="■"/>
            </a:pPr>
            <a:r>
              <a:rPr lang="en"/>
              <a:t>Only instruction memory marked executable</a:t>
            </a:r>
            <a:endParaRPr/>
          </a:p>
          <a:p>
            <a:pPr marL="1371600" lvl="2" indent="-330200" algn="l" rtl="0">
              <a:spcBef>
                <a:spcPts val="0"/>
              </a:spcBef>
              <a:spcAft>
                <a:spcPts val="0"/>
              </a:spcAft>
              <a:buSzPts val="1600"/>
              <a:buChar char="■"/>
            </a:pPr>
            <a:r>
              <a:rPr lang="en"/>
              <a:t>Attempting to execute non-executable memory will cause a segfault</a:t>
            </a:r>
            <a:endParaRPr/>
          </a:p>
          <a:p>
            <a:pPr marL="457200" lvl="0" indent="-342900" algn="l" rtl="0">
              <a:spcBef>
                <a:spcPts val="0"/>
              </a:spcBef>
              <a:spcAft>
                <a:spcPts val="0"/>
              </a:spcAft>
              <a:buSzPts val="1800"/>
              <a:buChar char="●"/>
            </a:pPr>
            <a:r>
              <a:rPr lang="en" b="1">
                <a:solidFill>
                  <a:srgbClr val="7030A0"/>
                </a:solidFill>
              </a:rPr>
              <a:t>Randomized stack offsets</a:t>
            </a:r>
            <a:endParaRPr/>
          </a:p>
          <a:p>
            <a:pPr marL="914400" lvl="1" indent="-330200" algn="l" rtl="0">
              <a:spcBef>
                <a:spcPts val="0"/>
              </a:spcBef>
              <a:spcAft>
                <a:spcPts val="0"/>
              </a:spcAft>
              <a:buSzPts val="1600"/>
              <a:buChar char="○"/>
            </a:pPr>
            <a:r>
              <a:rPr lang="en"/>
              <a:t>At start of program, allocate a random amount of stack space</a:t>
            </a:r>
            <a:endParaRPr/>
          </a:p>
          <a:p>
            <a:pPr marL="1371600" lvl="2" indent="-330200" algn="l" rtl="0">
              <a:spcBef>
                <a:spcPts val="0"/>
              </a:spcBef>
              <a:spcAft>
                <a:spcPts val="0"/>
              </a:spcAft>
              <a:buSzPts val="1600"/>
              <a:buChar char="■"/>
            </a:pPr>
            <a:r>
              <a:rPr lang="en"/>
              <a:t>Shifts addresses for the rest of the program</a:t>
            </a:r>
            <a:endParaRPr/>
          </a:p>
          <a:p>
            <a:pPr marL="1371600" lvl="2" indent="-330200" algn="l" rtl="0">
              <a:spcBef>
                <a:spcPts val="0"/>
              </a:spcBef>
              <a:spcAft>
                <a:spcPts val="0"/>
              </a:spcAft>
              <a:buSzPts val="1600"/>
              <a:buChar char="■"/>
            </a:pPr>
            <a:r>
              <a:rPr lang="en"/>
              <a:t>Addresses will be different every time it’s run</a:t>
            </a:r>
            <a:endParaRPr/>
          </a:p>
          <a:p>
            <a:pPr marL="457200" lvl="0" indent="-342900" algn="l" rtl="0">
              <a:spcBef>
                <a:spcPts val="0"/>
              </a:spcBef>
              <a:spcAft>
                <a:spcPts val="0"/>
              </a:spcAft>
              <a:buSzPts val="1800"/>
              <a:buChar char="●"/>
            </a:pPr>
            <a:r>
              <a:rPr lang="en" b="1"/>
              <a:t>Pros</a:t>
            </a:r>
            <a:r>
              <a:rPr lang="en"/>
              <a:t>: automatic (programmer doesn’t have to do anything)</a:t>
            </a:r>
            <a:endParaRPr/>
          </a:p>
          <a:p>
            <a:pPr marL="457200" lvl="0" indent="-342900" algn="l" rtl="0">
              <a:spcBef>
                <a:spcPts val="0"/>
              </a:spcBef>
              <a:spcAft>
                <a:spcPts val="0"/>
              </a:spcAft>
              <a:buSzPts val="1800"/>
              <a:buChar char="●"/>
            </a:pPr>
            <a:r>
              <a:rPr lang="en" b="1"/>
              <a:t>Cons</a:t>
            </a:r>
            <a:r>
              <a:rPr lang="en"/>
              <a:t>: requires hardware support, doesn’t stop all attacks (</a:t>
            </a:r>
            <a:r>
              <a:rPr lang="en" i="1"/>
              <a:t>e.g.</a:t>
            </a:r>
            <a:r>
              <a:rPr lang="en"/>
              <a:t>, return to libc)</a:t>
            </a:r>
            <a:endParaRPr/>
          </a:p>
        </p:txBody>
      </p:sp>
      <p:sp>
        <p:nvSpPr>
          <p:cNvPr id="2" name="Slide Number Placeholder 1">
            <a:extLst>
              <a:ext uri="{FF2B5EF4-FFF2-40B4-BE49-F238E27FC236}">
                <a16:creationId xmlns:a16="http://schemas.microsoft.com/office/drawing/2014/main" id="{0B886313-4518-A653-A936-2452C3C1F4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Compiler-Level Protections</a:t>
            </a:r>
            <a:endParaRPr/>
          </a:p>
        </p:txBody>
      </p:sp>
      <p:sp>
        <p:nvSpPr>
          <p:cNvPr id="407" name="Google Shape;407;p5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Stack canaries</a:t>
            </a:r>
            <a:endParaRPr b="1">
              <a:solidFill>
                <a:srgbClr val="7030A0"/>
              </a:solidFill>
            </a:endParaRPr>
          </a:p>
          <a:p>
            <a:pPr marL="914400" lvl="1" indent="-330200" algn="l" rtl="0">
              <a:spcBef>
                <a:spcPts val="0"/>
              </a:spcBef>
              <a:spcAft>
                <a:spcPts val="0"/>
              </a:spcAft>
              <a:buSzPts val="1600"/>
              <a:buChar char="○"/>
            </a:pPr>
            <a:r>
              <a:rPr lang="en"/>
              <a:t>Place special value (“canary”) in the stack just beyond the buffer</a:t>
            </a:r>
            <a:endParaRPr/>
          </a:p>
          <a:p>
            <a:pPr marL="1371600" lvl="2" indent="-330200" algn="l" rtl="0">
              <a:spcBef>
                <a:spcPts val="0"/>
              </a:spcBef>
              <a:spcAft>
                <a:spcPts val="0"/>
              </a:spcAft>
              <a:buSzPts val="1600"/>
              <a:buChar char="■"/>
            </a:pPr>
            <a:r>
              <a:rPr lang="en"/>
              <a:t>Check value for corruptio before exiting function</a:t>
            </a:r>
            <a:endParaRPr/>
          </a:p>
          <a:p>
            <a:pPr marL="914400" lvl="1" indent="-330200" algn="l" rtl="0">
              <a:spcBef>
                <a:spcPts val="0"/>
              </a:spcBef>
              <a:spcAft>
                <a:spcPts val="0"/>
              </a:spcAft>
              <a:buSzPts val="1600"/>
              <a:buChar char="○"/>
            </a:pPr>
            <a:r>
              <a:rPr lang="en"/>
              <a:t>GCC implementation: </a:t>
            </a:r>
            <a:r>
              <a:rPr lang="en">
                <a:latin typeface="Source Code Pro"/>
                <a:ea typeface="Source Code Pro"/>
                <a:cs typeface="Source Code Pro"/>
                <a:sym typeface="Source Code Pro"/>
              </a:rPr>
              <a:t>-fstack-protector</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b="1"/>
              <a:t>Pros</a:t>
            </a:r>
            <a:r>
              <a:rPr lang="en"/>
              <a:t>:</a:t>
            </a:r>
            <a:endParaRPr/>
          </a:p>
          <a:p>
            <a:pPr marL="1371600" lvl="2" indent="-330200" algn="l" rtl="0">
              <a:spcBef>
                <a:spcPts val="0"/>
              </a:spcBef>
              <a:spcAft>
                <a:spcPts val="0"/>
              </a:spcAft>
              <a:buSzPts val="1600"/>
              <a:buChar char="■"/>
            </a:pPr>
            <a:r>
              <a:rPr lang="en"/>
              <a:t>Easy to implement</a:t>
            </a:r>
            <a:endParaRPr/>
          </a:p>
          <a:p>
            <a:pPr marL="914400" lvl="1" indent="-330200" algn="l" rtl="0">
              <a:spcBef>
                <a:spcPts val="0"/>
              </a:spcBef>
              <a:spcAft>
                <a:spcPts val="0"/>
              </a:spcAft>
              <a:buSzPts val="1600"/>
              <a:buChar char="○"/>
            </a:pPr>
            <a:r>
              <a:rPr lang="en" b="1"/>
              <a:t>Cons</a:t>
            </a:r>
            <a:r>
              <a:rPr lang="en"/>
              <a:t>:</a:t>
            </a:r>
            <a:endParaRPr/>
          </a:p>
          <a:p>
            <a:pPr marL="1371600" lvl="2" indent="-330200" algn="l" rtl="0">
              <a:spcBef>
                <a:spcPts val="0"/>
              </a:spcBef>
              <a:spcAft>
                <a:spcPts val="0"/>
              </a:spcAft>
              <a:buSzPts val="1600"/>
              <a:buChar char="■"/>
            </a:pPr>
            <a:r>
              <a:rPr lang="en"/>
              <a:t>Only detects errors, doesn’t stop them</a:t>
            </a:r>
            <a:endParaRPr/>
          </a:p>
          <a:p>
            <a:pPr marL="1371600" lvl="2" indent="-330200" algn="l" rtl="0">
              <a:spcBef>
                <a:spcPts val="0"/>
              </a:spcBef>
              <a:spcAft>
                <a:spcPts val="0"/>
              </a:spcAft>
              <a:buSzPts val="1600"/>
              <a:buChar char="■"/>
            </a:pPr>
            <a:r>
              <a:rPr lang="en" i="1">
                <a:solidFill>
                  <a:srgbClr val="7030A0"/>
                </a:solidFill>
              </a:rPr>
              <a:t>Slow</a:t>
            </a:r>
            <a:endParaRPr i="1">
              <a:solidFill>
                <a:srgbClr val="7030A0"/>
              </a:solidFill>
            </a:endParaRPr>
          </a:p>
        </p:txBody>
      </p:sp>
      <p:sp>
        <p:nvSpPr>
          <p:cNvPr id="408" name="Google Shape;408;p56"/>
          <p:cNvSpPr txBox="1"/>
          <p:nvPr/>
        </p:nvSpPr>
        <p:spPr>
          <a:xfrm>
            <a:off x="5321375" y="2202625"/>
            <a:ext cx="3663600" cy="8313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unix:~$ ./run_echo</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12345678</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12345678</a:t>
            </a:r>
            <a:endParaRPr>
              <a:solidFill>
                <a:srgbClr val="00FF00"/>
              </a:solidFill>
              <a:latin typeface="Source Code Pro SemiBold"/>
              <a:ea typeface="Source Code Pro SemiBold"/>
              <a:cs typeface="Source Code Pro SemiBold"/>
              <a:sym typeface="Source Code Pro SemiBold"/>
            </a:endParaRPr>
          </a:p>
        </p:txBody>
      </p:sp>
      <p:sp>
        <p:nvSpPr>
          <p:cNvPr id="409" name="Google Shape;409;p56"/>
          <p:cNvSpPr txBox="1"/>
          <p:nvPr/>
        </p:nvSpPr>
        <p:spPr>
          <a:xfrm>
            <a:off x="5321375" y="3212275"/>
            <a:ext cx="3663600" cy="8313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unix:~$ ./run_echo</a:t>
            </a:r>
            <a:endParaRPr>
              <a:solidFill>
                <a:srgbClr val="00FF00"/>
              </a:solidFill>
              <a:latin typeface="Source Code Pro SemiBold"/>
              <a:ea typeface="Source Code Pro SemiBold"/>
              <a:cs typeface="Source Code Pro SemiBold"/>
              <a:sym typeface="Source Code Pro SemiBold"/>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Enter string: 12345678</a:t>
            </a:r>
            <a:r>
              <a:rPr lang="en" b="1" u="sng">
                <a:solidFill>
                  <a:srgbClr val="FF0000"/>
                </a:solidFill>
                <a:latin typeface="Source Code Pro"/>
                <a:ea typeface="Source Code Pro"/>
                <a:cs typeface="Source Code Pro"/>
                <a:sym typeface="Source Code Pro"/>
              </a:rPr>
              <a:t>9</a:t>
            </a:r>
            <a:endParaRPr b="1" u="sng">
              <a:solidFill>
                <a:srgbClr val="FF0000"/>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FF00"/>
                </a:solidFill>
                <a:latin typeface="Source Code Pro SemiBold"/>
                <a:ea typeface="Source Code Pro SemiBold"/>
                <a:cs typeface="Source Code Pro SemiBold"/>
                <a:sym typeface="Source Code Pro SemiBold"/>
              </a:rPr>
              <a:t>*** stack smashing detected ***</a:t>
            </a:r>
            <a:endParaRPr>
              <a:solidFill>
                <a:srgbClr val="00FF00"/>
              </a:solidFill>
              <a:latin typeface="Source Code Pro SemiBold"/>
              <a:ea typeface="Source Code Pro SemiBold"/>
              <a:cs typeface="Source Code Pro SemiBold"/>
              <a:sym typeface="Source Code Pro SemiBold"/>
            </a:endParaRPr>
          </a:p>
        </p:txBody>
      </p:sp>
      <p:sp>
        <p:nvSpPr>
          <p:cNvPr id="2" name="Slide Number Placeholder 1">
            <a:extLst>
              <a:ext uri="{FF2B5EF4-FFF2-40B4-BE49-F238E27FC236}">
                <a16:creationId xmlns:a16="http://schemas.microsoft.com/office/drawing/2014/main" id="{313E38E6-C247-CBB9-316C-B0D7B7F856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Programmer-Level Protections</a:t>
            </a:r>
            <a:endParaRPr/>
          </a:p>
        </p:txBody>
      </p:sp>
      <p:sp>
        <p:nvSpPr>
          <p:cNvPr id="415" name="Google Shape;415;p5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Avoid using unsafe standard library functions</a:t>
            </a:r>
            <a:endParaRPr dirty="0"/>
          </a:p>
          <a:p>
            <a:pPr marL="914400" lvl="1" indent="-330200" algn="l" rtl="0">
              <a:spcBef>
                <a:spcPts val="0"/>
              </a:spcBef>
              <a:spcAft>
                <a:spcPts val="0"/>
              </a:spcAft>
              <a:buSzPts val="1600"/>
              <a:buChar char="○"/>
            </a:pPr>
            <a:r>
              <a:rPr lang="en" dirty="0">
                <a:latin typeface="Source Code Pro"/>
                <a:ea typeface="Source Code Pro"/>
                <a:cs typeface="Source Code Pro"/>
                <a:sym typeface="Source Code Pro"/>
              </a:rPr>
              <a:t>gets()</a:t>
            </a:r>
            <a:r>
              <a:rPr lang="en" dirty="0"/>
              <a:t>, </a:t>
            </a:r>
            <a:r>
              <a:rPr lang="en" dirty="0">
                <a:latin typeface="Source Code Pro"/>
                <a:ea typeface="Source Code Pro"/>
                <a:cs typeface="Source Code Pro"/>
                <a:sym typeface="Source Code Pro"/>
              </a:rPr>
              <a:t>strcpy()</a:t>
            </a:r>
            <a:r>
              <a:rPr lang="en" dirty="0"/>
              <a:t>, etc. </a:t>
            </a:r>
            <a:endParaRPr dirty="0"/>
          </a:p>
          <a:p>
            <a:pPr marL="1371600" lvl="2" indent="-330200" algn="l" rtl="0">
              <a:spcBef>
                <a:spcPts val="0"/>
              </a:spcBef>
              <a:spcAft>
                <a:spcPts val="0"/>
              </a:spcAft>
              <a:buSzPts val="1600"/>
              <a:buChar char="■"/>
            </a:pPr>
            <a:r>
              <a:rPr lang="en" dirty="0"/>
              <a:t>No way to pass in array size!</a:t>
            </a:r>
            <a:endParaRPr dirty="0"/>
          </a:p>
          <a:p>
            <a:pPr marL="914400" lvl="1" indent="-330200" algn="l" rtl="0">
              <a:spcBef>
                <a:spcPts val="0"/>
              </a:spcBef>
              <a:spcAft>
                <a:spcPts val="0"/>
              </a:spcAft>
              <a:buSzPts val="1600"/>
              <a:buChar char="○"/>
            </a:pPr>
            <a:r>
              <a:rPr lang="en" dirty="0"/>
              <a:t>Most have been replaced with safer alternatives (</a:t>
            </a:r>
            <a:r>
              <a:rPr lang="en" dirty="0">
                <a:latin typeface="Source Code Pro"/>
                <a:ea typeface="Source Code Pro"/>
                <a:cs typeface="Source Code Pro"/>
                <a:sym typeface="Source Code Pro"/>
              </a:rPr>
              <a:t>fgets()</a:t>
            </a:r>
            <a:r>
              <a:rPr lang="en" dirty="0"/>
              <a:t>, </a:t>
            </a:r>
            <a:r>
              <a:rPr lang="en" dirty="0">
                <a:latin typeface="Source Code Pro"/>
                <a:ea typeface="Source Code Pro"/>
                <a:cs typeface="Source Code Pro"/>
                <a:sym typeface="Source Code Pro"/>
              </a:rPr>
              <a:t>strncpy()</a:t>
            </a:r>
            <a:r>
              <a:rPr lang="en" dirty="0"/>
              <a:t>, etc.)</a:t>
            </a:r>
            <a:endParaRPr dirty="0"/>
          </a:p>
          <a:p>
            <a:pPr marL="457200" lvl="0" indent="-342900" algn="l" rtl="0">
              <a:spcBef>
                <a:spcPts val="0"/>
              </a:spcBef>
              <a:spcAft>
                <a:spcPts val="0"/>
              </a:spcAft>
              <a:buSzPts val="1800"/>
              <a:buChar char="●"/>
            </a:pPr>
            <a:r>
              <a:rPr lang="en" dirty="0"/>
              <a:t>Don’t use </a:t>
            </a:r>
            <a:r>
              <a:rPr lang="en" dirty="0">
                <a:latin typeface="Source Code Pro"/>
                <a:ea typeface="Source Code Pro"/>
                <a:cs typeface="Source Code Pro"/>
                <a:sym typeface="Source Code Pro"/>
              </a:rPr>
              <a:t>scanf()</a:t>
            </a:r>
            <a:r>
              <a:rPr lang="en" dirty="0"/>
              <a:t>with a </a:t>
            </a:r>
            <a:r>
              <a:rPr lang="en" dirty="0">
                <a:latin typeface="Source Code Pro"/>
                <a:ea typeface="Source Code Pro"/>
                <a:cs typeface="Source Code Pro"/>
                <a:sym typeface="Source Code Pro"/>
              </a:rPr>
              <a:t>%s</a:t>
            </a:r>
            <a:r>
              <a:rPr lang="en" dirty="0"/>
              <a:t> conversion specifier</a:t>
            </a:r>
            <a:endParaRPr dirty="0"/>
          </a:p>
          <a:p>
            <a:pPr marL="914400" lvl="1" indent="-330200" algn="l" rtl="0">
              <a:spcBef>
                <a:spcPts val="0"/>
              </a:spcBef>
              <a:spcAft>
                <a:spcPts val="0"/>
              </a:spcAft>
              <a:buSzPts val="1600"/>
              <a:buChar char="○"/>
            </a:pPr>
            <a:r>
              <a:rPr lang="en" dirty="0"/>
              <a:t>Use </a:t>
            </a:r>
            <a:r>
              <a:rPr lang="en" dirty="0">
                <a:latin typeface="Source Code Pro"/>
                <a:ea typeface="Source Code Pro"/>
                <a:cs typeface="Source Code Pro"/>
                <a:sym typeface="Source Code Pro"/>
              </a:rPr>
              <a:t>fgets()</a:t>
            </a:r>
            <a:r>
              <a:rPr lang="en" dirty="0"/>
              <a:t> to read the string</a:t>
            </a:r>
            <a:endParaRPr dirty="0"/>
          </a:p>
          <a:p>
            <a:pPr marL="914400" lvl="1" indent="-330200" algn="l" rtl="0">
              <a:spcBef>
                <a:spcPts val="0"/>
              </a:spcBef>
              <a:spcAft>
                <a:spcPts val="0"/>
              </a:spcAft>
              <a:buSzPts val="1600"/>
              <a:buChar char="○"/>
            </a:pPr>
            <a:r>
              <a:rPr lang="en" dirty="0"/>
              <a:t>Use </a:t>
            </a:r>
            <a:r>
              <a:rPr lang="en" dirty="0">
                <a:latin typeface="Source Code Pro"/>
                <a:ea typeface="Source Code Pro"/>
                <a:cs typeface="Source Code Pro"/>
                <a:sym typeface="Source Code Pro"/>
              </a:rPr>
              <a:t>%ns</a:t>
            </a:r>
            <a:r>
              <a:rPr lang="en" dirty="0"/>
              <a:t> (where </a:t>
            </a:r>
            <a:r>
              <a:rPr lang="en" dirty="0">
                <a:latin typeface="Source Code Pro"/>
                <a:ea typeface="Source Code Pro"/>
                <a:cs typeface="Source Code Pro"/>
                <a:sym typeface="Source Code Pro"/>
              </a:rPr>
              <a:t>n</a:t>
            </a:r>
            <a:r>
              <a:rPr lang="en" dirty="0"/>
              <a:t> is the max size you can read in </a:t>
            </a:r>
            <a:r>
              <a:rPr lang="en" dirty="0">
                <a:solidFill>
                  <a:schemeClr val="accent6">
                    <a:lumMod val="75000"/>
                  </a:schemeClr>
                </a:solidFill>
              </a:rPr>
              <a:t>not including the null-terminator</a:t>
            </a:r>
            <a:r>
              <a:rPr lang="en" dirty="0"/>
              <a:t>)</a:t>
            </a:r>
            <a:endParaRPr dirty="0"/>
          </a:p>
          <a:p>
            <a:pPr marL="457200" lvl="0" indent="-342900" algn="l" rtl="0">
              <a:spcBef>
                <a:spcPts val="0"/>
              </a:spcBef>
              <a:spcAft>
                <a:spcPts val="0"/>
              </a:spcAft>
              <a:buSzPts val="1800"/>
              <a:buChar char="●"/>
            </a:pPr>
            <a:r>
              <a:rPr lang="en" dirty="0"/>
              <a:t>Keep track of array bounds</a:t>
            </a:r>
            <a:endParaRPr dirty="0"/>
          </a:p>
          <a:p>
            <a:pPr marL="914400" lvl="1" indent="-330200" algn="l" rtl="0">
              <a:spcBef>
                <a:spcPts val="0"/>
              </a:spcBef>
              <a:spcAft>
                <a:spcPts val="0"/>
              </a:spcAft>
              <a:buSzPts val="1600"/>
              <a:buChar char="○"/>
            </a:pPr>
            <a:r>
              <a:rPr lang="en" dirty="0"/>
              <a:t>Define macros for array sizes</a:t>
            </a:r>
            <a:endParaRPr dirty="0"/>
          </a:p>
          <a:p>
            <a:pPr marL="914400" lvl="1" indent="-330200" algn="l" rtl="0">
              <a:spcBef>
                <a:spcPts val="0"/>
              </a:spcBef>
              <a:spcAft>
                <a:spcPts val="0"/>
              </a:spcAft>
              <a:buSzPts val="1600"/>
              <a:buChar char="○"/>
            </a:pPr>
            <a:r>
              <a:rPr lang="en" dirty="0"/>
              <a:t>Watch out for off-by-1 errors and integer overflow</a:t>
            </a:r>
            <a:endParaRPr dirty="0"/>
          </a:p>
        </p:txBody>
      </p:sp>
      <p:sp>
        <p:nvSpPr>
          <p:cNvPr id="2" name="Slide Number Placeholder 1">
            <a:extLst>
              <a:ext uri="{FF2B5EF4-FFF2-40B4-BE49-F238E27FC236}">
                <a16:creationId xmlns:a16="http://schemas.microsoft.com/office/drawing/2014/main" id="{8A30F9A7-61D5-F76B-CA3E-00AE025293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Programmer-Level Protections (pt 2)</a:t>
            </a:r>
            <a:endParaRPr/>
          </a:p>
          <a:p>
            <a:pPr marL="0" lvl="0" indent="0" algn="l" rtl="0">
              <a:spcBef>
                <a:spcPts val="0"/>
              </a:spcBef>
              <a:spcAft>
                <a:spcPts val="0"/>
              </a:spcAft>
              <a:buNone/>
            </a:pPr>
            <a:endParaRPr/>
          </a:p>
        </p:txBody>
      </p:sp>
      <p:sp>
        <p:nvSpPr>
          <p:cNvPr id="421" name="Google Shape;421;p58"/>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Alternatively, use another language that does array index bounds check</a:t>
            </a:r>
            <a:endParaRPr/>
          </a:p>
          <a:p>
            <a:pPr marL="914400" lvl="1" indent="-330200" algn="l" rtl="0">
              <a:spcBef>
                <a:spcPts val="0"/>
              </a:spcBef>
              <a:spcAft>
                <a:spcPts val="0"/>
              </a:spcAft>
              <a:buSzPts val="1600"/>
              <a:buChar char="○"/>
            </a:pPr>
            <a:r>
              <a:rPr lang="en"/>
              <a:t>Most modern languages check at runtime</a:t>
            </a:r>
            <a:endParaRPr/>
          </a:p>
          <a:p>
            <a:pPr marL="457200" lvl="0" indent="-342900" algn="l" rtl="0">
              <a:spcBef>
                <a:spcPts val="1000"/>
              </a:spcBef>
              <a:spcAft>
                <a:spcPts val="0"/>
              </a:spcAft>
              <a:buSzPts val="1800"/>
              <a:buChar char="●"/>
            </a:pPr>
            <a:r>
              <a:rPr lang="en"/>
              <a:t>What if I need a low-level systems language?</a:t>
            </a:r>
            <a:endParaRPr/>
          </a:p>
          <a:p>
            <a:pPr marL="914400" lvl="1" indent="-330200" algn="l" rtl="0">
              <a:spcBef>
                <a:spcPts val="0"/>
              </a:spcBef>
              <a:spcAft>
                <a:spcPts val="0"/>
              </a:spcAft>
              <a:buSzPts val="1600"/>
              <a:buChar char="○"/>
            </a:pPr>
            <a:r>
              <a:rPr lang="en" b="1"/>
              <a:t>Rust</a:t>
            </a:r>
            <a:r>
              <a:rPr lang="en"/>
              <a:t> is a systems language designed with security in mind</a:t>
            </a:r>
            <a:endParaRPr/>
          </a:p>
          <a:p>
            <a:pPr marL="1371600" lvl="2" indent="-330200" algn="l" rtl="0">
              <a:spcBef>
                <a:spcPts val="0"/>
              </a:spcBef>
              <a:spcAft>
                <a:spcPts val="0"/>
              </a:spcAft>
              <a:buSzPts val="1600"/>
              <a:buChar char="■"/>
            </a:pPr>
            <a:r>
              <a:rPr lang="en"/>
              <a:t>Does compile-time array bounds checking</a:t>
            </a:r>
            <a:endParaRPr/>
          </a:p>
          <a:p>
            <a:pPr marL="457200" lvl="0" indent="-342900" algn="l" rtl="0">
              <a:spcBef>
                <a:spcPts val="0"/>
              </a:spcBef>
              <a:spcAft>
                <a:spcPts val="0"/>
              </a:spcAft>
              <a:buSzPts val="1800"/>
              <a:buChar char="●"/>
            </a:pPr>
            <a:r>
              <a:rPr lang="en"/>
              <a:t>Not always possible, some projects are better suited for C</a:t>
            </a:r>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CCD6C341-E3EA-ABBB-DC49-82496F554E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427" name="Google Shape;427;p5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Memory Layout Review</a:t>
            </a:r>
            <a:endParaRPr/>
          </a:p>
          <a:p>
            <a:pPr marL="457200" lvl="0" indent="-342900" algn="l" rtl="0">
              <a:spcBef>
                <a:spcPts val="0"/>
              </a:spcBef>
              <a:spcAft>
                <a:spcPts val="0"/>
              </a:spcAft>
              <a:buSzPts val="1800"/>
              <a:buChar char="●"/>
            </a:pPr>
            <a:r>
              <a:rPr lang="en"/>
              <a:t>Buffer overflow</a:t>
            </a:r>
            <a:endParaRPr/>
          </a:p>
          <a:p>
            <a:pPr marL="914400" lvl="1" indent="-330200" algn="l" rtl="0">
              <a:spcBef>
                <a:spcPts val="0"/>
              </a:spcBef>
              <a:spcAft>
                <a:spcPts val="0"/>
              </a:spcAft>
              <a:buSzPts val="1600"/>
              <a:buChar char="○"/>
            </a:pPr>
            <a:r>
              <a:rPr lang="en"/>
              <a:t>Input buffers on the stack</a:t>
            </a:r>
            <a:endParaRPr/>
          </a:p>
          <a:p>
            <a:pPr marL="914400" lvl="1" indent="-330200" algn="l" rtl="0">
              <a:spcBef>
                <a:spcPts val="0"/>
              </a:spcBef>
              <a:spcAft>
                <a:spcPts val="0"/>
              </a:spcAft>
              <a:buSzPts val="1600"/>
              <a:buChar char="○"/>
            </a:pPr>
            <a:r>
              <a:rPr lang="en"/>
              <a:t>Overflow attacks and code injection</a:t>
            </a:r>
            <a:endParaRPr/>
          </a:p>
          <a:p>
            <a:pPr marL="457200" lvl="0" indent="-342900" algn="l" rtl="0">
              <a:spcBef>
                <a:spcPts val="0"/>
              </a:spcBef>
              <a:spcAft>
                <a:spcPts val="0"/>
              </a:spcAft>
              <a:buSzPts val="1800"/>
              <a:buChar char="●"/>
            </a:pPr>
            <a:r>
              <a:rPr lang="en"/>
              <a:t>Exploits Based on Buffer Overflows</a:t>
            </a:r>
            <a:endParaRPr/>
          </a:p>
          <a:p>
            <a:pPr marL="457200" lvl="0" indent="-342900" algn="l" rtl="0">
              <a:spcBef>
                <a:spcPts val="0"/>
              </a:spcBef>
              <a:spcAft>
                <a:spcPts val="0"/>
              </a:spcAft>
              <a:buSzPts val="1800"/>
              <a:buChar char="●"/>
            </a:pPr>
            <a:r>
              <a:rPr lang="en"/>
              <a:t>Defenses against buffer overflow</a:t>
            </a:r>
            <a:endParaRPr/>
          </a:p>
          <a:p>
            <a:pPr marL="457200" lvl="0" indent="-342900" algn="l" rtl="0">
              <a:spcBef>
                <a:spcPts val="0"/>
              </a:spcBef>
              <a:spcAft>
                <a:spcPts val="0"/>
              </a:spcAft>
              <a:buClr>
                <a:srgbClr val="7030A0"/>
              </a:buClr>
              <a:buSzPts val="1800"/>
              <a:buChar char="●"/>
            </a:pPr>
            <a:r>
              <a:rPr lang="en" b="1">
                <a:solidFill>
                  <a:srgbClr val="7030A0"/>
                </a:solidFill>
              </a:rPr>
              <a:t>Societal Impact</a:t>
            </a:r>
            <a:endParaRPr b="1">
              <a:solidFill>
                <a:srgbClr val="7030A0"/>
              </a:solidFill>
            </a:endParaRPr>
          </a:p>
        </p:txBody>
      </p:sp>
      <p:sp>
        <p:nvSpPr>
          <p:cNvPr id="2" name="Slide Number Placeholder 1">
            <a:extLst>
              <a:ext uri="{FF2B5EF4-FFF2-40B4-BE49-F238E27FC236}">
                <a16:creationId xmlns:a16="http://schemas.microsoft.com/office/drawing/2014/main" id="{4C807C58-C152-69D1-DED9-A724875762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433" name="Google Shape;433;p6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Take a few minutes to think about the question, and then share your thoughts with the class.</a:t>
            </a:r>
            <a:endParaRPr/>
          </a:p>
          <a:p>
            <a:pPr marL="457200" lvl="0" indent="-342900" algn="l" rtl="0">
              <a:spcBef>
                <a:spcPts val="1200"/>
              </a:spcBef>
              <a:spcAft>
                <a:spcPts val="0"/>
              </a:spcAft>
              <a:buSzPts val="1800"/>
              <a:buChar char="●"/>
            </a:pPr>
            <a:r>
              <a:rPr lang="en"/>
              <a:t>Although it’s not as common as it once was, C is still the default language in certain areas of the industry (operating systems, embedded systems, etc.).</a:t>
            </a:r>
            <a:endParaRPr/>
          </a:p>
          <a:p>
            <a:pPr marL="457200" lvl="0" indent="-342900" algn="l" rtl="0">
              <a:spcBef>
                <a:spcPts val="0"/>
              </a:spcBef>
              <a:spcAft>
                <a:spcPts val="0"/>
              </a:spcAft>
              <a:buSzPts val="1800"/>
              <a:buChar char="●"/>
            </a:pPr>
            <a:r>
              <a:rPr lang="en"/>
              <a:t>Why do we still use C if it’s so insecure?</a:t>
            </a:r>
            <a:endParaRPr/>
          </a:p>
          <a:p>
            <a:pPr marL="914400" lvl="1" indent="-330200" algn="l" rtl="0">
              <a:spcBef>
                <a:spcPts val="0"/>
              </a:spcBef>
              <a:spcAft>
                <a:spcPts val="0"/>
              </a:spcAft>
              <a:buSzPts val="1600"/>
              <a:buChar char="○"/>
            </a:pPr>
            <a:r>
              <a:rPr lang="en"/>
              <a:t>What benefits are there to using C?</a:t>
            </a:r>
            <a:endParaRPr/>
          </a:p>
          <a:p>
            <a:pPr marL="914400" lvl="1" indent="-330200" algn="l" rtl="0">
              <a:spcBef>
                <a:spcPts val="0"/>
              </a:spcBef>
              <a:spcAft>
                <a:spcPts val="0"/>
              </a:spcAft>
              <a:buSzPts val="1600"/>
              <a:buChar char="○"/>
            </a:pPr>
            <a:r>
              <a:rPr lang="en"/>
              <a:t>What kinds of things does C allow us to do that we can’t do in other languages?</a:t>
            </a:r>
            <a:endParaRPr/>
          </a:p>
          <a:p>
            <a:pPr marL="914400" lvl="1" indent="-330200" algn="l" rtl="0">
              <a:spcBef>
                <a:spcPts val="0"/>
              </a:spcBef>
              <a:spcAft>
                <a:spcPts val="0"/>
              </a:spcAft>
              <a:buSzPts val="1600"/>
              <a:buChar char="○"/>
            </a:pPr>
            <a:r>
              <a:rPr lang="en"/>
              <a:t>What might dissuade developers from using another language?</a:t>
            </a:r>
            <a:endParaRPr/>
          </a:p>
        </p:txBody>
      </p:sp>
      <p:sp>
        <p:nvSpPr>
          <p:cNvPr id="2" name="Slide Number Placeholder 1">
            <a:extLst>
              <a:ext uri="{FF2B5EF4-FFF2-40B4-BE49-F238E27FC236}">
                <a16:creationId xmlns:a16="http://schemas.microsoft.com/office/drawing/2014/main" id="{E7B1E3CD-B809-785F-DE01-EC2246664D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100" name="Google Shape;100;p2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Memory Layout Review</a:t>
            </a:r>
            <a:endParaRPr b="1">
              <a:solidFill>
                <a:srgbClr val="7030A0"/>
              </a:solidFill>
            </a:endParaRPr>
          </a:p>
          <a:p>
            <a:pPr marL="457200" lvl="0" indent="-342900" algn="l" rtl="0">
              <a:spcBef>
                <a:spcPts val="0"/>
              </a:spcBef>
              <a:spcAft>
                <a:spcPts val="0"/>
              </a:spcAft>
              <a:buSzPts val="1800"/>
              <a:buChar char="●"/>
            </a:pPr>
            <a:r>
              <a:rPr lang="en"/>
              <a:t>Buffer overflow</a:t>
            </a:r>
            <a:endParaRPr/>
          </a:p>
          <a:p>
            <a:pPr marL="914400" lvl="1" indent="-330200" algn="l" rtl="0">
              <a:spcBef>
                <a:spcPts val="0"/>
              </a:spcBef>
              <a:spcAft>
                <a:spcPts val="0"/>
              </a:spcAft>
              <a:buSzPts val="1600"/>
              <a:buChar char="○"/>
            </a:pPr>
            <a:r>
              <a:rPr lang="en"/>
              <a:t>Input buffers on the stack</a:t>
            </a:r>
            <a:endParaRPr/>
          </a:p>
          <a:p>
            <a:pPr marL="914400" lvl="1" indent="-330200" algn="l" rtl="0">
              <a:spcBef>
                <a:spcPts val="0"/>
              </a:spcBef>
              <a:spcAft>
                <a:spcPts val="0"/>
              </a:spcAft>
              <a:buSzPts val="1600"/>
              <a:buChar char="○"/>
            </a:pPr>
            <a:r>
              <a:rPr lang="en"/>
              <a:t>Overflow attacks and code injection</a:t>
            </a:r>
            <a:endParaRPr/>
          </a:p>
          <a:p>
            <a:pPr marL="457200" lvl="0" indent="-342900" algn="l" rtl="0">
              <a:spcBef>
                <a:spcPts val="0"/>
              </a:spcBef>
              <a:spcAft>
                <a:spcPts val="0"/>
              </a:spcAft>
              <a:buSzPts val="1800"/>
              <a:buChar char="●"/>
            </a:pPr>
            <a:r>
              <a:rPr lang="en"/>
              <a:t>Exploits Based on Buffer Overflows</a:t>
            </a:r>
            <a:endParaRPr/>
          </a:p>
          <a:p>
            <a:pPr marL="457200" lvl="0" indent="-342900" algn="l" rtl="0">
              <a:spcBef>
                <a:spcPts val="0"/>
              </a:spcBef>
              <a:spcAft>
                <a:spcPts val="0"/>
              </a:spcAft>
              <a:buSzPts val="1800"/>
              <a:buChar char="●"/>
            </a:pPr>
            <a:r>
              <a:rPr lang="en"/>
              <a:t>Defenses against buffer overflow</a:t>
            </a:r>
            <a:endParaRPr/>
          </a:p>
          <a:p>
            <a:pPr marL="457200" lvl="0" indent="-342900" algn="l" rtl="0">
              <a:spcBef>
                <a:spcPts val="0"/>
              </a:spcBef>
              <a:spcAft>
                <a:spcPts val="0"/>
              </a:spcAft>
              <a:buSzPts val="1800"/>
              <a:buChar char="●"/>
            </a:pPr>
            <a:r>
              <a:rPr lang="en"/>
              <a:t>Societal Impact</a:t>
            </a:r>
            <a:endParaRPr/>
          </a:p>
        </p:txBody>
      </p:sp>
      <p:sp>
        <p:nvSpPr>
          <p:cNvPr id="2" name="Slide Number Placeholder 1">
            <a:extLst>
              <a:ext uri="{FF2B5EF4-FFF2-40B4-BE49-F238E27FC236}">
                <a16:creationId xmlns:a16="http://schemas.microsoft.com/office/drawing/2014/main" id="{A75E901E-6671-FC25-04BB-2933B11441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Security vs. Functionality</a:t>
            </a:r>
            <a:endParaRPr/>
          </a:p>
        </p:txBody>
      </p:sp>
      <p:sp>
        <p:nvSpPr>
          <p:cNvPr id="439" name="Google Shape;439;p6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Not always mutually exclusive, but often in tension</a:t>
            </a:r>
            <a:endParaRPr/>
          </a:p>
          <a:p>
            <a:pPr marL="914400" lvl="1" indent="-330200" algn="l" rtl="0">
              <a:spcBef>
                <a:spcPts val="0"/>
              </a:spcBef>
              <a:spcAft>
                <a:spcPts val="0"/>
              </a:spcAft>
              <a:buSzPts val="1600"/>
              <a:buChar char="○"/>
            </a:pPr>
            <a:r>
              <a:rPr lang="en"/>
              <a:t>“The only system which is truly secure is one which is switched off and unplugged locked in a titanium lined safe, buried in a concrete bunker, and is surrounded by nerve gas and very highly paid armed guards. Even then, I wouldn't stake my life on it.” </a:t>
            </a:r>
            <a:r>
              <a:rPr lang="en" i="1"/>
              <a:t>-Gene Stafford</a:t>
            </a:r>
            <a:endParaRPr/>
          </a:p>
          <a:p>
            <a:pPr marL="457200" lvl="0" indent="-342900" algn="l" rtl="0">
              <a:spcBef>
                <a:spcPts val="0"/>
              </a:spcBef>
              <a:spcAft>
                <a:spcPts val="0"/>
              </a:spcAft>
              <a:buSzPts val="1800"/>
              <a:buChar char="●"/>
            </a:pPr>
            <a:r>
              <a:rPr lang="en"/>
              <a:t>Many things we do in systems programming use C features like pointer casting etc.</a:t>
            </a:r>
            <a:endParaRPr/>
          </a:p>
          <a:p>
            <a:pPr marL="914400" lvl="1" indent="-330200" algn="l" rtl="0">
              <a:spcBef>
                <a:spcPts val="0"/>
              </a:spcBef>
              <a:spcAft>
                <a:spcPts val="0"/>
              </a:spcAft>
              <a:buSzPts val="1600"/>
              <a:buChar char="○"/>
            </a:pPr>
            <a:r>
              <a:rPr lang="en"/>
              <a:t>Even Rust has “unsafe”!</a:t>
            </a:r>
            <a:endParaRPr/>
          </a:p>
          <a:p>
            <a:pPr marL="457200" lvl="0" indent="-342900" algn="l" rtl="0">
              <a:spcBef>
                <a:spcPts val="0"/>
              </a:spcBef>
              <a:spcAft>
                <a:spcPts val="0"/>
              </a:spcAft>
              <a:buSzPts val="1800"/>
              <a:buChar char="●"/>
            </a:pPr>
            <a:r>
              <a:rPr lang="en"/>
              <a:t>Security checks incur overhead</a:t>
            </a:r>
            <a:endParaRPr/>
          </a:p>
        </p:txBody>
      </p:sp>
      <p:sp>
        <p:nvSpPr>
          <p:cNvPr id="2" name="Slide Number Placeholder 1">
            <a:extLst>
              <a:ext uri="{FF2B5EF4-FFF2-40B4-BE49-F238E27FC236}">
                <a16:creationId xmlns:a16="http://schemas.microsoft.com/office/drawing/2014/main" id="{F851EEF4-2487-7516-4FFC-897219CDBB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Two Narratives in C</a:t>
            </a:r>
            <a:endParaRPr/>
          </a:p>
        </p:txBody>
      </p:sp>
      <p:sp>
        <p:nvSpPr>
          <p:cNvPr id="445" name="Google Shape;445;p6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“I think programmers should know enough to not access array elements out of bounds. It’s a relatively simple check to insert at the language level, and if </a:t>
            </a:r>
            <a:r>
              <a:rPr lang="en" b="1"/>
              <a:t>you</a:t>
            </a:r>
            <a:r>
              <a:rPr lang="en"/>
              <a:t> can’t remember to add it, </a:t>
            </a:r>
            <a:r>
              <a:rPr lang="en" b="1"/>
              <a:t>you</a:t>
            </a:r>
            <a:r>
              <a:rPr lang="en"/>
              <a:t> shouldn’t write C.”</a:t>
            </a:r>
            <a:endParaRPr/>
          </a:p>
          <a:p>
            <a:pPr marL="914400" lvl="1" indent="-330200" algn="l" rtl="0">
              <a:spcBef>
                <a:spcPts val="0"/>
              </a:spcBef>
              <a:spcAft>
                <a:spcPts val="0"/>
              </a:spcAft>
              <a:buSzPts val="1600"/>
              <a:buAutoNum type="alphaLcPeriod"/>
            </a:pPr>
            <a:r>
              <a:rPr lang="en"/>
              <a:t>Emphasis on the </a:t>
            </a:r>
            <a:r>
              <a:rPr lang="en" b="1">
                <a:solidFill>
                  <a:srgbClr val="7030A0"/>
                </a:solidFill>
              </a:rPr>
              <a:t>individual</a:t>
            </a:r>
            <a:endParaRPr b="1">
              <a:solidFill>
                <a:srgbClr val="7030A0"/>
              </a:solidFill>
            </a:endParaRPr>
          </a:p>
          <a:p>
            <a:pPr marL="457200" lvl="0" indent="-342900" algn="l" rtl="0">
              <a:spcBef>
                <a:spcPts val="1000"/>
              </a:spcBef>
              <a:spcAft>
                <a:spcPts val="0"/>
              </a:spcAft>
              <a:buSzPts val="1800"/>
              <a:buAutoNum type="arabicPeriod"/>
            </a:pPr>
            <a:r>
              <a:rPr lang="en"/>
              <a:t>“C is an absolutely awful language; why on earth doesn’t it implement bounds checking? It’s an expense, but a relatively nominal one, and </a:t>
            </a:r>
            <a:r>
              <a:rPr lang="en" b="1"/>
              <a:t>the language</a:t>
            </a:r>
            <a:r>
              <a:rPr lang="en"/>
              <a:t> would be so much easier to use.”</a:t>
            </a:r>
            <a:endParaRPr/>
          </a:p>
          <a:p>
            <a:pPr marL="914400" lvl="1" indent="-330200" algn="l" rtl="0">
              <a:spcBef>
                <a:spcPts val="0"/>
              </a:spcBef>
              <a:spcAft>
                <a:spcPts val="0"/>
              </a:spcAft>
              <a:buSzPts val="1600"/>
              <a:buAutoNum type="alphaLcPeriod"/>
            </a:pPr>
            <a:r>
              <a:rPr lang="en"/>
              <a:t>Emphasis on </a:t>
            </a:r>
            <a:r>
              <a:rPr lang="en" b="1">
                <a:solidFill>
                  <a:srgbClr val="7030A0"/>
                </a:solidFill>
              </a:rPr>
              <a:t>structures</a:t>
            </a:r>
            <a:endParaRPr b="1">
              <a:solidFill>
                <a:srgbClr val="7030A0"/>
              </a:solidFill>
            </a:endParaRPr>
          </a:p>
        </p:txBody>
      </p:sp>
      <p:sp>
        <p:nvSpPr>
          <p:cNvPr id="2" name="Slide Number Placeholder 1">
            <a:extLst>
              <a:ext uri="{FF2B5EF4-FFF2-40B4-BE49-F238E27FC236}">
                <a16:creationId xmlns:a16="http://schemas.microsoft.com/office/drawing/2014/main" id="{612F23B0-B517-C40E-1A93-686EA01FEB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Accessibility and Computer Science</a:t>
            </a:r>
            <a:endParaRPr/>
          </a:p>
        </p:txBody>
      </p:sp>
      <p:sp>
        <p:nvSpPr>
          <p:cNvPr id="451" name="Google Shape;451;p63"/>
          <p:cNvSpPr txBox="1">
            <a:spLocks noGrp="1"/>
          </p:cNvSpPr>
          <p:nvPr>
            <p:ph type="body" idx="1"/>
          </p:nvPr>
        </p:nvSpPr>
        <p:spPr>
          <a:xfrm>
            <a:off x="311700" y="755550"/>
            <a:ext cx="5679000" cy="149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Is C accessible?</a:t>
            </a:r>
            <a:endParaRPr/>
          </a:p>
          <a:p>
            <a:pPr marL="914400" lvl="1" indent="-330200" algn="l" rtl="0">
              <a:spcBef>
                <a:spcPts val="0"/>
              </a:spcBef>
              <a:spcAft>
                <a:spcPts val="0"/>
              </a:spcAft>
              <a:buSzPts val="1600"/>
              <a:buChar char="○"/>
            </a:pPr>
            <a:r>
              <a:rPr lang="en"/>
              <a:t>“C is good for two things: being beautiful and creating catastrophic day-0s in memory management.”</a:t>
            </a:r>
            <a:endParaRPr/>
          </a:p>
        </p:txBody>
      </p:sp>
      <p:sp>
        <p:nvSpPr>
          <p:cNvPr id="452" name="Google Shape;452;p63"/>
          <p:cNvSpPr txBox="1"/>
          <p:nvPr/>
        </p:nvSpPr>
        <p:spPr>
          <a:xfrm>
            <a:off x="311700" y="1921125"/>
            <a:ext cx="7367400" cy="19380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Is </a:t>
            </a:r>
            <a:r>
              <a:rPr lang="en" sz="1800" i="1">
                <a:solidFill>
                  <a:schemeClr val="dk1"/>
                </a:solidFill>
              </a:rPr>
              <a:t>programming</a:t>
            </a:r>
            <a:r>
              <a:rPr lang="en" sz="1800">
                <a:solidFill>
                  <a:schemeClr val="dk1"/>
                </a:solidFill>
              </a:rPr>
              <a:t> accessible?</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A notoriously difficult task to do correctly (even for experts!)</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Ideological foundations tend to over-emphasize individuals</a:t>
            </a:r>
            <a:endParaRPr sz="1600">
              <a:solidFill>
                <a:schemeClr val="dk1"/>
              </a:solidFill>
            </a:endParaRPr>
          </a:p>
          <a:p>
            <a:pPr marL="0" lvl="0" indent="0" algn="l" rtl="0">
              <a:lnSpc>
                <a:spcPct val="115000"/>
              </a:lnSpc>
              <a:spcBef>
                <a:spcPts val="1200"/>
              </a:spcBef>
              <a:spcAft>
                <a:spcPts val="0"/>
              </a:spcAft>
              <a:buNone/>
            </a:pPr>
            <a:endParaRPr sz="16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sz="1800" b="1">
                <a:solidFill>
                  <a:schemeClr val="dk1"/>
                </a:solidFill>
              </a:rPr>
              <a:t>You</a:t>
            </a:r>
            <a:r>
              <a:rPr lang="en" sz="1800">
                <a:solidFill>
                  <a:schemeClr val="dk1"/>
                </a:solidFill>
              </a:rPr>
              <a:t> know how to program. What now?</a:t>
            </a:r>
            <a:endParaRPr/>
          </a:p>
        </p:txBody>
      </p:sp>
      <p:pic>
        <p:nvPicPr>
          <p:cNvPr id="453" name="Google Shape;453;p63" descr="A screenshot of some code. The commend reads &quot;If the new proces paused because it was swapped our, set the stack level to the last call to savu(i_ssav). This means that the return which is executed immediately after the call to aretu actually returns from the last routine which did the savu. You are not expected to understand this.&quot;"/>
          <p:cNvPicPr preferRelativeResize="0"/>
          <p:nvPr/>
        </p:nvPicPr>
        <p:blipFill>
          <a:blip r:embed="rId3">
            <a:alphaModFix/>
          </a:blip>
          <a:stretch>
            <a:fillRect/>
          </a:stretch>
        </p:blipFill>
        <p:spPr>
          <a:xfrm>
            <a:off x="6077250" y="170125"/>
            <a:ext cx="3004425" cy="1621100"/>
          </a:xfrm>
          <a:prstGeom prst="rect">
            <a:avLst/>
          </a:prstGeom>
          <a:noFill/>
          <a:ln>
            <a:noFill/>
          </a:ln>
        </p:spPr>
      </p:pic>
      <p:sp>
        <p:nvSpPr>
          <p:cNvPr id="454" name="Google Shape;454;p63"/>
          <p:cNvSpPr txBox="1"/>
          <p:nvPr/>
        </p:nvSpPr>
        <p:spPr>
          <a:xfrm>
            <a:off x="6077213" y="1791225"/>
            <a:ext cx="3004500" cy="12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dk1"/>
                </a:solidFill>
              </a:rPr>
              <a:t>Unix 6th Edition Source Code</a:t>
            </a:r>
            <a:endParaRPr sz="1000" b="1">
              <a:solidFill>
                <a:schemeClr val="dk1"/>
              </a:solidFill>
            </a:endParaRPr>
          </a:p>
        </p:txBody>
      </p:sp>
      <p:sp>
        <p:nvSpPr>
          <p:cNvPr id="2" name="Slide Number Placeholder 1">
            <a:extLst>
              <a:ext uri="{FF2B5EF4-FFF2-40B4-BE49-F238E27FC236}">
                <a16:creationId xmlns:a16="http://schemas.microsoft.com/office/drawing/2014/main" id="{F82B29A9-A254-9DD5-59DC-22C2F6549B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(pt 2)</a:t>
            </a:r>
            <a:endParaRPr/>
          </a:p>
        </p:txBody>
      </p:sp>
      <p:sp>
        <p:nvSpPr>
          <p:cNvPr id="460" name="Google Shape;460;p6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 the following questions in groups of 2-4. Then we’ll share as a class.</a:t>
            </a:r>
            <a:endParaRPr/>
          </a:p>
          <a:p>
            <a:pPr marL="457200" lvl="0" indent="-342900" algn="l" rtl="0">
              <a:spcBef>
                <a:spcPts val="1200"/>
              </a:spcBef>
              <a:spcAft>
                <a:spcPts val="0"/>
              </a:spcAft>
              <a:buSzPts val="1800"/>
              <a:buChar char="●"/>
            </a:pPr>
            <a:r>
              <a:rPr lang="en"/>
              <a:t>What do you think of when you hear the word “hacker”? Where did your beliefs about hacking come from?</a:t>
            </a:r>
            <a:endParaRPr/>
          </a:p>
          <a:p>
            <a:pPr marL="457200" lvl="0" indent="-342900" algn="l" rtl="0">
              <a:spcBef>
                <a:spcPts val="0"/>
              </a:spcBef>
              <a:spcAft>
                <a:spcPts val="0"/>
              </a:spcAft>
              <a:buSzPts val="1800"/>
              <a:buChar char="●"/>
            </a:pPr>
            <a:r>
              <a:rPr lang="en"/>
              <a:t>What are some of the possible consequences &amp; objectives of hacking (i.e., to what ends might someone engage in hacking)?</a:t>
            </a:r>
            <a:endParaRPr/>
          </a:p>
        </p:txBody>
      </p:sp>
      <p:sp>
        <p:nvSpPr>
          <p:cNvPr id="2" name="Slide Number Placeholder 1">
            <a:extLst>
              <a:ext uri="{FF2B5EF4-FFF2-40B4-BE49-F238E27FC236}">
                <a16:creationId xmlns:a16="http://schemas.microsoft.com/office/drawing/2014/main" id="{683E422B-C452-B868-AA76-160B514E26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“hacker”?</a:t>
            </a:r>
            <a:endParaRPr/>
          </a:p>
        </p:txBody>
      </p:sp>
      <p:sp>
        <p:nvSpPr>
          <p:cNvPr id="466" name="Google Shape;466;p65"/>
          <p:cNvSpPr txBox="1">
            <a:spLocks noGrp="1"/>
          </p:cNvSpPr>
          <p:nvPr>
            <p:ph type="body" idx="1"/>
          </p:nvPr>
        </p:nvSpPr>
        <p:spPr>
          <a:xfrm>
            <a:off x="311700" y="742825"/>
            <a:ext cx="48891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Very different from what you see in the movies!</a:t>
            </a:r>
            <a:endParaRPr/>
          </a:p>
          <a:p>
            <a:pPr marL="914400" lvl="1" indent="-330200" algn="l" rtl="0">
              <a:spcBef>
                <a:spcPts val="0"/>
              </a:spcBef>
              <a:spcAft>
                <a:spcPts val="0"/>
              </a:spcAft>
              <a:buSzPts val="1600"/>
              <a:buChar char="○"/>
            </a:pPr>
            <a:r>
              <a:rPr lang="en"/>
              <a:t>Real hacking is much more tedious</a:t>
            </a:r>
            <a:endParaRPr/>
          </a:p>
          <a:p>
            <a:pPr marL="457200" lvl="0" indent="-342900" algn="l" rtl="0">
              <a:spcBef>
                <a:spcPts val="0"/>
              </a:spcBef>
              <a:spcAft>
                <a:spcPts val="0"/>
              </a:spcAft>
              <a:buSzPts val="1800"/>
              <a:buChar char="●"/>
            </a:pPr>
            <a:r>
              <a:rPr lang="en"/>
              <a:t>Stereotype is a single (usually male) person</a:t>
            </a:r>
            <a:endParaRPr/>
          </a:p>
          <a:p>
            <a:pPr marL="914400" lvl="1" indent="-330200" algn="l" rtl="0">
              <a:spcBef>
                <a:spcPts val="0"/>
              </a:spcBef>
              <a:spcAft>
                <a:spcPts val="0"/>
              </a:spcAft>
              <a:buSzPts val="1600"/>
              <a:buChar char="○"/>
            </a:pPr>
            <a:r>
              <a:rPr lang="en"/>
              <a:t>Emphasizes “rugged individualism”</a:t>
            </a:r>
            <a:endParaRPr/>
          </a:p>
          <a:p>
            <a:pPr marL="914400" lvl="1" indent="-330200" algn="l" rtl="0">
              <a:spcBef>
                <a:spcPts val="0"/>
              </a:spcBef>
              <a:spcAft>
                <a:spcPts val="0"/>
              </a:spcAft>
              <a:buSzPts val="1600"/>
              <a:buChar char="○"/>
            </a:pPr>
            <a:r>
              <a:rPr lang="en"/>
              <a:t>Plays into dominant narratives about who programmers are</a:t>
            </a:r>
            <a:endParaRPr/>
          </a:p>
          <a:p>
            <a:pPr marL="914400" lvl="1" indent="-330200" algn="l" rtl="0">
              <a:spcBef>
                <a:spcPts val="0"/>
              </a:spcBef>
              <a:spcAft>
                <a:spcPts val="0"/>
              </a:spcAft>
              <a:buSzPts val="1600"/>
              <a:buChar char="○"/>
            </a:pPr>
            <a:r>
              <a:rPr lang="en"/>
              <a:t>Romanticizes crime (though “ethical hacking” does exist)</a:t>
            </a:r>
            <a:endParaRPr/>
          </a:p>
          <a:p>
            <a:pPr marL="457200" lvl="0" indent="-342900" algn="l" rtl="0">
              <a:spcBef>
                <a:spcPts val="0"/>
              </a:spcBef>
              <a:spcAft>
                <a:spcPts val="0"/>
              </a:spcAft>
              <a:buSzPts val="1800"/>
              <a:buChar char="●"/>
            </a:pPr>
            <a:r>
              <a:rPr lang="en" i="1"/>
              <a:t>Where do these stereotypes come from?</a:t>
            </a:r>
            <a:endParaRPr i="1"/>
          </a:p>
        </p:txBody>
      </p:sp>
      <p:pic>
        <p:nvPicPr>
          <p:cNvPr id="467" name="Google Shape;467;p65" descr="A person wearing a black hoodie. Their face is in shadow, so it is not visible. The background is black, and there are green binary numbers radiating from the center of the image."/>
          <p:cNvPicPr preferRelativeResize="0"/>
          <p:nvPr/>
        </p:nvPicPr>
        <p:blipFill>
          <a:blip r:embed="rId3">
            <a:alphaModFix/>
          </a:blip>
          <a:stretch>
            <a:fillRect/>
          </a:stretch>
        </p:blipFill>
        <p:spPr>
          <a:xfrm>
            <a:off x="5200800" y="1290925"/>
            <a:ext cx="3882674" cy="2185275"/>
          </a:xfrm>
          <a:prstGeom prst="rect">
            <a:avLst/>
          </a:prstGeom>
          <a:noFill/>
          <a:ln>
            <a:noFill/>
          </a:ln>
        </p:spPr>
      </p:pic>
      <p:sp>
        <p:nvSpPr>
          <p:cNvPr id="2" name="Slide Number Placeholder 1">
            <a:extLst>
              <a:ext uri="{FF2B5EF4-FFF2-40B4-BE49-F238E27FC236}">
                <a16:creationId xmlns:a16="http://schemas.microsoft.com/office/drawing/2014/main" id="{C26E505B-5388-8A45-C6F1-25D458E07E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history</a:t>
            </a:r>
            <a:endParaRPr/>
          </a:p>
        </p:txBody>
      </p:sp>
      <p:sp>
        <p:nvSpPr>
          <p:cNvPr id="473" name="Google Shape;473;p66"/>
          <p:cNvSpPr txBox="1">
            <a:spLocks noGrp="1"/>
          </p:cNvSpPr>
          <p:nvPr>
            <p:ph type="body" idx="1"/>
          </p:nvPr>
        </p:nvSpPr>
        <p:spPr>
          <a:xfrm>
            <a:off x="311700" y="1706550"/>
            <a:ext cx="8579700" cy="2554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So what changed?</a:t>
            </a:r>
            <a:endParaRPr/>
          </a:p>
          <a:p>
            <a:pPr marL="914400" lvl="1" indent="-330200" algn="l" rtl="0">
              <a:spcBef>
                <a:spcPts val="0"/>
              </a:spcBef>
              <a:spcAft>
                <a:spcPts val="0"/>
              </a:spcAft>
              <a:buSzPts val="1600"/>
              <a:buChar char="○"/>
            </a:pPr>
            <a:r>
              <a:rPr lang="en"/>
              <a:t>Between the 1960s-80s, computing culture shifted</a:t>
            </a:r>
            <a:endParaRPr/>
          </a:p>
          <a:p>
            <a:pPr marL="1371600" lvl="2" indent="-330200" algn="l" rtl="0">
              <a:spcBef>
                <a:spcPts val="0"/>
              </a:spcBef>
              <a:spcAft>
                <a:spcPts val="0"/>
              </a:spcAft>
              <a:buSzPts val="1600"/>
              <a:buChar char="■"/>
            </a:pPr>
            <a:r>
              <a:rPr lang="en"/>
              <a:t>Focus on individualism</a:t>
            </a:r>
            <a:endParaRPr/>
          </a:p>
          <a:p>
            <a:pPr marL="1371600" lvl="2" indent="-330200" algn="l" rtl="0">
              <a:spcBef>
                <a:spcPts val="0"/>
              </a:spcBef>
              <a:spcAft>
                <a:spcPts val="0"/>
              </a:spcAft>
              <a:buSzPts val="1600"/>
              <a:buChar char="■"/>
            </a:pPr>
            <a:r>
              <a:rPr lang="en"/>
              <a:t>Competition (think hackathons, etc.)</a:t>
            </a:r>
            <a:endParaRPr/>
          </a:p>
          <a:p>
            <a:pPr marL="1371600" lvl="2" indent="-330200" algn="l" rtl="0">
              <a:spcBef>
                <a:spcPts val="0"/>
              </a:spcBef>
              <a:spcAft>
                <a:spcPts val="0"/>
              </a:spcAft>
              <a:buSzPts val="1600"/>
              <a:buChar char="■"/>
            </a:pPr>
            <a:r>
              <a:rPr lang="en"/>
              <a:t>Higher barriers to entry (specialized CS degrees)</a:t>
            </a:r>
            <a:endParaRPr/>
          </a:p>
          <a:p>
            <a:pPr marL="914400" lvl="1" indent="-330200" algn="l" rtl="0">
              <a:spcBef>
                <a:spcPts val="0"/>
              </a:spcBef>
              <a:spcAft>
                <a:spcPts val="0"/>
              </a:spcAft>
              <a:buSzPts val="1600"/>
              <a:buChar char="○"/>
            </a:pPr>
            <a:r>
              <a:rPr lang="en"/>
              <a:t>These stereotypes were pushed to turn programing into a “legitimate” science</a:t>
            </a:r>
            <a:endParaRPr/>
          </a:p>
          <a:p>
            <a:pPr marL="457200" lvl="0" indent="-342900" algn="l" rtl="0">
              <a:spcBef>
                <a:spcPts val="0"/>
              </a:spcBef>
              <a:spcAft>
                <a:spcPts val="0"/>
              </a:spcAft>
              <a:buSzPts val="1800"/>
              <a:buChar char="●"/>
            </a:pPr>
            <a:r>
              <a:rPr lang="en"/>
              <a:t>The “hacker” stereotype was a part of this cultural shift!</a:t>
            </a:r>
            <a:endParaRPr/>
          </a:p>
        </p:txBody>
      </p:sp>
      <p:pic>
        <p:nvPicPr>
          <p:cNvPr id="474" name="Google Shape;474;p66" descr="A black-and-white photograph of four women holding mechanical parts, standing in front of a very large computer"/>
          <p:cNvPicPr preferRelativeResize="0"/>
          <p:nvPr/>
        </p:nvPicPr>
        <p:blipFill>
          <a:blip r:embed="rId3">
            <a:alphaModFix/>
          </a:blip>
          <a:stretch>
            <a:fillRect/>
          </a:stretch>
        </p:blipFill>
        <p:spPr>
          <a:xfrm>
            <a:off x="5878225" y="92200"/>
            <a:ext cx="3196500" cy="2131018"/>
          </a:xfrm>
          <a:prstGeom prst="rect">
            <a:avLst/>
          </a:prstGeom>
          <a:noFill/>
          <a:ln>
            <a:noFill/>
          </a:ln>
        </p:spPr>
      </p:pic>
      <p:sp>
        <p:nvSpPr>
          <p:cNvPr id="475" name="Google Shape;475;p66"/>
          <p:cNvSpPr txBox="1"/>
          <p:nvPr/>
        </p:nvSpPr>
        <p:spPr>
          <a:xfrm>
            <a:off x="311700" y="533400"/>
            <a:ext cx="5635800" cy="1351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Programming used to be thought of as “women’s work”</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Played into gender stereotypes: tedious, detail-</a:t>
            </a:r>
            <a:endParaRPr sz="1600">
              <a:solidFill>
                <a:schemeClr val="dk1"/>
              </a:solidFill>
            </a:endParaRPr>
          </a:p>
          <a:p>
            <a:pPr marL="914400" lvl="0" indent="0" algn="l" rtl="0">
              <a:lnSpc>
                <a:spcPct val="115000"/>
              </a:lnSpc>
              <a:spcBef>
                <a:spcPts val="0"/>
              </a:spcBef>
              <a:spcAft>
                <a:spcPts val="1200"/>
              </a:spcAft>
              <a:buNone/>
            </a:pPr>
            <a:r>
              <a:rPr lang="en" sz="1600">
                <a:solidFill>
                  <a:schemeClr val="dk1"/>
                </a:solidFill>
              </a:rPr>
              <a:t>oriented work</a:t>
            </a:r>
            <a:endParaRPr sz="1600">
              <a:solidFill>
                <a:schemeClr val="dk1"/>
              </a:solidFill>
            </a:endParaRPr>
          </a:p>
        </p:txBody>
      </p:sp>
      <p:sp>
        <p:nvSpPr>
          <p:cNvPr id="2" name="Slide Number Placeholder 1">
            <a:extLst>
              <a:ext uri="{FF2B5EF4-FFF2-40B4-BE49-F238E27FC236}">
                <a16:creationId xmlns:a16="http://schemas.microsoft.com/office/drawing/2014/main" id="{69F3AA90-50BA-73F7-BF7C-9A99DB0DFB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Think this is cool?</a:t>
            </a:r>
            <a:endParaRPr/>
          </a:p>
        </p:txBody>
      </p:sp>
      <p:sp>
        <p:nvSpPr>
          <p:cNvPr id="481" name="Google Shape;481;p67"/>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You’ll love Lab 3 :)</a:t>
            </a:r>
            <a:endParaRPr dirty="0"/>
          </a:p>
          <a:p>
            <a:pPr marL="457200" lvl="0" indent="-342900" algn="l" rtl="0">
              <a:spcBef>
                <a:spcPts val="1000"/>
              </a:spcBef>
              <a:spcAft>
                <a:spcPts val="0"/>
              </a:spcAft>
              <a:buSzPts val="1800"/>
              <a:buChar char="●"/>
            </a:pPr>
            <a:r>
              <a:rPr lang="en" dirty="0"/>
              <a:t>Take CSE 484 (Security)</a:t>
            </a:r>
            <a:endParaRPr dirty="0"/>
          </a:p>
          <a:p>
            <a:pPr marL="914400" lvl="1" indent="-330200" algn="l" rtl="0">
              <a:spcBef>
                <a:spcPts val="0"/>
              </a:spcBef>
              <a:spcAft>
                <a:spcPts val="0"/>
              </a:spcAft>
              <a:buSzPts val="1600"/>
              <a:buChar char="○"/>
            </a:pPr>
            <a:r>
              <a:rPr lang="en" dirty="0"/>
              <a:t>1st lab is a more in-depth version of Lab 3</a:t>
            </a:r>
            <a:endParaRPr dirty="0"/>
          </a:p>
          <a:p>
            <a:pPr marL="457200" lvl="0" indent="-342900" algn="l" rtl="0">
              <a:spcBef>
                <a:spcPts val="0"/>
              </a:spcBef>
              <a:spcAft>
                <a:spcPts val="0"/>
              </a:spcAft>
              <a:buSzPts val="1800"/>
              <a:buChar char="●"/>
            </a:pPr>
            <a:r>
              <a:rPr lang="en" dirty="0"/>
              <a:t>More examples in bonus slides</a:t>
            </a:r>
            <a:endParaRPr dirty="0"/>
          </a:p>
          <a:p>
            <a:pPr marL="914400" lvl="1" indent="-330200" algn="l" rtl="0">
              <a:spcBef>
                <a:spcPts val="0"/>
              </a:spcBef>
              <a:spcAft>
                <a:spcPts val="0"/>
              </a:spcAft>
              <a:buSzPts val="1600"/>
              <a:buChar char="○"/>
            </a:pPr>
            <a:r>
              <a:rPr lang="en" dirty="0"/>
              <a:t>Talk to Tadayoshi Kohno or Franzi Roesner if you want to know more about these</a:t>
            </a:r>
            <a:endParaRPr dirty="0"/>
          </a:p>
          <a:p>
            <a:pPr marL="457200" lvl="0" indent="-342900" algn="l" rtl="0">
              <a:spcBef>
                <a:spcPts val="0"/>
              </a:spcBef>
              <a:spcAft>
                <a:spcPts val="0"/>
              </a:spcAft>
              <a:buSzPts val="1800"/>
              <a:buChar char="●"/>
            </a:pPr>
            <a:r>
              <a:rPr lang="en" sz="1800" dirty="0"/>
              <a:t>Optional readings on Ed</a:t>
            </a:r>
            <a:endParaRPr dirty="0"/>
          </a:p>
          <a:p>
            <a:pPr marL="457200" lvl="0" indent="-342900" algn="l" rtl="0">
              <a:spcBef>
                <a:spcPts val="0"/>
              </a:spcBef>
              <a:spcAft>
                <a:spcPts val="0"/>
              </a:spcAft>
              <a:buSzPts val="1800"/>
              <a:buChar char="●"/>
            </a:pPr>
            <a:r>
              <a:rPr lang="en" dirty="0"/>
              <a:t>Nintendo fun!</a:t>
            </a:r>
            <a:endParaRPr dirty="0"/>
          </a:p>
          <a:p>
            <a:pPr marL="914400" lvl="1" indent="-330200" algn="l" rtl="0">
              <a:spcBef>
                <a:spcPts val="0"/>
              </a:spcBef>
              <a:spcAft>
                <a:spcPts val="0"/>
              </a:spcAft>
              <a:buSzPts val="1600"/>
              <a:buChar char="○"/>
            </a:pPr>
            <a:r>
              <a:rPr lang="en" dirty="0"/>
              <a:t>Flappy bird in Mario: </a:t>
            </a:r>
            <a:r>
              <a:rPr lang="en" u="sng" dirty="0">
                <a:solidFill>
                  <a:schemeClr val="hlink"/>
                </a:solidFill>
                <a:hlinkClick r:id="rId3"/>
              </a:rPr>
              <a:t>https://www.youtube.com/watch?v=hB6eY73sLV0</a:t>
            </a:r>
            <a:endParaRPr dirty="0"/>
          </a:p>
        </p:txBody>
      </p:sp>
      <p:sp>
        <p:nvSpPr>
          <p:cNvPr id="2" name="Slide Number Placeholder 1">
            <a:extLst>
              <a:ext uri="{FF2B5EF4-FFF2-40B4-BE49-F238E27FC236}">
                <a16:creationId xmlns:a16="http://schemas.microsoft.com/office/drawing/2014/main" id="{5DE5639F-67BC-01EE-B13D-B293385DE7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8"/>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3C78D8"/>
                </a:solidFill>
              </a:rPr>
              <a:t>BONUS SLIDES</a:t>
            </a:r>
            <a:endParaRPr b="1">
              <a:solidFill>
                <a:srgbClr val="3C78D8"/>
              </a:solidFill>
            </a:endParaRPr>
          </a:p>
        </p:txBody>
      </p:sp>
      <p:sp>
        <p:nvSpPr>
          <p:cNvPr id="487" name="Google Shape;487;p68"/>
          <p:cNvSpPr txBox="1">
            <a:spLocks noGrp="1"/>
          </p:cNvSpPr>
          <p:nvPr>
            <p:ph type="subTitle" idx="1"/>
          </p:nvPr>
        </p:nvSpPr>
        <p:spPr>
          <a:xfrm>
            <a:off x="159525" y="2429075"/>
            <a:ext cx="8825100" cy="671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You won’t be tested on this material, but it’s interesting nonetheless :)</a:t>
            </a:r>
            <a:endParaRPr/>
          </a:p>
        </p:txBody>
      </p:sp>
      <p:sp>
        <p:nvSpPr>
          <p:cNvPr id="2" name="Slide Number Placeholder 1">
            <a:extLst>
              <a:ext uri="{FF2B5EF4-FFF2-40B4-BE49-F238E27FC236}">
                <a16:creationId xmlns:a16="http://schemas.microsoft.com/office/drawing/2014/main" id="{CA9D01DF-8FC4-CA9A-338B-F61BB5F6F3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9"/>
          <p:cNvSpPr txBox="1">
            <a:spLocks noGrp="1"/>
          </p:cNvSpPr>
          <p:nvPr>
            <p:ph type="title"/>
          </p:nvPr>
        </p:nvSpPr>
        <p:spPr>
          <a:xfrm>
            <a:off x="311700" y="170125"/>
            <a:ext cx="8520600" cy="5727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a:t>Hacking Cars (2010)</a:t>
            </a:r>
            <a:endParaRPr/>
          </a:p>
        </p:txBody>
      </p:sp>
      <p:sp>
        <p:nvSpPr>
          <p:cNvPr id="494" name="Google Shape;494;p69"/>
          <p:cNvSpPr txBox="1">
            <a:spLocks noGrp="1"/>
          </p:cNvSpPr>
          <p:nvPr>
            <p:ph type="body" idx="1"/>
          </p:nvPr>
        </p:nvSpPr>
        <p:spPr>
          <a:xfrm>
            <a:off x="311700" y="742825"/>
            <a:ext cx="8520600" cy="3518100"/>
          </a:xfrm>
          <a:prstGeom prst="rect">
            <a:avLst/>
          </a:prstGeom>
          <a:noFill/>
          <a:ln>
            <a:noFill/>
          </a:ln>
        </p:spPr>
        <p:txBody>
          <a:bodyPr spcFirstLastPara="1" wrap="square" lIns="68575" tIns="34275" rIns="68575" bIns="34275" anchor="t" anchorCtr="0">
            <a:normAutofit/>
          </a:bodyPr>
          <a:lstStyle/>
          <a:p>
            <a:pPr marL="254000" lvl="0" indent="-260350" algn="l" rtl="0">
              <a:spcBef>
                <a:spcPts val="0"/>
              </a:spcBef>
              <a:spcAft>
                <a:spcPts val="0"/>
              </a:spcAft>
              <a:buSzPts val="1300"/>
              <a:buChar char="●"/>
            </a:pPr>
            <a:r>
              <a:rPr lang="en"/>
              <a:t>UW CSE research demonstrated wirelessly hacking a car using buffer overflow</a:t>
            </a:r>
            <a:endParaRPr/>
          </a:p>
          <a:p>
            <a:pPr marL="482600" lvl="1" indent="-215900" algn="l" rtl="0">
              <a:spcBef>
                <a:spcPts val="400"/>
              </a:spcBef>
              <a:spcAft>
                <a:spcPts val="0"/>
              </a:spcAft>
              <a:buSzPts val="2000"/>
              <a:buChar char="○"/>
            </a:pPr>
            <a:r>
              <a:rPr lang="en" u="sng">
                <a:solidFill>
                  <a:schemeClr val="hlink"/>
                </a:solidFill>
                <a:hlinkClick r:id="rId3"/>
              </a:rPr>
              <a:t>http://www.autosec.org/pubs/cars-oakland2010.pdf</a:t>
            </a:r>
            <a:endParaRPr/>
          </a:p>
          <a:p>
            <a:pPr marL="254000" lvl="0" indent="-260350" algn="l" rtl="0">
              <a:spcBef>
                <a:spcPts val="400"/>
              </a:spcBef>
              <a:spcAft>
                <a:spcPts val="0"/>
              </a:spcAft>
              <a:buSzPts val="1300"/>
              <a:buChar char="●"/>
            </a:pPr>
            <a:r>
              <a:rPr lang="en"/>
              <a:t>Overwrote the onboard control system’s code</a:t>
            </a:r>
            <a:endParaRPr/>
          </a:p>
          <a:p>
            <a:pPr marL="482600" lvl="1" indent="-215900" algn="l" rtl="0">
              <a:spcBef>
                <a:spcPts val="400"/>
              </a:spcBef>
              <a:spcAft>
                <a:spcPts val="0"/>
              </a:spcAft>
              <a:buSzPts val="2000"/>
              <a:buChar char="○"/>
            </a:pPr>
            <a:r>
              <a:rPr lang="en"/>
              <a:t>Disable brakes, unlock doors, turn engine on/off</a:t>
            </a:r>
            <a:endParaRPr/>
          </a:p>
        </p:txBody>
      </p:sp>
      <p:pic>
        <p:nvPicPr>
          <p:cNvPr id="495" name="Google Shape;495;p69" descr="Three images:&#10;On the left is a photo of a car driving in a parking lot. &#10;In the top right is a woman driving a car.&#10;In the bottom right is the dashboard of a car with a digital display that reads &quot;Ready, Lesley? PRND321&quot;"/>
          <p:cNvPicPr preferRelativeResize="0"/>
          <p:nvPr/>
        </p:nvPicPr>
        <p:blipFill rotWithShape="1">
          <a:blip r:embed="rId4">
            <a:alphaModFix/>
          </a:blip>
          <a:srcRect/>
          <a:stretch/>
        </p:blipFill>
        <p:spPr>
          <a:xfrm>
            <a:off x="2285994" y="2402720"/>
            <a:ext cx="4572000" cy="1743075"/>
          </a:xfrm>
          <a:prstGeom prst="rect">
            <a:avLst/>
          </a:prstGeom>
          <a:noFill/>
          <a:ln>
            <a:noFill/>
          </a:ln>
        </p:spPr>
      </p:pic>
      <p:sp>
        <p:nvSpPr>
          <p:cNvPr id="2" name="Slide Number Placeholder 1">
            <a:extLst>
              <a:ext uri="{FF2B5EF4-FFF2-40B4-BE49-F238E27FC236}">
                <a16:creationId xmlns:a16="http://schemas.microsoft.com/office/drawing/2014/main" id="{8C1085A1-045B-1799-5D94-2BFADF51F5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0"/>
          <p:cNvSpPr txBox="1">
            <a:spLocks noGrp="1"/>
          </p:cNvSpPr>
          <p:nvPr>
            <p:ph type="title"/>
          </p:nvPr>
        </p:nvSpPr>
        <p:spPr>
          <a:xfrm>
            <a:off x="311700" y="170125"/>
            <a:ext cx="8520600" cy="5727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a:t>Hacking DNA Sequencing Tech (2017)</a:t>
            </a:r>
            <a:endParaRPr/>
          </a:p>
        </p:txBody>
      </p:sp>
      <p:sp>
        <p:nvSpPr>
          <p:cNvPr id="501" name="Google Shape;501;p70"/>
          <p:cNvSpPr txBox="1">
            <a:spLocks noGrp="1"/>
          </p:cNvSpPr>
          <p:nvPr>
            <p:ph type="body" idx="1"/>
          </p:nvPr>
        </p:nvSpPr>
        <p:spPr>
          <a:xfrm>
            <a:off x="311675" y="1389025"/>
            <a:ext cx="8520600" cy="2884500"/>
          </a:xfrm>
          <a:prstGeom prst="rect">
            <a:avLst/>
          </a:prstGeom>
          <a:noFill/>
          <a:ln>
            <a:noFill/>
          </a:ln>
        </p:spPr>
        <p:txBody>
          <a:bodyPr spcFirstLastPara="1" wrap="square" lIns="68575" tIns="34275" rIns="68575" bIns="34275" anchor="t" anchorCtr="0">
            <a:normAutofit/>
          </a:bodyPr>
          <a:lstStyle/>
          <a:p>
            <a:pPr marL="457200" lvl="0" indent="-342900" algn="l" rtl="0">
              <a:spcBef>
                <a:spcPts val="400"/>
              </a:spcBef>
              <a:spcAft>
                <a:spcPts val="0"/>
              </a:spcAft>
              <a:buSzPts val="1800"/>
              <a:buChar char="●"/>
            </a:pPr>
            <a:r>
              <a:rPr lang="en"/>
              <a:t>DNA Sequencer reads in DNA, encodes in binary, stores in a buffer</a:t>
            </a:r>
            <a:endParaRPr/>
          </a:p>
          <a:p>
            <a:pPr marL="914400" lvl="1" indent="-330200" algn="l" rtl="0">
              <a:spcBef>
                <a:spcPts val="0"/>
              </a:spcBef>
              <a:spcAft>
                <a:spcPts val="0"/>
              </a:spcAft>
              <a:buSzPts val="1600"/>
              <a:buChar char="○"/>
            </a:pPr>
            <a:r>
              <a:rPr lang="en"/>
              <a:t>Potential for malicious code to be encoded in DNA!</a:t>
            </a:r>
            <a:endParaRPr/>
          </a:p>
          <a:p>
            <a:pPr marL="914400" lvl="1" indent="-330200" algn="l" rtl="0">
              <a:spcBef>
                <a:spcPts val="0"/>
              </a:spcBef>
              <a:spcAft>
                <a:spcPts val="0"/>
              </a:spcAft>
              <a:buSzPts val="1600"/>
              <a:buChar char="○"/>
            </a:pPr>
            <a:r>
              <a:rPr lang="en"/>
              <a:t>Attacker can gain control of DNA sequencing machine when malicious DNA is read</a:t>
            </a:r>
            <a:endParaRPr/>
          </a:p>
          <a:p>
            <a:pPr marL="0" lvl="0" indent="0" algn="l" rtl="0">
              <a:spcBef>
                <a:spcPts val="400"/>
              </a:spcBef>
              <a:spcAft>
                <a:spcPts val="0"/>
              </a:spcAft>
              <a:buNone/>
            </a:pPr>
            <a:r>
              <a:rPr lang="en"/>
              <a:t>Ney et al. (2017): </a:t>
            </a:r>
            <a:r>
              <a:rPr lang="en" u="sng">
                <a:solidFill>
                  <a:schemeClr val="hlink"/>
                </a:solidFill>
                <a:hlinkClick r:id="rId3"/>
              </a:rPr>
              <a:t>https://dnasec.cs.washington.edu/</a:t>
            </a:r>
            <a:endParaRPr/>
          </a:p>
        </p:txBody>
      </p:sp>
      <p:pic>
        <p:nvPicPr>
          <p:cNvPr id="502" name="Google Shape;502;p70" descr="A gloved hand holding a small vial, captioned &quot;Figure 1: Our synchronized DNA exploit&quot;"/>
          <p:cNvPicPr preferRelativeResize="0"/>
          <p:nvPr/>
        </p:nvPicPr>
        <p:blipFill rotWithShape="1">
          <a:blip r:embed="rId4">
            <a:alphaModFix/>
          </a:blip>
          <a:srcRect l="1586" t="1232" r="2240" b="1689"/>
          <a:stretch/>
        </p:blipFill>
        <p:spPr>
          <a:xfrm>
            <a:off x="1138000" y="2711001"/>
            <a:ext cx="1697100" cy="1484575"/>
          </a:xfrm>
          <a:prstGeom prst="rect">
            <a:avLst/>
          </a:prstGeom>
          <a:noFill/>
          <a:ln>
            <a:noFill/>
          </a:ln>
        </p:spPr>
      </p:pic>
      <p:pic>
        <p:nvPicPr>
          <p:cNvPr id="503" name="Google Shape;503;p70" descr="A graph with multiple various curves drawn in black, green, red, and blue. At the bottom is a sequence of the letters G, A, T, and C."/>
          <p:cNvPicPr preferRelativeResize="0"/>
          <p:nvPr/>
        </p:nvPicPr>
        <p:blipFill rotWithShape="1">
          <a:blip r:embed="rId5">
            <a:alphaModFix/>
          </a:blip>
          <a:srcRect/>
          <a:stretch/>
        </p:blipFill>
        <p:spPr>
          <a:xfrm>
            <a:off x="5748202" y="2301050"/>
            <a:ext cx="3039149" cy="1894525"/>
          </a:xfrm>
          <a:prstGeom prst="rect">
            <a:avLst/>
          </a:prstGeom>
          <a:noFill/>
          <a:ln>
            <a:noFill/>
          </a:ln>
        </p:spPr>
      </p:pic>
      <p:sp>
        <p:nvSpPr>
          <p:cNvPr id="504" name="Google Shape;504;p70"/>
          <p:cNvSpPr txBox="1"/>
          <p:nvPr/>
        </p:nvSpPr>
        <p:spPr>
          <a:xfrm>
            <a:off x="1440300" y="742825"/>
            <a:ext cx="62634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343434"/>
                </a:solidFill>
                <a:latin typeface="Open Sans Medium"/>
                <a:ea typeface="Open Sans Medium"/>
                <a:cs typeface="Open Sans Medium"/>
                <a:sym typeface="Open Sans Medium"/>
              </a:rPr>
              <a:t>Computer Security and Privacy in DNA Sequencing</a:t>
            </a:r>
            <a:endParaRPr sz="2000">
              <a:solidFill>
                <a:srgbClr val="343434"/>
              </a:solidFill>
              <a:latin typeface="Open Sans Medium"/>
              <a:ea typeface="Open Sans Medium"/>
              <a:cs typeface="Open Sans Medium"/>
              <a:sym typeface="Open Sans Medium"/>
            </a:endParaRPr>
          </a:p>
          <a:p>
            <a:pPr marL="0" lvl="0" indent="0" algn="l" rtl="0">
              <a:spcBef>
                <a:spcPts val="0"/>
              </a:spcBef>
              <a:spcAft>
                <a:spcPts val="0"/>
              </a:spcAft>
              <a:buNone/>
            </a:pPr>
            <a:r>
              <a:rPr lang="en" sz="1200">
                <a:solidFill>
                  <a:srgbClr val="343434"/>
                </a:solidFill>
                <a:latin typeface="Open Sans"/>
                <a:ea typeface="Open Sans"/>
                <a:cs typeface="Open Sans"/>
                <a:sym typeface="Open Sans"/>
              </a:rPr>
              <a:t>Paul G. Allen School of Computer Science &amp; Engineering, University of Washington</a:t>
            </a:r>
            <a:endParaRPr sz="1200">
              <a:solidFill>
                <a:srgbClr val="343434"/>
              </a:solidFill>
              <a:latin typeface="Open Sans"/>
              <a:ea typeface="Open Sans"/>
              <a:cs typeface="Open Sans"/>
              <a:sym typeface="Open Sans"/>
            </a:endParaRPr>
          </a:p>
        </p:txBody>
      </p:sp>
      <p:sp>
        <p:nvSpPr>
          <p:cNvPr id="2" name="Slide Number Placeholder 1">
            <a:extLst>
              <a:ext uri="{FF2B5EF4-FFF2-40B4-BE49-F238E27FC236}">
                <a16:creationId xmlns:a16="http://schemas.microsoft.com/office/drawing/2014/main" id="{7101FE2D-8F8F-9606-B1DF-3B95940781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Memory Layout</a:t>
            </a:r>
            <a:endParaRPr/>
          </a:p>
        </p:txBody>
      </p:sp>
      <p:sp>
        <p:nvSpPr>
          <p:cNvPr id="106" name="Google Shape;106;p23"/>
          <p:cNvSpPr txBox="1">
            <a:spLocks noGrp="1"/>
          </p:cNvSpPr>
          <p:nvPr>
            <p:ph type="body" idx="1"/>
          </p:nvPr>
        </p:nvSpPr>
        <p:spPr>
          <a:xfrm>
            <a:off x="311700" y="742825"/>
            <a:ext cx="56409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Stack</a:t>
            </a:r>
            <a:endParaRPr b="1"/>
          </a:p>
          <a:p>
            <a:pPr marL="914400" lvl="1" indent="-330200" algn="l" rtl="0">
              <a:spcBef>
                <a:spcPts val="0"/>
              </a:spcBef>
              <a:spcAft>
                <a:spcPts val="0"/>
              </a:spcAft>
              <a:buSzPts val="1600"/>
              <a:buChar char="○"/>
            </a:pPr>
            <a:r>
              <a:rPr lang="en"/>
              <a:t>Local variables, procedure context</a:t>
            </a:r>
            <a:endParaRPr/>
          </a:p>
          <a:p>
            <a:pPr marL="457200" lvl="0" indent="-342900" algn="l" rtl="0">
              <a:spcBef>
                <a:spcPts val="0"/>
              </a:spcBef>
              <a:spcAft>
                <a:spcPts val="0"/>
              </a:spcAft>
              <a:buSzPts val="1800"/>
              <a:buChar char="●"/>
            </a:pPr>
            <a:r>
              <a:rPr lang="en" b="1"/>
              <a:t>Heap</a:t>
            </a:r>
            <a:endParaRPr b="1"/>
          </a:p>
          <a:p>
            <a:pPr marL="914400" lvl="1" indent="-330200" algn="l" rtl="0">
              <a:spcBef>
                <a:spcPts val="0"/>
              </a:spcBef>
              <a:spcAft>
                <a:spcPts val="0"/>
              </a:spcAft>
              <a:buSzPts val="1600"/>
              <a:buChar char="○"/>
            </a:pPr>
            <a:r>
              <a:rPr lang="en"/>
              <a:t>Dynamically allocated using </a:t>
            </a:r>
            <a:r>
              <a:rPr lang="en">
                <a:latin typeface="Source Code Pro"/>
                <a:ea typeface="Source Code Pro"/>
                <a:cs typeface="Source Code Pro"/>
                <a:sym typeface="Source Code Pro"/>
              </a:rPr>
              <a:t>malloc()</a:t>
            </a:r>
            <a:endParaRPr>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Future lecture topic!</a:t>
            </a:r>
            <a:endParaRPr/>
          </a:p>
          <a:p>
            <a:pPr marL="457200" lvl="0" indent="-342900" algn="l" rtl="0">
              <a:spcBef>
                <a:spcPts val="0"/>
              </a:spcBef>
              <a:spcAft>
                <a:spcPts val="0"/>
              </a:spcAft>
              <a:buSzPts val="1800"/>
              <a:buChar char="●"/>
            </a:pPr>
            <a:r>
              <a:rPr lang="en"/>
              <a:t>Statically-allocated data</a:t>
            </a:r>
            <a:endParaRPr/>
          </a:p>
          <a:p>
            <a:pPr marL="914400" lvl="1" indent="-330200" algn="l" rtl="0">
              <a:spcBef>
                <a:spcPts val="0"/>
              </a:spcBef>
              <a:spcAft>
                <a:spcPts val="0"/>
              </a:spcAft>
              <a:buSzPts val="1600"/>
              <a:buChar char="○"/>
            </a:pPr>
            <a:r>
              <a:rPr lang="en"/>
              <a:t>Read/write: </a:t>
            </a:r>
            <a:r>
              <a:rPr lang="en" b="1"/>
              <a:t>Static Data</a:t>
            </a:r>
            <a:endParaRPr b="1"/>
          </a:p>
          <a:p>
            <a:pPr marL="914400" lvl="1" indent="-330200" algn="l" rtl="0">
              <a:spcBef>
                <a:spcPts val="0"/>
              </a:spcBef>
              <a:spcAft>
                <a:spcPts val="0"/>
              </a:spcAft>
              <a:buSzPts val="1600"/>
              <a:buChar char="○"/>
            </a:pPr>
            <a:r>
              <a:rPr lang="en"/>
              <a:t>Read-only: </a:t>
            </a:r>
            <a:r>
              <a:rPr lang="en" b="1"/>
              <a:t>Literals</a:t>
            </a:r>
            <a:endParaRPr b="1"/>
          </a:p>
          <a:p>
            <a:pPr marL="457200" lvl="0" indent="-342900" algn="l" rtl="0">
              <a:spcBef>
                <a:spcPts val="0"/>
              </a:spcBef>
              <a:spcAft>
                <a:spcPts val="0"/>
              </a:spcAft>
              <a:buSzPts val="1800"/>
              <a:buChar char="●"/>
            </a:pPr>
            <a:r>
              <a:rPr lang="en" b="1"/>
              <a:t>Instructions</a:t>
            </a:r>
            <a:endParaRPr b="1"/>
          </a:p>
          <a:p>
            <a:pPr marL="914400" lvl="1" indent="-330200" algn="l" rtl="0">
              <a:spcBef>
                <a:spcPts val="0"/>
              </a:spcBef>
              <a:spcAft>
                <a:spcPts val="0"/>
              </a:spcAft>
              <a:buSzPts val="1600"/>
              <a:buChar char="○"/>
            </a:pPr>
            <a:r>
              <a:rPr lang="en"/>
              <a:t>Machine code</a:t>
            </a:r>
            <a:endParaRPr/>
          </a:p>
          <a:p>
            <a:pPr marL="914400" lvl="1" indent="-330200" algn="l" rtl="0">
              <a:spcBef>
                <a:spcPts val="0"/>
              </a:spcBef>
              <a:spcAft>
                <a:spcPts val="0"/>
              </a:spcAft>
              <a:buSzPts val="1600"/>
              <a:buChar char="○"/>
            </a:pPr>
            <a:r>
              <a:rPr lang="en"/>
              <a:t>Read-only</a:t>
            </a:r>
            <a:endParaRPr/>
          </a:p>
        </p:txBody>
      </p:sp>
      <p:pic>
        <p:nvPicPr>
          <p:cNvPr id="107" name="Google Shape;107;p23" descr="6 boxes stacked on top of each other, each shaded a different color. From top to bottom, they are labeled &quot;Stack&quot; (orange), unlabeled (grey), &quot;Heap&quot; (red), &quot;Static Data&quot; (green), &quot;Literals&quot; (yellow), and &quot;Instructions&quot; (blue). There are arrows pointing into the unlabeled box from the Stack and Heap. There is also an arrow on the left side of the diagram pointing upwards, labeled 0 at the bottom and 2^N-1 at the top."/>
          <p:cNvPicPr preferRelativeResize="0"/>
          <p:nvPr/>
        </p:nvPicPr>
        <p:blipFill>
          <a:blip r:embed="rId3">
            <a:alphaModFix/>
          </a:blip>
          <a:stretch>
            <a:fillRect/>
          </a:stretch>
        </p:blipFill>
        <p:spPr>
          <a:xfrm>
            <a:off x="6429300" y="95325"/>
            <a:ext cx="1775122" cy="4095876"/>
          </a:xfrm>
          <a:prstGeom prst="rect">
            <a:avLst/>
          </a:prstGeom>
          <a:noFill/>
          <a:ln>
            <a:noFill/>
          </a:ln>
        </p:spPr>
      </p:pic>
      <p:sp>
        <p:nvSpPr>
          <p:cNvPr id="2" name="Slide Number Placeholder 1">
            <a:extLst>
              <a:ext uri="{FF2B5EF4-FFF2-40B4-BE49-F238E27FC236}">
                <a16:creationId xmlns:a16="http://schemas.microsoft.com/office/drawing/2014/main" id="{B435E2E3-0665-F750-2760-D896140279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Allocation Example</a:t>
            </a:r>
            <a:endParaRPr/>
          </a:p>
        </p:txBody>
      </p:sp>
      <p:sp>
        <p:nvSpPr>
          <p:cNvPr id="113" name="Google Shape;113;p24"/>
          <p:cNvSpPr txBox="1"/>
          <p:nvPr/>
        </p:nvSpPr>
        <p:spPr>
          <a:xfrm>
            <a:off x="559075" y="742825"/>
            <a:ext cx="4791600" cy="19086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char</a:t>
            </a:r>
            <a:r>
              <a:rPr lang="en">
                <a:solidFill>
                  <a:schemeClr val="dk1"/>
                </a:solidFill>
                <a:latin typeface="Source Code Pro"/>
                <a:ea typeface="Source Code Pro"/>
                <a:cs typeface="Source Code Pro"/>
                <a:sym typeface="Source Code Pro"/>
              </a:rPr>
              <a:t>* str = </a:t>
            </a:r>
            <a:r>
              <a:rPr lang="en">
                <a:solidFill>
                  <a:srgbClr val="7030A0"/>
                </a:solidFill>
                <a:latin typeface="Source Code Pro"/>
                <a:ea typeface="Source Code Pro"/>
                <a:cs typeface="Source Code Pro"/>
                <a:sym typeface="Source Code Pro"/>
              </a:rPr>
              <a:t>“hello!”</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main() {</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*p1;</a:t>
            </a:r>
            <a:endParaRPr>
              <a:latin typeface="Source Code Pro"/>
              <a:ea typeface="Source Code Pro"/>
              <a:cs typeface="Source Code Pro"/>
              <a:sym typeface="Source Code Pro"/>
            </a:endParaRPr>
          </a:p>
          <a:p>
            <a:pPr marL="0" lvl="0" indent="457200" algn="l" rtl="0">
              <a:spcBef>
                <a:spcPts val="0"/>
              </a:spcBef>
              <a:spcAft>
                <a:spcPts val="0"/>
              </a:spcAft>
              <a:buNone/>
            </a:pP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local = </a:t>
            </a:r>
            <a:r>
              <a:rPr lang="en">
                <a:solidFill>
                  <a:srgbClr val="38761D"/>
                </a:solidFill>
                <a:latin typeface="Source Code Pro"/>
                <a:ea typeface="Source Code Pro"/>
                <a:cs typeface="Source Code Pro"/>
                <a:sym typeface="Source Code Pro"/>
              </a:rPr>
              <a:t>0</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457200" algn="l" rtl="0">
              <a:spcBef>
                <a:spcPts val="0"/>
              </a:spcBef>
              <a:spcAft>
                <a:spcPts val="0"/>
              </a:spcAft>
              <a:buNone/>
            </a:pPr>
            <a:r>
              <a:rPr lang="en">
                <a:latin typeface="Source Code Pro"/>
                <a:ea typeface="Source Code Pro"/>
                <a:cs typeface="Source Code Pro"/>
                <a:sym typeface="Source Code Pro"/>
              </a:rPr>
              <a:t>p1 = malloc(</a:t>
            </a:r>
            <a:r>
              <a:rPr lang="en">
                <a:solidFill>
                  <a:srgbClr val="38761D"/>
                </a:solidFill>
                <a:latin typeface="Source Code Pro"/>
                <a:ea typeface="Source Code Pro"/>
                <a:cs typeface="Source Code Pro"/>
                <a:sym typeface="Source Code Pro"/>
              </a:rPr>
              <a:t>1L</a:t>
            </a:r>
            <a:r>
              <a:rPr lang="en">
                <a:latin typeface="Source Code Pro"/>
                <a:ea typeface="Source Code Pro"/>
                <a:cs typeface="Source Code Pro"/>
                <a:sym typeface="Source Code Pro"/>
              </a:rPr>
              <a:t> &lt;&lt; </a:t>
            </a:r>
            <a:r>
              <a:rPr lang="en">
                <a:solidFill>
                  <a:srgbClr val="38761D"/>
                </a:solidFill>
                <a:latin typeface="Source Code Pro"/>
                <a:ea typeface="Source Code Pro"/>
                <a:cs typeface="Source Code Pro"/>
                <a:sym typeface="Source Code Pro"/>
              </a:rPr>
              <a:t>28</a:t>
            </a:r>
            <a:r>
              <a:rPr lang="en">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256 MB */</a:t>
            </a:r>
            <a:endParaRPr>
              <a:solidFill>
                <a:schemeClr val="dk2"/>
              </a:solidFill>
              <a:latin typeface="Source Code Pro"/>
              <a:ea typeface="Source Code Pro"/>
              <a:cs typeface="Source Code Pro"/>
              <a:sym typeface="Source Code Pro"/>
            </a:endParaRPr>
          </a:p>
          <a:p>
            <a:pPr marL="0" lvl="0" indent="457200" algn="l" rtl="0">
              <a:spcBef>
                <a:spcPts val="0"/>
              </a:spcBef>
              <a:spcAft>
                <a:spcPts val="0"/>
              </a:spcAft>
              <a:buNone/>
            </a:pPr>
            <a:r>
              <a:rPr lang="en">
                <a:solidFill>
                  <a:schemeClr val="dk2"/>
                </a:solidFill>
                <a:latin typeface="Source Code Pro"/>
                <a:ea typeface="Source Code Pro"/>
                <a:cs typeface="Source Code Pro"/>
                <a:sym typeface="Source Code Pro"/>
              </a:rPr>
              <a:t>/* Some other code ... */</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pic>
        <p:nvPicPr>
          <p:cNvPr id="114" name="Google Shape;114;p24" descr="The same diagram as the previous slide"/>
          <p:cNvPicPr preferRelativeResize="0"/>
          <p:nvPr/>
        </p:nvPicPr>
        <p:blipFill>
          <a:blip r:embed="rId3">
            <a:alphaModFix/>
          </a:blip>
          <a:stretch>
            <a:fillRect/>
          </a:stretch>
        </p:blipFill>
        <p:spPr>
          <a:xfrm>
            <a:off x="6429300" y="95325"/>
            <a:ext cx="1775122" cy="4095876"/>
          </a:xfrm>
          <a:prstGeom prst="rect">
            <a:avLst/>
          </a:prstGeom>
          <a:noFill/>
          <a:ln>
            <a:noFill/>
          </a:ln>
        </p:spPr>
      </p:pic>
      <p:sp>
        <p:nvSpPr>
          <p:cNvPr id="115" name="Google Shape;115;p24"/>
          <p:cNvSpPr txBox="1"/>
          <p:nvPr/>
        </p:nvSpPr>
        <p:spPr>
          <a:xfrm>
            <a:off x="559075" y="3613925"/>
            <a:ext cx="35781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7030A0"/>
                </a:solidFill>
              </a:rPr>
              <a:t>Where does everything go?</a:t>
            </a:r>
            <a:endParaRPr sz="1800" b="1">
              <a:solidFill>
                <a:srgbClr val="7030A0"/>
              </a:solidFill>
            </a:endParaRPr>
          </a:p>
        </p:txBody>
      </p:sp>
      <p:sp>
        <p:nvSpPr>
          <p:cNvPr id="116" name="Google Shape;116;p24" descr="A green box around &quot;str&quot; in the code snippet"/>
          <p:cNvSpPr/>
          <p:nvPr/>
        </p:nvSpPr>
        <p:spPr>
          <a:xfrm>
            <a:off x="1227550" y="861550"/>
            <a:ext cx="433200" cy="2064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7" name="Google Shape;117;p24" descr="A green arrow from the green box to the Static Data section of the diagram"/>
          <p:cNvCxnSpPr>
            <a:stCxn id="116" idx="3"/>
          </p:cNvCxnSpPr>
          <p:nvPr/>
        </p:nvCxnSpPr>
        <p:spPr>
          <a:xfrm>
            <a:off x="1660750" y="964750"/>
            <a:ext cx="5332800" cy="1642800"/>
          </a:xfrm>
          <a:prstGeom prst="straightConnector1">
            <a:avLst/>
          </a:prstGeom>
          <a:noFill/>
          <a:ln w="19050" cap="flat" cmpd="sng">
            <a:solidFill>
              <a:srgbClr val="38761D"/>
            </a:solidFill>
            <a:prstDash val="solid"/>
            <a:round/>
            <a:headEnd type="none" w="med" len="med"/>
            <a:tailEnd type="triangle" w="med" len="med"/>
          </a:ln>
        </p:spPr>
      </p:cxnSp>
      <p:sp>
        <p:nvSpPr>
          <p:cNvPr id="118" name="Google Shape;118;p24" descr="A yellow box around '&quot;hello!&quot;' in the code snippet"/>
          <p:cNvSpPr/>
          <p:nvPr/>
        </p:nvSpPr>
        <p:spPr>
          <a:xfrm>
            <a:off x="1920575" y="861550"/>
            <a:ext cx="969900" cy="206400"/>
          </a:xfrm>
          <a:prstGeom prst="rect">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9" name="Google Shape;119;p24" descr="A yellow arrow pointing from the yellow box to the Literals section of the diagram"/>
          <p:cNvCxnSpPr>
            <a:stCxn id="118" idx="3"/>
          </p:cNvCxnSpPr>
          <p:nvPr/>
        </p:nvCxnSpPr>
        <p:spPr>
          <a:xfrm>
            <a:off x="2890475" y="964750"/>
            <a:ext cx="4103100" cy="2176200"/>
          </a:xfrm>
          <a:prstGeom prst="straightConnector1">
            <a:avLst/>
          </a:prstGeom>
          <a:noFill/>
          <a:ln w="19050" cap="flat" cmpd="sng">
            <a:solidFill>
              <a:srgbClr val="BF9000"/>
            </a:solidFill>
            <a:prstDash val="solid"/>
            <a:round/>
            <a:headEnd type="none" w="med" len="med"/>
            <a:tailEnd type="triangle" w="med" len="med"/>
          </a:ln>
        </p:spPr>
      </p:cxnSp>
      <p:sp>
        <p:nvSpPr>
          <p:cNvPr id="120" name="Google Shape;120;p24" descr="A blue box around the &quot;main&quot; in the code snippet"/>
          <p:cNvSpPr/>
          <p:nvPr/>
        </p:nvSpPr>
        <p:spPr>
          <a:xfrm>
            <a:off x="1004650" y="1286750"/>
            <a:ext cx="716400" cy="2064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1" name="Google Shape;121;p24" descr="A blue arrow pointing from the blue box to the Instructions portion of the diagram"/>
          <p:cNvCxnSpPr>
            <a:stCxn id="120" idx="3"/>
          </p:cNvCxnSpPr>
          <p:nvPr/>
        </p:nvCxnSpPr>
        <p:spPr>
          <a:xfrm>
            <a:off x="1721050" y="1389950"/>
            <a:ext cx="5229300" cy="2275500"/>
          </a:xfrm>
          <a:prstGeom prst="straightConnector1">
            <a:avLst/>
          </a:prstGeom>
          <a:noFill/>
          <a:ln w="19050" cap="flat" cmpd="sng">
            <a:solidFill>
              <a:srgbClr val="0000FF"/>
            </a:solidFill>
            <a:prstDash val="solid"/>
            <a:round/>
            <a:headEnd type="none" w="med" len="med"/>
            <a:tailEnd type="triangle" w="med" len="med"/>
          </a:ln>
        </p:spPr>
      </p:cxnSp>
      <p:sp>
        <p:nvSpPr>
          <p:cNvPr id="122" name="Google Shape;122;p24" descr="A brown box around &quot;*p1&quot; in the code snippet"/>
          <p:cNvSpPr/>
          <p:nvPr/>
        </p:nvSpPr>
        <p:spPr>
          <a:xfrm>
            <a:off x="1587100" y="1520025"/>
            <a:ext cx="555300" cy="2064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3" name="Google Shape;123;p24" descr="A brown arrow pointing form the box around &quot;*p1&quot; to the Stack portion of the diagram"/>
          <p:cNvCxnSpPr>
            <a:stCxn id="122" idx="3"/>
          </p:cNvCxnSpPr>
          <p:nvPr/>
        </p:nvCxnSpPr>
        <p:spPr>
          <a:xfrm rot="10800000" flipH="1">
            <a:off x="2142400" y="510825"/>
            <a:ext cx="4803600" cy="1112400"/>
          </a:xfrm>
          <a:prstGeom prst="straightConnector1">
            <a:avLst/>
          </a:prstGeom>
          <a:noFill/>
          <a:ln w="19050" cap="flat" cmpd="sng">
            <a:solidFill>
              <a:srgbClr val="B45F06"/>
            </a:solidFill>
            <a:prstDash val="solid"/>
            <a:round/>
            <a:headEnd type="none" w="med" len="med"/>
            <a:tailEnd type="triangle" w="med" len="med"/>
          </a:ln>
        </p:spPr>
      </p:cxnSp>
      <p:sp>
        <p:nvSpPr>
          <p:cNvPr id="124" name="Google Shape;124;p24" descr="A brown box around &quot;local&quot; in the code snippet"/>
          <p:cNvSpPr/>
          <p:nvPr/>
        </p:nvSpPr>
        <p:spPr>
          <a:xfrm>
            <a:off x="1498550" y="1731350"/>
            <a:ext cx="643800" cy="206400"/>
          </a:xfrm>
          <a:prstGeom prst="rect">
            <a:avLst/>
          </a:prstGeom>
          <a:noFill/>
          <a:ln w="1905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5" name="Google Shape;125;p24" descr="A brown arrow pointing form the &quot;local&quot; box to the Stack portion of the diagram"/>
          <p:cNvCxnSpPr>
            <a:stCxn id="124" idx="3"/>
          </p:cNvCxnSpPr>
          <p:nvPr/>
        </p:nvCxnSpPr>
        <p:spPr>
          <a:xfrm rot="10800000" flipH="1">
            <a:off x="2142350" y="549050"/>
            <a:ext cx="4808100" cy="1285500"/>
          </a:xfrm>
          <a:prstGeom prst="straightConnector1">
            <a:avLst/>
          </a:prstGeom>
          <a:noFill/>
          <a:ln w="19050" cap="flat" cmpd="sng">
            <a:solidFill>
              <a:srgbClr val="B45F06"/>
            </a:solidFill>
            <a:prstDash val="solid"/>
            <a:round/>
            <a:headEnd type="none" w="med" len="med"/>
            <a:tailEnd type="triangle" w="med" len="med"/>
          </a:ln>
        </p:spPr>
      </p:cxnSp>
      <p:sp>
        <p:nvSpPr>
          <p:cNvPr id="126" name="Google Shape;126;p24" descr="A red box around &quot;malloc(1L &lt;&lt; 28)&quot; in the code snippet."/>
          <p:cNvSpPr/>
          <p:nvPr/>
        </p:nvSpPr>
        <p:spPr>
          <a:xfrm>
            <a:off x="1587100" y="1942675"/>
            <a:ext cx="1866600" cy="2064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7" name="Google Shape;127;p24" descr="A red arrow pointing from the red box to the Heap portion of the diagram."/>
          <p:cNvCxnSpPr>
            <a:stCxn id="126" idx="3"/>
          </p:cNvCxnSpPr>
          <p:nvPr/>
        </p:nvCxnSpPr>
        <p:spPr>
          <a:xfrm rot="10800000" flipH="1">
            <a:off x="3453700" y="1833475"/>
            <a:ext cx="3539700" cy="212400"/>
          </a:xfrm>
          <a:prstGeom prst="straightConnector1">
            <a:avLst/>
          </a:prstGeom>
          <a:noFill/>
          <a:ln w="19050" cap="flat" cmpd="sng">
            <a:solidFill>
              <a:schemeClr val="accent6"/>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E735F8CE-80D7-65C6-1796-84515D3F19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Review: x86 Stack Frame</a:t>
            </a:r>
            <a:endParaRPr/>
          </a:p>
        </p:txBody>
      </p:sp>
      <p:sp>
        <p:nvSpPr>
          <p:cNvPr id="133" name="Google Shape;133;p25"/>
          <p:cNvSpPr txBox="1">
            <a:spLocks noGrp="1"/>
          </p:cNvSpPr>
          <p:nvPr>
            <p:ph type="body" idx="1"/>
          </p:nvPr>
        </p:nvSpPr>
        <p:spPr>
          <a:xfrm>
            <a:off x="311700" y="742825"/>
            <a:ext cx="5219700" cy="3619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solidFill>
                  <a:srgbClr val="0000FF"/>
                </a:solidFill>
              </a:rPr>
              <a:t>Caller</a:t>
            </a:r>
            <a:r>
              <a:rPr lang="en"/>
              <a:t>’s stack frame</a:t>
            </a:r>
            <a:endParaRPr/>
          </a:p>
          <a:p>
            <a:pPr marL="914400" lvl="1" indent="-330200" algn="l" rtl="0">
              <a:spcBef>
                <a:spcPts val="0"/>
              </a:spcBef>
              <a:spcAft>
                <a:spcPts val="0"/>
              </a:spcAft>
              <a:buSzPts val="1600"/>
              <a:buChar char="○"/>
            </a:pPr>
            <a:r>
              <a:rPr lang="en"/>
              <a:t>Arguments 7+ for this call</a:t>
            </a:r>
            <a:endParaRPr/>
          </a:p>
          <a:p>
            <a:pPr marL="457200" lvl="0" indent="-342900" algn="l" rtl="0">
              <a:spcBef>
                <a:spcPts val="0"/>
              </a:spcBef>
              <a:spcAft>
                <a:spcPts val="0"/>
              </a:spcAft>
              <a:buSzPts val="1800"/>
              <a:buChar char="●"/>
            </a:pPr>
            <a:r>
              <a:rPr lang="en"/>
              <a:t>Current stack frame</a:t>
            </a:r>
            <a:endParaRPr/>
          </a:p>
          <a:p>
            <a:pPr marL="914400" lvl="1" indent="-330200" algn="l" rtl="0">
              <a:spcBef>
                <a:spcPts val="0"/>
              </a:spcBef>
              <a:spcAft>
                <a:spcPts val="0"/>
              </a:spcAft>
              <a:buSzPts val="1600"/>
              <a:buChar char="○"/>
            </a:pPr>
            <a:r>
              <a:rPr lang="en"/>
              <a:t>Return address pushed by </a:t>
            </a:r>
            <a:r>
              <a:rPr lang="en">
                <a:latin typeface="Source Code Pro"/>
                <a:ea typeface="Source Code Pro"/>
                <a:cs typeface="Source Code Pro"/>
                <a:sym typeface="Source Code Pro"/>
              </a:rPr>
              <a:t>call</a:t>
            </a:r>
            <a:r>
              <a:rPr lang="en"/>
              <a:t> instruction</a:t>
            </a:r>
            <a:endParaRPr/>
          </a:p>
          <a:p>
            <a:pPr marL="914400" lvl="1" indent="-330200" algn="l" rtl="0">
              <a:spcBef>
                <a:spcPts val="0"/>
              </a:spcBef>
              <a:spcAft>
                <a:spcPts val="0"/>
              </a:spcAft>
              <a:buSzPts val="1600"/>
              <a:buChar char="○"/>
            </a:pPr>
            <a:r>
              <a:rPr lang="en"/>
              <a:t>Old frame pointer (optional)</a:t>
            </a:r>
            <a:endParaRPr/>
          </a:p>
          <a:p>
            <a:pPr marL="914400" lvl="1" indent="-330200" algn="l" rtl="0">
              <a:spcBef>
                <a:spcPts val="0"/>
              </a:spcBef>
              <a:spcAft>
                <a:spcPts val="0"/>
              </a:spcAft>
              <a:buSzPts val="1600"/>
              <a:buChar char="○"/>
            </a:pPr>
            <a:r>
              <a:rPr lang="en"/>
              <a:t>Local data</a:t>
            </a:r>
            <a:endParaRPr/>
          </a:p>
          <a:p>
            <a:pPr marL="1371600" lvl="2" indent="-330200" algn="l" rtl="0">
              <a:spcBef>
                <a:spcPts val="0"/>
              </a:spcBef>
              <a:spcAft>
                <a:spcPts val="0"/>
              </a:spcAft>
              <a:buSzPts val="1600"/>
              <a:buChar char="■"/>
            </a:pPr>
            <a:r>
              <a:rPr lang="en">
                <a:solidFill>
                  <a:schemeClr val="accent6"/>
                </a:solidFill>
              </a:rPr>
              <a:t>Callee</a:t>
            </a:r>
            <a:r>
              <a:rPr lang="en"/>
              <a:t>-saved registers pushed before using</a:t>
            </a:r>
            <a:endParaRPr/>
          </a:p>
          <a:p>
            <a:pPr marL="1371600" lvl="2" indent="-330200" algn="l" rtl="0">
              <a:spcBef>
                <a:spcPts val="0"/>
              </a:spcBef>
              <a:spcAft>
                <a:spcPts val="0"/>
              </a:spcAft>
              <a:buSzPts val="1600"/>
              <a:buChar char="■"/>
            </a:pPr>
            <a:r>
              <a:rPr lang="en">
                <a:solidFill>
                  <a:srgbClr val="0000FF"/>
                </a:solidFill>
              </a:rPr>
              <a:t>Caller</a:t>
            </a:r>
            <a:r>
              <a:rPr lang="en"/>
              <a:t>-saved registers pushed before calling another function</a:t>
            </a:r>
            <a:endParaRPr/>
          </a:p>
          <a:p>
            <a:pPr marL="914400" lvl="1" indent="-330200" algn="l" rtl="0">
              <a:spcBef>
                <a:spcPts val="0"/>
              </a:spcBef>
              <a:spcAft>
                <a:spcPts val="0"/>
              </a:spcAft>
              <a:buSzPts val="1600"/>
              <a:buChar char="○"/>
            </a:pPr>
            <a:r>
              <a:rPr lang="en"/>
              <a:t>Argument build = arguments 7+ for the </a:t>
            </a:r>
            <a:r>
              <a:rPr lang="en" i="1"/>
              <a:t>next </a:t>
            </a:r>
            <a:r>
              <a:rPr lang="en"/>
              <a:t>function</a:t>
            </a:r>
            <a:endParaRPr/>
          </a:p>
        </p:txBody>
      </p:sp>
      <p:pic>
        <p:nvPicPr>
          <p:cNvPr id="134" name="Google Shape;134;p25" descr="6 boxes stacked on top of each other. The top of this stack is labeled &quot;higher addresses&quot;, and the bottom is labeled &quot;lower addresses&quot;. The top two boxes are grey. The first is unlabeled, and the second says &quot;Arguments 7, 8...&quot;. The side of these two boxes is labeled &quot;Caller Frame&quot;. The next box is purple and says &quot;Return Addr&quot;. The next one is grey and says &quot;Old %rbp&quot;. An arrow pointing to this box is labeled &quot;Frame pointer %rbp (optional)&quot;. The final two boxes are purple, and are labeled &quot;Saved Registers + Local Variables&quot; and &quot;Argument Build (optional)&quot;. An arrow pointing to the bottom of this stack is labeled &quot;Stack pointer %rsp&quot;"/>
          <p:cNvPicPr preferRelativeResize="0"/>
          <p:nvPr/>
        </p:nvPicPr>
        <p:blipFill>
          <a:blip r:embed="rId3">
            <a:alphaModFix/>
          </a:blip>
          <a:stretch>
            <a:fillRect/>
          </a:stretch>
        </p:blipFill>
        <p:spPr>
          <a:xfrm>
            <a:off x="6073270" y="127125"/>
            <a:ext cx="2666454" cy="4090800"/>
          </a:xfrm>
          <a:prstGeom prst="rect">
            <a:avLst/>
          </a:prstGeom>
          <a:noFill/>
          <a:ln>
            <a:noFill/>
          </a:ln>
        </p:spPr>
      </p:pic>
      <p:sp>
        <p:nvSpPr>
          <p:cNvPr id="2" name="Slide Number Placeholder 1">
            <a:extLst>
              <a:ext uri="{FF2B5EF4-FFF2-40B4-BE49-F238E27FC236}">
                <a16:creationId xmlns:a16="http://schemas.microsoft.com/office/drawing/2014/main" id="{56202CB5-374F-2E95-C150-D6C5B92295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Lecture Topics</a:t>
            </a:r>
            <a:endParaRPr/>
          </a:p>
        </p:txBody>
      </p:sp>
      <p:sp>
        <p:nvSpPr>
          <p:cNvPr id="140" name="Google Shape;140;p2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Memory Layout Review</a:t>
            </a:r>
            <a:endParaRPr/>
          </a:p>
          <a:p>
            <a:pPr marL="457200" lvl="0" indent="-342900" algn="l" rtl="0">
              <a:spcBef>
                <a:spcPts val="0"/>
              </a:spcBef>
              <a:spcAft>
                <a:spcPts val="0"/>
              </a:spcAft>
              <a:buSzPts val="1800"/>
              <a:buChar char="●"/>
            </a:pPr>
            <a:r>
              <a:rPr lang="en" b="1">
                <a:solidFill>
                  <a:srgbClr val="7030A0"/>
                </a:solidFill>
              </a:rPr>
              <a:t>Buffer overflow</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Input buffers on the stack</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Overflow attacks and code injection</a:t>
            </a:r>
            <a:endParaRPr b="1">
              <a:solidFill>
                <a:srgbClr val="7030A0"/>
              </a:solidFill>
            </a:endParaRPr>
          </a:p>
          <a:p>
            <a:pPr marL="457200" lvl="0" indent="-342900" algn="l" rtl="0">
              <a:spcBef>
                <a:spcPts val="0"/>
              </a:spcBef>
              <a:spcAft>
                <a:spcPts val="0"/>
              </a:spcAft>
              <a:buSzPts val="1800"/>
              <a:buChar char="●"/>
            </a:pPr>
            <a:r>
              <a:rPr lang="en"/>
              <a:t>Exploits Based on Buffer Overflows</a:t>
            </a:r>
            <a:endParaRPr/>
          </a:p>
          <a:p>
            <a:pPr marL="457200" lvl="0" indent="-342900" algn="l" rtl="0">
              <a:spcBef>
                <a:spcPts val="0"/>
              </a:spcBef>
              <a:spcAft>
                <a:spcPts val="0"/>
              </a:spcAft>
              <a:buSzPts val="1800"/>
              <a:buChar char="●"/>
            </a:pPr>
            <a:r>
              <a:rPr lang="en"/>
              <a:t>Defenses against buffer overflow</a:t>
            </a:r>
            <a:endParaRPr/>
          </a:p>
          <a:p>
            <a:pPr marL="457200" lvl="0" indent="-342900" algn="l" rtl="0">
              <a:spcBef>
                <a:spcPts val="0"/>
              </a:spcBef>
              <a:spcAft>
                <a:spcPts val="0"/>
              </a:spcAft>
              <a:buSzPts val="1800"/>
              <a:buChar char="●"/>
            </a:pPr>
            <a:r>
              <a:rPr lang="en"/>
              <a:t>Societal Impact</a:t>
            </a:r>
            <a:endParaRPr/>
          </a:p>
        </p:txBody>
      </p:sp>
      <p:sp>
        <p:nvSpPr>
          <p:cNvPr id="2" name="Slide Number Placeholder 1">
            <a:extLst>
              <a:ext uri="{FF2B5EF4-FFF2-40B4-BE49-F238E27FC236}">
                <a16:creationId xmlns:a16="http://schemas.microsoft.com/office/drawing/2014/main" id="{17C04ECE-68D8-E7A2-733E-159F7CDED4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Buffer?</a:t>
            </a:r>
            <a:endParaRPr/>
          </a:p>
        </p:txBody>
      </p:sp>
      <p:sp>
        <p:nvSpPr>
          <p:cNvPr id="146" name="Google Shape;146;p27"/>
          <p:cNvSpPr txBox="1">
            <a:spLocks noGrp="1"/>
          </p:cNvSpPr>
          <p:nvPr>
            <p:ph type="body" idx="1"/>
          </p:nvPr>
        </p:nvSpPr>
        <p:spPr>
          <a:xfrm>
            <a:off x="311700" y="742825"/>
            <a:ext cx="8520600" cy="1443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An array used to temporarily store data</a:t>
            </a:r>
            <a:endParaRPr/>
          </a:p>
          <a:p>
            <a:pPr marL="914400" lvl="1" indent="-330200" algn="l" rtl="0">
              <a:spcBef>
                <a:spcPts val="0"/>
              </a:spcBef>
              <a:spcAft>
                <a:spcPts val="0"/>
              </a:spcAft>
              <a:buSzPts val="1600"/>
              <a:buChar char="○"/>
            </a:pPr>
            <a:r>
              <a:rPr lang="en"/>
              <a:t>Typically some input or output</a:t>
            </a:r>
            <a:endParaRPr/>
          </a:p>
          <a:p>
            <a:pPr marL="457200" lvl="0" indent="-342900" algn="l" rtl="0">
              <a:spcBef>
                <a:spcPts val="0"/>
              </a:spcBef>
              <a:spcAft>
                <a:spcPts val="0"/>
              </a:spcAft>
              <a:buSzPts val="1800"/>
              <a:buChar char="●"/>
            </a:pPr>
            <a:r>
              <a:rPr lang="en" u="sng"/>
              <a:t>Example</a:t>
            </a:r>
            <a:r>
              <a:rPr lang="en"/>
              <a:t>: you’ve probably seen “video buffering”</a:t>
            </a:r>
            <a:endParaRPr/>
          </a:p>
          <a:p>
            <a:pPr marL="914400" lvl="1" indent="-330200" algn="l" rtl="0">
              <a:spcBef>
                <a:spcPts val="0"/>
              </a:spcBef>
              <a:spcAft>
                <a:spcPts val="0"/>
              </a:spcAft>
              <a:buSzPts val="1600"/>
              <a:buChar char="○"/>
            </a:pPr>
            <a:r>
              <a:rPr lang="en"/>
              <a:t>Video data from the internet is written to a buffer before being played</a:t>
            </a:r>
            <a:endParaRPr/>
          </a:p>
        </p:txBody>
      </p:sp>
      <p:pic>
        <p:nvPicPr>
          <p:cNvPr id="147" name="Google Shape;147;p27" descr="A screenshot of a video streaming service buffering."/>
          <p:cNvPicPr preferRelativeResize="0"/>
          <p:nvPr/>
        </p:nvPicPr>
        <p:blipFill>
          <a:blip r:embed="rId3">
            <a:alphaModFix/>
          </a:blip>
          <a:stretch>
            <a:fillRect/>
          </a:stretch>
        </p:blipFill>
        <p:spPr>
          <a:xfrm>
            <a:off x="2111575" y="2186125"/>
            <a:ext cx="4920851" cy="1824825"/>
          </a:xfrm>
          <a:prstGeom prst="rect">
            <a:avLst/>
          </a:prstGeom>
          <a:noFill/>
          <a:ln>
            <a:noFill/>
          </a:ln>
        </p:spPr>
      </p:pic>
      <p:sp>
        <p:nvSpPr>
          <p:cNvPr id="2" name="Slide Number Placeholder 1">
            <a:extLst>
              <a:ext uri="{FF2B5EF4-FFF2-40B4-BE49-F238E27FC236}">
                <a16:creationId xmlns:a16="http://schemas.microsoft.com/office/drawing/2014/main" id="{003A9D78-FA7F-9A6D-9F33-D76B8A9E38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3409</Words>
  <Application>Microsoft Office PowerPoint</Application>
  <PresentationFormat>On-screen Show (16:9)</PresentationFormat>
  <Paragraphs>537</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Open Sans</vt:lpstr>
      <vt:lpstr>Source Code Pro</vt:lpstr>
      <vt:lpstr>Play</vt:lpstr>
      <vt:lpstr>Source Code Pro SemiBold</vt:lpstr>
      <vt:lpstr>Open Sans Medium</vt:lpstr>
      <vt:lpstr>Simple Light UW 351</vt:lpstr>
      <vt:lpstr>Buffer Overflow</vt:lpstr>
      <vt:lpstr>Administrivia</vt:lpstr>
      <vt:lpstr>TA Applications are Open!</vt:lpstr>
      <vt:lpstr>Lecture Topics</vt:lpstr>
      <vt:lpstr>Review: Memory Layout</vt:lpstr>
      <vt:lpstr>Memory Allocation Example</vt:lpstr>
      <vt:lpstr>Review: x86 Stack Frame</vt:lpstr>
      <vt:lpstr>Lecture Topics</vt:lpstr>
      <vt:lpstr>What is a Buffer?</vt:lpstr>
      <vt:lpstr>Buffer Overflow in a Nutshell</vt:lpstr>
      <vt:lpstr>Buffer Overflow in a Nutshell (pt 2)</vt:lpstr>
      <vt:lpstr>Buffer Overflow in a Nutshell (pt 3)</vt:lpstr>
      <vt:lpstr>Buffer Overflow in a Nutshell (pt 4)</vt:lpstr>
      <vt:lpstr>String Library Code</vt:lpstr>
      <vt:lpstr>String Library Code (pt 2)</vt:lpstr>
      <vt:lpstr>Vulnerable Buffer Code</vt:lpstr>
      <vt:lpstr>Vulnerable Buffer Code Disassembly</vt:lpstr>
      <vt:lpstr>Vulnerable Code Stack (before gets())</vt:lpstr>
      <vt:lpstr>Example #1 (after gets())</vt:lpstr>
      <vt:lpstr>Example #2 (after gets())</vt:lpstr>
      <vt:lpstr>Attack Time</vt:lpstr>
      <vt:lpstr>Buffer Overflow Attacks: Stack Smashing</vt:lpstr>
      <vt:lpstr>Buffer Overflow Attacks: Stack Smashing (pt 2)</vt:lpstr>
      <vt:lpstr>Buffer Overflow Attacks: Code Injection</vt:lpstr>
      <vt:lpstr>Buffer Overflow Attacks: Code Injection (pt 2)</vt:lpstr>
      <vt:lpstr>Practice Question</vt:lpstr>
      <vt:lpstr>Lecture Topics</vt:lpstr>
      <vt:lpstr>Morris Worm (1988)</vt:lpstr>
      <vt:lpstr>Heardbleed (2014)</vt:lpstr>
      <vt:lpstr>Heardbleed (2014) (pt 2)</vt:lpstr>
      <vt:lpstr>Heardbleed (2014) (pt 3)</vt:lpstr>
      <vt:lpstr>Heartbleed Explained</vt:lpstr>
      <vt:lpstr>Lecture Topics</vt:lpstr>
      <vt:lpstr>System-Level Protections</vt:lpstr>
      <vt:lpstr>Compiler-Level Protections</vt:lpstr>
      <vt:lpstr>Programmer-Level Protections</vt:lpstr>
      <vt:lpstr>Programmer-Level Protections (pt 2) </vt:lpstr>
      <vt:lpstr>Lecture Topics</vt:lpstr>
      <vt:lpstr>Discussion</vt:lpstr>
      <vt:lpstr>Security vs. Functionality</vt:lpstr>
      <vt:lpstr>Two Narratives in C</vt:lpstr>
      <vt:lpstr>Accessibility and Computer Science</vt:lpstr>
      <vt:lpstr>Discussion (pt 2)</vt:lpstr>
      <vt:lpstr>What is a “hacker”?</vt:lpstr>
      <vt:lpstr>Some history</vt:lpstr>
      <vt:lpstr>Think this is cool?</vt:lpstr>
      <vt:lpstr>BONUS SLIDES</vt:lpstr>
      <vt:lpstr>Hacking Cars (2010)</vt:lpstr>
      <vt:lpstr>Hacking DNA Sequencing Tech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4</cp:revision>
  <dcterms:modified xsi:type="dcterms:W3CDTF">2024-07-22T22:44:03Z</dcterms:modified>
</cp:coreProperties>
</file>